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74" r:id="rId6"/>
    <p:sldId id="271" r:id="rId7"/>
    <p:sldId id="273" r:id="rId8"/>
    <p:sldId id="260" r:id="rId9"/>
    <p:sldId id="261" r:id="rId10"/>
    <p:sldId id="262" r:id="rId11"/>
    <p:sldId id="263" r:id="rId12"/>
    <p:sldId id="264" r:id="rId13"/>
    <p:sldId id="265" r:id="rId14"/>
    <p:sldId id="266" r:id="rId15"/>
    <p:sldId id="267" r:id="rId16"/>
    <p:sldId id="268" r:id="rId17"/>
    <p:sldId id="270" r:id="rId18"/>
    <p:sldId id="26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AF1E228-8C11-4B26-8273-DFA8537563E8}" type="datetimeFigureOut">
              <a:rPr lang="en-GB" smtClean="0"/>
              <a:t>02/12/2012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F1E228-8C11-4B26-8273-DFA8537563E8}" type="datetimeFigureOut">
              <a:rPr lang="en-GB" smtClean="0"/>
              <a:t>02/12/2012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F1E228-8C11-4B26-8273-DFA8537563E8}" type="datetimeFigureOut">
              <a:rPr lang="en-GB" smtClean="0"/>
              <a:t>02/12/2012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AF1E228-8C11-4B26-8273-DFA8537563E8}" type="datetimeFigureOut">
              <a:rPr lang="en-GB" smtClean="0"/>
              <a:t>02/12/2012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AF1E228-8C11-4B26-8273-DFA8537563E8}" type="datetimeFigureOut">
              <a:rPr lang="en-GB" smtClean="0"/>
              <a:t>02/12/2012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AF1E228-8C11-4B26-8273-DFA8537563E8}" type="datetimeFigureOut">
              <a:rPr lang="en-GB" smtClean="0"/>
              <a:t>02/12/2012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F1E228-8C11-4B26-8273-DFA8537563E8}" type="datetimeFigureOut">
              <a:rPr lang="en-GB" smtClean="0"/>
              <a:t>02/12/2012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F1E228-8C11-4B26-8273-DFA8537563E8}" type="datetimeFigureOut">
              <a:rPr lang="en-GB" smtClean="0"/>
              <a:t>02/12/2012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F1E228-8C11-4B26-8273-DFA8537563E8}" type="datetimeFigureOut">
              <a:rPr lang="en-GB" smtClean="0"/>
              <a:t>02/12/2012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F1E228-8C11-4B26-8273-DFA8537563E8}" type="datetimeFigureOut">
              <a:rPr lang="en-GB" smtClean="0"/>
              <a:t>02/12/2012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F1E228-8C11-4B26-8273-DFA8537563E8}" type="datetimeFigureOut">
              <a:rPr lang="en-GB" smtClean="0"/>
              <a:t>02/12/2012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637C4-645C-4754-B324-E8EA71527AE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F1E228-8C11-4B26-8273-DFA8537563E8}" type="datetimeFigureOut">
              <a:rPr lang="en-GB" smtClean="0"/>
              <a:t>02/12/2012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D637C4-645C-4754-B324-E8EA71527AE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2400" dirty="0"/>
              <a:t>1. How far is it true to say that mass media do not just reflect religious traditions but actively shape them?  Provide examples to illustrate your answer.</a:t>
            </a:r>
            <a:br>
              <a:rPr lang="en-GB" sz="2400" dirty="0"/>
            </a:br>
            <a:r>
              <a:rPr lang="en-GB" sz="2400" dirty="0"/>
              <a:t> </a:t>
            </a:r>
            <a:br>
              <a:rPr lang="en-GB" sz="2400" dirty="0"/>
            </a:br>
            <a:r>
              <a:rPr lang="en-GB" sz="2400" dirty="0"/>
              <a:t>2. Providing examples, examine the ways in which modern mass media can have the effect of reinforcing  traditional religious sensibilities.</a:t>
            </a:r>
            <a:br>
              <a:rPr lang="en-GB" sz="2400" dirty="0"/>
            </a:br>
            <a:r>
              <a:rPr lang="en-GB" sz="2400" dirty="0"/>
              <a:t> </a:t>
            </a:r>
            <a:br>
              <a:rPr lang="en-GB" sz="2400" dirty="0"/>
            </a:br>
            <a:r>
              <a:rPr lang="en-GB" sz="2400" dirty="0"/>
              <a:t>3. To what extent are mass media reliable sources of information on religion? Give examples to substantiate your answer.</a:t>
            </a:r>
            <a:br>
              <a:rPr lang="en-GB" sz="2400" dirty="0"/>
            </a:br>
            <a:endParaRPr lang="en-GB" sz="2400"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68760"/>
            <a:ext cx="8229600" cy="148878"/>
          </a:xfrm>
        </p:spPr>
        <p:txBody>
          <a:bodyPr>
            <a:normAutofit fontScale="90000"/>
          </a:bodyPr>
          <a:lstStyle/>
          <a:p>
            <a:r>
              <a:rPr lang="en-GB" b="1" dirty="0" smtClean="0">
                <a:solidFill>
                  <a:schemeClr val="accent2"/>
                </a:solidFill>
              </a:rPr>
              <a:t>Imaging the Bible</a:t>
            </a:r>
            <a:r>
              <a:rPr lang="en-GB" dirty="0" smtClean="0"/>
              <a:t/>
            </a:r>
            <a:br>
              <a:rPr lang="en-GB" dirty="0" smtClean="0"/>
            </a:br>
            <a:endParaRPr lang="en-GB" dirty="0"/>
          </a:p>
        </p:txBody>
      </p:sp>
      <p:sp>
        <p:nvSpPr>
          <p:cNvPr id="3" name="Content Placeholder 2"/>
          <p:cNvSpPr>
            <a:spLocks noGrp="1"/>
          </p:cNvSpPr>
          <p:nvPr>
            <p:ph idx="1"/>
          </p:nvPr>
        </p:nvSpPr>
        <p:spPr>
          <a:xfrm>
            <a:off x="457200" y="2924944"/>
            <a:ext cx="8229600" cy="3201219"/>
          </a:xfrm>
        </p:spPr>
        <p:txBody>
          <a:bodyPr>
            <a:normAutofit/>
          </a:bodyPr>
          <a:lstStyle/>
          <a:p>
            <a:pPr algn="ctr">
              <a:buNone/>
            </a:pPr>
            <a:r>
              <a:rPr lang="en-GB" sz="4400" dirty="0" smtClean="0"/>
              <a:t>www.imagingthebible.org</a:t>
            </a:r>
            <a:endParaRPr lang="en-GB" sz="4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2"/>
                </a:solidFill>
              </a:rPr>
              <a:t>Database of 10,000 images</a:t>
            </a:r>
            <a:r>
              <a:rPr lang="en-GB" dirty="0" smtClean="0"/>
              <a:t> </a:t>
            </a:r>
            <a:br>
              <a:rPr lang="en-GB" dirty="0" smtClean="0"/>
            </a:br>
            <a:endParaRPr lang="en-GB" dirty="0"/>
          </a:p>
        </p:txBody>
      </p:sp>
      <p:sp>
        <p:nvSpPr>
          <p:cNvPr id="3" name="Content Placeholder 2"/>
          <p:cNvSpPr>
            <a:spLocks noGrp="1"/>
          </p:cNvSpPr>
          <p:nvPr>
            <p:ph idx="1"/>
          </p:nvPr>
        </p:nvSpPr>
        <p:spPr>
          <a:xfrm>
            <a:off x="457200" y="2924944"/>
            <a:ext cx="8229600" cy="3201219"/>
          </a:xfrm>
        </p:spPr>
        <p:txBody>
          <a:bodyPr/>
          <a:lstStyle/>
          <a:p>
            <a:pPr>
              <a:buNone/>
            </a:pPr>
            <a:r>
              <a:rPr lang="en-GB" dirty="0" smtClean="0"/>
              <a:t>http://imagingthebible.llgc.org.uk/</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U:\My Pictures\gordon-bowe chapter\bowe\7.JPG"/>
          <p:cNvPicPr>
            <a:picLocks noGrp="1" noChangeAspect="1" noChangeArrowheads="1"/>
          </p:cNvPicPr>
          <p:nvPr>
            <p:ph idx="1"/>
          </p:nvPr>
        </p:nvPicPr>
        <p:blipFill>
          <a:blip r:embed="rId2" cstate="print"/>
          <a:srcRect/>
          <a:stretch>
            <a:fillRect/>
          </a:stretch>
        </p:blipFill>
        <p:spPr bwMode="auto">
          <a:xfrm>
            <a:off x="2123728" y="260648"/>
            <a:ext cx="4824536" cy="6179107"/>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2132856"/>
            <a:ext cx="8244408" cy="1754326"/>
          </a:xfrm>
          <a:prstGeom prst="rect">
            <a:avLst/>
          </a:prstGeom>
          <a:noFill/>
        </p:spPr>
        <p:txBody>
          <a:bodyPr wrap="square" rtlCol="0">
            <a:spAutoFit/>
          </a:bodyPr>
          <a:lstStyle/>
          <a:p>
            <a:r>
              <a:rPr lang="en-GB" sz="3600" dirty="0" smtClean="0"/>
              <a:t>Calling of St Peter from Matthew chapter 4</a:t>
            </a:r>
          </a:p>
          <a:p>
            <a:endParaRPr lang="en-GB" sz="3600" dirty="0"/>
          </a:p>
          <a:p>
            <a:pPr algn="ctr"/>
            <a:r>
              <a:rPr lang="en-GB" sz="3600" dirty="0" smtClean="0"/>
              <a:t>St Peter’s Church Lampeter</a:t>
            </a:r>
            <a:endParaRPr lang="en-GB" sz="3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imagingthebible.llgc.org.uk/display_image.php?id=270&amp;type=main"/>
          <p:cNvPicPr>
            <a:picLocks noChangeAspect="1" noChangeArrowheads="1"/>
          </p:cNvPicPr>
          <p:nvPr/>
        </p:nvPicPr>
        <p:blipFill>
          <a:blip r:embed="rId2" cstate="print"/>
          <a:srcRect/>
          <a:stretch>
            <a:fillRect/>
          </a:stretch>
        </p:blipFill>
        <p:spPr bwMode="auto">
          <a:xfrm>
            <a:off x="2483768" y="80458"/>
            <a:ext cx="4464496" cy="6707225"/>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U:\My Pictures\gordon-bowe chapter\bowe\6.JPG"/>
          <p:cNvPicPr>
            <a:picLocks noChangeAspect="1" noChangeArrowheads="1"/>
          </p:cNvPicPr>
          <p:nvPr/>
        </p:nvPicPr>
        <p:blipFill>
          <a:blip r:embed="rId2" cstate="print"/>
          <a:srcRect/>
          <a:stretch>
            <a:fillRect/>
          </a:stretch>
        </p:blipFill>
        <p:spPr bwMode="auto">
          <a:xfrm>
            <a:off x="1979712" y="260648"/>
            <a:ext cx="5755982" cy="6336704"/>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U:\My Pictures\gordon-bowe chapter\bowe\8.JPG"/>
          <p:cNvPicPr>
            <a:picLocks noGrp="1" noChangeAspect="1" noChangeArrowheads="1"/>
          </p:cNvPicPr>
          <p:nvPr>
            <p:ph idx="1"/>
          </p:nvPr>
        </p:nvPicPr>
        <p:blipFill>
          <a:blip r:embed="rId2" cstate="print"/>
          <a:srcRect/>
          <a:stretch>
            <a:fillRect/>
          </a:stretch>
        </p:blipFill>
        <p:spPr bwMode="auto">
          <a:xfrm>
            <a:off x="2267744" y="332656"/>
            <a:ext cx="4032447" cy="6048669"/>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U:\My Pictures\gordon-bowe chapter\bowe\10.JPG"/>
          <p:cNvPicPr>
            <a:picLocks noGrp="1" noChangeAspect="1" noChangeArrowheads="1"/>
          </p:cNvPicPr>
          <p:nvPr>
            <p:ph idx="1"/>
          </p:nvPr>
        </p:nvPicPr>
        <p:blipFill>
          <a:blip r:embed="rId2" cstate="print"/>
          <a:srcRect/>
          <a:stretch>
            <a:fillRect/>
          </a:stretch>
        </p:blipFill>
        <p:spPr bwMode="auto">
          <a:xfrm>
            <a:off x="3063345" y="1600200"/>
            <a:ext cx="3017309" cy="4525963"/>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U:\My Pictures\gordon-bowe chapter\bowe\10.JPG"/>
          <p:cNvPicPr>
            <a:picLocks noChangeAspect="1" noChangeArrowheads="1"/>
          </p:cNvPicPr>
          <p:nvPr/>
        </p:nvPicPr>
        <p:blipFill>
          <a:blip r:embed="rId2" cstate="print"/>
          <a:srcRect/>
          <a:stretch>
            <a:fillRect/>
          </a:stretch>
        </p:blipFill>
        <p:spPr bwMode="auto">
          <a:xfrm>
            <a:off x="2627784" y="404663"/>
            <a:ext cx="4104456" cy="6156683"/>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U:\My Pictures\gordon-bowe chapter\bowe\11.JPG"/>
          <p:cNvPicPr>
            <a:picLocks noChangeAspect="1" noChangeArrowheads="1"/>
          </p:cNvPicPr>
          <p:nvPr/>
        </p:nvPicPr>
        <p:blipFill>
          <a:blip r:embed="rId2" cstate="print"/>
          <a:srcRect/>
          <a:stretch>
            <a:fillRect/>
          </a:stretch>
        </p:blipFill>
        <p:spPr bwMode="auto">
          <a:xfrm>
            <a:off x="2699792" y="296652"/>
            <a:ext cx="4104456" cy="615668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U:\My Pictures\gordon-bowe chapter\bowe\12.JPG"/>
          <p:cNvPicPr>
            <a:picLocks noChangeAspect="1" noChangeArrowheads="1"/>
          </p:cNvPicPr>
          <p:nvPr/>
        </p:nvPicPr>
        <p:blipFill>
          <a:blip r:embed="rId2" cstate="print"/>
          <a:srcRect/>
          <a:stretch>
            <a:fillRect/>
          </a:stretch>
        </p:blipFill>
        <p:spPr bwMode="auto">
          <a:xfrm>
            <a:off x="2555776" y="548680"/>
            <a:ext cx="3912435" cy="5868652"/>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U:\My Pictures\gordon-bowe chapter\bowe\14.JPG"/>
          <p:cNvPicPr>
            <a:picLocks noChangeAspect="1" noChangeArrowheads="1"/>
          </p:cNvPicPr>
          <p:nvPr/>
        </p:nvPicPr>
        <p:blipFill>
          <a:blip r:embed="rId2" cstate="print"/>
          <a:srcRect/>
          <a:stretch>
            <a:fillRect/>
          </a:stretch>
        </p:blipFill>
        <p:spPr bwMode="auto">
          <a:xfrm>
            <a:off x="2483768" y="368659"/>
            <a:ext cx="4104456" cy="6156685"/>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U:\My Pictures\gordon-bowe chapter\bowe\15.JPG"/>
          <p:cNvPicPr>
            <a:picLocks noChangeAspect="1" noChangeArrowheads="1"/>
          </p:cNvPicPr>
          <p:nvPr/>
        </p:nvPicPr>
        <p:blipFill>
          <a:blip r:embed="rId2" cstate="print"/>
          <a:srcRect/>
          <a:stretch>
            <a:fillRect/>
          </a:stretch>
        </p:blipFill>
        <p:spPr bwMode="auto">
          <a:xfrm>
            <a:off x="2339752" y="404663"/>
            <a:ext cx="4104456" cy="6156685"/>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U:\My Pictures\gordon-bowe chapter\bowe\16.JPG"/>
          <p:cNvPicPr>
            <a:picLocks noChangeAspect="1" noChangeArrowheads="1"/>
          </p:cNvPicPr>
          <p:nvPr/>
        </p:nvPicPr>
        <p:blipFill>
          <a:blip r:embed="rId2" cstate="print"/>
          <a:srcRect/>
          <a:stretch>
            <a:fillRect/>
          </a:stretch>
        </p:blipFill>
        <p:spPr bwMode="auto">
          <a:xfrm>
            <a:off x="2483768" y="368660"/>
            <a:ext cx="4152462" cy="6228692"/>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U:\My Pictures\gordon-bowe chapter\bowe\19.jpg"/>
          <p:cNvPicPr>
            <a:picLocks noChangeAspect="1" noChangeArrowheads="1"/>
          </p:cNvPicPr>
          <p:nvPr/>
        </p:nvPicPr>
        <p:blipFill>
          <a:blip r:embed="rId2" cstate="print"/>
          <a:srcRect/>
          <a:stretch>
            <a:fillRect/>
          </a:stretch>
        </p:blipFill>
        <p:spPr bwMode="auto">
          <a:xfrm>
            <a:off x="2123728" y="1486066"/>
            <a:ext cx="4536503" cy="3600144"/>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U:\My Pictures\gordon-bowe chapter\bowe\intro.JPG"/>
          <p:cNvPicPr>
            <a:picLocks noChangeAspect="1" noChangeArrowheads="1"/>
          </p:cNvPicPr>
          <p:nvPr/>
        </p:nvPicPr>
        <p:blipFill>
          <a:blip r:embed="rId2" cstate="print"/>
          <a:srcRect/>
          <a:stretch>
            <a:fillRect/>
          </a:stretch>
        </p:blipFill>
        <p:spPr bwMode="auto">
          <a:xfrm>
            <a:off x="2411760" y="0"/>
            <a:ext cx="5002585" cy="666936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U:\My Pictures\gordon-bowe chapter\bowe\21.JPG"/>
          <p:cNvPicPr>
            <a:picLocks noChangeAspect="1" noChangeArrowheads="1"/>
          </p:cNvPicPr>
          <p:nvPr/>
        </p:nvPicPr>
        <p:blipFill>
          <a:blip r:embed="rId2" cstate="print"/>
          <a:srcRect/>
          <a:stretch>
            <a:fillRect/>
          </a:stretch>
        </p:blipFill>
        <p:spPr bwMode="auto">
          <a:xfrm>
            <a:off x="2915816" y="620688"/>
            <a:ext cx="3806756" cy="5472608"/>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54</Words>
  <Application>Microsoft Office PowerPoint</Application>
  <PresentationFormat>On-screen Show (4:3)</PresentationFormat>
  <Paragraphs>8</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1. How far is it true to say that mass media do not just reflect religious traditions but actively shape them?  Provide examples to illustrate your answer.   2. Providing examples, examine the ways in which modern mass media can have the effect of reinforcing  traditional religious sensibilities.   3. To what extent are mass media reliable sources of information on religion? Give examples to substantiate your answer. </vt:lpstr>
      <vt:lpstr>Imaging the Bible </vt:lpstr>
      <vt:lpstr>Database of 10,000 images  </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How far is it true to say that mass media do not just reflect religious traditions but actively shape them?  Provide examples to illustrate your answer.   2. Providing examples, examine the ways in which modern mass media can have the effect of reinforcing  traditional religious sensibilities.   3. To what extent are mass media reliable sources of information on religion? Give examples to substantiate your answer. </dc:title>
  <dc:creator>sa002</dc:creator>
  <cp:lastModifiedBy>sa002</cp:lastModifiedBy>
  <cp:revision>3</cp:revision>
  <dcterms:created xsi:type="dcterms:W3CDTF">2012-12-02T15:36:10Z</dcterms:created>
  <dcterms:modified xsi:type="dcterms:W3CDTF">2012-12-02T16:03:05Z</dcterms:modified>
</cp:coreProperties>
</file>