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32"/>
  </p:notesMasterIdLst>
  <p:sldIdLst>
    <p:sldId id="256" r:id="rId7"/>
    <p:sldId id="257" r:id="rId8"/>
    <p:sldId id="258" r:id="rId9"/>
    <p:sldId id="286" r:id="rId10"/>
    <p:sldId id="259" r:id="rId11"/>
    <p:sldId id="284" r:id="rId12"/>
    <p:sldId id="261" r:id="rId13"/>
    <p:sldId id="262" r:id="rId14"/>
    <p:sldId id="264" r:id="rId15"/>
    <p:sldId id="265" r:id="rId16"/>
    <p:sldId id="266" r:id="rId17"/>
    <p:sldId id="267" r:id="rId18"/>
    <p:sldId id="268" r:id="rId19"/>
    <p:sldId id="270" r:id="rId20"/>
    <p:sldId id="271" r:id="rId21"/>
    <p:sldId id="285" r:id="rId22"/>
    <p:sldId id="273" r:id="rId23"/>
    <p:sldId id="274" r:id="rId24"/>
    <p:sldId id="282" r:id="rId25"/>
    <p:sldId id="283" r:id="rId26"/>
    <p:sldId id="276" r:id="rId27"/>
    <p:sldId id="277" r:id="rId28"/>
    <p:sldId id="278" r:id="rId29"/>
    <p:sldId id="280" r:id="rId30"/>
    <p:sldId id="281"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82348" autoAdjust="0"/>
  </p:normalViewPr>
  <p:slideViewPr>
    <p:cSldViewPr snapToGrid="0" snapToObjects="1">
      <p:cViewPr varScale="1">
        <p:scale>
          <a:sx n="91" d="100"/>
          <a:sy n="91" d="100"/>
        </p:scale>
        <p:origin x="102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 Type="http://schemas.openxmlformats.org/officeDocument/2006/relationships/customXml" Target="../customXml/item3.xml"/><Relationship Id="rId21" Type="http://schemas.openxmlformats.org/officeDocument/2006/relationships/slide" Target="slides/slide15.xml"/><Relationship Id="rId34" Type="http://schemas.openxmlformats.org/officeDocument/2006/relationships/viewProps" Target="viewProps.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slide" Target="slides/slide23.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tableStyles" Target="tableStyles.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theme" Target="theme/theme1.xml"/><Relationship Id="rId8"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C3DBD6-D5D7-45D1-A82D-B30EB9481E52}" type="datetimeFigureOut">
              <a:rPr lang="en-GB" smtClean="0"/>
              <a:t>08/06/2026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DEBEB4-0A53-4D6B-A3A8-E3F9C5B05690}" type="slidenum">
              <a:rPr lang="en-GB" smtClean="0"/>
              <a:t>‹#›</a:t>
            </a:fld>
            <a:endParaRPr lang="en-GB"/>
          </a:p>
        </p:txBody>
      </p:sp>
    </p:spTree>
    <p:extLst>
      <p:ext uri="{BB962C8B-B14F-4D97-AF65-F5344CB8AC3E}">
        <p14:creationId xmlns:p14="http://schemas.microsoft.com/office/powerpoint/2010/main" val="2262551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a texture is fundamentally a data structure, not just a picture. </a:t>
            </a:r>
          </a:p>
          <a:p>
            <a:pPr>
              <a:buNone/>
            </a:pPr>
            <a:endParaRPr lang="en-GB" dirty="0"/>
          </a:p>
          <a:p>
            <a:pPr>
              <a:buNone/>
            </a:pPr>
            <a:r>
              <a:rPr lang="en-GB" dirty="0"/>
              <a:t>Students often conflate 'texture' with 'image’, thinking in terms of data arrays that happen to be sampled spatially.</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pixel vs texel distinction is worth being explicit about — students use the terms interchangeably until corrected. A useful framing: a pixel is where colour ends up (the screen); a texel is where colour comes from (the texture). The many-to-one and one-to-many relationships are what motivate the GL_NEAREST vs GL_LINEAR discussion that follows in the deck.</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Sketch the UV square on the board: (0,0) bottom-left, (1,0) bottom-right, (0,1) top-left, (1,1) top-right. Note that DirectX places the origin at top-left, this trips everyone up when reading cross-platform material.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Show the GLSL line on the board. It is often confused,  gl_FragCoord (screen-space pixel coordinate) with texture coordinates, clarify explicitly. </a:t>
            </a:r>
          </a:p>
          <a:p>
            <a:pPr>
              <a:buNone/>
            </a:pPr>
            <a:endParaRPr lang="en-GB" dirty="0"/>
          </a:p>
          <a:p>
            <a:pPr>
              <a:buNone/>
            </a:pPr>
            <a:r>
              <a:rPr lang="en-GB" dirty="0" err="1"/>
              <a:t>FragCoord</a:t>
            </a:r>
            <a:r>
              <a:rPr lang="en-GB" dirty="0"/>
              <a:t> is in pixels; </a:t>
            </a:r>
          </a:p>
          <a:p>
            <a:pPr>
              <a:buNone/>
            </a:pPr>
            <a:r>
              <a:rPr lang="en-GB" dirty="0" err="1"/>
              <a:t>TexCoord</a:t>
            </a:r>
            <a:r>
              <a:rPr lang="en-GB" dirty="0"/>
              <a:t> is in [0,1] UV space.</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err="1"/>
              <a:t>stb_image</a:t>
            </a:r>
            <a:r>
              <a:rPr lang="en-GB" dirty="0"/>
              <a:t>, is the standard choice in production. The vertical flip call is easy to forget and produces an upside-down texture with no obvious error message; Beware</a:t>
            </a:r>
          </a:p>
          <a:p>
            <a:pPr>
              <a:buNone/>
            </a:pPr>
            <a:endParaRPr lang="en-GB" dirty="0"/>
          </a:p>
          <a:p>
            <a:pPr>
              <a:buNone/>
            </a:pPr>
            <a:r>
              <a:rPr lang="en-GB" dirty="0"/>
              <a:t>https://github.com/nothings/stb/blob/master/stb_image.h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bind-to-modify pattern is consistent across OpenGL objects. Students who understand VAO/VBO binding will find this immediately familiar — make that connection explicit.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nine-argument signature . </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 and T correspond to U and V respectively — OpenGL uses S/T/R for historical reasons. Mention that parameters must be set after binding and before the first draw call that uses the texture.</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This is where students most often get confused. Stress that the uniform value is the texture unit index (an integer like 0 or 1), not the texture object ID. Draw the relationship: texture object -&gt; bound to unit -&gt; unit index assigned to sampler uniform -&gt; GLSL samples from it.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Set up the concept with a visual analogy: imagine tiling wallpaper (repeat) vs stretching a sticker to fit a wall (clamp). Students often do not think about what happens outside [0,1] until they see an artefact.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If you have access to a projector in the tutorial, show a floor quad rendered with REPEAT vs MIRRORED_REPEAT side by side. The mirroring effect is immediately visible and students find it memorable.</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97077C-DF75-8F3B-B2A1-27A4729326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7B07B4-D7F0-84CA-3ABA-F85CC183DD7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234431-EDE4-46A2-55F1-770FB0D3EA4C}"/>
              </a:ext>
            </a:extLst>
          </p:cNvPr>
          <p:cNvSpPr>
            <a:spLocks noGrp="1"/>
          </p:cNvSpPr>
          <p:nvPr>
            <p:ph type="body" idx="1"/>
          </p:nvPr>
        </p:nvSpPr>
        <p:spPr/>
        <p:txBody>
          <a:bodyPr/>
          <a:lstStyle/>
          <a:p>
            <a:pPr>
              <a:buNone/>
            </a:pPr>
            <a:r>
              <a:rPr lang="en-GB" dirty="0"/>
              <a:t>https://learnopengl.com/Getting-started/Textures</a:t>
            </a:r>
          </a:p>
        </p:txBody>
      </p:sp>
    </p:spTree>
    <p:extLst>
      <p:ext uri="{BB962C8B-B14F-4D97-AF65-F5344CB8AC3E}">
        <p14:creationId xmlns:p14="http://schemas.microsoft.com/office/powerpoint/2010/main" val="1363818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Pixel-art games deliberately use GL_NEAREST to preserve the hard-edged look</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classic demonstration is a checkered floor receding into the distance, without mipmaps it shimmers badly. Conceptually: rather than sampling a high-res texture for a tiny on-screen surface, the GPU picks a version that is already the right size. glGenerateMipmap is a one-liner; the hard work is done for you.</a:t>
            </a:r>
          </a:p>
          <a:p>
            <a:pPr>
              <a:buNone/>
            </a:pPr>
            <a:endParaRPr lang="en-GB" dirty="0"/>
          </a:p>
          <a:p>
            <a:pPr>
              <a:buNone/>
            </a:pPr>
            <a:endParaRPr lang="en-GB" dirty="0"/>
          </a:p>
          <a:p>
            <a:pPr>
              <a:buNone/>
            </a:pPr>
            <a:r>
              <a:rPr lang="en-GB" sz="1200" b="0" i="0" kern="1200" dirty="0">
                <a:solidFill>
                  <a:schemeClr val="tx1"/>
                </a:solidFill>
                <a:effectLst/>
                <a:latin typeface="+mn-lt"/>
                <a:ea typeface="+mn-ea"/>
                <a:cs typeface="+mn-cs"/>
              </a:rPr>
              <a:t>imagine we had a large room with thousands of objects, each with an attached texture. There will be objects far away that have the same high resolution texture attached as the objects close to the viewer. Since the objects are far away and probably only produce a few fragments, OpenGL has difficulties retrieving the right </a:t>
            </a:r>
            <a:r>
              <a:rPr lang="en-GB" sz="1200" b="0" i="0" kern="1200" dirty="0" err="1">
                <a:solidFill>
                  <a:schemeClr val="tx1"/>
                </a:solidFill>
                <a:effectLst/>
                <a:latin typeface="+mn-lt"/>
                <a:ea typeface="+mn-ea"/>
                <a:cs typeface="+mn-cs"/>
              </a:rPr>
              <a:t>color</a:t>
            </a:r>
            <a:r>
              <a:rPr lang="en-GB" sz="1200" b="0" i="0" kern="1200" dirty="0">
                <a:solidFill>
                  <a:schemeClr val="tx1"/>
                </a:solidFill>
                <a:effectLst/>
                <a:latin typeface="+mn-lt"/>
                <a:ea typeface="+mn-ea"/>
                <a:cs typeface="+mn-cs"/>
              </a:rPr>
              <a:t> value for its fragment from the high resolution texture, since it has to pick a texture </a:t>
            </a:r>
            <a:r>
              <a:rPr lang="en-GB" sz="1200" b="0" i="0" kern="1200" dirty="0" err="1">
                <a:solidFill>
                  <a:schemeClr val="tx1"/>
                </a:solidFill>
                <a:effectLst/>
                <a:latin typeface="+mn-lt"/>
                <a:ea typeface="+mn-ea"/>
                <a:cs typeface="+mn-cs"/>
              </a:rPr>
              <a:t>color</a:t>
            </a:r>
            <a:r>
              <a:rPr lang="en-GB" sz="1200" b="0" i="0" kern="1200" dirty="0">
                <a:solidFill>
                  <a:schemeClr val="tx1"/>
                </a:solidFill>
                <a:effectLst/>
                <a:latin typeface="+mn-lt"/>
                <a:ea typeface="+mn-ea"/>
                <a:cs typeface="+mn-cs"/>
              </a:rPr>
              <a:t> for a fragment that spans a large part of the texture. This will produce visible artifacts on small objects, not to mention the waste of memory bandwidth using high resolution textures on small objects. https://learnopengl.com/Getting-started/Textures </a:t>
            </a:r>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separation between texture object and texture unit confuses nearly every student the first time. Analogy: texture units are plug sockets on the wall; texture objects are appliances; glActiveTexture selects which socket you are about to plug into; glBindTexture plugs the appliance in. The sampler uniform just says 'use socket number N'.</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Query the limit in a debug build and log it, good defensive practice. </a:t>
            </a:r>
          </a:p>
          <a:p>
            <a:pPr>
              <a:buNone/>
            </a:pPr>
            <a:r>
              <a:rPr lang="en-GB" dirty="0"/>
              <a:t>A PBR material commonly uses 5–6 textures per object; </a:t>
            </a:r>
          </a:p>
          <a:p>
            <a:pPr>
              <a:buNone/>
            </a:pPr>
            <a:r>
              <a:rPr lang="en-GB" dirty="0"/>
              <a:t>a deferred shading G-buffer pass can push further still. </a:t>
            </a:r>
          </a:p>
          <a:p>
            <a:pPr>
              <a:buNone/>
            </a:pPr>
            <a:endParaRPr lang="en-GB" dirty="0"/>
          </a:p>
          <a:p>
            <a:pPr>
              <a:buNone/>
            </a:pPr>
            <a:r>
              <a:rPr lang="en-GB" dirty="0"/>
              <a:t>This is worth flagging as the point at which texture atlases and bindless textures (an advanced extension) become necessary engineering decisions rather than optional optimisations.</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a performance pattern rather than a rendering technique. binding a new texture is a GPU state change with measurable overhead; </a:t>
            </a:r>
            <a:br>
              <a:rPr lang="en-GB" dirty="0"/>
            </a:br>
            <a:r>
              <a:rPr lang="en-GB" dirty="0"/>
              <a:t>batching many sprites under one atlas amortises that cost.</a:t>
            </a:r>
          </a:p>
          <a:p>
            <a:pPr>
              <a:buNone/>
            </a:pPr>
            <a:br>
              <a:rPr lang="en-GB" dirty="0"/>
            </a:br>
            <a:r>
              <a:rPr lang="en-GB" dirty="0"/>
              <a:t>Think of it, if you have </a:t>
            </a:r>
            <a:r>
              <a:rPr lang="en-GB" dirty="0" err="1"/>
              <a:t>multipe</a:t>
            </a:r>
            <a:r>
              <a:rPr lang="en-GB" dirty="0"/>
              <a:t> textures and you upload and download them to the </a:t>
            </a:r>
            <a:r>
              <a:rPr lang="en-GB" dirty="0" err="1"/>
              <a:t>gpu</a:t>
            </a:r>
            <a:r>
              <a:rPr lang="en-GB" dirty="0"/>
              <a:t> as things are required on screen, the performance overhead of the upload and download will hit hard </a:t>
            </a:r>
          </a:p>
          <a:p>
            <a:pPr>
              <a:buNone/>
            </a:pPr>
            <a:endParaRPr lang="en-GB" dirty="0"/>
          </a:p>
          <a:p>
            <a:pPr>
              <a:buNone/>
            </a:pPr>
            <a:r>
              <a:rPr lang="en-GB" dirty="0"/>
              <a:t>https://kenney.nl/assets/desert-shooter-pack</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https://learnopengl.com/Getting-started/Textures tutorial multi-texturing with a face emoji blended over a wooden crate</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The key idea for now: the normal map is just another texture, but instead of colour it encodes direction. </a:t>
            </a:r>
          </a:p>
          <a:p>
            <a:pPr>
              <a:buNone/>
            </a:pPr>
            <a:endParaRPr lang="en-GB" dirty="0"/>
          </a:p>
          <a:p>
            <a:pPr>
              <a:buNone/>
            </a:pPr>
            <a:r>
              <a:rPr lang="en-GB" dirty="0"/>
              <a:t>The characteristic blue-purple tint of normal maps (dominant Z component in tangent space) is a useful visual cue students will recognise in the wild.</a:t>
            </a:r>
          </a:p>
          <a:p>
            <a:pPr>
              <a:buNone/>
            </a:pPr>
            <a:endParaRPr lang="en-GB" dirty="0"/>
          </a:p>
          <a:p>
            <a:pPr>
              <a:buNone/>
            </a:pPr>
            <a:r>
              <a:rPr lang="en-GB" dirty="0"/>
              <a:t>https://docs.unity3d.com/6000.4/Documentation/Manual/StandardShaderMaterialParameterNormalMap.html </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dirty="0"/>
              <a:t>Draw me a flowchart of the pipeline so far </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txBox="1">
            <a:spLocks/>
          </p:cNvSpPr>
          <p:nvPr/>
        </p:nvSpPr>
        <p:spPr>
          <a:xfrm>
            <a:off x="2979926" y="1942810"/>
            <a:ext cx="6232147" cy="1754326"/>
          </a:xfrm>
          <a:prstGeom prst="rect">
            <a:avLst/>
          </a:prstGeom>
          <a:noFill/>
        </p:spPr>
        <p:txBody>
          <a:bodyPr wrap="square" rtlCol="0">
            <a:spAutoFit/>
          </a:bodyPr>
          <a:lstStyle/>
          <a:p>
            <a:pPr marL="0" indent="0">
              <a:buNone/>
            </a:pPr>
            <a:r>
              <a:rPr lang="en-GB" sz="5400" b="1" dirty="0">
                <a:solidFill>
                  <a:prstClr val="white"/>
                </a:solidFill>
                <a:latin typeface="Calibri"/>
              </a:rPr>
              <a:t>Textures in Graphical Rendering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What is a Texture?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Defining a Texture</a:t>
            </a:r>
          </a:p>
        </p:txBody>
      </p:sp>
      <p:sp>
        <p:nvSpPr>
          <p:cNvPr id="3" name="Content"/>
          <p:cNvSpPr>
            <a:spLocks noGrp="1"/>
          </p:cNvSpPr>
          <p:nvPr>
            <p:ph idx="1"/>
          </p:nvPr>
        </p:nvSpPr>
        <p:spPr/>
        <p:txBody>
          <a:bodyPr>
            <a:normAutofit lnSpcReduction="10000"/>
          </a:bodyPr>
          <a:lstStyle/>
          <a:p>
            <a:r>
              <a:rPr lang="en-GB" dirty="0"/>
              <a:t>A texture is a data array sampled by the GPU during fragment processing</a:t>
            </a:r>
          </a:p>
          <a:p>
            <a:r>
              <a:rPr lang="en-GB" dirty="0"/>
              <a:t>Most commonly a 2D image mapped onto geometry surface</a:t>
            </a:r>
          </a:p>
          <a:p>
            <a:r>
              <a:rPr lang="en-GB" dirty="0"/>
              <a:t>Can also be 1D (lookup tables), 3D (volumetric data), or cube maps (environment mapping)</a:t>
            </a:r>
          </a:p>
          <a:p>
            <a:r>
              <a:rPr lang="en-GB" dirty="0"/>
              <a:t>Stores colour, but also encodes normal vectors, roughness, metalness, depth, and more</a:t>
            </a:r>
          </a:p>
          <a:p>
            <a:r>
              <a:rPr lang="en-GB" dirty="0"/>
              <a:t>Decouples surface detail from geometric complexity, adds realism without extra vertices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CDFB7D9-B830-A6B0-CD49-EE40B56ADA36}"/>
              </a:ext>
            </a:extLst>
          </p:cNvPr>
          <p:cNvSpPr>
            <a:spLocks noGrp="1"/>
          </p:cNvSpPr>
          <p:nvPr>
            <p:ph type="title"/>
          </p:nvPr>
        </p:nvSpPr>
        <p:spPr>
          <a:xfrm>
            <a:off x="358219" y="365125"/>
            <a:ext cx="11481847" cy="1325563"/>
          </a:xfrm>
        </p:spPr>
        <p:txBody>
          <a:bodyPr/>
          <a:lstStyle/>
          <a:p>
            <a:r>
              <a:rPr lang="en-US" dirty="0"/>
              <a:t>Updating the vertices </a:t>
            </a:r>
          </a:p>
        </p:txBody>
      </p:sp>
      <p:pic>
        <p:nvPicPr>
          <p:cNvPr id="9" name="Picture 8">
            <a:extLst>
              <a:ext uri="{FF2B5EF4-FFF2-40B4-BE49-F238E27FC236}">
                <a16:creationId xmlns:a16="http://schemas.microsoft.com/office/drawing/2014/main" id="{F52EA11A-BD72-77C3-002F-7B9E0C111172}"/>
              </a:ext>
            </a:extLst>
          </p:cNvPr>
          <p:cNvPicPr>
            <a:picLocks noChangeAspect="1"/>
          </p:cNvPicPr>
          <p:nvPr/>
        </p:nvPicPr>
        <p:blipFill>
          <a:blip r:embed="rId2"/>
          <a:stretch>
            <a:fillRect/>
          </a:stretch>
        </p:blipFill>
        <p:spPr>
          <a:xfrm>
            <a:off x="358219" y="2221418"/>
            <a:ext cx="11481847" cy="2784347"/>
          </a:xfrm>
          <a:prstGeom prst="rect">
            <a:avLst/>
          </a:prstGeom>
          <a:noFill/>
        </p:spPr>
      </p:pic>
    </p:spTree>
    <p:extLst>
      <p:ext uri="{BB962C8B-B14F-4D97-AF65-F5344CB8AC3E}">
        <p14:creationId xmlns:p14="http://schemas.microsoft.com/office/powerpoint/2010/main" val="3632844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Textures in the Rendering Pipeline</a:t>
            </a:r>
          </a:p>
        </p:txBody>
      </p:sp>
      <p:sp>
        <p:nvSpPr>
          <p:cNvPr id="3" name="Content"/>
          <p:cNvSpPr>
            <a:spLocks noGrp="1"/>
          </p:cNvSpPr>
          <p:nvPr>
            <p:ph idx="1"/>
          </p:nvPr>
        </p:nvSpPr>
        <p:spPr/>
        <p:txBody>
          <a:bodyPr>
            <a:normAutofit/>
          </a:bodyPr>
          <a:lstStyle/>
          <a:p>
            <a:r>
              <a:rPr lang="en-GB" dirty="0"/>
              <a:t>Vertex stage: UV coordinates assigned per-vertex and passed as out variables</a:t>
            </a:r>
          </a:p>
          <a:p>
            <a:r>
              <a:rPr lang="en-GB" dirty="0"/>
              <a:t>Rasteriser: UVs interpolated across the triangle surface per fragment</a:t>
            </a:r>
          </a:p>
          <a:p>
            <a:r>
              <a:rPr lang="en-GB" dirty="0"/>
              <a:t>Fragment stage: interpolated UVs used to sample the texture via a sampler</a:t>
            </a:r>
          </a:p>
          <a:p>
            <a:r>
              <a:rPr lang="en-GB" dirty="0"/>
              <a:t>Result fed into lighting calculations or written directly to the framebuffer</a:t>
            </a:r>
          </a:p>
          <a:p>
            <a:r>
              <a:rPr lang="en-GB" dirty="0"/>
              <a:t>Texture data slots into the same pipeline at the fragment stage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Introducing the Texel</a:t>
            </a:r>
          </a:p>
        </p:txBody>
      </p:sp>
      <p:sp>
        <p:nvSpPr>
          <p:cNvPr id="3" name="Content"/>
          <p:cNvSpPr>
            <a:spLocks noGrp="1"/>
          </p:cNvSpPr>
          <p:nvPr>
            <p:ph idx="1"/>
          </p:nvPr>
        </p:nvSpPr>
        <p:spPr/>
        <p:txBody>
          <a:bodyPr>
            <a:normAutofit fontScale="92500" lnSpcReduction="20000"/>
          </a:bodyPr>
          <a:lstStyle/>
          <a:p>
            <a:r>
              <a:rPr lang="en-GB" dirty="0"/>
              <a:t>A texel (texture element) is the smallest addressable unit of a texture, analogous to a pixel on screen</a:t>
            </a:r>
          </a:p>
          <a:p>
            <a:r>
              <a:rPr lang="en-GB" dirty="0"/>
              <a:t>A pixel is a display element; a texel is a texture element and they occupy different spaces</a:t>
            </a:r>
          </a:p>
          <a:p>
            <a:r>
              <a:rPr lang="en-GB" dirty="0"/>
              <a:t>A single on-screen pixel may be covered by many texels (minification) or a single texel may cover many pixels (magnification)</a:t>
            </a:r>
          </a:p>
          <a:p>
            <a:r>
              <a:rPr lang="en-GB" dirty="0"/>
              <a:t>Texel resolution is fixed at upload time via glTexImage2D where a 512x512 texture contains 262,144 texels</a:t>
            </a:r>
          </a:p>
          <a:p>
            <a:r>
              <a:rPr lang="en-GB" dirty="0"/>
              <a:t>UV coordinates are continuous; the GPU maps them to discrete texel indices, and this mapping is what filtering modes control</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UV Coordinate Space</a:t>
            </a:r>
          </a:p>
        </p:txBody>
      </p:sp>
      <p:sp>
        <p:nvSpPr>
          <p:cNvPr id="3" name="Content"/>
          <p:cNvSpPr>
            <a:spLocks noGrp="1"/>
          </p:cNvSpPr>
          <p:nvPr>
            <p:ph idx="1"/>
          </p:nvPr>
        </p:nvSpPr>
        <p:spPr>
          <a:xfrm>
            <a:off x="358219" y="1825625"/>
            <a:ext cx="8502002" cy="3575934"/>
          </a:xfrm>
        </p:spPr>
        <p:txBody>
          <a:bodyPr>
            <a:normAutofit/>
          </a:bodyPr>
          <a:lstStyle/>
          <a:p>
            <a:r>
              <a:rPr lang="en-GB" sz="2400" dirty="0"/>
              <a:t>Textures are addressed using UV coordinates which are a normalised 2D space in the range of [0.0, 1.0]</a:t>
            </a:r>
          </a:p>
          <a:p>
            <a:r>
              <a:rPr lang="en-GB" sz="2400" dirty="0"/>
              <a:t>U maps horizontally (left to right); V maps vertically where the origin is at bottom-left in OpenGL convention</a:t>
            </a:r>
          </a:p>
          <a:p>
            <a:r>
              <a:rPr lang="en-GB" sz="2400" dirty="0"/>
              <a:t>Normalised space means coordinates are resolution-independent</a:t>
            </a:r>
          </a:p>
          <a:p>
            <a:r>
              <a:rPr lang="en-GB" sz="2400" dirty="0"/>
              <a:t>Each vertex in a mesh is assigned a UV pair stored in the VBO alongside position and normal data</a:t>
            </a:r>
          </a:p>
          <a:p>
            <a:r>
              <a:rPr lang="en-GB" sz="2400" dirty="0"/>
              <a:t>The rasteriser interpolates UV values across triangle fragments using barycentric interpolation</a:t>
            </a:r>
          </a:p>
        </p:txBody>
      </p:sp>
      <p:pic>
        <p:nvPicPr>
          <p:cNvPr id="4098" name="Picture 2">
            <a:extLst>
              <a:ext uri="{FF2B5EF4-FFF2-40B4-BE49-F238E27FC236}">
                <a16:creationId xmlns:a16="http://schemas.microsoft.com/office/drawing/2014/main" id="{6E62217A-ABA1-77C6-BE9B-EBE5B3476AD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4850" y="2492594"/>
            <a:ext cx="3105150" cy="24193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UV Coordinates to Fragment Colour</a:t>
            </a:r>
          </a:p>
        </p:txBody>
      </p:sp>
      <p:sp>
        <p:nvSpPr>
          <p:cNvPr id="3" name="Content"/>
          <p:cNvSpPr>
            <a:spLocks noGrp="1"/>
          </p:cNvSpPr>
          <p:nvPr>
            <p:ph idx="1"/>
          </p:nvPr>
        </p:nvSpPr>
        <p:spPr>
          <a:xfrm>
            <a:off x="351934" y="1405211"/>
            <a:ext cx="11481847" cy="3575934"/>
          </a:xfrm>
        </p:spPr>
        <p:txBody>
          <a:bodyPr>
            <a:normAutofit/>
          </a:bodyPr>
          <a:lstStyle/>
          <a:p>
            <a:r>
              <a:rPr lang="en-GB" dirty="0"/>
              <a:t>Interpolated UV coordinates arrive at the fragment shader as an in variable (e.g. vec2 TexCoord)</a:t>
            </a:r>
          </a:p>
          <a:p>
            <a:r>
              <a:rPr lang="en-GB" dirty="0"/>
              <a:t>The GLSL texture() function samples the bound texture at those coordinates</a:t>
            </a:r>
          </a:p>
          <a:p>
            <a:r>
              <a:rPr lang="en-GB" dirty="0" err="1"/>
              <a:t>gl_FragCoord</a:t>
            </a:r>
            <a:r>
              <a:rPr lang="en-GB" dirty="0"/>
              <a:t> provides pixel-space position which is distinct from UV; </a:t>
            </a:r>
          </a:p>
          <a:p>
            <a:pPr marL="0" indent="0">
              <a:buNone/>
            </a:pPr>
            <a:r>
              <a:rPr lang="en-GB" dirty="0"/>
              <a:t>	i.e. it is not used for texture sampling</a:t>
            </a:r>
          </a:p>
        </p:txBody>
      </p:sp>
      <p:pic>
        <p:nvPicPr>
          <p:cNvPr id="12" name="Picture 11">
            <a:extLst>
              <a:ext uri="{FF2B5EF4-FFF2-40B4-BE49-F238E27FC236}">
                <a16:creationId xmlns:a16="http://schemas.microsoft.com/office/drawing/2014/main" id="{655C3F3F-5B04-CECF-CE23-B3BDBE7A607F}"/>
              </a:ext>
            </a:extLst>
          </p:cNvPr>
          <p:cNvPicPr>
            <a:picLocks noChangeAspect="1"/>
          </p:cNvPicPr>
          <p:nvPr/>
        </p:nvPicPr>
        <p:blipFill>
          <a:blip r:embed="rId3"/>
          <a:stretch>
            <a:fillRect/>
          </a:stretch>
        </p:blipFill>
        <p:spPr>
          <a:xfrm>
            <a:off x="2241331" y="4052285"/>
            <a:ext cx="7162800" cy="16002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Loading Image Data: stb_image</a:t>
            </a:r>
          </a:p>
        </p:txBody>
      </p:sp>
      <p:sp>
        <p:nvSpPr>
          <p:cNvPr id="3" name="Content"/>
          <p:cNvSpPr>
            <a:spLocks noGrp="1"/>
          </p:cNvSpPr>
          <p:nvPr>
            <p:ph idx="1"/>
          </p:nvPr>
        </p:nvSpPr>
        <p:spPr/>
        <p:txBody>
          <a:bodyPr>
            <a:noAutofit/>
          </a:bodyPr>
          <a:lstStyle/>
          <a:p>
            <a:r>
              <a:rPr lang="en-GB" sz="2400" dirty="0"/>
              <a:t>stb_image is a single-header C library for loading common image formats (PNG, JPG, BMP, TGA)</a:t>
            </a:r>
          </a:p>
          <a:p>
            <a:r>
              <a:rPr lang="en-GB" sz="2400" dirty="0"/>
              <a:t>Returns a raw unsigned char* pixel buffer with width, height, and channel count</a:t>
            </a:r>
          </a:p>
          <a:p>
            <a:r>
              <a:rPr lang="en-GB" sz="2400" dirty="0"/>
              <a:t>stbi_load(path, &amp;width, &amp;height, &amp;nrChannels, 0). Here 0 requests the native channel count. </a:t>
            </a:r>
          </a:p>
          <a:p>
            <a:r>
              <a:rPr lang="en-GB" sz="2400" dirty="0"/>
              <a:t>Must call stbi_image_free(data) after uploading to GPU to release CPU-side memory </a:t>
            </a:r>
          </a:p>
          <a:p>
            <a:pPr marL="0" indent="0">
              <a:buNone/>
            </a:pPr>
            <a:r>
              <a:rPr lang="en-GB" sz="2400" dirty="0"/>
              <a:t>	(A memory leak essentially)</a:t>
            </a:r>
          </a:p>
          <a:p>
            <a:r>
              <a:rPr lang="en-GB" sz="2400" dirty="0"/>
              <a:t>stbi_set_flip_vertically_on_load(true) corrects the OpenGL bottom-left vs image top-left mismatch. Thanks, silly DirectX.</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Generating and Binding Textures</a:t>
            </a:r>
          </a:p>
        </p:txBody>
      </p:sp>
      <p:sp>
        <p:nvSpPr>
          <p:cNvPr id="3" name="Content"/>
          <p:cNvSpPr>
            <a:spLocks noGrp="1"/>
          </p:cNvSpPr>
          <p:nvPr>
            <p:ph idx="1"/>
          </p:nvPr>
        </p:nvSpPr>
        <p:spPr/>
        <p:txBody>
          <a:bodyPr>
            <a:noAutofit/>
          </a:bodyPr>
          <a:lstStyle/>
          <a:p>
            <a:r>
              <a:rPr lang="en-GB" sz="2400" dirty="0"/>
              <a:t>glGenTextures(1, &amp;textureID) - allocates a texture object on the GPU and returns a handle</a:t>
            </a:r>
          </a:p>
          <a:p>
            <a:r>
              <a:rPr lang="en-GB" sz="2400" dirty="0"/>
              <a:t>glBindTexture(GL_TEXTURE_2D, textureID) - makes the texture object active for subsequent calls</a:t>
            </a:r>
          </a:p>
          <a:p>
            <a:r>
              <a:rPr lang="en-GB" sz="2400" dirty="0"/>
              <a:t>Texture state is set on the currently bound texture - same binding model as VBOs and VAOs</a:t>
            </a:r>
          </a:p>
          <a:p>
            <a:r>
              <a:rPr lang="en-GB" sz="2400" dirty="0"/>
              <a:t>glDeleteTextures(1, &amp;textureID) - releases GPU memory when the texture is no longer needed</a:t>
            </a:r>
          </a:p>
          <a:p>
            <a:r>
              <a:rPr lang="en-GB" sz="2400" dirty="0"/>
              <a:t>Multiple texture objects can be generated in one call by passing n &gt; 1</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Uploading Texture Data</a:t>
            </a:r>
          </a:p>
        </p:txBody>
      </p:sp>
      <p:sp>
        <p:nvSpPr>
          <p:cNvPr id="3" name="Content"/>
          <p:cNvSpPr>
            <a:spLocks noGrp="1"/>
          </p:cNvSpPr>
          <p:nvPr>
            <p:ph idx="1"/>
          </p:nvPr>
        </p:nvSpPr>
        <p:spPr/>
        <p:txBody>
          <a:bodyPr>
            <a:normAutofit fontScale="92500" lnSpcReduction="10000"/>
          </a:bodyPr>
          <a:lstStyle/>
          <a:p>
            <a:r>
              <a:rPr lang="en-GB" dirty="0"/>
              <a:t>glTexImage2D uploads pixel data from CPU to GPU texture memory</a:t>
            </a:r>
          </a:p>
          <a:p>
            <a:r>
              <a:rPr lang="en-GB" dirty="0"/>
              <a:t>Signature: glTexImage2D(target, level, internalFormat, width, height, border, format, type, data)</a:t>
            </a:r>
          </a:p>
          <a:p>
            <a:r>
              <a:rPr lang="en-GB" dirty="0"/>
              <a:t>target: GL_TEXTURE_2D; level: 0 for base mip level; border: always 0 (deprecated, required)</a:t>
            </a:r>
          </a:p>
          <a:p>
            <a:r>
              <a:rPr lang="en-GB" dirty="0"/>
              <a:t>internalFormat: how OpenGL stores it (e.g. GL_RGB); format/type: describe the source buffer</a:t>
            </a:r>
          </a:p>
          <a:p>
            <a:r>
              <a:rPr lang="en-GB" dirty="0"/>
              <a:t>After upload, stbi_image_free(data) should be called immediately to free CPU-side memory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Texture Parameters</a:t>
            </a:r>
          </a:p>
        </p:txBody>
      </p:sp>
      <p:sp>
        <p:nvSpPr>
          <p:cNvPr id="3" name="Content"/>
          <p:cNvSpPr>
            <a:spLocks noGrp="1"/>
          </p:cNvSpPr>
          <p:nvPr>
            <p:ph idx="1"/>
          </p:nvPr>
        </p:nvSpPr>
        <p:spPr/>
        <p:txBody>
          <a:bodyPr>
            <a:normAutofit fontScale="92500"/>
          </a:bodyPr>
          <a:lstStyle/>
          <a:p>
            <a:r>
              <a:rPr lang="en-GB" dirty="0"/>
              <a:t>glTexParameteri sets per-texture behaviour for filtering and wrapping</a:t>
            </a:r>
          </a:p>
          <a:p>
            <a:r>
              <a:rPr lang="en-GB" dirty="0"/>
              <a:t>GL_TEXTURE_MIN_FILTER: controls sampling when texture is smaller than screen area</a:t>
            </a:r>
          </a:p>
          <a:p>
            <a:r>
              <a:rPr lang="en-GB" dirty="0"/>
              <a:t>GL_TEXTURE_MAG_FILTER: controls sampling when texture is magnified beyond its resolution</a:t>
            </a:r>
          </a:p>
          <a:p>
            <a:r>
              <a:rPr lang="en-GB" dirty="0"/>
              <a:t>GL_TEXTURE_WRAP_S / GL_TEXTURE_WRAP_T: define behaviour outside the [0,1] UV range</a:t>
            </a:r>
          </a:p>
          <a:p>
            <a:r>
              <a:rPr lang="en-GB" dirty="0"/>
              <a:t>Parameters are set on the currently bound texture; must be called before use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Sampler Uniforms in GLSL</a:t>
            </a:r>
          </a:p>
        </p:txBody>
      </p:sp>
      <p:sp>
        <p:nvSpPr>
          <p:cNvPr id="3" name="Content"/>
          <p:cNvSpPr>
            <a:spLocks noGrp="1"/>
          </p:cNvSpPr>
          <p:nvPr>
            <p:ph idx="1"/>
          </p:nvPr>
        </p:nvSpPr>
        <p:spPr/>
        <p:txBody>
          <a:bodyPr>
            <a:normAutofit fontScale="92500" lnSpcReduction="20000"/>
          </a:bodyPr>
          <a:lstStyle/>
          <a:p>
            <a:r>
              <a:rPr lang="en-GB" dirty="0"/>
              <a:t>A sampler2D uniform in the fragment shader represents a texture unit slot, not the texture itself</a:t>
            </a:r>
          </a:p>
          <a:p>
            <a:r>
              <a:rPr lang="en-GB" dirty="0"/>
              <a:t>Texture units are integer indices (GL_TEXTURE0, GL_TEXTURE1, ...); default active unit is GL_TEXTURE0</a:t>
            </a:r>
          </a:p>
          <a:p>
            <a:r>
              <a:rPr lang="en-GB" dirty="0"/>
              <a:t>glActiveTexture(GL_TEXTURE0) followed by glBindTexture binds the texture to a specific unit</a:t>
            </a:r>
          </a:p>
          <a:p>
            <a:r>
              <a:rPr lang="en-GB" dirty="0"/>
              <a:t>glUniform1i(glGetUniformLocation(shader, "ourTexture"), 0) assigns unit 0 to the sampler</a:t>
            </a:r>
          </a:p>
          <a:p>
            <a:r>
              <a:rPr lang="en-GB" dirty="0"/>
              <a:t>Multiple textures in one shader require multiple sampler uniforms bound to different units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UV Coordinates Outside [0, 1]</a:t>
            </a:r>
          </a:p>
        </p:txBody>
      </p:sp>
      <p:sp>
        <p:nvSpPr>
          <p:cNvPr id="3" name="Content"/>
          <p:cNvSpPr>
            <a:spLocks noGrp="1"/>
          </p:cNvSpPr>
          <p:nvPr>
            <p:ph idx="1"/>
          </p:nvPr>
        </p:nvSpPr>
        <p:spPr/>
        <p:txBody>
          <a:bodyPr>
            <a:normAutofit/>
          </a:bodyPr>
          <a:lstStyle/>
          <a:p>
            <a:r>
              <a:rPr lang="en-GB" dirty="0"/>
              <a:t>UV coordinates can be assigned outside the [0.0, 1.0] range,  and the behaviour is defined by wrap mode</a:t>
            </a:r>
          </a:p>
          <a:p>
            <a:r>
              <a:rPr lang="en-GB" dirty="0"/>
              <a:t>Wrap mode set independently for S (U) and T (V) axes via glTexParameteri</a:t>
            </a:r>
          </a:p>
          <a:p>
            <a:r>
              <a:rPr lang="en-GB" dirty="0"/>
              <a:t>Wrapping behaviour is part of texture object state — applies globally to that texture</a:t>
            </a:r>
          </a:p>
          <a:p>
            <a:r>
              <a:rPr lang="en-GB" dirty="0"/>
              <a:t>OpenGL defines four wrap modes: </a:t>
            </a:r>
            <a:r>
              <a:rPr lang="en-GB" sz="2400" dirty="0">
                <a:solidFill>
                  <a:srgbClr val="FF0000"/>
                </a:solidFill>
              </a:rPr>
              <a:t>GL_REPEAT, GL_MIRRORED_REPEAT, GL_CLAMP_TO_EDGE, GL_CLAMP_TO_BORDER</a:t>
            </a:r>
            <a:endParaRPr lang="en-GB" dirty="0">
              <a:solidFill>
                <a:srgbClr val="FF0000"/>
              </a:solidFill>
            </a:endParaRPr>
          </a:p>
          <a:p>
            <a:pPr marL="0" indent="0">
              <a:buNone/>
            </a:pPr>
            <a:r>
              <a:rPr lang="en-GB" sz="2200" dirty="0">
                <a:solidFill>
                  <a:srgbClr val="FF0000"/>
                </a:solidFill>
              </a:rPr>
              <a:t>Choice of wrap mode is an artistic and technical decision depending on the surface being rendered</a:t>
            </a:r>
          </a:p>
          <a:p>
            <a:pPr marL="0" indent="0">
              <a:buNone/>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GL_REPEAT and GL_MIRRORED_REPEAT</a:t>
            </a:r>
          </a:p>
        </p:txBody>
      </p:sp>
      <p:sp>
        <p:nvSpPr>
          <p:cNvPr id="3" name="Content"/>
          <p:cNvSpPr>
            <a:spLocks noGrp="1"/>
          </p:cNvSpPr>
          <p:nvPr>
            <p:ph idx="1"/>
          </p:nvPr>
        </p:nvSpPr>
        <p:spPr>
          <a:xfrm>
            <a:off x="431791" y="1445530"/>
            <a:ext cx="11481847" cy="1325563"/>
          </a:xfrm>
        </p:spPr>
        <p:txBody>
          <a:bodyPr>
            <a:normAutofit fontScale="92500" lnSpcReduction="20000"/>
          </a:bodyPr>
          <a:lstStyle/>
          <a:p>
            <a:r>
              <a:rPr lang="en-GB" sz="2000" dirty="0"/>
              <a:t>GL_REPEAT: the texture tiles seamlessly; UV value 1.5 samples the same as 0.5</a:t>
            </a:r>
          </a:p>
          <a:p>
            <a:pPr marL="0" indent="0">
              <a:buNone/>
            </a:pPr>
            <a:r>
              <a:rPr lang="en-GB" sz="2000" dirty="0"/>
              <a:t>	Default wrap mode in OpenGL, most commonly used for tiled surfaces (floors, brick, terrain)</a:t>
            </a:r>
          </a:p>
          <a:p>
            <a:r>
              <a:rPr lang="en-GB" sz="2000" dirty="0"/>
              <a:t>GL_MIRRORED_REPEAT: tiles but alternates mirroring on each repeat; reduces visible tiling seams</a:t>
            </a:r>
          </a:p>
          <a:p>
            <a:pPr marL="0" indent="0">
              <a:buNone/>
            </a:pPr>
            <a:r>
              <a:rPr lang="en-GB" sz="2000" dirty="0"/>
              <a:t>	Useful where seamless tiling textures are unavailable but harsh edge repetition must be avoided</a:t>
            </a:r>
          </a:p>
          <a:p>
            <a:endParaRPr lang="en-GB" sz="2000" dirty="0"/>
          </a:p>
        </p:txBody>
      </p:sp>
      <p:pic>
        <p:nvPicPr>
          <p:cNvPr id="5122" name="Picture 2">
            <a:extLst>
              <a:ext uri="{FF2B5EF4-FFF2-40B4-BE49-F238E27FC236}">
                <a16:creationId xmlns:a16="http://schemas.microsoft.com/office/drawing/2014/main" id="{36021F26-870A-BBF1-A5AF-EE66DF7BAC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0879"/>
          <a:stretch>
            <a:fillRect/>
          </a:stretch>
        </p:blipFill>
        <p:spPr bwMode="auto">
          <a:xfrm>
            <a:off x="3751517" y="3429000"/>
            <a:ext cx="3743034" cy="214312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1C9D11-4FB1-D918-930A-DF570D0D2C21}"/>
            </a:ext>
          </a:extLst>
        </p:cNvPr>
        <p:cNvGrpSpPr/>
        <p:nvPr/>
      </p:nvGrpSpPr>
      <p:grpSpPr>
        <a:xfrm>
          <a:off x="0" y="0"/>
          <a:ext cx="0" cy="0"/>
          <a:chOff x="0" y="0"/>
          <a:chExt cx="0" cy="0"/>
        </a:xfrm>
      </p:grpSpPr>
      <p:sp>
        <p:nvSpPr>
          <p:cNvPr id="2" name="Title">
            <a:extLst>
              <a:ext uri="{FF2B5EF4-FFF2-40B4-BE49-F238E27FC236}">
                <a16:creationId xmlns:a16="http://schemas.microsoft.com/office/drawing/2014/main" id="{595F7349-92D9-4422-F452-93F4B44F5712}"/>
              </a:ext>
            </a:extLst>
          </p:cNvPr>
          <p:cNvSpPr>
            <a:spLocks noGrp="1"/>
          </p:cNvSpPr>
          <p:nvPr>
            <p:ph type="title"/>
          </p:nvPr>
        </p:nvSpPr>
        <p:spPr/>
        <p:txBody>
          <a:bodyPr>
            <a:normAutofit/>
          </a:bodyPr>
          <a:lstStyle/>
          <a:p>
            <a:r>
              <a:rPr lang="en-GB" sz="4000" dirty="0"/>
              <a:t>GL_CLAMP_TO_EDGE and GL_CLAMP_TO_BORDER</a:t>
            </a:r>
          </a:p>
        </p:txBody>
      </p:sp>
      <p:sp>
        <p:nvSpPr>
          <p:cNvPr id="3" name="Content">
            <a:extLst>
              <a:ext uri="{FF2B5EF4-FFF2-40B4-BE49-F238E27FC236}">
                <a16:creationId xmlns:a16="http://schemas.microsoft.com/office/drawing/2014/main" id="{C68974B9-B50C-849F-ACCF-4D53760F623C}"/>
              </a:ext>
            </a:extLst>
          </p:cNvPr>
          <p:cNvSpPr>
            <a:spLocks noGrp="1"/>
          </p:cNvSpPr>
          <p:nvPr>
            <p:ph idx="1"/>
          </p:nvPr>
        </p:nvSpPr>
        <p:spPr/>
        <p:txBody>
          <a:bodyPr>
            <a:normAutofit/>
          </a:bodyPr>
          <a:lstStyle/>
          <a:p>
            <a:r>
              <a:rPr lang="en-GB" sz="2000" dirty="0"/>
              <a:t>GL_CLAMP_TO_EDGE: Clamps the coordinates between 0 and 1. The result is that higher coordinates become clamped to the edge, resulting in a stretched edge pattern.</a:t>
            </a:r>
          </a:p>
          <a:p>
            <a:r>
              <a:rPr lang="en-GB" sz="2000" dirty="0"/>
              <a:t>GL_CLAMP_TO_BORDER: Coordinates outside the range are now given a user-specified border colour.</a:t>
            </a:r>
          </a:p>
        </p:txBody>
      </p:sp>
      <p:pic>
        <p:nvPicPr>
          <p:cNvPr id="6146" name="Picture 2">
            <a:extLst>
              <a:ext uri="{FF2B5EF4-FFF2-40B4-BE49-F238E27FC236}">
                <a16:creationId xmlns:a16="http://schemas.microsoft.com/office/drawing/2014/main" id="{5E613AFB-CB99-1FE5-261A-59FA555C9B8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8758"/>
          <a:stretch>
            <a:fillRect/>
          </a:stretch>
        </p:blipFill>
        <p:spPr bwMode="auto">
          <a:xfrm>
            <a:off x="4143703" y="3429000"/>
            <a:ext cx="3904593"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90513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92000" y="28424"/>
            <a:ext cx="11481847" cy="423151"/>
          </a:xfrm>
        </p:spPr>
        <p:txBody>
          <a:bodyPr>
            <a:normAutofit fontScale="90000"/>
          </a:bodyPr>
          <a:lstStyle/>
          <a:p>
            <a:r>
              <a:rPr lang="en-GB" dirty="0"/>
              <a:t>Texture Filtering</a:t>
            </a:r>
          </a:p>
        </p:txBody>
      </p:sp>
      <p:sp>
        <p:nvSpPr>
          <p:cNvPr id="3" name="Content"/>
          <p:cNvSpPr>
            <a:spLocks noGrp="1"/>
          </p:cNvSpPr>
          <p:nvPr>
            <p:ph idx="1"/>
          </p:nvPr>
        </p:nvSpPr>
        <p:spPr>
          <a:xfrm>
            <a:off x="92000" y="827142"/>
            <a:ext cx="11623574" cy="2368003"/>
          </a:xfrm>
        </p:spPr>
        <p:txBody>
          <a:bodyPr>
            <a:normAutofit fontScale="77500" lnSpcReduction="20000"/>
          </a:bodyPr>
          <a:lstStyle/>
          <a:p>
            <a:pPr marL="0" indent="0">
              <a:buNone/>
            </a:pPr>
            <a:r>
              <a:rPr lang="en-GB" dirty="0"/>
              <a:t>Filtering determines how a colour is computed when a UV coordinate falls between texel centres</a:t>
            </a:r>
          </a:p>
          <a:p>
            <a:r>
              <a:rPr lang="en-GB" dirty="0"/>
              <a:t>GL_NEAREST: returns the colour of the closest texel it is fast, but produces blocky/pixelated appearance</a:t>
            </a:r>
          </a:p>
          <a:p>
            <a:r>
              <a:rPr lang="en-GB" dirty="0"/>
              <a:t>GL_LINEAR: bilinear interpolation across the four nearest texels. Smoother but slightly blurred.</a:t>
            </a:r>
          </a:p>
          <a:p>
            <a:r>
              <a:rPr lang="en-GB" dirty="0"/>
              <a:t>GL_NEAREST appropriate for pixel-art aesthetics; GL_LINEAR for photorealistic surfaces</a:t>
            </a:r>
          </a:p>
          <a:p>
            <a:r>
              <a:rPr lang="en-GB" dirty="0"/>
              <a:t>Filtering set separately for minification (GL_TEXTURE_MIN_FILTER) and magnification (GL_TEXTURE_MAG_FILTER)</a:t>
            </a:r>
          </a:p>
        </p:txBody>
      </p:sp>
      <p:pic>
        <p:nvPicPr>
          <p:cNvPr id="7170" name="Picture 2">
            <a:extLst>
              <a:ext uri="{FF2B5EF4-FFF2-40B4-BE49-F238E27FC236}">
                <a16:creationId xmlns:a16="http://schemas.microsoft.com/office/drawing/2014/main" id="{45110598-E59A-B53F-9DC8-3408BFAB9F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7490" y="3277038"/>
            <a:ext cx="4924425" cy="25431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0" y="0"/>
            <a:ext cx="11481847" cy="819807"/>
          </a:xfrm>
        </p:spPr>
        <p:txBody>
          <a:bodyPr/>
          <a:lstStyle/>
          <a:p>
            <a:r>
              <a:rPr lang="en-GB" dirty="0"/>
              <a:t>Mipmapping</a:t>
            </a:r>
          </a:p>
        </p:txBody>
      </p:sp>
      <p:sp>
        <p:nvSpPr>
          <p:cNvPr id="3" name="Content"/>
          <p:cNvSpPr>
            <a:spLocks noGrp="1"/>
          </p:cNvSpPr>
          <p:nvPr>
            <p:ph idx="1"/>
          </p:nvPr>
        </p:nvSpPr>
        <p:spPr>
          <a:xfrm>
            <a:off x="0" y="806122"/>
            <a:ext cx="11481847" cy="3575934"/>
          </a:xfrm>
        </p:spPr>
        <p:txBody>
          <a:bodyPr>
            <a:normAutofit fontScale="92500" lnSpcReduction="20000"/>
          </a:bodyPr>
          <a:lstStyle/>
          <a:p>
            <a:r>
              <a:rPr lang="en-GB" dirty="0"/>
              <a:t>A mipmap chain is a pre-computed sequence of progressively halved texture resolutions (levels 0, 1, 2...)</a:t>
            </a:r>
          </a:p>
          <a:p>
            <a:r>
              <a:rPr lang="en-GB" dirty="0"/>
              <a:t>GPU selects the appropriate mip level based on how many screen pixels the textured surface occupies</a:t>
            </a:r>
          </a:p>
          <a:p>
            <a:r>
              <a:rPr lang="en-GB" dirty="0"/>
              <a:t>Prevents aliasing artefacts (shimmering) on surfaces viewed at oblique angles or distance</a:t>
            </a:r>
          </a:p>
          <a:p>
            <a:r>
              <a:rPr lang="en-GB" dirty="0"/>
              <a:t>glGenerateMipmap(GL_TEXTURE_2D) generates the full chain automatically from the base level</a:t>
            </a:r>
          </a:p>
          <a:p>
            <a:r>
              <a:rPr lang="en-GB" dirty="0"/>
              <a:t>GL_LINEAR_MIPMAP_LINEAR (trilinear filtering): interpolates between mip levels and within each — highest quality</a:t>
            </a:r>
          </a:p>
        </p:txBody>
      </p:sp>
      <p:pic>
        <p:nvPicPr>
          <p:cNvPr id="8194" name="Picture 2">
            <a:extLst>
              <a:ext uri="{FF2B5EF4-FFF2-40B4-BE49-F238E27FC236}">
                <a16:creationId xmlns:a16="http://schemas.microsoft.com/office/drawing/2014/main" id="{BD4A74E1-86F0-4F8C-666E-9CACDA5F9B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18533" y="4032031"/>
            <a:ext cx="2857500" cy="19050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Texture Units and Slots</a:t>
            </a:r>
          </a:p>
        </p:txBody>
      </p:sp>
      <p:sp>
        <p:nvSpPr>
          <p:cNvPr id="3" name="Content"/>
          <p:cNvSpPr>
            <a:spLocks noGrp="1"/>
          </p:cNvSpPr>
          <p:nvPr>
            <p:ph idx="1"/>
          </p:nvPr>
        </p:nvSpPr>
        <p:spPr/>
        <p:txBody>
          <a:bodyPr>
            <a:normAutofit fontScale="92500" lnSpcReduction="10000"/>
          </a:bodyPr>
          <a:lstStyle/>
          <a:p>
            <a:r>
              <a:rPr lang="en-GB" dirty="0"/>
              <a:t>OpenGL does not bind textures directly to shaders, it binds them to numbered texture units</a:t>
            </a:r>
          </a:p>
          <a:p>
            <a:r>
              <a:rPr lang="en-GB" dirty="0"/>
              <a:t>A texture unit is a hardware slot; the sampler uniform holds the unit index, not the texture ID</a:t>
            </a:r>
          </a:p>
          <a:p>
            <a:r>
              <a:rPr lang="en-GB" dirty="0"/>
              <a:t>Activate a unit with glActiveTexture(GL_TEXTURE0 + n) before calling </a:t>
            </a:r>
            <a:r>
              <a:rPr lang="en-GB" dirty="0" err="1"/>
              <a:t>glBindTexture</a:t>
            </a:r>
            <a:endParaRPr lang="en-GB" dirty="0"/>
          </a:p>
          <a:p>
            <a:r>
              <a:rPr lang="en-GB" dirty="0"/>
              <a:t>GL_TEXTURE0 through GL_TEXTURE31 are sequential integer offsets</a:t>
            </a:r>
          </a:p>
          <a:p>
            <a:r>
              <a:rPr lang="en-GB" dirty="0"/>
              <a:t>The active texture unit is global GPU state, failing to set it before binding is a common source of silent errors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Hardware Limits on Texture Units</a:t>
            </a:r>
          </a:p>
        </p:txBody>
      </p:sp>
      <p:sp>
        <p:nvSpPr>
          <p:cNvPr id="3" name="Content"/>
          <p:cNvSpPr>
            <a:spLocks noGrp="1"/>
          </p:cNvSpPr>
          <p:nvPr>
            <p:ph idx="1"/>
          </p:nvPr>
        </p:nvSpPr>
        <p:spPr/>
        <p:txBody>
          <a:bodyPr>
            <a:normAutofit fontScale="92500" lnSpcReduction="20000"/>
          </a:bodyPr>
          <a:lstStyle/>
          <a:p>
            <a:r>
              <a:rPr lang="en-GB" dirty="0"/>
              <a:t>OpenGL 3.3 guarantees a minimum of 16 texture units per shader stage (GL_MAX_TEXTURE_IMAGE_UNITS)</a:t>
            </a:r>
          </a:p>
          <a:p>
            <a:r>
              <a:rPr lang="en-GB" dirty="0"/>
              <a:t>In practice, modern GPUs expose 32 or more units; the limit is queryable at runtime</a:t>
            </a:r>
          </a:p>
          <a:p>
            <a:r>
              <a:rPr lang="en-GB" dirty="0"/>
              <a:t>glGetIntegerv(GL_MAX_TEXTURE_IMAGE_UNITS, &amp;maxUnits) returns the device limit</a:t>
            </a:r>
          </a:p>
          <a:p>
            <a:r>
              <a:rPr lang="en-GB" dirty="0"/>
              <a:t>Exceeding the limit produces undefined behaviour, no guaranteed error, just incorrect sampling</a:t>
            </a:r>
          </a:p>
          <a:p>
            <a:r>
              <a:rPr lang="en-GB" dirty="0"/>
              <a:t>Architectural implication: complex PBR shaders (albedo, normal, roughness, metalness, AO, emissive) can approach the limit rapidly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Texture Atlases</a:t>
            </a:r>
          </a:p>
        </p:txBody>
      </p:sp>
      <p:sp>
        <p:nvSpPr>
          <p:cNvPr id="3" name="Content"/>
          <p:cNvSpPr>
            <a:spLocks noGrp="1"/>
          </p:cNvSpPr>
          <p:nvPr>
            <p:ph idx="1"/>
          </p:nvPr>
        </p:nvSpPr>
        <p:spPr>
          <a:xfrm>
            <a:off x="0" y="1405728"/>
            <a:ext cx="7114635" cy="3575934"/>
          </a:xfrm>
        </p:spPr>
        <p:txBody>
          <a:bodyPr>
            <a:normAutofit/>
          </a:bodyPr>
          <a:lstStyle/>
          <a:p>
            <a:r>
              <a:rPr lang="en-GB" sz="2000" dirty="0"/>
              <a:t>A texture atlas packs multiple images into a single large texture</a:t>
            </a:r>
          </a:p>
          <a:p>
            <a:r>
              <a:rPr lang="en-GB" sz="2000" dirty="0"/>
              <a:t>Each sprite or surface is assigned a UV sub-region within the atlas</a:t>
            </a:r>
          </a:p>
          <a:p>
            <a:r>
              <a:rPr lang="en-GB" sz="2000" dirty="0"/>
              <a:t>Reduces draw calls, so the GPU state changes (texture binds) are expensive</a:t>
            </a:r>
          </a:p>
          <a:p>
            <a:r>
              <a:rPr lang="en-GB" sz="2000" dirty="0"/>
              <a:t>Widely used in 2D sprite systems, UI rendering, and tile-based games</a:t>
            </a:r>
          </a:p>
          <a:p>
            <a:r>
              <a:rPr lang="en-GB" sz="2000" dirty="0"/>
              <a:t>UV offset and scale values passed as uniforms to address the correct sub-region per draw</a:t>
            </a:r>
          </a:p>
        </p:txBody>
      </p:sp>
      <p:pic>
        <p:nvPicPr>
          <p:cNvPr id="2050" name="Picture 2" descr="Image with no description">
            <a:extLst>
              <a:ext uri="{FF2B5EF4-FFF2-40B4-BE49-F238E27FC236}">
                <a16:creationId xmlns:a16="http://schemas.microsoft.com/office/drawing/2014/main" id="{AC9D3361-BC50-0007-5813-6DF2A2F066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5172" y="1690688"/>
            <a:ext cx="5056827" cy="297032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Multi-Texturing</a:t>
            </a:r>
          </a:p>
        </p:txBody>
      </p:sp>
      <p:sp>
        <p:nvSpPr>
          <p:cNvPr id="3" name="Content"/>
          <p:cNvSpPr>
            <a:spLocks noGrp="1"/>
          </p:cNvSpPr>
          <p:nvPr>
            <p:ph idx="1"/>
          </p:nvPr>
        </p:nvSpPr>
        <p:spPr>
          <a:xfrm>
            <a:off x="358219" y="1825625"/>
            <a:ext cx="7566581" cy="3575934"/>
          </a:xfrm>
        </p:spPr>
        <p:txBody>
          <a:bodyPr>
            <a:normAutofit/>
          </a:bodyPr>
          <a:lstStyle/>
          <a:p>
            <a:r>
              <a:rPr lang="en-GB" sz="2000" dirty="0"/>
              <a:t>Multiple textures can be bound simultaneously to different texture units and sampled in one shader</a:t>
            </a:r>
          </a:p>
          <a:p>
            <a:r>
              <a:rPr lang="en-GB" sz="2000" dirty="0"/>
              <a:t>Common use: blending a diffuse map with a detail map, or overlaying a decal</a:t>
            </a:r>
          </a:p>
          <a:p>
            <a:r>
              <a:rPr lang="en-GB" sz="2000" dirty="0"/>
              <a:t>Each sampler2D uniform in GLSL corresponds to a distinct texture unit index</a:t>
            </a:r>
          </a:p>
          <a:p>
            <a:r>
              <a:rPr lang="en-GB" sz="2000" dirty="0"/>
              <a:t>Example: mix(texture(diffuse, TexCoord), texture(detail, TexCoord), 0.2) blends at 20%</a:t>
            </a:r>
          </a:p>
          <a:p>
            <a:r>
              <a:rPr lang="en-GB" sz="2000" dirty="0"/>
              <a:t>Texture unit count is hardware-limited but guaranteed to be at least 16 in OpenGL 3.3+</a:t>
            </a:r>
          </a:p>
        </p:txBody>
      </p:sp>
      <p:pic>
        <p:nvPicPr>
          <p:cNvPr id="3074" name="Picture 2">
            <a:extLst>
              <a:ext uri="{FF2B5EF4-FFF2-40B4-BE49-F238E27FC236}">
                <a16:creationId xmlns:a16="http://schemas.microsoft.com/office/drawing/2014/main" id="{E6C46573-1079-F718-7D91-AFFE812045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92966" y="2456465"/>
            <a:ext cx="4099034" cy="321091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a:xfrm>
            <a:off x="0" y="7773"/>
            <a:ext cx="11481847" cy="505575"/>
          </a:xfrm>
        </p:spPr>
        <p:txBody>
          <a:bodyPr>
            <a:normAutofit fontScale="90000"/>
          </a:bodyPr>
          <a:lstStyle/>
          <a:p>
            <a:r>
              <a:rPr lang="en-GB" dirty="0"/>
              <a:t>Normal Maps</a:t>
            </a:r>
          </a:p>
        </p:txBody>
      </p:sp>
      <p:sp>
        <p:nvSpPr>
          <p:cNvPr id="3" name="Content"/>
          <p:cNvSpPr>
            <a:spLocks noGrp="1"/>
          </p:cNvSpPr>
          <p:nvPr>
            <p:ph idx="1"/>
          </p:nvPr>
        </p:nvSpPr>
        <p:spPr>
          <a:xfrm>
            <a:off x="-1" y="517107"/>
            <a:ext cx="11481847" cy="3575934"/>
          </a:xfrm>
        </p:spPr>
        <p:txBody>
          <a:bodyPr>
            <a:noAutofit/>
          </a:bodyPr>
          <a:lstStyle/>
          <a:p>
            <a:r>
              <a:rPr lang="en-GB" sz="2400" dirty="0"/>
              <a:t>A normal map stores per-texel surface normal vectors encoded as RGB values</a:t>
            </a:r>
          </a:p>
          <a:p>
            <a:r>
              <a:rPr lang="en-GB" sz="2400" dirty="0"/>
              <a:t>Allows high-frequency surface detail (bumps, scratches, engravings) without additional geometry</a:t>
            </a:r>
          </a:p>
          <a:p>
            <a:r>
              <a:rPr lang="en-GB" sz="2400" dirty="0"/>
              <a:t>Normals stored in tangent space, local to the surface, independent of mesh orientation</a:t>
            </a:r>
          </a:p>
          <a:p>
            <a:r>
              <a:rPr lang="en-GB" sz="2400" dirty="0"/>
              <a:t>Fragment shader samples the normal map and substitutes it for the geometric surface normal in lighting calculations</a:t>
            </a:r>
          </a:p>
          <a:p>
            <a:r>
              <a:rPr lang="en-GB" sz="2400" dirty="0"/>
              <a:t>Tangent space requires a TBN (Tangent-Bitangent-Normal) matrix to transform normals into world space</a:t>
            </a:r>
          </a:p>
        </p:txBody>
      </p:sp>
      <p:pic>
        <p:nvPicPr>
          <p:cNvPr id="1026" name="Picture 2" descr="Unity - Manual: Introduction to normal maps (bump mapping)">
            <a:extLst>
              <a:ext uri="{FF2B5EF4-FFF2-40B4-BE49-F238E27FC236}">
                <a16:creationId xmlns:a16="http://schemas.microsoft.com/office/drawing/2014/main" id="{BBA52517-8AB3-935B-4B15-985F3C565A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6632" y="3784595"/>
            <a:ext cx="3768579" cy="184819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Summary</a:t>
            </a:r>
          </a:p>
        </p:txBody>
      </p:sp>
      <p:sp>
        <p:nvSpPr>
          <p:cNvPr id="3" name="Content"/>
          <p:cNvSpPr>
            <a:spLocks noGrp="1"/>
          </p:cNvSpPr>
          <p:nvPr>
            <p:ph idx="1"/>
          </p:nvPr>
        </p:nvSpPr>
        <p:spPr/>
        <p:txBody>
          <a:bodyPr>
            <a:noAutofit/>
          </a:bodyPr>
          <a:lstStyle/>
          <a:p>
            <a:r>
              <a:rPr lang="en-GB" sz="1800" dirty="0"/>
              <a:t>Textures are GPU-resident data arrays sampled at the fragment stage via UV coordinates</a:t>
            </a:r>
          </a:p>
          <a:p>
            <a:r>
              <a:rPr lang="en-GB" sz="1800" dirty="0"/>
              <a:t>UV space is normalised [0,1]; coordinates are interpolated by the rasteriser and used in GLSL via texture()</a:t>
            </a:r>
          </a:p>
          <a:p>
            <a:r>
              <a:rPr lang="en-GB" sz="1800" dirty="0"/>
              <a:t>OpenGL API: glGenTextures, glBindTexture, glTexImage2D, glTexParameteri, sampler2D uniforms</a:t>
            </a:r>
          </a:p>
          <a:p>
            <a:r>
              <a:rPr lang="en-GB" sz="1800" dirty="0"/>
              <a:t>stb_image handles CPU-side image loading; glGenerateMipmap generates the mip chain</a:t>
            </a:r>
          </a:p>
          <a:p>
            <a:r>
              <a:rPr lang="en-GB" sz="1800" dirty="0"/>
              <a:t>Wrapping modes control out-of-range UV behaviour; filtering modes control interpolation quality</a:t>
            </a:r>
          </a:p>
          <a:p>
            <a:r>
              <a:rPr lang="en-GB" sz="1800" dirty="0"/>
              <a:t>Advanced applications, atlases, multi-texturing, normal maps all extend the same sampler model</a:t>
            </a:r>
          </a:p>
        </p:txBody>
      </p:sp>
      <p:sp>
        <p:nvSpPr>
          <p:cNvPr id="5" name="SlideCounter"/>
          <p:cNvSpPr txBox="1"/>
          <p:nvPr/>
        </p:nvSpPr>
        <p:spPr>
          <a:xfrm>
            <a:off x="9500000" y="110000"/>
            <a:ext cx="2600000" cy="260000"/>
          </a:xfrm>
          <a:prstGeom prst="rect">
            <a:avLst/>
          </a:prstGeom>
          <a:noFill/>
        </p:spPr>
        <p:txBody>
          <a:bodyPr wrap="square" rtlCol="0">
            <a:noAutofit/>
          </a:bodyPr>
          <a:lstStyle/>
          <a:p>
            <a:pPr algn="r">
              <a:buNone/>
            </a:pPr>
            <a:r>
              <a:rPr lang="en-GB" sz="900" dirty="0">
                <a:solidFill>
                  <a:srgbClr val="6B7280"/>
                </a:solidFill>
                <a:latin typeface="Calibri"/>
              </a:rPr>
              <a:t>2 / 2</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p:cNvSpPr>
            <a:spLocks noGrp="1"/>
          </p:cNvSpPr>
          <p:nvPr>
            <p:ph type="title"/>
          </p:nvPr>
        </p:nvSpPr>
        <p:spPr/>
        <p:txBody>
          <a:bodyPr/>
          <a:lstStyle/>
          <a:p>
            <a:r>
              <a:rPr lang="en-GB" dirty="0"/>
              <a:t>References</a:t>
            </a:r>
          </a:p>
        </p:txBody>
      </p:sp>
      <p:sp>
        <p:nvSpPr>
          <p:cNvPr id="3" name="Content"/>
          <p:cNvSpPr>
            <a:spLocks noGrp="1"/>
          </p:cNvSpPr>
          <p:nvPr>
            <p:ph idx="1"/>
          </p:nvPr>
        </p:nvSpPr>
        <p:spPr/>
        <p:txBody>
          <a:bodyPr>
            <a:normAutofit/>
          </a:bodyPr>
          <a:lstStyle/>
          <a:p>
            <a:pPr>
              <a:buNone/>
            </a:pPr>
            <a:r>
              <a:rPr lang="en-GB" sz="1200" dirty="0"/>
              <a:t>[1] J. de Vries, 'Textures', LearnOpenGL. [Online]. Available: https://learnopengl.com/Getting-started/Textures. [Accessed: 08 Jun. 2025].</a:t>
            </a:r>
          </a:p>
          <a:p>
            <a:pPr>
              <a:buNone/>
            </a:pPr>
            <a:r>
              <a:rPr lang="en-GB" sz="1200" dirty="0"/>
              <a:t>[2] J. de Vries, 'Multiple lights', LearnOpenGL. [Online]. Available: https://learnopengl.com/Lighting/Multiple-lights. [Accessed: 08 Jun. 2025].</a:t>
            </a:r>
          </a:p>
          <a:p>
            <a:pPr>
              <a:buNone/>
            </a:pPr>
            <a:r>
              <a:rPr lang="en-GB" sz="1200" dirty="0"/>
              <a:t>[3] J. de Vries, Learn OpenGL. Kendall &amp; Hunt Publishing, 2020.</a:t>
            </a:r>
          </a:p>
          <a:p>
            <a:pPr>
              <a:buNone/>
            </a:pPr>
            <a:r>
              <a:rPr lang="en-GB" sz="1200" dirty="0"/>
              <a:t>[4] T. Akenine-Moller, E. Haines and N. Hoffman, Real-Time Rendering, 4th edn. Boca Raton: CRC Press, 2018.</a:t>
            </a:r>
          </a:p>
          <a:p>
            <a:pPr>
              <a:buNone/>
            </a:pPr>
            <a:r>
              <a:rPr lang="en-GB" sz="1200" dirty="0"/>
              <a:t>[5] D. Shreiner, G. Sellers, J. Kessenich and B. Licea-Kane, OpenGL Programming Guide, 9th edn. Boston: Addison-Wesley, 2016.</a:t>
            </a:r>
          </a:p>
          <a:p>
            <a:pPr>
              <a:buNone/>
            </a:pPr>
            <a:r>
              <a:rPr lang="en-GB" sz="1200" dirty="0"/>
              <a:t>[6] nothings/stb, stb_image.h. [Online]. Available: https://github.com/nothings/stb. [Accessed: 08 Jun. 2025].</a:t>
            </a:r>
          </a:p>
        </p:txBody>
      </p:sp>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purl.org/dc/terms/"/>
    <ds:schemaRef ds:uri="http://purl.org/dc/dcmitype/"/>
    <ds:schemaRef ds:uri="http://purl.org/dc/elements/1.1/"/>
    <ds:schemaRef ds:uri="http://schemas.microsoft.com/office/infopath/2007/PartnerControls"/>
    <ds:schemaRef ds:uri="http://www.w3.org/XML/1998/namespace"/>
    <ds:schemaRef ds:uri="http://schemas.microsoft.com/office/2006/documentManagement/types"/>
    <ds:schemaRef ds:uri="303dbf9b-b85b-46a0-94f1-894078c07ecd"/>
    <ds:schemaRef ds:uri="http://schemas.openxmlformats.org/package/2006/metadata/core-properties"/>
    <ds:schemaRef ds:uri="211f9404-bca0-4bcf-9c1d-965ccb6f8d2d"/>
    <ds:schemaRef ds:uri="http://schemas.microsoft.com/office/2006/metadata/properties"/>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2960</Words>
  <Application>Microsoft Office PowerPoint</Application>
  <PresentationFormat>Widescreen</PresentationFormat>
  <Paragraphs>175</Paragraphs>
  <Slides>25</Slides>
  <Notes>21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25</vt:i4>
      </vt:variant>
    </vt:vector>
  </HeadingPairs>
  <TitlesOfParts>
    <vt:vector size="32" baseType="lpstr">
      <vt:lpstr>Aptos</vt:lpstr>
      <vt:lpstr>Arial</vt:lpstr>
      <vt:lpstr>Calibri</vt:lpstr>
      <vt:lpstr>Calibri Light</vt:lpstr>
      <vt:lpstr>UWTSD Holding Page</vt:lpstr>
      <vt:lpstr>UWTSD Text 2</vt:lpstr>
      <vt:lpstr>UWTSD Logo Variations place image in Background</vt:lpstr>
      <vt:lpstr>PowerPoint Presentation</vt:lpstr>
      <vt:lpstr>What is a Texture?</vt:lpstr>
      <vt:lpstr>Defining a Texture</vt:lpstr>
      <vt:lpstr>Updating the vertices </vt:lpstr>
      <vt:lpstr>Textures in the Rendering Pipeline</vt:lpstr>
      <vt:lpstr>Introducing the Texel</vt:lpstr>
      <vt:lpstr>UV Coordinate Space</vt:lpstr>
      <vt:lpstr>UV Coordinates to Fragment Colour</vt:lpstr>
      <vt:lpstr>Loading Image Data: stb_image</vt:lpstr>
      <vt:lpstr>Generating and Binding Textures</vt:lpstr>
      <vt:lpstr>Uploading Texture Data</vt:lpstr>
      <vt:lpstr>Texture Parameters</vt:lpstr>
      <vt:lpstr>Sampler Uniforms in GLSL</vt:lpstr>
      <vt:lpstr>UV Coordinates Outside [0, 1]</vt:lpstr>
      <vt:lpstr>GL_REPEAT and GL_MIRRORED_REPEAT</vt:lpstr>
      <vt:lpstr>GL_CLAMP_TO_EDGE and GL_CLAMP_TO_BORDER</vt:lpstr>
      <vt:lpstr>Texture Filtering</vt:lpstr>
      <vt:lpstr>Mipmapping</vt:lpstr>
      <vt:lpstr>Texture Units and Slots</vt:lpstr>
      <vt:lpstr>Hardware Limits on Texture Units</vt:lpstr>
      <vt:lpstr>Texture Atlases</vt:lpstr>
      <vt:lpstr>Multi-Texturing</vt:lpstr>
      <vt:lpstr>Normal Maps</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Nathan Morgan</cp:lastModifiedBy>
  <cp:revision>18</cp:revision>
  <dcterms:created xsi:type="dcterms:W3CDTF">2021-03-09T15:35:42Z</dcterms:created>
  <dcterms:modified xsi:type="dcterms:W3CDTF">2026-06-08T11:04:35Z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