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4"/>
  </p:notesMasterIdLst>
  <p:handoutMasterIdLst>
    <p:handoutMasterId r:id="rId15"/>
  </p:handoutMasterIdLst>
  <p:sldIdLst>
    <p:sldId id="322" r:id="rId5"/>
    <p:sldId id="350" r:id="rId6"/>
    <p:sldId id="351" r:id="rId7"/>
    <p:sldId id="352" r:id="rId8"/>
    <p:sldId id="353" r:id="rId9"/>
    <p:sldId id="354" r:id="rId10"/>
    <p:sldId id="355" r:id="rId11"/>
    <p:sldId id="356" r:id="rId12"/>
    <p:sldId id="379" r:id="rId13"/>
  </p:sldIdLst>
  <p:sldSz cx="12188825" cy="6858000"/>
  <p:notesSz cx="6858000" cy="9144000"/>
  <p:custDataLst>
    <p:tags r:id="rId1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4030">
          <p15:clr>
            <a:srgbClr val="A4A3A4"/>
          </p15:clr>
        </p15:guide>
        <p15:guide id="3" orient="horz" pos="1200">
          <p15:clr>
            <a:srgbClr val="A4A3A4"/>
          </p15:clr>
        </p15:guide>
        <p15:guide id="4" orient="horz" pos="1008">
          <p15:clr>
            <a:srgbClr val="A4A3A4"/>
          </p15:clr>
        </p15:guide>
        <p15:guide id="5" orient="horz" pos="3792">
          <p15:clr>
            <a:srgbClr val="A4A3A4"/>
          </p15:clr>
        </p15:guide>
        <p15:guide id="6" orient="horz">
          <p15:clr>
            <a:srgbClr val="A4A3A4"/>
          </p15:clr>
        </p15:guide>
        <p15:guide id="7" orient="horz" pos="3360">
          <p15:clr>
            <a:srgbClr val="A4A3A4"/>
          </p15:clr>
        </p15:guide>
        <p15:guide id="8" orient="horz" pos="3312">
          <p15:clr>
            <a:srgbClr val="A4A3A4"/>
          </p15:clr>
        </p15:guide>
        <p15:guide id="9" orient="horz" pos="240">
          <p15:clr>
            <a:srgbClr val="A4A3A4"/>
          </p15:clr>
        </p15:guide>
        <p15:guide id="10" orient="horz" pos="432">
          <p15:clr>
            <a:srgbClr val="A4A3A4"/>
          </p15:clr>
        </p15:guide>
        <p15:guide id="11" orient="horz" pos="2784">
          <p15:clr>
            <a:srgbClr val="A4A3A4"/>
          </p15:clr>
        </p15:guide>
        <p15:guide id="12" pos="3839">
          <p15:clr>
            <a:srgbClr val="A4A3A4"/>
          </p15:clr>
        </p15:guide>
        <p15:guide id="13" pos="959">
          <p15:clr>
            <a:srgbClr val="A4A3A4"/>
          </p15:clr>
        </p15:guide>
        <p15:guide id="14" pos="6143">
          <p15:clr>
            <a:srgbClr val="A4A3A4"/>
          </p15:clr>
        </p15:guide>
        <p15:guide id="15" pos="1247">
          <p15:clr>
            <a:srgbClr val="A4A3A4"/>
          </p15:clr>
        </p15:guide>
        <p15:guide id="16" pos="7007">
          <p15:clr>
            <a:srgbClr val="A4A3A4"/>
          </p15:clr>
        </p15:guide>
        <p15:guide id="17" pos="5855">
          <p15:clr>
            <a:srgbClr val="A4A3A4"/>
          </p15:clr>
        </p15:guide>
        <p15:guide id="18" pos="671">
          <p15:clr>
            <a:srgbClr val="A4A3A4"/>
          </p15:clr>
        </p15:guide>
        <p15:guide id="19" pos="7151">
          <p15:clr>
            <a:srgbClr val="A4A3A4"/>
          </p15:clr>
        </p15:guide>
        <p15:guide id="20" pos="311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581" autoAdjust="0"/>
  </p:normalViewPr>
  <p:slideViewPr>
    <p:cSldViewPr showGuides="1">
      <p:cViewPr varScale="1">
        <p:scale>
          <a:sx n="81" d="100"/>
          <a:sy n="81" d="100"/>
        </p:scale>
        <p:origin x="62" y="686"/>
      </p:cViewPr>
      <p:guideLst>
        <p:guide orient="horz" pos="2160"/>
        <p:guide orient="horz" pos="4030"/>
        <p:guide orient="horz" pos="1200"/>
        <p:guide orient="horz" pos="1008"/>
        <p:guide orient="horz" pos="3792"/>
        <p:guide orient="horz"/>
        <p:guide orient="horz" pos="3360"/>
        <p:guide orient="horz" pos="3312"/>
        <p:guide orient="horz" pos="240"/>
        <p:guide orient="horz" pos="432"/>
        <p:guide orient="horz" pos="2784"/>
        <p:guide pos="3839"/>
        <p:guide pos="959"/>
        <p:guide pos="6143"/>
        <p:guide pos="1247"/>
        <p:guide pos="7007"/>
        <p:guide pos="5855"/>
        <p:guide pos="671"/>
        <p:guide pos="7151"/>
        <p:guide pos="311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79" d="100"/>
          <a:sy n="79" d="100"/>
        </p:scale>
        <p:origin x="2496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088EAF-6ECA-4616-85EF-35AA19C641F3}" type="datetimeFigureOut">
              <a:rPr lang="en-US"/>
              <a:t>11/9/2020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F912AB-2776-42F2-A957-313FC7EFEDB9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320657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BD2D7A-D230-4F91-BD59-0A39C2703BA8}" type="datetimeFigureOut">
              <a:rPr lang="en-US"/>
              <a:t>11/9/2020</a:t>
            </a:fld>
            <a:endParaRPr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3199CD-3E1B-4AE6-990F-76F925F5EA9F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76579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199CD-3E1B-4AE6-990F-76F925F5EA9F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29553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ltGray"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4" y="1828800"/>
            <a:ext cx="8229600" cy="2895600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6600" b="1" cap="none" spc="0">
                <a:ln w="9525">
                  <a:noFill/>
                  <a:prstDash val="solid"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4800600"/>
            <a:ext cx="8229600" cy="12192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b="1" cap="all" spc="200" baseline="0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fld id="{1D2498CD-A622-4ACC-98D8-8365C1B868F0}" type="datetime1">
              <a:rPr lang="en-US" smtClean="0"/>
              <a:pPr/>
              <a:t>11/9/2020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fld id="{2A013F82-EE5E-44EE-A61D-E31C6657F26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7807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BF3DB-CE40-42F4-BAF4-5D73D1160093}" type="datetime1">
              <a:rPr lang="en-US" smtClean="0"/>
              <a:t>11/9/2020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8807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9614" y="2514600"/>
            <a:ext cx="8692399" cy="2819400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4800" b="0" cap="none" baseline="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3" y="5410200"/>
            <a:ext cx="8687333" cy="6096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A6E5-33C6-44C3-9324-1BC5DF93F43F}" type="datetime1">
              <a:rPr lang="en-US" smtClean="0"/>
              <a:t>11/9/2020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967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2" y="381000"/>
            <a:ext cx="9144002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4781" y="1905001"/>
            <a:ext cx="4419599" cy="4114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29183" y="1905001"/>
            <a:ext cx="4419600" cy="4114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9C1D9-07E1-4387-AF34-89EE2802766D}" type="datetime1">
              <a:rPr lang="en-US" smtClean="0"/>
              <a:t>11/9/2020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189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2" y="381000"/>
            <a:ext cx="9144002" cy="1371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1" y="1905000"/>
            <a:ext cx="4416552" cy="76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1" y="2743201"/>
            <a:ext cx="4416552" cy="3276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1" y="1905000"/>
            <a:ext cx="4416552" cy="76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1" y="2743201"/>
            <a:ext cx="4416552" cy="3276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9E85B-B39A-43E9-82DE-E3279D984288}" type="datetime1">
              <a:rPr lang="en-US" smtClean="0"/>
              <a:t>11/9/2020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1993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70C95-D35D-47FC-816D-E56328637043}" type="datetime1">
              <a:rPr lang="en-US" smtClean="0"/>
              <a:t>11/9/2020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4585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163A7-695C-4C09-B334-6924060F5B71}" type="datetime1">
              <a:rPr lang="en-US" smtClean="0"/>
              <a:t>11/9/2020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49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5604" y="1905000"/>
            <a:ext cx="3596607" cy="26670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3600" b="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1414" y="685800"/>
            <a:ext cx="6400800" cy="5334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5213" y="4648200"/>
            <a:ext cx="3581399" cy="13716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B6D02-49B3-41C1-9893-391F698AE757}" type="datetime1">
              <a:rPr lang="en-US" smtClean="0"/>
              <a:t>11/9/2020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556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5604" y="1905000"/>
            <a:ext cx="3596607" cy="266700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b="0" i="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4951414" y="685800"/>
            <a:ext cx="6400799" cy="5334000"/>
          </a:xfrm>
          <a:solidFill>
            <a:schemeClr val="bg2"/>
          </a:solidFill>
          <a:ln w="76200">
            <a:solidFill>
              <a:schemeClr val="tx1"/>
            </a:solidFill>
            <a:miter lim="800000"/>
          </a:ln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5213" y="4648200"/>
            <a:ext cx="3581399" cy="13716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1AC91-90B4-40B7-917F-BAE86E369F96}" type="datetime1">
              <a:rPr lang="en-US" smtClean="0"/>
              <a:t>11/9/2020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11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CF6B-193C-4CEB-9860-F1C5F0818FA3}" type="datetime1">
              <a:rPr lang="en-US" smtClean="0"/>
              <a:t>11/9/2020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3959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2412" y="381001"/>
            <a:ext cx="1524001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2412" y="381001"/>
            <a:ext cx="7391399" cy="56388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6CBC3-4EDC-4C84-BDD0-15F2AD890B92}" type="datetime1">
              <a:rPr lang="en-US" smtClean="0"/>
              <a:t>11/9/2020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9305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invGray"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144001" cy="13716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4999"/>
            <a:ext cx="9134391" cy="4114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0"/>
            <a:ext cx="655319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6422" y="6400800"/>
            <a:ext cx="144938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AB525-F3F4-481A-B8D5-B732FA9EB082}" type="datetime1">
              <a:rPr lang="en-US" smtClean="0"/>
              <a:pPr/>
              <a:t>11/9/2020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28211" y="6400800"/>
            <a:ext cx="838201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13F82-EE5E-44EE-A61D-E31C6657F26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53442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 cap="none" spc="0" baseline="0">
          <a:ln w="9525">
            <a:noFill/>
            <a:prstDash val="solid"/>
          </a:ln>
          <a:solidFill>
            <a:schemeClr val="accent5"/>
          </a:solidFill>
          <a:effectLst/>
          <a:latin typeface="+mj-lt"/>
          <a:ea typeface="+mj-ea"/>
          <a:cs typeface="+mj-cs"/>
        </a:defRPr>
      </a:lvl1pPr>
    </p:titleStyle>
    <p:bodyStyle>
      <a:lvl1pPr marL="223838" indent="-223838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63550" indent="-231775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SzPct val="10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82625" indent="-21907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57250" indent="-17462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030288" indent="-173038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38074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15544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3852" y="1124744"/>
            <a:ext cx="10297144" cy="2895600"/>
          </a:xfrm>
        </p:spPr>
        <p:txBody>
          <a:bodyPr/>
          <a:lstStyle/>
          <a:p>
            <a:r>
              <a:rPr lang="en-US" dirty="0" smtClean="0"/>
              <a:t>Psychological benefits of</a:t>
            </a:r>
            <a:br>
              <a:rPr lang="en-US" dirty="0" smtClean="0"/>
            </a:br>
            <a:r>
              <a:rPr lang="en-US" dirty="0" smtClean="0"/>
              <a:t>PA and Exercise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97868" y="4221088"/>
            <a:ext cx="8229600" cy="1219200"/>
          </a:xfrm>
        </p:spPr>
        <p:txBody>
          <a:bodyPr/>
          <a:lstStyle/>
          <a:p>
            <a:r>
              <a:rPr lang="en-US" dirty="0" smtClean="0"/>
              <a:t>Week 6</a:t>
            </a:r>
          </a:p>
          <a:p>
            <a:r>
              <a:rPr lang="en-US" dirty="0" smtClean="0"/>
              <a:t>BMHN5003 </a:t>
            </a:r>
          </a:p>
        </p:txBody>
      </p:sp>
    </p:spTree>
    <p:extLst>
      <p:ext uri="{BB962C8B-B14F-4D97-AF65-F5344CB8AC3E}">
        <p14:creationId xmlns:p14="http://schemas.microsoft.com/office/powerpoint/2010/main" val="421448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</a:rPr>
              <a:t>Psychological well-being</a:t>
            </a:r>
          </a:p>
        </p:txBody>
      </p:sp>
      <p:sp>
        <p:nvSpPr>
          <p:cNvPr id="2253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>
                <a:latin typeface="Arial" charset="0"/>
              </a:rPr>
              <a:t>WHO (1958)</a:t>
            </a:r>
          </a:p>
          <a:p>
            <a:r>
              <a:rPr lang="en-GB">
                <a:latin typeface="Arial" charset="0"/>
              </a:rPr>
              <a:t>‘health is a state of complete physical, mental and social well-being and not merely the absence of disease or infirmity’</a:t>
            </a:r>
          </a:p>
          <a:p>
            <a:r>
              <a:rPr lang="en-GB">
                <a:latin typeface="Arial" charset="0"/>
              </a:rPr>
              <a:t>What is psychological well being? What aspects are included in this?</a:t>
            </a:r>
          </a:p>
          <a:p>
            <a:r>
              <a:rPr lang="en-GB">
                <a:latin typeface="Arial" charset="0"/>
              </a:rPr>
              <a:t>Positive mental health, emotional state, ability to cope with stress.</a:t>
            </a:r>
          </a:p>
          <a:p>
            <a:r>
              <a:rPr lang="en-GB">
                <a:latin typeface="Arial" charset="0"/>
              </a:rPr>
              <a:t>Biopsychosocial model.</a:t>
            </a:r>
          </a:p>
          <a:p>
            <a:endParaRPr lang="en-GB">
              <a:latin typeface="Arial" charset="0"/>
            </a:endParaRPr>
          </a:p>
          <a:p>
            <a:endParaRPr lang="en-GB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941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</a:rPr>
              <a:t>McAuley &amp; Rudolph, 1995; Spirduso &amp; Cronin, 2001; Stewart &amp; King, 1991</a:t>
            </a:r>
          </a:p>
        </p:txBody>
      </p:sp>
      <p:sp>
        <p:nvSpPr>
          <p:cNvPr id="2355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charset="0"/>
              </a:rPr>
              <a:t>Emotional wellbeing – S/T Anxiety, mood state</a:t>
            </a:r>
          </a:p>
          <a:p>
            <a:r>
              <a:rPr lang="en-GB" dirty="0">
                <a:latin typeface="Arial" charset="0"/>
              </a:rPr>
              <a:t>Self perceptions – self efficacy, self esteem</a:t>
            </a:r>
          </a:p>
          <a:p>
            <a:r>
              <a:rPr lang="en-GB" dirty="0">
                <a:latin typeface="Arial" charset="0"/>
              </a:rPr>
              <a:t>Bodily wellbeing – pain / </a:t>
            </a:r>
            <a:r>
              <a:rPr lang="en-GB" dirty="0" err="1">
                <a:latin typeface="Arial" charset="0"/>
              </a:rPr>
              <a:t>phys</a:t>
            </a:r>
            <a:r>
              <a:rPr lang="en-GB" dirty="0">
                <a:latin typeface="Arial" charset="0"/>
              </a:rPr>
              <a:t> symptoms</a:t>
            </a:r>
          </a:p>
          <a:p>
            <a:r>
              <a:rPr lang="en-GB" dirty="0">
                <a:latin typeface="Arial" charset="0"/>
              </a:rPr>
              <a:t>Global perceptions – life satisfaction overall wellbeing</a:t>
            </a:r>
            <a:r>
              <a:rPr lang="en-GB" dirty="0" smtClean="0">
                <a:latin typeface="Arial" charset="0"/>
              </a:rPr>
              <a:t>.</a:t>
            </a:r>
          </a:p>
          <a:p>
            <a:endParaRPr lang="en-GB" dirty="0">
              <a:latin typeface="Arial" charset="0"/>
            </a:endParaRPr>
          </a:p>
          <a:p>
            <a:r>
              <a:rPr lang="en-GB" dirty="0" smtClean="0">
                <a:latin typeface="Arial" charset="0"/>
              </a:rPr>
              <a:t>Importance of quality of life? Longevity…</a:t>
            </a:r>
            <a:endParaRPr lang="en-GB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937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</a:rPr>
              <a:t>Health Related Quality of Life</a:t>
            </a:r>
          </a:p>
        </p:txBody>
      </p:sp>
      <p:sp>
        <p:nvSpPr>
          <p:cNvPr id="2457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>
                <a:latin typeface="Arial" charset="0"/>
              </a:rPr>
              <a:t>Tessier et al. (2007) relationship between PA and QOL over a 3 year period. Small benefits in vitality, social functioning, mental health. </a:t>
            </a:r>
          </a:p>
          <a:p>
            <a:r>
              <a:rPr lang="en-GB" sz="2400">
                <a:latin typeface="Arial" charset="0"/>
              </a:rPr>
              <a:t>Didn’t reach significance levels. </a:t>
            </a:r>
          </a:p>
          <a:p>
            <a:r>
              <a:rPr lang="en-GB" sz="2400">
                <a:latin typeface="Arial" charset="0"/>
              </a:rPr>
              <a:t>Bize et al. (2007) meta analysis showed causal relationship between PA and QOL.</a:t>
            </a:r>
          </a:p>
          <a:p>
            <a:r>
              <a:rPr lang="en-GB" sz="2400">
                <a:latin typeface="Arial" charset="0"/>
              </a:rPr>
              <a:t>Problems with the methodology – self report / un-standardised questionnaires / flawed randomisation.</a:t>
            </a:r>
          </a:p>
        </p:txBody>
      </p:sp>
    </p:spTree>
    <p:extLst>
      <p:ext uri="{BB962C8B-B14F-4D97-AF65-F5344CB8AC3E}">
        <p14:creationId xmlns:p14="http://schemas.microsoft.com/office/powerpoint/2010/main" val="2839385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Arial" charset="0"/>
              </a:rPr>
              <a:t>Health Related Quality of Life</a:t>
            </a:r>
          </a:p>
        </p:txBody>
      </p:sp>
      <p:sp>
        <p:nvSpPr>
          <p:cNvPr id="2560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dirty="0">
                <a:latin typeface="Arial" charset="0"/>
              </a:rPr>
              <a:t>Measures of this?</a:t>
            </a:r>
          </a:p>
          <a:p>
            <a:pPr eaLnBrk="1" hangingPunct="1"/>
            <a:r>
              <a:rPr lang="en-GB" dirty="0">
                <a:latin typeface="Arial" charset="0"/>
              </a:rPr>
              <a:t>SF36</a:t>
            </a:r>
          </a:p>
          <a:p>
            <a:pPr eaLnBrk="1" hangingPunct="1">
              <a:buFont typeface="Wingdings" charset="0"/>
              <a:buNone/>
            </a:pPr>
            <a:endParaRPr lang="en-GB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3807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</a:rPr>
              <a:t>Depression</a:t>
            </a:r>
          </a:p>
        </p:txBody>
      </p:sp>
      <p:sp>
        <p:nvSpPr>
          <p:cNvPr id="2662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>
                <a:latin typeface="Arial" charset="0"/>
              </a:rPr>
              <a:t>De Moor et al. (2006) – regular exercisers sig less depressed than inactive.</a:t>
            </a:r>
          </a:p>
          <a:p>
            <a:r>
              <a:rPr lang="en-GB" sz="2400">
                <a:latin typeface="Arial" charset="0"/>
              </a:rPr>
              <a:t>Both aerobic and anaerobic activity beneficial. </a:t>
            </a:r>
          </a:p>
          <a:p>
            <a:r>
              <a:rPr lang="en-GB" sz="2400">
                <a:latin typeface="Arial" charset="0"/>
              </a:rPr>
              <a:t>Meta analysis of 14 studies (Lawlor &amp; Hopkin, 2001) similar effects to cognitive therapy and antidepressant medicine.</a:t>
            </a:r>
          </a:p>
          <a:p>
            <a:r>
              <a:rPr lang="en-GB" sz="2400">
                <a:latin typeface="Arial" charset="0"/>
              </a:rPr>
              <a:t>Caution needed – focus on group exercise (other benefits). </a:t>
            </a:r>
          </a:p>
          <a:p>
            <a:r>
              <a:rPr lang="en-GB" sz="2400">
                <a:latin typeface="Arial" charset="0"/>
              </a:rPr>
              <a:t>Medical intervention required in many cases – not simply a case of exercise.</a:t>
            </a:r>
          </a:p>
        </p:txBody>
      </p:sp>
    </p:spTree>
    <p:extLst>
      <p:ext uri="{BB962C8B-B14F-4D97-AF65-F5344CB8AC3E}">
        <p14:creationId xmlns:p14="http://schemas.microsoft.com/office/powerpoint/2010/main" val="3616709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</a:rPr>
              <a:t>Longitudinal studies:</a:t>
            </a:r>
            <a:endParaRPr lang="en-US">
              <a:latin typeface="Arial" charset="0"/>
            </a:endParaRPr>
          </a:p>
        </p:txBody>
      </p:sp>
      <p:sp>
        <p:nvSpPr>
          <p:cNvPr id="2765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>
                <a:latin typeface="Arial" charset="0"/>
              </a:rPr>
              <a:t>Maintaining PA over several years can reduce risk of subsequent depression by up to 22% (Dunn et al., 2001).</a:t>
            </a:r>
          </a:p>
          <a:p>
            <a:r>
              <a:rPr lang="en-GB">
                <a:latin typeface="Arial" charset="0"/>
              </a:rPr>
              <a:t>Mutrie (2000) examined 4 longitudinal studies – active at baseline lower incidence of depression at follow up.</a:t>
            </a:r>
            <a:endParaRPr 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73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</a:rPr>
              <a:t>Anxiety</a:t>
            </a:r>
          </a:p>
        </p:txBody>
      </p:sp>
      <p:sp>
        <p:nvSpPr>
          <p:cNvPr id="2867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000">
                <a:latin typeface="Arial" charset="0"/>
              </a:rPr>
              <a:t>State / trait anxiety – differences</a:t>
            </a:r>
          </a:p>
          <a:p>
            <a:r>
              <a:rPr lang="en-GB" sz="2000">
                <a:latin typeface="Arial" charset="0"/>
              </a:rPr>
              <a:t>Clinical anxiety – intensity of symptoms increase so that normal functioning is impaired (APA, 2000).</a:t>
            </a:r>
          </a:p>
          <a:p>
            <a:r>
              <a:rPr lang="en-GB" sz="2000">
                <a:latin typeface="Arial" charset="0"/>
              </a:rPr>
              <a:t>Clinical anxiety debilitating in affecting daily life but also links with HTN (Jonas &amp; Lando, 2000). </a:t>
            </a:r>
          </a:p>
          <a:p>
            <a:r>
              <a:rPr lang="en-GB" sz="2000">
                <a:latin typeface="Arial" charset="0"/>
              </a:rPr>
              <a:t>De Moor et al. (2006) found regular exercisers less likely to suffer from anxiety. </a:t>
            </a:r>
          </a:p>
          <a:p>
            <a:r>
              <a:rPr lang="en-GB" sz="2000">
                <a:latin typeface="Arial" charset="0"/>
              </a:rPr>
              <a:t>Herring et al. (2010) exercise interventions significantly reduced anxiety symptoms compared to no treatment.</a:t>
            </a:r>
          </a:p>
          <a:p>
            <a:r>
              <a:rPr lang="en-GB" sz="2000">
                <a:latin typeface="Arial" charset="0"/>
              </a:rPr>
              <a:t>Interventions - 30 mins of exercise up to 10 weeks most effective.</a:t>
            </a:r>
          </a:p>
          <a:p>
            <a:endParaRPr lang="en-GB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44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Mood state measures and task</a:t>
            </a:r>
            <a:r>
              <a:rPr lang="en-US" dirty="0" smtClean="0"/>
              <a:t>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Before and after 2 or more different activities</a:t>
            </a:r>
          </a:p>
          <a:p>
            <a:r>
              <a:rPr lang="en-GB" dirty="0" smtClean="0"/>
              <a:t>At least 1 indoor and 1 outdoor activity</a:t>
            </a:r>
          </a:p>
          <a:p>
            <a:endParaRPr lang="en-GB" dirty="0"/>
          </a:p>
          <a:p>
            <a:r>
              <a:rPr lang="en-GB" dirty="0" smtClean="0"/>
              <a:t>Comparison EFI / BRUMS / PANAS</a:t>
            </a:r>
          </a:p>
          <a:p>
            <a:r>
              <a:rPr lang="en-GB" dirty="0" smtClean="0"/>
              <a:t>Think about the differences in what they measure. Critique!</a:t>
            </a:r>
          </a:p>
          <a:p>
            <a:r>
              <a:rPr lang="en-GB" dirty="0" smtClean="0"/>
              <a:t>For discussion at the start of Tuesday’s lecture.  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07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Blue atom design templat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/>
        </a:defPPr>
      </a:lstStyle>
      <a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a:style>
    </a:spDef>
    <a:lnDef>
      <a:spPr>
        <a:ln>
          <a:solidFill>
            <a:schemeClr val="accent5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Blue atom design slides.potx" id="{20958743-FA80-43E5-9586-B48EF2BE42B5}" vid="{6B9132C0-2E4C-4DF6-B21A-C2322474BD21}"/>
    </a:ext>
  </a:extLst>
</a:theme>
</file>

<file path=ppt/theme/theme2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Props1.xml><?xml version="1.0" encoding="utf-8"?>
<ds:datastoreItem xmlns:ds="http://schemas.openxmlformats.org/officeDocument/2006/customXml" ds:itemID="{0875BD71-4A33-4FB7-88CA-777C4D9E6EE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1F78577-2839-4BFF-9EC7-673BD8FEBD8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049C11C-71DC-49B6-ACD8-27E3AE088D14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40262f94-9f35-4ac3-9a90-690165a166b7"/>
    <ds:schemaRef ds:uri="a4f35948-e619-41b3-aa29-22878b09cfd2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Blue atom design slides</Template>
  <TotalTime>6602</TotalTime>
  <Words>463</Words>
  <Application>Microsoft Office PowerPoint</Application>
  <PresentationFormat>Custom</PresentationFormat>
  <Paragraphs>49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Century Gothic</vt:lpstr>
      <vt:lpstr>Wingdings</vt:lpstr>
      <vt:lpstr>Blue atom design template</vt:lpstr>
      <vt:lpstr>Psychological benefits of PA and Exercise</vt:lpstr>
      <vt:lpstr>Psychological well-being</vt:lpstr>
      <vt:lpstr>McAuley &amp; Rudolph, 1995; Spirduso &amp; Cronin, 2001; Stewart &amp; King, 1991</vt:lpstr>
      <vt:lpstr>Health Related Quality of Life</vt:lpstr>
      <vt:lpstr>Health Related Quality of Life</vt:lpstr>
      <vt:lpstr>Depression</vt:lpstr>
      <vt:lpstr>Longitudinal studies:</vt:lpstr>
      <vt:lpstr>Anxiety</vt:lpstr>
      <vt:lpstr>Mood state measures and task…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Injury</dc:title>
  <dc:creator>Connaughton, Declan</dc:creator>
  <cp:lastModifiedBy>Administrator</cp:lastModifiedBy>
  <cp:revision>38</cp:revision>
  <dcterms:created xsi:type="dcterms:W3CDTF">2019-02-03T11:36:12Z</dcterms:created>
  <dcterms:modified xsi:type="dcterms:W3CDTF">2020-11-09T13:53:09Z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r8>74069000</vt:r8>
  </property>
  <property fmtid="{D5CDD505-2E9C-101B-9397-08002B2CF9AE}" pid="3" name="HiddenCategoryTags">
    <vt:lpwstr/>
  </property>
  <property fmtid="{D5CDD505-2E9C-101B-9397-08002B2CF9AE}" pid="4" name="InternalTags">
    <vt:lpwstr/>
  </property>
  <property fmtid="{D5CDD505-2E9C-101B-9397-08002B2CF9AE}" pid="5" name="CategoryTags">
    <vt:lpwstr/>
  </property>
  <property fmtid="{D5CDD505-2E9C-101B-9397-08002B2CF9AE}" pid="6" name="Applications">
    <vt:lpwstr/>
  </property>
  <property fmtid="{D5CDD505-2E9C-101B-9397-08002B2CF9AE}" pid="7" name="CampaignTags">
    <vt:lpwstr/>
  </property>
  <property fmtid="{D5CDD505-2E9C-101B-9397-08002B2CF9AE}" pid="8" name="ScenarioTags">
    <vt:lpwstr/>
  </property>
  <property fmtid="{D5CDD505-2E9C-101B-9397-08002B2CF9AE}" pid="9" name="ContentTypeId">
    <vt:lpwstr>0x010100AA3F7D94069FF64A86F7DFF56D60E3BE</vt:lpwstr>
  </property>
  <property fmtid="{D5CDD505-2E9C-101B-9397-08002B2CF9AE}" pid="10" name="FeatureTags">
    <vt:lpwstr/>
  </property>
  <property fmtid="{D5CDD505-2E9C-101B-9397-08002B2CF9AE}" pid="11" name="LocalizationTags">
    <vt:lpwstr/>
  </property>
</Properties>
</file>