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57"/>
  </p:notesMasterIdLst>
  <p:handoutMasterIdLst>
    <p:handoutMasterId r:id="rId58"/>
  </p:handoutMasterIdLst>
  <p:sldIdLst>
    <p:sldId id="559" r:id="rId2"/>
    <p:sldId id="563" r:id="rId3"/>
    <p:sldId id="590" r:id="rId4"/>
    <p:sldId id="589" r:id="rId5"/>
    <p:sldId id="591" r:id="rId6"/>
    <p:sldId id="592" r:id="rId7"/>
    <p:sldId id="475" r:id="rId8"/>
    <p:sldId id="482" r:id="rId9"/>
    <p:sldId id="477" r:id="rId10"/>
    <p:sldId id="485" r:id="rId11"/>
    <p:sldId id="487" r:id="rId12"/>
    <p:sldId id="491" r:id="rId13"/>
    <p:sldId id="492" r:id="rId14"/>
    <p:sldId id="504" r:id="rId15"/>
    <p:sldId id="508" r:id="rId16"/>
    <p:sldId id="509" r:id="rId17"/>
    <p:sldId id="594" r:id="rId18"/>
    <p:sldId id="510" r:id="rId19"/>
    <p:sldId id="575" r:id="rId20"/>
    <p:sldId id="569" r:id="rId21"/>
    <p:sldId id="522" r:id="rId22"/>
    <p:sldId id="551" r:id="rId23"/>
    <p:sldId id="552" r:id="rId24"/>
    <p:sldId id="567" r:id="rId25"/>
    <p:sldId id="595" r:id="rId26"/>
    <p:sldId id="570" r:id="rId27"/>
    <p:sldId id="568" r:id="rId28"/>
    <p:sldId id="596" r:id="rId29"/>
    <p:sldId id="571" r:id="rId30"/>
    <p:sldId id="572" r:id="rId31"/>
    <p:sldId id="597" r:id="rId32"/>
    <p:sldId id="573" r:id="rId33"/>
    <p:sldId id="524" r:id="rId34"/>
    <p:sldId id="525" r:id="rId35"/>
    <p:sldId id="527" r:id="rId36"/>
    <p:sldId id="555" r:id="rId37"/>
    <p:sldId id="586" r:id="rId38"/>
    <p:sldId id="593" r:id="rId39"/>
    <p:sldId id="579" r:id="rId40"/>
    <p:sldId id="581" r:id="rId41"/>
    <p:sldId id="582" r:id="rId42"/>
    <p:sldId id="583" r:id="rId43"/>
    <p:sldId id="584" r:id="rId44"/>
    <p:sldId id="585" r:id="rId45"/>
    <p:sldId id="587" r:id="rId46"/>
    <p:sldId id="598" r:id="rId47"/>
    <p:sldId id="544" r:id="rId48"/>
    <p:sldId id="545" r:id="rId49"/>
    <p:sldId id="546" r:id="rId50"/>
    <p:sldId id="547" r:id="rId51"/>
    <p:sldId id="588" r:id="rId52"/>
    <p:sldId id="548" r:id="rId53"/>
    <p:sldId id="576" r:id="rId54"/>
    <p:sldId id="550" r:id="rId55"/>
    <p:sldId id="418" r:id="rId56"/>
  </p:sldIdLst>
  <p:sldSz cx="9144000" cy="6858000" type="screen4x3"/>
  <p:notesSz cx="9144000" cy="6858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a:srgbClr val="331BC3"/>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0" d="100"/>
          <a:sy n="70" d="100"/>
        </p:scale>
        <p:origin x="-1386" y="-3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47E29371-87FB-4F4D-AB47-2706D65751F0}" type="datetimeFigureOut">
              <a:rPr lang="en-GB" smtClean="0"/>
              <a:pPr/>
              <a:t>23/10/2018</a:t>
            </a:fld>
            <a:endParaRPr lang="en-GB"/>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7AE3EF0C-7EB4-4E82-BF7C-4C53F0C14FFA}" type="slidenum">
              <a:rPr lang="en-GB" smtClean="0"/>
              <a:pPr/>
              <a:t>‹#›</a:t>
            </a:fld>
            <a:endParaRPr lang="en-GB"/>
          </a:p>
        </p:txBody>
      </p:sp>
    </p:spTree>
    <p:extLst>
      <p:ext uri="{BB962C8B-B14F-4D97-AF65-F5344CB8AC3E}">
        <p14:creationId xmlns="" xmlns:p14="http://schemas.microsoft.com/office/powerpoint/2010/main" val="31954321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90DB64D1-7E7D-4EB9-829A-62A2D03CE4AA}" type="datetimeFigureOut">
              <a:rPr lang="en-GB" smtClean="0"/>
              <a:pPr/>
              <a:t>23/10/2018</a:t>
            </a:fld>
            <a:endParaRPr lang="en-GB"/>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0D193EC-F29A-4802-9DED-69FA59CA1CA4}" type="slidenum">
              <a:rPr lang="en-GB" smtClean="0"/>
              <a:pPr/>
              <a:t>‹#›</a:t>
            </a:fld>
            <a:endParaRPr lang="en-GB"/>
          </a:p>
        </p:txBody>
      </p:sp>
    </p:spTree>
    <p:extLst>
      <p:ext uri="{BB962C8B-B14F-4D97-AF65-F5344CB8AC3E}">
        <p14:creationId xmlns="" xmlns:p14="http://schemas.microsoft.com/office/powerpoint/2010/main" val="1920803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81BB4D88-01AB-4C18-BD28-0C89BC094654}" type="datetimeFigureOut">
              <a:rPr lang="en-US" smtClean="0"/>
              <a:pPr>
                <a:defRPr/>
              </a:pPr>
              <a:t>10/23/2018</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CED0E861-3FF0-4132-877D-98E1CEA906AD}"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10/23/2018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fld id="{C3C09EB7-EDD1-4D40-ABB7-BE0CE03C250B}" type="datetimeFigureOut">
              <a:rPr lang="en-US" smtClean="0"/>
              <a:pPr>
                <a:defRPr/>
              </a:pPr>
              <a:t>10/23/2018</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A7DE1202-54C2-4D02-84A5-94FA7B826E3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fld id="{F5B3FA63-9085-41A4-81EB-A35E68F75486}" type="datetimeFigureOut">
              <a:rPr lang="en-US" smtClean="0"/>
              <a:pPr>
                <a:defRPr/>
              </a:pPr>
              <a:t>10/23/2018</a:t>
            </a:fld>
            <a:endParaRPr lang="en-GB"/>
          </a:p>
        </p:txBody>
      </p:sp>
      <p:sp>
        <p:nvSpPr>
          <p:cNvPr id="10" name="Slide Number Placeholder 9"/>
          <p:cNvSpPr>
            <a:spLocks noGrp="1"/>
          </p:cNvSpPr>
          <p:nvPr>
            <p:ph type="sldNum" sz="quarter" idx="16"/>
          </p:nvPr>
        </p:nvSpPr>
        <p:spPr/>
        <p:txBody>
          <a:bodyPr rtlCol="0"/>
          <a:lstStyle/>
          <a:p>
            <a:pPr>
              <a:defRPr/>
            </a:pPr>
            <a:fld id="{E72E4FCE-7C50-4EEF-BFC1-A701B1F46C78}"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fld id="{34BE7454-88F5-48FD-B540-F5CC2BA126C1}" type="datetimeFigureOut">
              <a:rPr lang="en-US" smtClean="0"/>
              <a:pPr>
                <a:defRPr/>
              </a:pPr>
              <a:t>10/23/2018</a:t>
            </a:fld>
            <a:endParaRPr lang="en-GB"/>
          </a:p>
        </p:txBody>
      </p:sp>
      <p:sp>
        <p:nvSpPr>
          <p:cNvPr id="12" name="Slide Number Placeholder 11"/>
          <p:cNvSpPr>
            <a:spLocks noGrp="1"/>
          </p:cNvSpPr>
          <p:nvPr>
            <p:ph type="sldNum" sz="quarter" idx="16"/>
          </p:nvPr>
        </p:nvSpPr>
        <p:spPr/>
        <p:txBody>
          <a:bodyPr rtlCol="0"/>
          <a:lstStyle/>
          <a:p>
            <a:pPr>
              <a:defRPr/>
            </a:pPr>
            <a:fld id="{2950D148-932C-40A6-A29B-E407FC03E1F6}"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767B3044-CBD3-4051-AA03-ADD5DCC2C435}" type="datetimeFigureOut">
              <a:rPr lang="en-US" smtClean="0"/>
              <a:pPr>
                <a:defRPr/>
              </a:pPr>
              <a:t>10/23/2018</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CE352B25-6D13-4094-9D9D-64D8FA25237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D3C328A-DD1F-4DC6-9658-CE9474A21B51}" type="datetimeFigureOut">
              <a:rPr lang="en-US" smtClean="0"/>
              <a:pPr>
                <a:defRPr/>
              </a:pPr>
              <a:t>10/23/2018</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A871F100-8EC6-4200-80A1-268DE830E33D}"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80B25C40-B787-4F89-9D54-85647DE077AE}" type="datetimeFigureOut">
              <a:rPr lang="en-US" smtClean="0"/>
              <a:pPr>
                <a:defRPr/>
              </a:pPr>
              <a:t>10/23/2018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3D715733-BCE8-484A-84FE-353D7C94E071}"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D39564AC-1B47-4657-ADA3-63A8B6E8E679}" type="datetimeFigureOut">
              <a:rPr lang="en-US" smtClean="0"/>
              <a:pPr>
                <a:defRPr/>
              </a:pPr>
              <a:t>10/23/2018</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2E20FCC1-F0AD-41A7-9F7E-9DD3CC32AA76}"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363143B7-B152-4604-B430-EAB73F6F565C}" type="datetimeFigureOut">
              <a:rPr lang="en-US" smtClean="0"/>
              <a:pPr>
                <a:defRPr/>
              </a:pPr>
              <a:t>10/23/2018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1DCD676-3243-49C0-B3F0-1F9B92DDA6FD}"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FA840545-D47C-4347-8779-96EC4477FAE3}" type="datetimeFigureOut">
              <a:rPr lang="en-US" smtClean="0"/>
              <a:pPr>
                <a:defRPr/>
              </a:pPr>
              <a:t>10/23/2018</a:t>
            </a:fld>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547AF01A-C4B6-44F0-89E2-30CEF0131A4D}"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71FEDEE2-94F0-4D77-8357-3D6F76566775}" type="datetimeFigureOut">
              <a:rPr lang="en-US" smtClean="0"/>
              <a:pPr>
                <a:defRPr/>
              </a:pPr>
              <a:t>10/23/2018</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68172E74-130B-4F24-9C78-50C5A64603DB}"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normAutofit/>
          </a:bodyPr>
          <a:lstStyle/>
          <a:p>
            <a:pPr eaLnBrk="1" hangingPunct="1"/>
            <a:r>
              <a:rPr lang="en-GB" b="1" dirty="0" smtClean="0"/>
              <a:t>entrepreneurship</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5786199"/>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Home tasks:</a:t>
            </a:r>
          </a:p>
          <a:p>
            <a:pPr eaLnBrk="0" hangingPunct="0">
              <a:spcBef>
                <a:spcPct val="50000"/>
              </a:spcBef>
            </a:pPr>
            <a:endParaRPr lang="en-GB" sz="2800" b="1" dirty="0" smtClean="0">
              <a:solidFill>
                <a:srgbClr val="C00000"/>
              </a:solidFill>
              <a:latin typeface="Tahoma" pitchFamily="34" charset="0"/>
              <a:ea typeface="ＭＳ Ｐゴシック" pitchFamily="-112" charset="-128"/>
            </a:endParaRPr>
          </a:p>
          <a:p>
            <a:pPr marL="514350" indent="-514350" eaLnBrk="0" hangingPunct="0">
              <a:spcBef>
                <a:spcPct val="50000"/>
              </a:spcBef>
            </a:pPr>
            <a:endParaRPr lang="en-GB" sz="2400" i="1" strike="sngStrike" dirty="0" smtClean="0">
              <a:latin typeface="Tahoma" pitchFamily="34" charset="0"/>
              <a:ea typeface="ＭＳ Ｐゴシック" pitchFamily="-112" charset="-128"/>
            </a:endParaRPr>
          </a:p>
          <a:p>
            <a:pPr marL="514350" indent="-514350" eaLnBrk="0" hangingPunct="0">
              <a:spcBef>
                <a:spcPct val="50000"/>
              </a:spcBef>
              <a:buFont typeface="+mj-lt"/>
              <a:buAutoNum type="arabicPeriod"/>
            </a:pPr>
            <a:r>
              <a:rPr lang="en-GB" sz="2400" dirty="0" smtClean="0">
                <a:latin typeface="Tahoma" pitchFamily="34" charset="0"/>
                <a:ea typeface="ＭＳ Ｐゴシック" pitchFamily="-112" charset="-128"/>
              </a:rPr>
              <a:t>Prepare a 30 sec Elevator pitch for your concept – to be presented </a:t>
            </a:r>
            <a:r>
              <a:rPr lang="en-GB" sz="2400" dirty="0" smtClean="0">
                <a:latin typeface="Tahoma" pitchFamily="34" charset="0"/>
                <a:ea typeface="ＭＳ Ｐゴシック" pitchFamily="-112" charset="-128"/>
              </a:rPr>
              <a:t>by </a:t>
            </a:r>
            <a:r>
              <a:rPr lang="en-GB" sz="2400" dirty="0" smtClean="0">
                <a:latin typeface="Tahoma" pitchFamily="34" charset="0"/>
                <a:ea typeface="ＭＳ Ｐゴシック" pitchFamily="-112" charset="-128"/>
              </a:rPr>
              <a:t>each group.</a:t>
            </a:r>
          </a:p>
          <a:p>
            <a:pPr marL="514350" indent="-514350" eaLnBrk="0" hangingPunct="0">
              <a:spcBef>
                <a:spcPct val="50000"/>
              </a:spcBef>
              <a:buFont typeface="+mj-lt"/>
              <a:buAutoNum type="arabicPeriod"/>
            </a:pPr>
            <a:r>
              <a:rPr lang="en-GB" sz="2400" dirty="0" smtClean="0">
                <a:latin typeface="Tahoma" pitchFamily="34" charset="0"/>
                <a:ea typeface="ＭＳ Ｐゴシック" pitchFamily="-112" charset="-128"/>
              </a:rPr>
              <a:t>Complete your SWOT, PEST and Porter’s Five Forces analysis using the link provided in the slides.</a:t>
            </a:r>
          </a:p>
          <a:p>
            <a:pPr marL="514350" indent="-514350" eaLnBrk="0" hangingPunct="0">
              <a:spcBef>
                <a:spcPct val="50000"/>
              </a:spcBef>
              <a:buFont typeface="+mj-lt"/>
              <a:buAutoNum type="arabicPeriod"/>
            </a:pPr>
            <a:r>
              <a:rPr lang="en-GB" sz="2400" dirty="0" smtClean="0">
                <a:latin typeface="Tahoma" pitchFamily="34" charset="0"/>
                <a:ea typeface="ＭＳ Ｐゴシック" pitchFamily="-112" charset="-128"/>
              </a:rPr>
              <a:t>Complete applicable sections on Simply Do steps 1-3. [Understand your product, your customers and your competition – </a:t>
            </a:r>
            <a:r>
              <a:rPr lang="en-GB" sz="2400" i="1" u="sng" dirty="0" smtClean="0">
                <a:latin typeface="Tahoma" pitchFamily="34" charset="0"/>
                <a:ea typeface="ＭＳ Ｐゴシック" pitchFamily="-112" charset="-128"/>
              </a:rPr>
              <a:t>profile them to help the reader</a:t>
            </a:r>
            <a:r>
              <a:rPr lang="en-GB" sz="2400" dirty="0" smtClean="0">
                <a:latin typeface="Tahoma" pitchFamily="34" charset="0"/>
                <a:ea typeface="ＭＳ Ｐゴシック" pitchFamily="-112" charset="-128"/>
              </a:rPr>
              <a:t>]</a:t>
            </a:r>
            <a:br>
              <a:rPr lang="en-GB" sz="2400" dirty="0" smtClean="0">
                <a:latin typeface="Tahoma" pitchFamily="34" charset="0"/>
                <a:ea typeface="ＭＳ Ｐゴシック" pitchFamily="-112" charset="-128"/>
              </a:rPr>
            </a:br>
            <a:endParaRPr lang="en-GB" sz="2400" dirty="0" smtClean="0">
              <a:latin typeface="Tahoma" pitchFamily="34" charset="0"/>
              <a:ea typeface="ＭＳ Ｐゴシック" pitchFamily="-112" charset="-128"/>
            </a:endParaRPr>
          </a:p>
          <a:p>
            <a:pPr marL="514350" indent="-514350" eaLnBrk="0" hangingPunct="0">
              <a:spcBef>
                <a:spcPct val="50000"/>
              </a:spcBef>
              <a:buFont typeface="+mj-lt"/>
              <a:buAutoNum type="arabicPeriod"/>
            </a:pPr>
            <a:endParaRPr lang="en-GB" sz="2400" dirty="0" smtClean="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328406"/>
            <a:ext cx="8229600" cy="868346"/>
          </a:xfrm>
        </p:spPr>
        <p:txBody>
          <a:bodyPr/>
          <a:lstStyle/>
          <a:p>
            <a:pPr algn="ctr"/>
            <a:r>
              <a:rPr lang="en-GB" b="1" dirty="0" smtClean="0"/>
              <a:t>Simply Do Ideas</a:t>
            </a:r>
            <a:endParaRPr lang="en-GB" b="1" dirty="0"/>
          </a:p>
        </p:txBody>
      </p:sp>
      <p:pic>
        <p:nvPicPr>
          <p:cNvPr id="79874" name="Picture 2"/>
          <p:cNvPicPr>
            <a:picLocks noChangeAspect="1" noChangeArrowheads="1"/>
          </p:cNvPicPr>
          <p:nvPr/>
        </p:nvPicPr>
        <p:blipFill>
          <a:blip r:embed="rId2" cstate="print"/>
          <a:srcRect/>
          <a:stretch>
            <a:fillRect/>
          </a:stretch>
        </p:blipFill>
        <p:spPr bwMode="auto">
          <a:xfrm>
            <a:off x="1944458" y="1052736"/>
            <a:ext cx="5219830" cy="4175864"/>
          </a:xfrm>
          <a:prstGeom prst="rect">
            <a:avLst/>
          </a:prstGeom>
          <a:noFill/>
          <a:ln w="9525">
            <a:noFill/>
            <a:miter lim="800000"/>
            <a:headEnd/>
            <a:tailEnd/>
          </a:ln>
        </p:spPr>
      </p:pic>
      <p:sp>
        <p:nvSpPr>
          <p:cNvPr id="8" name="TextBox 7"/>
          <p:cNvSpPr txBox="1"/>
          <p:nvPr/>
        </p:nvSpPr>
        <p:spPr>
          <a:xfrm>
            <a:off x="323528" y="5373216"/>
            <a:ext cx="8424936" cy="1231106"/>
          </a:xfrm>
          <a:prstGeom prst="rect">
            <a:avLst/>
          </a:prstGeom>
          <a:noFill/>
        </p:spPr>
        <p:txBody>
          <a:bodyPr wrap="square" rtlCol="0">
            <a:spAutoFit/>
          </a:bodyPr>
          <a:lstStyle/>
          <a:p>
            <a:pPr algn="ctr"/>
            <a:r>
              <a:rPr lang="en-GB" sz="2800" b="1" u="sng" dirty="0" smtClean="0">
                <a:solidFill>
                  <a:srgbClr val="002060"/>
                </a:solidFill>
              </a:rPr>
              <a:t>http://app.simplydo.io/new/uwtsd</a:t>
            </a:r>
            <a:br>
              <a:rPr lang="en-GB" sz="2800" b="1" u="sng" dirty="0" smtClean="0">
                <a:solidFill>
                  <a:srgbClr val="002060"/>
                </a:solidFill>
              </a:rPr>
            </a:br>
            <a:r>
              <a:rPr lang="en-GB" dirty="0" smtClean="0"/>
              <a:t>(make sure you click and add yourself to our group: </a:t>
            </a:r>
            <a:br>
              <a:rPr lang="en-GB" dirty="0" smtClean="0"/>
            </a:br>
            <a:r>
              <a:rPr lang="en-GB" b="1" dirty="0" smtClean="0"/>
              <a:t>‘Neil Dyer - UWTSD Entrepreneurship Semester One 2018’</a:t>
            </a:r>
            <a:endParaRPr lang="en-GB" sz="2800" b="1"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560" y="260648"/>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Course Outline</a:t>
            </a:r>
            <a:endParaRPr lang="en-GB" sz="2400" b="1" dirty="0">
              <a:solidFill>
                <a:schemeClr val="accent2">
                  <a:lumMod val="75000"/>
                </a:schemeClr>
              </a:solidFill>
              <a:latin typeface="Tahoma" pitchFamily="34" charset="0"/>
              <a:ea typeface="ＭＳ Ｐゴシック" pitchFamily="-112" charset="-128"/>
            </a:endParaRPr>
          </a:p>
        </p:txBody>
      </p:sp>
      <p:graphicFrame>
        <p:nvGraphicFramePr>
          <p:cNvPr id="4" name="Table 3"/>
          <p:cNvGraphicFramePr>
            <a:graphicFrameLocks noGrp="1"/>
          </p:cNvGraphicFramePr>
          <p:nvPr/>
        </p:nvGraphicFramePr>
        <p:xfrm>
          <a:off x="899592" y="836712"/>
          <a:ext cx="7848872" cy="5731874"/>
        </p:xfrm>
        <a:graphic>
          <a:graphicData uri="http://schemas.openxmlformats.org/drawingml/2006/table">
            <a:tbl>
              <a:tblPr/>
              <a:tblGrid>
                <a:gridCol w="1224136"/>
                <a:gridCol w="6624736"/>
              </a:tblGrid>
              <a:tr h="465653">
                <a:tc>
                  <a:txBody>
                    <a:bodyPr/>
                    <a:lstStyle/>
                    <a:p>
                      <a:pPr>
                        <a:lnSpc>
                          <a:spcPct val="115000"/>
                        </a:lnSpc>
                        <a:spcAft>
                          <a:spcPts val="0"/>
                        </a:spcAft>
                      </a:pPr>
                      <a:r>
                        <a:rPr lang="en-GB" sz="1200" dirty="0">
                          <a:solidFill>
                            <a:srgbClr val="000000"/>
                          </a:solidFill>
                          <a:latin typeface="Calibri"/>
                          <a:ea typeface="Calibri"/>
                          <a:cs typeface="Calibri"/>
                        </a:rPr>
                        <a:t>Wk 1:  3rd Oct</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rgbClr val="000000"/>
                          </a:solidFill>
                          <a:latin typeface="Calibri"/>
                          <a:ea typeface="Calibri"/>
                          <a:cs typeface="Times New Roman"/>
                        </a:rPr>
                        <a:t>Introduction &amp; Assignment</a:t>
                      </a:r>
                      <a:endParaRPr lang="en-GB" sz="11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Calibri"/>
                          <a:cs typeface="Times New Roman"/>
                        </a:rPr>
                        <a:t>Self-Evaluation</a:t>
                      </a:r>
                      <a:r>
                        <a:rPr lang="en-GB" sz="1200" strike="sngStrike" dirty="0">
                          <a:solidFill>
                            <a:srgbClr val="000000"/>
                          </a:solidFill>
                          <a:latin typeface="Calibri"/>
                          <a:ea typeface="Calibri"/>
                          <a:cs typeface="Times New Roman"/>
                        </a:rPr>
                        <a:t> </a:t>
                      </a:r>
                      <a:r>
                        <a:rPr lang="en-GB" sz="1100" strike="sngStrike" dirty="0">
                          <a:solidFill>
                            <a:srgbClr val="000000"/>
                          </a:solidFill>
                          <a:latin typeface="Calibri"/>
                          <a:ea typeface="Calibri"/>
                          <a:cs typeface="Times New Roman"/>
                        </a:rPr>
                        <a:t>(CV, Application &amp; Interviews</a:t>
                      </a:r>
                      <a:r>
                        <a:rPr lang="en-GB" sz="1100" strike="sngStrike" dirty="0" smtClean="0">
                          <a:solidFill>
                            <a:srgbClr val="000000"/>
                          </a:solidFill>
                          <a:latin typeface="Calibri"/>
                          <a:ea typeface="Calibri"/>
                          <a:cs typeface="Times New Roman"/>
                        </a:rPr>
                        <a:t>)</a:t>
                      </a:r>
                      <a:endParaRPr lang="en-GB" sz="1100" strike="sngStrike"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608602">
                <a:tc>
                  <a:txBody>
                    <a:bodyPr/>
                    <a:lstStyle/>
                    <a:p>
                      <a:pPr>
                        <a:lnSpc>
                          <a:spcPct val="115000"/>
                        </a:lnSpc>
                        <a:spcAft>
                          <a:spcPts val="0"/>
                        </a:spcAft>
                      </a:pPr>
                      <a:r>
                        <a:rPr lang="en-GB" sz="1200" dirty="0">
                          <a:solidFill>
                            <a:srgbClr val="000000"/>
                          </a:solidFill>
                          <a:latin typeface="Calibri"/>
                          <a:ea typeface="Calibri"/>
                          <a:cs typeface="Calibri"/>
                        </a:rPr>
                        <a:t>Wk 2:  10th Oct</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rgbClr val="000000"/>
                          </a:solidFill>
                          <a:latin typeface="Calibri"/>
                          <a:ea typeface="Times New Roman"/>
                          <a:cs typeface="Calibri"/>
                        </a:rPr>
                        <a:t>Business Planning – The Formal Stuff</a:t>
                      </a:r>
                      <a:r>
                        <a:rPr lang="en-GB" sz="1200" strike="sngStrike" dirty="0">
                          <a:solidFill>
                            <a:srgbClr val="000000"/>
                          </a:solidFill>
                          <a:latin typeface="Calibri"/>
                          <a:ea typeface="Times New Roman"/>
                          <a:cs typeface="Calibri"/>
                        </a:rPr>
                        <a:t> (Structure, Legal) </a:t>
                      </a:r>
                      <a:endParaRPr lang="en-GB" sz="1200" strike="sngStrike" dirty="0" smtClean="0">
                        <a:solidFill>
                          <a:srgbClr val="000000"/>
                        </a:solidFill>
                        <a:latin typeface="Calibri"/>
                        <a:ea typeface="Times New Roman"/>
                        <a:cs typeface="Calibri"/>
                      </a:endParaRPr>
                    </a:p>
                    <a:p>
                      <a:pPr marL="0" marR="0" indent="0" algn="l" defTabSz="914400" rtl="0" eaLnBrk="1" fontAlgn="auto" latinLnBrk="0" hangingPunct="1">
                        <a:lnSpc>
                          <a:spcPct val="115000"/>
                        </a:lnSpc>
                        <a:spcBef>
                          <a:spcPts val="0"/>
                        </a:spcBef>
                        <a:spcAft>
                          <a:spcPts val="0"/>
                        </a:spcAft>
                        <a:buClrTx/>
                        <a:buSzTx/>
                        <a:buFontTx/>
                        <a:buNone/>
                        <a:tabLst/>
                        <a:defRPr/>
                      </a:pPr>
                      <a:r>
                        <a:rPr lang="en-GB" sz="1200" b="1" strike="sngStrike" dirty="0" smtClean="0">
                          <a:solidFill>
                            <a:srgbClr val="000000"/>
                          </a:solidFill>
                          <a:latin typeface="Calibri"/>
                          <a:ea typeface="Calibri"/>
                          <a:cs typeface="Times New Roman"/>
                        </a:rPr>
                        <a:t>Idea Generation </a:t>
                      </a:r>
                      <a:r>
                        <a:rPr lang="en-GB" sz="1200" strike="sngStrike" dirty="0" smtClean="0">
                          <a:solidFill>
                            <a:srgbClr val="000000"/>
                          </a:solidFill>
                          <a:latin typeface="Calibri"/>
                          <a:ea typeface="Calibri"/>
                          <a:cs typeface="Times New Roman"/>
                        </a:rPr>
                        <a:t>(Getting started on the business idea)</a:t>
                      </a:r>
                      <a:endParaRPr lang="en-GB" sz="12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Times New Roman"/>
                          <a:cs typeface="Calibri"/>
                        </a:rPr>
                        <a:t>Introduction to Simply Do Ideas Portal</a:t>
                      </a:r>
                      <a:r>
                        <a:rPr lang="en-GB" sz="1200" strike="sngStrike" dirty="0">
                          <a:solidFill>
                            <a:srgbClr val="000000"/>
                          </a:solidFill>
                          <a:latin typeface="Calibri"/>
                          <a:ea typeface="Times New Roman"/>
                          <a:cs typeface="Calibri"/>
                        </a:rPr>
                        <a:t> (Canvas and Sign-up)</a:t>
                      </a:r>
                      <a:endParaRPr lang="en-GB" sz="11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Times New Roman"/>
                          <a:cs typeface="Calibri"/>
                        </a:rPr>
                        <a:t>STEP 1. Concept</a:t>
                      </a:r>
                      <a:r>
                        <a:rPr lang="en-GB" sz="1200" strike="sngStrike" dirty="0">
                          <a:solidFill>
                            <a:srgbClr val="000000"/>
                          </a:solidFill>
                          <a:latin typeface="Calibri"/>
                          <a:ea typeface="Times New Roman"/>
                          <a:cs typeface="Calibri"/>
                        </a:rPr>
                        <a:t> (including SWOT Analysis of idea, value proposition, features, benefits) </a:t>
                      </a:r>
                      <a:endParaRPr lang="en-GB" sz="1100" strike="sngStrike"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19305">
                <a:tc>
                  <a:txBody>
                    <a:bodyPr/>
                    <a:lstStyle/>
                    <a:p>
                      <a:pPr>
                        <a:lnSpc>
                          <a:spcPct val="115000"/>
                        </a:lnSpc>
                        <a:spcAft>
                          <a:spcPts val="0"/>
                        </a:spcAft>
                        <a:tabLst>
                          <a:tab pos="807720" algn="l"/>
                        </a:tabLst>
                      </a:pPr>
                      <a:r>
                        <a:rPr lang="en-GB" sz="1200">
                          <a:latin typeface="Calibri"/>
                          <a:ea typeface="Calibri"/>
                          <a:cs typeface="Times New Roman"/>
                        </a:rPr>
                        <a:t>Wk 3:  17th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000000"/>
                          </a:solidFill>
                          <a:latin typeface="Calibri"/>
                          <a:ea typeface="Times New Roman"/>
                          <a:cs typeface="Calibri"/>
                        </a:rPr>
                        <a:t>STEP 2. Customer </a:t>
                      </a:r>
                      <a:r>
                        <a:rPr lang="en-GB" sz="1200">
                          <a:solidFill>
                            <a:srgbClr val="000000"/>
                          </a:solidFill>
                          <a:latin typeface="Calibri"/>
                          <a:ea typeface="Times New Roman"/>
                          <a:cs typeface="Calibri"/>
                        </a:rPr>
                        <a:t>(market research, demographics, profiling)</a:t>
                      </a:r>
                      <a:endParaRPr lang="en-GB" sz="1100">
                        <a:latin typeface="Calibri"/>
                        <a:ea typeface="Calibri"/>
                        <a:cs typeface="Times New Roman"/>
                      </a:endParaRPr>
                    </a:p>
                    <a:p>
                      <a:pPr>
                        <a:lnSpc>
                          <a:spcPct val="115000"/>
                        </a:lnSpc>
                        <a:spcAft>
                          <a:spcPts val="0"/>
                        </a:spcAft>
                      </a:pPr>
                      <a:r>
                        <a:rPr lang="en-GB" sz="1200" b="1">
                          <a:solidFill>
                            <a:srgbClr val="000000"/>
                          </a:solidFill>
                          <a:latin typeface="Calibri"/>
                          <a:ea typeface="Times New Roman"/>
                          <a:cs typeface="Calibri"/>
                        </a:rPr>
                        <a:t>STEP 3.</a:t>
                      </a:r>
                      <a:r>
                        <a:rPr lang="en-GB" sz="1200">
                          <a:solidFill>
                            <a:srgbClr val="000000"/>
                          </a:solidFill>
                          <a:latin typeface="Calibri"/>
                          <a:ea typeface="Times New Roman"/>
                          <a:cs typeface="Calibri"/>
                        </a:rPr>
                        <a:t> </a:t>
                      </a:r>
                      <a:r>
                        <a:rPr lang="en-GB" sz="1200" b="1">
                          <a:solidFill>
                            <a:srgbClr val="000000"/>
                          </a:solidFill>
                          <a:latin typeface="Calibri"/>
                          <a:ea typeface="Times New Roman"/>
                          <a:cs typeface="Calibri"/>
                        </a:rPr>
                        <a:t>Competitors</a:t>
                      </a:r>
                      <a:r>
                        <a:rPr lang="en-GB" sz="1200">
                          <a:solidFill>
                            <a:srgbClr val="000000"/>
                          </a:solidFill>
                          <a:latin typeface="Calibri"/>
                          <a:ea typeface="Times New Roman"/>
                          <a:cs typeface="Calibri"/>
                        </a:rPr>
                        <a:t> (competitor analysis with 5 Forces) </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152795">
                <a:tc>
                  <a:txBody>
                    <a:bodyPr/>
                    <a:lstStyle/>
                    <a:p>
                      <a:pPr>
                        <a:lnSpc>
                          <a:spcPct val="115000"/>
                        </a:lnSpc>
                        <a:spcAft>
                          <a:spcPts val="0"/>
                        </a:spcAft>
                      </a:pPr>
                      <a:r>
                        <a:rPr lang="en-GB" sz="1200">
                          <a:latin typeface="Calibri"/>
                          <a:ea typeface="Calibri"/>
                          <a:cs typeface="Times New Roman"/>
                        </a:rPr>
                        <a:t>Wk 4:  24th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smtClean="0">
                          <a:solidFill>
                            <a:srgbClr val="000000"/>
                          </a:solidFill>
                          <a:latin typeface="Calibri"/>
                          <a:ea typeface="Times New Roman"/>
                          <a:cs typeface="Calibri"/>
                        </a:rPr>
                        <a:t>Insight </a:t>
                      </a:r>
                      <a:r>
                        <a:rPr lang="en-GB" sz="1200" b="1" dirty="0">
                          <a:solidFill>
                            <a:srgbClr val="000000"/>
                          </a:solidFill>
                          <a:latin typeface="Calibri"/>
                          <a:ea typeface="Times New Roman"/>
                          <a:cs typeface="Calibri"/>
                        </a:rPr>
                        <a:t>into Marketing</a:t>
                      </a:r>
                      <a:r>
                        <a:rPr lang="en-GB" sz="1200" dirty="0">
                          <a:solidFill>
                            <a:srgbClr val="000000"/>
                          </a:solidFill>
                          <a:latin typeface="Calibri"/>
                          <a:ea typeface="Times New Roman"/>
                          <a:cs typeface="Calibri"/>
                        </a:rPr>
                        <a:t>  (how to Get, Keep, Grow customers – marketing, self-promotion, elevator pitch, relationship marketing, networking, pricing strategy)</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STEP 4. Compatibility</a:t>
                      </a:r>
                      <a:r>
                        <a:rPr lang="en-GB" sz="1200" dirty="0">
                          <a:solidFill>
                            <a:srgbClr val="000000"/>
                          </a:solidFill>
                          <a:latin typeface="Calibri"/>
                          <a:ea typeface="Times New Roman"/>
                          <a:cs typeface="Calibri"/>
                        </a:rPr>
                        <a:t> (going back to self-evaluation, roles and responsibilities, human resource, skills)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Insight into Networks </a:t>
                      </a:r>
                      <a:r>
                        <a:rPr lang="en-GB" sz="1200" dirty="0">
                          <a:solidFill>
                            <a:srgbClr val="000000"/>
                          </a:solidFill>
                          <a:latin typeface="Calibri"/>
                          <a:ea typeface="Times New Roman"/>
                          <a:cs typeface="Calibri"/>
                        </a:rPr>
                        <a:t>(the importance of networks, alliances, partnerships – support, advice and </a:t>
                      </a:r>
                      <a:r>
                        <a:rPr lang="en-GB" sz="1200" dirty="0" smtClean="0">
                          <a:solidFill>
                            <a:srgbClr val="000000"/>
                          </a:solidFill>
                          <a:latin typeface="Calibri"/>
                          <a:ea typeface="Times New Roman"/>
                          <a:cs typeface="Calibri"/>
                        </a:rPr>
                        <a:t>suppliers/customers</a:t>
                      </a:r>
                      <a:r>
                        <a:rPr lang="en-GB" sz="1200" dirty="0">
                          <a:solidFill>
                            <a:srgbClr val="000000"/>
                          </a:solidFill>
                          <a:latin typeface="Calibri"/>
                          <a:ea typeface="Times New Roman"/>
                          <a:cs typeface="Calibri"/>
                        </a:rPr>
                        <a:t>) </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912905">
                <a:tc>
                  <a:txBody>
                    <a:bodyPr/>
                    <a:lstStyle/>
                    <a:p>
                      <a:pPr>
                        <a:lnSpc>
                          <a:spcPct val="115000"/>
                        </a:lnSpc>
                        <a:spcAft>
                          <a:spcPts val="0"/>
                        </a:spcAft>
                      </a:pPr>
                      <a:r>
                        <a:rPr lang="en-GB" sz="1200">
                          <a:latin typeface="Calibri"/>
                          <a:ea typeface="Calibri"/>
                          <a:cs typeface="Times New Roman"/>
                        </a:rPr>
                        <a:t>Wk 5:  31st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200" b="1" dirty="0" smtClean="0">
                          <a:solidFill>
                            <a:srgbClr val="000000"/>
                          </a:solidFill>
                          <a:latin typeface="Calibri"/>
                          <a:ea typeface="Times New Roman"/>
                          <a:cs typeface="Calibri"/>
                        </a:rPr>
                        <a:t>Intellectual Property with Kath Penaluna </a:t>
                      </a:r>
                      <a:endParaRPr lang="en-GB" sz="1100" dirty="0" smtClean="0">
                        <a:latin typeface="Calibri"/>
                        <a:ea typeface="Calibri"/>
                        <a:cs typeface="Times New Roman"/>
                      </a:endParaRPr>
                    </a:p>
                    <a:p>
                      <a:pPr>
                        <a:lnSpc>
                          <a:spcPct val="115000"/>
                        </a:lnSpc>
                        <a:spcAft>
                          <a:spcPts val="0"/>
                        </a:spcAft>
                      </a:pPr>
                      <a:r>
                        <a:rPr lang="en-GB" sz="1200" b="1" dirty="0" smtClean="0">
                          <a:solidFill>
                            <a:srgbClr val="000000"/>
                          </a:solidFill>
                          <a:latin typeface="Calibri"/>
                          <a:ea typeface="Times New Roman"/>
                          <a:cs typeface="Calibri"/>
                        </a:rPr>
                        <a:t>STEP </a:t>
                      </a:r>
                      <a:r>
                        <a:rPr lang="en-GB" sz="1200" b="1" dirty="0">
                          <a:solidFill>
                            <a:srgbClr val="000000"/>
                          </a:solidFill>
                          <a:latin typeface="Calibri"/>
                          <a:ea typeface="Times New Roman"/>
                          <a:cs typeface="Calibri"/>
                        </a:rPr>
                        <a:t>5. Contents</a:t>
                      </a:r>
                      <a:r>
                        <a:rPr lang="en-GB" sz="1200" dirty="0">
                          <a:solidFill>
                            <a:srgbClr val="000000"/>
                          </a:solidFill>
                          <a:latin typeface="Calibri"/>
                          <a:ea typeface="Times New Roman"/>
                          <a:cs typeface="Calibri"/>
                        </a:rPr>
                        <a:t> (distribution, assets, resources, equipment, training)</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STEP 6. Cash</a:t>
                      </a:r>
                      <a:r>
                        <a:rPr lang="en-GB" sz="1200" dirty="0">
                          <a:solidFill>
                            <a:srgbClr val="000000"/>
                          </a:solidFill>
                          <a:latin typeface="Calibri"/>
                          <a:ea typeface="Times New Roman"/>
                          <a:cs typeface="Calibri"/>
                        </a:rPr>
                        <a:t> (key costs and income, funding)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Insight into Financial Planning and Projections</a:t>
                      </a:r>
                      <a:r>
                        <a:rPr lang="en-GB" sz="1200" dirty="0">
                          <a:solidFill>
                            <a:srgbClr val="000000"/>
                          </a:solidFill>
                          <a:latin typeface="Calibri"/>
                          <a:ea typeface="Times New Roman"/>
                          <a:cs typeface="Calibri"/>
                        </a:rPr>
                        <a:t> (Income, expenditure and profit)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Insight into Funding</a:t>
                      </a:r>
                      <a:r>
                        <a:rPr lang="en-GB" sz="1200" dirty="0">
                          <a:solidFill>
                            <a:srgbClr val="000000"/>
                          </a:solidFill>
                          <a:latin typeface="Calibri"/>
                          <a:ea typeface="Times New Roman"/>
                          <a:cs typeface="Calibri"/>
                        </a:rPr>
                        <a:t> (</a:t>
                      </a:r>
                      <a:r>
                        <a:rPr lang="en-GB" sz="1200" dirty="0" err="1">
                          <a:solidFill>
                            <a:srgbClr val="000000"/>
                          </a:solidFill>
                          <a:latin typeface="Calibri"/>
                          <a:ea typeface="Times New Roman"/>
                          <a:cs typeface="Calibri"/>
                        </a:rPr>
                        <a:t>Crowdfunding</a:t>
                      </a:r>
                      <a:r>
                        <a:rPr lang="en-GB" sz="1200" dirty="0">
                          <a:solidFill>
                            <a:srgbClr val="000000"/>
                          </a:solidFill>
                          <a:latin typeface="Calibri"/>
                          <a:ea typeface="Times New Roman"/>
                          <a:cs typeface="Calibri"/>
                        </a:rPr>
                        <a:t>, loans, grants) </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760753">
                <a:tc>
                  <a:txBody>
                    <a:bodyPr/>
                    <a:lstStyle/>
                    <a:p>
                      <a:pPr>
                        <a:lnSpc>
                          <a:spcPct val="115000"/>
                        </a:lnSpc>
                        <a:spcAft>
                          <a:spcPts val="0"/>
                        </a:spcAft>
                      </a:pPr>
                      <a:r>
                        <a:rPr lang="en-GB" sz="1200">
                          <a:latin typeface="Calibri"/>
                          <a:ea typeface="Calibri"/>
                          <a:cs typeface="Times New Roman"/>
                        </a:rPr>
                        <a:t>Wk 6:  7th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000000"/>
                          </a:solidFill>
                          <a:latin typeface="Calibri"/>
                          <a:ea typeface="Times New Roman"/>
                          <a:cs typeface="Calibri"/>
                        </a:rPr>
                        <a:t>Mission Statement, Objectives, Management Team </a:t>
                      </a:r>
                      <a:r>
                        <a:rPr lang="en-GB" sz="1200" dirty="0">
                          <a:solidFill>
                            <a:srgbClr val="000000"/>
                          </a:solidFill>
                          <a:latin typeface="Calibri"/>
                          <a:ea typeface="Times New Roman"/>
                          <a:cs typeface="Calibri"/>
                        </a:rPr>
                        <a:t>(the remaining sections)</a:t>
                      </a:r>
                      <a:r>
                        <a:rPr lang="en-GB" sz="1200" b="1" dirty="0">
                          <a:solidFill>
                            <a:srgbClr val="000000"/>
                          </a:solidFill>
                          <a:latin typeface="Calibri"/>
                          <a:ea typeface="Times New Roman"/>
                          <a:cs typeface="Calibri"/>
                        </a:rPr>
                        <a:t>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Assignment Review – </a:t>
                      </a:r>
                      <a:r>
                        <a:rPr lang="en-GB" sz="1200" dirty="0">
                          <a:solidFill>
                            <a:srgbClr val="000000"/>
                          </a:solidFill>
                          <a:latin typeface="Calibri"/>
                          <a:ea typeface="Times New Roman"/>
                          <a:cs typeface="Calibri"/>
                        </a:rPr>
                        <a:t>a round-up of all sections.</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Open Q&amp;A – </a:t>
                      </a:r>
                      <a:r>
                        <a:rPr lang="en-GB" sz="1200" dirty="0">
                          <a:solidFill>
                            <a:srgbClr val="000000"/>
                          </a:solidFill>
                          <a:latin typeface="Calibri"/>
                          <a:ea typeface="Times New Roman"/>
                          <a:cs typeface="Calibri"/>
                        </a:rPr>
                        <a:t>last chance to highlight trouble areas and revisit previous sessions.</a:t>
                      </a:r>
                      <a:r>
                        <a:rPr lang="en-GB" sz="1200" b="1" dirty="0">
                          <a:solidFill>
                            <a:srgbClr val="000000"/>
                          </a:solidFill>
                          <a:latin typeface="Calibri"/>
                          <a:ea typeface="Times New Roman"/>
                          <a:cs typeface="Calibri"/>
                        </a:rPr>
                        <a:t> </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tabLst>
                          <a:tab pos="819150" algn="l"/>
                        </a:tabLst>
                      </a:pPr>
                      <a:r>
                        <a:rPr lang="en-GB" sz="1200">
                          <a:latin typeface="Calibri"/>
                          <a:ea typeface="Calibri"/>
                          <a:cs typeface="Times New Roman"/>
                        </a:rPr>
                        <a:t>Wk 7:  14th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i="1">
                          <a:solidFill>
                            <a:srgbClr val="000000"/>
                          </a:solidFill>
                          <a:latin typeface="Calibri"/>
                          <a:ea typeface="Calibri"/>
                          <a:cs typeface="Times New Roman"/>
                        </a:rPr>
                        <a:t>No session – ‘Enterprise Week’: GET INVOLVED</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8:  21st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000000"/>
                          </a:solidFill>
                          <a:latin typeface="Calibri"/>
                          <a:ea typeface="Times New Roman"/>
                          <a:cs typeface="Calibri"/>
                        </a:rPr>
                        <a:t>1-2-1 and Group Assignment Support Slots</a:t>
                      </a:r>
                      <a:r>
                        <a:rPr lang="en-GB" sz="1200">
                          <a:solidFill>
                            <a:srgbClr val="000000"/>
                          </a:solidFill>
                          <a:latin typeface="Calibri"/>
                          <a:ea typeface="Times New Roman"/>
                          <a:cs typeface="Calibri"/>
                        </a:rPr>
                        <a:t> </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9: 28th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i="1">
                          <a:solidFill>
                            <a:srgbClr val="000000"/>
                          </a:solidFill>
                          <a:latin typeface="Calibri"/>
                          <a:ea typeface="Calibri"/>
                          <a:cs typeface="Times New Roman"/>
                        </a:rPr>
                        <a:t>No session – Work on Assignments</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tabLst>
                          <a:tab pos="653415" algn="l"/>
                        </a:tabLst>
                      </a:pPr>
                      <a:r>
                        <a:rPr lang="en-GB" sz="1200">
                          <a:latin typeface="Calibri"/>
                          <a:ea typeface="Calibri"/>
                          <a:cs typeface="Times New Roman"/>
                        </a:rPr>
                        <a:t>Wk 10: 5th Dec</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000000"/>
                          </a:solidFill>
                          <a:latin typeface="Calibri"/>
                          <a:ea typeface="Calibri"/>
                          <a:cs typeface="Times New Roman"/>
                        </a:rPr>
                        <a:t>ASSESSMENT: Simply Do Presentations</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11: 12th Dec</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000000"/>
                          </a:solidFill>
                          <a:latin typeface="Calibri"/>
                          <a:ea typeface="Calibri"/>
                          <a:cs typeface="Times New Roman"/>
                        </a:rPr>
                        <a:t>ASSESSMENT: Simply Do Presentations</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Assessment</a:t>
            </a:r>
            <a:endParaRPr lang="en-GB" sz="2400" b="1" dirty="0">
              <a:solidFill>
                <a:schemeClr val="accent2">
                  <a:lumMod val="75000"/>
                </a:schemeClr>
              </a:solidFill>
              <a:latin typeface="Tahoma" pitchFamily="34" charset="0"/>
              <a:ea typeface="ＭＳ Ｐゴシック" pitchFamily="-112" charset="-128"/>
            </a:endParaRPr>
          </a:p>
        </p:txBody>
      </p:sp>
      <p:sp>
        <p:nvSpPr>
          <p:cNvPr id="4" name="Text Box 3"/>
          <p:cNvSpPr txBox="1">
            <a:spLocks noChangeArrowheads="1"/>
          </p:cNvSpPr>
          <p:nvPr/>
        </p:nvSpPr>
        <p:spPr bwMode="auto">
          <a:xfrm>
            <a:off x="467544" y="1628800"/>
            <a:ext cx="7993062" cy="4401205"/>
          </a:xfrm>
          <a:prstGeom prst="rect">
            <a:avLst/>
          </a:prstGeom>
          <a:noFill/>
          <a:ln w="9525">
            <a:noFill/>
            <a:miter lim="800000"/>
            <a:headEnd/>
            <a:tailEnd/>
          </a:ln>
        </p:spPr>
        <p:txBody>
          <a:bodyPr wrap="square">
            <a:spAutoFit/>
          </a:bodyPr>
          <a:lstStyle/>
          <a:p>
            <a:pPr marL="514350" indent="-514350" eaLnBrk="0" hangingPunct="0">
              <a:spcBef>
                <a:spcPct val="50000"/>
              </a:spcBef>
            </a:pPr>
            <a:r>
              <a:rPr lang="en-GB" sz="2000" b="1" dirty="0" smtClean="0">
                <a:latin typeface="Tahoma" pitchFamily="34" charset="0"/>
                <a:ea typeface="ＭＳ Ｐゴシック" pitchFamily="-112" charset="-128"/>
              </a:rPr>
              <a:t>Venture/Business Plan (70%): </a:t>
            </a:r>
          </a:p>
          <a:p>
            <a:pPr marL="514350" indent="-514350" eaLnBrk="0" hangingPunct="0">
              <a:spcBef>
                <a:spcPct val="50000"/>
              </a:spcBef>
              <a:buFontTx/>
              <a:buChar char="-"/>
            </a:pPr>
            <a:r>
              <a:rPr lang="en-GB" sz="2000" dirty="0" smtClean="0">
                <a:latin typeface="Tahoma" pitchFamily="34" charset="0"/>
                <a:ea typeface="ＭＳ Ｐゴシック" pitchFamily="-112" charset="-128"/>
              </a:rPr>
              <a:t>Groups of 3-4 students.</a:t>
            </a:r>
          </a:p>
          <a:p>
            <a:pPr marL="514350" indent="-514350" eaLnBrk="0" hangingPunct="0">
              <a:spcBef>
                <a:spcPct val="50000"/>
              </a:spcBef>
              <a:buFontTx/>
              <a:buChar char="-"/>
            </a:pPr>
            <a:r>
              <a:rPr lang="en-GB" sz="2000" dirty="0" smtClean="0">
                <a:latin typeface="Tahoma" pitchFamily="34" charset="0"/>
                <a:ea typeface="ＭＳ Ｐゴシック" pitchFamily="-112" charset="-128"/>
              </a:rPr>
              <a:t>Venture Plan is due on </a:t>
            </a:r>
            <a:r>
              <a:rPr lang="en-GB" sz="2000" b="1" dirty="0" smtClean="0">
                <a:solidFill>
                  <a:srgbClr val="FF0000"/>
                </a:solidFill>
                <a:latin typeface="Tahoma" pitchFamily="34" charset="0"/>
                <a:ea typeface="ＭＳ Ｐゴシック" pitchFamily="-112" charset="-128"/>
              </a:rPr>
              <a:t>9/1/2019 at 4pm</a:t>
            </a:r>
            <a:r>
              <a:rPr lang="en-GB" sz="2000" b="1" dirty="0" smtClean="0">
                <a:solidFill>
                  <a:srgbClr val="00B050"/>
                </a:solidFill>
                <a:latin typeface="Tahoma" pitchFamily="34" charset="0"/>
                <a:ea typeface="ＭＳ Ｐゴシック" pitchFamily="-112" charset="-128"/>
              </a:rPr>
              <a:t> </a:t>
            </a:r>
            <a:r>
              <a:rPr lang="en-GB" sz="2000" b="1" u="sng" dirty="0" smtClean="0">
                <a:solidFill>
                  <a:srgbClr val="00B050"/>
                </a:solidFill>
                <a:latin typeface="Tahoma" pitchFamily="34" charset="0"/>
                <a:ea typeface="ＭＳ Ｐゴシック" pitchFamily="-112" charset="-128"/>
              </a:rPr>
              <a:t>AND IS TO BE </a:t>
            </a:r>
            <a:r>
              <a:rPr lang="en-GB" sz="2000" b="1" u="sng" dirty="0" smtClean="0">
                <a:solidFill>
                  <a:srgbClr val="00B050"/>
                </a:solidFill>
                <a:latin typeface="Tahoma" pitchFamily="34" charset="0"/>
                <a:ea typeface="ＭＳ Ｐゴシック" pitchFamily="-112" charset="-128"/>
              </a:rPr>
              <a:t>SUBMITTED ONLINE VIA MOODLE.</a:t>
            </a:r>
            <a:endParaRPr lang="en-GB" sz="2000" b="1" u="sng" dirty="0" smtClean="0">
              <a:solidFill>
                <a:srgbClr val="00B050"/>
              </a:solidFill>
              <a:latin typeface="Tahoma" pitchFamily="34" charset="0"/>
              <a:ea typeface="ＭＳ Ｐゴシック" pitchFamily="-112" charset="-128"/>
            </a:endParaRPr>
          </a:p>
          <a:p>
            <a:pPr marL="514350" indent="-514350" eaLnBrk="0" hangingPunct="0">
              <a:spcBef>
                <a:spcPct val="50000"/>
              </a:spcBef>
              <a:buFontTx/>
              <a:buChar char="-"/>
            </a:pPr>
            <a:endParaRPr lang="en-GB" sz="2000" u="sng" dirty="0" smtClean="0">
              <a:solidFill>
                <a:srgbClr val="C00000"/>
              </a:solidFill>
              <a:latin typeface="Tahoma" pitchFamily="34" charset="0"/>
              <a:ea typeface="ＭＳ Ｐゴシック" pitchFamily="-112" charset="-128"/>
            </a:endParaRPr>
          </a:p>
          <a:p>
            <a:pPr marL="514350" indent="-514350" eaLnBrk="0" hangingPunct="0">
              <a:spcBef>
                <a:spcPct val="50000"/>
              </a:spcBef>
            </a:pPr>
            <a:r>
              <a:rPr lang="en-GB" sz="2000" b="1" dirty="0" smtClean="0">
                <a:latin typeface="Tahoma" pitchFamily="34" charset="0"/>
                <a:ea typeface="ＭＳ Ｐゴシック" pitchFamily="-112" charset="-128"/>
              </a:rPr>
              <a:t>Individual ‘Simply Do Ideas Pitch’ (30%):</a:t>
            </a:r>
          </a:p>
          <a:p>
            <a:pPr marL="514350" indent="-514350" eaLnBrk="0" hangingPunct="0">
              <a:spcBef>
                <a:spcPct val="50000"/>
              </a:spcBef>
              <a:buFontTx/>
              <a:buChar char="-"/>
            </a:pPr>
            <a:r>
              <a:rPr lang="en-GB" sz="2000" dirty="0" smtClean="0">
                <a:latin typeface="Tahoma" pitchFamily="34" charset="0"/>
                <a:ea typeface="ＭＳ Ｐゴシック" pitchFamily="-112" charset="-128"/>
              </a:rPr>
              <a:t>To be completed individually. </a:t>
            </a:r>
          </a:p>
          <a:p>
            <a:pPr marL="514350" indent="-514350" eaLnBrk="0" hangingPunct="0">
              <a:spcBef>
                <a:spcPct val="50000"/>
              </a:spcBef>
              <a:buFontTx/>
              <a:buChar char="-"/>
            </a:pPr>
            <a:r>
              <a:rPr lang="en-GB" sz="2000" dirty="0" smtClean="0">
                <a:latin typeface="Tahoma" pitchFamily="34" charset="0"/>
                <a:ea typeface="ＭＳ Ｐゴシック" pitchFamily="-112" charset="-128"/>
              </a:rPr>
              <a:t>PDF printout to be submitted by </a:t>
            </a:r>
            <a:r>
              <a:rPr lang="en-GB" sz="2000" b="1" dirty="0" smtClean="0">
                <a:solidFill>
                  <a:srgbClr val="FF0000"/>
                </a:solidFill>
                <a:latin typeface="Tahoma" pitchFamily="34" charset="0"/>
                <a:ea typeface="ＭＳ Ｐゴシック" pitchFamily="-112" charset="-128"/>
              </a:rPr>
              <a:t>3/12/18 (11:59pm)</a:t>
            </a:r>
          </a:p>
          <a:p>
            <a:pPr marL="514350" indent="-514350" eaLnBrk="0" hangingPunct="0">
              <a:spcBef>
                <a:spcPct val="50000"/>
              </a:spcBef>
              <a:buFontTx/>
              <a:buChar char="-"/>
            </a:pPr>
            <a:r>
              <a:rPr lang="en-GB" sz="2000" dirty="0" smtClean="0">
                <a:latin typeface="Tahoma" pitchFamily="34" charset="0"/>
                <a:ea typeface="ＭＳ Ｐゴシック" pitchFamily="-112" charset="-128"/>
              </a:rPr>
              <a:t>Pitch/Presentations will take place on </a:t>
            </a:r>
            <a:r>
              <a:rPr lang="en-GB" sz="2000" b="1" dirty="0" smtClean="0">
                <a:solidFill>
                  <a:srgbClr val="FF0000"/>
                </a:solidFill>
                <a:latin typeface="Tahoma" pitchFamily="34" charset="0"/>
                <a:ea typeface="ＭＳ Ｐゴシック" pitchFamily="-112" charset="-128"/>
              </a:rPr>
              <a:t>5/12/18 </a:t>
            </a:r>
            <a:r>
              <a:rPr lang="en-GB" sz="2000" b="1" strike="sngStrike" dirty="0" smtClean="0">
                <a:solidFill>
                  <a:srgbClr val="FF0000"/>
                </a:solidFill>
                <a:latin typeface="Tahoma" pitchFamily="34" charset="0"/>
                <a:ea typeface="ＭＳ Ｐゴシック" pitchFamily="-112" charset="-128"/>
              </a:rPr>
              <a:t>and 12/12/18</a:t>
            </a:r>
            <a:r>
              <a:rPr lang="en-GB" sz="2000" b="1" dirty="0" smtClean="0">
                <a:solidFill>
                  <a:srgbClr val="FF0000"/>
                </a:solidFill>
                <a:latin typeface="Tahoma" pitchFamily="34" charset="0"/>
                <a:ea typeface="ＭＳ Ｐゴシック" pitchFamily="-112" charset="-128"/>
              </a:rPr>
              <a:t>, </a:t>
            </a:r>
            <a:r>
              <a:rPr lang="en-GB" sz="2000" dirty="0" smtClean="0">
                <a:latin typeface="Tahoma" pitchFamily="34" charset="0"/>
                <a:ea typeface="ＭＳ Ｐゴシック" pitchFamily="-112" charset="-128"/>
              </a:rPr>
              <a:t>and will last no longer than 10 minutes with Q&amp;A.</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Assessment</a:t>
            </a:r>
            <a:endParaRPr lang="en-GB" sz="2400" b="1" dirty="0">
              <a:solidFill>
                <a:schemeClr val="accent2">
                  <a:lumMod val="75000"/>
                </a:schemeClr>
              </a:solidFill>
              <a:latin typeface="Tahoma" pitchFamily="34" charset="0"/>
              <a:ea typeface="ＭＳ Ｐゴシック" pitchFamily="-112" charset="-128"/>
            </a:endParaRPr>
          </a:p>
        </p:txBody>
      </p:sp>
      <p:sp>
        <p:nvSpPr>
          <p:cNvPr id="4" name="Text Box 3"/>
          <p:cNvSpPr txBox="1">
            <a:spLocks noChangeArrowheads="1"/>
          </p:cNvSpPr>
          <p:nvPr/>
        </p:nvSpPr>
        <p:spPr bwMode="auto">
          <a:xfrm>
            <a:off x="467544" y="1916832"/>
            <a:ext cx="7993062" cy="4555093"/>
          </a:xfrm>
          <a:prstGeom prst="rect">
            <a:avLst/>
          </a:prstGeom>
          <a:noFill/>
          <a:ln w="9525">
            <a:noFill/>
            <a:miter lim="800000"/>
            <a:headEnd/>
            <a:tailEnd/>
          </a:ln>
        </p:spPr>
        <p:txBody>
          <a:bodyPr wrap="square">
            <a:spAutoFit/>
          </a:bodyPr>
          <a:lstStyle/>
          <a:p>
            <a:pPr marL="514350" indent="-514350" eaLnBrk="0" hangingPunct="0">
              <a:spcBef>
                <a:spcPct val="50000"/>
              </a:spcBef>
            </a:pPr>
            <a:r>
              <a:rPr lang="en-GB" sz="2000" b="1" dirty="0" smtClean="0">
                <a:latin typeface="Tahoma" pitchFamily="34" charset="0"/>
                <a:ea typeface="ＭＳ Ｐゴシック" pitchFamily="-112" charset="-128"/>
              </a:rPr>
              <a:t>Venture/Business Plan</a:t>
            </a:r>
          </a:p>
          <a:p>
            <a:pPr marL="514350" indent="-514350" eaLnBrk="0" hangingPunct="0">
              <a:spcBef>
                <a:spcPct val="50000"/>
              </a:spcBef>
            </a:pPr>
            <a:endParaRPr lang="en-GB" sz="2000" dirty="0" smtClean="0"/>
          </a:p>
          <a:p>
            <a:pPr marL="457200" indent="-457200" hangingPunct="0"/>
            <a:r>
              <a:rPr lang="en-GB" sz="2000" i="1" dirty="0" smtClean="0">
                <a:latin typeface="Tahoma" pitchFamily="34" charset="0"/>
                <a:ea typeface="ＭＳ Ｐゴシック" pitchFamily="-112" charset="-128"/>
              </a:rPr>
              <a:t>Cover Page</a:t>
            </a:r>
          </a:p>
          <a:p>
            <a:pPr marL="457200" indent="-457200" hangingPunct="0"/>
            <a:r>
              <a:rPr lang="en-GB" sz="2000" dirty="0" smtClean="0">
                <a:latin typeface="Tahoma" pitchFamily="34" charset="0"/>
                <a:ea typeface="ＭＳ Ｐゴシック" pitchFamily="-112" charset="-128"/>
              </a:rPr>
              <a:t>Contents Page</a:t>
            </a:r>
          </a:p>
          <a:p>
            <a:pPr marL="457200" indent="-457200" hangingPunct="0">
              <a:buFont typeface="+mj-lt"/>
              <a:buAutoNum type="arabicPeriod"/>
            </a:pPr>
            <a:r>
              <a:rPr lang="en-GB" sz="2000" dirty="0" smtClean="0">
                <a:latin typeface="Tahoma" pitchFamily="34" charset="0"/>
                <a:ea typeface="ＭＳ Ｐゴシック" pitchFamily="-112" charset="-128"/>
              </a:rPr>
              <a:t>Executive Summary</a:t>
            </a:r>
          </a:p>
          <a:p>
            <a:pPr marL="457200" indent="-457200" hangingPunct="0">
              <a:buFont typeface="+mj-lt"/>
              <a:buAutoNum type="arabicPeriod"/>
            </a:pPr>
            <a:r>
              <a:rPr lang="en-GB" sz="2000" dirty="0" smtClean="0">
                <a:latin typeface="Tahoma" pitchFamily="34" charset="0"/>
                <a:ea typeface="ＭＳ Ｐゴシック" pitchFamily="-112" charset="-128"/>
              </a:rPr>
              <a:t>Mission Statement (inc. Mission &amp; Vision)</a:t>
            </a:r>
          </a:p>
          <a:p>
            <a:pPr marL="457200" indent="-457200" hangingPunct="0">
              <a:buFont typeface="+mj-lt"/>
              <a:buAutoNum type="arabicPeriod"/>
            </a:pPr>
            <a:r>
              <a:rPr lang="en-GB" sz="2000" dirty="0" smtClean="0">
                <a:latin typeface="Tahoma" pitchFamily="34" charset="0"/>
                <a:ea typeface="ＭＳ Ｐゴシック" pitchFamily="-112" charset="-128"/>
              </a:rPr>
              <a:t>Objectives (SMART, short, medium and long-term) </a:t>
            </a:r>
          </a:p>
          <a:p>
            <a:pPr marL="457200" indent="-457200" hangingPunct="0">
              <a:buFont typeface="+mj-lt"/>
              <a:buAutoNum type="arabicPeriod"/>
            </a:pPr>
            <a:r>
              <a:rPr lang="en-GB" sz="2000" dirty="0" smtClean="0">
                <a:latin typeface="Tahoma" pitchFamily="34" charset="0"/>
                <a:ea typeface="ＭＳ Ｐゴシック" pitchFamily="-112" charset="-128"/>
              </a:rPr>
              <a:t>The Management Team (Roles and responsibilities)</a:t>
            </a:r>
          </a:p>
          <a:p>
            <a:pPr marL="457200" indent="-457200" hangingPunct="0">
              <a:buFont typeface="+mj-lt"/>
              <a:buAutoNum type="arabicPeriod"/>
            </a:pPr>
            <a:r>
              <a:rPr lang="en-GB" sz="2000" strike="sngStrike" dirty="0" smtClean="0">
                <a:latin typeface="Tahoma" pitchFamily="34" charset="0"/>
                <a:ea typeface="ＭＳ Ｐゴシック" pitchFamily="-112" charset="-128"/>
              </a:rPr>
              <a:t>The Product or Service (Introduce your concept, description)</a:t>
            </a:r>
          </a:p>
          <a:p>
            <a:pPr marL="457200" indent="-457200" hangingPunct="0">
              <a:buFont typeface="+mj-lt"/>
              <a:buAutoNum type="arabicPeriod"/>
            </a:pPr>
            <a:r>
              <a:rPr lang="en-GB" sz="2000" strike="sngStrike" dirty="0" smtClean="0">
                <a:latin typeface="Tahoma" pitchFamily="34" charset="0"/>
                <a:ea typeface="ＭＳ Ｐゴシック" pitchFamily="-112" charset="-128"/>
              </a:rPr>
              <a:t>The Market (Customers, competitors, PEST analysis, trends)</a:t>
            </a:r>
          </a:p>
          <a:p>
            <a:pPr marL="457200" indent="-457200" hangingPunct="0">
              <a:buFont typeface="+mj-lt"/>
              <a:buAutoNum type="arabicPeriod"/>
            </a:pPr>
            <a:r>
              <a:rPr lang="en-GB" sz="2000" dirty="0" smtClean="0">
                <a:latin typeface="Tahoma" pitchFamily="34" charset="0"/>
                <a:ea typeface="ＭＳ Ｐゴシック" pitchFamily="-112" charset="-128"/>
              </a:rPr>
              <a:t>The Marketing Strategy/Plan (4P’s or 7P’s, critical tasks) </a:t>
            </a:r>
          </a:p>
          <a:p>
            <a:pPr marL="457200" indent="-457200" hangingPunct="0">
              <a:buFont typeface="+mj-lt"/>
              <a:buAutoNum type="arabicPeriod"/>
            </a:pPr>
            <a:r>
              <a:rPr lang="en-GB" sz="2000" dirty="0" smtClean="0">
                <a:latin typeface="Tahoma" pitchFamily="34" charset="0"/>
                <a:ea typeface="ＭＳ Ｐゴシック" pitchFamily="-112" charset="-128"/>
              </a:rPr>
              <a:t>Operations (Structure and formal considerations)</a:t>
            </a:r>
          </a:p>
          <a:p>
            <a:pPr marL="457200" indent="-457200" hangingPunct="0">
              <a:buFont typeface="+mj-lt"/>
              <a:buAutoNum type="arabicPeriod"/>
            </a:pPr>
            <a:r>
              <a:rPr lang="en-GB" sz="2000" dirty="0" smtClean="0">
                <a:latin typeface="Tahoma" pitchFamily="34" charset="0"/>
                <a:ea typeface="ＭＳ Ｐゴシック" pitchFamily="-112" charset="-128"/>
              </a:rPr>
              <a:t>SWOT Analysis and Risk (Identify risks and opportunities)</a:t>
            </a:r>
          </a:p>
          <a:p>
            <a:pPr marL="457200" indent="-457200" hangingPunct="0">
              <a:buFont typeface="+mj-lt"/>
              <a:buAutoNum type="arabicPeriod"/>
            </a:pPr>
            <a:r>
              <a:rPr lang="en-GB" sz="2000" dirty="0" smtClean="0">
                <a:latin typeface="Tahoma" pitchFamily="34" charset="0"/>
                <a:ea typeface="ＭＳ Ｐゴシック" pitchFamily="-112" charset="-128"/>
              </a:rPr>
              <a:t>Financial Forecasts (One year cash flow forecast)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smtClean="0"/>
              <a:t>Customers &amp; competitors</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2462213"/>
          </a:xfrm>
          <a:prstGeom prst="rect">
            <a:avLst/>
          </a:prstGeom>
          <a:noFill/>
          <a:ln w="9525">
            <a:noFill/>
            <a:miter lim="800000"/>
            <a:headEnd/>
            <a:tailEnd/>
          </a:ln>
        </p:spPr>
        <p:txBody>
          <a:bodyPr wrap="square" numCol="1">
            <a:spAutoFit/>
          </a:bodyPr>
          <a:lstStyle/>
          <a:p>
            <a:pPr marL="514350" indent="-514350" eaLnBrk="0" hangingPunct="0">
              <a:spcBef>
                <a:spcPct val="50000"/>
              </a:spcBef>
              <a:buAutoNum type="arabicPeriod"/>
            </a:pPr>
            <a:r>
              <a:rPr lang="en-GB" sz="2800" b="1" dirty="0" smtClean="0">
                <a:latin typeface="Calibri" pitchFamily="34" charset="0"/>
                <a:cs typeface="Calibri" pitchFamily="34" charset="0"/>
              </a:rPr>
              <a:t>MARKET RESEACH</a:t>
            </a:r>
          </a:p>
          <a:p>
            <a:pPr marL="514350" indent="-514350" eaLnBrk="0" hangingPunct="0">
              <a:spcBef>
                <a:spcPct val="50000"/>
              </a:spcBef>
              <a:buAutoNum type="alphaLcPeriod"/>
            </a:pPr>
            <a:r>
              <a:rPr lang="en-GB" sz="2800" b="1" dirty="0" smtClean="0">
                <a:latin typeface="Calibri" pitchFamily="34" charset="0"/>
                <a:cs typeface="Calibri" pitchFamily="34" charset="0"/>
              </a:rPr>
              <a:t>What is the overall market like? </a:t>
            </a:r>
          </a:p>
          <a:p>
            <a:pPr marL="514350" indent="-514350" eaLnBrk="0" hangingPunct="0">
              <a:spcBef>
                <a:spcPct val="50000"/>
              </a:spcBef>
              <a:buAutoNum type="alphaLcPeriod" startAt="2"/>
            </a:pPr>
            <a:r>
              <a:rPr lang="en-GB" sz="2800" b="1" dirty="0" smtClean="0">
                <a:latin typeface="Calibri" pitchFamily="34" charset="0"/>
                <a:cs typeface="Calibri" pitchFamily="34" charset="0"/>
              </a:rPr>
              <a:t>Customer research and profiling</a:t>
            </a:r>
          </a:p>
          <a:p>
            <a:pPr marL="514350" indent="-514350" eaLnBrk="0" hangingPunct="0">
              <a:spcBef>
                <a:spcPct val="50000"/>
              </a:spcBef>
            </a:pPr>
            <a:endParaRPr lang="en-GB" sz="2800" b="1" dirty="0" smtClean="0">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954107"/>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PESTEL Analysis</a:t>
            </a:r>
            <a:br>
              <a:rPr lang="en-GB" sz="2800" b="1" dirty="0" smtClean="0">
                <a:latin typeface="Calibri" pitchFamily="34" charset="0"/>
                <a:cs typeface="Calibri" pitchFamily="34" charset="0"/>
              </a:rPr>
            </a:br>
            <a:r>
              <a:rPr lang="en-GB" sz="2800" b="1" i="1" dirty="0" smtClean="0">
                <a:solidFill>
                  <a:srgbClr val="00B050"/>
                </a:solidFill>
                <a:latin typeface="Calibri" pitchFamily="34" charset="0"/>
                <a:cs typeface="Calibri" pitchFamily="34" charset="0"/>
              </a:rPr>
              <a:t>... PEST is fine!</a:t>
            </a:r>
          </a:p>
        </p:txBody>
      </p:sp>
      <p:pic>
        <p:nvPicPr>
          <p:cNvPr id="7" name="Picture 2" descr="Related image"/>
          <p:cNvPicPr>
            <a:picLocks noChangeAspect="1" noChangeArrowheads="1"/>
          </p:cNvPicPr>
          <p:nvPr/>
        </p:nvPicPr>
        <p:blipFill>
          <a:blip r:embed="rId2" cstate="print"/>
          <a:srcRect t="20374" b="14860"/>
          <a:stretch>
            <a:fillRect/>
          </a:stretch>
        </p:blipFill>
        <p:spPr bwMode="auto">
          <a:xfrm>
            <a:off x="2123728" y="2564904"/>
            <a:ext cx="4279826" cy="2093561"/>
          </a:xfrm>
          <a:prstGeom prst="rect">
            <a:avLst/>
          </a:prstGeom>
          <a:noFill/>
        </p:spPr>
      </p:pic>
      <p:sp>
        <p:nvSpPr>
          <p:cNvPr id="9" name="Title 1"/>
          <p:cNvSpPr txBox="1">
            <a:spLocks/>
          </p:cNvSpPr>
          <p:nvPr/>
        </p:nvSpPr>
        <p:spPr>
          <a:xfrm>
            <a:off x="457200" y="328406"/>
            <a:ext cx="8229600" cy="868346"/>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4400" b="1" i="0" u="none" strike="noStrike" kern="1200" cap="none" spc="0" normalizeH="0" baseline="0" noProof="0" dirty="0">
              <a:ln>
                <a:noFill/>
              </a:ln>
              <a:solidFill>
                <a:schemeClr val="tx2"/>
              </a:solidFill>
              <a:effectLst/>
              <a:uLnTx/>
              <a:uFillTx/>
              <a:latin typeface="+mj-lt"/>
              <a:ea typeface="+mj-ea"/>
              <a:cs typeface="+mj-cs"/>
            </a:endParaRPr>
          </a:p>
        </p:txBody>
      </p:sp>
      <p:pic>
        <p:nvPicPr>
          <p:cNvPr id="11" name="Picture 4" descr="Image result for pestle"/>
          <p:cNvPicPr>
            <a:picLocks noChangeAspect="1" noChangeArrowheads="1"/>
          </p:cNvPicPr>
          <p:nvPr/>
        </p:nvPicPr>
        <p:blipFill>
          <a:blip r:embed="rId3" cstate="print"/>
          <a:srcRect b="50394"/>
          <a:stretch>
            <a:fillRect/>
          </a:stretch>
        </p:blipFill>
        <p:spPr bwMode="auto">
          <a:xfrm>
            <a:off x="806202" y="4869160"/>
            <a:ext cx="3333750" cy="1800200"/>
          </a:xfrm>
          <a:prstGeom prst="rect">
            <a:avLst/>
          </a:prstGeom>
          <a:noFill/>
        </p:spPr>
      </p:pic>
      <p:pic>
        <p:nvPicPr>
          <p:cNvPr id="12" name="Picture 4" descr="Image result for pestle"/>
          <p:cNvPicPr>
            <a:picLocks noChangeAspect="1" noChangeArrowheads="1"/>
          </p:cNvPicPr>
          <p:nvPr/>
        </p:nvPicPr>
        <p:blipFill>
          <a:blip r:embed="rId3" cstate="print"/>
          <a:srcRect t="49606"/>
          <a:stretch>
            <a:fillRect/>
          </a:stretch>
        </p:blipFill>
        <p:spPr bwMode="auto">
          <a:xfrm>
            <a:off x="4572000" y="4869160"/>
            <a:ext cx="3333750" cy="1828825"/>
          </a:xfrm>
          <a:prstGeom prst="rect">
            <a:avLst/>
          </a:prstGeom>
          <a:noFill/>
        </p:spPr>
      </p:pic>
      <p:sp>
        <p:nvSpPr>
          <p:cNvPr id="14" name="Rectangle 13"/>
          <p:cNvSpPr/>
          <p:nvPr/>
        </p:nvSpPr>
        <p:spPr>
          <a:xfrm>
            <a:off x="2195736" y="2636912"/>
            <a:ext cx="4176464" cy="20882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523220"/>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Customer Profiling</a:t>
            </a:r>
          </a:p>
        </p:txBody>
      </p:sp>
      <p:sp>
        <p:nvSpPr>
          <p:cNvPr id="5" name="Rectangle 4"/>
          <p:cNvSpPr/>
          <p:nvPr/>
        </p:nvSpPr>
        <p:spPr>
          <a:xfrm>
            <a:off x="683568" y="2276872"/>
            <a:ext cx="7416824" cy="1477328"/>
          </a:xfrm>
          <a:prstGeom prst="rect">
            <a:avLst/>
          </a:prstGeom>
        </p:spPr>
        <p:txBody>
          <a:bodyPr wrap="square">
            <a:spAutoFit/>
          </a:bodyPr>
          <a:lstStyle/>
          <a:p>
            <a:r>
              <a:rPr lang="en-GB" b="1" dirty="0" smtClean="0"/>
              <a:t>...</a:t>
            </a:r>
            <a:r>
              <a:rPr lang="en-GB" dirty="0" smtClean="0"/>
              <a:t>a way to create an unique identity for your </a:t>
            </a:r>
            <a:r>
              <a:rPr lang="en-GB" b="1" dirty="0" smtClean="0"/>
              <a:t>customers</a:t>
            </a:r>
            <a:r>
              <a:rPr lang="en-GB" dirty="0" smtClean="0"/>
              <a:t> to help you make marketing decisions concerning your product/service. Your </a:t>
            </a:r>
            <a:r>
              <a:rPr lang="en-GB" b="1" dirty="0" smtClean="0"/>
              <a:t>customers</a:t>
            </a:r>
            <a:r>
              <a:rPr lang="en-GB" dirty="0" smtClean="0"/>
              <a:t> are broken down into groups of </a:t>
            </a:r>
            <a:r>
              <a:rPr lang="en-GB" b="1" dirty="0" smtClean="0"/>
              <a:t>customers</a:t>
            </a:r>
            <a:r>
              <a:rPr lang="en-GB" dirty="0" smtClean="0"/>
              <a:t> sharing similar goals and characteristics and each group is given a representative with a photo, a name, and a description.</a:t>
            </a:r>
            <a:endParaRPr lang="en-GB" dirty="0"/>
          </a:p>
        </p:txBody>
      </p:sp>
      <p:pic>
        <p:nvPicPr>
          <p:cNvPr id="76802" name="Picture 2" descr="Image result for customer profiles"/>
          <p:cNvPicPr>
            <a:picLocks noChangeAspect="1" noChangeArrowheads="1"/>
          </p:cNvPicPr>
          <p:nvPr/>
        </p:nvPicPr>
        <p:blipFill>
          <a:blip r:embed="rId2" cstate="print"/>
          <a:srcRect l="3555" t="16846" r="8760" b="19979"/>
          <a:stretch>
            <a:fillRect/>
          </a:stretch>
        </p:blipFill>
        <p:spPr bwMode="auto">
          <a:xfrm>
            <a:off x="899592" y="3789039"/>
            <a:ext cx="6768752" cy="2744089"/>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523220"/>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Customer Profiling</a:t>
            </a:r>
          </a:p>
        </p:txBody>
      </p:sp>
      <p:pic>
        <p:nvPicPr>
          <p:cNvPr id="83970" name="Picture 2" descr="Image result for customer segments"/>
          <p:cNvPicPr>
            <a:picLocks noChangeAspect="1" noChangeArrowheads="1"/>
          </p:cNvPicPr>
          <p:nvPr/>
        </p:nvPicPr>
        <p:blipFill>
          <a:blip r:embed="rId2" cstate="print"/>
          <a:srcRect t="27469"/>
          <a:stretch>
            <a:fillRect/>
          </a:stretch>
        </p:blipFill>
        <p:spPr bwMode="auto">
          <a:xfrm>
            <a:off x="251520" y="2204864"/>
            <a:ext cx="8330671" cy="4536504"/>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COMPETITORS</a:t>
            </a:r>
            <a:endParaRPr lang="en-GB" b="1" dirty="0">
              <a:latin typeface="Century Gothic" pitchFamily="34" charset="0"/>
            </a:endParaRPr>
          </a:p>
        </p:txBody>
      </p:sp>
      <p:sp>
        <p:nvSpPr>
          <p:cNvPr id="8" name="Text Box 3"/>
          <p:cNvSpPr txBox="1">
            <a:spLocks noChangeArrowheads="1"/>
          </p:cNvSpPr>
          <p:nvPr/>
        </p:nvSpPr>
        <p:spPr bwMode="auto">
          <a:xfrm>
            <a:off x="323529" y="1700809"/>
            <a:ext cx="8496944" cy="3308598"/>
          </a:xfrm>
          <a:prstGeom prst="rect">
            <a:avLst/>
          </a:prstGeom>
          <a:noFill/>
          <a:ln w="9525">
            <a:noFill/>
            <a:miter lim="800000"/>
            <a:headEnd/>
            <a:tailEnd/>
          </a:ln>
        </p:spPr>
        <p:txBody>
          <a:bodyPr wrap="square" numCol="1">
            <a:spAutoFit/>
          </a:bodyPr>
          <a:lstStyle/>
          <a:p>
            <a:r>
              <a:rPr lang="en-GB" sz="2800" b="1" dirty="0" smtClean="0">
                <a:latin typeface="Calibri" pitchFamily="34" charset="0"/>
                <a:cs typeface="Calibri" pitchFamily="34" charset="0"/>
              </a:rPr>
              <a:t>COMPETITIVE STRATEGY</a:t>
            </a:r>
          </a:p>
          <a:p>
            <a:pPr marL="514350" indent="-514350" eaLnBrk="0" hangingPunct="0">
              <a:spcBef>
                <a:spcPct val="50000"/>
              </a:spcBef>
            </a:pPr>
            <a:r>
              <a:rPr lang="en-GB" sz="2800" b="1" dirty="0" smtClean="0">
                <a:latin typeface="Calibri" pitchFamily="34" charset="0"/>
                <a:cs typeface="Calibri" pitchFamily="34" charset="0"/>
              </a:rPr>
              <a:t>- Who are your major competitors?</a:t>
            </a:r>
          </a:p>
          <a:p>
            <a:pPr marL="514350" indent="-514350" eaLnBrk="0" hangingPunct="0">
              <a:spcBef>
                <a:spcPct val="50000"/>
              </a:spcBef>
            </a:pPr>
            <a:r>
              <a:rPr lang="en-GB" sz="2800" i="1" dirty="0" smtClean="0">
                <a:latin typeface="Calibri" pitchFamily="34" charset="0"/>
                <a:cs typeface="Calibri" pitchFamily="34" charset="0"/>
              </a:rPr>
              <a:t>	What are they good and bad at?</a:t>
            </a:r>
            <a:br>
              <a:rPr lang="en-GB" sz="2800" i="1" dirty="0" smtClean="0">
                <a:latin typeface="Calibri" pitchFamily="34" charset="0"/>
                <a:cs typeface="Calibri" pitchFamily="34" charset="0"/>
              </a:rPr>
            </a:br>
            <a:r>
              <a:rPr lang="en-GB" sz="2800" i="1" dirty="0" smtClean="0">
                <a:latin typeface="Calibri" pitchFamily="34" charset="0"/>
                <a:cs typeface="Calibri" pitchFamily="34" charset="0"/>
              </a:rPr>
              <a:t>What can you do better?</a:t>
            </a:r>
          </a:p>
          <a:p>
            <a:pPr marL="514350" indent="-514350" algn="r" eaLnBrk="0" hangingPunct="0">
              <a:spcBef>
                <a:spcPct val="50000"/>
              </a:spcBef>
            </a:pPr>
            <a:r>
              <a:rPr lang="en-GB" sz="2800" b="1" i="1" u="sng" dirty="0" smtClean="0">
                <a:latin typeface="Calibri" pitchFamily="34" charset="0"/>
                <a:cs typeface="Calibri" pitchFamily="34" charset="0"/>
              </a:rPr>
              <a:t>Therefore, what are your competitive advantages?</a:t>
            </a:r>
          </a:p>
          <a:p>
            <a:pPr marL="514350" indent="-514350" algn="r" eaLnBrk="0" hangingPunct="0">
              <a:spcBef>
                <a:spcPct val="50000"/>
              </a:spcBef>
            </a:pPr>
            <a:endParaRPr lang="en-GB" b="1" i="1" u="sng" dirty="0" smtClean="0">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A MARKETING PLAN</a:t>
            </a:r>
            <a:endParaRPr lang="en-GB" b="1" dirty="0">
              <a:latin typeface="Century Gothic" pitchFamily="34" charset="0"/>
            </a:endParaRPr>
          </a:p>
        </p:txBody>
      </p:sp>
      <p:pic>
        <p:nvPicPr>
          <p:cNvPr id="62466" name="Picture 2" descr="Image result for porters five force analysis"/>
          <p:cNvPicPr>
            <a:picLocks noChangeAspect="1" noChangeArrowheads="1"/>
          </p:cNvPicPr>
          <p:nvPr/>
        </p:nvPicPr>
        <p:blipFill>
          <a:blip r:embed="rId2" cstate="print"/>
          <a:srcRect/>
          <a:stretch>
            <a:fillRect/>
          </a:stretch>
        </p:blipFill>
        <p:spPr bwMode="auto">
          <a:xfrm>
            <a:off x="179511" y="188640"/>
            <a:ext cx="8530177" cy="6336704"/>
          </a:xfrm>
          <a:prstGeom prst="rect">
            <a:avLst/>
          </a:prstGeom>
          <a:noFill/>
        </p:spPr>
      </p:pic>
      <p:sp>
        <p:nvSpPr>
          <p:cNvPr id="5" name="TextBox 4"/>
          <p:cNvSpPr txBox="1"/>
          <p:nvPr/>
        </p:nvSpPr>
        <p:spPr>
          <a:xfrm>
            <a:off x="7164288" y="6237312"/>
            <a:ext cx="1595373" cy="369332"/>
          </a:xfrm>
          <a:prstGeom prst="rect">
            <a:avLst/>
          </a:prstGeom>
          <a:noFill/>
        </p:spPr>
        <p:txBody>
          <a:bodyPr wrap="none" rtlCol="0">
            <a:spAutoFit/>
          </a:bodyPr>
          <a:lstStyle/>
          <a:p>
            <a:r>
              <a:rPr lang="en-GB" i="1" dirty="0" smtClean="0"/>
              <a:t>(Porter, 1979)</a:t>
            </a:r>
            <a:endParaRPr lang="en-GB" i="1"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Competitive Advantage</a:t>
            </a:r>
            <a:endParaRPr lang="en-GB" b="1" dirty="0">
              <a:latin typeface="Century Gothic" pitchFamily="34" charset="0"/>
            </a:endParaRPr>
          </a:p>
        </p:txBody>
      </p:sp>
      <p:pic>
        <p:nvPicPr>
          <p:cNvPr id="86018" name="Picture 2" descr="Image result for competitive strategy price quality differentiation"/>
          <p:cNvPicPr>
            <a:picLocks noChangeAspect="1" noChangeArrowheads="1"/>
          </p:cNvPicPr>
          <p:nvPr/>
        </p:nvPicPr>
        <p:blipFill>
          <a:blip r:embed="rId2" cstate="print"/>
          <a:srcRect/>
          <a:stretch>
            <a:fillRect/>
          </a:stretch>
        </p:blipFill>
        <p:spPr bwMode="auto">
          <a:xfrm>
            <a:off x="971600" y="2276872"/>
            <a:ext cx="6956701" cy="2592288"/>
          </a:xfrm>
          <a:prstGeom prst="rect">
            <a:avLst/>
          </a:prstGeom>
          <a:noFill/>
        </p:spPr>
      </p:pic>
      <p:cxnSp>
        <p:nvCxnSpPr>
          <p:cNvPr id="9" name="Straight Connector 8"/>
          <p:cNvCxnSpPr/>
          <p:nvPr/>
        </p:nvCxnSpPr>
        <p:spPr>
          <a:xfrm>
            <a:off x="4427984" y="3356992"/>
            <a:ext cx="0" cy="3024336"/>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5148064" y="4293096"/>
            <a:ext cx="2808312" cy="2031325"/>
          </a:xfrm>
          <a:prstGeom prst="rect">
            <a:avLst/>
          </a:prstGeom>
          <a:solidFill>
            <a:schemeClr val="bg1"/>
          </a:solidFill>
        </p:spPr>
        <p:txBody>
          <a:bodyPr wrap="square" rtlCol="0">
            <a:spAutoFit/>
          </a:bodyPr>
          <a:lstStyle/>
          <a:p>
            <a:r>
              <a:rPr lang="en-GB" dirty="0" smtClean="0"/>
              <a:t>Differentiation by:</a:t>
            </a:r>
          </a:p>
          <a:p>
            <a:pPr>
              <a:buFont typeface="Arial" pitchFamily="34" charset="0"/>
              <a:buChar char="•"/>
            </a:pPr>
            <a:r>
              <a:rPr lang="en-GB" dirty="0" smtClean="0"/>
              <a:t> Quality</a:t>
            </a:r>
          </a:p>
          <a:p>
            <a:pPr>
              <a:buFont typeface="Arial" pitchFamily="34" charset="0"/>
              <a:buChar char="•"/>
            </a:pPr>
            <a:r>
              <a:rPr lang="en-GB" dirty="0" smtClean="0"/>
              <a:t> Product design/features</a:t>
            </a:r>
          </a:p>
          <a:p>
            <a:pPr>
              <a:buFont typeface="Arial" pitchFamily="34" charset="0"/>
              <a:buChar char="•"/>
            </a:pPr>
            <a:r>
              <a:rPr lang="en-GB" dirty="0" smtClean="0"/>
              <a:t> Marketing/Branding</a:t>
            </a:r>
          </a:p>
          <a:p>
            <a:pPr>
              <a:buFont typeface="Arial" pitchFamily="34" charset="0"/>
              <a:buChar char="•"/>
            </a:pPr>
            <a:r>
              <a:rPr lang="en-GB" dirty="0" smtClean="0"/>
              <a:t> Customer service</a:t>
            </a:r>
          </a:p>
          <a:p>
            <a:pPr>
              <a:buFont typeface="Arial" pitchFamily="34" charset="0"/>
              <a:buChar char="•"/>
            </a:pPr>
            <a:r>
              <a:rPr lang="en-GB" dirty="0" smtClean="0"/>
              <a:t> Reliability/reputation</a:t>
            </a:r>
          </a:p>
          <a:p>
            <a:pPr>
              <a:buFont typeface="Arial" pitchFamily="34" charset="0"/>
              <a:buChar char="•"/>
            </a:pPr>
            <a:r>
              <a:rPr lang="en-GB" dirty="0" smtClean="0"/>
              <a:t> Product diversity</a:t>
            </a:r>
            <a:endParaRPr lang="en-GB" dirty="0"/>
          </a:p>
        </p:txBody>
      </p:sp>
      <p:sp>
        <p:nvSpPr>
          <p:cNvPr id="15" name="Text Box 3"/>
          <p:cNvSpPr txBox="1">
            <a:spLocks noChangeArrowheads="1"/>
          </p:cNvSpPr>
          <p:nvPr/>
        </p:nvSpPr>
        <p:spPr bwMode="auto">
          <a:xfrm>
            <a:off x="467544" y="1556792"/>
            <a:ext cx="8281987" cy="2462213"/>
          </a:xfrm>
          <a:prstGeom prst="rect">
            <a:avLst/>
          </a:prstGeom>
          <a:noFill/>
          <a:ln w="9525">
            <a:noFill/>
            <a:miter lim="800000"/>
            <a:headEnd/>
            <a:tailEnd/>
          </a:ln>
        </p:spPr>
        <p:txBody>
          <a:bodyPr wrap="square" numCol="1">
            <a:spAutoFit/>
          </a:bodyPr>
          <a:lstStyle/>
          <a:p>
            <a:pPr marL="514350" indent="-514350" eaLnBrk="0" hangingPunct="0">
              <a:spcBef>
                <a:spcPct val="50000"/>
              </a:spcBef>
            </a:pPr>
            <a:endParaRPr lang="en-GB" sz="2800" b="1" i="1" dirty="0" smtClean="0">
              <a:latin typeface="Calibri" pitchFamily="34" charset="0"/>
              <a:cs typeface="Calibri" pitchFamily="34" charset="0"/>
            </a:endParaRPr>
          </a:p>
          <a:p>
            <a:pPr marL="514350" indent="-514350" eaLnBrk="0" hangingPunct="0">
              <a:spcBef>
                <a:spcPct val="50000"/>
              </a:spcBef>
            </a:pPr>
            <a:endParaRPr lang="en-GB" sz="2800" b="1" i="1" dirty="0" smtClean="0">
              <a:latin typeface="Calibri" pitchFamily="34" charset="0"/>
              <a:cs typeface="Calibri" pitchFamily="34" charset="0"/>
            </a:endParaRPr>
          </a:p>
          <a:p>
            <a:pPr marL="514350" indent="-514350" eaLnBrk="0" hangingPunct="0">
              <a:spcBef>
                <a:spcPct val="50000"/>
              </a:spcBef>
            </a:pPr>
            <a:endParaRPr lang="en-GB" sz="2800" b="1" i="1" dirty="0" smtClean="0">
              <a:latin typeface="Calibri" pitchFamily="34" charset="0"/>
              <a:cs typeface="Calibri" pitchFamily="34" charset="0"/>
            </a:endParaRPr>
          </a:p>
          <a:p>
            <a:pPr marL="514350" indent="-514350" eaLnBrk="0" hangingPunct="0">
              <a:spcBef>
                <a:spcPct val="50000"/>
              </a:spcBef>
            </a:pPr>
            <a:endParaRPr lang="en-GB" sz="2800" b="1" i="1" dirty="0" smtClean="0">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smtClean="0"/>
              <a:t>THE MARKETING MIX</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But before that...</a:t>
            </a:r>
            <a:endParaRPr lang="en-GB" b="1" dirty="0">
              <a:latin typeface="Century Gothic" pitchFamily="34" charset="0"/>
            </a:endParaRPr>
          </a:p>
        </p:txBody>
      </p:sp>
      <p:sp>
        <p:nvSpPr>
          <p:cNvPr id="8" name="Text Box 3"/>
          <p:cNvSpPr txBox="1">
            <a:spLocks noChangeArrowheads="1"/>
          </p:cNvSpPr>
          <p:nvPr/>
        </p:nvSpPr>
        <p:spPr bwMode="auto">
          <a:xfrm>
            <a:off x="467544" y="3717032"/>
            <a:ext cx="8281987" cy="523220"/>
          </a:xfrm>
          <a:prstGeom prst="rect">
            <a:avLst/>
          </a:prstGeom>
          <a:noFill/>
          <a:ln w="9525">
            <a:noFill/>
            <a:miter lim="800000"/>
            <a:headEnd/>
            <a:tailEnd/>
          </a:ln>
        </p:spPr>
        <p:txBody>
          <a:bodyPr wrap="square">
            <a:spAutoFit/>
          </a:bodyPr>
          <a:lstStyle/>
          <a:p>
            <a:pPr algn="ctr" eaLnBrk="0" hangingPunct="0">
              <a:spcBef>
                <a:spcPct val="50000"/>
              </a:spcBef>
            </a:pPr>
            <a:r>
              <a:rPr lang="en-GB" sz="2800" b="1" dirty="0" smtClean="0">
                <a:solidFill>
                  <a:srgbClr val="0070C0"/>
                </a:solidFill>
                <a:latin typeface="Calibri" pitchFamily="34" charset="0"/>
                <a:ea typeface="ＭＳ Ｐゴシック" pitchFamily="-112" charset="-128"/>
                <a:cs typeface="Calibri" pitchFamily="34" charset="0"/>
              </a:rPr>
              <a:t>THE 30 SECOND PITCH!</a:t>
            </a:r>
            <a:endParaRPr lang="en-GB" dirty="0" smtClean="0">
              <a:solidFill>
                <a:srgbClr val="0070C0"/>
              </a:solidFill>
              <a:latin typeface="Calibri" pitchFamily="34" charset="0"/>
              <a:ea typeface="ＭＳ Ｐゴシック" pitchFamily="-112" charset="-128"/>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The Marketing Mix – 4 P’s</a:t>
            </a:r>
            <a:endParaRPr lang="en-GB" b="1" dirty="0">
              <a:latin typeface="Century Gothic" pitchFamily="34" charset="0"/>
            </a:endParaRPr>
          </a:p>
        </p:txBody>
      </p:sp>
      <p:sp>
        <p:nvSpPr>
          <p:cNvPr id="8" name="Text Box 3"/>
          <p:cNvSpPr txBox="1">
            <a:spLocks noChangeArrowheads="1"/>
          </p:cNvSpPr>
          <p:nvPr/>
        </p:nvSpPr>
        <p:spPr bwMode="auto">
          <a:xfrm>
            <a:off x="395536" y="1556792"/>
            <a:ext cx="8281987" cy="523220"/>
          </a:xfrm>
          <a:prstGeom prst="rect">
            <a:avLst/>
          </a:prstGeom>
          <a:noFill/>
          <a:ln w="9525">
            <a:noFill/>
            <a:miter lim="800000"/>
            <a:headEnd/>
            <a:tailEnd/>
          </a:ln>
        </p:spPr>
        <p:txBody>
          <a:bodyPr wrap="square">
            <a:spAutoFit/>
          </a:bodyPr>
          <a:lstStyle/>
          <a:p>
            <a:pPr eaLnBrk="0" hangingPunct="0">
              <a:spcBef>
                <a:spcPct val="50000"/>
              </a:spcBef>
            </a:pPr>
            <a:r>
              <a:rPr lang="en-GB" sz="2800" b="1" i="1" dirty="0" smtClean="0">
                <a:solidFill>
                  <a:srgbClr val="00B050"/>
                </a:solidFill>
                <a:latin typeface="Calibri" pitchFamily="34" charset="0"/>
                <a:ea typeface="ＭＳ Ｐゴシック" pitchFamily="-112" charset="-128"/>
                <a:cs typeface="Calibri" pitchFamily="34" charset="0"/>
              </a:rPr>
              <a:t>What is marketing to you?</a:t>
            </a:r>
            <a:endParaRPr lang="en-GB" i="1" dirty="0" smtClean="0">
              <a:solidFill>
                <a:srgbClr val="00B050"/>
              </a:solidFill>
              <a:latin typeface="Calibri" pitchFamily="34" charset="0"/>
              <a:ea typeface="ＭＳ Ｐゴシック" pitchFamily="-112" charset="-128"/>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2" cstate="print"/>
          <a:srcRect/>
          <a:stretch>
            <a:fillRect/>
          </a:stretch>
        </p:blipFill>
        <p:spPr bwMode="auto">
          <a:xfrm>
            <a:off x="1043608" y="0"/>
            <a:ext cx="6552728" cy="6724323"/>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The Marketing Mix – </a:t>
            </a:r>
            <a:r>
              <a:rPr lang="en-GB" b="1" dirty="0" smtClean="0">
                <a:solidFill>
                  <a:srgbClr val="FF0000"/>
                </a:solidFill>
                <a:latin typeface="Century Gothic" pitchFamily="34" charset="0"/>
              </a:rPr>
              <a:t>5 P’s</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95536" y="1556792"/>
            <a:ext cx="8281987" cy="523220"/>
          </a:xfrm>
          <a:prstGeom prst="rect">
            <a:avLst/>
          </a:prstGeom>
          <a:noFill/>
          <a:ln w="9525">
            <a:noFill/>
            <a:miter lim="800000"/>
            <a:headEnd/>
            <a:tailEnd/>
          </a:ln>
        </p:spPr>
        <p:txBody>
          <a:bodyPr wrap="square">
            <a:spAutoFit/>
          </a:bodyPr>
          <a:lstStyle/>
          <a:p>
            <a:pPr eaLnBrk="0" hangingPunct="0">
              <a:spcBef>
                <a:spcPct val="50000"/>
              </a:spcBef>
            </a:pPr>
            <a:r>
              <a:rPr lang="en-GB" sz="2800" b="1" i="1" dirty="0" smtClean="0">
                <a:solidFill>
                  <a:srgbClr val="00B050"/>
                </a:solidFill>
                <a:latin typeface="Calibri" pitchFamily="34" charset="0"/>
                <a:ea typeface="ＭＳ Ｐゴシック" pitchFamily="-112" charset="-128"/>
                <a:cs typeface="Calibri" pitchFamily="34" charset="0"/>
              </a:rPr>
              <a:t>What do you think is the fifth P?</a:t>
            </a:r>
            <a:endParaRPr lang="en-GB" i="1" dirty="0" smtClean="0">
              <a:solidFill>
                <a:srgbClr val="00B050"/>
              </a:solidFill>
              <a:latin typeface="Calibri" pitchFamily="34" charset="0"/>
              <a:ea typeface="ＭＳ Ｐゴシック" pitchFamily="-112" charset="-128"/>
              <a:cs typeface="Calibri" pitchFamily="34" charset="0"/>
            </a:endParaRPr>
          </a:p>
        </p:txBody>
      </p:sp>
      <p:pic>
        <p:nvPicPr>
          <p:cNvPr id="41988" name="Picture 4" descr="Image result for 5p's"/>
          <p:cNvPicPr>
            <a:picLocks noChangeAspect="1" noChangeArrowheads="1"/>
          </p:cNvPicPr>
          <p:nvPr/>
        </p:nvPicPr>
        <p:blipFill>
          <a:blip r:embed="rId2" cstate="print"/>
          <a:srcRect/>
          <a:stretch>
            <a:fillRect/>
          </a:stretch>
        </p:blipFill>
        <p:spPr bwMode="auto">
          <a:xfrm>
            <a:off x="1403648" y="2060848"/>
            <a:ext cx="5715000" cy="432435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2" cstate="print"/>
          <a:srcRect r="52747" b="53289"/>
          <a:stretch>
            <a:fillRect/>
          </a:stretch>
        </p:blipFill>
        <p:spPr bwMode="auto">
          <a:xfrm>
            <a:off x="2267744" y="1700808"/>
            <a:ext cx="4591120" cy="4657286"/>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PRODUCT</a:t>
            </a:r>
            <a:endParaRPr lang="en-GB" b="1" dirty="0">
              <a:latin typeface="Century Gothic" pitchFamily="34" charset="0"/>
            </a:endParaRPr>
          </a:p>
        </p:txBody>
      </p:sp>
      <p:sp>
        <p:nvSpPr>
          <p:cNvPr id="8" name="Text Box 3"/>
          <p:cNvSpPr txBox="1">
            <a:spLocks noChangeArrowheads="1"/>
          </p:cNvSpPr>
          <p:nvPr/>
        </p:nvSpPr>
        <p:spPr bwMode="auto">
          <a:xfrm>
            <a:off x="538485" y="1700809"/>
            <a:ext cx="8281987" cy="4616648"/>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PRODUCT/SERVICE DESCRIPTION</a:t>
            </a:r>
          </a:p>
          <a:p>
            <a:pPr marL="514350" indent="-514350" eaLnBrk="0" hangingPunct="0">
              <a:spcBef>
                <a:spcPct val="50000"/>
              </a:spcBef>
              <a:buFontTx/>
              <a:buChar char="-"/>
            </a:pPr>
            <a:r>
              <a:rPr lang="en-GB" sz="2800" dirty="0" smtClean="0">
                <a:latin typeface="Calibri" pitchFamily="34" charset="0"/>
                <a:cs typeface="Calibri" pitchFamily="34" charset="0"/>
              </a:rPr>
              <a:t>Your SWOT analysis</a:t>
            </a:r>
          </a:p>
          <a:p>
            <a:pPr marL="514350" indent="-514350" eaLnBrk="0" hangingPunct="0">
              <a:spcBef>
                <a:spcPct val="50000"/>
              </a:spcBef>
              <a:buFontTx/>
              <a:buChar char="-"/>
            </a:pPr>
            <a:r>
              <a:rPr lang="en-GB" sz="2800" dirty="0" smtClean="0">
                <a:latin typeface="Calibri" pitchFamily="34" charset="0"/>
                <a:cs typeface="Calibri" pitchFamily="34" charset="0"/>
              </a:rPr>
              <a:t>Your Value Proposition (and the associated </a:t>
            </a:r>
            <a:r>
              <a:rPr lang="en-GB" sz="2800" b="1" dirty="0" smtClean="0">
                <a:latin typeface="Calibri" pitchFamily="34" charset="0"/>
                <a:cs typeface="Calibri" pitchFamily="34" charset="0"/>
              </a:rPr>
              <a:t>brand</a:t>
            </a:r>
            <a:r>
              <a:rPr lang="en-GB" sz="2800" dirty="0" smtClean="0">
                <a:latin typeface="Calibri" pitchFamily="34" charset="0"/>
                <a:cs typeface="Calibri" pitchFamily="34" charset="0"/>
              </a:rPr>
              <a:t>)</a:t>
            </a:r>
          </a:p>
          <a:p>
            <a:pPr marL="514350" indent="-514350" eaLnBrk="0" hangingPunct="0">
              <a:spcBef>
                <a:spcPct val="50000"/>
              </a:spcBef>
              <a:buFontTx/>
              <a:buChar char="-"/>
            </a:pPr>
            <a:r>
              <a:rPr lang="en-GB" sz="2800" dirty="0" smtClean="0">
                <a:latin typeface="Calibri" pitchFamily="34" charset="0"/>
                <a:cs typeface="Calibri" pitchFamily="34" charset="0"/>
              </a:rPr>
              <a:t>Your</a:t>
            </a:r>
            <a:r>
              <a:rPr lang="en-GB" sz="2800" b="1" dirty="0" smtClean="0">
                <a:latin typeface="Calibri" pitchFamily="34" charset="0"/>
                <a:cs typeface="Calibri" pitchFamily="34" charset="0"/>
              </a:rPr>
              <a:t> </a:t>
            </a:r>
            <a:r>
              <a:rPr lang="en-GB" sz="2800" b="1" u="sng" dirty="0" smtClean="0">
                <a:latin typeface="Calibri" pitchFamily="34" charset="0"/>
                <a:cs typeface="Calibri" pitchFamily="34" charset="0"/>
              </a:rPr>
              <a:t>UNIQUE SELLING PROPOSITION (USP)</a:t>
            </a:r>
          </a:p>
          <a:p>
            <a:pPr marL="514350" indent="-514350" eaLnBrk="0" hangingPunct="0">
              <a:spcBef>
                <a:spcPct val="50000"/>
              </a:spcBef>
            </a:pPr>
            <a:r>
              <a:rPr lang="en-GB" sz="2800" i="1" dirty="0" smtClean="0">
                <a:latin typeface="Calibri" pitchFamily="34" charset="0"/>
                <a:cs typeface="Calibri" pitchFamily="34" charset="0"/>
              </a:rPr>
              <a:t>It is more energy efficient? It uses the latest VR technology? It is more glamorous? It’s quality is market-leading? It is the only one of its kind?</a:t>
            </a:r>
          </a:p>
          <a:p>
            <a:pPr marL="514350" indent="-514350" eaLnBrk="0" hangingPunct="0">
              <a:spcBef>
                <a:spcPct val="50000"/>
              </a:spcBef>
            </a:pPr>
            <a:endParaRPr lang="en-GB" sz="2800" b="1" dirty="0" smtClean="0">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251520" y="1628800"/>
            <a:ext cx="3528392" cy="4939814"/>
          </a:xfrm>
          <a:prstGeom prst="rect">
            <a:avLst/>
          </a:prstGeom>
          <a:noFill/>
          <a:ln w="9525">
            <a:noFill/>
            <a:miter lim="800000"/>
            <a:headEnd/>
            <a:tailEnd/>
          </a:ln>
        </p:spPr>
        <p:txBody>
          <a:bodyPr wrap="square">
            <a:spAutoFit/>
          </a:bodyPr>
          <a:lstStyle/>
          <a:p>
            <a:pPr eaLnBrk="0" hangingPunct="0">
              <a:spcBef>
                <a:spcPct val="50000"/>
              </a:spcBef>
            </a:pPr>
            <a:r>
              <a:rPr lang="en-GB" sz="2800" u="sng" dirty="0" smtClean="0">
                <a:latin typeface="Tahoma" pitchFamily="34" charset="0"/>
                <a:ea typeface="ＭＳ Ｐゴシック" pitchFamily="-112" charset="-128"/>
              </a:rPr>
              <a:t>Features, Advantages &amp; Benefits</a:t>
            </a:r>
          </a:p>
          <a:p>
            <a:pPr eaLnBrk="0" hangingPunct="0">
              <a:spcBef>
                <a:spcPct val="50000"/>
              </a:spcBef>
            </a:pPr>
            <a:r>
              <a:rPr lang="en-GB" sz="2000" dirty="0" smtClean="0">
                <a:latin typeface="Tahoma" pitchFamily="34" charset="0"/>
                <a:ea typeface="ＭＳ Ｐゴシック" pitchFamily="-112" charset="-128"/>
              </a:rPr>
              <a:t>Features: facts or characteristics</a:t>
            </a:r>
          </a:p>
          <a:p>
            <a:pPr eaLnBrk="0" hangingPunct="0">
              <a:spcBef>
                <a:spcPct val="50000"/>
              </a:spcBef>
            </a:pPr>
            <a:r>
              <a:rPr lang="en-GB" sz="2000" dirty="0" smtClean="0">
                <a:latin typeface="Tahoma" pitchFamily="34" charset="0"/>
                <a:ea typeface="ＭＳ Ｐゴシック" pitchFamily="-112" charset="-128"/>
              </a:rPr>
              <a:t>Advantages: what the features  do</a:t>
            </a:r>
          </a:p>
          <a:p>
            <a:pPr eaLnBrk="0" hangingPunct="0">
              <a:spcBef>
                <a:spcPct val="50000"/>
              </a:spcBef>
            </a:pPr>
            <a:r>
              <a:rPr lang="en-GB" sz="2000" dirty="0" smtClean="0">
                <a:latin typeface="Tahoma" pitchFamily="34" charset="0"/>
                <a:ea typeface="ＭＳ Ｐゴシック" pitchFamily="-112" charset="-128"/>
              </a:rPr>
              <a:t>Benefits: what problem is solved or improved</a:t>
            </a:r>
          </a:p>
          <a:p>
            <a:pPr eaLnBrk="0" hangingPunct="0">
              <a:spcBef>
                <a:spcPct val="50000"/>
              </a:spcBef>
            </a:pPr>
            <a:endParaRPr lang="en-GB" i="1" dirty="0" smtClean="0">
              <a:solidFill>
                <a:srgbClr val="002060"/>
              </a:solidFill>
              <a:latin typeface="Tahoma" pitchFamily="34" charset="0"/>
              <a:ea typeface="ＭＳ Ｐゴシック" pitchFamily="-112" charset="-128"/>
            </a:endParaRPr>
          </a:p>
          <a:p>
            <a:pPr eaLnBrk="0" hangingPunct="0">
              <a:spcBef>
                <a:spcPct val="50000"/>
              </a:spcBef>
            </a:pPr>
            <a:r>
              <a:rPr lang="en-GB" i="1" dirty="0" smtClean="0">
                <a:solidFill>
                  <a:srgbClr val="002060"/>
                </a:solidFill>
                <a:latin typeface="Tahoma" pitchFamily="34" charset="0"/>
                <a:ea typeface="ＭＳ Ｐゴシック" pitchFamily="-112" charset="-128"/>
              </a:rPr>
              <a:t>People buy benefits, not features</a:t>
            </a:r>
          </a:p>
          <a:p>
            <a:pPr eaLnBrk="0" hangingPunct="0">
              <a:spcBef>
                <a:spcPct val="50000"/>
              </a:spcBef>
            </a:pPr>
            <a:r>
              <a:rPr lang="en-GB" i="1" dirty="0" smtClean="0">
                <a:solidFill>
                  <a:srgbClr val="002060"/>
                </a:solidFill>
                <a:latin typeface="Tahoma" pitchFamily="34" charset="0"/>
                <a:ea typeface="ＭＳ Ｐゴシック" pitchFamily="-112" charset="-128"/>
              </a:rPr>
              <a:t>FAB = Value Proposition</a:t>
            </a:r>
            <a:endParaRPr lang="en-GB" i="1" dirty="0">
              <a:solidFill>
                <a:srgbClr val="002060"/>
              </a:solidFill>
              <a:latin typeface="Tahoma" pitchFamily="34" charset="0"/>
              <a:ea typeface="ＭＳ Ｐゴシック" pitchFamily="-112" charset="-128"/>
            </a:endParaRPr>
          </a:p>
        </p:txBody>
      </p:sp>
      <p:grpSp>
        <p:nvGrpSpPr>
          <p:cNvPr id="2" name="Group 6"/>
          <p:cNvGrpSpPr/>
          <p:nvPr/>
        </p:nvGrpSpPr>
        <p:grpSpPr>
          <a:xfrm>
            <a:off x="3779912" y="1628800"/>
            <a:ext cx="5112568" cy="4968552"/>
            <a:chOff x="3779912" y="1628800"/>
            <a:chExt cx="5112568" cy="4968552"/>
          </a:xfrm>
        </p:grpSpPr>
        <p:pic>
          <p:nvPicPr>
            <p:cNvPr id="89090" name="Picture 2" descr="Image result for features  benefits"/>
            <p:cNvPicPr>
              <a:picLocks noChangeAspect="1" noChangeArrowheads="1"/>
            </p:cNvPicPr>
            <p:nvPr/>
          </p:nvPicPr>
          <p:blipFill>
            <a:blip r:embed="rId2" cstate="print"/>
            <a:srcRect/>
            <a:stretch>
              <a:fillRect/>
            </a:stretch>
          </p:blipFill>
          <p:spPr bwMode="auto">
            <a:xfrm>
              <a:off x="3851920" y="2210292"/>
              <a:ext cx="4992488" cy="2082804"/>
            </a:xfrm>
            <a:prstGeom prst="rect">
              <a:avLst/>
            </a:prstGeom>
            <a:noFill/>
          </p:spPr>
        </p:pic>
        <p:pic>
          <p:nvPicPr>
            <p:cNvPr id="89092" name="Picture 4" descr="Image result for features  benefits"/>
            <p:cNvPicPr>
              <a:picLocks noChangeAspect="1" noChangeArrowheads="1"/>
            </p:cNvPicPr>
            <p:nvPr/>
          </p:nvPicPr>
          <p:blipFill>
            <a:blip r:embed="rId3" cstate="print"/>
            <a:srcRect r="8497" b="17446"/>
            <a:stretch>
              <a:fillRect/>
            </a:stretch>
          </p:blipFill>
          <p:spPr bwMode="auto">
            <a:xfrm>
              <a:off x="4788024" y="4408883"/>
              <a:ext cx="3024336" cy="2044453"/>
            </a:xfrm>
            <a:prstGeom prst="rect">
              <a:avLst/>
            </a:prstGeom>
            <a:noFill/>
          </p:spPr>
        </p:pic>
        <p:sp>
          <p:nvSpPr>
            <p:cNvPr id="9" name="Rectangle 8"/>
            <p:cNvSpPr/>
            <p:nvPr/>
          </p:nvSpPr>
          <p:spPr>
            <a:xfrm>
              <a:off x="3779912" y="1628800"/>
              <a:ext cx="5112568" cy="49685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 name="Title 7"/>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467544" y="1556792"/>
            <a:ext cx="7056784" cy="4355038"/>
          </a:xfrm>
          <a:prstGeom prst="rect">
            <a:avLst/>
          </a:prstGeom>
          <a:noFill/>
          <a:ln w="9525">
            <a:noFill/>
            <a:miter lim="800000"/>
            <a:headEnd/>
            <a:tailEnd/>
          </a:ln>
        </p:spPr>
        <p:txBody>
          <a:bodyPr wrap="square">
            <a:spAutoFit/>
          </a:bodyPr>
          <a:lstStyle/>
          <a:p>
            <a:pPr eaLnBrk="0" hangingPunct="0">
              <a:spcBef>
                <a:spcPct val="50000"/>
              </a:spcBef>
            </a:pPr>
            <a:r>
              <a:rPr lang="en-GB" sz="2800" u="sng" dirty="0" smtClean="0">
                <a:latin typeface="Tahoma" pitchFamily="34" charset="0"/>
                <a:ea typeface="ＭＳ Ｐゴシック" pitchFamily="-112" charset="-128"/>
              </a:rPr>
              <a:t>The Value Proposition</a:t>
            </a:r>
          </a:p>
          <a:p>
            <a:pPr eaLnBrk="0" hangingPunct="0">
              <a:spcBef>
                <a:spcPct val="50000"/>
              </a:spcBef>
            </a:pPr>
            <a:r>
              <a:rPr lang="en-GB" sz="2000" dirty="0" smtClean="0">
                <a:latin typeface="Tahoma" pitchFamily="34" charset="0"/>
                <a:ea typeface="ＭＳ Ｐゴシック" pitchFamily="-112" charset="-128"/>
              </a:rPr>
              <a:t>“Why should we buy/use your product/service?”</a:t>
            </a:r>
          </a:p>
          <a:p>
            <a:pPr eaLnBrk="0" hangingPunct="0">
              <a:spcBef>
                <a:spcPct val="50000"/>
              </a:spcBef>
            </a:pPr>
            <a:endParaRPr lang="en-GB" sz="2000" dirty="0" smtClean="0">
              <a:latin typeface="Tahoma" pitchFamily="34" charset="0"/>
              <a:ea typeface="ＭＳ Ｐゴシック" pitchFamily="-112" charset="-128"/>
            </a:endParaRPr>
          </a:p>
          <a:p>
            <a:pPr eaLnBrk="0" hangingPunct="0">
              <a:spcBef>
                <a:spcPct val="50000"/>
              </a:spcBef>
            </a:pPr>
            <a:r>
              <a:rPr lang="en-GB" sz="2000" dirty="0" smtClean="0">
                <a:latin typeface="Tahoma" pitchFamily="34" charset="0"/>
                <a:ea typeface="ＭＳ Ｐゴシック" pitchFamily="-112" charset="-128"/>
              </a:rPr>
              <a:t>Clearly and simply define:</a:t>
            </a:r>
          </a:p>
          <a:p>
            <a:pPr eaLnBrk="0" hangingPunct="0">
              <a:spcBef>
                <a:spcPct val="50000"/>
              </a:spcBef>
              <a:buFontTx/>
              <a:buChar char="-"/>
            </a:pPr>
            <a:r>
              <a:rPr lang="en-GB" dirty="0" smtClean="0">
                <a:latin typeface="Tahoma" pitchFamily="34" charset="0"/>
                <a:ea typeface="ＭＳ Ｐゴシック" pitchFamily="-112" charset="-128"/>
              </a:rPr>
              <a:t>What pain does it ease or solve?</a:t>
            </a:r>
            <a:br>
              <a:rPr lang="en-GB" dirty="0" smtClean="0">
                <a:latin typeface="Tahoma" pitchFamily="34" charset="0"/>
                <a:ea typeface="ＭＳ Ｐゴシック" pitchFamily="-112" charset="-128"/>
              </a:rPr>
            </a:br>
            <a:r>
              <a:rPr lang="en-GB" dirty="0" smtClean="0">
                <a:latin typeface="Tahoma" pitchFamily="34" charset="0"/>
                <a:ea typeface="ＭＳ Ｐゴシック" pitchFamily="-112" charset="-128"/>
              </a:rPr>
              <a:t>- What is the added benefit?</a:t>
            </a:r>
            <a:br>
              <a:rPr lang="en-GB" dirty="0" smtClean="0">
                <a:latin typeface="Tahoma" pitchFamily="34" charset="0"/>
                <a:ea typeface="ＭＳ Ｐゴシック" pitchFamily="-112" charset="-128"/>
              </a:rPr>
            </a:br>
            <a:r>
              <a:rPr lang="en-GB" dirty="0" smtClean="0">
                <a:latin typeface="Tahoma" pitchFamily="34" charset="0"/>
                <a:ea typeface="ＭＳ Ｐゴシック" pitchFamily="-112" charset="-128"/>
              </a:rPr>
              <a:t>- Why is it better than the rest (the USP – Unique Selling Point)?</a:t>
            </a:r>
          </a:p>
          <a:p>
            <a:pPr eaLnBrk="0" hangingPunct="0">
              <a:spcBef>
                <a:spcPct val="50000"/>
              </a:spcBef>
            </a:pPr>
            <a:endParaRPr lang="en-GB" dirty="0" smtClean="0">
              <a:latin typeface="Tahoma" pitchFamily="34" charset="0"/>
              <a:ea typeface="ＭＳ Ｐゴシック" pitchFamily="-112" charset="-128"/>
            </a:endParaRPr>
          </a:p>
          <a:p>
            <a:pPr eaLnBrk="0" hangingPunct="0">
              <a:spcBef>
                <a:spcPct val="50000"/>
              </a:spcBef>
            </a:pPr>
            <a:r>
              <a:rPr lang="en-GB" i="1" dirty="0" smtClean="0">
                <a:solidFill>
                  <a:srgbClr val="002060"/>
                </a:solidFill>
                <a:latin typeface="Tahoma" pitchFamily="34" charset="0"/>
                <a:ea typeface="ＭＳ Ｐゴシック" pitchFamily="-112" charset="-128"/>
              </a:rPr>
              <a:t>Should underpin your brand. </a:t>
            </a:r>
            <a:br>
              <a:rPr lang="en-GB" i="1" dirty="0" smtClean="0">
                <a:solidFill>
                  <a:srgbClr val="002060"/>
                </a:solidFill>
                <a:latin typeface="Tahoma" pitchFamily="34" charset="0"/>
                <a:ea typeface="ＭＳ Ｐゴシック" pitchFamily="-112" charset="-128"/>
              </a:rPr>
            </a:br>
            <a:r>
              <a:rPr lang="en-GB" i="1" dirty="0" smtClean="0">
                <a:solidFill>
                  <a:srgbClr val="002060"/>
                </a:solidFill>
                <a:latin typeface="Tahoma" pitchFamily="34" charset="0"/>
                <a:ea typeface="ＭＳ Ｐゴシック" pitchFamily="-112" charset="-128"/>
              </a:rPr>
              <a:t>Should resonate in your slogan and/or mission statement.</a:t>
            </a:r>
            <a:br>
              <a:rPr lang="en-GB" i="1" dirty="0" smtClean="0">
                <a:solidFill>
                  <a:srgbClr val="002060"/>
                </a:solidFill>
                <a:latin typeface="Tahoma" pitchFamily="34" charset="0"/>
                <a:ea typeface="ＭＳ Ｐゴシック" pitchFamily="-112" charset="-128"/>
              </a:rPr>
            </a:br>
            <a:r>
              <a:rPr lang="en-GB" sz="2400" dirty="0" smtClean="0">
                <a:solidFill>
                  <a:srgbClr val="00B050"/>
                </a:solidFill>
                <a:latin typeface="AR CARTER" pitchFamily="2" charset="0"/>
                <a:ea typeface="ＭＳ Ｐゴシック" pitchFamily="-112" charset="-128"/>
              </a:rPr>
              <a:t> 	</a:t>
            </a:r>
            <a:endParaRPr lang="en-GB" i="1" dirty="0">
              <a:solidFill>
                <a:srgbClr val="002060"/>
              </a:solidFill>
              <a:latin typeface="Tahoma" pitchFamily="34" charset="0"/>
              <a:ea typeface="ＭＳ Ｐゴシック" pitchFamily="-112" charset="-128"/>
            </a:endParaRPr>
          </a:p>
        </p:txBody>
      </p:sp>
      <p:sp>
        <p:nvSpPr>
          <p:cNvPr id="5" name="Title 4"/>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PRODUCT</a:t>
            </a:r>
            <a:endParaRPr lang="en-GB" b="1" dirty="0">
              <a:latin typeface="Century Gothic" pitchFamily="34" charset="0"/>
            </a:endParaRPr>
          </a:p>
        </p:txBody>
      </p:sp>
      <p:sp>
        <p:nvSpPr>
          <p:cNvPr id="8" name="Text Box 3"/>
          <p:cNvSpPr txBox="1">
            <a:spLocks noChangeArrowheads="1"/>
          </p:cNvSpPr>
          <p:nvPr/>
        </p:nvSpPr>
        <p:spPr bwMode="auto">
          <a:xfrm>
            <a:off x="467544" y="1549816"/>
            <a:ext cx="8281987" cy="5047536"/>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u="sng" dirty="0" smtClean="0">
                <a:latin typeface="Calibri" pitchFamily="34" charset="0"/>
                <a:cs typeface="Calibri" pitchFamily="34" charset="0"/>
              </a:rPr>
              <a:t>For your assignment:</a:t>
            </a:r>
            <a:endParaRPr lang="en-GB" sz="2800" b="1" i="1" u="sng" dirty="0" smtClean="0">
              <a:latin typeface="Calibri" pitchFamily="34" charset="0"/>
              <a:cs typeface="Calibri" pitchFamily="34" charset="0"/>
            </a:endParaRPr>
          </a:p>
          <a:p>
            <a:pPr marL="514350" indent="-514350" eaLnBrk="0" hangingPunct="0">
              <a:spcBef>
                <a:spcPct val="50000"/>
              </a:spcBef>
            </a:pPr>
            <a:r>
              <a:rPr lang="en-GB" sz="2800" b="1" dirty="0" smtClean="0">
                <a:latin typeface="Calibri" pitchFamily="34" charset="0"/>
                <a:cs typeface="Calibri" pitchFamily="34" charset="0"/>
              </a:rPr>
              <a:t>Cover the description and detail in the main ‘Product Section’. </a:t>
            </a:r>
          </a:p>
          <a:p>
            <a:pPr marL="514350" indent="-514350" eaLnBrk="0" hangingPunct="0">
              <a:spcBef>
                <a:spcPct val="50000"/>
              </a:spcBef>
            </a:pPr>
            <a:r>
              <a:rPr lang="en-GB" sz="2800" b="1" dirty="0" smtClean="0">
                <a:latin typeface="Calibri" pitchFamily="34" charset="0"/>
                <a:cs typeface="Calibri" pitchFamily="34" charset="0"/>
              </a:rPr>
              <a:t>In the Marketing section for ‘Product’ I would discuss more the design, packaging and aesthetics of your idea. The branding and ‘look’. Include images.</a:t>
            </a:r>
          </a:p>
          <a:p>
            <a:pPr marL="971550" lvl="1" indent="-514350" eaLnBrk="0" hangingPunct="0">
              <a:spcBef>
                <a:spcPct val="50000"/>
              </a:spcBef>
              <a:buFont typeface="Arial" pitchFamily="34" charset="0"/>
              <a:buChar char="•"/>
            </a:pPr>
            <a:r>
              <a:rPr lang="en-GB" sz="2800" i="1" dirty="0" smtClean="0">
                <a:latin typeface="Calibri" pitchFamily="34" charset="0"/>
                <a:cs typeface="Calibri" pitchFamily="34" charset="0"/>
              </a:rPr>
              <a:t>What size(s), </a:t>
            </a:r>
            <a:r>
              <a:rPr lang="en-GB" sz="2800" i="1" dirty="0" err="1" smtClean="0">
                <a:latin typeface="Calibri" pitchFamily="34" charset="0"/>
                <a:cs typeface="Calibri" pitchFamily="34" charset="0"/>
              </a:rPr>
              <a:t>color</a:t>
            </a:r>
            <a:r>
              <a:rPr lang="en-GB" sz="2800" i="1" dirty="0" smtClean="0">
                <a:latin typeface="Calibri" pitchFamily="34" charset="0"/>
                <a:cs typeface="Calibri" pitchFamily="34" charset="0"/>
              </a:rPr>
              <a:t>(s), and so on, should it be?</a:t>
            </a:r>
          </a:p>
          <a:p>
            <a:pPr marL="971550" lvl="1" indent="-514350" eaLnBrk="0" hangingPunct="0">
              <a:spcBef>
                <a:spcPct val="50000"/>
              </a:spcBef>
              <a:buFont typeface="Arial" pitchFamily="34" charset="0"/>
              <a:buChar char="•"/>
            </a:pPr>
            <a:r>
              <a:rPr lang="en-GB" sz="2800" i="1" dirty="0" smtClean="0">
                <a:latin typeface="Calibri" pitchFamily="34" charset="0"/>
                <a:cs typeface="Calibri" pitchFamily="34" charset="0"/>
              </a:rPr>
              <a:t>What is it to be called? Slogans?  Logo?</a:t>
            </a:r>
          </a:p>
          <a:p>
            <a:pPr marL="971550" lvl="1" indent="-514350" eaLnBrk="0" hangingPunct="0">
              <a:spcBef>
                <a:spcPct val="50000"/>
              </a:spcBef>
              <a:buFont typeface="Arial" pitchFamily="34" charset="0"/>
              <a:buChar char="•"/>
            </a:pPr>
            <a:r>
              <a:rPr lang="en-GB" sz="2800" i="1" dirty="0" smtClean="0">
                <a:latin typeface="Calibri" pitchFamily="34" charset="0"/>
                <a:cs typeface="Calibri" pitchFamily="34" charset="0"/>
              </a:rPr>
              <a:t>How is it branded? Any sub-brands?</a:t>
            </a:r>
            <a:endParaRPr lang="en-GB" sz="2800" b="1" dirty="0" smtClean="0">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anim calcmode="lin" valueType="num">
                                      <p:cBhvr additive="base">
                                        <p:cTn id="23"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 calcmode="lin" valueType="num">
                                      <p:cBhvr additive="base">
                                        <p:cTn id="2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anim calcmode="lin" valueType="num">
                                      <p:cBhvr additive="base">
                                        <p:cTn id="31"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PRODUCT</a:t>
            </a:r>
            <a:endParaRPr lang="en-GB" b="1" dirty="0">
              <a:latin typeface="Century Gothic" pitchFamily="34" charset="0"/>
            </a:endParaRPr>
          </a:p>
        </p:txBody>
      </p:sp>
      <p:sp>
        <p:nvSpPr>
          <p:cNvPr id="8" name="Text Box 3"/>
          <p:cNvSpPr txBox="1">
            <a:spLocks noChangeArrowheads="1"/>
          </p:cNvSpPr>
          <p:nvPr/>
        </p:nvSpPr>
        <p:spPr bwMode="auto">
          <a:xfrm>
            <a:off x="2771800" y="2924944"/>
            <a:ext cx="3744416" cy="1569660"/>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4800" b="1" i="1" u="sng" dirty="0" smtClean="0">
                <a:effectLst>
                  <a:outerShdw blurRad="38100" dist="38100" dir="2700000" algn="tl">
                    <a:srgbClr val="000000">
                      <a:alpha val="43137"/>
                    </a:srgbClr>
                  </a:outerShdw>
                </a:effectLst>
                <a:latin typeface="Calibri" pitchFamily="34" charset="0"/>
                <a:cs typeface="Calibri" pitchFamily="34" charset="0"/>
              </a:rPr>
              <a:t>Make some notes!</a:t>
            </a:r>
            <a:endParaRPr lang="en-GB" sz="4800" b="1" i="1" dirty="0" smtClean="0">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2" cstate="print"/>
          <a:srcRect l="52747" b="52219"/>
          <a:stretch>
            <a:fillRect/>
          </a:stretch>
        </p:blipFill>
        <p:spPr bwMode="auto">
          <a:xfrm>
            <a:off x="2483768" y="1988840"/>
            <a:ext cx="4121572" cy="4276822"/>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PRICE</a:t>
            </a:r>
            <a:endParaRPr lang="en-GB" b="1" dirty="0">
              <a:latin typeface="Century Gothic" pitchFamily="34" charset="0"/>
            </a:endParaRPr>
          </a:p>
        </p:txBody>
      </p:sp>
      <p:sp>
        <p:nvSpPr>
          <p:cNvPr id="8" name="Text Box 3"/>
          <p:cNvSpPr txBox="1">
            <a:spLocks noChangeArrowheads="1"/>
          </p:cNvSpPr>
          <p:nvPr/>
        </p:nvSpPr>
        <p:spPr bwMode="auto">
          <a:xfrm>
            <a:off x="467544" y="1556792"/>
            <a:ext cx="8281987" cy="5078313"/>
          </a:xfrm>
          <a:prstGeom prst="rect">
            <a:avLst/>
          </a:prstGeom>
          <a:noFill/>
          <a:ln w="9525">
            <a:noFill/>
            <a:miter lim="800000"/>
            <a:headEnd/>
            <a:tailEnd/>
          </a:ln>
        </p:spPr>
        <p:txBody>
          <a:bodyPr wrap="square" numCol="1">
            <a:spAutoFit/>
          </a:bodyPr>
          <a:lstStyle/>
          <a:p>
            <a:pPr marL="514350" indent="-514350" eaLnBrk="0" hangingPunct="0">
              <a:spcBef>
                <a:spcPct val="50000"/>
              </a:spcBef>
            </a:pPr>
            <a:endParaRPr lang="en-GB" sz="2400" dirty="0" smtClean="0">
              <a:latin typeface="Calibri" pitchFamily="34" charset="0"/>
              <a:cs typeface="Calibri" pitchFamily="34" charset="0"/>
            </a:endParaRPr>
          </a:p>
          <a:p>
            <a:pPr marL="514350" indent="-514350" eaLnBrk="0" hangingPunct="0">
              <a:spcBef>
                <a:spcPct val="50000"/>
              </a:spcBef>
            </a:pPr>
            <a:r>
              <a:rPr lang="en-GB" sz="2400" b="1" dirty="0" smtClean="0">
                <a:latin typeface="Calibri" pitchFamily="34" charset="0"/>
                <a:cs typeface="Calibri" pitchFamily="34" charset="0"/>
              </a:rPr>
              <a:t>The three ‘real-life’ principles:</a:t>
            </a:r>
          </a:p>
          <a:p>
            <a:pPr marL="514350" indent="-514350" eaLnBrk="0" hangingPunct="0">
              <a:spcBef>
                <a:spcPct val="50000"/>
              </a:spcBef>
            </a:pPr>
            <a:endParaRPr lang="en-GB" sz="2400" dirty="0" smtClean="0">
              <a:latin typeface="Calibri" pitchFamily="34" charset="0"/>
              <a:cs typeface="Calibri" pitchFamily="34" charset="0"/>
            </a:endParaRPr>
          </a:p>
          <a:p>
            <a:pPr marL="514350" indent="-514350" eaLnBrk="0" hangingPunct="0">
              <a:spcBef>
                <a:spcPct val="50000"/>
              </a:spcBef>
              <a:buAutoNum type="arabicPeriod"/>
            </a:pPr>
            <a:r>
              <a:rPr lang="en-GB" sz="2400" dirty="0" smtClean="0">
                <a:latin typeface="Calibri" pitchFamily="34" charset="0"/>
                <a:cs typeface="Calibri" pitchFamily="34" charset="0"/>
              </a:rPr>
              <a:t>Profit = Price – cost </a:t>
            </a:r>
            <a:r>
              <a:rPr lang="en-GB" sz="2400" b="1" dirty="0" smtClean="0">
                <a:latin typeface="Calibri" pitchFamily="34" charset="0"/>
                <a:cs typeface="Calibri" pitchFamily="34" charset="0"/>
              </a:rPr>
              <a:t>[ACTUAL]</a:t>
            </a:r>
          </a:p>
          <a:p>
            <a:pPr marL="514350" indent="-514350" eaLnBrk="0" hangingPunct="0">
              <a:spcBef>
                <a:spcPct val="50000"/>
              </a:spcBef>
              <a:buAutoNum type="arabicPeriod"/>
            </a:pPr>
            <a:endParaRPr lang="en-GB" sz="2400" dirty="0" smtClean="0">
              <a:latin typeface="Calibri" pitchFamily="34" charset="0"/>
              <a:cs typeface="Calibri" pitchFamily="34" charset="0"/>
            </a:endParaRPr>
          </a:p>
          <a:p>
            <a:pPr marL="514350" indent="-514350" eaLnBrk="0" hangingPunct="0">
              <a:spcBef>
                <a:spcPct val="50000"/>
              </a:spcBef>
              <a:buAutoNum type="arabicPeriod"/>
            </a:pPr>
            <a:r>
              <a:rPr lang="en-GB" sz="2400" dirty="0" smtClean="0">
                <a:latin typeface="Calibri" pitchFamily="34" charset="0"/>
                <a:cs typeface="Calibri" pitchFamily="34" charset="0"/>
              </a:rPr>
              <a:t>What price will get the work? </a:t>
            </a:r>
            <a:r>
              <a:rPr lang="en-GB" sz="2400" b="1" dirty="0" smtClean="0">
                <a:latin typeface="Calibri" pitchFamily="34" charset="0"/>
                <a:cs typeface="Calibri" pitchFamily="34" charset="0"/>
              </a:rPr>
              <a:t>[COMPETITIVE, REALISTIC, MARKET-DRIVEN]</a:t>
            </a:r>
            <a:r>
              <a:rPr lang="en-GB" sz="2400" dirty="0" smtClean="0">
                <a:latin typeface="Calibri" pitchFamily="34" charset="0"/>
                <a:cs typeface="Calibri" pitchFamily="34" charset="0"/>
              </a:rPr>
              <a:t> </a:t>
            </a:r>
          </a:p>
          <a:p>
            <a:pPr marL="514350" indent="-514350" eaLnBrk="0" hangingPunct="0">
              <a:spcBef>
                <a:spcPct val="50000"/>
              </a:spcBef>
              <a:buAutoNum type="arabicPeriod"/>
            </a:pPr>
            <a:endParaRPr lang="en-GB" sz="2400" dirty="0" smtClean="0">
              <a:latin typeface="Calibri" pitchFamily="34" charset="0"/>
              <a:cs typeface="Calibri" pitchFamily="34" charset="0"/>
            </a:endParaRPr>
          </a:p>
          <a:p>
            <a:pPr marL="514350" indent="-514350" eaLnBrk="0" hangingPunct="0">
              <a:spcBef>
                <a:spcPct val="50000"/>
              </a:spcBef>
              <a:buAutoNum type="arabicPeriod"/>
            </a:pPr>
            <a:r>
              <a:rPr lang="en-GB" sz="2400" dirty="0" smtClean="0">
                <a:latin typeface="Calibri" pitchFamily="34" charset="0"/>
                <a:cs typeface="Calibri" pitchFamily="34" charset="0"/>
              </a:rPr>
              <a:t>What am I worth? What do I want to earn? </a:t>
            </a:r>
            <a:r>
              <a:rPr lang="en-GB" sz="2400" b="1" dirty="0" smtClean="0">
                <a:latin typeface="Calibri" pitchFamily="34" charset="0"/>
                <a:cs typeface="Calibri" pitchFamily="34" charset="0"/>
              </a:rPr>
              <a:t>[VALUE, OPTIMISITIC]</a:t>
            </a:r>
            <a:endParaRPr lang="en-GB" sz="2400" dirty="0" smtClean="0">
              <a:solidFill>
                <a:srgbClr val="FF0000"/>
              </a:solidFill>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wipe(down)">
                                      <p:cBhvr>
                                        <p:cTn id="7" dur="500"/>
                                        <p:tgtEl>
                                          <p:spTgt spid="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xEl>
                                              <p:pRg st="3" end="3"/>
                                            </p:txEl>
                                          </p:spTgt>
                                        </p:tgtEl>
                                        <p:attrNameLst>
                                          <p:attrName>style.visibility</p:attrName>
                                        </p:attrNameLst>
                                      </p:cBhvr>
                                      <p:to>
                                        <p:strVal val="visible"/>
                                      </p:to>
                                    </p:set>
                                    <p:animEffect transition="in" filter="wipe(down)">
                                      <p:cBhvr>
                                        <p:cTn id="12" dur="500"/>
                                        <p:tgtEl>
                                          <p:spTgt spid="8">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xEl>
                                              <p:pRg st="5" end="5"/>
                                            </p:txEl>
                                          </p:spTgt>
                                        </p:tgtEl>
                                        <p:attrNameLst>
                                          <p:attrName>style.visibility</p:attrName>
                                        </p:attrNameLst>
                                      </p:cBhvr>
                                      <p:to>
                                        <p:strVal val="visible"/>
                                      </p:to>
                                    </p:set>
                                    <p:animEffect transition="in" filter="wipe(down)">
                                      <p:cBhvr>
                                        <p:cTn id="17" dur="500"/>
                                        <p:tgtEl>
                                          <p:spTgt spid="8">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xEl>
                                              <p:pRg st="7" end="7"/>
                                            </p:txEl>
                                          </p:spTgt>
                                        </p:tgtEl>
                                        <p:attrNameLst>
                                          <p:attrName>style.visibility</p:attrName>
                                        </p:attrNameLst>
                                      </p:cBhvr>
                                      <p:to>
                                        <p:strVal val="visible"/>
                                      </p:to>
                                    </p:set>
                                    <p:animEffect transition="in" filter="wipe(down)">
                                      <p:cBhvr>
                                        <p:cTn id="22"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PRICE</a:t>
            </a:r>
            <a:endParaRPr lang="en-GB" b="1" dirty="0">
              <a:latin typeface="Century Gothic" pitchFamily="34" charset="0"/>
            </a:endParaRPr>
          </a:p>
        </p:txBody>
      </p:sp>
      <p:sp>
        <p:nvSpPr>
          <p:cNvPr id="8" name="Text Box 3"/>
          <p:cNvSpPr txBox="1">
            <a:spLocks noChangeArrowheads="1"/>
          </p:cNvSpPr>
          <p:nvPr/>
        </p:nvSpPr>
        <p:spPr bwMode="auto">
          <a:xfrm>
            <a:off x="2771800" y="2924944"/>
            <a:ext cx="3744416" cy="1569660"/>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4800" b="1" i="1" u="sng" dirty="0" smtClean="0">
                <a:effectLst>
                  <a:outerShdw blurRad="38100" dist="38100" dir="2700000" algn="tl">
                    <a:srgbClr val="000000">
                      <a:alpha val="43137"/>
                    </a:srgbClr>
                  </a:outerShdw>
                </a:effectLst>
                <a:latin typeface="Calibri" pitchFamily="34" charset="0"/>
                <a:cs typeface="Calibri" pitchFamily="34" charset="0"/>
              </a:rPr>
              <a:t>Make some notes!</a:t>
            </a:r>
            <a:endParaRPr lang="en-GB" sz="4800" b="1" i="1" dirty="0" smtClean="0">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2" cstate="print"/>
          <a:srcRect t="54207" r="51648"/>
          <a:stretch>
            <a:fillRect/>
          </a:stretch>
        </p:blipFill>
        <p:spPr bwMode="auto">
          <a:xfrm>
            <a:off x="1979712" y="1916832"/>
            <a:ext cx="4650161" cy="4519459"/>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PLACE</a:t>
            </a:r>
            <a:endParaRPr lang="en-GB" b="1" dirty="0">
              <a:latin typeface="Century Gothic" pitchFamily="34" charset="0"/>
            </a:endParaRPr>
          </a:p>
        </p:txBody>
      </p:sp>
      <p:sp>
        <p:nvSpPr>
          <p:cNvPr id="8" name="Text Box 3"/>
          <p:cNvSpPr txBox="1">
            <a:spLocks noChangeArrowheads="1"/>
          </p:cNvSpPr>
          <p:nvPr/>
        </p:nvSpPr>
        <p:spPr bwMode="auto">
          <a:xfrm>
            <a:off x="538485" y="1700809"/>
            <a:ext cx="8281987" cy="4185761"/>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The ‘place’ / distribution:</a:t>
            </a:r>
          </a:p>
          <a:p>
            <a:pPr marL="514350" indent="-514350" eaLnBrk="0" hangingPunct="0">
              <a:spcBef>
                <a:spcPct val="50000"/>
              </a:spcBef>
              <a:buFontTx/>
              <a:buChar char="-"/>
            </a:pPr>
            <a:r>
              <a:rPr lang="en-GB" sz="2800" dirty="0" smtClean="0">
                <a:latin typeface="Calibri" pitchFamily="34" charset="0"/>
                <a:cs typeface="Calibri" pitchFamily="34" charset="0"/>
              </a:rPr>
              <a:t>Distribution channel (direct to consumer, or through intermediaries) </a:t>
            </a:r>
          </a:p>
          <a:p>
            <a:pPr marL="514350" indent="-514350" eaLnBrk="0" hangingPunct="0">
              <a:spcBef>
                <a:spcPct val="50000"/>
              </a:spcBef>
              <a:buFontTx/>
              <a:buChar char="-"/>
            </a:pPr>
            <a:r>
              <a:rPr lang="en-GB" sz="2800" dirty="0" smtClean="0">
                <a:latin typeface="Calibri" pitchFamily="34" charset="0"/>
                <a:cs typeface="Calibri" pitchFamily="34" charset="0"/>
              </a:rPr>
              <a:t>Retail options (physical or online)</a:t>
            </a:r>
          </a:p>
          <a:p>
            <a:pPr marL="514350" indent="-514350" eaLnBrk="0" hangingPunct="0">
              <a:spcBef>
                <a:spcPct val="50000"/>
              </a:spcBef>
              <a:buFontTx/>
              <a:buChar char="-"/>
            </a:pPr>
            <a:r>
              <a:rPr lang="en-GB" sz="2800" dirty="0" smtClean="0">
                <a:latin typeface="Calibri" pitchFamily="34" charset="0"/>
                <a:cs typeface="Calibri" pitchFamily="34" charset="0"/>
              </a:rPr>
              <a:t>Where and how are you going to sell?</a:t>
            </a:r>
          </a:p>
          <a:p>
            <a:pPr marL="514350" indent="-514350" eaLnBrk="0" hangingPunct="0">
              <a:spcBef>
                <a:spcPct val="50000"/>
              </a:spcBef>
            </a:pPr>
            <a:endParaRPr lang="en-GB" sz="2800" b="1" dirty="0" smtClean="0">
              <a:latin typeface="Calibri" pitchFamily="34" charset="0"/>
              <a:cs typeface="Calibri" pitchFamily="34" charset="0"/>
            </a:endParaRPr>
          </a:p>
          <a:p>
            <a:pPr marL="514350" indent="-514350" eaLnBrk="0" hangingPunct="0">
              <a:spcBef>
                <a:spcPct val="50000"/>
              </a:spcBef>
            </a:pPr>
            <a:endParaRPr lang="en-GB" sz="2800" dirty="0" smtClean="0">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PLACE</a:t>
            </a:r>
            <a:endParaRPr lang="en-GB" b="1" dirty="0">
              <a:latin typeface="Century Gothic" pitchFamily="34" charset="0"/>
            </a:endParaRPr>
          </a:p>
        </p:txBody>
      </p:sp>
      <p:sp>
        <p:nvSpPr>
          <p:cNvPr id="8" name="Text Box 3"/>
          <p:cNvSpPr txBox="1">
            <a:spLocks noChangeArrowheads="1"/>
          </p:cNvSpPr>
          <p:nvPr/>
        </p:nvSpPr>
        <p:spPr bwMode="auto">
          <a:xfrm>
            <a:off x="2771800" y="2924944"/>
            <a:ext cx="3744416" cy="1569660"/>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4800" b="1" i="1" u="sng" dirty="0" smtClean="0">
                <a:effectLst>
                  <a:outerShdw blurRad="38100" dist="38100" dir="2700000" algn="tl">
                    <a:srgbClr val="000000">
                      <a:alpha val="43137"/>
                    </a:srgbClr>
                  </a:outerShdw>
                </a:effectLst>
                <a:latin typeface="Calibri" pitchFamily="34" charset="0"/>
                <a:cs typeface="Calibri" pitchFamily="34" charset="0"/>
              </a:rPr>
              <a:t>Make some notes!</a:t>
            </a:r>
            <a:endParaRPr lang="en-GB" sz="4800" b="1" i="1" dirty="0" smtClean="0">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2" cstate="print"/>
          <a:srcRect l="53846" t="52065"/>
          <a:stretch>
            <a:fillRect/>
          </a:stretch>
        </p:blipFill>
        <p:spPr bwMode="auto">
          <a:xfrm>
            <a:off x="2411760" y="1844824"/>
            <a:ext cx="4308030" cy="4591467"/>
          </a:xfrm>
          <a:prstGeom prst="rect">
            <a:avLst/>
          </a:prstGeom>
          <a:noFill/>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PROMOTION</a:t>
            </a:r>
            <a:endParaRPr lang="en-GB" b="1" dirty="0">
              <a:latin typeface="Century Gothic" pitchFamily="34" charset="0"/>
            </a:endParaRPr>
          </a:p>
        </p:txBody>
      </p:sp>
      <p:sp>
        <p:nvSpPr>
          <p:cNvPr id="8" name="Text Box 3"/>
          <p:cNvSpPr txBox="1">
            <a:spLocks noChangeArrowheads="1"/>
          </p:cNvSpPr>
          <p:nvPr/>
        </p:nvSpPr>
        <p:spPr bwMode="auto">
          <a:xfrm>
            <a:off x="538485" y="1700809"/>
            <a:ext cx="8281987" cy="830997"/>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ADVERTISING AND PROMOTION</a:t>
            </a:r>
            <a:br>
              <a:rPr lang="en-GB" sz="2800" b="1" dirty="0" smtClean="0">
                <a:latin typeface="Calibri" pitchFamily="34" charset="0"/>
                <a:cs typeface="Calibri" pitchFamily="34" charset="0"/>
              </a:rPr>
            </a:br>
            <a:r>
              <a:rPr lang="en-GB" sz="2000" b="1" dirty="0" smtClean="0">
                <a:solidFill>
                  <a:srgbClr val="00B050"/>
                </a:solidFill>
                <a:latin typeface="AR BERKLEY" pitchFamily="2" charset="0"/>
                <a:cs typeface="Calibri" pitchFamily="34" charset="0"/>
              </a:rPr>
              <a:t>[What types are there?]</a:t>
            </a:r>
            <a:endParaRPr lang="en-GB" sz="2800" b="1" dirty="0" smtClean="0">
              <a:solidFill>
                <a:srgbClr val="00B050"/>
              </a:solidFill>
              <a:latin typeface="AR BERKLEY" pitchFamily="2" charset="0"/>
              <a:cs typeface="Calibri" pitchFamily="34" charset="0"/>
            </a:endParaRPr>
          </a:p>
        </p:txBody>
      </p:sp>
      <p:pic>
        <p:nvPicPr>
          <p:cNvPr id="56322" name="Picture 2" descr="Image result for promotional mix"/>
          <p:cNvPicPr>
            <a:picLocks noChangeAspect="1" noChangeArrowheads="1"/>
          </p:cNvPicPr>
          <p:nvPr/>
        </p:nvPicPr>
        <p:blipFill>
          <a:blip r:embed="rId2" cstate="print"/>
          <a:srcRect/>
          <a:stretch>
            <a:fillRect/>
          </a:stretch>
        </p:blipFill>
        <p:spPr bwMode="auto">
          <a:xfrm>
            <a:off x="1115617" y="2564904"/>
            <a:ext cx="7048016" cy="3791834"/>
          </a:xfrm>
          <a:prstGeom prst="rect">
            <a:avLst/>
          </a:prstGeom>
          <a:noFill/>
        </p:spPr>
      </p:pic>
      <p:sp>
        <p:nvSpPr>
          <p:cNvPr id="7" name="Text Box 3"/>
          <p:cNvSpPr txBox="1">
            <a:spLocks noChangeArrowheads="1"/>
          </p:cNvSpPr>
          <p:nvPr/>
        </p:nvSpPr>
        <p:spPr bwMode="auto">
          <a:xfrm>
            <a:off x="3059832" y="6165304"/>
            <a:ext cx="5544616" cy="523220"/>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solidFill>
                  <a:srgbClr val="002060"/>
                </a:solidFill>
                <a:latin typeface="Calibri" pitchFamily="34" charset="0"/>
                <a:cs typeface="Calibri" pitchFamily="34" charset="0"/>
              </a:rPr>
              <a:t>...AND... Internet/Online Marketing</a:t>
            </a:r>
            <a:endParaRPr lang="en-GB" sz="2800" b="1" dirty="0" smtClean="0">
              <a:solidFill>
                <a:srgbClr val="002060"/>
              </a:solidFill>
              <a:latin typeface="AR BERKLEY" pitchFamily="2"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3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538485" y="1591047"/>
            <a:ext cx="8281987" cy="5078313"/>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400" b="1" dirty="0" smtClean="0">
                <a:latin typeface="Calibri" pitchFamily="34" charset="0"/>
                <a:cs typeface="Calibri" pitchFamily="34" charset="0"/>
              </a:rPr>
              <a:t>ADVERTISING AND PROMOTION</a:t>
            </a:r>
          </a:p>
          <a:p>
            <a:pPr marL="514350" indent="-514350" eaLnBrk="0" hangingPunct="0">
              <a:spcBef>
                <a:spcPct val="50000"/>
              </a:spcBef>
              <a:buFontTx/>
              <a:buChar char="-"/>
            </a:pPr>
            <a:r>
              <a:rPr lang="en-GB" sz="2000" b="1" dirty="0" smtClean="0">
                <a:latin typeface="Calibri" pitchFamily="34" charset="0"/>
                <a:cs typeface="Calibri" pitchFamily="34" charset="0"/>
              </a:rPr>
              <a:t>Public Relations (PR): </a:t>
            </a:r>
            <a:r>
              <a:rPr lang="en-GB" sz="2000" dirty="0" smtClean="0">
                <a:latin typeface="Calibri" pitchFamily="34" charset="0"/>
                <a:cs typeface="Calibri" pitchFamily="34" charset="0"/>
              </a:rPr>
              <a:t>press coverage, online news, sponsorship association. </a:t>
            </a:r>
            <a:r>
              <a:rPr lang="en-GB" sz="2000" u="sng" dirty="0" smtClean="0">
                <a:latin typeface="Calibri" pitchFamily="34" charset="0"/>
                <a:cs typeface="Calibri" pitchFamily="34" charset="0"/>
              </a:rPr>
              <a:t>“About image/values”</a:t>
            </a:r>
          </a:p>
          <a:p>
            <a:pPr marL="514350" indent="-514350" eaLnBrk="0" hangingPunct="0">
              <a:spcBef>
                <a:spcPct val="50000"/>
              </a:spcBef>
              <a:buFontTx/>
              <a:buChar char="-"/>
            </a:pPr>
            <a:r>
              <a:rPr lang="en-GB" sz="2000" b="1" dirty="0" smtClean="0">
                <a:latin typeface="Calibri" pitchFamily="34" charset="0"/>
                <a:cs typeface="Calibri" pitchFamily="34" charset="0"/>
              </a:rPr>
              <a:t>Advertising: </a:t>
            </a:r>
            <a:r>
              <a:rPr lang="en-GB" sz="2000" dirty="0" smtClean="0">
                <a:latin typeface="Calibri" pitchFamily="34" charset="0"/>
                <a:cs typeface="Calibri" pitchFamily="34" charset="0"/>
              </a:rPr>
              <a:t>TV, online (Google, </a:t>
            </a:r>
            <a:r>
              <a:rPr lang="en-GB" sz="2000" dirty="0" err="1" smtClean="0">
                <a:latin typeface="Calibri" pitchFamily="34" charset="0"/>
                <a:cs typeface="Calibri" pitchFamily="34" charset="0"/>
              </a:rPr>
              <a:t>Facebook</a:t>
            </a:r>
            <a:r>
              <a:rPr lang="en-GB" sz="2000" dirty="0" smtClean="0">
                <a:latin typeface="Calibri" pitchFamily="34" charset="0"/>
                <a:cs typeface="Calibri" pitchFamily="34" charset="0"/>
              </a:rPr>
              <a:t>), press, magazines,  </a:t>
            </a:r>
            <a:r>
              <a:rPr lang="en-GB" sz="2000" u="sng" dirty="0" smtClean="0">
                <a:latin typeface="Calibri" pitchFamily="34" charset="0"/>
                <a:cs typeface="Calibri" pitchFamily="34" charset="0"/>
              </a:rPr>
              <a:t>“Create awareness, persuade, remind”</a:t>
            </a:r>
          </a:p>
          <a:p>
            <a:pPr marL="514350" indent="-514350" eaLnBrk="0" hangingPunct="0">
              <a:spcBef>
                <a:spcPct val="50000"/>
              </a:spcBef>
              <a:buFontTx/>
              <a:buChar char="-"/>
            </a:pPr>
            <a:r>
              <a:rPr lang="en-GB" sz="2000" b="1" dirty="0" smtClean="0">
                <a:latin typeface="Calibri" pitchFamily="34" charset="0"/>
                <a:cs typeface="Calibri" pitchFamily="34" charset="0"/>
              </a:rPr>
              <a:t>Direct Marketing</a:t>
            </a:r>
            <a:r>
              <a:rPr lang="en-GB" sz="2000" dirty="0" smtClean="0">
                <a:latin typeface="Calibri" pitchFamily="34" charset="0"/>
                <a:cs typeface="Calibri" pitchFamily="34" charset="0"/>
              </a:rPr>
              <a:t>: Direct mailings online (emails) and offline (postal), telemarketing, databases. </a:t>
            </a:r>
            <a:r>
              <a:rPr lang="en-GB" sz="2000" u="sng" dirty="0" smtClean="0">
                <a:latin typeface="Calibri" pitchFamily="34" charset="0"/>
                <a:cs typeface="Calibri" pitchFamily="34" charset="0"/>
              </a:rPr>
              <a:t>“B2B”</a:t>
            </a:r>
          </a:p>
          <a:p>
            <a:pPr marL="514350" indent="-514350" eaLnBrk="0" hangingPunct="0">
              <a:spcBef>
                <a:spcPct val="50000"/>
              </a:spcBef>
              <a:buFontTx/>
              <a:buChar char="-"/>
            </a:pPr>
            <a:r>
              <a:rPr lang="en-GB" sz="2000" b="1" dirty="0" smtClean="0">
                <a:latin typeface="Calibri" pitchFamily="34" charset="0"/>
                <a:cs typeface="Calibri" pitchFamily="34" charset="0"/>
              </a:rPr>
              <a:t>Sales Promotion: </a:t>
            </a:r>
            <a:r>
              <a:rPr lang="en-GB" sz="2000" dirty="0" smtClean="0">
                <a:latin typeface="Calibri" pitchFamily="34" charset="0"/>
                <a:cs typeface="Calibri" pitchFamily="34" charset="0"/>
              </a:rPr>
              <a:t>Price discounts, vouchers, BOGOF, free credit, extended guarantees. </a:t>
            </a:r>
            <a:r>
              <a:rPr lang="en-GB" sz="2000" u="sng" dirty="0" smtClean="0">
                <a:latin typeface="Calibri" pitchFamily="34" charset="0"/>
                <a:cs typeface="Calibri" pitchFamily="34" charset="0"/>
              </a:rPr>
              <a:t>“Short-term wins”</a:t>
            </a:r>
          </a:p>
          <a:p>
            <a:pPr marL="514350" indent="-514350" eaLnBrk="0" hangingPunct="0">
              <a:spcBef>
                <a:spcPct val="50000"/>
              </a:spcBef>
              <a:buFontTx/>
              <a:buChar char="-"/>
            </a:pPr>
            <a:r>
              <a:rPr lang="en-GB" sz="2000" b="1" dirty="0" smtClean="0">
                <a:latin typeface="Calibri" pitchFamily="34" charset="0"/>
                <a:cs typeface="Calibri" pitchFamily="34" charset="0"/>
              </a:rPr>
              <a:t>Personal Selling:</a:t>
            </a:r>
            <a:r>
              <a:rPr lang="en-GB" sz="2000" dirty="0" smtClean="0">
                <a:latin typeface="Calibri" pitchFamily="34" charset="0"/>
                <a:cs typeface="Calibri" pitchFamily="34" charset="0"/>
              </a:rPr>
              <a:t> Door-to-door, cold-calling, lead generation. </a:t>
            </a:r>
            <a:r>
              <a:rPr lang="en-GB" sz="2000" u="sng" dirty="0" smtClean="0">
                <a:latin typeface="Calibri" pitchFamily="34" charset="0"/>
                <a:cs typeface="Calibri" pitchFamily="34" charset="0"/>
              </a:rPr>
              <a:t>“Face-to-face, or 1-to-1”</a:t>
            </a:r>
          </a:p>
          <a:p>
            <a:pPr marL="514350" indent="-514350" eaLnBrk="0" hangingPunct="0">
              <a:spcBef>
                <a:spcPct val="50000"/>
              </a:spcBef>
              <a:buFontTx/>
              <a:buChar char="-"/>
            </a:pPr>
            <a:r>
              <a:rPr lang="en-GB" sz="2000" b="1" dirty="0" smtClean="0">
                <a:latin typeface="Calibri" pitchFamily="34" charset="0"/>
                <a:cs typeface="Calibri" pitchFamily="34" charset="0"/>
              </a:rPr>
              <a:t>Internet/Online: </a:t>
            </a:r>
            <a:r>
              <a:rPr lang="en-GB" sz="2000" dirty="0" smtClean="0">
                <a:latin typeface="Calibri" pitchFamily="34" charset="0"/>
                <a:cs typeface="Calibri" pitchFamily="34" charset="0"/>
              </a:rPr>
              <a:t>“</a:t>
            </a:r>
            <a:r>
              <a:rPr lang="en-GB" sz="2000" u="sng" dirty="0" smtClean="0">
                <a:latin typeface="Calibri" pitchFamily="34" charset="0"/>
                <a:cs typeface="Calibri" pitchFamily="34" charset="0"/>
              </a:rPr>
              <a:t>Your website design and function”</a:t>
            </a:r>
            <a:r>
              <a:rPr lang="en-GB" sz="2000" dirty="0" smtClean="0">
                <a:latin typeface="Calibri" pitchFamily="34" charset="0"/>
                <a:cs typeface="Calibri" pitchFamily="34" charset="0"/>
              </a:rPr>
              <a:t>. SEO and rankings. Blogs and social media interaction. </a:t>
            </a:r>
            <a:r>
              <a:rPr lang="en-GB" sz="2000" dirty="0" smtClean="0">
                <a:solidFill>
                  <a:srgbClr val="7030A0"/>
                </a:solidFill>
                <a:latin typeface="Calibri" pitchFamily="34" charset="0"/>
                <a:cs typeface="Calibri" pitchFamily="34" charset="0"/>
              </a:rPr>
              <a:t>[See ‘SMALL BUSINESS GUIDE’]</a:t>
            </a:r>
            <a:endParaRPr lang="en-GB" sz="2000" dirty="0" smtClean="0">
              <a:solidFill>
                <a:srgbClr val="7030A0"/>
              </a:solidFill>
              <a:latin typeface="AR BERKLEY" pitchFamily="2" charset="0"/>
              <a:cs typeface="Calibri" pitchFamily="34" charset="0"/>
            </a:endParaRPr>
          </a:p>
        </p:txBody>
      </p:sp>
      <p:sp>
        <p:nvSpPr>
          <p:cNvPr id="4" name="Title 3"/>
          <p:cNvSpPr>
            <a:spLocks noGrp="1"/>
          </p:cNvSpPr>
          <p:nvPr>
            <p:ph type="title"/>
          </p:nvPr>
        </p:nvSpPr>
        <p:spPr/>
        <p:txBody>
          <a:bodyPr/>
          <a:lstStyle/>
          <a:p>
            <a:endParaRPr lang="en-GB"/>
          </a:p>
        </p:txBody>
      </p:sp>
      <p:sp>
        <p:nvSpPr>
          <p:cNvPr id="5" name="Title 1"/>
          <p:cNvSpPr txBox="1">
            <a:spLocks/>
          </p:cNvSpPr>
          <p:nvPr/>
        </p:nvSpPr>
        <p:spPr>
          <a:xfrm>
            <a:off x="457200" y="260648"/>
            <a:ext cx="8229600" cy="868346"/>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smtClean="0">
                <a:ln>
                  <a:noFill/>
                </a:ln>
                <a:solidFill>
                  <a:schemeClr val="tx2"/>
                </a:solidFill>
                <a:effectLst/>
                <a:uLnTx/>
                <a:uFillTx/>
                <a:latin typeface="Century Gothic" pitchFamily="34" charset="0"/>
                <a:ea typeface="+mj-ea"/>
                <a:cs typeface="+mj-cs"/>
              </a:rPr>
              <a:t>PROMOTION</a:t>
            </a:r>
            <a:endParaRPr kumimoji="0" lang="en-GB" sz="4400" b="1" i="0" u="none" strike="noStrike" kern="1200" cap="none" spc="0" normalizeH="0" baseline="0" noProof="0" dirty="0">
              <a:ln>
                <a:noFill/>
              </a:ln>
              <a:solidFill>
                <a:schemeClr val="tx2"/>
              </a:solidFill>
              <a:effectLst/>
              <a:uLnTx/>
              <a:uFillTx/>
              <a:latin typeface="Century Gothic" pitchFamily="34" charset="0"/>
              <a:ea typeface="+mj-ea"/>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538485" y="1700809"/>
            <a:ext cx="8281987" cy="4616648"/>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ADVERTISING AND PROMOTION</a:t>
            </a:r>
          </a:p>
          <a:p>
            <a:pPr marL="514350" indent="-514350" eaLnBrk="0" hangingPunct="0">
              <a:spcBef>
                <a:spcPct val="50000"/>
              </a:spcBef>
            </a:pPr>
            <a:r>
              <a:rPr lang="en-GB" sz="2800" b="1" dirty="0" smtClean="0">
                <a:latin typeface="Calibri" pitchFamily="34" charset="0"/>
                <a:cs typeface="Calibri" pitchFamily="34" charset="0"/>
              </a:rPr>
              <a:t>The principles of the promotional mix are:</a:t>
            </a:r>
          </a:p>
          <a:p>
            <a:pPr marL="514350" indent="-514350" eaLnBrk="0" hangingPunct="0">
              <a:spcBef>
                <a:spcPct val="50000"/>
              </a:spcBef>
              <a:buFontTx/>
              <a:buChar char="-"/>
            </a:pPr>
            <a:r>
              <a:rPr lang="en-GB" sz="2800" u="sng" dirty="0" smtClean="0">
                <a:latin typeface="Calibri" pitchFamily="34" charset="0"/>
                <a:cs typeface="Calibri" pitchFamily="34" charset="0"/>
              </a:rPr>
              <a:t>Targeting</a:t>
            </a:r>
            <a:r>
              <a:rPr lang="en-GB" sz="2800" dirty="0" smtClean="0">
                <a:latin typeface="Calibri" pitchFamily="34" charset="0"/>
                <a:cs typeface="Calibri" pitchFamily="34" charset="0"/>
              </a:rPr>
              <a:t>: It is used to ‘target’ your segments/customers</a:t>
            </a:r>
          </a:p>
          <a:p>
            <a:pPr marL="514350" indent="-514350" eaLnBrk="0" hangingPunct="0">
              <a:spcBef>
                <a:spcPct val="50000"/>
              </a:spcBef>
              <a:buFontTx/>
              <a:buChar char="-"/>
            </a:pPr>
            <a:r>
              <a:rPr lang="en-GB" sz="2800" dirty="0" smtClean="0">
                <a:latin typeface="Calibri" pitchFamily="34" charset="0"/>
                <a:cs typeface="Calibri" pitchFamily="34" charset="0"/>
              </a:rPr>
              <a:t>It’s about </a:t>
            </a:r>
            <a:r>
              <a:rPr lang="en-GB" sz="2800" u="sng" dirty="0" smtClean="0">
                <a:latin typeface="Calibri" pitchFamily="34" charset="0"/>
                <a:cs typeface="Calibri" pitchFamily="34" charset="0"/>
              </a:rPr>
              <a:t>communicating your brand</a:t>
            </a:r>
            <a:r>
              <a:rPr lang="en-GB" sz="2800" dirty="0" smtClean="0">
                <a:latin typeface="Calibri" pitchFamily="34" charset="0"/>
                <a:cs typeface="Calibri" pitchFamily="34" charset="0"/>
              </a:rPr>
              <a:t>!</a:t>
            </a:r>
          </a:p>
          <a:p>
            <a:pPr marL="514350" indent="-514350" eaLnBrk="0" hangingPunct="0">
              <a:spcBef>
                <a:spcPct val="50000"/>
              </a:spcBef>
              <a:buFontTx/>
              <a:buChar char="-"/>
            </a:pPr>
            <a:r>
              <a:rPr lang="en-GB" sz="2800" dirty="0" smtClean="0">
                <a:latin typeface="Calibri" pitchFamily="34" charset="0"/>
                <a:cs typeface="Calibri" pitchFamily="34" charset="0"/>
              </a:rPr>
              <a:t>It’s aim is AIDA: create </a:t>
            </a:r>
            <a:r>
              <a:rPr lang="en-GB" sz="2800" u="sng" dirty="0" smtClean="0">
                <a:latin typeface="Calibri" pitchFamily="34" charset="0"/>
                <a:cs typeface="Calibri" pitchFamily="34" charset="0"/>
              </a:rPr>
              <a:t>AWARENESS</a:t>
            </a:r>
            <a:r>
              <a:rPr lang="en-GB" sz="2800" dirty="0" smtClean="0">
                <a:latin typeface="Calibri" pitchFamily="34" charset="0"/>
                <a:cs typeface="Calibri" pitchFamily="34" charset="0"/>
              </a:rPr>
              <a:t>, gain their </a:t>
            </a:r>
            <a:r>
              <a:rPr lang="en-GB" sz="2800" u="sng" dirty="0" smtClean="0">
                <a:latin typeface="Calibri" pitchFamily="34" charset="0"/>
                <a:cs typeface="Calibri" pitchFamily="34" charset="0"/>
              </a:rPr>
              <a:t>INTEREST</a:t>
            </a:r>
            <a:r>
              <a:rPr lang="en-GB" sz="2800" dirty="0" smtClean="0">
                <a:latin typeface="Calibri" pitchFamily="34" charset="0"/>
                <a:cs typeface="Calibri" pitchFamily="34" charset="0"/>
              </a:rPr>
              <a:t>, establish </a:t>
            </a:r>
            <a:r>
              <a:rPr lang="en-GB" sz="2800" u="sng" dirty="0" smtClean="0">
                <a:latin typeface="Calibri" pitchFamily="34" charset="0"/>
                <a:cs typeface="Calibri" pitchFamily="34" charset="0"/>
              </a:rPr>
              <a:t>DESIRE</a:t>
            </a:r>
            <a:r>
              <a:rPr lang="en-GB" sz="2800" dirty="0" smtClean="0">
                <a:latin typeface="Calibri" pitchFamily="34" charset="0"/>
                <a:cs typeface="Calibri" pitchFamily="34" charset="0"/>
              </a:rPr>
              <a:t>, engage </a:t>
            </a:r>
            <a:r>
              <a:rPr lang="en-GB" sz="2800" u="sng" dirty="0" smtClean="0">
                <a:latin typeface="Calibri" pitchFamily="34" charset="0"/>
                <a:cs typeface="Calibri" pitchFamily="34" charset="0"/>
              </a:rPr>
              <a:t>ACTION</a:t>
            </a:r>
            <a:r>
              <a:rPr lang="en-GB" sz="2800" dirty="0" smtClean="0">
                <a:latin typeface="Calibri" pitchFamily="34" charset="0"/>
                <a:cs typeface="Calibri" pitchFamily="34" charset="0"/>
              </a:rPr>
              <a:t>. </a:t>
            </a:r>
          </a:p>
          <a:p>
            <a:pPr marL="514350" indent="-514350" eaLnBrk="0" hangingPunct="0">
              <a:spcBef>
                <a:spcPct val="50000"/>
              </a:spcBef>
            </a:pPr>
            <a:endParaRPr lang="en-GB" sz="2800" b="1" dirty="0" smtClean="0">
              <a:latin typeface="Calibri" pitchFamily="34" charset="0"/>
              <a:cs typeface="Calibri" pitchFamily="34" charset="0"/>
            </a:endParaRPr>
          </a:p>
        </p:txBody>
      </p:sp>
      <p:sp>
        <p:nvSpPr>
          <p:cNvPr id="7"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PROMOTION</a:t>
            </a:r>
            <a:endParaRPr lang="en-GB" b="1" dirty="0">
              <a:latin typeface="Century Gothic"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538485" y="1700809"/>
            <a:ext cx="8281987" cy="4585871"/>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ADVERTISING AND PROMOTION</a:t>
            </a:r>
            <a:br>
              <a:rPr lang="en-GB" sz="2800" b="1" dirty="0" smtClean="0">
                <a:latin typeface="Calibri" pitchFamily="34" charset="0"/>
                <a:cs typeface="Calibri" pitchFamily="34" charset="0"/>
              </a:rPr>
            </a:br>
            <a:endParaRPr lang="en-GB" sz="2800" b="1" dirty="0" smtClean="0">
              <a:latin typeface="Calibri" pitchFamily="34" charset="0"/>
              <a:cs typeface="Calibri" pitchFamily="34" charset="0"/>
            </a:endParaRPr>
          </a:p>
          <a:p>
            <a:pPr marL="514350" indent="-514350" eaLnBrk="0" hangingPunct="0">
              <a:spcBef>
                <a:spcPct val="50000"/>
              </a:spcBef>
            </a:pPr>
            <a:r>
              <a:rPr lang="en-GB" sz="2800" b="1" dirty="0" smtClean="0">
                <a:solidFill>
                  <a:srgbClr val="00B050"/>
                </a:solidFill>
                <a:latin typeface="Calibri" pitchFamily="34" charset="0"/>
                <a:cs typeface="Calibri" pitchFamily="34" charset="0"/>
              </a:rPr>
              <a:t>Talk about all marketing and advertising channels you will use... HOWEVER,</a:t>
            </a:r>
          </a:p>
          <a:p>
            <a:pPr marL="514350" indent="-514350" eaLnBrk="0" hangingPunct="0">
              <a:spcBef>
                <a:spcPct val="50000"/>
              </a:spcBef>
            </a:pPr>
            <a:r>
              <a:rPr lang="en-GB" sz="2800" dirty="0" smtClean="0">
                <a:solidFill>
                  <a:srgbClr val="002060"/>
                </a:solidFill>
                <a:latin typeface="AR CENA" pitchFamily="2" charset="0"/>
                <a:cs typeface="Calibri" pitchFamily="34" charset="0"/>
              </a:rPr>
              <a:t>Come up with at least 3 </a:t>
            </a:r>
            <a:r>
              <a:rPr lang="en-GB" sz="2800" b="1" u="sng" dirty="0" smtClean="0">
                <a:solidFill>
                  <a:srgbClr val="002060"/>
                </a:solidFill>
                <a:latin typeface="AR CENA" pitchFamily="2" charset="0"/>
                <a:cs typeface="Calibri" pitchFamily="34" charset="0"/>
              </a:rPr>
              <a:t>CREATIVE</a:t>
            </a:r>
            <a:r>
              <a:rPr lang="en-GB" sz="2800" dirty="0" smtClean="0">
                <a:solidFill>
                  <a:srgbClr val="002060"/>
                </a:solidFill>
                <a:latin typeface="AR CENA" pitchFamily="2" charset="0"/>
                <a:cs typeface="Calibri" pitchFamily="34" charset="0"/>
              </a:rPr>
              <a:t> ideas for your advertising and promotion!</a:t>
            </a:r>
          </a:p>
          <a:p>
            <a:pPr marL="514350" indent="-514350" eaLnBrk="0" hangingPunct="0">
              <a:spcBef>
                <a:spcPct val="50000"/>
              </a:spcBef>
            </a:pPr>
            <a:r>
              <a:rPr lang="en-GB" sz="2800" dirty="0" smtClean="0">
                <a:solidFill>
                  <a:srgbClr val="002060"/>
                </a:solidFill>
                <a:latin typeface="AR CENA" pitchFamily="2" charset="0"/>
                <a:cs typeface="Calibri" pitchFamily="34" charset="0"/>
              </a:rPr>
              <a:t>(Try and do something a bit different. Have fun!)</a:t>
            </a:r>
          </a:p>
          <a:p>
            <a:pPr marL="514350" indent="-514350" algn="ctr" eaLnBrk="0" hangingPunct="0">
              <a:spcBef>
                <a:spcPct val="50000"/>
              </a:spcBef>
            </a:pPr>
            <a:r>
              <a:rPr lang="en-GB" sz="3600" b="1" i="1" u="sng" dirty="0" smtClean="0">
                <a:effectLst>
                  <a:outerShdw blurRad="38100" dist="38100" dir="2700000" algn="tl">
                    <a:srgbClr val="000000">
                      <a:alpha val="43137"/>
                    </a:srgbClr>
                  </a:outerShdw>
                </a:effectLst>
                <a:latin typeface="Calibri" pitchFamily="34" charset="0"/>
                <a:cs typeface="Calibri" pitchFamily="34" charset="0"/>
              </a:rPr>
              <a:t>Make </a:t>
            </a:r>
            <a:r>
              <a:rPr lang="en-GB" sz="3600" b="1" i="1" u="sng" dirty="0" smtClean="0">
                <a:effectLst>
                  <a:outerShdw blurRad="38100" dist="38100" dir="2700000" algn="tl">
                    <a:srgbClr val="000000">
                      <a:alpha val="43137"/>
                    </a:srgbClr>
                  </a:outerShdw>
                </a:effectLst>
                <a:latin typeface="Calibri" pitchFamily="34" charset="0"/>
                <a:cs typeface="Calibri" pitchFamily="34" charset="0"/>
              </a:rPr>
              <a:t>some notes</a:t>
            </a:r>
            <a:r>
              <a:rPr lang="en-GB" sz="3600" b="1" i="1" u="sng" dirty="0" smtClean="0">
                <a:effectLst>
                  <a:outerShdw blurRad="38100" dist="38100" dir="2700000" algn="tl">
                    <a:srgbClr val="000000">
                      <a:alpha val="43137"/>
                    </a:srgbClr>
                  </a:outerShdw>
                </a:effectLst>
                <a:latin typeface="Calibri" pitchFamily="34" charset="0"/>
                <a:cs typeface="Calibri" pitchFamily="34" charset="0"/>
              </a:rPr>
              <a:t>!</a:t>
            </a:r>
            <a:endParaRPr lang="en-GB" sz="2800" i="1" dirty="0" smtClean="0">
              <a:solidFill>
                <a:srgbClr val="FF0000"/>
              </a:solidFill>
              <a:latin typeface="Algerian" pitchFamily="82" charset="0"/>
              <a:cs typeface="Calibri" pitchFamily="34" charset="0"/>
            </a:endParaRPr>
          </a:p>
        </p:txBody>
      </p:sp>
      <p:sp>
        <p:nvSpPr>
          <p:cNvPr id="5"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PROMOTION</a:t>
            </a:r>
            <a:endParaRPr lang="en-GB" b="1" dirty="0">
              <a:latin typeface="Century Gothic"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wipe(down)">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wipe(down)">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wipe(down)">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wipe(down)">
                                      <p:cBhvr>
                                        <p:cTn id="27"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Related image"/>
          <p:cNvPicPr>
            <a:picLocks noChangeAspect="1" noChangeArrowheads="1"/>
          </p:cNvPicPr>
          <p:nvPr/>
        </p:nvPicPr>
        <p:blipFill>
          <a:blip r:embed="rId2" cstate="print"/>
          <a:srcRect l="52128" t="70433" r="22340" b="6090"/>
          <a:stretch>
            <a:fillRect/>
          </a:stretch>
        </p:blipFill>
        <p:spPr bwMode="auto">
          <a:xfrm>
            <a:off x="2699792" y="2132856"/>
            <a:ext cx="3240360" cy="2970330"/>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395536" y="1556792"/>
            <a:ext cx="8281987" cy="5478423"/>
          </a:xfrm>
          <a:prstGeom prst="rect">
            <a:avLst/>
          </a:prstGeom>
          <a:noFill/>
          <a:ln w="9525">
            <a:noFill/>
            <a:miter lim="800000"/>
            <a:headEnd/>
            <a:tailEnd/>
          </a:ln>
        </p:spPr>
        <p:txBody>
          <a:bodyPr wrap="square">
            <a:spAutoFit/>
          </a:bodyPr>
          <a:lstStyle/>
          <a:p>
            <a:pPr eaLnBrk="0" hangingPunct="0">
              <a:spcBef>
                <a:spcPct val="50000"/>
              </a:spcBef>
            </a:pPr>
            <a:r>
              <a:rPr lang="en-GB" sz="2800" b="1" u="sng" dirty="0" smtClean="0">
                <a:latin typeface="Calibri" pitchFamily="34" charset="0"/>
                <a:ea typeface="ＭＳ Ｐゴシック" pitchFamily="-112" charset="-128"/>
                <a:cs typeface="Calibri" pitchFamily="34" charset="0"/>
              </a:rPr>
              <a:t>The 5</a:t>
            </a:r>
            <a:r>
              <a:rPr lang="en-GB" sz="2800" b="1" u="sng" baseline="30000" dirty="0" smtClean="0">
                <a:latin typeface="Calibri" pitchFamily="34" charset="0"/>
                <a:ea typeface="ＭＳ Ｐゴシック" pitchFamily="-112" charset="-128"/>
                <a:cs typeface="Calibri" pitchFamily="34" charset="0"/>
              </a:rPr>
              <a:t>th</a:t>
            </a:r>
            <a:r>
              <a:rPr lang="en-GB" sz="2800" b="1" u="sng" dirty="0" smtClean="0">
                <a:latin typeface="Calibri" pitchFamily="34" charset="0"/>
                <a:ea typeface="ＭＳ Ｐゴシック" pitchFamily="-112" charset="-128"/>
                <a:cs typeface="Calibri" pitchFamily="34" charset="0"/>
              </a:rPr>
              <a:t> P = PEOPLE</a:t>
            </a:r>
          </a:p>
          <a:p>
            <a:pPr eaLnBrk="0" hangingPunct="0">
              <a:spcBef>
                <a:spcPct val="50000"/>
              </a:spcBef>
            </a:pPr>
            <a:r>
              <a:rPr lang="en-GB" sz="2800" b="1" i="1" dirty="0" smtClean="0">
                <a:latin typeface="Calibri" pitchFamily="34" charset="0"/>
                <a:ea typeface="ＭＳ Ｐゴシック" pitchFamily="-112" charset="-128"/>
                <a:cs typeface="Calibri" pitchFamily="34" charset="0"/>
              </a:rPr>
              <a:t>‘Staff, not customers”</a:t>
            </a:r>
          </a:p>
          <a:p>
            <a:pPr eaLnBrk="0" hangingPunct="0">
              <a:spcBef>
                <a:spcPct val="50000"/>
              </a:spcBef>
              <a:buFontTx/>
              <a:buChar char="-"/>
            </a:pPr>
            <a:r>
              <a:rPr lang="en-GB" sz="2800" dirty="0" smtClean="0">
                <a:latin typeface="Calibri" pitchFamily="34" charset="0"/>
                <a:ea typeface="ＭＳ Ｐゴシック" pitchFamily="-112" charset="-128"/>
                <a:cs typeface="Calibri" pitchFamily="34" charset="0"/>
              </a:rPr>
              <a:t>Who are the People who will be providing this product/service?</a:t>
            </a:r>
          </a:p>
          <a:p>
            <a:pPr eaLnBrk="0" hangingPunct="0">
              <a:spcBef>
                <a:spcPct val="50000"/>
              </a:spcBef>
              <a:buFontTx/>
              <a:buChar char="-"/>
            </a:pPr>
            <a:r>
              <a:rPr lang="en-GB" sz="2800" dirty="0" smtClean="0">
                <a:latin typeface="Calibri" pitchFamily="34" charset="0"/>
                <a:ea typeface="ＭＳ Ｐゴシック" pitchFamily="-112" charset="-128"/>
                <a:cs typeface="Calibri" pitchFamily="34" charset="0"/>
              </a:rPr>
              <a:t>Why </a:t>
            </a:r>
            <a:r>
              <a:rPr lang="en-GB" sz="2800" dirty="0" smtClean="0">
                <a:latin typeface="Calibri" pitchFamily="34" charset="0"/>
                <a:ea typeface="ＭＳ Ｐゴシック" pitchFamily="-112" charset="-128"/>
                <a:cs typeface="Calibri" pitchFamily="34" charset="0"/>
              </a:rPr>
              <a:t>will these People make it more </a:t>
            </a:r>
            <a:r>
              <a:rPr lang="en-GB" sz="2800" dirty="0" smtClean="0">
                <a:latin typeface="Calibri" pitchFamily="34" charset="0"/>
                <a:ea typeface="ＭＳ Ｐゴシック" pitchFamily="-112" charset="-128"/>
                <a:cs typeface="Calibri" pitchFamily="34" charset="0"/>
              </a:rPr>
              <a:t>competitive </a:t>
            </a:r>
            <a:r>
              <a:rPr lang="en-GB" sz="2800" dirty="0" smtClean="0">
                <a:latin typeface="Calibri" pitchFamily="34" charset="0"/>
                <a:ea typeface="ＭＳ Ｐゴシック" pitchFamily="-112" charset="-128"/>
                <a:cs typeface="Calibri" pitchFamily="34" charset="0"/>
              </a:rPr>
              <a:t>(skills</a:t>
            </a:r>
            <a:r>
              <a:rPr lang="en-GB" sz="2800" dirty="0" smtClean="0">
                <a:latin typeface="Calibri" pitchFamily="34" charset="0"/>
                <a:ea typeface="ＭＳ Ｐゴシック" pitchFamily="-112" charset="-128"/>
                <a:cs typeface="Calibri" pitchFamily="34" charset="0"/>
              </a:rPr>
              <a:t>, ability, talents, </a:t>
            </a:r>
            <a:r>
              <a:rPr lang="en-GB" sz="2800" dirty="0" smtClean="0">
                <a:latin typeface="Calibri" pitchFamily="34" charset="0"/>
                <a:ea typeface="ＭＳ Ｐゴシック" pitchFamily="-112" charset="-128"/>
                <a:cs typeface="Calibri" pitchFamily="34" charset="0"/>
              </a:rPr>
              <a:t>creativity)?</a:t>
            </a:r>
            <a:endParaRPr lang="en-GB" sz="2800" dirty="0" smtClean="0">
              <a:latin typeface="Calibri" pitchFamily="34" charset="0"/>
              <a:ea typeface="ＭＳ Ｐゴシック" pitchFamily="-112" charset="-128"/>
              <a:cs typeface="Calibri" pitchFamily="34" charset="0"/>
            </a:endParaRPr>
          </a:p>
          <a:p>
            <a:pPr eaLnBrk="0" hangingPunct="0">
              <a:spcBef>
                <a:spcPct val="50000"/>
              </a:spcBef>
              <a:buFontTx/>
              <a:buChar char="-"/>
            </a:pPr>
            <a:r>
              <a:rPr lang="en-GB" sz="2800" dirty="0" smtClean="0">
                <a:latin typeface="Calibri" pitchFamily="34" charset="0"/>
                <a:ea typeface="ＭＳ Ｐゴシック" pitchFamily="-112" charset="-128"/>
                <a:cs typeface="Calibri" pitchFamily="34" charset="0"/>
              </a:rPr>
              <a:t>What gaps or weaknesses are there in your People, and what is your strategy to combat </a:t>
            </a:r>
            <a:r>
              <a:rPr lang="en-GB" sz="2800" dirty="0" smtClean="0">
                <a:latin typeface="Calibri" pitchFamily="34" charset="0"/>
                <a:ea typeface="ＭＳ Ｐゴシック" pitchFamily="-112" charset="-128"/>
                <a:cs typeface="Calibri" pitchFamily="34" charset="0"/>
              </a:rPr>
              <a:t>these (Employ, train, outsource, etc)?</a:t>
            </a:r>
            <a:endParaRPr lang="en-GB" sz="2800" dirty="0" smtClean="0">
              <a:latin typeface="Calibri" pitchFamily="34" charset="0"/>
              <a:ea typeface="ＭＳ Ｐゴシック" pitchFamily="-112" charset="-128"/>
              <a:cs typeface="Calibri" pitchFamily="34" charset="0"/>
            </a:endParaRPr>
          </a:p>
          <a:p>
            <a:pPr eaLnBrk="0" hangingPunct="0">
              <a:spcBef>
                <a:spcPct val="50000"/>
              </a:spcBef>
            </a:pPr>
            <a:endParaRPr lang="en-GB" sz="2800" dirty="0" smtClean="0">
              <a:latin typeface="Calibri" pitchFamily="34" charset="0"/>
              <a:ea typeface="ＭＳ Ｐゴシック" pitchFamily="-112" charset="-128"/>
              <a:cs typeface="Calibri" pitchFamily="34" charset="0"/>
            </a:endParaRPr>
          </a:p>
        </p:txBody>
      </p:sp>
      <p:sp>
        <p:nvSpPr>
          <p:cNvPr id="5"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The Marketing Mix – </a:t>
            </a:r>
            <a:r>
              <a:rPr lang="en-GB" b="1" dirty="0" smtClean="0">
                <a:solidFill>
                  <a:srgbClr val="FF0000"/>
                </a:solidFill>
                <a:latin typeface="Century Gothic" pitchFamily="34" charset="0"/>
              </a:rPr>
              <a:t>5 P’s</a:t>
            </a:r>
            <a:endParaRPr lang="en-GB" b="1" dirty="0">
              <a:solidFill>
                <a:srgbClr val="FF0000"/>
              </a:solidFill>
              <a:latin typeface="Century Gothic"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395537" y="1556792"/>
            <a:ext cx="4968552" cy="2893100"/>
          </a:xfrm>
          <a:prstGeom prst="rect">
            <a:avLst/>
          </a:prstGeom>
          <a:noFill/>
          <a:ln w="9525">
            <a:noFill/>
            <a:miter lim="800000"/>
            <a:headEnd/>
            <a:tailEnd/>
          </a:ln>
        </p:spPr>
        <p:txBody>
          <a:bodyPr wrap="square">
            <a:spAutoFit/>
          </a:bodyPr>
          <a:lstStyle/>
          <a:p>
            <a:pPr marL="514350" indent="-514350" eaLnBrk="0" hangingPunct="0">
              <a:spcBef>
                <a:spcPct val="50000"/>
              </a:spcBef>
              <a:buFont typeface="Arial" pitchFamily="34" charset="0"/>
              <a:buChar char="•"/>
            </a:pPr>
            <a:r>
              <a:rPr lang="en-GB" sz="2800" dirty="0" smtClean="0">
                <a:latin typeface="Calibri" pitchFamily="34" charset="0"/>
                <a:ea typeface="ＭＳ Ｐゴシック" pitchFamily="-112" charset="-128"/>
                <a:cs typeface="Calibri" pitchFamily="34" charset="0"/>
              </a:rPr>
              <a:t>Sell yourself!</a:t>
            </a:r>
          </a:p>
          <a:p>
            <a:pPr marL="514350" indent="-514350" eaLnBrk="0" hangingPunct="0">
              <a:spcBef>
                <a:spcPct val="50000"/>
              </a:spcBef>
              <a:buFont typeface="Arial" pitchFamily="34" charset="0"/>
              <a:buChar char="•"/>
            </a:pPr>
            <a:r>
              <a:rPr lang="en-GB" sz="2800" dirty="0" smtClean="0">
                <a:latin typeface="Calibri" pitchFamily="34" charset="0"/>
                <a:ea typeface="ＭＳ Ｐゴシック" pitchFamily="-112" charset="-128"/>
                <a:cs typeface="Calibri" pitchFamily="34" charset="0"/>
              </a:rPr>
              <a:t>Key attributes fitting to the concept.</a:t>
            </a:r>
          </a:p>
          <a:p>
            <a:pPr marL="514350" indent="-514350" eaLnBrk="0" hangingPunct="0">
              <a:spcBef>
                <a:spcPct val="50000"/>
              </a:spcBef>
              <a:buFont typeface="Arial" pitchFamily="34" charset="0"/>
              <a:buChar char="•"/>
            </a:pPr>
            <a:r>
              <a:rPr lang="en-GB" sz="2800" dirty="0" smtClean="0">
                <a:latin typeface="Calibri" pitchFamily="34" charset="0"/>
                <a:ea typeface="ＭＳ Ｐゴシック" pitchFamily="-112" charset="-128"/>
                <a:cs typeface="Calibri" pitchFamily="34" charset="0"/>
              </a:rPr>
              <a:t>What’s your USP?</a:t>
            </a:r>
          </a:p>
          <a:p>
            <a:pPr marL="514350" indent="-514350" eaLnBrk="0" hangingPunct="0">
              <a:spcBef>
                <a:spcPct val="50000"/>
              </a:spcBef>
            </a:pPr>
            <a:endParaRPr lang="en-GB" sz="2800" dirty="0" smtClean="0">
              <a:latin typeface="Calibri" pitchFamily="34" charset="0"/>
              <a:ea typeface="ＭＳ Ｐゴシック" pitchFamily="-112" charset="-128"/>
              <a:cs typeface="Calibri" pitchFamily="34" charset="0"/>
            </a:endParaRPr>
          </a:p>
        </p:txBody>
      </p:sp>
      <p:pic>
        <p:nvPicPr>
          <p:cNvPr id="1026" name="Picture 2"/>
          <p:cNvPicPr>
            <a:picLocks noChangeAspect="1" noChangeArrowheads="1"/>
          </p:cNvPicPr>
          <p:nvPr/>
        </p:nvPicPr>
        <p:blipFill>
          <a:blip r:embed="rId2" cstate="print"/>
          <a:srcRect l="36004" t="28047" r="37326" b="21658"/>
          <a:stretch>
            <a:fillRect/>
          </a:stretch>
        </p:blipFill>
        <p:spPr bwMode="auto">
          <a:xfrm>
            <a:off x="5508104" y="1556792"/>
            <a:ext cx="3312368" cy="4997355"/>
          </a:xfrm>
          <a:prstGeom prst="rect">
            <a:avLst/>
          </a:prstGeom>
          <a:noFill/>
          <a:ln w="9525">
            <a:noFill/>
            <a:miter lim="800000"/>
            <a:headEnd/>
            <a:tailEnd/>
          </a:ln>
        </p:spPr>
      </p:pic>
      <p:sp>
        <p:nvSpPr>
          <p:cNvPr id="7"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Step 4: Compatibility</a:t>
            </a:r>
            <a:endParaRPr lang="en-GB" b="1" dirty="0">
              <a:solidFill>
                <a:srgbClr val="FF0000"/>
              </a:solidFill>
              <a:latin typeface="Century Gothic"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CORE SOFT SKILLS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611188" y="1700808"/>
            <a:ext cx="8281987" cy="523220"/>
          </a:xfrm>
          <a:prstGeom prst="rect">
            <a:avLst/>
          </a:prstGeom>
          <a:noFill/>
          <a:ln w="9525">
            <a:noFill/>
            <a:miter lim="800000"/>
            <a:headEnd/>
            <a:tailEnd/>
          </a:ln>
        </p:spPr>
        <p:txBody>
          <a:bodyPr>
            <a:spAutoFit/>
          </a:bodyPr>
          <a:lstStyle/>
          <a:p>
            <a:r>
              <a:rPr lang="en-GB" sz="2800" b="1" dirty="0" smtClean="0">
                <a:latin typeface="Arial" pitchFamily="34" charset="0"/>
                <a:ea typeface="ＭＳ Ｐゴシック" pitchFamily="-112" charset="-128"/>
                <a:cs typeface="Arial" pitchFamily="34" charset="0"/>
              </a:rPr>
              <a:t>“What do you think?”</a:t>
            </a:r>
          </a:p>
        </p:txBody>
      </p:sp>
      <p:sp>
        <p:nvSpPr>
          <p:cNvPr id="4" name="Text Box 3"/>
          <p:cNvSpPr txBox="1">
            <a:spLocks noChangeArrowheads="1"/>
          </p:cNvSpPr>
          <p:nvPr/>
        </p:nvSpPr>
        <p:spPr bwMode="auto">
          <a:xfrm>
            <a:off x="1403648" y="2420888"/>
            <a:ext cx="7488832" cy="4401205"/>
          </a:xfrm>
          <a:prstGeom prst="rect">
            <a:avLst/>
          </a:prstGeom>
          <a:noFill/>
          <a:ln w="9525">
            <a:noFill/>
            <a:miter lim="800000"/>
            <a:headEnd/>
            <a:tailEnd/>
          </a:ln>
        </p:spPr>
        <p:txBody>
          <a:bodyPr wrap="square" numCol="2">
            <a:spAutoFit/>
          </a:bodyPr>
          <a:lstStyle/>
          <a:p>
            <a:pPr>
              <a:buFont typeface="Arial" pitchFamily="34" charset="0"/>
              <a:buChar char="•"/>
            </a:pPr>
            <a:r>
              <a:rPr lang="en-GB" sz="2800" dirty="0" smtClean="0">
                <a:latin typeface="Arial" pitchFamily="34" charset="0"/>
                <a:ea typeface="ＭＳ Ｐゴシック" pitchFamily="-112" charset="-128"/>
                <a:cs typeface="Arial" pitchFamily="34" charset="0"/>
              </a:rPr>
              <a:t>Communication</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Flexibility</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Leadership</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Motivation</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Patience</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Persuasion</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Problem Solving</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Teamwork</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Time Management</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Work Ethic</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404664"/>
            <a:ext cx="7993062" cy="830997"/>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NOW...</a:t>
            </a:r>
            <a:br>
              <a:rPr lang="en-GB" sz="2400" b="1" dirty="0" smtClean="0">
                <a:solidFill>
                  <a:schemeClr val="accent2">
                    <a:lumMod val="75000"/>
                  </a:schemeClr>
                </a:solidFill>
                <a:latin typeface="Tahoma" pitchFamily="34" charset="0"/>
                <a:ea typeface="ＭＳ Ｐゴシック" pitchFamily="-112" charset="-128"/>
              </a:rPr>
            </a:br>
            <a:r>
              <a:rPr lang="en-GB" sz="2400" b="1" dirty="0" smtClean="0">
                <a:solidFill>
                  <a:schemeClr val="accent2">
                    <a:lumMod val="75000"/>
                  </a:schemeClr>
                </a:solidFill>
                <a:latin typeface="Tahoma" pitchFamily="34" charset="0"/>
                <a:ea typeface="ＭＳ Ｐゴシック" pitchFamily="-112" charset="-128"/>
              </a:rPr>
              <a:t>WHAT ARE YOUR </a:t>
            </a:r>
            <a:r>
              <a:rPr lang="en-GB" sz="2400" b="1" u="sng" dirty="0" smtClean="0">
                <a:solidFill>
                  <a:schemeClr val="accent2">
                    <a:lumMod val="75000"/>
                  </a:schemeClr>
                </a:solidFill>
                <a:latin typeface="Tahoma" pitchFamily="34" charset="0"/>
                <a:ea typeface="ＭＳ Ｐゴシック" pitchFamily="-112" charset="-128"/>
              </a:rPr>
              <a:t>HARD</a:t>
            </a:r>
            <a:r>
              <a:rPr lang="en-GB" sz="2400" b="1" dirty="0" smtClean="0">
                <a:solidFill>
                  <a:schemeClr val="accent2">
                    <a:lumMod val="75000"/>
                  </a:schemeClr>
                </a:solidFill>
                <a:latin typeface="Tahoma" pitchFamily="34" charset="0"/>
                <a:ea typeface="ＭＳ Ｐゴシック" pitchFamily="-112" charset="-128"/>
              </a:rPr>
              <a:t> SKILLS?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611188" y="2121818"/>
            <a:ext cx="8281987" cy="4401205"/>
          </a:xfrm>
          <a:prstGeom prst="rect">
            <a:avLst/>
          </a:prstGeom>
          <a:noFill/>
          <a:ln w="9525">
            <a:noFill/>
            <a:miter lim="800000"/>
            <a:headEnd/>
            <a:tailEnd/>
          </a:ln>
        </p:spPr>
        <p:txBody>
          <a:bodyPr>
            <a:spAutoFit/>
          </a:bodyPr>
          <a:lstStyle/>
          <a:p>
            <a:r>
              <a:rPr lang="en-GB" sz="2800" b="1" dirty="0" smtClean="0">
                <a:latin typeface="Arial" pitchFamily="34" charset="0"/>
                <a:ea typeface="ＭＳ Ｐゴシック" pitchFamily="-112" charset="-128"/>
                <a:cs typeface="Arial" pitchFamily="34" charset="0"/>
              </a:rPr>
              <a:t>... Remember: </a:t>
            </a:r>
            <a:r>
              <a:rPr lang="en-GB" sz="2800" i="1" dirty="0" smtClean="0">
                <a:latin typeface="Arial" pitchFamily="34" charset="0"/>
                <a:ea typeface="ＭＳ Ｐゴシック" pitchFamily="-112" charset="-128"/>
                <a:cs typeface="Arial" pitchFamily="34" charset="0"/>
              </a:rPr>
              <a:t>Hard skills are learnt through education, training, self-learning or experience.</a:t>
            </a:r>
          </a:p>
          <a:p>
            <a:endParaRPr lang="en-GB" sz="2800" i="1" dirty="0" smtClean="0">
              <a:latin typeface="Arial" pitchFamily="34" charset="0"/>
              <a:ea typeface="ＭＳ Ｐゴシック" pitchFamily="-112" charset="-128"/>
              <a:cs typeface="Arial" pitchFamily="34" charset="0"/>
            </a:endParaRPr>
          </a:p>
          <a:p>
            <a:r>
              <a:rPr lang="en-GB" sz="2400" dirty="0" smtClean="0">
                <a:latin typeface="Arial" pitchFamily="34" charset="0"/>
                <a:ea typeface="ＭＳ Ｐゴシック" pitchFamily="-112" charset="-128"/>
                <a:cs typeface="Arial" pitchFamily="34" charset="0"/>
              </a:rPr>
              <a:t>Examples of hard skills include:</a:t>
            </a:r>
          </a:p>
          <a:p>
            <a:endParaRPr lang="en-GB" sz="2400" dirty="0" smtClean="0">
              <a:latin typeface="Arial" pitchFamily="34" charset="0"/>
              <a:ea typeface="ＭＳ Ｐゴシック" pitchFamily="-112" charset="-128"/>
              <a:cs typeface="Arial" pitchFamily="34" charset="0"/>
            </a:endParaRPr>
          </a:p>
          <a:p>
            <a:pPr>
              <a:buFont typeface="Arial" pitchFamily="34" charset="0"/>
              <a:buChar char="•"/>
            </a:pPr>
            <a:r>
              <a:rPr lang="en-GB" sz="2400" dirty="0" smtClean="0">
                <a:latin typeface="Arial" pitchFamily="34" charset="0"/>
                <a:ea typeface="ＭＳ Ｐゴシック" pitchFamily="-112" charset="-128"/>
                <a:cs typeface="Arial" pitchFamily="34" charset="0"/>
              </a:rPr>
              <a:t>Proficiency in a foreign language</a:t>
            </a:r>
          </a:p>
          <a:p>
            <a:pPr>
              <a:buFont typeface="Arial" pitchFamily="34" charset="0"/>
              <a:buChar char="•"/>
            </a:pPr>
            <a:r>
              <a:rPr lang="en-GB" sz="2400" dirty="0" smtClean="0">
                <a:latin typeface="Arial" pitchFamily="34" charset="0"/>
                <a:ea typeface="ＭＳ Ｐゴシック" pitchFamily="-112" charset="-128"/>
                <a:cs typeface="Arial" pitchFamily="34" charset="0"/>
              </a:rPr>
              <a:t>A degree or certificate</a:t>
            </a:r>
          </a:p>
          <a:p>
            <a:pPr>
              <a:buFont typeface="Arial" pitchFamily="34" charset="0"/>
              <a:buChar char="•"/>
            </a:pPr>
            <a:r>
              <a:rPr lang="en-GB" sz="2400" dirty="0" smtClean="0">
                <a:latin typeface="Arial" pitchFamily="34" charset="0"/>
                <a:ea typeface="ＭＳ Ｐゴシック" pitchFamily="-112" charset="-128"/>
                <a:cs typeface="Arial" pitchFamily="34" charset="0"/>
              </a:rPr>
              <a:t>Typing speed</a:t>
            </a:r>
          </a:p>
          <a:p>
            <a:pPr>
              <a:buFont typeface="Arial" pitchFamily="34" charset="0"/>
              <a:buChar char="•"/>
            </a:pPr>
            <a:r>
              <a:rPr lang="en-GB" sz="2400" dirty="0" smtClean="0">
                <a:latin typeface="Arial" pitchFamily="34" charset="0"/>
                <a:ea typeface="ＭＳ Ｐゴシック" pitchFamily="-112" charset="-128"/>
                <a:cs typeface="Arial" pitchFamily="34" charset="0"/>
              </a:rPr>
              <a:t>Machine operation</a:t>
            </a:r>
          </a:p>
          <a:p>
            <a:pPr>
              <a:buFont typeface="Arial" pitchFamily="34" charset="0"/>
              <a:buChar char="•"/>
            </a:pPr>
            <a:r>
              <a:rPr lang="en-GB" sz="2400" dirty="0" smtClean="0">
                <a:latin typeface="Arial" pitchFamily="34" charset="0"/>
                <a:ea typeface="ＭＳ Ｐゴシック" pitchFamily="-112" charset="-128"/>
                <a:cs typeface="Arial" pitchFamily="34" charset="0"/>
              </a:rPr>
              <a:t>Computer programming</a:t>
            </a:r>
          </a:p>
          <a:p>
            <a:endParaRPr lang="en-GB" sz="2800" b="1" dirty="0" smtClean="0">
              <a:latin typeface="Arial" pitchFamily="34" charset="0"/>
              <a:ea typeface="ＭＳ Ｐゴシック" pitchFamily="-112" charset="-128"/>
              <a:cs typeface="Arial" pitchFamily="34" charset="0"/>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Simply Do Compatibility</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95536" y="3717032"/>
            <a:ext cx="8424936" cy="2677656"/>
          </a:xfrm>
          <a:prstGeom prst="rect">
            <a:avLst/>
          </a:prstGeom>
          <a:noFill/>
          <a:ln w="9525">
            <a:noFill/>
            <a:miter lim="800000"/>
            <a:headEnd/>
            <a:tailEnd/>
          </a:ln>
        </p:spPr>
        <p:txBody>
          <a:bodyPr wrap="square">
            <a:spAutoFit/>
          </a:bodyPr>
          <a:lstStyle/>
          <a:p>
            <a:pPr marL="514350" indent="-514350" eaLnBrk="0" hangingPunct="0">
              <a:spcBef>
                <a:spcPct val="50000"/>
              </a:spcBef>
              <a:buFont typeface="Arial" pitchFamily="34" charset="0"/>
              <a:buChar char="•"/>
            </a:pPr>
            <a:r>
              <a:rPr lang="en-GB" sz="2400" dirty="0" smtClean="0">
                <a:latin typeface="Calibri" pitchFamily="34" charset="0"/>
                <a:ea typeface="ＭＳ Ｐゴシック" pitchFamily="-112" charset="-128"/>
                <a:cs typeface="Calibri" pitchFamily="34" charset="0"/>
              </a:rPr>
              <a:t>Passion – your drive and motivation</a:t>
            </a:r>
          </a:p>
          <a:p>
            <a:pPr marL="514350" indent="-514350" eaLnBrk="0" hangingPunct="0">
              <a:spcBef>
                <a:spcPct val="50000"/>
              </a:spcBef>
              <a:buFont typeface="Arial" pitchFamily="34" charset="0"/>
              <a:buChar char="•"/>
            </a:pPr>
            <a:r>
              <a:rPr lang="en-GB" sz="2400" dirty="0" smtClean="0">
                <a:latin typeface="Calibri" pitchFamily="34" charset="0"/>
                <a:ea typeface="ＭＳ Ｐゴシック" pitchFamily="-112" charset="-128"/>
                <a:cs typeface="Calibri" pitchFamily="34" charset="0"/>
              </a:rPr>
              <a:t>Resilience – problem solving, determination, will you give up?</a:t>
            </a:r>
          </a:p>
          <a:p>
            <a:pPr marL="514350" indent="-514350" eaLnBrk="0" hangingPunct="0">
              <a:spcBef>
                <a:spcPct val="50000"/>
              </a:spcBef>
              <a:buFont typeface="Arial" pitchFamily="34" charset="0"/>
              <a:buChar char="•"/>
            </a:pPr>
            <a:r>
              <a:rPr lang="en-GB" sz="2400" dirty="0" smtClean="0">
                <a:latin typeface="Calibri" pitchFamily="34" charset="0"/>
                <a:ea typeface="ＭＳ Ｐゴシック" pitchFamily="-112" charset="-128"/>
                <a:cs typeface="Calibri" pitchFamily="34" charset="0"/>
              </a:rPr>
              <a:t>Communication – can you sell the business, engage, marketing</a:t>
            </a:r>
          </a:p>
          <a:p>
            <a:pPr marL="514350" indent="-514350" eaLnBrk="0" hangingPunct="0">
              <a:spcBef>
                <a:spcPct val="50000"/>
              </a:spcBef>
              <a:buFont typeface="Arial" pitchFamily="34" charset="0"/>
              <a:buChar char="•"/>
            </a:pPr>
            <a:r>
              <a:rPr lang="en-GB" sz="2400" dirty="0" smtClean="0">
                <a:latin typeface="Calibri" pitchFamily="34" charset="0"/>
                <a:ea typeface="ＭＳ Ｐゴシック" pitchFamily="-112" charset="-128"/>
                <a:cs typeface="Calibri" pitchFamily="34" charset="0"/>
              </a:rPr>
              <a:t>Planning – logical thinking, risk-free, future proofing</a:t>
            </a:r>
          </a:p>
          <a:p>
            <a:pPr marL="514350" indent="-514350" eaLnBrk="0" hangingPunct="0">
              <a:spcBef>
                <a:spcPct val="50000"/>
              </a:spcBef>
              <a:buFont typeface="Arial" pitchFamily="34" charset="0"/>
              <a:buChar char="•"/>
            </a:pPr>
            <a:r>
              <a:rPr lang="en-GB" sz="2400" dirty="0" smtClean="0">
                <a:latin typeface="Calibri" pitchFamily="34" charset="0"/>
                <a:ea typeface="ＭＳ Ｐゴシック" pitchFamily="-112" charset="-128"/>
                <a:cs typeface="Calibri" pitchFamily="34" charset="0"/>
              </a:rPr>
              <a:t>Network – your support network, advice and guidance</a:t>
            </a:r>
          </a:p>
        </p:txBody>
      </p:sp>
      <p:pic>
        <p:nvPicPr>
          <p:cNvPr id="2050" name="Picture 2"/>
          <p:cNvPicPr>
            <a:picLocks noChangeAspect="1" noChangeArrowheads="1"/>
          </p:cNvPicPr>
          <p:nvPr/>
        </p:nvPicPr>
        <p:blipFill>
          <a:blip r:embed="rId2" cstate="print"/>
          <a:srcRect l="12494" t="35779" r="14498" b="40468"/>
          <a:stretch>
            <a:fillRect/>
          </a:stretch>
        </p:blipFill>
        <p:spPr bwMode="auto">
          <a:xfrm>
            <a:off x="683568" y="1772816"/>
            <a:ext cx="7344816" cy="191166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395536" y="1556792"/>
            <a:ext cx="8281987" cy="523220"/>
          </a:xfrm>
          <a:prstGeom prst="rect">
            <a:avLst/>
          </a:prstGeom>
          <a:noFill/>
          <a:ln w="9525">
            <a:noFill/>
            <a:miter lim="800000"/>
            <a:headEnd/>
            <a:tailEnd/>
          </a:ln>
        </p:spPr>
        <p:txBody>
          <a:bodyPr wrap="square" numCol="1">
            <a:spAutoFit/>
          </a:bodyPr>
          <a:lstStyle/>
          <a:p>
            <a:pPr eaLnBrk="0" hangingPunct="0">
              <a:spcBef>
                <a:spcPct val="50000"/>
              </a:spcBef>
            </a:pPr>
            <a:r>
              <a:rPr lang="en-GB" sz="2800" b="1" dirty="0" smtClean="0">
                <a:latin typeface="Calibri" pitchFamily="34" charset="0"/>
                <a:ea typeface="ＭＳ Ｐゴシック" pitchFamily="-112" charset="-128"/>
                <a:cs typeface="Calibri" pitchFamily="34" charset="0"/>
              </a:rPr>
              <a:t>Networks: </a:t>
            </a:r>
            <a:r>
              <a:rPr lang="en-GB" sz="2800" dirty="0" smtClean="0">
                <a:solidFill>
                  <a:srgbClr val="00B0F0"/>
                </a:solidFill>
                <a:latin typeface="Calibri" pitchFamily="34" charset="0"/>
                <a:ea typeface="ＭＳ Ｐゴシック" pitchFamily="-112" charset="-128"/>
                <a:cs typeface="Calibri" pitchFamily="34" charset="0"/>
              </a:rPr>
              <a:t>who would be in your support network?</a:t>
            </a:r>
            <a:endParaRPr lang="en-GB" sz="1600" dirty="0" smtClean="0">
              <a:solidFill>
                <a:srgbClr val="00B0F0"/>
              </a:solidFill>
              <a:latin typeface="Calibri" pitchFamily="34" charset="0"/>
              <a:ea typeface="ＭＳ Ｐゴシック" pitchFamily="-112" charset="-128"/>
              <a:cs typeface="Calibri" pitchFamily="34" charset="0"/>
            </a:endParaRPr>
          </a:p>
        </p:txBody>
      </p:sp>
      <p:sp>
        <p:nvSpPr>
          <p:cNvPr id="4" name="Text Box 3"/>
          <p:cNvSpPr txBox="1">
            <a:spLocks noChangeArrowheads="1"/>
          </p:cNvSpPr>
          <p:nvPr/>
        </p:nvSpPr>
        <p:spPr bwMode="auto">
          <a:xfrm>
            <a:off x="547936" y="2276873"/>
            <a:ext cx="8281987" cy="4093428"/>
          </a:xfrm>
          <a:prstGeom prst="rect">
            <a:avLst/>
          </a:prstGeom>
          <a:noFill/>
          <a:ln w="9525">
            <a:noFill/>
            <a:miter lim="800000"/>
            <a:headEnd/>
            <a:tailEnd/>
          </a:ln>
        </p:spPr>
        <p:txBody>
          <a:bodyPr wrap="square" numCol="3">
            <a:spAutoFit/>
          </a:bodyPr>
          <a:lstStyle/>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Friends &amp; Family</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Business owners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Academics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Uni Enterprise advisers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Business Wales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Business advisers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Accountants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Solicitors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Industry employees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Fellow students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Big Ideas Wales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Funders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Freelance agencies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Suppliers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Buyers/customers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Journalists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Business networks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LinkedIn</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Social media</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Mentors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Careers Advisors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Third sector specialists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Banks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Competitors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Complimentary services</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 Memberships/Unions. </a:t>
            </a:r>
          </a:p>
          <a:p>
            <a:pPr eaLnBrk="0" hangingPunct="0">
              <a:spcBef>
                <a:spcPct val="50000"/>
              </a:spcBef>
              <a:buFont typeface="Arial" pitchFamily="34" charset="0"/>
              <a:buChar char="•"/>
            </a:pPr>
            <a:r>
              <a:rPr lang="en-GB" sz="2000" i="1" dirty="0" smtClean="0">
                <a:latin typeface="Calibri" pitchFamily="34" charset="0"/>
                <a:ea typeface="ＭＳ Ｐゴシック" pitchFamily="-112" charset="-128"/>
                <a:cs typeface="Calibri" pitchFamily="34" charset="0"/>
              </a:rPr>
              <a:t>Anyone else...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nodeType="afterEffect">
                                  <p:stCondLst>
                                    <p:cond delay="500"/>
                                  </p:stCondLst>
                                  <p:childTnLst>
                                    <p:set>
                                      <p:cBhvr>
                                        <p:cTn id="13" dur="1" fill="hold">
                                          <p:stCondLst>
                                            <p:cond delay="0"/>
                                          </p:stCondLst>
                                        </p:cTn>
                                        <p:tgtEl>
                                          <p:spTgt spid="4">
                                            <p:txEl>
                                              <p:pRg st="1" end="1"/>
                                            </p:txEl>
                                          </p:spTgt>
                                        </p:tgtEl>
                                        <p:attrNameLst>
                                          <p:attrName>style.visibility</p:attrName>
                                        </p:attrNameLst>
                                      </p:cBhvr>
                                      <p:to>
                                        <p:strVal val="visible"/>
                                      </p:to>
                                    </p:set>
                                  </p:childTnLst>
                                </p:cTn>
                              </p:par>
                            </p:childTnLst>
                          </p:cTn>
                        </p:par>
                        <p:par>
                          <p:cTn id="14" fill="hold">
                            <p:stCondLst>
                              <p:cond delay="500"/>
                            </p:stCondLst>
                            <p:childTnLst>
                              <p:par>
                                <p:cTn id="15" presetID="1" presetClass="entr" presetSubtype="0" fill="hold" nodeType="afterEffect">
                                  <p:stCondLst>
                                    <p:cond delay="500"/>
                                  </p:stCondLst>
                                  <p:childTnLst>
                                    <p:set>
                                      <p:cBhvr>
                                        <p:cTn id="16" dur="1" fill="hold">
                                          <p:stCondLst>
                                            <p:cond delay="0"/>
                                          </p:stCondLst>
                                        </p:cTn>
                                        <p:tgtEl>
                                          <p:spTgt spid="4">
                                            <p:txEl>
                                              <p:pRg st="2" end="2"/>
                                            </p:txEl>
                                          </p:spTgt>
                                        </p:tgtEl>
                                        <p:attrNameLst>
                                          <p:attrName>style.visibility</p:attrName>
                                        </p:attrNameLst>
                                      </p:cBhvr>
                                      <p:to>
                                        <p:strVal val="visible"/>
                                      </p:to>
                                    </p:set>
                                  </p:childTnLst>
                                </p:cTn>
                              </p:par>
                            </p:childTnLst>
                          </p:cTn>
                        </p:par>
                        <p:par>
                          <p:cTn id="17" fill="hold">
                            <p:stCondLst>
                              <p:cond delay="1000"/>
                            </p:stCondLst>
                            <p:childTnLst>
                              <p:par>
                                <p:cTn id="18" presetID="1" presetClass="entr" presetSubtype="0" fill="hold" nodeType="afterEffect">
                                  <p:stCondLst>
                                    <p:cond delay="500"/>
                                  </p:stCondLst>
                                  <p:childTnLst>
                                    <p:set>
                                      <p:cBhvr>
                                        <p:cTn id="19" dur="1" fill="hold">
                                          <p:stCondLst>
                                            <p:cond delay="0"/>
                                          </p:stCondLst>
                                        </p:cTn>
                                        <p:tgtEl>
                                          <p:spTgt spid="4">
                                            <p:txEl>
                                              <p:pRg st="3" end="3"/>
                                            </p:txEl>
                                          </p:spTgt>
                                        </p:tgtEl>
                                        <p:attrNameLst>
                                          <p:attrName>style.visibility</p:attrName>
                                        </p:attrNameLst>
                                      </p:cBhvr>
                                      <p:to>
                                        <p:strVal val="visible"/>
                                      </p:to>
                                    </p:set>
                                  </p:childTnLst>
                                </p:cTn>
                              </p:par>
                            </p:childTnLst>
                          </p:cTn>
                        </p:par>
                        <p:par>
                          <p:cTn id="20" fill="hold">
                            <p:stCondLst>
                              <p:cond delay="1500"/>
                            </p:stCondLst>
                            <p:childTnLst>
                              <p:par>
                                <p:cTn id="21" presetID="1" presetClass="entr" presetSubtype="0" fill="hold" nodeType="afterEffect">
                                  <p:stCondLst>
                                    <p:cond delay="50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par>
                          <p:cTn id="23" fill="hold">
                            <p:stCondLst>
                              <p:cond delay="2000"/>
                            </p:stCondLst>
                            <p:childTnLst>
                              <p:par>
                                <p:cTn id="24" presetID="1" presetClass="entr" presetSubtype="0" fill="hold" nodeType="afterEffect">
                                  <p:stCondLst>
                                    <p:cond delay="500"/>
                                  </p:stCondLst>
                                  <p:childTnLst>
                                    <p:set>
                                      <p:cBhvr>
                                        <p:cTn id="25" dur="1" fill="hold">
                                          <p:stCondLst>
                                            <p:cond delay="0"/>
                                          </p:stCondLst>
                                        </p:cTn>
                                        <p:tgtEl>
                                          <p:spTgt spid="4">
                                            <p:txEl>
                                              <p:pRg st="5" end="5"/>
                                            </p:txEl>
                                          </p:spTgt>
                                        </p:tgtEl>
                                        <p:attrNameLst>
                                          <p:attrName>style.visibility</p:attrName>
                                        </p:attrNameLst>
                                      </p:cBhvr>
                                      <p:to>
                                        <p:strVal val="visible"/>
                                      </p:to>
                                    </p:set>
                                  </p:childTnLst>
                                </p:cTn>
                              </p:par>
                            </p:childTnLst>
                          </p:cTn>
                        </p:par>
                        <p:par>
                          <p:cTn id="26" fill="hold">
                            <p:stCondLst>
                              <p:cond delay="2500"/>
                            </p:stCondLst>
                            <p:childTnLst>
                              <p:par>
                                <p:cTn id="27" presetID="1" presetClass="entr" presetSubtype="0" fill="hold" nodeType="afterEffect">
                                  <p:stCondLst>
                                    <p:cond delay="500"/>
                                  </p:stCondLst>
                                  <p:childTnLst>
                                    <p:set>
                                      <p:cBhvr>
                                        <p:cTn id="28" dur="1" fill="hold">
                                          <p:stCondLst>
                                            <p:cond delay="0"/>
                                          </p:stCondLst>
                                        </p:cTn>
                                        <p:tgtEl>
                                          <p:spTgt spid="4">
                                            <p:txEl>
                                              <p:pRg st="6" end="6"/>
                                            </p:txEl>
                                          </p:spTgt>
                                        </p:tgtEl>
                                        <p:attrNameLst>
                                          <p:attrName>style.visibility</p:attrName>
                                        </p:attrNameLst>
                                      </p:cBhvr>
                                      <p:to>
                                        <p:strVal val="visible"/>
                                      </p:to>
                                    </p:set>
                                  </p:childTnLst>
                                </p:cTn>
                              </p:par>
                            </p:childTnLst>
                          </p:cTn>
                        </p:par>
                        <p:par>
                          <p:cTn id="29" fill="hold">
                            <p:stCondLst>
                              <p:cond delay="3000"/>
                            </p:stCondLst>
                            <p:childTnLst>
                              <p:par>
                                <p:cTn id="30" presetID="1" presetClass="entr" presetSubtype="0" fill="hold" nodeType="afterEffect">
                                  <p:stCondLst>
                                    <p:cond delay="500"/>
                                  </p:stCondLst>
                                  <p:childTnLst>
                                    <p:set>
                                      <p:cBhvr>
                                        <p:cTn id="31" dur="1" fill="hold">
                                          <p:stCondLst>
                                            <p:cond delay="0"/>
                                          </p:stCondLst>
                                        </p:cTn>
                                        <p:tgtEl>
                                          <p:spTgt spid="4">
                                            <p:txEl>
                                              <p:pRg st="7" end="7"/>
                                            </p:txEl>
                                          </p:spTgt>
                                        </p:tgtEl>
                                        <p:attrNameLst>
                                          <p:attrName>style.visibility</p:attrName>
                                        </p:attrNameLst>
                                      </p:cBhvr>
                                      <p:to>
                                        <p:strVal val="visible"/>
                                      </p:to>
                                    </p:set>
                                  </p:childTnLst>
                                </p:cTn>
                              </p:par>
                            </p:childTnLst>
                          </p:cTn>
                        </p:par>
                        <p:par>
                          <p:cTn id="32" fill="hold">
                            <p:stCondLst>
                              <p:cond delay="3500"/>
                            </p:stCondLst>
                            <p:childTnLst>
                              <p:par>
                                <p:cTn id="33" presetID="1" presetClass="entr" presetSubtype="0" fill="hold" nodeType="afterEffect">
                                  <p:stCondLst>
                                    <p:cond delay="500"/>
                                  </p:stCondLst>
                                  <p:childTnLst>
                                    <p:set>
                                      <p:cBhvr>
                                        <p:cTn id="34" dur="1" fill="hold">
                                          <p:stCondLst>
                                            <p:cond delay="0"/>
                                          </p:stCondLst>
                                        </p:cTn>
                                        <p:tgtEl>
                                          <p:spTgt spid="4">
                                            <p:txEl>
                                              <p:pRg st="8" end="8"/>
                                            </p:txEl>
                                          </p:spTgt>
                                        </p:tgtEl>
                                        <p:attrNameLst>
                                          <p:attrName>style.visibility</p:attrName>
                                        </p:attrNameLst>
                                      </p:cBhvr>
                                      <p:to>
                                        <p:strVal val="visible"/>
                                      </p:to>
                                    </p:set>
                                  </p:childTnLst>
                                </p:cTn>
                              </p:par>
                            </p:childTnLst>
                          </p:cTn>
                        </p:par>
                        <p:par>
                          <p:cTn id="35" fill="hold">
                            <p:stCondLst>
                              <p:cond delay="4000"/>
                            </p:stCondLst>
                            <p:childTnLst>
                              <p:par>
                                <p:cTn id="36" presetID="1" presetClass="entr" presetSubtype="0" fill="hold" nodeType="afterEffect">
                                  <p:stCondLst>
                                    <p:cond delay="500"/>
                                  </p:stCondLst>
                                  <p:childTnLst>
                                    <p:set>
                                      <p:cBhvr>
                                        <p:cTn id="37" dur="1" fill="hold">
                                          <p:stCondLst>
                                            <p:cond delay="0"/>
                                          </p:stCondLst>
                                        </p:cTn>
                                        <p:tgtEl>
                                          <p:spTgt spid="4">
                                            <p:txEl>
                                              <p:pRg st="9" end="9"/>
                                            </p:txEl>
                                          </p:spTgt>
                                        </p:tgtEl>
                                        <p:attrNameLst>
                                          <p:attrName>style.visibility</p:attrName>
                                        </p:attrNameLst>
                                      </p:cBhvr>
                                      <p:to>
                                        <p:strVal val="visible"/>
                                      </p:to>
                                    </p:set>
                                  </p:childTnLst>
                                </p:cTn>
                              </p:par>
                            </p:childTnLst>
                          </p:cTn>
                        </p:par>
                        <p:par>
                          <p:cTn id="38" fill="hold">
                            <p:stCondLst>
                              <p:cond delay="4500"/>
                            </p:stCondLst>
                            <p:childTnLst>
                              <p:par>
                                <p:cTn id="39" presetID="1" presetClass="entr" presetSubtype="0" fill="hold" nodeType="afterEffect">
                                  <p:stCondLst>
                                    <p:cond delay="500"/>
                                  </p:stCondLst>
                                  <p:childTnLst>
                                    <p:set>
                                      <p:cBhvr>
                                        <p:cTn id="40" dur="1" fill="hold">
                                          <p:stCondLst>
                                            <p:cond delay="0"/>
                                          </p:stCondLst>
                                        </p:cTn>
                                        <p:tgtEl>
                                          <p:spTgt spid="4">
                                            <p:txEl>
                                              <p:pRg st="10" end="10"/>
                                            </p:txEl>
                                          </p:spTgt>
                                        </p:tgtEl>
                                        <p:attrNameLst>
                                          <p:attrName>style.visibility</p:attrName>
                                        </p:attrNameLst>
                                      </p:cBhvr>
                                      <p:to>
                                        <p:strVal val="visible"/>
                                      </p:to>
                                    </p:set>
                                  </p:childTnLst>
                                </p:cTn>
                              </p:par>
                            </p:childTnLst>
                          </p:cTn>
                        </p:par>
                        <p:par>
                          <p:cTn id="41" fill="hold">
                            <p:stCondLst>
                              <p:cond delay="5000"/>
                            </p:stCondLst>
                            <p:childTnLst>
                              <p:par>
                                <p:cTn id="42" presetID="1" presetClass="entr" presetSubtype="0" fill="hold" nodeType="afterEffect">
                                  <p:stCondLst>
                                    <p:cond delay="500"/>
                                  </p:stCondLst>
                                  <p:childTnLst>
                                    <p:set>
                                      <p:cBhvr>
                                        <p:cTn id="43" dur="1" fill="hold">
                                          <p:stCondLst>
                                            <p:cond delay="0"/>
                                          </p:stCondLst>
                                        </p:cTn>
                                        <p:tgtEl>
                                          <p:spTgt spid="4">
                                            <p:txEl>
                                              <p:pRg st="11" end="11"/>
                                            </p:txEl>
                                          </p:spTgt>
                                        </p:tgtEl>
                                        <p:attrNameLst>
                                          <p:attrName>style.visibility</p:attrName>
                                        </p:attrNameLst>
                                      </p:cBhvr>
                                      <p:to>
                                        <p:strVal val="visible"/>
                                      </p:to>
                                    </p:set>
                                  </p:childTnLst>
                                </p:cTn>
                              </p:par>
                            </p:childTnLst>
                          </p:cTn>
                        </p:par>
                        <p:par>
                          <p:cTn id="44" fill="hold">
                            <p:stCondLst>
                              <p:cond delay="5500"/>
                            </p:stCondLst>
                            <p:childTnLst>
                              <p:par>
                                <p:cTn id="45" presetID="1" presetClass="entr" presetSubtype="0" fill="hold" nodeType="afterEffect">
                                  <p:stCondLst>
                                    <p:cond delay="500"/>
                                  </p:stCondLst>
                                  <p:childTnLst>
                                    <p:set>
                                      <p:cBhvr>
                                        <p:cTn id="46" dur="1" fill="hold">
                                          <p:stCondLst>
                                            <p:cond delay="0"/>
                                          </p:stCondLst>
                                        </p:cTn>
                                        <p:tgtEl>
                                          <p:spTgt spid="4">
                                            <p:txEl>
                                              <p:pRg st="12" end="12"/>
                                            </p:txEl>
                                          </p:spTgt>
                                        </p:tgtEl>
                                        <p:attrNameLst>
                                          <p:attrName>style.visibility</p:attrName>
                                        </p:attrNameLst>
                                      </p:cBhvr>
                                      <p:to>
                                        <p:strVal val="visible"/>
                                      </p:to>
                                    </p:set>
                                  </p:childTnLst>
                                </p:cTn>
                              </p:par>
                            </p:childTnLst>
                          </p:cTn>
                        </p:par>
                        <p:par>
                          <p:cTn id="47" fill="hold">
                            <p:stCondLst>
                              <p:cond delay="6000"/>
                            </p:stCondLst>
                            <p:childTnLst>
                              <p:par>
                                <p:cTn id="48" presetID="1" presetClass="entr" presetSubtype="0" fill="hold" nodeType="afterEffect">
                                  <p:stCondLst>
                                    <p:cond delay="500"/>
                                  </p:stCondLst>
                                  <p:childTnLst>
                                    <p:set>
                                      <p:cBhvr>
                                        <p:cTn id="49" dur="1" fill="hold">
                                          <p:stCondLst>
                                            <p:cond delay="0"/>
                                          </p:stCondLst>
                                        </p:cTn>
                                        <p:tgtEl>
                                          <p:spTgt spid="4">
                                            <p:txEl>
                                              <p:pRg st="13" end="13"/>
                                            </p:txEl>
                                          </p:spTgt>
                                        </p:tgtEl>
                                        <p:attrNameLst>
                                          <p:attrName>style.visibility</p:attrName>
                                        </p:attrNameLst>
                                      </p:cBhvr>
                                      <p:to>
                                        <p:strVal val="visible"/>
                                      </p:to>
                                    </p:set>
                                  </p:childTnLst>
                                </p:cTn>
                              </p:par>
                            </p:childTnLst>
                          </p:cTn>
                        </p:par>
                        <p:par>
                          <p:cTn id="50" fill="hold">
                            <p:stCondLst>
                              <p:cond delay="6500"/>
                            </p:stCondLst>
                            <p:childTnLst>
                              <p:par>
                                <p:cTn id="51" presetID="1" presetClass="entr" presetSubtype="0" fill="hold" nodeType="afterEffect">
                                  <p:stCondLst>
                                    <p:cond delay="500"/>
                                  </p:stCondLst>
                                  <p:childTnLst>
                                    <p:set>
                                      <p:cBhvr>
                                        <p:cTn id="52" dur="1" fill="hold">
                                          <p:stCondLst>
                                            <p:cond delay="0"/>
                                          </p:stCondLst>
                                        </p:cTn>
                                        <p:tgtEl>
                                          <p:spTgt spid="4">
                                            <p:txEl>
                                              <p:pRg st="14" end="14"/>
                                            </p:txEl>
                                          </p:spTgt>
                                        </p:tgtEl>
                                        <p:attrNameLst>
                                          <p:attrName>style.visibility</p:attrName>
                                        </p:attrNameLst>
                                      </p:cBhvr>
                                      <p:to>
                                        <p:strVal val="visible"/>
                                      </p:to>
                                    </p:set>
                                  </p:childTnLst>
                                </p:cTn>
                              </p:par>
                            </p:childTnLst>
                          </p:cTn>
                        </p:par>
                        <p:par>
                          <p:cTn id="53" fill="hold">
                            <p:stCondLst>
                              <p:cond delay="7000"/>
                            </p:stCondLst>
                            <p:childTnLst>
                              <p:par>
                                <p:cTn id="54" presetID="1" presetClass="entr" presetSubtype="0" fill="hold" nodeType="afterEffect">
                                  <p:stCondLst>
                                    <p:cond delay="500"/>
                                  </p:stCondLst>
                                  <p:childTnLst>
                                    <p:set>
                                      <p:cBhvr>
                                        <p:cTn id="55" dur="1" fill="hold">
                                          <p:stCondLst>
                                            <p:cond delay="0"/>
                                          </p:stCondLst>
                                        </p:cTn>
                                        <p:tgtEl>
                                          <p:spTgt spid="4">
                                            <p:txEl>
                                              <p:pRg st="15" end="15"/>
                                            </p:txEl>
                                          </p:spTgt>
                                        </p:tgtEl>
                                        <p:attrNameLst>
                                          <p:attrName>style.visibility</p:attrName>
                                        </p:attrNameLst>
                                      </p:cBhvr>
                                      <p:to>
                                        <p:strVal val="visible"/>
                                      </p:to>
                                    </p:set>
                                  </p:childTnLst>
                                </p:cTn>
                              </p:par>
                            </p:childTnLst>
                          </p:cTn>
                        </p:par>
                        <p:par>
                          <p:cTn id="56" fill="hold">
                            <p:stCondLst>
                              <p:cond delay="7500"/>
                            </p:stCondLst>
                            <p:childTnLst>
                              <p:par>
                                <p:cTn id="57" presetID="1" presetClass="entr" presetSubtype="0" fill="hold" nodeType="afterEffect">
                                  <p:stCondLst>
                                    <p:cond delay="500"/>
                                  </p:stCondLst>
                                  <p:childTnLst>
                                    <p:set>
                                      <p:cBhvr>
                                        <p:cTn id="58" dur="1" fill="hold">
                                          <p:stCondLst>
                                            <p:cond delay="0"/>
                                          </p:stCondLst>
                                        </p:cTn>
                                        <p:tgtEl>
                                          <p:spTgt spid="4">
                                            <p:txEl>
                                              <p:pRg st="16" end="16"/>
                                            </p:txEl>
                                          </p:spTgt>
                                        </p:tgtEl>
                                        <p:attrNameLst>
                                          <p:attrName>style.visibility</p:attrName>
                                        </p:attrNameLst>
                                      </p:cBhvr>
                                      <p:to>
                                        <p:strVal val="visible"/>
                                      </p:to>
                                    </p:set>
                                  </p:childTnLst>
                                </p:cTn>
                              </p:par>
                            </p:childTnLst>
                          </p:cTn>
                        </p:par>
                        <p:par>
                          <p:cTn id="59" fill="hold">
                            <p:stCondLst>
                              <p:cond delay="8000"/>
                            </p:stCondLst>
                            <p:childTnLst>
                              <p:par>
                                <p:cTn id="60" presetID="1" presetClass="entr" presetSubtype="0" fill="hold" nodeType="afterEffect">
                                  <p:stCondLst>
                                    <p:cond delay="500"/>
                                  </p:stCondLst>
                                  <p:childTnLst>
                                    <p:set>
                                      <p:cBhvr>
                                        <p:cTn id="61" dur="1" fill="hold">
                                          <p:stCondLst>
                                            <p:cond delay="0"/>
                                          </p:stCondLst>
                                        </p:cTn>
                                        <p:tgtEl>
                                          <p:spTgt spid="4">
                                            <p:txEl>
                                              <p:pRg st="17" end="17"/>
                                            </p:txEl>
                                          </p:spTgt>
                                        </p:tgtEl>
                                        <p:attrNameLst>
                                          <p:attrName>style.visibility</p:attrName>
                                        </p:attrNameLst>
                                      </p:cBhvr>
                                      <p:to>
                                        <p:strVal val="visible"/>
                                      </p:to>
                                    </p:set>
                                  </p:childTnLst>
                                </p:cTn>
                              </p:par>
                            </p:childTnLst>
                          </p:cTn>
                        </p:par>
                        <p:par>
                          <p:cTn id="62" fill="hold">
                            <p:stCondLst>
                              <p:cond delay="8500"/>
                            </p:stCondLst>
                            <p:childTnLst>
                              <p:par>
                                <p:cTn id="63" presetID="1" presetClass="entr" presetSubtype="0" fill="hold" nodeType="afterEffect">
                                  <p:stCondLst>
                                    <p:cond delay="500"/>
                                  </p:stCondLst>
                                  <p:childTnLst>
                                    <p:set>
                                      <p:cBhvr>
                                        <p:cTn id="64" dur="1" fill="hold">
                                          <p:stCondLst>
                                            <p:cond delay="0"/>
                                          </p:stCondLst>
                                        </p:cTn>
                                        <p:tgtEl>
                                          <p:spTgt spid="4">
                                            <p:txEl>
                                              <p:pRg st="18" end="18"/>
                                            </p:txEl>
                                          </p:spTgt>
                                        </p:tgtEl>
                                        <p:attrNameLst>
                                          <p:attrName>style.visibility</p:attrName>
                                        </p:attrNameLst>
                                      </p:cBhvr>
                                      <p:to>
                                        <p:strVal val="visible"/>
                                      </p:to>
                                    </p:set>
                                  </p:childTnLst>
                                </p:cTn>
                              </p:par>
                            </p:childTnLst>
                          </p:cTn>
                        </p:par>
                        <p:par>
                          <p:cTn id="65" fill="hold">
                            <p:stCondLst>
                              <p:cond delay="9000"/>
                            </p:stCondLst>
                            <p:childTnLst>
                              <p:par>
                                <p:cTn id="66" presetID="1" presetClass="entr" presetSubtype="0" fill="hold" nodeType="afterEffect">
                                  <p:stCondLst>
                                    <p:cond delay="500"/>
                                  </p:stCondLst>
                                  <p:childTnLst>
                                    <p:set>
                                      <p:cBhvr>
                                        <p:cTn id="67" dur="1" fill="hold">
                                          <p:stCondLst>
                                            <p:cond delay="0"/>
                                          </p:stCondLst>
                                        </p:cTn>
                                        <p:tgtEl>
                                          <p:spTgt spid="4">
                                            <p:txEl>
                                              <p:pRg st="19" end="19"/>
                                            </p:txEl>
                                          </p:spTgt>
                                        </p:tgtEl>
                                        <p:attrNameLst>
                                          <p:attrName>style.visibility</p:attrName>
                                        </p:attrNameLst>
                                      </p:cBhvr>
                                      <p:to>
                                        <p:strVal val="visible"/>
                                      </p:to>
                                    </p:set>
                                  </p:childTnLst>
                                </p:cTn>
                              </p:par>
                            </p:childTnLst>
                          </p:cTn>
                        </p:par>
                        <p:par>
                          <p:cTn id="68" fill="hold">
                            <p:stCondLst>
                              <p:cond delay="9500"/>
                            </p:stCondLst>
                            <p:childTnLst>
                              <p:par>
                                <p:cTn id="69" presetID="1" presetClass="entr" presetSubtype="0" fill="hold" nodeType="afterEffect">
                                  <p:stCondLst>
                                    <p:cond delay="500"/>
                                  </p:stCondLst>
                                  <p:childTnLst>
                                    <p:set>
                                      <p:cBhvr>
                                        <p:cTn id="70" dur="1" fill="hold">
                                          <p:stCondLst>
                                            <p:cond delay="0"/>
                                          </p:stCondLst>
                                        </p:cTn>
                                        <p:tgtEl>
                                          <p:spTgt spid="4">
                                            <p:txEl>
                                              <p:pRg st="20" end="20"/>
                                            </p:txEl>
                                          </p:spTgt>
                                        </p:tgtEl>
                                        <p:attrNameLst>
                                          <p:attrName>style.visibility</p:attrName>
                                        </p:attrNameLst>
                                      </p:cBhvr>
                                      <p:to>
                                        <p:strVal val="visible"/>
                                      </p:to>
                                    </p:set>
                                  </p:childTnLst>
                                </p:cTn>
                              </p:par>
                            </p:childTnLst>
                          </p:cTn>
                        </p:par>
                        <p:par>
                          <p:cTn id="71" fill="hold">
                            <p:stCondLst>
                              <p:cond delay="10000"/>
                            </p:stCondLst>
                            <p:childTnLst>
                              <p:par>
                                <p:cTn id="72" presetID="1" presetClass="entr" presetSubtype="0" fill="hold" nodeType="afterEffect">
                                  <p:stCondLst>
                                    <p:cond delay="500"/>
                                  </p:stCondLst>
                                  <p:childTnLst>
                                    <p:set>
                                      <p:cBhvr>
                                        <p:cTn id="73" dur="1" fill="hold">
                                          <p:stCondLst>
                                            <p:cond delay="0"/>
                                          </p:stCondLst>
                                        </p:cTn>
                                        <p:tgtEl>
                                          <p:spTgt spid="4">
                                            <p:txEl>
                                              <p:pRg st="21" end="21"/>
                                            </p:txEl>
                                          </p:spTgt>
                                        </p:tgtEl>
                                        <p:attrNameLst>
                                          <p:attrName>style.visibility</p:attrName>
                                        </p:attrNameLst>
                                      </p:cBhvr>
                                      <p:to>
                                        <p:strVal val="visible"/>
                                      </p:to>
                                    </p:set>
                                  </p:childTnLst>
                                </p:cTn>
                              </p:par>
                            </p:childTnLst>
                          </p:cTn>
                        </p:par>
                        <p:par>
                          <p:cTn id="74" fill="hold">
                            <p:stCondLst>
                              <p:cond delay="10500"/>
                            </p:stCondLst>
                            <p:childTnLst>
                              <p:par>
                                <p:cTn id="75" presetID="1" presetClass="entr" presetSubtype="0" fill="hold" nodeType="afterEffect">
                                  <p:stCondLst>
                                    <p:cond delay="500"/>
                                  </p:stCondLst>
                                  <p:childTnLst>
                                    <p:set>
                                      <p:cBhvr>
                                        <p:cTn id="76" dur="1" fill="hold">
                                          <p:stCondLst>
                                            <p:cond delay="0"/>
                                          </p:stCondLst>
                                        </p:cTn>
                                        <p:tgtEl>
                                          <p:spTgt spid="4">
                                            <p:txEl>
                                              <p:pRg st="22" end="22"/>
                                            </p:txEl>
                                          </p:spTgt>
                                        </p:tgtEl>
                                        <p:attrNameLst>
                                          <p:attrName>style.visibility</p:attrName>
                                        </p:attrNameLst>
                                      </p:cBhvr>
                                      <p:to>
                                        <p:strVal val="visible"/>
                                      </p:to>
                                    </p:set>
                                  </p:childTnLst>
                                </p:cTn>
                              </p:par>
                            </p:childTnLst>
                          </p:cTn>
                        </p:par>
                        <p:par>
                          <p:cTn id="77" fill="hold">
                            <p:stCondLst>
                              <p:cond delay="11000"/>
                            </p:stCondLst>
                            <p:childTnLst>
                              <p:par>
                                <p:cTn id="78" presetID="1" presetClass="entr" presetSubtype="0" fill="hold" nodeType="afterEffect">
                                  <p:stCondLst>
                                    <p:cond delay="500"/>
                                  </p:stCondLst>
                                  <p:childTnLst>
                                    <p:set>
                                      <p:cBhvr>
                                        <p:cTn id="79" dur="1" fill="hold">
                                          <p:stCondLst>
                                            <p:cond delay="0"/>
                                          </p:stCondLst>
                                        </p:cTn>
                                        <p:tgtEl>
                                          <p:spTgt spid="4">
                                            <p:txEl>
                                              <p:pRg st="23" end="23"/>
                                            </p:txEl>
                                          </p:spTgt>
                                        </p:tgtEl>
                                        <p:attrNameLst>
                                          <p:attrName>style.visibility</p:attrName>
                                        </p:attrNameLst>
                                      </p:cBhvr>
                                      <p:to>
                                        <p:strVal val="visible"/>
                                      </p:to>
                                    </p:set>
                                  </p:childTnLst>
                                </p:cTn>
                              </p:par>
                            </p:childTnLst>
                          </p:cTn>
                        </p:par>
                        <p:par>
                          <p:cTn id="80" fill="hold">
                            <p:stCondLst>
                              <p:cond delay="11500"/>
                            </p:stCondLst>
                            <p:childTnLst>
                              <p:par>
                                <p:cTn id="81" presetID="1" presetClass="entr" presetSubtype="0" fill="hold" nodeType="afterEffect">
                                  <p:stCondLst>
                                    <p:cond delay="500"/>
                                  </p:stCondLst>
                                  <p:childTnLst>
                                    <p:set>
                                      <p:cBhvr>
                                        <p:cTn id="82" dur="1" fill="hold">
                                          <p:stCondLst>
                                            <p:cond delay="0"/>
                                          </p:stCondLst>
                                        </p:cTn>
                                        <p:tgtEl>
                                          <p:spTgt spid="4">
                                            <p:txEl>
                                              <p:pRg st="24" end="24"/>
                                            </p:txEl>
                                          </p:spTgt>
                                        </p:tgtEl>
                                        <p:attrNameLst>
                                          <p:attrName>style.visibility</p:attrName>
                                        </p:attrNameLst>
                                      </p:cBhvr>
                                      <p:to>
                                        <p:strVal val="visible"/>
                                      </p:to>
                                    </p:set>
                                  </p:childTnLst>
                                </p:cTn>
                              </p:par>
                            </p:childTnLst>
                          </p:cTn>
                        </p:par>
                        <p:par>
                          <p:cTn id="83" fill="hold">
                            <p:stCondLst>
                              <p:cond delay="12000"/>
                            </p:stCondLst>
                            <p:childTnLst>
                              <p:par>
                                <p:cTn id="84" presetID="1" presetClass="entr" presetSubtype="0" fill="hold" nodeType="afterEffect">
                                  <p:stCondLst>
                                    <p:cond delay="500"/>
                                  </p:stCondLst>
                                  <p:childTnLst>
                                    <p:set>
                                      <p:cBhvr>
                                        <p:cTn id="85" dur="1" fill="hold">
                                          <p:stCondLst>
                                            <p:cond delay="0"/>
                                          </p:stCondLst>
                                        </p:cTn>
                                        <p:tgtEl>
                                          <p:spTgt spid="4">
                                            <p:txEl>
                                              <p:pRg st="25" end="25"/>
                                            </p:txEl>
                                          </p:spTgt>
                                        </p:tgtEl>
                                        <p:attrNameLst>
                                          <p:attrName>style.visibility</p:attrName>
                                        </p:attrNameLst>
                                      </p:cBhvr>
                                      <p:to>
                                        <p:strVal val="visible"/>
                                      </p:to>
                                    </p:set>
                                  </p:childTnLst>
                                </p:cTn>
                              </p:par>
                            </p:childTnLst>
                          </p:cTn>
                        </p:par>
                        <p:par>
                          <p:cTn id="86" fill="hold">
                            <p:stCondLst>
                              <p:cond delay="12500"/>
                            </p:stCondLst>
                            <p:childTnLst>
                              <p:par>
                                <p:cTn id="87" presetID="1" presetClass="entr" presetSubtype="0" fill="hold" nodeType="afterEffect">
                                  <p:stCondLst>
                                    <p:cond delay="500"/>
                                  </p:stCondLst>
                                  <p:childTnLst>
                                    <p:set>
                                      <p:cBhvr>
                                        <p:cTn id="88" dur="1" fill="hold">
                                          <p:stCondLst>
                                            <p:cond delay="0"/>
                                          </p:stCondLst>
                                        </p:cTn>
                                        <p:tgtEl>
                                          <p:spTgt spid="4">
                                            <p:txEl>
                                              <p:pRg st="26" end="2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395536" y="1556792"/>
            <a:ext cx="8281987" cy="5047536"/>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Calibri" pitchFamily="34" charset="0"/>
                <a:ea typeface="ＭＳ Ｐゴシック" pitchFamily="-112" charset="-128"/>
                <a:cs typeface="Calibri" pitchFamily="34" charset="0"/>
              </a:rPr>
              <a:t>Networking</a:t>
            </a:r>
          </a:p>
          <a:p>
            <a:pPr eaLnBrk="0" hangingPunct="0">
              <a:spcBef>
                <a:spcPct val="50000"/>
              </a:spcBef>
            </a:pPr>
            <a:r>
              <a:rPr lang="en-GB" sz="2400" i="1" dirty="0" smtClean="0">
                <a:latin typeface="Calibri" pitchFamily="34" charset="0"/>
                <a:ea typeface="ＭＳ Ｐゴシック" pitchFamily="-112" charset="-128"/>
                <a:cs typeface="Calibri" pitchFamily="34" charset="0"/>
              </a:rPr>
              <a:t>Question – what is social networking?</a:t>
            </a:r>
          </a:p>
          <a:p>
            <a:pPr eaLnBrk="0" hangingPunct="0">
              <a:spcBef>
                <a:spcPct val="50000"/>
              </a:spcBef>
            </a:pPr>
            <a:r>
              <a:rPr lang="en-GB" sz="2400" b="1" dirty="0" smtClean="0">
                <a:latin typeface="Calibri" pitchFamily="34" charset="0"/>
                <a:ea typeface="ＭＳ Ｐゴシック" pitchFamily="-112" charset="-128"/>
                <a:cs typeface="Calibri" pitchFamily="34" charset="0"/>
              </a:rPr>
              <a:t>What is business networking then?</a:t>
            </a:r>
          </a:p>
          <a:p>
            <a:pPr eaLnBrk="0" hangingPunct="0">
              <a:spcBef>
                <a:spcPct val="50000"/>
              </a:spcBef>
            </a:pPr>
            <a:r>
              <a:rPr lang="en-GB" sz="2400" dirty="0" smtClean="0">
                <a:latin typeface="Calibri" pitchFamily="34" charset="0"/>
                <a:ea typeface="ＭＳ Ｐゴシック" pitchFamily="-112" charset="-128"/>
                <a:cs typeface="Calibri" pitchFamily="34" charset="0"/>
              </a:rPr>
              <a:t>- An offline business tool for creating competitive advantage</a:t>
            </a:r>
          </a:p>
          <a:p>
            <a:pPr eaLnBrk="0" hangingPunct="0">
              <a:spcBef>
                <a:spcPct val="50000"/>
              </a:spcBef>
            </a:pPr>
            <a:r>
              <a:rPr lang="en-GB" sz="2400" b="1" dirty="0" smtClean="0">
                <a:latin typeface="Calibri" pitchFamily="34" charset="0"/>
                <a:ea typeface="ＭＳ Ｐゴシック" pitchFamily="-112" charset="-128"/>
                <a:cs typeface="Calibri" pitchFamily="34" charset="0"/>
              </a:rPr>
              <a:t>Why do companies/business owners go networking?</a:t>
            </a:r>
          </a:p>
          <a:p>
            <a:pPr marL="457200" indent="-457200" eaLnBrk="0" hangingPunct="0">
              <a:spcBef>
                <a:spcPct val="50000"/>
              </a:spcBef>
              <a:buFont typeface="+mj-lt"/>
              <a:buAutoNum type="arabicPeriod"/>
            </a:pPr>
            <a:r>
              <a:rPr lang="en-GB" sz="2000" dirty="0" smtClean="0">
                <a:latin typeface="Calibri" pitchFamily="34" charset="0"/>
                <a:ea typeface="ＭＳ Ｐゴシック" pitchFamily="-112" charset="-128"/>
                <a:cs typeface="Calibri" pitchFamily="34" charset="0"/>
              </a:rPr>
              <a:t>Growth (sales/referrals)</a:t>
            </a:r>
          </a:p>
          <a:p>
            <a:pPr marL="457200" indent="-457200" eaLnBrk="0" hangingPunct="0">
              <a:spcBef>
                <a:spcPct val="50000"/>
              </a:spcBef>
              <a:buFont typeface="+mj-lt"/>
              <a:buAutoNum type="arabicPeriod"/>
            </a:pPr>
            <a:r>
              <a:rPr lang="en-GB" sz="2000" dirty="0" smtClean="0">
                <a:latin typeface="Calibri" pitchFamily="34" charset="0"/>
                <a:ea typeface="ＭＳ Ｐゴシック" pitchFamily="-112" charset="-128"/>
                <a:cs typeface="Calibri" pitchFamily="34" charset="0"/>
              </a:rPr>
              <a:t>Marketing (awareness, promotion, reputation, credibility, competition)</a:t>
            </a:r>
          </a:p>
          <a:p>
            <a:pPr marL="457200" indent="-457200" eaLnBrk="0" hangingPunct="0">
              <a:spcBef>
                <a:spcPct val="50000"/>
              </a:spcBef>
              <a:buFont typeface="+mj-lt"/>
              <a:buAutoNum type="arabicPeriod"/>
            </a:pPr>
            <a:r>
              <a:rPr lang="en-GB" sz="2000" u="sng" dirty="0" smtClean="0">
                <a:latin typeface="Calibri" pitchFamily="34" charset="0"/>
                <a:ea typeface="ＭＳ Ｐゴシック" pitchFamily="-112" charset="-128"/>
                <a:cs typeface="Calibri" pitchFamily="34" charset="0"/>
              </a:rPr>
              <a:t>Knowledge &amp; Collaboration</a:t>
            </a:r>
            <a:r>
              <a:rPr lang="en-GB" sz="2000" dirty="0" smtClean="0">
                <a:latin typeface="Calibri" pitchFamily="34" charset="0"/>
                <a:ea typeface="ＭＳ Ｐゴシック" pitchFamily="-112" charset="-128"/>
                <a:cs typeface="Calibri" pitchFamily="34" charset="0"/>
              </a:rPr>
              <a:t> (key for start-ups – advice and guidance)</a:t>
            </a:r>
          </a:p>
          <a:p>
            <a:pPr marL="457200" indent="-457200" eaLnBrk="0" hangingPunct="0">
              <a:spcBef>
                <a:spcPct val="50000"/>
              </a:spcBef>
              <a:buFont typeface="+mj-lt"/>
              <a:buAutoNum type="arabicPeriod"/>
            </a:pPr>
            <a:r>
              <a:rPr lang="en-GB" sz="2000" dirty="0" smtClean="0">
                <a:latin typeface="Calibri" pitchFamily="34" charset="0"/>
                <a:ea typeface="ＭＳ Ｐゴシック" pitchFamily="-112" charset="-128"/>
                <a:cs typeface="Calibri" pitchFamily="34" charset="0"/>
              </a:rPr>
              <a:t>Social Engagement (business can be a lonely place!)</a:t>
            </a:r>
          </a:p>
          <a:p>
            <a:pPr marL="457200" indent="-457200" eaLnBrk="0" hangingPunct="0">
              <a:spcBef>
                <a:spcPct val="50000"/>
              </a:spcBef>
              <a:buFont typeface="+mj-lt"/>
              <a:buAutoNum type="arabicPeriod"/>
            </a:pPr>
            <a:r>
              <a:rPr lang="en-GB" sz="2000" dirty="0" smtClean="0">
                <a:latin typeface="Calibri" pitchFamily="34" charset="0"/>
                <a:ea typeface="ＭＳ Ｐゴシック" pitchFamily="-112" charset="-128"/>
                <a:cs typeface="Calibri" pitchFamily="34" charset="0"/>
              </a:rPr>
              <a:t>Self-confidence (communication skills, business idea and success)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538485" y="1700809"/>
            <a:ext cx="8281987" cy="5078313"/>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u="sng" dirty="0" smtClean="0">
                <a:latin typeface="Calibri" pitchFamily="34" charset="0"/>
                <a:cs typeface="Calibri" pitchFamily="34" charset="0"/>
              </a:rPr>
              <a:t>ASSIGNMENT:</a:t>
            </a:r>
          </a:p>
          <a:p>
            <a:pPr marL="514350" indent="-514350" eaLnBrk="0" hangingPunct="0">
              <a:spcBef>
                <a:spcPct val="50000"/>
              </a:spcBef>
            </a:pPr>
            <a:r>
              <a:rPr lang="en-GB" sz="2800" b="1" dirty="0" smtClean="0">
                <a:latin typeface="Calibri" pitchFamily="34" charset="0"/>
                <a:cs typeface="Calibri" pitchFamily="34" charset="0"/>
              </a:rPr>
              <a:t>YOU AND THE PEOPLE </a:t>
            </a:r>
            <a:r>
              <a:rPr lang="en-GB" sz="2800" b="1" u="sng" dirty="0" smtClean="0">
                <a:solidFill>
                  <a:srgbClr val="FF0000"/>
                </a:solidFill>
                <a:latin typeface="Calibri" pitchFamily="34" charset="0"/>
                <a:cs typeface="Calibri" pitchFamily="34" charset="0"/>
              </a:rPr>
              <a:t>IN </a:t>
            </a:r>
            <a:r>
              <a:rPr lang="en-GB" sz="2800" b="1" dirty="0" smtClean="0">
                <a:latin typeface="Calibri" pitchFamily="34" charset="0"/>
                <a:cs typeface="Calibri" pitchFamily="34" charset="0"/>
              </a:rPr>
              <a:t>THE BUSINESS THAT WILL BE INVOLVED IN GETTING THE PRODUCT/SERVICE TO THE CUSTOMER.</a:t>
            </a:r>
          </a:p>
          <a:p>
            <a:pPr marL="514350" indent="-514350" eaLnBrk="0" hangingPunct="0">
              <a:spcBef>
                <a:spcPct val="50000"/>
              </a:spcBef>
            </a:pPr>
            <a:r>
              <a:rPr lang="en-GB" sz="2400" i="1" dirty="0" smtClean="0">
                <a:latin typeface="Arial Unicode MS" pitchFamily="34" charset="-128"/>
                <a:ea typeface="Arial Unicode MS" pitchFamily="34" charset="-128"/>
                <a:cs typeface="Arial Unicode MS" pitchFamily="34" charset="-128"/>
              </a:rPr>
              <a:t>Who is helping you in your business? The people and services that you use in your business can impact your success. If your salespeople or your cleaner are rude, you'll lose customers and clients. What culture are you going to create for staff to ensure they portray a positive image and feeling for your business.</a:t>
            </a:r>
          </a:p>
          <a:p>
            <a:pPr marL="514350" indent="-514350" eaLnBrk="0" hangingPunct="0">
              <a:spcBef>
                <a:spcPct val="50000"/>
              </a:spcBef>
            </a:pPr>
            <a:r>
              <a:rPr lang="en-GB" sz="2400" b="1" dirty="0" smtClean="0">
                <a:latin typeface="Arial Unicode MS" pitchFamily="34" charset="-128"/>
                <a:ea typeface="Arial Unicode MS" pitchFamily="34" charset="-128"/>
                <a:cs typeface="Arial Unicode MS" pitchFamily="34" charset="-128"/>
              </a:rPr>
              <a:t>Don’t forget to include CV’s to support this section.</a:t>
            </a:r>
            <a:endParaRPr lang="en-GB" sz="2800" b="1" dirty="0" smtClean="0">
              <a:latin typeface="Calibri" pitchFamily="34" charset="0"/>
              <a:cs typeface="Calibri" pitchFamily="34" charset="0"/>
            </a:endParaRPr>
          </a:p>
        </p:txBody>
      </p:sp>
      <p:sp>
        <p:nvSpPr>
          <p:cNvPr id="5"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PEOPLE</a:t>
            </a:r>
            <a:endParaRPr lang="en-GB" b="1" dirty="0">
              <a:latin typeface="Century Gothic"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wipe(down)">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wipe(down)">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wipe(down)">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PEOPLE</a:t>
            </a:r>
            <a:endParaRPr lang="en-GB" b="1" dirty="0">
              <a:latin typeface="Century Gothic" pitchFamily="34" charset="0"/>
            </a:endParaRPr>
          </a:p>
        </p:txBody>
      </p:sp>
      <p:sp>
        <p:nvSpPr>
          <p:cNvPr id="8" name="Text Box 3"/>
          <p:cNvSpPr txBox="1">
            <a:spLocks noChangeArrowheads="1"/>
          </p:cNvSpPr>
          <p:nvPr/>
        </p:nvSpPr>
        <p:spPr bwMode="auto">
          <a:xfrm>
            <a:off x="2771800" y="2924944"/>
            <a:ext cx="3744416" cy="1569660"/>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4800" b="1" i="1" u="sng" dirty="0" smtClean="0">
                <a:effectLst>
                  <a:outerShdw blurRad="38100" dist="38100" dir="2700000" algn="tl">
                    <a:srgbClr val="000000">
                      <a:alpha val="43137"/>
                    </a:srgbClr>
                  </a:outerShdw>
                </a:effectLst>
                <a:latin typeface="Calibri" pitchFamily="34" charset="0"/>
                <a:cs typeface="Calibri" pitchFamily="34" charset="0"/>
              </a:rPr>
              <a:t>Make some notes!</a:t>
            </a:r>
            <a:endParaRPr lang="en-GB" sz="4800" b="1" i="1" dirty="0" smtClean="0">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Autofit/>
          </a:bodyPr>
          <a:lstStyle/>
          <a:p>
            <a:r>
              <a:rPr lang="en-GB" sz="3200" b="1" dirty="0" smtClean="0">
                <a:latin typeface="Century Gothic" pitchFamily="34" charset="0"/>
              </a:rPr>
              <a:t>OTHER MARKETING CONSIDERATIONS</a:t>
            </a:r>
            <a:endParaRPr lang="en-GB" sz="3200" b="1" dirty="0">
              <a:latin typeface="Century Gothic" pitchFamily="34" charset="0"/>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The Marketing Mix – </a:t>
            </a:r>
            <a:r>
              <a:rPr lang="en-GB" b="1" dirty="0" smtClean="0">
                <a:solidFill>
                  <a:srgbClr val="FF0000"/>
                </a:solidFill>
                <a:latin typeface="Century Gothic" pitchFamily="34" charset="0"/>
              </a:rPr>
              <a:t>7 P’s</a:t>
            </a:r>
            <a:endParaRPr lang="en-GB" b="1" dirty="0">
              <a:solidFill>
                <a:srgbClr val="FF0000"/>
              </a:solidFill>
              <a:latin typeface="Century Gothic" pitchFamily="34" charset="0"/>
            </a:endParaRPr>
          </a:p>
        </p:txBody>
      </p:sp>
      <p:sp>
        <p:nvSpPr>
          <p:cNvPr id="5" name="Title 1"/>
          <p:cNvSpPr txBox="1">
            <a:spLocks/>
          </p:cNvSpPr>
          <p:nvPr/>
        </p:nvSpPr>
        <p:spPr>
          <a:xfrm>
            <a:off x="446856" y="1772816"/>
            <a:ext cx="8229600" cy="868346"/>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schemeClr val="tx2"/>
                </a:solidFill>
                <a:effectLst/>
                <a:uLnTx/>
                <a:uFillTx/>
                <a:latin typeface="Century Gothic" pitchFamily="34" charset="0"/>
                <a:ea typeface="+mj-ea"/>
                <a:cs typeface="+mj-cs"/>
              </a:rPr>
              <a:t>OR</a:t>
            </a:r>
            <a:endParaRPr kumimoji="0" lang="en-GB" sz="4400" b="1" i="0" u="none" strike="noStrike" kern="1200" cap="none" spc="0" normalizeH="0" baseline="0" noProof="0" dirty="0">
              <a:ln>
                <a:noFill/>
              </a:ln>
              <a:solidFill>
                <a:srgbClr val="FF0000"/>
              </a:solidFill>
              <a:effectLst/>
              <a:uLnTx/>
              <a:uFillTx/>
              <a:latin typeface="Century Gothic" pitchFamily="34" charset="0"/>
              <a:ea typeface="+mj-ea"/>
              <a:cs typeface="+mj-cs"/>
            </a:endParaRPr>
          </a:p>
        </p:txBody>
      </p:sp>
      <p:sp>
        <p:nvSpPr>
          <p:cNvPr id="7" name="Title 1"/>
          <p:cNvSpPr txBox="1">
            <a:spLocks/>
          </p:cNvSpPr>
          <p:nvPr/>
        </p:nvSpPr>
        <p:spPr>
          <a:xfrm>
            <a:off x="446856" y="3280734"/>
            <a:ext cx="8229600" cy="868346"/>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schemeClr val="tx2"/>
                </a:solidFill>
                <a:effectLst/>
                <a:uLnTx/>
                <a:uFillTx/>
                <a:latin typeface="Century Gothic" pitchFamily="34" charset="0"/>
                <a:ea typeface="+mj-ea"/>
                <a:cs typeface="+mj-cs"/>
              </a:rPr>
              <a:t>The Service Mix – </a:t>
            </a:r>
            <a:r>
              <a:rPr kumimoji="0" lang="en-GB" sz="4400" b="1" i="0" u="none" strike="noStrike" kern="1200" cap="none" spc="0" normalizeH="0" baseline="0" noProof="0" dirty="0" smtClean="0">
                <a:ln>
                  <a:noFill/>
                </a:ln>
                <a:solidFill>
                  <a:srgbClr val="FF0000"/>
                </a:solidFill>
                <a:effectLst/>
                <a:uLnTx/>
                <a:uFillTx/>
                <a:latin typeface="Century Gothic" pitchFamily="34" charset="0"/>
                <a:ea typeface="+mj-ea"/>
                <a:cs typeface="+mj-cs"/>
              </a:rPr>
              <a:t>7 P’s</a:t>
            </a:r>
            <a:endParaRPr kumimoji="0" lang="en-GB" sz="4400" b="1" i="0" u="none" strike="noStrike" kern="1200" cap="none" spc="0" normalizeH="0" baseline="0" noProof="0" dirty="0">
              <a:ln>
                <a:noFill/>
              </a:ln>
              <a:solidFill>
                <a:srgbClr val="FF0000"/>
              </a:solidFill>
              <a:effectLst/>
              <a:uLnTx/>
              <a:uFillTx/>
              <a:latin typeface="Century Gothic" pitchFamily="34" charset="0"/>
              <a:ea typeface="+mj-ea"/>
              <a:cs typeface="+mj-cs"/>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Related image"/>
          <p:cNvPicPr>
            <a:picLocks noChangeAspect="1" noChangeArrowheads="1"/>
          </p:cNvPicPr>
          <p:nvPr/>
        </p:nvPicPr>
        <p:blipFill>
          <a:blip r:embed="rId2" cstate="print"/>
          <a:srcRect/>
          <a:stretch>
            <a:fillRect/>
          </a:stretch>
        </p:blipFill>
        <p:spPr bwMode="auto">
          <a:xfrm>
            <a:off x="827584" y="44624"/>
            <a:ext cx="6768752" cy="6747633"/>
          </a:xfrm>
          <a:prstGeom prst="rect">
            <a:avLst/>
          </a:prstGeom>
          <a:noFill/>
        </p:spPr>
      </p:pic>
      <p:sp>
        <p:nvSpPr>
          <p:cNvPr id="7" name="Title 1"/>
          <p:cNvSpPr txBox="1">
            <a:spLocks/>
          </p:cNvSpPr>
          <p:nvPr/>
        </p:nvSpPr>
        <p:spPr>
          <a:xfrm>
            <a:off x="179512" y="188640"/>
            <a:ext cx="2952328" cy="792088"/>
          </a:xfrm>
          <a:prstGeom prst="rect">
            <a:avLst/>
          </a:prstGeom>
        </p:spPr>
        <p:txBody>
          <a:bodyPr vert="horz" anchor="ctr">
            <a:normAutofit fontScale="625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schemeClr val="tx2"/>
                </a:solidFill>
                <a:effectLst/>
                <a:uLnTx/>
                <a:uFillTx/>
                <a:latin typeface="Century Gothic" pitchFamily="34" charset="0"/>
                <a:ea typeface="+mj-ea"/>
                <a:cs typeface="+mj-cs"/>
              </a:rPr>
              <a:t>The Service Mix</a:t>
            </a:r>
            <a:endParaRPr kumimoji="0" lang="en-GB" sz="4400" b="1" i="0" u="none" strike="noStrike" kern="1200" cap="none" spc="0" normalizeH="0" baseline="0" noProof="0" dirty="0">
              <a:ln>
                <a:noFill/>
              </a:ln>
              <a:solidFill>
                <a:srgbClr val="FF0000"/>
              </a:solidFill>
              <a:effectLst/>
              <a:uLnTx/>
              <a:uFillTx/>
              <a:latin typeface="Century Gothic" pitchFamily="34" charset="0"/>
              <a:ea typeface="+mj-ea"/>
              <a:cs typeface="+mj-cs"/>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pPr eaLnBrk="0" hangingPunct="0">
              <a:spcBef>
                <a:spcPct val="50000"/>
              </a:spcBef>
            </a:pPr>
            <a:r>
              <a:rPr lang="en-GB" b="1" dirty="0" smtClean="0">
                <a:latin typeface="Calibri" pitchFamily="34" charset="0"/>
                <a:ea typeface="ＭＳ Ｐゴシック" pitchFamily="-112" charset="-128"/>
                <a:cs typeface="Calibri" pitchFamily="34" charset="0"/>
              </a:rPr>
              <a:t>RELATIONSHIP MARKETING</a:t>
            </a:r>
          </a:p>
        </p:txBody>
      </p:sp>
      <p:sp>
        <p:nvSpPr>
          <p:cNvPr id="8" name="Text Box 3"/>
          <p:cNvSpPr txBox="1">
            <a:spLocks noChangeArrowheads="1"/>
          </p:cNvSpPr>
          <p:nvPr/>
        </p:nvSpPr>
        <p:spPr bwMode="auto">
          <a:xfrm>
            <a:off x="538485" y="1700808"/>
            <a:ext cx="8281987" cy="3954929"/>
          </a:xfrm>
          <a:prstGeom prst="rect">
            <a:avLst/>
          </a:prstGeom>
          <a:noFill/>
          <a:ln w="9525">
            <a:noFill/>
            <a:miter lim="800000"/>
            <a:headEnd/>
            <a:tailEnd/>
          </a:ln>
        </p:spPr>
        <p:txBody>
          <a:bodyPr wrap="square">
            <a:spAutoFit/>
          </a:bodyPr>
          <a:lstStyle/>
          <a:p>
            <a:pPr eaLnBrk="0" hangingPunct="0">
              <a:spcBef>
                <a:spcPct val="50000"/>
              </a:spcBef>
            </a:pPr>
            <a:r>
              <a:rPr lang="en-GB" sz="2800" b="1" i="1" u="sng" dirty="0" smtClean="0">
                <a:latin typeface="Calibri" pitchFamily="34" charset="0"/>
                <a:ea typeface="ＭＳ Ｐゴシック" pitchFamily="-112" charset="-128"/>
                <a:cs typeface="Calibri" pitchFamily="34" charset="0"/>
              </a:rPr>
              <a:t>‘Get, Keep, Grow’ </a:t>
            </a:r>
            <a:r>
              <a:rPr lang="en-GB" sz="2800" i="1" dirty="0" smtClean="0">
                <a:latin typeface="Calibri" pitchFamily="34" charset="0"/>
                <a:ea typeface="ＭＳ Ｐゴシック" pitchFamily="-112" charset="-128"/>
                <a:cs typeface="Calibri" pitchFamily="34" charset="0"/>
              </a:rPr>
              <a:t>- It costs five times as much to get customers as it does to keep them.</a:t>
            </a:r>
          </a:p>
          <a:p>
            <a:pPr eaLnBrk="0" hangingPunct="0">
              <a:spcBef>
                <a:spcPct val="50000"/>
              </a:spcBef>
            </a:pPr>
            <a:endParaRPr lang="en-GB" i="1" dirty="0" smtClean="0">
              <a:latin typeface="Calibri" pitchFamily="34" charset="0"/>
              <a:ea typeface="ＭＳ Ｐゴシック" pitchFamily="-112" charset="-128"/>
              <a:cs typeface="Calibri" pitchFamily="34" charset="0"/>
            </a:endParaRPr>
          </a:p>
          <a:p>
            <a:pPr eaLnBrk="0" hangingPunct="0">
              <a:spcBef>
                <a:spcPct val="50000"/>
              </a:spcBef>
              <a:buFontTx/>
              <a:buChar char="-"/>
            </a:pPr>
            <a:r>
              <a:rPr lang="en-GB" sz="2800" dirty="0" smtClean="0">
                <a:latin typeface="Calibri" pitchFamily="34" charset="0"/>
                <a:ea typeface="ＭＳ Ｐゴシック" pitchFamily="-112" charset="-128"/>
                <a:cs typeface="Calibri" pitchFamily="34" charset="0"/>
              </a:rPr>
              <a:t>Brand reinforcement</a:t>
            </a:r>
          </a:p>
          <a:p>
            <a:pPr eaLnBrk="0" hangingPunct="0">
              <a:spcBef>
                <a:spcPct val="50000"/>
              </a:spcBef>
              <a:buFontTx/>
              <a:buChar char="-"/>
            </a:pPr>
            <a:r>
              <a:rPr lang="en-GB" sz="2800" dirty="0" smtClean="0">
                <a:latin typeface="Calibri" pitchFamily="34" charset="0"/>
                <a:ea typeface="ＭＳ Ｐゴシック" pitchFamily="-112" charset="-128"/>
                <a:cs typeface="Calibri" pitchFamily="34" charset="0"/>
              </a:rPr>
              <a:t>Feedback and improvements (communication)</a:t>
            </a:r>
          </a:p>
          <a:p>
            <a:pPr eaLnBrk="0" hangingPunct="0">
              <a:spcBef>
                <a:spcPct val="50000"/>
              </a:spcBef>
              <a:buFontTx/>
              <a:buChar char="-"/>
            </a:pPr>
            <a:r>
              <a:rPr lang="en-GB" sz="2800" dirty="0" smtClean="0">
                <a:latin typeface="Calibri" pitchFamily="34" charset="0"/>
                <a:ea typeface="ＭＳ Ｐゴシック" pitchFamily="-112" charset="-128"/>
                <a:cs typeface="Calibri" pitchFamily="34" charset="0"/>
              </a:rPr>
              <a:t>Retention (be active in keeping them)</a:t>
            </a:r>
          </a:p>
          <a:p>
            <a:pPr eaLnBrk="0" hangingPunct="0">
              <a:spcBef>
                <a:spcPct val="50000"/>
              </a:spcBef>
              <a:buFontTx/>
              <a:buChar char="-"/>
            </a:pPr>
            <a:r>
              <a:rPr lang="en-GB" sz="2800" dirty="0" smtClean="0">
                <a:latin typeface="Calibri" pitchFamily="34" charset="0"/>
                <a:ea typeface="ＭＳ Ｐゴシック" pitchFamily="-112" charset="-128"/>
                <a:cs typeface="Calibri" pitchFamily="34" charset="0"/>
              </a:rPr>
              <a:t>Create loyalty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pPr eaLnBrk="0" hangingPunct="0">
              <a:spcBef>
                <a:spcPct val="50000"/>
              </a:spcBef>
            </a:pPr>
            <a:r>
              <a:rPr lang="en-GB" b="1" dirty="0" smtClean="0">
                <a:latin typeface="Calibri" pitchFamily="34" charset="0"/>
                <a:ea typeface="ＭＳ Ｐゴシック" pitchFamily="-112" charset="-128"/>
                <a:cs typeface="Calibri" pitchFamily="34" charset="0"/>
              </a:rPr>
              <a:t>Exercise Time!</a:t>
            </a:r>
          </a:p>
        </p:txBody>
      </p:sp>
      <p:sp>
        <p:nvSpPr>
          <p:cNvPr id="8" name="Text Box 3"/>
          <p:cNvSpPr txBox="1">
            <a:spLocks noChangeArrowheads="1"/>
          </p:cNvSpPr>
          <p:nvPr/>
        </p:nvSpPr>
        <p:spPr bwMode="auto">
          <a:xfrm>
            <a:off x="395536" y="2420888"/>
            <a:ext cx="8281987" cy="1938992"/>
          </a:xfrm>
          <a:prstGeom prst="rect">
            <a:avLst/>
          </a:prstGeom>
          <a:noFill/>
          <a:ln w="9525">
            <a:noFill/>
            <a:miter lim="800000"/>
            <a:headEnd/>
            <a:tailEnd/>
          </a:ln>
        </p:spPr>
        <p:txBody>
          <a:bodyPr wrap="square">
            <a:spAutoFit/>
          </a:bodyPr>
          <a:lstStyle/>
          <a:p>
            <a:pPr algn="ctr" eaLnBrk="0" hangingPunct="0">
              <a:spcBef>
                <a:spcPct val="50000"/>
              </a:spcBef>
            </a:pPr>
            <a:r>
              <a:rPr lang="en-GB" sz="4000" b="1" i="1" dirty="0" smtClean="0">
                <a:solidFill>
                  <a:srgbClr val="0070C0"/>
                </a:solidFill>
                <a:latin typeface="Calibri" pitchFamily="34" charset="0"/>
                <a:ea typeface="ＭＳ Ｐゴシック" pitchFamily="-112" charset="-128"/>
                <a:cs typeface="Calibri" pitchFamily="34" charset="0"/>
              </a:rPr>
              <a:t>Have a look at your Marketing Mix and make some notes now while it’s fresh in your mind!</a:t>
            </a:r>
            <a:endParaRPr lang="en-GB" sz="4000" dirty="0" smtClean="0">
              <a:solidFill>
                <a:srgbClr val="0070C0"/>
              </a:solidFill>
              <a:latin typeface="Calibri" pitchFamily="34" charset="0"/>
              <a:ea typeface="ＭＳ Ｐゴシック" pitchFamily="-112" charset="-128"/>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TODAY </a:t>
            </a:r>
            <a:r>
              <a:rPr lang="en-GB" b="1" u="sng" dirty="0" smtClean="0">
                <a:latin typeface="Century Gothic" pitchFamily="34" charset="0"/>
              </a:rPr>
              <a:t>WAS</a:t>
            </a:r>
            <a:r>
              <a:rPr lang="en-GB" b="1" dirty="0" smtClean="0">
                <a:latin typeface="Century Gothic" pitchFamily="34" charset="0"/>
              </a:rPr>
              <a:t> MARKETING</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4955203"/>
          </a:xfrm>
          <a:prstGeom prst="rect">
            <a:avLst/>
          </a:prstGeom>
          <a:noFill/>
          <a:ln w="9525">
            <a:noFill/>
            <a:miter lim="800000"/>
            <a:headEnd/>
            <a:tailEnd/>
          </a:ln>
        </p:spPr>
        <p:txBody>
          <a:bodyPr wrap="square">
            <a:spAutoFit/>
          </a:bodyPr>
          <a:lstStyle/>
          <a:p>
            <a:pPr eaLnBrk="0" hangingPunct="0">
              <a:spcBef>
                <a:spcPct val="50000"/>
              </a:spcBef>
            </a:pPr>
            <a:r>
              <a:rPr lang="en-GB" sz="2800" b="1" u="sng" dirty="0" smtClean="0">
                <a:latin typeface="Calibri" pitchFamily="34" charset="0"/>
                <a:ea typeface="ＭＳ Ｐゴシック" pitchFamily="-112" charset="-128"/>
                <a:cs typeface="Calibri" pitchFamily="34" charset="0"/>
              </a:rPr>
              <a:t>Simply Do Relevance:</a:t>
            </a:r>
          </a:p>
          <a:p>
            <a:pPr eaLnBrk="0" hangingPunct="0">
              <a:spcBef>
                <a:spcPct val="50000"/>
              </a:spcBef>
            </a:pPr>
            <a:r>
              <a:rPr lang="en-GB" sz="2400" b="1" dirty="0" smtClean="0">
                <a:latin typeface="Calibri" pitchFamily="34" charset="0"/>
                <a:ea typeface="ＭＳ Ｐゴシック" pitchFamily="-112" charset="-128"/>
                <a:cs typeface="Calibri" pitchFamily="34" charset="0"/>
              </a:rPr>
              <a:t>STEP 2: Customers</a:t>
            </a:r>
          </a:p>
          <a:p>
            <a:pPr eaLnBrk="0" hangingPunct="0">
              <a:spcBef>
                <a:spcPct val="50000"/>
              </a:spcBef>
            </a:pPr>
            <a:r>
              <a:rPr lang="en-GB" sz="2400" dirty="0" smtClean="0">
                <a:solidFill>
                  <a:schemeClr val="bg1">
                    <a:lumMod val="65000"/>
                  </a:schemeClr>
                </a:solidFill>
                <a:latin typeface="Calibri" pitchFamily="34" charset="0"/>
                <a:ea typeface="ＭＳ Ｐゴシック" pitchFamily="-112" charset="-128"/>
                <a:cs typeface="Calibri" pitchFamily="34" charset="0"/>
              </a:rPr>
              <a:t>-Overview (target customers and market size)</a:t>
            </a:r>
          </a:p>
          <a:p>
            <a:pPr eaLnBrk="0" hangingPunct="0">
              <a:spcBef>
                <a:spcPct val="50000"/>
              </a:spcBef>
            </a:pPr>
            <a:r>
              <a:rPr lang="en-GB" sz="2400" dirty="0" smtClean="0">
                <a:solidFill>
                  <a:schemeClr val="bg1">
                    <a:lumMod val="65000"/>
                  </a:schemeClr>
                </a:solidFill>
                <a:latin typeface="Calibri" pitchFamily="34" charset="0"/>
                <a:ea typeface="ＭＳ Ｐゴシック" pitchFamily="-112" charset="-128"/>
                <a:cs typeface="Calibri" pitchFamily="34" charset="0"/>
              </a:rPr>
              <a:t>-Customer Profiles (3 key targets)</a:t>
            </a:r>
          </a:p>
          <a:p>
            <a:pPr eaLnBrk="0" hangingPunct="0">
              <a:spcBef>
                <a:spcPct val="50000"/>
              </a:spcBef>
            </a:pPr>
            <a:r>
              <a:rPr lang="en-GB" sz="2400" dirty="0" smtClean="0">
                <a:latin typeface="Calibri" pitchFamily="34" charset="0"/>
                <a:ea typeface="ＭＳ Ｐゴシック" pitchFamily="-112" charset="-128"/>
                <a:cs typeface="Calibri" pitchFamily="34" charset="0"/>
              </a:rPr>
              <a:t>-Market you idea (key marketing mediums)</a:t>
            </a:r>
          </a:p>
          <a:p>
            <a:pPr eaLnBrk="0" hangingPunct="0">
              <a:spcBef>
                <a:spcPct val="50000"/>
              </a:spcBef>
            </a:pPr>
            <a:r>
              <a:rPr lang="en-GB" sz="2400" b="1" dirty="0" smtClean="0">
                <a:latin typeface="Calibri" pitchFamily="34" charset="0"/>
                <a:ea typeface="ＭＳ Ｐゴシック" pitchFamily="-112" charset="-128"/>
                <a:cs typeface="Calibri" pitchFamily="34" charset="0"/>
              </a:rPr>
              <a:t>STEP 3: Competitors</a:t>
            </a:r>
          </a:p>
          <a:p>
            <a:pPr eaLnBrk="0" hangingPunct="0">
              <a:spcBef>
                <a:spcPct val="50000"/>
              </a:spcBef>
              <a:buFontTx/>
              <a:buChar char="-"/>
            </a:pPr>
            <a:r>
              <a:rPr lang="en-GB" sz="2400" dirty="0" smtClean="0">
                <a:solidFill>
                  <a:schemeClr val="bg1">
                    <a:lumMod val="65000"/>
                  </a:schemeClr>
                </a:solidFill>
                <a:latin typeface="Calibri" pitchFamily="34" charset="0"/>
                <a:ea typeface="ＭＳ Ｐゴシック" pitchFamily="-112" charset="-128"/>
                <a:cs typeface="Calibri" pitchFamily="34" charset="0"/>
              </a:rPr>
              <a:t>Competitor profiles (3 key competitors – good &amp; bad)</a:t>
            </a:r>
          </a:p>
          <a:p>
            <a:pPr eaLnBrk="0" hangingPunct="0">
              <a:spcBef>
                <a:spcPct val="50000"/>
              </a:spcBef>
              <a:buFontTx/>
              <a:buChar char="-"/>
            </a:pPr>
            <a:r>
              <a:rPr lang="en-GB" sz="2400" dirty="0" smtClean="0">
                <a:latin typeface="Calibri" pitchFamily="34" charset="0"/>
                <a:ea typeface="ＭＳ Ｐゴシック" pitchFamily="-112" charset="-128"/>
                <a:cs typeface="Calibri" pitchFamily="34" charset="0"/>
              </a:rPr>
              <a:t>What you do better (marketing mix)</a:t>
            </a:r>
          </a:p>
          <a:p>
            <a:pPr eaLnBrk="0" hangingPunct="0">
              <a:spcBef>
                <a:spcPct val="50000"/>
              </a:spcBef>
            </a:pPr>
            <a:r>
              <a:rPr lang="en-GB" sz="2400" b="1" dirty="0" smtClean="0">
                <a:latin typeface="Calibri" pitchFamily="34" charset="0"/>
                <a:ea typeface="ＭＳ Ｐゴシック" pitchFamily="-112" charset="-128"/>
                <a:cs typeface="Calibri" pitchFamily="34" charset="0"/>
              </a:rPr>
              <a:t>STEP 4: Compatibility </a:t>
            </a:r>
            <a:endParaRPr lang="en-GB" sz="2400" dirty="0" smtClean="0">
              <a:latin typeface="Calibri" pitchFamily="34" charset="0"/>
              <a:ea typeface="ＭＳ Ｐゴシック" pitchFamily="-112" charset="-128"/>
              <a:cs typeface="Calibri" pitchFamily="34" charset="0"/>
            </a:endParaRP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Assessment</a:t>
            </a:r>
            <a:endParaRPr lang="en-GB" sz="2400" b="1" dirty="0">
              <a:solidFill>
                <a:schemeClr val="accent2">
                  <a:lumMod val="75000"/>
                </a:schemeClr>
              </a:solidFill>
              <a:latin typeface="Tahoma" pitchFamily="34" charset="0"/>
              <a:ea typeface="ＭＳ Ｐゴシック" pitchFamily="-112" charset="-128"/>
            </a:endParaRPr>
          </a:p>
        </p:txBody>
      </p:sp>
      <p:sp>
        <p:nvSpPr>
          <p:cNvPr id="4" name="Text Box 3"/>
          <p:cNvSpPr txBox="1">
            <a:spLocks noChangeArrowheads="1"/>
          </p:cNvSpPr>
          <p:nvPr/>
        </p:nvSpPr>
        <p:spPr bwMode="auto">
          <a:xfrm>
            <a:off x="467544" y="1916832"/>
            <a:ext cx="7993062" cy="4708981"/>
          </a:xfrm>
          <a:prstGeom prst="rect">
            <a:avLst/>
          </a:prstGeom>
          <a:noFill/>
          <a:ln w="9525">
            <a:noFill/>
            <a:miter lim="800000"/>
            <a:headEnd/>
            <a:tailEnd/>
          </a:ln>
        </p:spPr>
        <p:txBody>
          <a:bodyPr wrap="square">
            <a:spAutoFit/>
          </a:bodyPr>
          <a:lstStyle/>
          <a:p>
            <a:pPr marL="514350" indent="-514350" eaLnBrk="0" hangingPunct="0">
              <a:spcBef>
                <a:spcPct val="50000"/>
              </a:spcBef>
            </a:pPr>
            <a:r>
              <a:rPr lang="en-GB" sz="2000" b="1" dirty="0" smtClean="0">
                <a:latin typeface="Tahoma" pitchFamily="34" charset="0"/>
                <a:ea typeface="ＭＳ Ｐゴシック" pitchFamily="-112" charset="-128"/>
              </a:rPr>
              <a:t>Venture/Business Plan</a:t>
            </a:r>
          </a:p>
          <a:p>
            <a:pPr marL="514350" indent="-514350" eaLnBrk="0" hangingPunct="0">
              <a:spcBef>
                <a:spcPct val="50000"/>
              </a:spcBef>
            </a:pPr>
            <a:endParaRPr lang="en-GB" sz="2000" dirty="0" smtClean="0"/>
          </a:p>
          <a:p>
            <a:pPr marL="457200" indent="-457200" hangingPunct="0">
              <a:buFont typeface="+mj-lt"/>
              <a:buAutoNum type="arabicPeriod"/>
            </a:pPr>
            <a:r>
              <a:rPr lang="en-GB" sz="2000" dirty="0" smtClean="0">
                <a:latin typeface="Tahoma" pitchFamily="34" charset="0"/>
                <a:ea typeface="ＭＳ Ｐゴシック" pitchFamily="-112" charset="-128"/>
              </a:rPr>
              <a:t>Cover Page</a:t>
            </a:r>
          </a:p>
          <a:p>
            <a:pPr marL="457200" indent="-457200" hangingPunct="0">
              <a:buFont typeface="+mj-lt"/>
              <a:buAutoNum type="arabicPeriod"/>
            </a:pPr>
            <a:r>
              <a:rPr lang="en-GB" sz="2000" dirty="0" smtClean="0">
                <a:latin typeface="Tahoma" pitchFamily="34" charset="0"/>
                <a:ea typeface="ＭＳ Ｐゴシック" pitchFamily="-112" charset="-128"/>
              </a:rPr>
              <a:t>Contents Page</a:t>
            </a:r>
          </a:p>
          <a:p>
            <a:pPr marL="457200" indent="-457200" hangingPunct="0">
              <a:buFont typeface="+mj-lt"/>
              <a:buAutoNum type="arabicPeriod"/>
            </a:pPr>
            <a:r>
              <a:rPr lang="en-GB" sz="2000" dirty="0" smtClean="0">
                <a:latin typeface="Tahoma" pitchFamily="34" charset="0"/>
                <a:ea typeface="ＭＳ Ｐゴシック" pitchFamily="-112" charset="-128"/>
              </a:rPr>
              <a:t>Executive Summary (inc. Mission &amp; Vision)</a:t>
            </a:r>
          </a:p>
          <a:p>
            <a:pPr marL="457200" indent="-457200" hangingPunct="0">
              <a:buFont typeface="+mj-lt"/>
              <a:buAutoNum type="arabicPeriod"/>
            </a:pPr>
            <a:r>
              <a:rPr lang="en-GB" sz="2000" dirty="0" smtClean="0">
                <a:latin typeface="Tahoma" pitchFamily="34" charset="0"/>
                <a:ea typeface="ＭＳ Ｐゴシック" pitchFamily="-112" charset="-128"/>
              </a:rPr>
              <a:t>Objectives (SMART, short, medium and long-term) </a:t>
            </a:r>
          </a:p>
          <a:p>
            <a:pPr marL="457200" indent="-457200" hangingPunct="0">
              <a:buFont typeface="+mj-lt"/>
              <a:buAutoNum type="arabicPeriod"/>
            </a:pPr>
            <a:r>
              <a:rPr lang="en-GB" sz="2000" dirty="0" smtClean="0">
                <a:latin typeface="Tahoma" pitchFamily="34" charset="0"/>
                <a:ea typeface="ＭＳ Ｐゴシック" pitchFamily="-112" charset="-128"/>
              </a:rPr>
              <a:t>The Management Team (Roles and responsibilities)</a:t>
            </a:r>
          </a:p>
          <a:p>
            <a:pPr marL="457200" indent="-457200" hangingPunct="0">
              <a:buFont typeface="+mj-lt"/>
              <a:buAutoNum type="arabicPeriod"/>
            </a:pPr>
            <a:r>
              <a:rPr lang="en-GB" sz="2000" strike="sngStrike" dirty="0" smtClean="0">
                <a:latin typeface="Tahoma" pitchFamily="34" charset="0"/>
                <a:ea typeface="ＭＳ Ｐゴシック" pitchFamily="-112" charset="-128"/>
              </a:rPr>
              <a:t>The Product or Service (Introduce your concept, description)</a:t>
            </a:r>
          </a:p>
          <a:p>
            <a:pPr marL="457200" indent="-457200" hangingPunct="0">
              <a:buFont typeface="+mj-lt"/>
              <a:buAutoNum type="arabicPeriod"/>
            </a:pPr>
            <a:r>
              <a:rPr lang="en-GB" sz="2000" strike="sngStrike" dirty="0" smtClean="0">
                <a:latin typeface="Tahoma" pitchFamily="34" charset="0"/>
                <a:ea typeface="ＭＳ Ｐゴシック" pitchFamily="-112" charset="-128"/>
              </a:rPr>
              <a:t>The Market (Customers, competitors, PEST analysis, trends)</a:t>
            </a:r>
          </a:p>
          <a:p>
            <a:pPr marL="457200" indent="-457200" hangingPunct="0">
              <a:buFont typeface="+mj-lt"/>
              <a:buAutoNum type="arabicPeriod"/>
            </a:pPr>
            <a:r>
              <a:rPr lang="en-GB" sz="2000" strike="sngStrike" dirty="0" smtClean="0">
                <a:latin typeface="Tahoma" pitchFamily="34" charset="0"/>
                <a:ea typeface="ＭＳ Ｐゴシック" pitchFamily="-112" charset="-128"/>
              </a:rPr>
              <a:t>The Marketing Strategy/Plan (4P’s or 7P’s, critical tasks) </a:t>
            </a:r>
          </a:p>
          <a:p>
            <a:pPr marL="457200" indent="-457200" hangingPunct="0">
              <a:buFont typeface="+mj-lt"/>
              <a:buAutoNum type="arabicPeriod"/>
            </a:pPr>
            <a:r>
              <a:rPr lang="en-GB" sz="2000" strike="sngStrike" dirty="0" smtClean="0">
                <a:latin typeface="Tahoma" pitchFamily="34" charset="0"/>
                <a:ea typeface="ＭＳ Ｐゴシック" pitchFamily="-112" charset="-128"/>
              </a:rPr>
              <a:t>Operations (Structure and formal considerations)</a:t>
            </a:r>
          </a:p>
          <a:p>
            <a:pPr marL="457200" indent="-457200" hangingPunct="0">
              <a:buFont typeface="+mj-lt"/>
              <a:buAutoNum type="arabicPeriod"/>
            </a:pPr>
            <a:r>
              <a:rPr lang="en-GB" sz="2000" strike="sngStrike" dirty="0" smtClean="0">
                <a:latin typeface="Tahoma" pitchFamily="34" charset="0"/>
                <a:ea typeface="ＭＳ Ｐゴシック" pitchFamily="-112" charset="-128"/>
              </a:rPr>
              <a:t>SWOT Analysis and Risk (Identify risks and opportunities)</a:t>
            </a:r>
          </a:p>
          <a:p>
            <a:pPr marL="457200" indent="-457200" hangingPunct="0">
              <a:buFont typeface="+mj-lt"/>
              <a:buAutoNum type="arabicPeriod"/>
            </a:pPr>
            <a:r>
              <a:rPr lang="en-GB" sz="2000" dirty="0" smtClean="0">
                <a:latin typeface="Tahoma" pitchFamily="34" charset="0"/>
                <a:ea typeface="ＭＳ Ｐゴシック" pitchFamily="-112" charset="-128"/>
              </a:rPr>
              <a:t>Financial Forecasts (One year cash flow forecast)</a:t>
            </a:r>
          </a:p>
          <a:p>
            <a:pPr marL="514350" indent="-514350" eaLnBrk="0" hangingPunct="0">
              <a:spcBef>
                <a:spcPct val="50000"/>
              </a:spcBef>
            </a:pPr>
            <a:endParaRPr lang="en-GB" sz="2000" dirty="0" smtClean="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4555093"/>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Home tasks for </a:t>
            </a:r>
            <a:r>
              <a:rPr lang="en-GB" sz="2800" b="1" u="sng" dirty="0" smtClean="0">
                <a:latin typeface="Tahoma" pitchFamily="34" charset="0"/>
                <a:ea typeface="ＭＳ Ｐゴシック" pitchFamily="-112" charset="-128"/>
              </a:rPr>
              <a:t>next week</a:t>
            </a:r>
            <a:r>
              <a:rPr lang="en-GB" sz="2800" b="1" dirty="0" smtClean="0">
                <a:latin typeface="Tahoma" pitchFamily="34" charset="0"/>
                <a:ea typeface="ＭＳ Ｐゴシック" pitchFamily="-112" charset="-128"/>
              </a:rPr>
              <a:t>:</a:t>
            </a:r>
          </a:p>
          <a:p>
            <a:pPr eaLnBrk="0" hangingPunct="0">
              <a:spcBef>
                <a:spcPct val="50000"/>
              </a:spcBef>
            </a:pPr>
            <a:endParaRPr lang="en-GB" sz="2800" b="1" dirty="0" smtClean="0">
              <a:solidFill>
                <a:srgbClr val="C00000"/>
              </a:solidFill>
              <a:latin typeface="Tahoma" pitchFamily="34" charset="0"/>
              <a:ea typeface="ＭＳ Ｐゴシック" pitchFamily="-112" charset="-128"/>
            </a:endParaRPr>
          </a:p>
          <a:p>
            <a:pPr eaLnBrk="0" hangingPunct="0">
              <a:spcBef>
                <a:spcPct val="50000"/>
              </a:spcBef>
            </a:pPr>
            <a:r>
              <a:rPr lang="en-GB" sz="2800" dirty="0" smtClean="0">
                <a:solidFill>
                  <a:srgbClr val="C00000"/>
                </a:solidFill>
                <a:latin typeface="Tahoma" pitchFamily="34" charset="0"/>
                <a:ea typeface="ＭＳ Ｐゴシック" pitchFamily="-112" charset="-128"/>
              </a:rPr>
              <a:t>NOTE: Will be emailed out to you.</a:t>
            </a:r>
          </a:p>
          <a:p>
            <a:pPr marL="514350" indent="-514350" eaLnBrk="0" hangingPunct="0">
              <a:spcBef>
                <a:spcPct val="50000"/>
              </a:spcBef>
              <a:buAutoNum type="arabicPeriod"/>
            </a:pPr>
            <a:r>
              <a:rPr lang="en-GB" sz="2800" dirty="0" smtClean="0">
                <a:latin typeface="Tahoma" pitchFamily="34" charset="0"/>
                <a:ea typeface="ＭＳ Ｐゴシック" pitchFamily="-112" charset="-128"/>
              </a:rPr>
              <a:t>Revisit your 30 second </a:t>
            </a:r>
            <a:r>
              <a:rPr lang="en-GB" sz="2800" dirty="0" smtClean="0">
                <a:latin typeface="Tahoma" pitchFamily="34" charset="0"/>
                <a:ea typeface="ＭＳ Ｐゴシック" pitchFamily="-112" charset="-128"/>
              </a:rPr>
              <a:t>pitch – prepare for 17 second pitch.</a:t>
            </a:r>
            <a:endParaRPr lang="en-GB" sz="2800" dirty="0" smtClean="0">
              <a:latin typeface="Tahoma" pitchFamily="34" charset="0"/>
              <a:ea typeface="ＭＳ Ｐゴシック" pitchFamily="-112" charset="-128"/>
            </a:endParaRPr>
          </a:p>
          <a:p>
            <a:pPr marL="514350" indent="-514350" eaLnBrk="0" hangingPunct="0">
              <a:spcBef>
                <a:spcPct val="50000"/>
              </a:spcBef>
              <a:buFontTx/>
              <a:buAutoNum type="arabicPeriod"/>
            </a:pPr>
            <a:r>
              <a:rPr lang="en-GB" sz="2800" dirty="0" smtClean="0">
                <a:latin typeface="Tahoma" pitchFamily="34" charset="0"/>
                <a:ea typeface="ＭＳ Ｐゴシック" pitchFamily="-112" charset="-128"/>
              </a:rPr>
              <a:t>Steps 1-</a:t>
            </a:r>
            <a:r>
              <a:rPr lang="en-GB" sz="2800" b="1" u="sng" dirty="0" smtClean="0">
                <a:latin typeface="Tahoma" pitchFamily="34" charset="0"/>
                <a:ea typeface="ＭＳ Ｐゴシック" pitchFamily="-112" charset="-128"/>
              </a:rPr>
              <a:t>4</a:t>
            </a:r>
            <a:r>
              <a:rPr lang="en-GB" sz="2800" dirty="0" smtClean="0">
                <a:latin typeface="Tahoma" pitchFamily="34" charset="0"/>
                <a:ea typeface="ＭＳ Ｐゴシック" pitchFamily="-112" charset="-128"/>
              </a:rPr>
              <a:t> on Simply Do website </a:t>
            </a:r>
            <a:r>
              <a:rPr lang="en-GB" sz="2800" dirty="0" smtClean="0">
                <a:latin typeface="Tahoma" pitchFamily="34" charset="0"/>
                <a:ea typeface="ＭＳ Ｐゴシック" pitchFamily="-112" charset="-128"/>
              </a:rPr>
              <a:t>portal.</a:t>
            </a:r>
            <a:endParaRPr lang="en-GB" sz="2800" dirty="0" smtClean="0">
              <a:latin typeface="Tahoma" pitchFamily="34" charset="0"/>
              <a:ea typeface="ＭＳ Ｐゴシック" pitchFamily="-112" charset="-128"/>
            </a:endParaRPr>
          </a:p>
          <a:p>
            <a:pPr marL="514350" indent="-514350" eaLnBrk="0" hangingPunct="0">
              <a:spcBef>
                <a:spcPct val="50000"/>
              </a:spcBef>
              <a:buFontTx/>
              <a:buAutoNum type="arabicPeriod"/>
            </a:pPr>
            <a:r>
              <a:rPr lang="en-GB" sz="2800" dirty="0" smtClean="0">
                <a:latin typeface="Tahoma" pitchFamily="34" charset="0"/>
                <a:ea typeface="ＭＳ Ｐゴシック" pitchFamily="-112" charset="-128"/>
              </a:rPr>
              <a:t>Draft sections </a:t>
            </a:r>
            <a:r>
              <a:rPr lang="en-GB" sz="2800" b="1" u="sng" dirty="0" smtClean="0">
                <a:latin typeface="Tahoma" pitchFamily="34" charset="0"/>
                <a:ea typeface="ＭＳ Ｐゴシック" pitchFamily="-112" charset="-128"/>
              </a:rPr>
              <a:t>6-10 </a:t>
            </a:r>
            <a:r>
              <a:rPr lang="en-GB" sz="2800" dirty="0" smtClean="0">
                <a:latin typeface="Tahoma" pitchFamily="34" charset="0"/>
                <a:ea typeface="ＭＳ Ｐゴシック" pitchFamily="-112" charset="-128"/>
              </a:rPr>
              <a:t>of assignment.</a:t>
            </a:r>
            <a:r>
              <a:rPr lang="en-GB" sz="2400" dirty="0" smtClean="0">
                <a:latin typeface="Tahoma" pitchFamily="34" charset="0"/>
                <a:ea typeface="ＭＳ Ｐゴシック" pitchFamily="-112" charset="-128"/>
              </a:rPr>
              <a:t/>
            </a:r>
            <a:br>
              <a:rPr lang="en-GB" sz="2400" dirty="0" smtClean="0">
                <a:latin typeface="Tahoma" pitchFamily="34" charset="0"/>
                <a:ea typeface="ＭＳ Ｐゴシック" pitchFamily="-112" charset="-128"/>
              </a:rPr>
            </a:br>
            <a:endParaRPr lang="en-GB" sz="2400" dirty="0" smtClean="0">
              <a:latin typeface="Tahoma" pitchFamily="34" charset="0"/>
              <a:ea typeface="ＭＳ Ｐゴシック" pitchFamily="-11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6">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uiExpand="1"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395536" y="2060575"/>
            <a:ext cx="7993062" cy="4401205"/>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Neil Dyer</a:t>
            </a:r>
            <a:br>
              <a:rPr lang="en-GB" sz="2800" dirty="0" smtClean="0">
                <a:latin typeface="Tahoma" pitchFamily="34" charset="0"/>
                <a:ea typeface="ＭＳ Ｐゴシック" pitchFamily="-112" charset="-128"/>
              </a:rPr>
            </a:br>
            <a:r>
              <a:rPr lang="en-GB" sz="2800" dirty="0" smtClean="0">
                <a:solidFill>
                  <a:srgbClr val="0070C0"/>
                </a:solidFill>
                <a:latin typeface="Tahoma" pitchFamily="34" charset="0"/>
                <a:ea typeface="ＭＳ Ｐゴシック" pitchFamily="-112" charset="-128"/>
              </a:rPr>
              <a:t>neil@neodynamic.co.uk</a:t>
            </a:r>
          </a:p>
          <a:p>
            <a:pPr eaLnBrk="0" hangingPunct="0">
              <a:spcBef>
                <a:spcPct val="50000"/>
              </a:spcBef>
            </a:pPr>
            <a:endParaRPr lang="en-GB" sz="2800" dirty="0">
              <a:latin typeface="Tahoma" pitchFamily="34" charset="0"/>
              <a:ea typeface="ＭＳ Ｐゴシック" pitchFamily="-112" charset="-128"/>
            </a:endParaRPr>
          </a:p>
          <a:p>
            <a:pPr eaLnBrk="0" hangingPunct="0">
              <a:spcBef>
                <a:spcPct val="50000"/>
              </a:spcBef>
            </a:pPr>
            <a:r>
              <a:rPr lang="en-GB" sz="2800" dirty="0" smtClean="0">
                <a:latin typeface="Tahoma" pitchFamily="34" charset="0"/>
                <a:ea typeface="ＭＳ Ｐゴシック" pitchFamily="-112" charset="-128"/>
              </a:rPr>
              <a:t>Check </a:t>
            </a:r>
            <a:r>
              <a:rPr lang="en-GB" sz="2800" dirty="0" err="1" smtClean="0">
                <a:latin typeface="Tahoma" pitchFamily="34" charset="0"/>
                <a:ea typeface="ＭＳ Ｐゴシック" pitchFamily="-112" charset="-128"/>
              </a:rPr>
              <a:t>Moodle</a:t>
            </a:r>
            <a:r>
              <a:rPr lang="en-GB" sz="2800" dirty="0" smtClean="0">
                <a:latin typeface="Tahoma" pitchFamily="34" charset="0"/>
                <a:ea typeface="ＭＳ Ｐゴシック" pitchFamily="-112" charset="-128"/>
              </a:rPr>
              <a:t> and </a:t>
            </a:r>
            <a:br>
              <a:rPr lang="en-GB" sz="2800" dirty="0" smtClean="0">
                <a:latin typeface="Tahoma" pitchFamily="34" charset="0"/>
                <a:ea typeface="ＭＳ Ｐゴシック" pitchFamily="-112" charset="-128"/>
              </a:rPr>
            </a:br>
            <a:r>
              <a:rPr lang="en-GB" sz="2800" dirty="0" smtClean="0">
                <a:latin typeface="Tahoma" pitchFamily="34" charset="0"/>
                <a:ea typeface="ＭＳ Ｐゴシック" pitchFamily="-112" charset="-128"/>
              </a:rPr>
              <a:t>your emails</a:t>
            </a:r>
            <a:r>
              <a:rPr lang="en-GB" sz="2800" dirty="0">
                <a:latin typeface="Tahoma" pitchFamily="34" charset="0"/>
                <a:ea typeface="ＭＳ Ｐゴシック" pitchFamily="-112" charset="-128"/>
              </a:rPr>
              <a:t/>
            </a:r>
            <a:br>
              <a:rPr lang="en-GB" sz="2800" dirty="0">
                <a:latin typeface="Tahoma" pitchFamily="34" charset="0"/>
                <a:ea typeface="ＭＳ Ｐゴシック" pitchFamily="-112" charset="-128"/>
              </a:rPr>
            </a:br>
            <a:endParaRPr lang="en-GB" sz="2800" dirty="0" smtClean="0">
              <a:latin typeface="Tahoma" pitchFamily="34" charset="0"/>
              <a:ea typeface="ＭＳ Ｐゴシック" pitchFamily="-112" charset="-128"/>
            </a:endParaRPr>
          </a:p>
          <a:p>
            <a:pPr eaLnBrk="0" hangingPunct="0">
              <a:spcBef>
                <a:spcPct val="50000"/>
              </a:spcBef>
            </a:pPr>
            <a:endParaRPr lang="en-GB" sz="2800" dirty="0">
              <a:latin typeface="Tahoma" pitchFamily="34" charset="0"/>
              <a:ea typeface="ＭＳ Ｐゴシック" pitchFamily="-112" charset="-128"/>
            </a:endParaRPr>
          </a:p>
          <a:p>
            <a:pPr eaLnBrk="0" hangingPunct="0">
              <a:spcBef>
                <a:spcPct val="50000"/>
              </a:spcBef>
            </a:pPr>
            <a:r>
              <a:rPr lang="en-GB" sz="2800" dirty="0" smtClean="0">
                <a:latin typeface="Tahoma" pitchFamily="34" charset="0"/>
                <a:ea typeface="ＭＳ Ｐゴシック" pitchFamily="-112" charset="-128"/>
              </a:rPr>
              <a:t>Ask anything, any time!</a:t>
            </a:r>
            <a:endParaRPr lang="en-GB" sz="2800" dirty="0">
              <a:latin typeface="Tahoma" pitchFamily="34" charset="0"/>
              <a:ea typeface="ＭＳ Ｐゴシック" pitchFamily="-112" charset="-128"/>
            </a:endParaRPr>
          </a:p>
        </p:txBody>
      </p:sp>
      <p:pic>
        <p:nvPicPr>
          <p:cNvPr id="3" name="Picture 2" descr="download.jpg"/>
          <p:cNvPicPr>
            <a:picLocks noChangeAspect="1"/>
          </p:cNvPicPr>
          <p:nvPr/>
        </p:nvPicPr>
        <p:blipFill>
          <a:blip r:embed="rId2" cstate="print"/>
          <a:stretch>
            <a:fillRect/>
          </a:stretch>
        </p:blipFill>
        <p:spPr>
          <a:xfrm>
            <a:off x="5148064" y="2924944"/>
            <a:ext cx="3500462" cy="3378175"/>
          </a:xfrm>
          <a:prstGeom prst="rect">
            <a:avLst/>
          </a:prstGeom>
        </p:spPr>
      </p:pic>
      <p:sp>
        <p:nvSpPr>
          <p:cNvPr id="4" name="Title 4"/>
          <p:cNvSpPr>
            <a:spLocks noGrp="1"/>
          </p:cNvSpPr>
          <p:nvPr>
            <p:ph type="title"/>
          </p:nvPr>
        </p:nvSpPr>
        <p:spPr>
          <a:xfrm>
            <a:off x="323528" y="44624"/>
            <a:ext cx="8229600" cy="1364162"/>
          </a:xfrm>
        </p:spPr>
        <p:txBody>
          <a:bodyPr>
            <a:normAutofit fontScale="90000"/>
          </a:bodyPr>
          <a:lstStyle/>
          <a:p>
            <a:r>
              <a:rPr lang="en-GB" sz="8800" dirty="0" smtClean="0">
                <a:solidFill>
                  <a:schemeClr val="accent4">
                    <a:lumMod val="50000"/>
                  </a:schemeClr>
                </a:solidFill>
                <a:latin typeface="AR CENA" pitchFamily="2" charset="0"/>
              </a:rPr>
              <a:t>ANY QUESTIONS?</a:t>
            </a:r>
            <a:endParaRPr lang="en-GB" sz="96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1486</TotalTime>
  <Words>1892</Words>
  <Application>Microsoft Office PowerPoint</Application>
  <PresentationFormat>On-screen Show (4:3)</PresentationFormat>
  <Paragraphs>320</Paragraphs>
  <Slides>55</Slides>
  <Notes>0</Notes>
  <HiddenSlides>0</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Median</vt:lpstr>
      <vt:lpstr>entrepreneurship</vt:lpstr>
      <vt:lpstr>Slide 2</vt:lpstr>
      <vt:lpstr>Simply Do Ideas</vt:lpstr>
      <vt:lpstr>Slide 4</vt:lpstr>
      <vt:lpstr>Slide 5</vt:lpstr>
      <vt:lpstr>Slide 6</vt:lpstr>
      <vt:lpstr>Customers &amp; competitors</vt:lpstr>
      <vt:lpstr>YOUR MARKET</vt:lpstr>
      <vt:lpstr>YOUR MARKET</vt:lpstr>
      <vt:lpstr>YOUR MARKET</vt:lpstr>
      <vt:lpstr>YOUR MARKET</vt:lpstr>
      <vt:lpstr>COMPETITORS</vt:lpstr>
      <vt:lpstr>A MARKETING PLAN</vt:lpstr>
      <vt:lpstr>Competitive Advantage</vt:lpstr>
      <vt:lpstr>THE MARKETING MIX</vt:lpstr>
      <vt:lpstr>But before that...</vt:lpstr>
      <vt:lpstr>The Marketing Mix – 4 P’s</vt:lpstr>
      <vt:lpstr>Slide 18</vt:lpstr>
      <vt:lpstr>The Marketing Mix – 5 P’s</vt:lpstr>
      <vt:lpstr>Slide 20</vt:lpstr>
      <vt:lpstr>PRODUCT</vt:lpstr>
      <vt:lpstr>Slide 22</vt:lpstr>
      <vt:lpstr>Slide 23</vt:lpstr>
      <vt:lpstr>PRODUCT</vt:lpstr>
      <vt:lpstr>PRODUCT</vt:lpstr>
      <vt:lpstr>Slide 26</vt:lpstr>
      <vt:lpstr>PRICE</vt:lpstr>
      <vt:lpstr>PRICE</vt:lpstr>
      <vt:lpstr>Slide 29</vt:lpstr>
      <vt:lpstr>PLACE</vt:lpstr>
      <vt:lpstr>PLACE</vt:lpstr>
      <vt:lpstr>Slide 32</vt:lpstr>
      <vt:lpstr>PROMOTION</vt:lpstr>
      <vt:lpstr>Slide 34</vt:lpstr>
      <vt:lpstr>PROMOTION</vt:lpstr>
      <vt:lpstr>PROMOTION</vt:lpstr>
      <vt:lpstr>Slide 37</vt:lpstr>
      <vt:lpstr>The Marketing Mix – 5 P’s</vt:lpstr>
      <vt:lpstr>Step 4: Compatibility</vt:lpstr>
      <vt:lpstr>Slide 40</vt:lpstr>
      <vt:lpstr>Slide 41</vt:lpstr>
      <vt:lpstr>Simply Do Compatibility</vt:lpstr>
      <vt:lpstr>Slide 43</vt:lpstr>
      <vt:lpstr>Slide 44</vt:lpstr>
      <vt:lpstr>PEOPLE</vt:lpstr>
      <vt:lpstr>PEOPLE</vt:lpstr>
      <vt:lpstr>OTHER MARKETING CONSIDERATIONS</vt:lpstr>
      <vt:lpstr>The Marketing Mix – 7 P’s</vt:lpstr>
      <vt:lpstr>Slide 49</vt:lpstr>
      <vt:lpstr>RELATIONSHIP MARKETING</vt:lpstr>
      <vt:lpstr>Exercise Time!</vt:lpstr>
      <vt:lpstr>TODAY WAS MARKETING</vt:lpstr>
      <vt:lpstr>Slide 53</vt:lpstr>
      <vt:lpstr>Slide 54</vt:lpstr>
      <vt:lpstr>ANY 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Music Industry</dc:title>
  <dc:creator>Owner</dc:creator>
  <cp:lastModifiedBy>Neil Dyer</cp:lastModifiedBy>
  <cp:revision>191</cp:revision>
  <dcterms:created xsi:type="dcterms:W3CDTF">2009-03-03T23:08:25Z</dcterms:created>
  <dcterms:modified xsi:type="dcterms:W3CDTF">2018-10-23T21:17:16Z</dcterms:modified>
</cp:coreProperties>
</file>