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3" r:id="rId9"/>
    <p:sldId id="25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2D102D-ECF0-45A7-8F2D-EFB42C740C3B}" v="1" dt="2023-03-27T20:29:46.4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2727" autoAdjust="0"/>
  </p:normalViewPr>
  <p:slideViewPr>
    <p:cSldViewPr snapToGrid="0">
      <p:cViewPr>
        <p:scale>
          <a:sx n="50" d="100"/>
          <a:sy n="50" d="100"/>
        </p:scale>
        <p:origin x="1500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ya Georgieva" userId="a83ffb615ce54a94" providerId="LiveId" clId="{0C2D102D-ECF0-45A7-8F2D-EFB42C740C3B}"/>
    <pc:docChg chg="undo custSel modSld">
      <pc:chgData name="Mariya Georgieva" userId="a83ffb615ce54a94" providerId="LiveId" clId="{0C2D102D-ECF0-45A7-8F2D-EFB42C740C3B}" dt="2023-03-28T14:32:08.668" v="20" actId="2711"/>
      <pc:docMkLst>
        <pc:docMk/>
      </pc:docMkLst>
      <pc:sldChg chg="addSp delSp modSp mod setBg setClrOvrMap">
        <pc:chgData name="Mariya Georgieva" userId="a83ffb615ce54a94" providerId="LiveId" clId="{0C2D102D-ECF0-45A7-8F2D-EFB42C740C3B}" dt="2023-03-28T14:32:08.668" v="20" actId="2711"/>
        <pc:sldMkLst>
          <pc:docMk/>
          <pc:sldMk cId="1903451572" sldId="256"/>
        </pc:sldMkLst>
        <pc:spChg chg="mod">
          <ac:chgData name="Mariya Georgieva" userId="a83ffb615ce54a94" providerId="LiveId" clId="{0C2D102D-ECF0-45A7-8F2D-EFB42C740C3B}" dt="2023-03-28T14:32:08.668" v="20" actId="2711"/>
          <ac:spMkLst>
            <pc:docMk/>
            <pc:sldMk cId="1903451572" sldId="256"/>
            <ac:spMk id="2" creationId="{C9431FE6-197C-F546-8F4C-DF91650A09F3}"/>
          </ac:spMkLst>
        </pc:spChg>
        <pc:spChg chg="mod">
          <ac:chgData name="Mariya Georgieva" userId="a83ffb615ce54a94" providerId="LiveId" clId="{0C2D102D-ECF0-45A7-8F2D-EFB42C740C3B}" dt="2023-03-27T20:31:04.798" v="11" actId="26606"/>
          <ac:spMkLst>
            <pc:docMk/>
            <pc:sldMk cId="1903451572" sldId="256"/>
            <ac:spMk id="3" creationId="{DFBA5672-2317-9662-D45F-CA97EF30BBBE}"/>
          </ac:spMkLst>
        </pc:spChg>
        <pc:spChg chg="add del">
          <ac:chgData name="Mariya Georgieva" userId="a83ffb615ce54a94" providerId="LiveId" clId="{0C2D102D-ECF0-45A7-8F2D-EFB42C740C3B}" dt="2023-03-27T20:31:04.736" v="10" actId="26606"/>
          <ac:spMkLst>
            <pc:docMk/>
            <pc:sldMk cId="1903451572" sldId="256"/>
            <ac:spMk id="9" creationId="{B40FCD49-2060-48B9-8212-8A5F1DF4726F}"/>
          </ac:spMkLst>
        </pc:spChg>
        <pc:spChg chg="add">
          <ac:chgData name="Mariya Georgieva" userId="a83ffb615ce54a94" providerId="LiveId" clId="{0C2D102D-ECF0-45A7-8F2D-EFB42C740C3B}" dt="2023-03-27T20:31:04.798" v="11" actId="26606"/>
          <ac:spMkLst>
            <pc:docMk/>
            <pc:sldMk cId="1903451572" sldId="256"/>
            <ac:spMk id="14" creationId="{B40FCD49-2060-48B9-8212-8A5F1DF4726F}"/>
          </ac:spMkLst>
        </pc:spChg>
        <pc:picChg chg="mod">
          <ac:chgData name="Mariya Georgieva" userId="a83ffb615ce54a94" providerId="LiveId" clId="{0C2D102D-ECF0-45A7-8F2D-EFB42C740C3B}" dt="2023-03-28T14:28:27.833" v="19" actId="1076"/>
          <ac:picMkLst>
            <pc:docMk/>
            <pc:sldMk cId="1903451572" sldId="256"/>
            <ac:picMk id="4" creationId="{E51D385C-1318-55F6-187A-B73C1E841989}"/>
          </ac:picMkLst>
        </pc:picChg>
        <pc:picChg chg="add del">
          <ac:chgData name="Mariya Georgieva" userId="a83ffb615ce54a94" providerId="LiveId" clId="{0C2D102D-ECF0-45A7-8F2D-EFB42C740C3B}" dt="2023-03-27T20:31:04.736" v="10" actId="26606"/>
          <ac:picMkLst>
            <pc:docMk/>
            <pc:sldMk cId="1903451572" sldId="256"/>
            <ac:picMk id="11" creationId="{83A45DCD-B5FB-4A86-88D2-91088C7FFC5F}"/>
          </ac:picMkLst>
        </pc:picChg>
        <pc:picChg chg="add">
          <ac:chgData name="Mariya Georgieva" userId="a83ffb615ce54a94" providerId="LiveId" clId="{0C2D102D-ECF0-45A7-8F2D-EFB42C740C3B}" dt="2023-03-27T20:31:04.798" v="11" actId="26606"/>
          <ac:picMkLst>
            <pc:docMk/>
            <pc:sldMk cId="1903451572" sldId="256"/>
            <ac:picMk id="13" creationId="{83A45DCD-B5FB-4A86-88D2-91088C7FFC5F}"/>
          </ac:picMkLst>
        </pc:picChg>
        <pc:picChg chg="add">
          <ac:chgData name="Mariya Georgieva" userId="a83ffb615ce54a94" providerId="LiveId" clId="{0C2D102D-ECF0-45A7-8F2D-EFB42C740C3B}" dt="2023-03-27T20:31:04.798" v="11" actId="26606"/>
          <ac:picMkLst>
            <pc:docMk/>
            <pc:sldMk cId="1903451572" sldId="256"/>
            <ac:picMk id="15" creationId="{DA70F40A-D18F-4F05-A106-6D2CB24DC79A}"/>
          </ac:picMkLst>
        </pc:picChg>
      </pc:sldChg>
      <pc:sldChg chg="modSp mod">
        <pc:chgData name="Mariya Georgieva" userId="a83ffb615ce54a94" providerId="LiveId" clId="{0C2D102D-ECF0-45A7-8F2D-EFB42C740C3B}" dt="2023-03-27T20:29:47.379" v="4" actId="27636"/>
        <pc:sldMkLst>
          <pc:docMk/>
          <pc:sldMk cId="341257205" sldId="257"/>
        </pc:sldMkLst>
        <pc:spChg chg="mod">
          <ac:chgData name="Mariya Georgieva" userId="a83ffb615ce54a94" providerId="LiveId" clId="{0C2D102D-ECF0-45A7-8F2D-EFB42C740C3B}" dt="2023-03-27T20:29:47.379" v="4" actId="27636"/>
          <ac:spMkLst>
            <pc:docMk/>
            <pc:sldMk cId="341257205" sldId="257"/>
            <ac:spMk id="8" creationId="{B4287E6A-A22D-D4BD-7C83-48E4F1A117C0}"/>
          </ac:spMkLst>
        </pc:spChg>
      </pc:sldChg>
      <pc:sldChg chg="delSp modSp delDesignElem">
        <pc:chgData name="Mariya Georgieva" userId="a83ffb615ce54a94" providerId="LiveId" clId="{0C2D102D-ECF0-45A7-8F2D-EFB42C740C3B}" dt="2023-03-27T20:29:46.473" v="3"/>
        <pc:sldMkLst>
          <pc:docMk/>
          <pc:sldMk cId="3624598928" sldId="258"/>
        </pc:sldMkLst>
        <pc:spChg chg="mod">
          <ac:chgData name="Mariya Georgieva" userId="a83ffb615ce54a94" providerId="LiveId" clId="{0C2D102D-ECF0-45A7-8F2D-EFB42C740C3B}" dt="2023-03-27T20:29:46.473" v="3"/>
          <ac:spMkLst>
            <pc:docMk/>
            <pc:sldMk cId="3624598928" sldId="258"/>
            <ac:spMk id="2" creationId="{2F364C9E-C2FD-349D-543C-A09095AE4E42}"/>
          </ac:spMkLst>
        </pc:spChg>
        <pc:spChg chg="mod">
          <ac:chgData name="Mariya Georgieva" userId="a83ffb615ce54a94" providerId="LiveId" clId="{0C2D102D-ECF0-45A7-8F2D-EFB42C740C3B}" dt="2023-03-27T20:29:46.473" v="3"/>
          <ac:spMkLst>
            <pc:docMk/>
            <pc:sldMk cId="3624598928" sldId="258"/>
            <ac:spMk id="3" creationId="{6A37A8CE-A4DC-53A6-D527-0190ADF9CF9A}"/>
          </ac:spMkLst>
        </pc:spChg>
        <pc:spChg chg="del">
          <ac:chgData name="Mariya Georgieva" userId="a83ffb615ce54a94" providerId="LiveId" clId="{0C2D102D-ECF0-45A7-8F2D-EFB42C740C3B}" dt="2023-03-27T20:29:46.473" v="3"/>
          <ac:spMkLst>
            <pc:docMk/>
            <pc:sldMk cId="3624598928" sldId="258"/>
            <ac:spMk id="27" creationId="{49553BAA-9CA0-438B-86B1-A7EBDDAADBE0}"/>
          </ac:spMkLst>
        </pc:spChg>
      </pc:sldChg>
      <pc:sldChg chg="delSp modSp mod delDesignElem">
        <pc:chgData name="Mariya Georgieva" userId="a83ffb615ce54a94" providerId="LiveId" clId="{0C2D102D-ECF0-45A7-8F2D-EFB42C740C3B}" dt="2023-03-27T20:29:47.442" v="5" actId="27636"/>
        <pc:sldMkLst>
          <pc:docMk/>
          <pc:sldMk cId="286357968" sldId="260"/>
        </pc:sldMkLst>
        <pc:spChg chg="mod">
          <ac:chgData name="Mariya Georgieva" userId="a83ffb615ce54a94" providerId="LiveId" clId="{0C2D102D-ECF0-45A7-8F2D-EFB42C740C3B}" dt="2023-03-27T20:29:47.442" v="5" actId="27636"/>
          <ac:spMkLst>
            <pc:docMk/>
            <pc:sldMk cId="286357968" sldId="260"/>
            <ac:spMk id="3" creationId="{8572DBCD-2EF8-63C9-F8D0-1FE3D0A3C9A6}"/>
          </ac:spMkLst>
        </pc:spChg>
        <pc:spChg chg="del">
          <ac:chgData name="Mariya Georgieva" userId="a83ffb615ce54a94" providerId="LiveId" clId="{0C2D102D-ECF0-45A7-8F2D-EFB42C740C3B}" dt="2023-03-27T20:29:46.473" v="3"/>
          <ac:spMkLst>
            <pc:docMk/>
            <pc:sldMk cId="286357968" sldId="260"/>
            <ac:spMk id="10" creationId="{E3BC0364-4B58-4841-A227-00A6A59E02C6}"/>
          </ac:spMkLst>
        </pc:spChg>
        <pc:spChg chg="del">
          <ac:chgData name="Mariya Georgieva" userId="a83ffb615ce54a94" providerId="LiveId" clId="{0C2D102D-ECF0-45A7-8F2D-EFB42C740C3B}" dt="2023-03-27T20:29:46.473" v="3"/>
          <ac:spMkLst>
            <pc:docMk/>
            <pc:sldMk cId="286357968" sldId="260"/>
            <ac:spMk id="12" creationId="{A029A1F4-D02D-48E4-9331-6870B23B4FAF}"/>
          </ac:spMkLst>
        </pc:spChg>
        <pc:spChg chg="del">
          <ac:chgData name="Mariya Georgieva" userId="a83ffb615ce54a94" providerId="LiveId" clId="{0C2D102D-ECF0-45A7-8F2D-EFB42C740C3B}" dt="2023-03-27T20:29:46.473" v="3"/>
          <ac:spMkLst>
            <pc:docMk/>
            <pc:sldMk cId="286357968" sldId="260"/>
            <ac:spMk id="14" creationId="{D06A8CF3-711E-4C63-9DD5-53A2696C0D6F}"/>
          </ac:spMkLst>
        </pc:spChg>
      </pc:sldChg>
      <pc:sldChg chg="modSp mod">
        <pc:chgData name="Mariya Georgieva" userId="a83ffb615ce54a94" providerId="LiveId" clId="{0C2D102D-ECF0-45A7-8F2D-EFB42C740C3B}" dt="2023-03-28T12:50:23.485" v="18" actId="313"/>
        <pc:sldMkLst>
          <pc:docMk/>
          <pc:sldMk cId="1937763038" sldId="261"/>
        </pc:sldMkLst>
        <pc:spChg chg="mod">
          <ac:chgData name="Mariya Georgieva" userId="a83ffb615ce54a94" providerId="LiveId" clId="{0C2D102D-ECF0-45A7-8F2D-EFB42C740C3B}" dt="2023-03-28T12:50:23.485" v="18" actId="313"/>
          <ac:spMkLst>
            <pc:docMk/>
            <pc:sldMk cId="1937763038" sldId="261"/>
            <ac:spMk id="3" creationId="{72D23082-731F-3E37-7ACF-FC4EDE58217C}"/>
          </ac:spMkLst>
        </pc:spChg>
      </pc:sldChg>
      <pc:sldChg chg="modSp mod">
        <pc:chgData name="Mariya Georgieva" userId="a83ffb615ce54a94" providerId="LiveId" clId="{0C2D102D-ECF0-45A7-8F2D-EFB42C740C3B}" dt="2023-03-27T20:29:47.473" v="7" actId="27636"/>
        <pc:sldMkLst>
          <pc:docMk/>
          <pc:sldMk cId="2505317470" sldId="262"/>
        </pc:sldMkLst>
        <pc:spChg chg="mod">
          <ac:chgData name="Mariya Georgieva" userId="a83ffb615ce54a94" providerId="LiveId" clId="{0C2D102D-ECF0-45A7-8F2D-EFB42C740C3B}" dt="2023-03-27T20:29:47.473" v="7" actId="27636"/>
          <ac:spMkLst>
            <pc:docMk/>
            <pc:sldMk cId="2505317470" sldId="262"/>
            <ac:spMk id="9" creationId="{D9E2EF30-FF94-4FB9-59AE-78E7A516BD6F}"/>
          </ac:spMkLst>
        </pc:spChg>
      </pc:sldChg>
      <pc:sldChg chg="modSp mod">
        <pc:chgData name="Mariya Georgieva" userId="a83ffb615ce54a94" providerId="LiveId" clId="{0C2D102D-ECF0-45A7-8F2D-EFB42C740C3B}" dt="2023-03-27T20:29:47.488" v="8" actId="27636"/>
        <pc:sldMkLst>
          <pc:docMk/>
          <pc:sldMk cId="3181695747" sldId="263"/>
        </pc:sldMkLst>
        <pc:spChg chg="mod">
          <ac:chgData name="Mariya Georgieva" userId="a83ffb615ce54a94" providerId="LiveId" clId="{0C2D102D-ECF0-45A7-8F2D-EFB42C740C3B}" dt="2023-03-27T20:29:47.488" v="8" actId="27636"/>
          <ac:spMkLst>
            <pc:docMk/>
            <pc:sldMk cId="3181695747" sldId="263"/>
            <ac:spMk id="9" creationId="{4F0430A6-414A-F458-E521-D8AC9A41C45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0A89A-DC03-42D6-8C9C-294C19491D93}" type="datetimeFigureOut">
              <a:rPr lang="bg-BG" smtClean="0"/>
              <a:t>28.3.2023 г.</a:t>
            </a:fld>
            <a:endParaRPr lang="bg-BG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bg-BG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B55574-3F88-4EFB-BF6B-848A41B51717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910387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B55574-3F88-4EFB-BF6B-848A41B51717}" type="slidenum">
              <a:rPr lang="bg-BG" smtClean="0"/>
              <a:t>1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9365811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B55574-3F88-4EFB-BF6B-848A41B51717}" type="slidenum">
              <a:rPr lang="bg-BG" smtClean="0"/>
              <a:t>2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1812463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B55574-3F88-4EFB-BF6B-848A41B51717}" type="slidenum">
              <a:rPr lang="bg-BG" smtClean="0"/>
              <a:t>3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7180906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B55574-3F88-4EFB-BF6B-848A41B51717}" type="slidenum">
              <a:rPr lang="bg-BG" smtClean="0"/>
              <a:t>4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8094748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B55574-3F88-4EFB-BF6B-848A41B51717}" type="slidenum">
              <a:rPr lang="bg-BG" smtClean="0"/>
              <a:t>5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9862461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B55574-3F88-4EFB-BF6B-848A41B51717}" type="slidenum">
              <a:rPr lang="bg-BG" smtClean="0"/>
              <a:t>6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9970144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B55574-3F88-4EFB-BF6B-848A41B51717}" type="slidenum">
              <a:rPr lang="bg-BG" smtClean="0"/>
              <a:t>7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5173183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B55574-3F88-4EFB-BF6B-848A41B51717}" type="slidenum">
              <a:rPr lang="bg-BG" smtClean="0"/>
              <a:t>8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3713947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B55574-3F88-4EFB-BF6B-848A41B51717}" type="slidenum">
              <a:rPr lang="bg-BG" smtClean="0"/>
              <a:t>9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96180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610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3/28/2023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639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555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3/28/2023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5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3/28/2023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408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472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061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3/28/2023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3639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617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3/28/2023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045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3/28/2023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5061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3/28/2023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07894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3/28/2023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1223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3/28/2023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5206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3/28/2023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63322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3/28/2023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5029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pPr/>
              <a:t>3/28/2023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7637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3/28/2023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953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3/28/2023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648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  <p:sldLayoutId id="2147483702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B40FCD49-2060-48B9-8212-8A5F1DF47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2">
            <a:extLst>
              <a:ext uri="{FF2B5EF4-FFF2-40B4-BE49-F238E27FC236}">
                <a16:creationId xmlns:a16="http://schemas.microsoft.com/office/drawing/2014/main" id="{DA70F40A-D18F-4F05-A106-6D2CB24DC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olorized light photo effects">
            <a:extLst>
              <a:ext uri="{FF2B5EF4-FFF2-40B4-BE49-F238E27FC236}">
                <a16:creationId xmlns:a16="http://schemas.microsoft.com/office/drawing/2014/main" id="{E51D385C-1318-55F6-187A-B73C1E84198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t="1990" b="13740"/>
          <a:stretch/>
        </p:blipFill>
        <p:spPr>
          <a:xfrm>
            <a:off x="20" y="-2"/>
            <a:ext cx="12191980" cy="68579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3A45DCD-B5FB-4A86-88D2-91088C7FF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431FE6-197C-F546-8F4C-DF91650A09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>
            <a:normAutofit/>
          </a:bodyPr>
          <a:lstStyle/>
          <a:p>
            <a:r>
              <a:rPr lang="en-US" sz="4400" dirty="0"/>
              <a:t>Community care and development</a:t>
            </a:r>
            <a:br>
              <a:rPr lang="en-US" sz="4400" dirty="0"/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viva voce presentation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bmhp6022</a:t>
            </a:r>
            <a:endParaRPr lang="bg-BG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BA5672-2317-9662-D45F-CA97EF30BB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Student name:​ Mariya Georgieva</a:t>
            </a:r>
          </a:p>
          <a:p>
            <a:r>
              <a:rPr lang="en-GB">
                <a:solidFill>
                  <a:schemeClr val="tx1">
                    <a:lumMod val="65000"/>
                    <a:lumOff val="35000"/>
                  </a:schemeClr>
                </a:solidFill>
              </a:rPr>
              <a:t>Student ID: ​1906952</a:t>
            </a:r>
            <a:endParaRPr lang="bg-BG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34515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BDF23-213D-C72E-48D5-CA8AB17D4C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78776"/>
            <a:ext cx="5925310" cy="1174991"/>
          </a:xfrm>
        </p:spPr>
        <p:txBody>
          <a:bodyPr>
            <a:normAutofit/>
          </a:bodyPr>
          <a:lstStyle/>
          <a:p>
            <a:r>
              <a:rPr lang="en-US" sz="2000"/>
              <a:t>Introduction:</a:t>
            </a:r>
            <a:br>
              <a:rPr lang="en-US" sz="2000"/>
            </a:br>
            <a:r>
              <a:rPr lang="en-US" sz="2000"/>
              <a:t>the charedi community in london </a:t>
            </a:r>
            <a:endParaRPr lang="bg-BG" sz="200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4287E6A-A22D-D4BD-7C83-48E4F1A11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640692"/>
            <a:ext cx="5925310" cy="3255252"/>
          </a:xfrm>
        </p:spPr>
        <p:txBody>
          <a:bodyPr>
            <a:normAutofit fontScale="85000" lnSpcReduction="10000"/>
          </a:bodyPr>
          <a:lstStyle/>
          <a:p>
            <a:r>
              <a:rPr lang="en-US" b="1"/>
              <a:t>The Charedi (Haredi) Jewish Orthodox Community  is the largest Charedi Community in Europe with approximately 30, 000 people.</a:t>
            </a:r>
          </a:p>
          <a:p>
            <a:r>
              <a:rPr lang="en-US" b="1"/>
              <a:t>The Charedi Community in the Borough of Hackney is largely concentrated in Stamford Hill.</a:t>
            </a:r>
          </a:p>
          <a:p>
            <a:r>
              <a:rPr lang="en-US" b="1"/>
              <a:t>The Charedi Community makes up 7% of the population of the Borough of Hackney.</a:t>
            </a:r>
          </a:p>
          <a:p>
            <a:r>
              <a:rPr lang="en-US" b="1"/>
              <a:t>In Stamford Hill there are five community centres, 90 synagogues, and 30 Orthodox schools.</a:t>
            </a:r>
          </a:p>
        </p:txBody>
      </p:sp>
      <p:pic>
        <p:nvPicPr>
          <p:cNvPr id="4" name="Content Placeholder 3" descr="A group of people walking on a sidewalk&#10;&#10;Description automatically generated with medium confidence">
            <a:extLst>
              <a:ext uri="{FF2B5EF4-FFF2-40B4-BE49-F238E27FC236}">
                <a16:creationId xmlns:a16="http://schemas.microsoft.com/office/drawing/2014/main" id="{6577B8BE-E5D0-61FC-420E-ABF166D8956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996" r="34107" b="-2"/>
          <a:stretch/>
        </p:blipFill>
        <p:spPr>
          <a:xfrm>
            <a:off x="7534654" y="10"/>
            <a:ext cx="46573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57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F3D1C-7091-77BA-4B4D-3FD699292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964692"/>
            <a:ext cx="5928637" cy="1188720"/>
          </a:xfrm>
        </p:spPr>
        <p:txBody>
          <a:bodyPr>
            <a:normAutofit/>
          </a:bodyPr>
          <a:lstStyle/>
          <a:p>
            <a:r>
              <a:rPr lang="en-US"/>
              <a:t>Introduction: The issue</a:t>
            </a:r>
            <a:endParaRPr lang="bg-BG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31122B5-EC80-40A8-8475-1998D6A72E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638044"/>
            <a:ext cx="5925312" cy="3101983"/>
          </a:xfrm>
        </p:spPr>
        <p:txBody>
          <a:bodyPr>
            <a:normAutofit/>
          </a:bodyPr>
          <a:lstStyle/>
          <a:p>
            <a:r>
              <a:rPr lang="en-US" b="1"/>
              <a:t>Charedi Jews have no access to TV, radio, mainstream media, and digital access. </a:t>
            </a:r>
          </a:p>
          <a:p>
            <a:r>
              <a:rPr lang="en-US" b="1"/>
              <a:t>Public Health Messages must be sent differently to members of this community.</a:t>
            </a:r>
          </a:p>
          <a:p>
            <a:endParaRPr lang="en-US" b="1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4CEEA35-D2E2-5AE6-8963-673E4C5D189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124" r="-2" b="-2"/>
          <a:stretch/>
        </p:blipFill>
        <p:spPr>
          <a:xfrm>
            <a:off x="7537979" y="-1"/>
            <a:ext cx="4654296" cy="34107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3559774-CF89-BB4A-6CEA-28A2147E661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102" r="18673" b="3"/>
          <a:stretch/>
        </p:blipFill>
        <p:spPr>
          <a:xfrm>
            <a:off x="7537980" y="3447288"/>
            <a:ext cx="4654020" cy="3410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657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1CFDF-25BF-D2DC-6BCF-394284C71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964692"/>
            <a:ext cx="5928637" cy="1188720"/>
          </a:xfrm>
        </p:spPr>
        <p:txBody>
          <a:bodyPr>
            <a:normAutofit/>
          </a:bodyPr>
          <a:lstStyle/>
          <a:p>
            <a:r>
              <a:rPr lang="en-US"/>
              <a:t>Existing means of communication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2DBCD-2EF8-63C9-F8D0-1FE3D0A3C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638044"/>
            <a:ext cx="5925312" cy="3101983"/>
          </a:xfrm>
        </p:spPr>
        <p:txBody>
          <a:bodyPr>
            <a:normAutofit fontScale="85000" lnSpcReduction="10000"/>
          </a:bodyPr>
          <a:lstStyle/>
          <a:p>
            <a:r>
              <a:rPr lang="en-US" sz="1700" b="1" dirty="0"/>
              <a:t>The Charedi community in Stamford Hill has high distrust in institutions, including the local government.</a:t>
            </a:r>
          </a:p>
          <a:p>
            <a:r>
              <a:rPr lang="en-US" sz="1700" b="1" dirty="0"/>
              <a:t>The Council focuses on informing the community of best practices through use of door-to-door distribution of informative leaflets.</a:t>
            </a:r>
          </a:p>
          <a:p>
            <a:r>
              <a:rPr lang="en-US" sz="1700" b="1" dirty="0"/>
              <a:t>The Council uses Charedi community publications to inform them.</a:t>
            </a:r>
          </a:p>
          <a:p>
            <a:r>
              <a:rPr lang="en-US" sz="1700" b="1" dirty="0" err="1"/>
              <a:t>Hatzola</a:t>
            </a:r>
            <a:r>
              <a:rPr lang="en-US" sz="1700" b="1" dirty="0"/>
              <a:t> is an emergency medical response </a:t>
            </a:r>
            <a:r>
              <a:rPr lang="en-US" sz="1700" b="1" dirty="0" err="1"/>
              <a:t>organisation</a:t>
            </a:r>
            <a:r>
              <a:rPr lang="en-US" sz="1700" b="1" dirty="0"/>
              <a:t> which caters to the unique needs of the </a:t>
            </a:r>
            <a:r>
              <a:rPr lang="en-US" sz="1700" b="1" dirty="0" err="1"/>
              <a:t>Jewsih</a:t>
            </a:r>
            <a:r>
              <a:rPr lang="en-US" sz="1700" b="1" dirty="0"/>
              <a:t> Community. </a:t>
            </a:r>
          </a:p>
          <a:p>
            <a:pPr marL="0" indent="0">
              <a:buNone/>
            </a:pPr>
            <a:endParaRPr lang="bg-BG" sz="17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89DA21-CF77-4430-2A6D-20EE5FECB7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851" r="1" b="11110"/>
          <a:stretch/>
        </p:blipFill>
        <p:spPr>
          <a:xfrm>
            <a:off x="8340435" y="822036"/>
            <a:ext cx="3026664" cy="23481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5E88082-92A4-855A-3897-CCAC9EB5E50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580" r="6831" b="-5"/>
          <a:stretch/>
        </p:blipFill>
        <p:spPr>
          <a:xfrm>
            <a:off x="8340435" y="3255097"/>
            <a:ext cx="3026664" cy="234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57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CB8A1-A9C2-CA9D-4AB9-6798A1302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78776"/>
            <a:ext cx="5925310" cy="1174991"/>
          </a:xfrm>
        </p:spPr>
        <p:txBody>
          <a:bodyPr>
            <a:normAutofit/>
          </a:bodyPr>
          <a:lstStyle/>
          <a:p>
            <a:r>
              <a:rPr lang="en-US" sz="2400"/>
              <a:t>Current legislation and policy</a:t>
            </a:r>
            <a:endParaRPr lang="bg-BG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23082-731F-3E37-7ACF-FC4EDE5821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640692"/>
            <a:ext cx="5925310" cy="3255252"/>
          </a:xfrm>
        </p:spPr>
        <p:txBody>
          <a:bodyPr>
            <a:normAutofit fontScale="85000" lnSpcReduction="10000"/>
          </a:bodyPr>
          <a:lstStyle/>
          <a:p>
            <a:r>
              <a:rPr lang="en-US" b="1" dirty="0"/>
              <a:t>The Race Relations Act bans racial discrimination in public places and makes the promotion of hatred on the grounds of ‘color, race, or ethnic or national origins’ a criminal offence.</a:t>
            </a:r>
          </a:p>
          <a:p>
            <a:r>
              <a:rPr lang="en-US" b="1" dirty="0"/>
              <a:t>“Everyone has the right to freedom of thought, conscience and religion; either alone or in community with others and in public or private, to manifest his religion or belief, in worship, teaching, practice and observance. “ (Legislation UK, 2023)</a:t>
            </a:r>
          </a:p>
          <a:p>
            <a:endParaRPr lang="en-US" b="1" dirty="0"/>
          </a:p>
          <a:p>
            <a:endParaRPr lang="bg-BG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007F0E-B390-9550-9108-554ABF14D5A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2447"/>
          <a:stretch/>
        </p:blipFill>
        <p:spPr>
          <a:xfrm>
            <a:off x="7534654" y="10"/>
            <a:ext cx="46573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763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50B9E2-6BA9-C039-0FED-A58B3AAF1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897" y="762001"/>
            <a:ext cx="5333365" cy="1141004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US" sz="2000" dirty="0"/>
              <a:t>Existing use of digital media for community development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9E2EF30-FF94-4FB9-59AE-78E7A516B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897" y="2259698"/>
            <a:ext cx="4991103" cy="3836301"/>
          </a:xfrm>
        </p:spPr>
        <p:txBody>
          <a:bodyPr>
            <a:normAutofit fontScale="92500" lnSpcReduction="10000"/>
          </a:bodyPr>
          <a:lstStyle/>
          <a:p>
            <a:r>
              <a:rPr lang="en-US" sz="2000" b="1" dirty="0"/>
              <a:t>While the majority of Haredi Jews abide by the religious prohibition against owning a television, few have greeted the Internet decree with the same level of obedience. </a:t>
            </a:r>
          </a:p>
          <a:p>
            <a:r>
              <a:rPr lang="en-US" sz="2000" b="1" dirty="0"/>
              <a:t>Men and women follow strict dress codes; school curriculums are dominated by religious teaching, with boys and girls segregated; access to television and the internet is tightly controlled.</a:t>
            </a:r>
            <a:endParaRPr lang="bg-BG" sz="2000" b="1" dirty="0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3A7C6A49-917D-F6EE-73C3-BFEB404FA7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630" y="2394937"/>
            <a:ext cx="3226275" cy="2068125"/>
          </a:xfrm>
          <a:prstGeom prst="rect">
            <a:avLst/>
          </a:prstGeom>
        </p:spPr>
      </p:pic>
      <p:sp>
        <p:nvSpPr>
          <p:cNvPr id="4" name="AutoShape 2">
            <a:extLst>
              <a:ext uri="{FF2B5EF4-FFF2-40B4-BE49-F238E27FC236}">
                <a16:creationId xmlns:a16="http://schemas.microsoft.com/office/drawing/2014/main" id="{2B7B3359-A8F0-5E25-37F7-E571B4606D5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5053174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27210-B0FA-6647-D18B-7298D30BE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78776"/>
            <a:ext cx="5925310" cy="1174991"/>
          </a:xfrm>
        </p:spPr>
        <p:txBody>
          <a:bodyPr>
            <a:normAutofit/>
          </a:bodyPr>
          <a:lstStyle/>
          <a:p>
            <a:r>
              <a:rPr lang="en-US" sz="2400"/>
              <a:t>conclusion</a:t>
            </a:r>
            <a:endParaRPr lang="bg-BG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E4942-9448-2664-AC06-167B7131AB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640692"/>
            <a:ext cx="5925310" cy="3255252"/>
          </a:xfrm>
        </p:spPr>
        <p:txBody>
          <a:bodyPr>
            <a:normAutofit/>
          </a:bodyPr>
          <a:lstStyle/>
          <a:p>
            <a:r>
              <a:rPr lang="en-US" b="1"/>
              <a:t>Charedi Jews are the fastest-growing sector of the UK Jewish population, mainly because of their large families: seven or eight children are common.</a:t>
            </a:r>
          </a:p>
          <a:p>
            <a:r>
              <a:rPr lang="en-US" b="1"/>
              <a:t>Stamford Hill is now home to the third largest Chasidic population in the world after Israel and New York and makes more than 10% of the local population.</a:t>
            </a:r>
          </a:p>
          <a:p>
            <a:endParaRPr lang="en-US" b="1"/>
          </a:p>
          <a:p>
            <a:endParaRPr lang="en-US" b="1"/>
          </a:p>
          <a:p>
            <a:endParaRPr lang="bg-BG" b="1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E8BFB9-CD0A-3A95-7FB0-9658CF7474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57" r="43913" b="-1"/>
          <a:stretch/>
        </p:blipFill>
        <p:spPr>
          <a:xfrm>
            <a:off x="7534654" y="10"/>
            <a:ext cx="46573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9024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CE921-DF4C-7CA2-0743-9933180D6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78776"/>
            <a:ext cx="5925310" cy="1174991"/>
          </a:xfrm>
        </p:spPr>
        <p:txBody>
          <a:bodyPr>
            <a:normAutofit/>
          </a:bodyPr>
          <a:lstStyle/>
          <a:p>
            <a:r>
              <a:rPr lang="en-US" sz="2400"/>
              <a:t>recommendations</a:t>
            </a:r>
            <a:endParaRPr lang="bg-BG" sz="240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F0430A6-414A-F458-E521-D8AC9A41C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640692"/>
            <a:ext cx="5925310" cy="3255252"/>
          </a:xfrm>
        </p:spPr>
        <p:txBody>
          <a:bodyPr>
            <a:normAutofit lnSpcReduction="10000"/>
          </a:bodyPr>
          <a:lstStyle/>
          <a:p>
            <a:r>
              <a:rPr lang="en-US" b="1"/>
              <a:t>Involve young members of the Haredi community in digital media training.</a:t>
            </a:r>
          </a:p>
          <a:p>
            <a:r>
              <a:rPr lang="en-US" b="1"/>
              <a:t>Involve young members of the Haredi community in NHS practices.</a:t>
            </a:r>
          </a:p>
          <a:p>
            <a:r>
              <a:rPr lang="en-US" b="1"/>
              <a:t>Create a community environment where stigma and religious beliefs are discussed with members of other religious communities in the Borough.</a:t>
            </a:r>
          </a:p>
          <a:p>
            <a:endParaRPr lang="en-US" b="1"/>
          </a:p>
        </p:txBody>
      </p:sp>
      <p:pic>
        <p:nvPicPr>
          <p:cNvPr id="5" name="Content Placeholder 4" descr="Sphere of mesh and nodes">
            <a:extLst>
              <a:ext uri="{FF2B5EF4-FFF2-40B4-BE49-F238E27FC236}">
                <a16:creationId xmlns:a16="http://schemas.microsoft.com/office/drawing/2014/main" id="{3E4AE056-15C9-F7E1-6F1E-9B52E5B7074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39" r="8827"/>
          <a:stretch/>
        </p:blipFill>
        <p:spPr>
          <a:xfrm>
            <a:off x="7534654" y="10"/>
            <a:ext cx="465734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6957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64C9E-C2FD-349D-543C-A09095AE4E4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FFFFFF">
              <a:alpha val="10000"/>
            </a:srgb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References</a:t>
            </a:r>
            <a:endParaRPr lang="bg-BG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7A8CE-A4DC-53A6-D527-0190ADF9CF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700"/>
              <a:t>Hackney Magazine (2019) </a:t>
            </a:r>
            <a:r>
              <a:rPr lang="en-US" sz="700" i="1"/>
              <a:t>Inside Europe’s biggest Hasidic community. </a:t>
            </a:r>
            <a:r>
              <a:rPr lang="en-US" sz="700"/>
              <a:t>Available at: http://www.hackneymagazine.com/jewish-communities-hackney/. Accessed on (13/03/2023)</a:t>
            </a:r>
          </a:p>
          <a:p>
            <a:pPr>
              <a:lnSpc>
                <a:spcPct val="90000"/>
              </a:lnSpc>
            </a:pPr>
            <a:r>
              <a:rPr lang="en-US" sz="700"/>
              <a:t>Hatzola (2023) </a:t>
            </a:r>
            <a:r>
              <a:rPr lang="en-US" sz="700" i="1"/>
              <a:t>About Hatzola. </a:t>
            </a:r>
            <a:r>
              <a:rPr lang="en-US" sz="700"/>
              <a:t>Available at: https://hatzola.org/about/. Accessed on (13/03/2023)</a:t>
            </a:r>
          </a:p>
          <a:p>
            <a:pPr>
              <a:lnSpc>
                <a:spcPct val="90000"/>
              </a:lnSpc>
            </a:pPr>
            <a:r>
              <a:rPr lang="en-US" sz="700"/>
              <a:t>Hidden London (2023) </a:t>
            </a:r>
            <a:r>
              <a:rPr lang="en-US" sz="700" i="1"/>
              <a:t> Stamford Hill. </a:t>
            </a:r>
            <a:r>
              <a:rPr lang="en-US" sz="700"/>
              <a:t>Available at: https://hidden-london.com/gazetteer/stamford-hill/.  Accessed on (12/03/2023)</a:t>
            </a:r>
          </a:p>
          <a:p>
            <a:pPr>
              <a:lnSpc>
                <a:spcPct val="90000"/>
              </a:lnSpc>
            </a:pPr>
            <a:r>
              <a:rPr lang="en-US" sz="700"/>
              <a:t>Hutton, G. (2020) </a:t>
            </a:r>
            <a:r>
              <a:rPr lang="en-US" sz="700" i="1"/>
              <a:t> How a Haredi Community in London is coping with coronavirus – photo essay. </a:t>
            </a:r>
            <a:r>
              <a:rPr lang="en-US" sz="700"/>
              <a:t>[The Guardian]</a:t>
            </a:r>
            <a:r>
              <a:rPr lang="en-US" sz="700" i="1"/>
              <a:t> </a:t>
            </a:r>
            <a:r>
              <a:rPr lang="en-US" sz="700"/>
              <a:t>Available at: https://www.theguardian.com/world/2020/may/26/how-a-haredi-community-in-london-is-coping-with-coronavirus-photo-essay. Accessed on (12/03/2023)</a:t>
            </a:r>
          </a:p>
          <a:p>
            <a:pPr>
              <a:lnSpc>
                <a:spcPct val="90000"/>
              </a:lnSpc>
            </a:pPr>
            <a:r>
              <a:rPr lang="en-US" sz="700"/>
              <a:t>Jennings, R., (2011). </a:t>
            </a:r>
            <a:r>
              <a:rPr lang="en-US" sz="700" i="1"/>
              <a:t>Needs of the Charedi Orthodox Jewish Community in Stamford Hill for specialist palliative care</a:t>
            </a:r>
            <a:r>
              <a:rPr lang="en-US" sz="700"/>
              <a:t>. BMJ Supportive &amp; Palliative Care, 1(2), pp.247-247.</a:t>
            </a:r>
          </a:p>
          <a:p>
            <a:pPr>
              <a:lnSpc>
                <a:spcPct val="90000"/>
              </a:lnSpc>
            </a:pPr>
            <a:r>
              <a:rPr lang="en-US" sz="700"/>
              <a:t>Legislation UK. </a:t>
            </a:r>
            <a:r>
              <a:rPr lang="en-US" sz="700" i="1"/>
              <a:t>Human Rights Act 1998. </a:t>
            </a:r>
            <a:r>
              <a:rPr lang="en-US" sz="700"/>
              <a:t>Available at: https://www.legislation.gov.uk/ukpga/1998/42/schedule/1/part/I/chapter/8. Accessed on (18/03/2023)</a:t>
            </a:r>
          </a:p>
          <a:p>
            <a:pPr>
              <a:lnSpc>
                <a:spcPct val="90000"/>
              </a:lnSpc>
            </a:pPr>
            <a:r>
              <a:rPr lang="en-US" sz="700"/>
              <a:t>Local Government Association (2020)  </a:t>
            </a:r>
            <a:r>
              <a:rPr lang="en-US" sz="700" i="1"/>
              <a:t>London Borough of Hackney” Charedi Orthodox Jewish Community Engagement. </a:t>
            </a:r>
            <a:r>
              <a:rPr lang="en-US" sz="700"/>
              <a:t>Available at: https://www.local.gov.uk/case-studies/london-borough-hackney-charedi-orthodox-jewish-community-engagement. Accessed on (12/03/2023)</a:t>
            </a:r>
          </a:p>
          <a:p>
            <a:pPr>
              <a:lnSpc>
                <a:spcPct val="90000"/>
              </a:lnSpc>
            </a:pPr>
            <a:r>
              <a:rPr lang="en-US" sz="700"/>
              <a:t>Martin, J., et.al. (2007) </a:t>
            </a:r>
            <a:r>
              <a:rPr lang="en-US" sz="700" i="1"/>
              <a:t>"EMOTIONAL EXPERIENCES &amp; ATTITUDES of  ORTHODOX JEWS IN STAMFORD HILL"  </a:t>
            </a:r>
            <a:r>
              <a:rPr lang="en-US" sz="700"/>
              <a:t>University of Central Lancashire.</a:t>
            </a:r>
            <a:endParaRPr lang="en-US" sz="700" i="1"/>
          </a:p>
          <a:p>
            <a:pPr>
              <a:lnSpc>
                <a:spcPct val="90000"/>
              </a:lnSpc>
            </a:pPr>
            <a:r>
              <a:rPr lang="en-US" sz="700"/>
              <a:t>Pinter Trust (2023) </a:t>
            </a:r>
            <a:r>
              <a:rPr lang="en-US" sz="700" i="1"/>
              <a:t>The Charedi Community. </a:t>
            </a:r>
            <a:r>
              <a:rPr lang="en-US" sz="700"/>
              <a:t>Available at: https://pintertrust.org.uk/. Accessed on (18/03/2023)</a:t>
            </a:r>
          </a:p>
          <a:p>
            <a:pPr>
              <a:lnSpc>
                <a:spcPct val="90000"/>
              </a:lnSpc>
            </a:pPr>
            <a:r>
              <a:rPr lang="en-US" sz="700"/>
              <a:t>Sherwood, H. (2022) </a:t>
            </a:r>
            <a:r>
              <a:rPr lang="en-US" sz="700" i="1"/>
              <a:t>UK’s ultra-Orthodox Jews launch trust to engage with wider public. </a:t>
            </a:r>
            <a:r>
              <a:rPr lang="en-US" sz="700"/>
              <a:t>[The Guardian] Available at: https://www.theguardian.com/world/2022/jan/24/uk-ultra-orthodox-jews-launch-pinter-trust. Accessed on (18/03/2023)</a:t>
            </a:r>
          </a:p>
          <a:p>
            <a:pPr>
              <a:lnSpc>
                <a:spcPct val="90000"/>
              </a:lnSpc>
            </a:pPr>
            <a:r>
              <a:rPr lang="en-US" sz="700"/>
              <a:t>UK Parliament (2023) </a:t>
            </a:r>
            <a:r>
              <a:rPr lang="en-US" sz="700" i="1"/>
              <a:t>Race Relations Act 1965. </a:t>
            </a:r>
            <a:r>
              <a:rPr lang="en-US" sz="700"/>
              <a:t>Available at: https://www.parliament.uk/about/living-heritage/transformingsociety/private-lives/relationships/collections1/race-relations-act-1965/race-relations-act-1965/.  Accessed on (18/03/2023)</a:t>
            </a:r>
            <a:endParaRPr lang="bg-BG" sz="700"/>
          </a:p>
        </p:txBody>
      </p:sp>
    </p:spTree>
    <p:extLst>
      <p:ext uri="{BB962C8B-B14F-4D97-AF65-F5344CB8AC3E}">
        <p14:creationId xmlns:p14="http://schemas.microsoft.com/office/powerpoint/2010/main" val="3624598928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0</TotalTime>
  <Words>858</Words>
  <Application>Microsoft Office PowerPoint</Application>
  <PresentationFormat>Widescreen</PresentationFormat>
  <Paragraphs>51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</vt:lpstr>
      <vt:lpstr>Calibri</vt:lpstr>
      <vt:lpstr>Tw Cen MT</vt:lpstr>
      <vt:lpstr>Droplet</vt:lpstr>
      <vt:lpstr>Community care and development viva voce presentation bmhp6022</vt:lpstr>
      <vt:lpstr>Introduction: the charedi community in london </vt:lpstr>
      <vt:lpstr>Introduction: The issue</vt:lpstr>
      <vt:lpstr>Existing means of communication</vt:lpstr>
      <vt:lpstr>Current legislation and policy</vt:lpstr>
      <vt:lpstr>Existing use of digital media for community development </vt:lpstr>
      <vt:lpstr>conclusion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Community care and development viva voce presentation bmhp6022</dc:title>
  <dc:creator>Mariya Georgieva</dc:creator>
  <cp:lastModifiedBy>Mariya</cp:lastModifiedBy>
  <cp:revision>5</cp:revision>
  <dcterms:created xsi:type="dcterms:W3CDTF">2023-03-22T12:57:50Z</dcterms:created>
  <dcterms:modified xsi:type="dcterms:W3CDTF">2023-03-28T14:32:19Z</dcterms:modified>
</cp:coreProperties>
</file>