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9D15928-ABB8-445F-84CB-7CBCAC87E4AA}" v="5" dt="2022-12-03T16:33:21.8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rachi jhalani" userId="b6a14b1c0160c832" providerId="LiveId" clId="{59D15928-ABB8-445F-84CB-7CBCAC87E4AA}"/>
    <pc:docChg chg="modSld">
      <pc:chgData name="prachi jhalani" userId="b6a14b1c0160c832" providerId="LiveId" clId="{59D15928-ABB8-445F-84CB-7CBCAC87E4AA}" dt="2022-12-03T16:38:00.092" v="8"/>
      <pc:docMkLst>
        <pc:docMk/>
      </pc:docMkLst>
      <pc:sldChg chg="modSp">
        <pc:chgData name="prachi jhalani" userId="b6a14b1c0160c832" providerId="LiveId" clId="{59D15928-ABB8-445F-84CB-7CBCAC87E4AA}" dt="2022-12-03T16:32:42.237" v="1" actId="14100"/>
        <pc:sldMkLst>
          <pc:docMk/>
          <pc:sldMk cId="2529006362" sldId="256"/>
        </pc:sldMkLst>
        <pc:picChg chg="mod">
          <ac:chgData name="prachi jhalani" userId="b6a14b1c0160c832" providerId="LiveId" clId="{59D15928-ABB8-445F-84CB-7CBCAC87E4AA}" dt="2022-12-03T16:32:42.237" v="1" actId="14100"/>
          <ac:picMkLst>
            <pc:docMk/>
            <pc:sldMk cId="2529006362" sldId="256"/>
            <ac:picMk id="2050" creationId="{D67DD3E0-AC11-23DA-1AFC-327C55DC6674}"/>
          </ac:picMkLst>
        </pc:picChg>
      </pc:sldChg>
      <pc:sldChg chg="modSp">
        <pc:chgData name="prachi jhalani" userId="b6a14b1c0160c832" providerId="LiveId" clId="{59D15928-ABB8-445F-84CB-7CBCAC87E4AA}" dt="2022-12-03T16:33:21.875" v="5" actId="1076"/>
        <pc:sldMkLst>
          <pc:docMk/>
          <pc:sldMk cId="923308066" sldId="257"/>
        </pc:sldMkLst>
        <pc:spChg chg="mod">
          <ac:chgData name="prachi jhalani" userId="b6a14b1c0160c832" providerId="LiveId" clId="{59D15928-ABB8-445F-84CB-7CBCAC87E4AA}" dt="2022-12-03T16:33:21.875" v="5" actId="1076"/>
          <ac:spMkLst>
            <pc:docMk/>
            <pc:sldMk cId="923308066" sldId="257"/>
            <ac:spMk id="4" creationId="{10AD0957-BD6B-9CD1-B284-EB31DE54BE16}"/>
          </ac:spMkLst>
        </pc:spChg>
        <pc:picChg chg="mod">
          <ac:chgData name="prachi jhalani" userId="b6a14b1c0160c832" providerId="LiveId" clId="{59D15928-ABB8-445F-84CB-7CBCAC87E4AA}" dt="2022-12-03T16:32:47.291" v="2" actId="1076"/>
          <ac:picMkLst>
            <pc:docMk/>
            <pc:sldMk cId="923308066" sldId="257"/>
            <ac:picMk id="1027" creationId="{756581ED-6037-4FCA-F084-1405796AE17A}"/>
          </ac:picMkLst>
        </pc:picChg>
      </pc:sldChg>
      <pc:sldChg chg="modSp mod">
        <pc:chgData name="prachi jhalani" userId="b6a14b1c0160c832" providerId="LiveId" clId="{59D15928-ABB8-445F-84CB-7CBCAC87E4AA}" dt="2022-12-03T16:33:27.391" v="6" actId="1076"/>
        <pc:sldMkLst>
          <pc:docMk/>
          <pc:sldMk cId="2859802449" sldId="258"/>
        </pc:sldMkLst>
        <pc:spChg chg="mod">
          <ac:chgData name="prachi jhalani" userId="b6a14b1c0160c832" providerId="LiveId" clId="{59D15928-ABB8-445F-84CB-7CBCAC87E4AA}" dt="2022-12-03T16:33:27.391" v="6" actId="1076"/>
          <ac:spMkLst>
            <pc:docMk/>
            <pc:sldMk cId="2859802449" sldId="258"/>
            <ac:spMk id="3" creationId="{D4D3EF19-86C7-EE1B-ADFD-BF45B95D16A3}"/>
          </ac:spMkLst>
        </pc:spChg>
      </pc:sldChg>
      <pc:sldChg chg="modSp mod">
        <pc:chgData name="prachi jhalani" userId="b6a14b1c0160c832" providerId="LiveId" clId="{59D15928-ABB8-445F-84CB-7CBCAC87E4AA}" dt="2022-12-03T16:33:08.040" v="4" actId="14100"/>
        <pc:sldMkLst>
          <pc:docMk/>
          <pc:sldMk cId="1792759691" sldId="263"/>
        </pc:sldMkLst>
        <pc:spChg chg="mod">
          <ac:chgData name="prachi jhalani" userId="b6a14b1c0160c832" providerId="LiveId" clId="{59D15928-ABB8-445F-84CB-7CBCAC87E4AA}" dt="2022-12-03T16:33:04.200" v="3" actId="1076"/>
          <ac:spMkLst>
            <pc:docMk/>
            <pc:sldMk cId="1792759691" sldId="263"/>
            <ac:spMk id="3" creationId="{9C62FC6A-70FA-9D65-E616-7D97CD275F33}"/>
          </ac:spMkLst>
        </pc:spChg>
        <pc:picChg chg="mod">
          <ac:chgData name="prachi jhalani" userId="b6a14b1c0160c832" providerId="LiveId" clId="{59D15928-ABB8-445F-84CB-7CBCAC87E4AA}" dt="2022-12-03T16:33:08.040" v="4" actId="14100"/>
          <ac:picMkLst>
            <pc:docMk/>
            <pc:sldMk cId="1792759691" sldId="263"/>
            <ac:picMk id="7170" creationId="{B0D7349B-550B-7B54-18B1-2E30A47E6478}"/>
          </ac:picMkLst>
        </pc:picChg>
      </pc:sldChg>
      <pc:sldChg chg="modNotesTx">
        <pc:chgData name="prachi jhalani" userId="b6a14b1c0160c832" providerId="LiveId" clId="{59D15928-ABB8-445F-84CB-7CBCAC87E4AA}" dt="2022-12-03T16:38:00.092" v="8"/>
        <pc:sldMkLst>
          <pc:docMk/>
          <pc:sldMk cId="2095748433" sldId="26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4E153AB-EEAB-4648-95C0-50A82A67F74C}" type="datetimeFigureOut">
              <a:rPr lang="en-IN" smtClean="0"/>
              <a:t>03-12-2022</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480EEFD-D558-4C24-8AE8-1BE8385BE777}" type="slidenum">
              <a:rPr lang="en-IN" smtClean="0"/>
              <a:t>‹#›</a:t>
            </a:fld>
            <a:endParaRPr lang="en-IN"/>
          </a:p>
        </p:txBody>
      </p:sp>
    </p:spTree>
    <p:extLst>
      <p:ext uri="{BB962C8B-B14F-4D97-AF65-F5344CB8AC3E}">
        <p14:creationId xmlns:p14="http://schemas.microsoft.com/office/powerpoint/2010/main" val="27028766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In the hospitality industry, the employees are responsible to take care of the guests and provide them with the satisfying experiences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(Khan and et.al,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presentation will discuss the importance of employee’s engagement within the hospitality industry. It also discusses the one engagement theoretical method along with the best practices to engage the employees within the hospitality industry that can help them in achieving growth and competitive advantage. </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480EEFD-D558-4C24-8AE8-1BE8385BE777}" type="slidenum">
              <a:rPr lang="en-IN" smtClean="0"/>
              <a:t>3</a:t>
            </a:fld>
            <a:endParaRPr lang="en-IN"/>
          </a:p>
        </p:txBody>
      </p:sp>
    </p:spTree>
    <p:extLst>
      <p:ext uri="{BB962C8B-B14F-4D97-AF65-F5344CB8AC3E}">
        <p14:creationId xmlns:p14="http://schemas.microsoft.com/office/powerpoint/2010/main" val="81879340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Employees in the hotel are the defensive tool to attain a competitive advantage. Lack of employee engagement during the guest interaction can reduce the profitability and competitive advantage of the hotels</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480EEFD-D558-4C24-8AE8-1BE8385BE777}" type="slidenum">
              <a:rPr lang="en-IN" smtClean="0"/>
              <a:t>4</a:t>
            </a:fld>
            <a:endParaRPr lang="en-IN"/>
          </a:p>
        </p:txBody>
      </p:sp>
    </p:spTree>
    <p:extLst>
      <p:ext uri="{BB962C8B-B14F-4D97-AF65-F5344CB8AC3E}">
        <p14:creationId xmlns:p14="http://schemas.microsoft.com/office/powerpoint/2010/main" val="2848657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gn="just">
              <a:lnSpc>
                <a:spcPct val="150000"/>
              </a:lnSpc>
              <a:buFont typeface="Symbol" panose="05050102010706020507" pitchFamily="18" charset="2"/>
              <a:buChar char=""/>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Training, retaining and hiring the talents will add a value to the business. For a new staff member it is going to take some time that will reduce the productivity of the hotel. For example a good staff is capable of providing the best services to the guests that will help min increasing the revenues of the hotel</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(Soares and Mosquera, 2019)</a:t>
            </a: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80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Employees which can deal with the problem of the customers are assets to the business and enable hem to attain a competitive role. It is very important for the hotels to keep their employees engaged by providing them with adequate training that will increase their skills and brings the best performance.</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480EEFD-D558-4C24-8AE8-1BE8385BE777}" type="slidenum">
              <a:rPr lang="en-IN" smtClean="0"/>
              <a:t>5</a:t>
            </a:fld>
            <a:endParaRPr lang="en-IN"/>
          </a:p>
        </p:txBody>
      </p:sp>
    </p:spTree>
    <p:extLst>
      <p:ext uri="{BB962C8B-B14F-4D97-AF65-F5344CB8AC3E}">
        <p14:creationId xmlns:p14="http://schemas.microsoft.com/office/powerpoint/2010/main" val="28386604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1000"/>
              </a:spcAft>
            </a:pP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It determines the ten important and essential aspects which the mangers should look after in order to engage the employees. It follows a pyramid organization structure, an d emphasis on the importance of employee engagement and satisfaction of their needs which will help in foster the growth and success of the business</a:t>
            </a: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(Salem and et.al, 2022)</a:t>
            </a: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1000"/>
              </a:spcAft>
            </a:pP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Bottom row: the necessities</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It determines the basic needs of the employees which h are required to do the work effectively. The main purpose of this is to increase the overall strength of the employees. The some of the ideas to bring employee engagement are discussed below:</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Enhance well being: The Company should have a positive work culture that satisfies the psychological needs of the employees. They should be respected, given towards, vacation and more. In hospitality business it is important to manage the employees as they are the one who provides the services to the customers and guest and emblem them to have great experience.</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Leverage strength: strong leadership helps in increasing the strength of the employees this helps in managing the employee’s contribution which can help in gaining a competitive advantage.</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Enliven energy: It determines the efforts of the employees are continuously directed that help in bringing the best results to the business</a:t>
            </a: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(Tung and </a:t>
            </a:r>
            <a:r>
              <a:rPr lang="en-US" sz="1200" b="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Indriana</a:t>
            </a: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2022)</a:t>
            </a:r>
            <a:r>
              <a:rPr lang="en-US" sz="1200" b="0" dirty="0">
                <a:solidFill>
                  <a:srgbClr val="202124"/>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1000"/>
              </a:spcAft>
            </a:pPr>
            <a:r>
              <a:rPr lang="en-US" sz="1200" b="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Second row: Uniting the company</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Build relationships: There should be a positive work culture where the employees feel committed and contribute their best efforts that helps the business to attain growth and success. In hospitality industry it is important to have a positive work culture which provides the best services to the guests.</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Foster recognition: It means the efforts of the employees must be recognized and should be given requires which helps in retaining the employees and boost their overall motivation. In hospitality industry it is important to provide rewards and bonus to the employees which will boost the overall revenue and competitive advantage of the hotel and shows them duty towards their employees.</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Master moments: To have effective performance of the employees the manger should daily interact with their employees which help in building a committed workforce. In hospitality industry the top authorities should make deacons regarding the services with the staff which helps the staff to perform their task more effectively</a:t>
            </a: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b="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Karatepe</a:t>
            </a: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et.al 2018)</a:t>
            </a: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1000"/>
              </a:spcAft>
            </a:pP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Third row: boosting performance</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Maximize performance: To minimize the performance of the employees they must be provided with the goal and objectives earlier that help them to direct their activities in the right direction. </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150000"/>
              </a:lnSpc>
              <a:spcAft>
                <a:spcPts val="1000"/>
              </a:spcAft>
              <a:buFont typeface="Symbol" panose="05050102010706020507" pitchFamily="18" charset="2"/>
              <a:buChar char=""/>
            </a:pP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Mark progress: There must be a system of communication of the progress which means that timely recognition is being made of the progress that is being by the employees to achieve the objective which help sin improving the overall objectives within the specified time.</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15000"/>
              </a:lnSpc>
              <a:spcAft>
                <a:spcPts val="1000"/>
              </a:spcAft>
            </a:pPr>
            <a:r>
              <a:rPr lang="en-US" sz="1200" b="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Top of the pyramid: Achieving results</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Aft>
                <a:spcPts val="1000"/>
              </a:spcAft>
            </a:pPr>
            <a:r>
              <a:rPr lang="en-US" sz="12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end result of this strategy is the engagement of the employees which helps in creating value and helps the organization to attain competitive role the marketplace. In hospitality industry employee engagement helps in providing the best services to their guest that help in satisfaction and retention of the customers for long period acquiring growth and success. </a:t>
            </a:r>
            <a:endParaRPr lang="en-IN" sz="1200" b="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480EEFD-D558-4C24-8AE8-1BE8385BE777}" type="slidenum">
              <a:rPr lang="en-IN" smtClean="0"/>
              <a:t>6</a:t>
            </a:fld>
            <a:endParaRPr lang="en-IN"/>
          </a:p>
        </p:txBody>
      </p:sp>
    </p:spTree>
    <p:extLst>
      <p:ext uri="{BB962C8B-B14F-4D97-AF65-F5344CB8AC3E}">
        <p14:creationId xmlns:p14="http://schemas.microsoft.com/office/powerpoint/2010/main" val="36934402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b="0" spc="85"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discusses the important of employee engagement in hospitality industry. Along with the engagement theoretical methods which helps in the success of the hotel.</a:t>
            </a:r>
            <a:endParaRPr lang="en-IN" sz="1800" b="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480EEFD-D558-4C24-8AE8-1BE8385BE777}" type="slidenum">
              <a:rPr lang="en-IN" smtClean="0"/>
              <a:t>7</a:t>
            </a:fld>
            <a:endParaRPr lang="en-IN"/>
          </a:p>
        </p:txBody>
      </p:sp>
    </p:spTree>
    <p:extLst>
      <p:ext uri="{BB962C8B-B14F-4D97-AF65-F5344CB8AC3E}">
        <p14:creationId xmlns:p14="http://schemas.microsoft.com/office/powerpoint/2010/main" val="7559328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800100" indent="-800100">
              <a:lnSpc>
                <a:spcPct val="115000"/>
              </a:lnSpc>
              <a:spcAft>
                <a:spcPts val="10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Salem and et.al, 2022. Employee engagement, innovative work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behaviour</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and employee wellbeing: Do workplace spirituality and individual spirituality matter?. </a:t>
            </a:r>
            <a:r>
              <a:rPr lang="en-US"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Business Ethics, the Environment &amp; Responsibility</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800100" indent="-800100">
              <a:lnSpc>
                <a:spcPct val="115000"/>
              </a:lnSpc>
              <a:spcAft>
                <a:spcPts val="10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Soares, M.E. and Mosquera, P., 2019. Fostering work engagement: The role of the psychological contract. </a:t>
            </a:r>
            <a:r>
              <a:rPr lang="en-US"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Journal of Business Research</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101</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pp.469-476.</a:t>
            </a: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pPr marL="800100" indent="-800100">
              <a:lnSpc>
                <a:spcPct val="115000"/>
              </a:lnSpc>
              <a:spcAft>
                <a:spcPts val="1000"/>
              </a:spcAft>
            </a:pP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Tung, K.Y. and </a:t>
            </a:r>
            <a:r>
              <a:rPr lang="en-US" sz="12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Indriana</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M., 2022. Effect of Servant Leadership and Person-Organization Fit on Employee Engagement with Job Satisfaction as Mediator Variable. </a:t>
            </a:r>
            <a:r>
              <a:rPr lang="en-US" sz="12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Budapest International Research and Critics Institute (BIRCI-Journal): Humanities and Social Sciences</a:t>
            </a:r>
            <a:r>
              <a:rPr lang="en-US" sz="12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5(2).</a:t>
            </a:r>
          </a:p>
          <a:p>
            <a:pPr marL="800100" indent="-800100">
              <a:lnSpc>
                <a:spcPct val="115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King, B., Fishman, E.K., Horton, K.M. and Rowe, S.P., 2018. The incipient digital revolution in hospitality and health care: digital is hospitable.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Journal of the American College of Radiology</a:t>
            </a:r>
            <a:r>
              <a:rPr lang="en-IN" sz="1800" dirty="0">
                <a:effectLst/>
                <a:latin typeface="Calibri" panose="020F0502020204030204" pitchFamily="34" charset="0"/>
                <a:ea typeface="Calibri" panose="020F0502020204030204" pitchFamily="34" charset="0"/>
                <a:cs typeface="Times New Roman" panose="02020603050405020304" pitchFamily="18" charset="0"/>
              </a:rPr>
              <a:t>, 15(9), pp.1351-1353.</a:t>
            </a:r>
          </a:p>
          <a:p>
            <a:pPr marL="800100" indent="-800100">
              <a:lnSpc>
                <a:spcPct val="115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Jung, H.S. and Yoon, H.H., 2019. How does workplace harassment influence the employees’ response in a deluxe hotel?.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The Service Industries Journal</a:t>
            </a: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39</a:t>
            </a:r>
            <a:r>
              <a:rPr lang="en-IN" sz="1800" dirty="0">
                <a:effectLst/>
                <a:latin typeface="Calibri" panose="020F0502020204030204" pitchFamily="34" charset="0"/>
                <a:ea typeface="Calibri" panose="020F0502020204030204" pitchFamily="34" charset="0"/>
                <a:cs typeface="Times New Roman" panose="02020603050405020304" pitchFamily="18" charset="0"/>
              </a:rPr>
              <a:t>(11-12), pp.877-900.</a:t>
            </a:r>
          </a:p>
          <a:p>
            <a:pPr marL="800100" indent="-800100">
              <a:lnSpc>
                <a:spcPct val="115000"/>
              </a:lnSpc>
              <a:spcAft>
                <a:spcPts val="10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Pattnaik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S.C. and Sahoo, R., 2020. Employee engagement, creativity and task performance: Role of perceived workplace autonomy.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South Asian Journal of Business Studies</a:t>
            </a:r>
            <a:r>
              <a:rPr lang="en-IN" sz="1800" dirty="0">
                <a:effectLst/>
                <a:latin typeface="Calibri" panose="020F0502020204030204" pitchFamily="34" charset="0"/>
                <a:ea typeface="Calibri" panose="020F0502020204030204" pitchFamily="34" charset="0"/>
                <a:cs typeface="Times New Roman" panose="02020603050405020304" pitchFamily="18" charset="0"/>
              </a:rPr>
              <a:t>.</a:t>
            </a:r>
          </a:p>
          <a:p>
            <a:pPr marL="800100" indent="-800100">
              <a:lnSpc>
                <a:spcPct val="115000"/>
              </a:lnSpc>
              <a:spcAft>
                <a:spcPts val="1000"/>
              </a:spcAft>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Busser, J.A.,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Shulga</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L.V., Kang, H.J.A. and </a:t>
            </a: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Molintas</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D.H.R., 2019. The effect of hospitality conference messaging on employee job responses.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Hospitality Management</a:t>
            </a:r>
            <a:r>
              <a:rPr lang="en-IN" sz="1800" dirty="0">
                <a:effectLst/>
                <a:latin typeface="Calibri" panose="020F0502020204030204" pitchFamily="34" charset="0"/>
                <a:ea typeface="Calibri" panose="020F0502020204030204" pitchFamily="34" charset="0"/>
                <a:cs typeface="Times New Roman" panose="02020603050405020304" pitchFamily="18" charset="0"/>
              </a:rPr>
              <a:t>,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78</a:t>
            </a:r>
            <a:r>
              <a:rPr lang="en-IN" sz="1800" dirty="0">
                <a:effectLst/>
                <a:latin typeface="Calibri" panose="020F0502020204030204" pitchFamily="34" charset="0"/>
                <a:ea typeface="Calibri" panose="020F0502020204030204" pitchFamily="34" charset="0"/>
                <a:cs typeface="Times New Roman" panose="02020603050405020304" pitchFamily="18" charset="0"/>
              </a:rPr>
              <a:t>, pp.284-292.</a:t>
            </a:r>
          </a:p>
          <a:p>
            <a:pPr marL="800100" indent="-800100">
              <a:lnSpc>
                <a:spcPct val="115000"/>
              </a:lnSpc>
              <a:spcAft>
                <a:spcPts val="1000"/>
              </a:spcAft>
            </a:pPr>
            <a:r>
              <a:rPr lang="en-US"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Bavik</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 2019. A systematic review of the servant leadership literature in management and hospitality. </a:t>
            </a:r>
            <a:r>
              <a:rPr lang="en-IN" sz="1800" i="1" dirty="0">
                <a:effectLst/>
                <a:latin typeface="Calibri" panose="020F0502020204030204" pitchFamily="34" charset="0"/>
                <a:ea typeface="Calibri" panose="020F0502020204030204" pitchFamily="34" charset="0"/>
                <a:cs typeface="Times New Roman" panose="02020603050405020304" pitchFamily="18" charset="0"/>
              </a:rPr>
              <a:t>International Journal of Contemporary Hospitality Management</a:t>
            </a:r>
            <a:r>
              <a:rPr lang="en-IN" sz="1800" dirty="0">
                <a:effectLst/>
                <a:latin typeface="Calibri" panose="020F0502020204030204" pitchFamily="34" charset="0"/>
                <a:ea typeface="Calibri" panose="020F0502020204030204" pitchFamily="34" charset="0"/>
                <a:cs typeface="Times New Roman" panose="02020603050405020304" pitchFamily="18" charset="0"/>
              </a:rPr>
              <a:t>.</a:t>
            </a:r>
          </a:p>
          <a:p>
            <a:pPr marL="800100" indent="-800100">
              <a:lnSpc>
                <a:spcPct val="115000"/>
              </a:lnSpc>
              <a:spcAft>
                <a:spcPts val="1000"/>
              </a:spcAft>
            </a:pPr>
            <a:endParaRPr lang="en-IN" sz="12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F480EEFD-D558-4C24-8AE8-1BE8385BE777}" type="slidenum">
              <a:rPr lang="en-IN" smtClean="0"/>
              <a:t>8</a:t>
            </a:fld>
            <a:endParaRPr lang="en-IN"/>
          </a:p>
        </p:txBody>
      </p:sp>
    </p:spTree>
    <p:extLst>
      <p:ext uri="{BB962C8B-B14F-4D97-AF65-F5344CB8AC3E}">
        <p14:creationId xmlns:p14="http://schemas.microsoft.com/office/powerpoint/2010/main" val="322881578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95269" y="1122363"/>
            <a:ext cx="9001462" cy="2387600"/>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595269" y="3602038"/>
            <a:ext cx="9001462"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29244" y="657226"/>
            <a:ext cx="9733512" cy="2852737"/>
          </a:xfrm>
        </p:spPr>
        <p:txBody>
          <a:bodyPr anchor="b">
            <a:normAutofit/>
          </a:bodyPr>
          <a:lstStyle>
            <a:lvl1pPr>
              <a:defRPr sz="3400"/>
            </a:lvl1pPr>
          </a:lstStyle>
          <a:p>
            <a:r>
              <a:rPr lang="en-US"/>
              <a:t>Click to edit Master title style</a:t>
            </a:r>
            <a:endParaRPr lang="en-US" dirty="0"/>
          </a:p>
        </p:txBody>
      </p:sp>
      <p:sp>
        <p:nvSpPr>
          <p:cNvPr id="3" name="Text Placeholder 2"/>
          <p:cNvSpPr>
            <a:spLocks noGrp="1"/>
          </p:cNvSpPr>
          <p:nvPr>
            <p:ph type="body" idx="1"/>
          </p:nvPr>
        </p:nvSpPr>
        <p:spPr>
          <a:xfrm>
            <a:off x="1229244" y="3602038"/>
            <a:ext cx="9733512" cy="1500187"/>
          </a:xfrm>
        </p:spPr>
        <p:txBody>
          <a:bodyPr/>
          <a:lstStyle>
            <a:lvl1pPr marL="0" indent="0" algn="ctr">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6321"/>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88319"/>
            <a:ext cx="510600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3403" y="2088319"/>
            <a:ext cx="5094154" cy="37028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1"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1804" y="2088320"/>
            <a:ext cx="4879199"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913795" y="2912232"/>
            <a:ext cx="5107208"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2003" y="2088320"/>
            <a:ext cx="4865554" cy="823912"/>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912232"/>
            <a:ext cx="5095357" cy="287896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12/3/2022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8" y="609600"/>
            <a:ext cx="3932237" cy="2362200"/>
          </a:xfrm>
        </p:spPr>
        <p:txBody>
          <a:bodyPr anchor="b">
            <a:normAutofit/>
          </a:bodyPr>
          <a:lstStyle>
            <a:lvl1pPr>
              <a:defRPr sz="2800"/>
            </a:lvl1pPr>
          </a:lstStyle>
          <a:p>
            <a:r>
              <a:rPr lang="en-US"/>
              <a:t>Click to edit Master title style</a:t>
            </a:r>
            <a:endParaRPr lang="en-US" dirty="0"/>
          </a:p>
        </p:txBody>
      </p:sp>
      <p:sp>
        <p:nvSpPr>
          <p:cNvPr id="3" name="Content Placeholder 2"/>
          <p:cNvSpPr>
            <a:spLocks noGrp="1"/>
          </p:cNvSpPr>
          <p:nvPr>
            <p:ph idx="1"/>
          </p:nvPr>
        </p:nvSpPr>
        <p:spPr>
          <a:xfrm>
            <a:off x="5078064" y="609600"/>
            <a:ext cx="6189492" cy="518160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7228" y="2971800"/>
            <a:ext cx="3932237" cy="2819399"/>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7227" y="609600"/>
            <a:ext cx="5929773" cy="2362200"/>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4" y="758881"/>
            <a:ext cx="3255356" cy="4883038"/>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971800"/>
            <a:ext cx="5934950" cy="2819400"/>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806" y="4289372"/>
            <a:ext cx="10367564" cy="819355"/>
          </a:xfrm>
        </p:spPr>
        <p:txBody>
          <a:bodyPr anchor="b">
            <a:normAutofit/>
          </a:bodyPr>
          <a:lstStyle>
            <a:lvl1pP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13806" y="621321"/>
            <a:ext cx="10367564" cy="3379735"/>
          </a:xfrm>
          <a:no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65998" cy="682472"/>
          </a:xfrm>
        </p:spPr>
        <p:txBody>
          <a:bodyP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3424859"/>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5" y="4204820"/>
            <a:ext cx="10353761" cy="159218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426812"/>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204821"/>
            <a:ext cx="10353762" cy="1586380"/>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1" name="TextBox 10"/>
          <p:cNvSpPr txBox="1"/>
          <p:nvPr/>
        </p:nvSpPr>
        <p:spPr>
          <a:xfrm>
            <a:off x="836612" y="735241"/>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657956" y="297209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806" y="2126942"/>
            <a:ext cx="10355327"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650556"/>
            <a:ext cx="10353763"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4" y="609600"/>
            <a:ext cx="10353762" cy="1325563"/>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4" y="2088319"/>
            <a:ext cx="3298956" cy="823305"/>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94" y="2911624"/>
            <a:ext cx="3298956"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4878" y="2088320"/>
            <a:ext cx="3298558"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4878" y="2911624"/>
            <a:ext cx="329982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088320"/>
            <a:ext cx="3291211" cy="823304"/>
          </a:xfrm>
        </p:spPr>
        <p:txBody>
          <a:bodyPr anchor="b">
            <a:noAutofit/>
          </a:bodyPr>
          <a:lstStyle>
            <a:lvl1pPr marL="0" indent="0" algn="ctr">
              <a:lnSpc>
                <a:spcPct val="100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6346" y="2911624"/>
            <a:ext cx="3291211" cy="2879576"/>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913795" y="609600"/>
            <a:ext cx="10353762" cy="1325563"/>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4195899"/>
            <a:ext cx="3298955"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092020" y="2298987"/>
            <a:ext cx="2940050"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772161"/>
            <a:ext cx="3298955"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01" y="4195899"/>
            <a:ext cx="3298983"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568996" y="2298987"/>
            <a:ext cx="2930525"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72160"/>
            <a:ext cx="3300336" cy="101903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423" y="4195899"/>
            <a:ext cx="3289900" cy="576262"/>
          </a:xfrm>
        </p:spPr>
        <p:txBody>
          <a:bodyPr anchor="b">
            <a:noAutofit/>
          </a:bodyPr>
          <a:lstStyle>
            <a:lvl1pPr marL="0" indent="0" algn="ctr">
              <a:lnSpc>
                <a:spcPct val="100000"/>
              </a:lnSpc>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152803" y="2298987"/>
            <a:ext cx="2932113" cy="1524000"/>
          </a:xfrm>
          <a:prstGeom prst="roundRect">
            <a:avLst>
              <a:gd name="adj" fmla="val 0"/>
            </a:avLst>
          </a:prstGeom>
          <a:noFill/>
          <a:ln w="14605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298" y="4772161"/>
            <a:ext cx="3294258" cy="1019037"/>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609599"/>
            <a:ext cx="254265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4" y="609599"/>
            <a:ext cx="7658705"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1" cy="1326321"/>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96064"/>
            <a:ext cx="10353762" cy="369513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12/3/2022</a:t>
            </a:fld>
            <a:endParaRPr lang="en-US" dirty="0"/>
          </a:p>
        </p:txBody>
      </p:sp>
      <p:sp>
        <p:nvSpPr>
          <p:cNvPr id="5" name="Footer Placeholder 4"/>
          <p:cNvSpPr>
            <a:spLocks noGrp="1"/>
          </p:cNvSpPr>
          <p:nvPr>
            <p:ph type="ftr" sz="quarter" idx="3"/>
          </p:nvPr>
        </p:nvSpPr>
        <p:spPr>
          <a:xfrm>
            <a:off x="913794" y="5883275"/>
            <a:ext cx="6672865" cy="365125"/>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400" b="1" i="0" kern="1200" cap="all">
          <a:solidFill>
            <a:schemeClr val="tx1"/>
          </a:solidFill>
          <a:effectLst>
            <a:outerShdw blurRad="50800" dist="63500" dir="2700000" algn="tl" rotWithShape="0">
              <a:srgbClr val="000000">
                <a:alpha val="48000"/>
              </a:srgbClr>
            </a:outerShdw>
          </a:effectLs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effectLst>
            <a:outerShdw blurRad="50800" dist="38100" dir="2700000" algn="tl" rotWithShape="0">
              <a:srgbClr val="000000">
                <a:alpha val="48000"/>
              </a:srgbClr>
            </a:outerShdw>
          </a:effectLst>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effectLst>
            <a:outerShdw blurRad="50800" dist="38100" dir="2700000" algn="tl" rotWithShape="0">
              <a:srgbClr val="000000">
                <a:alpha val="48000"/>
              </a:srgbClr>
            </a:outerShdw>
          </a:effectLst>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effectLst>
            <a:outerShdw blurRad="50800" dist="38100" dir="2700000" algn="tl" rotWithShape="0">
              <a:srgbClr val="000000">
                <a:alpha val="48000"/>
              </a:srgbClr>
            </a:outerShdw>
          </a:effectLst>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effectLst>
            <a:outerShdw blurRad="50800" dist="38100" dir="2700000" algn="tl" rotWithShape="0">
              <a:srgbClr val="000000">
                <a:alpha val="48000"/>
              </a:srgbClr>
            </a:outerShdw>
          </a:effectLst>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5pPr>
      <a:lvl6pPr marL="25146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6pPr>
      <a:lvl7pPr marL="29718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7pPr>
      <a:lvl8pPr marL="3429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8pPr>
      <a:lvl9pPr marL="38862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effectLst>
            <a:outerShdw blurRad="50800" dist="38100" dir="2700000" algn="tl" rotWithShape="0">
              <a:srgbClr val="000000">
                <a:alpha val="48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_Toc120987011"/><Relationship Id="rId7" Type="http://schemas.openxmlformats.org/officeDocument/2006/relationships/hyperlink" Target="#_Toc120987016"/><Relationship Id="rId2" Type="http://schemas.openxmlformats.org/officeDocument/2006/relationships/hyperlink" Target="#_Toc120987010"/><Relationship Id="rId1" Type="http://schemas.openxmlformats.org/officeDocument/2006/relationships/slideLayout" Target="../slideLayouts/slideLayout2.xml"/><Relationship Id="rId6" Type="http://schemas.openxmlformats.org/officeDocument/2006/relationships/hyperlink" Target="#_Toc120987015"/><Relationship Id="rId5" Type="http://schemas.openxmlformats.org/officeDocument/2006/relationships/hyperlink" Target="#_Toc120987013"/><Relationship Id="rId4" Type="http://schemas.openxmlformats.org/officeDocument/2006/relationships/hyperlink" Target="#_Toc120987012"/></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750738-238D-7B0E-553A-0600032C4CDB}"/>
              </a:ext>
            </a:extLst>
          </p:cNvPr>
          <p:cNvSpPr>
            <a:spLocks noGrp="1"/>
          </p:cNvSpPr>
          <p:nvPr>
            <p:ph type="ctrTitle"/>
          </p:nvPr>
        </p:nvSpPr>
        <p:spPr>
          <a:xfrm>
            <a:off x="5278743" y="914400"/>
            <a:ext cx="6792154" cy="5029200"/>
          </a:xfrm>
        </p:spPr>
        <p:txBody>
          <a:bodyPr>
            <a:normAutofit/>
          </a:bodyPr>
          <a:lstStyle/>
          <a:p>
            <a:r>
              <a:rPr lang="en-US" dirty="0">
                <a:effectLst/>
                <a:latin typeface="Times New Roman" panose="02020603050405020304" pitchFamily="18" charset="0"/>
                <a:ea typeface="Calibri" panose="020F0502020204030204" pitchFamily="34" charset="0"/>
                <a:cs typeface="Times New Roman" panose="02020603050405020304" pitchFamily="18" charset="0"/>
              </a:rPr>
              <a:t>Operating Hotel Facilities Presentation Employee Engagement</a:t>
            </a:r>
            <a:br>
              <a:rPr lang="en-IN" dirty="0">
                <a:effectLst/>
                <a:latin typeface="Times New Roman" panose="02020603050405020304" pitchFamily="18" charset="0"/>
                <a:ea typeface="Calibri" panose="020F0502020204030204" pitchFamily="34" charset="0"/>
                <a:cs typeface="Times New Roman" panose="02020603050405020304" pitchFamily="18" charset="0"/>
              </a:rPr>
            </a:br>
            <a:endParaRPr lang="en-IN" dirty="0">
              <a:latin typeface="Times New Roman" panose="02020603050405020304" pitchFamily="18" charset="0"/>
              <a:cs typeface="Times New Roman" panose="02020603050405020304" pitchFamily="18" charset="0"/>
            </a:endParaRPr>
          </a:p>
        </p:txBody>
      </p:sp>
      <p:pic>
        <p:nvPicPr>
          <p:cNvPr id="2050" name="Picture 2" descr="Image result for Employee Engagement">
            <a:extLst>
              <a:ext uri="{FF2B5EF4-FFF2-40B4-BE49-F238E27FC236}">
                <a16:creationId xmlns:a16="http://schemas.microsoft.com/office/drawing/2014/main" id="{D67DD3E0-AC11-23DA-1AFC-327C55DC667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0371" y="272144"/>
            <a:ext cx="5355772" cy="62647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290063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4E39D-7993-9986-588F-354D2C0BEAA8}"/>
              </a:ext>
            </a:extLst>
          </p:cNvPr>
          <p:cNvSpPr>
            <a:spLocks noGrp="1"/>
          </p:cNvSpPr>
          <p:nvPr>
            <p:ph type="title"/>
          </p:nvPr>
        </p:nvSpPr>
        <p:spPr>
          <a:xfrm>
            <a:off x="919119" y="844898"/>
            <a:ext cx="10353761" cy="1330959"/>
          </a:xfrm>
        </p:spPr>
        <p:txBody>
          <a:bodyPr>
            <a:normAutofit fontScale="90000"/>
          </a:bodyPr>
          <a:lstStyle/>
          <a:p>
            <a:r>
              <a:rPr lang="en-US" sz="5300" b="1" dirty="0">
                <a:effectLst/>
                <a:latin typeface="Times New Roman" panose="02020603050405020304" pitchFamily="18" charset="0"/>
                <a:ea typeface="Times New Roman" panose="02020603050405020304" pitchFamily="18" charset="0"/>
                <a:cs typeface="Times New Roman" panose="02020603050405020304" pitchFamily="18" charset="0"/>
              </a:rPr>
              <a:t>Table of Contents</a:t>
            </a:r>
            <a:br>
              <a:rPr lang="en-IN" sz="4800" b="1" dirty="0">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br>
            <a:endParaRPr lang="en-IN" sz="4800" dirty="0"/>
          </a:p>
        </p:txBody>
      </p:sp>
      <p:sp>
        <p:nvSpPr>
          <p:cNvPr id="4" name="Rectangle 1">
            <a:extLst>
              <a:ext uri="{FF2B5EF4-FFF2-40B4-BE49-F238E27FC236}">
                <a16:creationId xmlns:a16="http://schemas.microsoft.com/office/drawing/2014/main" id="{10AD0957-BD6B-9CD1-B284-EB31DE54BE16}"/>
              </a:ext>
            </a:extLst>
          </p:cNvPr>
          <p:cNvSpPr>
            <a:spLocks noGrp="1" noChangeArrowheads="1"/>
          </p:cNvSpPr>
          <p:nvPr>
            <p:ph idx="1"/>
          </p:nvPr>
        </p:nvSpPr>
        <p:spPr bwMode="auto">
          <a:xfrm>
            <a:off x="408033" y="2284569"/>
            <a:ext cx="6254024" cy="35394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937250" algn="r"/>
              </a:tabLst>
              <a:defRPr>
                <a:solidFill>
                  <a:schemeClr val="tx1"/>
                </a:solidFill>
                <a:latin typeface="Arial" panose="020B0604020202020204" pitchFamily="34" charset="0"/>
              </a:defRPr>
            </a:lvl1pPr>
            <a:lvl2pPr eaLnBrk="0" fontAlgn="base" hangingPunct="0">
              <a:spcBef>
                <a:spcPct val="0"/>
              </a:spcBef>
              <a:spcAft>
                <a:spcPct val="0"/>
              </a:spcAft>
              <a:tabLst>
                <a:tab pos="5937250" algn="r"/>
              </a:tabLst>
              <a:defRPr>
                <a:solidFill>
                  <a:schemeClr val="tx1"/>
                </a:solidFill>
                <a:latin typeface="Arial" panose="020B0604020202020204" pitchFamily="34" charset="0"/>
              </a:defRPr>
            </a:lvl2pPr>
            <a:lvl3pPr eaLnBrk="0" fontAlgn="base" hangingPunct="0">
              <a:spcBef>
                <a:spcPct val="0"/>
              </a:spcBef>
              <a:spcAft>
                <a:spcPct val="0"/>
              </a:spcAft>
              <a:tabLst>
                <a:tab pos="5937250" algn="r"/>
              </a:tabLst>
              <a:defRPr>
                <a:solidFill>
                  <a:schemeClr val="tx1"/>
                </a:solidFill>
                <a:latin typeface="Arial" panose="020B0604020202020204" pitchFamily="34" charset="0"/>
              </a:defRPr>
            </a:lvl3pPr>
            <a:lvl4pPr eaLnBrk="0" fontAlgn="base" hangingPunct="0">
              <a:spcBef>
                <a:spcPct val="0"/>
              </a:spcBef>
              <a:spcAft>
                <a:spcPct val="0"/>
              </a:spcAft>
              <a:tabLst>
                <a:tab pos="5937250" algn="r"/>
              </a:tabLst>
              <a:defRPr>
                <a:solidFill>
                  <a:schemeClr val="tx1"/>
                </a:solidFill>
                <a:latin typeface="Arial" panose="020B0604020202020204" pitchFamily="34" charset="0"/>
              </a:defRPr>
            </a:lvl4pPr>
            <a:lvl5pPr eaLnBrk="0" fontAlgn="base" hangingPunct="0">
              <a:spcBef>
                <a:spcPct val="0"/>
              </a:spcBef>
              <a:spcAft>
                <a:spcPct val="0"/>
              </a:spcAft>
              <a:tabLst>
                <a:tab pos="5937250" algn="r"/>
              </a:tabLst>
              <a:defRPr>
                <a:solidFill>
                  <a:schemeClr val="tx1"/>
                </a:solidFill>
                <a:latin typeface="Arial" panose="020B0604020202020204" pitchFamily="34" charset="0"/>
              </a:defRPr>
            </a:lvl5pPr>
            <a:lvl6pPr eaLnBrk="0" fontAlgn="base" hangingPunct="0">
              <a:spcBef>
                <a:spcPct val="0"/>
              </a:spcBef>
              <a:spcAft>
                <a:spcPct val="0"/>
              </a:spcAft>
              <a:tabLst>
                <a:tab pos="5937250" algn="r"/>
              </a:tabLst>
              <a:defRPr>
                <a:solidFill>
                  <a:schemeClr val="tx1"/>
                </a:solidFill>
                <a:latin typeface="Arial" panose="020B0604020202020204" pitchFamily="34" charset="0"/>
              </a:defRPr>
            </a:lvl6pPr>
            <a:lvl7pPr eaLnBrk="0" fontAlgn="base" hangingPunct="0">
              <a:spcBef>
                <a:spcPct val="0"/>
              </a:spcBef>
              <a:spcAft>
                <a:spcPct val="0"/>
              </a:spcAft>
              <a:tabLst>
                <a:tab pos="5937250" algn="r"/>
              </a:tabLst>
              <a:defRPr>
                <a:solidFill>
                  <a:schemeClr val="tx1"/>
                </a:solidFill>
                <a:latin typeface="Arial" panose="020B0604020202020204" pitchFamily="34" charset="0"/>
              </a:defRPr>
            </a:lvl7pPr>
            <a:lvl8pPr eaLnBrk="0" fontAlgn="base" hangingPunct="0">
              <a:spcBef>
                <a:spcPct val="0"/>
              </a:spcBef>
              <a:spcAft>
                <a:spcPct val="0"/>
              </a:spcAft>
              <a:tabLst>
                <a:tab pos="5937250" algn="r"/>
              </a:tabLst>
              <a:defRPr>
                <a:solidFill>
                  <a:schemeClr val="tx1"/>
                </a:solidFill>
                <a:latin typeface="Arial" panose="020B0604020202020204" pitchFamily="34" charset="0"/>
              </a:defRPr>
            </a:lvl8pPr>
            <a:lvl9pPr eaLnBrk="0" fontAlgn="base" hangingPunct="0">
              <a:spcBef>
                <a:spcPct val="0"/>
              </a:spcBef>
              <a:spcAft>
                <a:spcPct val="0"/>
              </a:spcAft>
              <a:tabLst>
                <a:tab pos="5937250" algn="r"/>
              </a:tabLs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Introduction</a:t>
            </a:r>
            <a:endParaRPr kumimoji="0" lang="en-US" altLang="en-US" sz="28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Main body</a:t>
            </a:r>
            <a:endPar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sng" strike="noStrike" cap="none" normalizeH="0" baseline="0" dirty="0">
                <a:ln>
                  <a:noFill/>
                </a:ln>
                <a:effectLst/>
                <a:latin typeface="Times New Roman" panose="02020603050405020304" pitchFamily="18" charset="0"/>
                <a:cs typeface="Times New Roman" panose="02020603050405020304" pitchFamily="18" charset="0"/>
              </a:rPr>
              <a:t>Employee engagement</a:t>
            </a: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Importance of employee engagement</a:t>
            </a: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 </a:t>
            </a:r>
            <a:r>
              <a:rPr kumimoji="0" lang="en-US" altLang="en-US" sz="2800" b="0" i="0" u="sng"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rPr>
              <a:t>in hospitality industry</a:t>
            </a:r>
            <a:endParaRPr kumimoji="0" lang="en-US" altLang="en-US" sz="2800" b="0" i="0" u="sng"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Engagement theoretical model</a:t>
            </a:r>
            <a:endParaRPr kumimoji="0" lang="en-US" altLang="en-US" sz="28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Conclusion</a:t>
            </a:r>
            <a:endParaRPr kumimoji="0" lang="en-US" altLang="en-US" sz="2800" b="0" i="0" u="none" strike="noStrike" cap="none" normalizeH="0" baseline="0" dirty="0">
              <a:ln>
                <a:noFill/>
              </a:ln>
              <a:effectLst/>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937250" algn="r"/>
              </a:tabLst>
            </a:pPr>
            <a:r>
              <a:rPr kumimoji="0" lang="en-US" altLang="en-US" sz="2800" b="0" i="0" u="none" strike="noStrike" cap="none" normalizeH="0" baseline="0" dirty="0">
                <a:ln>
                  <a:noFill/>
                </a:ln>
                <a:effectLst/>
                <a:latin typeface="Times New Roman" panose="02020603050405020304" pitchFamily="18"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References</a:t>
            </a:r>
            <a:endParaRPr kumimoji="0" lang="en-US" altLang="en-US" sz="2800" b="0" i="0" u="none" strike="noStrike" cap="none" normalizeH="0" baseline="0" dirty="0">
              <a:ln>
                <a:noFill/>
              </a:ln>
              <a:effectLst/>
              <a:latin typeface="Times New Roman" panose="02020603050405020304" pitchFamily="18" charset="0"/>
              <a:cs typeface="Times New Roman" panose="02020603050405020304" pitchFamily="18" charset="0"/>
            </a:endParaRPr>
          </a:p>
        </p:txBody>
      </p:sp>
      <p:pic>
        <p:nvPicPr>
          <p:cNvPr id="1027" name="Picture 3" descr="Image result for Employee Engagement">
            <a:extLst>
              <a:ext uri="{FF2B5EF4-FFF2-40B4-BE49-F238E27FC236}">
                <a16:creationId xmlns:a16="http://schemas.microsoft.com/office/drawing/2014/main" id="{756581ED-6037-4FCA-F084-1405796AE17A}"/>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836229" y="1947256"/>
            <a:ext cx="4746170" cy="4214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33080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FADA6-5397-8C4A-47F0-8F4BCCBECE08}"/>
              </a:ext>
            </a:extLst>
          </p:cNvPr>
          <p:cNvSpPr>
            <a:spLocks noGrp="1"/>
          </p:cNvSpPr>
          <p:nvPr>
            <p:ph type="title"/>
          </p:nvPr>
        </p:nvSpPr>
        <p:spPr>
          <a:xfrm>
            <a:off x="919119" y="909319"/>
            <a:ext cx="10353761" cy="1544321"/>
          </a:xfrm>
        </p:spPr>
        <p:txBody>
          <a:bodyPr>
            <a:noAutofit/>
          </a:bodyPr>
          <a:lstStyle/>
          <a:p>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br>
              <a:rPr lang="en-IN" sz="4800" b="1" kern="0" dirty="0">
                <a:effectLst/>
                <a:latin typeface="Cambria" panose="02040503050406030204" pitchFamily="18" charset="0"/>
                <a:ea typeface="Times New Roman" panose="02020603050405020304" pitchFamily="18" charset="0"/>
                <a:cs typeface="Times New Roman" panose="02020603050405020304" pitchFamily="18" charset="0"/>
              </a:rPr>
            </a:br>
            <a:endParaRPr lang="en-IN" sz="4800" dirty="0"/>
          </a:p>
        </p:txBody>
      </p:sp>
      <p:sp>
        <p:nvSpPr>
          <p:cNvPr id="3" name="Content Placeholder 2">
            <a:extLst>
              <a:ext uri="{FF2B5EF4-FFF2-40B4-BE49-F238E27FC236}">
                <a16:creationId xmlns:a16="http://schemas.microsoft.com/office/drawing/2014/main" id="{D4D3EF19-86C7-EE1B-ADFD-BF45B95D16A3}"/>
              </a:ext>
            </a:extLst>
          </p:cNvPr>
          <p:cNvSpPr>
            <a:spLocks noGrp="1"/>
          </p:cNvSpPr>
          <p:nvPr>
            <p:ph idx="1"/>
          </p:nvPr>
        </p:nvSpPr>
        <p:spPr>
          <a:xfrm>
            <a:off x="348342" y="2374581"/>
            <a:ext cx="6614160" cy="3511731"/>
          </a:xfrm>
        </p:spPr>
        <p:txBody>
          <a:bodyPr>
            <a:noAutofit/>
          </a:bodyPr>
          <a:lstStyle/>
          <a:p>
            <a:pPr marL="0" indent="0" algn="just">
              <a:buNone/>
            </a:pPr>
            <a:r>
              <a:rPr lang="en-US" sz="2800" dirty="0">
                <a:effectLst/>
                <a:latin typeface="Times New Roman" panose="02020603050405020304" pitchFamily="18" charset="0"/>
                <a:ea typeface="Calibri" panose="020F0502020204030204" pitchFamily="34" charset="0"/>
              </a:rPr>
              <a:t>Employees are the most valuable resources in the business organization. The success and growth of the business depends on the ability and competitiveness of the employee’s that helps them to make the optimum utilization of the resources and achieve the objectives. </a:t>
            </a:r>
            <a:endParaRPr lang="en-IN" sz="2800" dirty="0"/>
          </a:p>
        </p:txBody>
      </p:sp>
      <p:pic>
        <p:nvPicPr>
          <p:cNvPr id="3074" name="Picture 2" descr="Image result for Employee Engagement">
            <a:extLst>
              <a:ext uri="{FF2B5EF4-FFF2-40B4-BE49-F238E27FC236}">
                <a16:creationId xmlns:a16="http://schemas.microsoft.com/office/drawing/2014/main" id="{48931078-4DC6-A62E-E762-3D8649319B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39000" y="2143124"/>
            <a:ext cx="4604657" cy="39746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98024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C52A0-F75A-E79F-1A93-393290A5C12F}"/>
              </a:ext>
            </a:extLst>
          </p:cNvPr>
          <p:cNvSpPr>
            <a:spLocks noGrp="1"/>
          </p:cNvSpPr>
          <p:nvPr>
            <p:ph type="title"/>
          </p:nvPr>
        </p:nvSpPr>
        <p:spPr>
          <a:xfrm>
            <a:off x="919119" y="478972"/>
            <a:ext cx="10353761" cy="1665514"/>
          </a:xfrm>
        </p:spPr>
        <p:txBody>
          <a:bodyPr>
            <a:normAutofit/>
          </a:bodyPr>
          <a:lstStyle/>
          <a:p>
            <a:r>
              <a:rPr lang="en-US" sz="4800" dirty="0">
                <a:effectLst/>
                <a:latin typeface="Times New Roman" panose="02020603050405020304" pitchFamily="18" charset="0"/>
                <a:ea typeface="Calibri" panose="020F0502020204030204" pitchFamily="34" charset="0"/>
              </a:rPr>
              <a:t>Employee engagement </a:t>
            </a:r>
            <a:endParaRPr lang="en-IN" sz="4800" dirty="0"/>
          </a:p>
        </p:txBody>
      </p:sp>
      <p:sp>
        <p:nvSpPr>
          <p:cNvPr id="3" name="Content Placeholder 2">
            <a:extLst>
              <a:ext uri="{FF2B5EF4-FFF2-40B4-BE49-F238E27FC236}">
                <a16:creationId xmlns:a16="http://schemas.microsoft.com/office/drawing/2014/main" id="{3DEE9CFF-A502-B644-E5C1-CA9D56ED95FE}"/>
              </a:ext>
            </a:extLst>
          </p:cNvPr>
          <p:cNvSpPr>
            <a:spLocks noGrp="1"/>
          </p:cNvSpPr>
          <p:nvPr>
            <p:ph idx="1"/>
          </p:nvPr>
        </p:nvSpPr>
        <p:spPr>
          <a:xfrm>
            <a:off x="359228" y="2321379"/>
            <a:ext cx="6585857" cy="4101192"/>
          </a:xfrm>
        </p:spPr>
        <p:txBody>
          <a:bodyPr>
            <a:noAutofit/>
          </a:bodyPr>
          <a:lstStyle/>
          <a:p>
            <a:pPr marL="0" indent="0" algn="just">
              <a:buNone/>
            </a:pPr>
            <a:r>
              <a:rPr lang="en-US" sz="2800" dirty="0">
                <a:effectLst/>
                <a:latin typeface="Times New Roman" panose="02020603050405020304" pitchFamily="18" charset="0"/>
                <a:ea typeface="Calibri" panose="020F0502020204030204" pitchFamily="34" charset="0"/>
              </a:rPr>
              <a:t>Employee engagement is the ability and capability with the employees contributes their efforts towards the organization which helps the business to attain growth and success. Engaged employees are beneficial for the company and help them to flourish in the future. </a:t>
            </a:r>
            <a:endParaRPr lang="en-IN" sz="2800" dirty="0"/>
          </a:p>
        </p:txBody>
      </p:sp>
      <p:pic>
        <p:nvPicPr>
          <p:cNvPr id="4098" name="Picture 2" descr="Image result for Employee Engagement in hospitality industry">
            <a:extLst>
              <a:ext uri="{FF2B5EF4-FFF2-40B4-BE49-F238E27FC236}">
                <a16:creationId xmlns:a16="http://schemas.microsoft.com/office/drawing/2014/main" id="{F34BA765-6F60-95D5-440C-1EFF75E0E2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76456" y="2144486"/>
            <a:ext cx="4095750" cy="42345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938998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B5F493-2E9C-127E-DA0C-6256981F8AC3}"/>
              </a:ext>
            </a:extLst>
          </p:cNvPr>
          <p:cNvSpPr>
            <a:spLocks noGrp="1"/>
          </p:cNvSpPr>
          <p:nvPr>
            <p:ph type="title"/>
          </p:nvPr>
        </p:nvSpPr>
        <p:spPr>
          <a:xfrm>
            <a:off x="690519" y="348342"/>
            <a:ext cx="10353761" cy="1998093"/>
          </a:xfrm>
        </p:spPr>
        <p:txBody>
          <a:bodyPr>
            <a:noAutofit/>
          </a:bodyPr>
          <a:lstStyle/>
          <a:p>
            <a:r>
              <a:rPr lang="en-US" sz="4800" b="1" dirty="0">
                <a:effectLst/>
                <a:latin typeface="Times New Roman" panose="02020603050405020304" pitchFamily="18" charset="0"/>
                <a:ea typeface="Times New Roman" panose="02020603050405020304" pitchFamily="18" charset="0"/>
                <a:cs typeface="Times New Roman" panose="02020603050405020304" pitchFamily="18" charset="0"/>
              </a:rPr>
              <a:t>Importance of employee engagement</a:t>
            </a:r>
            <a:br>
              <a:rPr lang="en-IN" sz="4800" b="1"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7D10EEF-4673-8221-74EB-0E61CA0C3D19}"/>
              </a:ext>
            </a:extLst>
          </p:cNvPr>
          <p:cNvSpPr>
            <a:spLocks noGrp="1"/>
          </p:cNvSpPr>
          <p:nvPr>
            <p:ph idx="1"/>
          </p:nvPr>
        </p:nvSpPr>
        <p:spPr>
          <a:xfrm>
            <a:off x="283030" y="1915886"/>
            <a:ext cx="7293427" cy="4691743"/>
          </a:xfrm>
        </p:spPr>
        <p:txBody>
          <a:bodyPr>
            <a:normAutofit fontScale="70000" lnSpcReduction="20000"/>
          </a:bodyPr>
          <a:lstStyle/>
          <a:p>
            <a:pPr marL="0" indent="0">
              <a:buNone/>
            </a:pPr>
            <a:r>
              <a:rPr lang="en-US" sz="4000" dirty="0">
                <a:effectLst/>
                <a:latin typeface="Times New Roman" panose="02020603050405020304" pitchFamily="18" charset="0"/>
                <a:ea typeface="Calibri" panose="020F0502020204030204" pitchFamily="34" charset="0"/>
                <a:cs typeface="Times New Roman" panose="02020603050405020304" pitchFamily="18" charset="0"/>
              </a:rPr>
              <a:t>The importance of engagement employees in hospitality industry are discussed as below:</a:t>
            </a:r>
            <a:endParaRPr lang="en-IN" sz="4000" dirty="0">
              <a:effectLst/>
              <a:latin typeface="Calibri" panose="020F0502020204030204" pitchFamily="34" charset="0"/>
              <a:ea typeface="Calibri" panose="020F0502020204030204" pitchFamily="34" charset="0"/>
              <a:cs typeface="Times New Roman" panose="02020603050405020304" pitchFamily="18" charset="0"/>
            </a:endParaRPr>
          </a:p>
          <a:p>
            <a:r>
              <a:rPr lang="en-US" sz="4000" dirty="0">
                <a:effectLst/>
                <a:latin typeface="Times New Roman" panose="02020603050405020304" pitchFamily="18" charset="0"/>
                <a:ea typeface="Calibri" panose="020F0502020204030204" pitchFamily="34" charset="0"/>
                <a:cs typeface="Times New Roman" panose="02020603050405020304" pitchFamily="18" charset="0"/>
              </a:rPr>
              <a:t>Trained employees help the hotels to properly interact with their guests providing them with the desired services that help in gaining the satisfaction of the customers.</a:t>
            </a:r>
          </a:p>
          <a:p>
            <a:r>
              <a:rPr lang="en-US" sz="4000" dirty="0">
                <a:effectLst/>
                <a:latin typeface="Times New Roman" panose="02020603050405020304" pitchFamily="18" charset="0"/>
                <a:ea typeface="Calibri" panose="020F0502020204030204" pitchFamily="34" charset="0"/>
              </a:rPr>
              <a:t>Training, retaining and hiring the talents will add a value to the business. For a new staff member it is going to take some time that will reduce the productivity of the hotel. </a:t>
            </a:r>
            <a:endParaRPr lang="en-IN" sz="4000"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5126" name="Picture 6" descr="Image result for  employee engagemnet in hospitalit industry">
            <a:extLst>
              <a:ext uri="{FF2B5EF4-FFF2-40B4-BE49-F238E27FC236}">
                <a16:creationId xmlns:a16="http://schemas.microsoft.com/office/drawing/2014/main" id="{0057B9E0-6E80-B0C0-38E5-51B8602AD08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45829" y="2242457"/>
            <a:ext cx="4365170" cy="38644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18637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66DD8E-F1B8-25F7-EEA7-314650771250}"/>
              </a:ext>
            </a:extLst>
          </p:cNvPr>
          <p:cNvSpPr>
            <a:spLocks noGrp="1"/>
          </p:cNvSpPr>
          <p:nvPr>
            <p:ph type="title"/>
          </p:nvPr>
        </p:nvSpPr>
        <p:spPr>
          <a:xfrm>
            <a:off x="913794" y="457200"/>
            <a:ext cx="10353761" cy="2253343"/>
          </a:xfrm>
        </p:spPr>
        <p:txBody>
          <a:bodyPr>
            <a:normAutofit/>
          </a:bodyPr>
          <a:lstStyle/>
          <a:p>
            <a:r>
              <a:rPr lang="en-US" sz="4800" b="1" dirty="0">
                <a:effectLst/>
                <a:latin typeface="Times New Roman" panose="02020603050405020304" pitchFamily="18" charset="0"/>
                <a:ea typeface="Times New Roman" panose="02020603050405020304" pitchFamily="18" charset="0"/>
                <a:cs typeface="Times New Roman" panose="02020603050405020304" pitchFamily="18" charset="0"/>
              </a:rPr>
              <a:t>Engagement theoretical model </a:t>
            </a:r>
            <a:br>
              <a:rPr lang="en-IN" sz="4800" b="1" dirty="0">
                <a:effectLst/>
                <a:latin typeface="Cambria" panose="02040503050406030204" pitchFamily="18" charset="0"/>
                <a:ea typeface="Times New Roman" panose="02020603050405020304" pitchFamily="18" charset="0"/>
                <a:cs typeface="Times New Roman" panose="02020603050405020304" pitchFamily="18" charset="0"/>
              </a:rPr>
            </a:br>
            <a:endParaRPr lang="en-IN" sz="4800" dirty="0"/>
          </a:p>
        </p:txBody>
      </p:sp>
      <p:sp>
        <p:nvSpPr>
          <p:cNvPr id="3" name="Content Placeholder 2">
            <a:extLst>
              <a:ext uri="{FF2B5EF4-FFF2-40B4-BE49-F238E27FC236}">
                <a16:creationId xmlns:a16="http://schemas.microsoft.com/office/drawing/2014/main" id="{C4EF8C31-E4D2-0218-ACA2-CE8DC0C72072}"/>
              </a:ext>
            </a:extLst>
          </p:cNvPr>
          <p:cNvSpPr>
            <a:spLocks noGrp="1"/>
          </p:cNvSpPr>
          <p:nvPr>
            <p:ph idx="1"/>
          </p:nvPr>
        </p:nvSpPr>
        <p:spPr>
          <a:xfrm>
            <a:off x="304799" y="1948544"/>
            <a:ext cx="7173687" cy="4582886"/>
          </a:xfrm>
        </p:spPr>
        <p:txBody>
          <a:bodyPr>
            <a:normAutofit lnSpcReduction="10000"/>
          </a:bodyPr>
          <a:lstStyle/>
          <a:p>
            <a:pPr marL="0" indent="0">
              <a:buNone/>
            </a:pPr>
            <a:r>
              <a:rPr lang="en-US" sz="2800" b="1" dirty="0">
                <a:effectLst/>
                <a:latin typeface="Times New Roman" panose="02020603050405020304" pitchFamily="18" charset="0"/>
                <a:ea typeface="Calibri" panose="020F0502020204030204" pitchFamily="34" charset="0"/>
                <a:cs typeface="Times New Roman" panose="02020603050405020304" pitchFamily="18" charset="0"/>
              </a:rPr>
              <a:t>The Zinger model</a:t>
            </a:r>
          </a:p>
          <a:p>
            <a:pPr marL="0" indent="0">
              <a:buNone/>
            </a:pPr>
            <a:r>
              <a:rPr lang="en-US" sz="2800" dirty="0">
                <a:effectLst/>
                <a:latin typeface="Times New Roman" panose="02020603050405020304" pitchFamily="18" charset="0"/>
                <a:ea typeface="Calibri" panose="020F0502020204030204" pitchFamily="34" charset="0"/>
              </a:rPr>
              <a:t>It determines the ten important and essential aspects which the mangers should look after in order to engage the employees. </a:t>
            </a:r>
            <a:endParaRPr lang="en-IN" sz="2800" dirty="0">
              <a:effectLst/>
              <a:latin typeface="Calibri" panose="020F0502020204030204" pitchFamily="34" charset="0"/>
              <a:ea typeface="Calibri" panose="020F0502020204030204" pitchFamily="34" charset="0"/>
              <a:cs typeface="Times New Roman" panose="02020603050405020304" pitchFamily="18" charset="0"/>
            </a:endParaRPr>
          </a:p>
          <a:p>
            <a:r>
              <a:rPr lang="en-US" sz="2800" u="sng" dirty="0">
                <a:effectLst/>
                <a:latin typeface="Times New Roman" panose="02020603050405020304" pitchFamily="18" charset="0"/>
                <a:ea typeface="Calibri" panose="020F0502020204030204" pitchFamily="34" charset="0"/>
                <a:cs typeface="Times New Roman" panose="02020603050405020304" pitchFamily="18" charset="0"/>
              </a:rPr>
              <a:t>Bottom row: the necessities</a:t>
            </a:r>
            <a:endParaRPr lang="en-IN" sz="2800" u="sng" dirty="0">
              <a:effectLst/>
              <a:latin typeface="Calibri" panose="020F0502020204030204" pitchFamily="34" charset="0"/>
              <a:ea typeface="Calibri" panose="020F0502020204030204" pitchFamily="34" charset="0"/>
              <a:cs typeface="Times New Roman" panose="02020603050405020304" pitchFamily="18" charset="0"/>
            </a:endParaRPr>
          </a:p>
          <a:p>
            <a:r>
              <a:rPr lang="en-US" sz="2800" u="sng" dirty="0">
                <a:effectLst/>
                <a:latin typeface="Times New Roman" panose="02020603050405020304" pitchFamily="18" charset="0"/>
                <a:ea typeface="Times New Roman" panose="02020603050405020304" pitchFamily="18" charset="0"/>
                <a:cs typeface="Times New Roman" panose="02020603050405020304" pitchFamily="18" charset="0"/>
              </a:rPr>
              <a:t>Second row: Uniting the company</a:t>
            </a:r>
            <a:endParaRPr lang="en-IN" sz="2800" u="sng" dirty="0">
              <a:effectLst/>
              <a:latin typeface="Calibri" panose="020F0502020204030204" pitchFamily="34" charset="0"/>
              <a:ea typeface="Calibri" panose="020F0502020204030204" pitchFamily="34" charset="0"/>
              <a:cs typeface="Times New Roman" panose="02020603050405020304" pitchFamily="18" charset="0"/>
            </a:endParaRPr>
          </a:p>
          <a:p>
            <a:r>
              <a:rPr lang="en-US" sz="2800" u="sng" dirty="0">
                <a:effectLst/>
                <a:latin typeface="Calibri" panose="020F0502020204030204" pitchFamily="34" charset="0"/>
                <a:ea typeface="Calibri" panose="020F0502020204030204" pitchFamily="34" charset="0"/>
                <a:cs typeface="Times New Roman" panose="02020603050405020304" pitchFamily="18" charset="0"/>
              </a:rPr>
              <a:t>Third row: boosting performance</a:t>
            </a:r>
          </a:p>
          <a:p>
            <a:r>
              <a:rPr lang="en-US" sz="2800" u="sng" dirty="0">
                <a:effectLst/>
                <a:latin typeface="Calibri" panose="020F0502020204030204" pitchFamily="34" charset="0"/>
                <a:ea typeface="Calibri" panose="020F0502020204030204" pitchFamily="34" charset="0"/>
                <a:cs typeface="Times New Roman" panose="02020603050405020304" pitchFamily="18" charset="0"/>
              </a:rPr>
              <a:t>Top of the pyramid: Achieving results</a:t>
            </a:r>
            <a:endParaRPr lang="en-IN" sz="2800" u="sng" dirty="0">
              <a:effectLst/>
              <a:latin typeface="Calibri" panose="020F0502020204030204" pitchFamily="34" charset="0"/>
              <a:ea typeface="Calibri" panose="020F0502020204030204" pitchFamily="34" charset="0"/>
              <a:cs typeface="Times New Roman" panose="02020603050405020304" pitchFamily="18" charset="0"/>
            </a:endParaRPr>
          </a:p>
          <a:p>
            <a:endParaRPr lang="en-IN" sz="2800" u="sng" dirty="0">
              <a:effectLst/>
              <a:latin typeface="Calibri" panose="020F0502020204030204" pitchFamily="34" charset="0"/>
              <a:ea typeface="Calibri" panose="020F0502020204030204" pitchFamily="34" charset="0"/>
              <a:cs typeface="Times New Roman" panose="02020603050405020304" pitchFamily="18" charset="0"/>
            </a:endParaRPr>
          </a:p>
          <a:p>
            <a:endParaRPr lang="en-IN" dirty="0"/>
          </a:p>
        </p:txBody>
      </p:sp>
      <p:pic>
        <p:nvPicPr>
          <p:cNvPr id="6148" name="Picture 4" descr="Image result for the ziger model">
            <a:extLst>
              <a:ext uri="{FF2B5EF4-FFF2-40B4-BE49-F238E27FC236}">
                <a16:creationId xmlns:a16="http://schemas.microsoft.com/office/drawing/2014/main" id="{B9AF964B-29E5-4A87-0BAC-E4215DDBA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399" y="2144486"/>
            <a:ext cx="4615543" cy="4256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03454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33065-5D0B-9792-E6F0-B9E335684288}"/>
              </a:ext>
            </a:extLst>
          </p:cNvPr>
          <p:cNvSpPr>
            <a:spLocks noGrp="1"/>
          </p:cNvSpPr>
          <p:nvPr>
            <p:ph type="title"/>
          </p:nvPr>
        </p:nvSpPr>
        <p:spPr>
          <a:xfrm>
            <a:off x="924444" y="691807"/>
            <a:ext cx="10353761" cy="1600200"/>
          </a:xfrm>
        </p:spPr>
        <p:txBody>
          <a:bodyPr>
            <a:noAutofit/>
          </a:bodyPr>
          <a:lstStyle/>
          <a:p>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Conclusion</a:t>
            </a:r>
            <a:br>
              <a:rPr lang="en-IN" sz="4800" b="1" kern="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IN" sz="48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C62FC6A-70FA-9D65-E616-7D97CD275F33}"/>
              </a:ext>
            </a:extLst>
          </p:cNvPr>
          <p:cNvSpPr>
            <a:spLocks noGrp="1"/>
          </p:cNvSpPr>
          <p:nvPr>
            <p:ph idx="1"/>
          </p:nvPr>
        </p:nvSpPr>
        <p:spPr>
          <a:xfrm>
            <a:off x="424780" y="1796143"/>
            <a:ext cx="6411685" cy="4648200"/>
          </a:xfrm>
        </p:spPr>
        <p:txBody>
          <a:bodyPr>
            <a:noAutofit/>
          </a:bodyPr>
          <a:lstStyle/>
          <a:p>
            <a:pPr marL="0" indent="0" algn="just">
              <a:buNone/>
            </a:pPr>
            <a:r>
              <a:rPr lang="en-US" sz="2800" spc="85" dirty="0">
                <a:effectLst/>
                <a:latin typeface="Times New Roman" panose="02020603050405020304" pitchFamily="18" charset="0"/>
                <a:ea typeface="Calibri" panose="020F0502020204030204" pitchFamily="34" charset="0"/>
                <a:cs typeface="Times New Roman" panose="02020603050405020304" pitchFamily="18" charset="0"/>
              </a:rPr>
              <a:t>From the above discussion it is being concluded that employee engagement is very important for the success and growth in the hospitality industry. In hotels the employees are responsible to make the guests comfortable which include reservation, cleaning the rooms, planning parties and more which help in satisfying the employees. </a:t>
            </a:r>
            <a:endParaRPr lang="en-IN" sz="2800" dirty="0">
              <a:latin typeface="Times New Roman" panose="02020603050405020304" pitchFamily="18" charset="0"/>
              <a:cs typeface="Times New Roman" panose="02020603050405020304" pitchFamily="18" charset="0"/>
            </a:endParaRPr>
          </a:p>
        </p:txBody>
      </p:sp>
      <p:pic>
        <p:nvPicPr>
          <p:cNvPr id="7170" name="Picture 2" descr="Image result for employee engagement">
            <a:extLst>
              <a:ext uri="{FF2B5EF4-FFF2-40B4-BE49-F238E27FC236}">
                <a16:creationId xmlns:a16="http://schemas.microsoft.com/office/drawing/2014/main" id="{B0D7349B-550B-7B54-18B1-2E30A47E64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00257" y="2292008"/>
            <a:ext cx="4266963" cy="387418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27596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5907C-AEE8-1E1F-C086-288E3089A892}"/>
              </a:ext>
            </a:extLst>
          </p:cNvPr>
          <p:cNvSpPr>
            <a:spLocks noGrp="1"/>
          </p:cNvSpPr>
          <p:nvPr>
            <p:ph type="title"/>
          </p:nvPr>
        </p:nvSpPr>
        <p:spPr>
          <a:xfrm>
            <a:off x="919119" y="315686"/>
            <a:ext cx="10353761" cy="1486464"/>
          </a:xfrm>
        </p:spPr>
        <p:txBody>
          <a:bodyPr/>
          <a:lstStyle/>
          <a:p>
            <a:r>
              <a:rPr lang="en-US" sz="4800" b="1" kern="0" dirty="0">
                <a:effectLst/>
                <a:latin typeface="Times New Roman" panose="02020603050405020304" pitchFamily="18" charset="0"/>
                <a:ea typeface="Times New Roman" panose="02020603050405020304" pitchFamily="18" charset="0"/>
                <a:cs typeface="Times New Roman" panose="02020603050405020304" pitchFamily="18" charset="0"/>
              </a:rPr>
              <a:t>References</a:t>
            </a:r>
            <a:br>
              <a:rPr lang="en-IN" sz="1800" b="1" kern="0" dirty="0">
                <a:solidFill>
                  <a:srgbClr val="365F91"/>
                </a:solidFill>
                <a:effectLst/>
                <a:latin typeface="Cambria" panose="02040503050406030204" pitchFamily="18" charset="0"/>
                <a:ea typeface="Times New Roman" panose="02020603050405020304" pitchFamily="18" charset="0"/>
                <a:cs typeface="Times New Roman" panose="02020603050405020304" pitchFamily="18" charset="0"/>
              </a:rPr>
            </a:br>
            <a:endParaRPr lang="en-IN" dirty="0"/>
          </a:p>
        </p:txBody>
      </p:sp>
      <p:sp>
        <p:nvSpPr>
          <p:cNvPr id="3" name="Content Placeholder 2">
            <a:extLst>
              <a:ext uri="{FF2B5EF4-FFF2-40B4-BE49-F238E27FC236}">
                <a16:creationId xmlns:a16="http://schemas.microsoft.com/office/drawing/2014/main" id="{A9A0E133-2300-8DBD-4714-D387427F3A0B}"/>
              </a:ext>
            </a:extLst>
          </p:cNvPr>
          <p:cNvSpPr>
            <a:spLocks noGrp="1"/>
          </p:cNvSpPr>
          <p:nvPr>
            <p:ph idx="1"/>
          </p:nvPr>
        </p:nvSpPr>
        <p:spPr>
          <a:xfrm>
            <a:off x="326571" y="1589314"/>
            <a:ext cx="7380516" cy="5127171"/>
          </a:xfrm>
        </p:spPr>
        <p:txBody>
          <a:bodyPr>
            <a:noAutofit/>
          </a:bodyPr>
          <a:lstStyle/>
          <a:p>
            <a:pPr marL="0" indent="0">
              <a:lnSpc>
                <a:spcPct val="115000"/>
              </a:lnSpc>
              <a:spcAft>
                <a:spcPts val="1000"/>
              </a:spcAft>
              <a:buNone/>
            </a:pPr>
            <a:r>
              <a:rPr lang="en-US" sz="2800" dirty="0" err="1">
                <a:effectLst/>
                <a:latin typeface="Times New Roman" panose="02020603050405020304" pitchFamily="18" charset="0"/>
                <a:ea typeface="Calibri" panose="020F0502020204030204" pitchFamily="34" charset="0"/>
                <a:cs typeface="Times New Roman" panose="02020603050405020304" pitchFamily="18" charset="0"/>
              </a:rPr>
              <a:t>Karatepe</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and et.al 2018. The effects of organizational and personal resources on stress, engagement, and job outcomes. </a:t>
            </a:r>
            <a:r>
              <a:rPr lang="en-US" sz="2800" i="1" dirty="0">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a:t>
            </a:r>
            <a:r>
              <a:rPr lang="en-US" sz="2800" i="1" dirty="0">
                <a:effectLst/>
                <a:latin typeface="Times New Roman" panose="02020603050405020304" pitchFamily="18" charset="0"/>
                <a:ea typeface="Calibri" panose="020F0502020204030204" pitchFamily="34" charset="0"/>
                <a:cs typeface="Times New Roman" panose="02020603050405020304" pitchFamily="18" charset="0"/>
              </a:rPr>
              <a:t>74</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 pp.147-161.</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pPr marL="0" indent="0">
              <a:lnSpc>
                <a:spcPct val="115000"/>
              </a:lnSpc>
              <a:spcAft>
                <a:spcPts val="1000"/>
              </a:spcAft>
              <a:buNone/>
            </a:pP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Khan and et.al, 2020. Impact of psychopathy on employee creativity via work engagement and negative socioemotional behavior in public health sector: Role of abusive supervision. </a:t>
            </a:r>
            <a:r>
              <a:rPr lang="en-US" sz="2800" i="1" dirty="0">
                <a:effectLst/>
                <a:latin typeface="Times New Roman" panose="02020603050405020304" pitchFamily="18" charset="0"/>
                <a:ea typeface="Calibri" panose="020F0502020204030204" pitchFamily="34" charset="0"/>
                <a:cs typeface="Times New Roman" panose="02020603050405020304" pitchFamily="18" charset="0"/>
              </a:rPr>
              <a:t>Personnel Review</a:t>
            </a:r>
            <a:r>
              <a:rPr lang="en-US" sz="2800" dirty="0">
                <a:effectLst/>
                <a:latin typeface="Times New Roman" panose="02020603050405020304" pitchFamily="18" charset="0"/>
                <a:ea typeface="Calibri" panose="020F0502020204030204" pitchFamily="34" charset="0"/>
                <a:cs typeface="Times New Roman" panose="02020603050405020304" pitchFamily="18" charset="0"/>
              </a:rPr>
              <a:t>.</a:t>
            </a:r>
            <a:endParaRPr lang="en-IN" sz="28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IN" sz="2800" dirty="0"/>
          </a:p>
        </p:txBody>
      </p:sp>
      <p:pic>
        <p:nvPicPr>
          <p:cNvPr id="8194" name="Picture 2" descr="Image result for employee engagement">
            <a:extLst>
              <a:ext uri="{FF2B5EF4-FFF2-40B4-BE49-F238E27FC236}">
                <a16:creationId xmlns:a16="http://schemas.microsoft.com/office/drawing/2014/main" id="{FA04F8B8-9CCD-73D6-6D82-C8F41292B8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5755" y="1959429"/>
            <a:ext cx="4172588" cy="39950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57484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20" name="Picture 4" descr="Image result for thank you images">
            <a:extLst>
              <a:ext uri="{FF2B5EF4-FFF2-40B4-BE49-F238E27FC236}">
                <a16:creationId xmlns:a16="http://schemas.microsoft.com/office/drawing/2014/main" id="{10A7E91F-DFE1-2DAC-9C8B-7DC23F91293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72887" y="566057"/>
            <a:ext cx="10624456" cy="57803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875615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Damask">
  <a:themeElements>
    <a:clrScheme name="Damask">
      <a:dk1>
        <a:sysClr val="windowText" lastClr="000000"/>
      </a:dk1>
      <a:lt1>
        <a:sysClr val="window" lastClr="FFFFFF"/>
      </a:lt1>
      <a:dk2>
        <a:srgbClr val="2A5B7F"/>
      </a:dk2>
      <a:lt2>
        <a:srgbClr val="ABDAFC"/>
      </a:lt2>
      <a:accent1>
        <a:srgbClr val="9EC544"/>
      </a:accent1>
      <a:accent2>
        <a:srgbClr val="50BEA3"/>
      </a:accent2>
      <a:accent3>
        <a:srgbClr val="4A9CCC"/>
      </a:accent3>
      <a:accent4>
        <a:srgbClr val="9A66CA"/>
      </a:accent4>
      <a:accent5>
        <a:srgbClr val="C54F71"/>
      </a:accent5>
      <a:accent6>
        <a:srgbClr val="DE9C3C"/>
      </a:accent6>
      <a:hlink>
        <a:srgbClr val="6BA9DA"/>
      </a:hlink>
      <a:folHlink>
        <a:srgbClr val="A0BCD3"/>
      </a:folHlink>
    </a:clrScheme>
    <a:fontScheme name="Damask">
      <a:majorFont>
        <a:latin typeface="Bookman Old Style" panose="02050604050505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amask">
      <a:fillStyleLst>
        <a:solidFill>
          <a:schemeClr val="phClr"/>
        </a:solidFill>
        <a:gradFill rotWithShape="1">
          <a:gsLst>
            <a:gs pos="0">
              <a:schemeClr val="phClr">
                <a:tint val="48000"/>
                <a:satMod val="105000"/>
                <a:lumMod val="110000"/>
              </a:schemeClr>
            </a:gs>
            <a:gs pos="100000">
              <a:schemeClr val="phClr">
                <a:tint val="78000"/>
                <a:satMod val="109000"/>
                <a:lumMod val="100000"/>
              </a:schemeClr>
            </a:gs>
          </a:gsLst>
          <a:lin ang="5400000" scaled="0"/>
        </a:gradFill>
        <a:gradFill rotWithShape="1">
          <a:gsLst>
            <a:gs pos="0">
              <a:schemeClr val="phClr">
                <a:tint val="94000"/>
                <a:satMod val="100000"/>
                <a:lumMod val="104000"/>
              </a:schemeClr>
            </a:gs>
            <a:gs pos="69000">
              <a:schemeClr val="phClr">
                <a:shade val="86000"/>
                <a:satMod val="130000"/>
                <a:lumMod val="102000"/>
              </a:schemeClr>
            </a:gs>
            <a:gs pos="100000">
              <a:schemeClr val="phClr">
                <a:shade val="72000"/>
                <a:satMod val="130000"/>
                <a:lumMod val="100000"/>
              </a:schemeClr>
            </a:gs>
          </a:gsLst>
          <a:lin ang="5400000" scaled="0"/>
        </a:gradFill>
      </a:fillStyleLst>
      <a:lnStyleLst>
        <a:ln w="12700" cap="flat" cmpd="sng" algn="ctr">
          <a:solidFill>
            <a:schemeClr val="ph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38100" dir="5400000" sy="96000" rotWithShape="0">
              <a:srgbClr val="000000">
                <a:alpha val="54000"/>
              </a:srgbClr>
            </a:outerShdw>
          </a:effectLst>
        </a:effectStyle>
        <a:effectStyle>
          <a:effectLst>
            <a:outerShdw blurRad="76200" dist="38100" dir="5400000" algn="ctr" rotWithShape="0">
              <a:srgbClr val="000000">
                <a:alpha val="76000"/>
              </a:srgbClr>
            </a:outerShdw>
          </a:effectLst>
          <a:scene3d>
            <a:camera prst="orthographicFront">
              <a:rot lat="0" lon="0" rev="0"/>
            </a:camera>
            <a:lightRig rig="balanced" dir="t"/>
          </a:scene3d>
          <a:sp3d prstMaterial="matte">
            <a:bevelT w="25400" h="25400" prst="relaxedInset"/>
          </a:sp3d>
        </a:effectStyle>
      </a:effectStyleLst>
      <a:bgFillStyleLst>
        <a:solidFill>
          <a:schemeClr val="phClr"/>
        </a:solidFill>
        <a:solidFill>
          <a:schemeClr val="phClr">
            <a:tint val="95000"/>
            <a:satMod val="170000"/>
          </a:schemeClr>
        </a:solidFill>
        <a:blipFill rotWithShape="1">
          <a:blip xmlns:r="http://schemas.openxmlformats.org/officeDocument/2006/relationships" r:embed="rId1">
            <a:duotone>
              <a:schemeClr val="phClr">
                <a:shade val="18000"/>
                <a:satMod val="160000"/>
                <a:lumMod val="28000"/>
              </a:schemeClr>
              <a:schemeClr val="phClr">
                <a:tint val="95000"/>
                <a:satMod val="160000"/>
                <a:lumMod val="116000"/>
              </a:schemeClr>
            </a:duotone>
          </a:blip>
          <a:stretch/>
        </a:blipFill>
      </a:bgFillStyleLst>
    </a:fmtScheme>
  </a:themeElements>
  <a:objectDefaults/>
  <a:extraClrSchemeLst/>
  <a:extLst>
    <a:ext uri="{05A4C25C-085E-4340-85A3-A5531E510DB2}">
      <thm15:themeFamily xmlns:thm15="http://schemas.microsoft.com/office/thememl/2012/main" name="Damask" id="{F9A299A0-33D0-4E0F-9F3F-7163E3744208}" vid="{746EEEEA-FB6A-406B-B510-531588D5481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TM04033921[[fn=Damask]]</Template>
  <TotalTime>57</TotalTime>
  <Words>1528</Words>
  <Application>Microsoft Office PowerPoint</Application>
  <PresentationFormat>Widescreen</PresentationFormat>
  <Paragraphs>63</Paragraphs>
  <Slides>9</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Bookman Old Style</vt:lpstr>
      <vt:lpstr>Calibri</vt:lpstr>
      <vt:lpstr>Cambria</vt:lpstr>
      <vt:lpstr>Rockwell</vt:lpstr>
      <vt:lpstr>Symbol</vt:lpstr>
      <vt:lpstr>Times New Roman</vt:lpstr>
      <vt:lpstr>Damask</vt:lpstr>
      <vt:lpstr>Operating Hotel Facilities Presentation Employee Engagement </vt:lpstr>
      <vt:lpstr>Table of Contents </vt:lpstr>
      <vt:lpstr>Introduction </vt:lpstr>
      <vt:lpstr>Employee engagement </vt:lpstr>
      <vt:lpstr>Importance of employee engagement </vt:lpstr>
      <vt:lpstr>Engagement theoretical model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Operating Hotel Facilities Presentation Employee Engagement</dc:title>
  <dc:creator>prachi jhalani</dc:creator>
  <cp:lastModifiedBy>prachi jhalani</cp:lastModifiedBy>
  <cp:revision>1</cp:revision>
  <dcterms:created xsi:type="dcterms:W3CDTF">2022-12-03T15:39:19Z</dcterms:created>
  <dcterms:modified xsi:type="dcterms:W3CDTF">2022-12-03T16:38:05Z</dcterms:modified>
</cp:coreProperties>
</file>