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9"/>
  </p:notesMasterIdLst>
  <p:handoutMasterIdLst>
    <p:handoutMasterId r:id="rId20"/>
  </p:handoutMasterIdLst>
  <p:sldIdLst>
    <p:sldId id="483" r:id="rId2"/>
    <p:sldId id="462" r:id="rId3"/>
    <p:sldId id="463" r:id="rId4"/>
    <p:sldId id="340" r:id="rId5"/>
    <p:sldId id="415" r:id="rId6"/>
    <p:sldId id="465" r:id="rId7"/>
    <p:sldId id="466" r:id="rId8"/>
    <p:sldId id="467" r:id="rId9"/>
    <p:sldId id="453" r:id="rId10"/>
    <p:sldId id="454" r:id="rId11"/>
    <p:sldId id="477" r:id="rId12"/>
    <p:sldId id="478" r:id="rId13"/>
    <p:sldId id="482" r:id="rId14"/>
    <p:sldId id="442" r:id="rId15"/>
    <p:sldId id="487" r:id="rId16"/>
    <p:sldId id="488" r:id="rId17"/>
    <p:sldId id="473" r:id="rId18"/>
  </p:sldIdLst>
  <p:sldSz cx="9144000" cy="6858000" type="screen4x3"/>
  <p:notesSz cx="6858000" cy="9144000"/>
  <p:defaultTextStyle>
    <a:defPPr>
      <a:defRPr lang="en-GB"/>
    </a:defPPr>
    <a:lvl1pPr algn="l" rtl="0" eaLnBrk="0" fontAlgn="base" hangingPunct="0">
      <a:spcBef>
        <a:spcPct val="0"/>
      </a:spcBef>
      <a:spcAft>
        <a:spcPct val="0"/>
      </a:spcAft>
      <a:defRPr sz="2400" kern="1200">
        <a:solidFill>
          <a:schemeClr val="tx1"/>
        </a:solidFill>
        <a:latin typeface="Arial" pitchFamily="-112" charset="0"/>
        <a:ea typeface="+mn-ea"/>
        <a:cs typeface="+mn-cs"/>
      </a:defRPr>
    </a:lvl1pPr>
    <a:lvl2pPr marL="457200" algn="l" rtl="0" eaLnBrk="0" fontAlgn="base" hangingPunct="0">
      <a:spcBef>
        <a:spcPct val="0"/>
      </a:spcBef>
      <a:spcAft>
        <a:spcPct val="0"/>
      </a:spcAft>
      <a:defRPr sz="2400" kern="1200">
        <a:solidFill>
          <a:schemeClr val="tx1"/>
        </a:solidFill>
        <a:latin typeface="Arial" pitchFamily="-112" charset="0"/>
        <a:ea typeface="+mn-ea"/>
        <a:cs typeface="+mn-cs"/>
      </a:defRPr>
    </a:lvl2pPr>
    <a:lvl3pPr marL="914400" algn="l" rtl="0" eaLnBrk="0" fontAlgn="base" hangingPunct="0">
      <a:spcBef>
        <a:spcPct val="0"/>
      </a:spcBef>
      <a:spcAft>
        <a:spcPct val="0"/>
      </a:spcAft>
      <a:defRPr sz="2400" kern="1200">
        <a:solidFill>
          <a:schemeClr val="tx1"/>
        </a:solidFill>
        <a:latin typeface="Arial" pitchFamily="-112" charset="0"/>
        <a:ea typeface="+mn-ea"/>
        <a:cs typeface="+mn-cs"/>
      </a:defRPr>
    </a:lvl3pPr>
    <a:lvl4pPr marL="1371600" algn="l" rtl="0" eaLnBrk="0" fontAlgn="base" hangingPunct="0">
      <a:spcBef>
        <a:spcPct val="0"/>
      </a:spcBef>
      <a:spcAft>
        <a:spcPct val="0"/>
      </a:spcAft>
      <a:defRPr sz="2400" kern="1200">
        <a:solidFill>
          <a:schemeClr val="tx1"/>
        </a:solidFill>
        <a:latin typeface="Arial" pitchFamily="-112" charset="0"/>
        <a:ea typeface="+mn-ea"/>
        <a:cs typeface="+mn-cs"/>
      </a:defRPr>
    </a:lvl4pPr>
    <a:lvl5pPr marL="1828800" algn="l" rtl="0" eaLnBrk="0" fontAlgn="base" hangingPunct="0">
      <a:spcBef>
        <a:spcPct val="0"/>
      </a:spcBef>
      <a:spcAft>
        <a:spcPct val="0"/>
      </a:spcAft>
      <a:defRPr sz="2400" kern="1200">
        <a:solidFill>
          <a:schemeClr val="tx1"/>
        </a:solidFill>
        <a:latin typeface="Arial" pitchFamily="-112" charset="0"/>
        <a:ea typeface="+mn-ea"/>
        <a:cs typeface="+mn-cs"/>
      </a:defRPr>
    </a:lvl5pPr>
    <a:lvl6pPr marL="2286000" algn="l" defTabSz="457200" rtl="0" eaLnBrk="1" latinLnBrk="0" hangingPunct="1">
      <a:defRPr sz="2400" kern="1200">
        <a:solidFill>
          <a:schemeClr val="tx1"/>
        </a:solidFill>
        <a:latin typeface="Arial" pitchFamily="-112" charset="0"/>
        <a:ea typeface="+mn-ea"/>
        <a:cs typeface="+mn-cs"/>
      </a:defRPr>
    </a:lvl6pPr>
    <a:lvl7pPr marL="2743200" algn="l" defTabSz="457200" rtl="0" eaLnBrk="1" latinLnBrk="0" hangingPunct="1">
      <a:defRPr sz="2400" kern="1200">
        <a:solidFill>
          <a:schemeClr val="tx1"/>
        </a:solidFill>
        <a:latin typeface="Arial" pitchFamily="-112" charset="0"/>
        <a:ea typeface="+mn-ea"/>
        <a:cs typeface="+mn-cs"/>
      </a:defRPr>
    </a:lvl7pPr>
    <a:lvl8pPr marL="3200400" algn="l" defTabSz="457200" rtl="0" eaLnBrk="1" latinLnBrk="0" hangingPunct="1">
      <a:defRPr sz="2400" kern="1200">
        <a:solidFill>
          <a:schemeClr val="tx1"/>
        </a:solidFill>
        <a:latin typeface="Arial" pitchFamily="-112" charset="0"/>
        <a:ea typeface="+mn-ea"/>
        <a:cs typeface="+mn-cs"/>
      </a:defRPr>
    </a:lvl8pPr>
    <a:lvl9pPr marL="3657600" algn="l" defTabSz="457200" rtl="0" eaLnBrk="1" latinLnBrk="0" hangingPunct="1">
      <a:defRPr sz="2400" kern="1200">
        <a:solidFill>
          <a:schemeClr val="tx1"/>
        </a:solidFill>
        <a:latin typeface="Arial" pitchFamily="-11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100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3933"/>
    <a:srgbClr val="DCE4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6" autoAdjust="0"/>
    <p:restoredTop sz="92422" autoAdjust="0"/>
  </p:normalViewPr>
  <p:slideViewPr>
    <p:cSldViewPr>
      <p:cViewPr varScale="1">
        <p:scale>
          <a:sx n="55" d="100"/>
          <a:sy n="55" d="100"/>
        </p:scale>
        <p:origin x="1110" y="78"/>
      </p:cViewPr>
      <p:guideLst>
        <p:guide orient="horz" pos="2160"/>
        <p:guide pos="1008"/>
      </p:guideLst>
    </p:cSldViewPr>
  </p:slideViewPr>
  <p:outlineViewPr>
    <p:cViewPr>
      <p:scale>
        <a:sx n="33" d="100"/>
        <a:sy n="33" d="100"/>
      </p:scale>
      <p:origin x="336"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29" charset="0"/>
              </a:defRPr>
            </a:lvl1pPr>
          </a:lstStyle>
          <a:p>
            <a:pPr>
              <a:defRPr/>
            </a:pPr>
            <a:endParaRPr lang="en-US"/>
          </a:p>
        </p:txBody>
      </p:sp>
      <p:sp>
        <p:nvSpPr>
          <p:cNvPr id="8499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29" charset="0"/>
              </a:defRPr>
            </a:lvl1pPr>
          </a:lstStyle>
          <a:p>
            <a:pPr>
              <a:defRPr/>
            </a:pPr>
            <a:endParaRPr lang="en-US"/>
          </a:p>
        </p:txBody>
      </p:sp>
      <p:sp>
        <p:nvSpPr>
          <p:cNvPr id="8499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29" charset="0"/>
              </a:defRPr>
            </a:lvl1pPr>
          </a:lstStyle>
          <a:p>
            <a:pPr>
              <a:defRPr/>
            </a:pPr>
            <a:endParaRPr lang="en-US"/>
          </a:p>
        </p:txBody>
      </p:sp>
      <p:sp>
        <p:nvSpPr>
          <p:cNvPr id="8499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29" charset="0"/>
              </a:defRPr>
            </a:lvl1pPr>
          </a:lstStyle>
          <a:p>
            <a:pPr>
              <a:defRPr/>
            </a:pPr>
            <a:fld id="{291BECD6-D27F-8D4D-BEBD-ED8CA0DD270B}" type="slidenum">
              <a:rPr lang="en-US"/>
              <a:pPr>
                <a:defRPr/>
              </a:pPr>
              <a:t>‹#›</a:t>
            </a:fld>
            <a:endParaRPr lang="en-US"/>
          </a:p>
        </p:txBody>
      </p:sp>
    </p:spTree>
    <p:extLst>
      <p:ext uri="{BB962C8B-B14F-4D97-AF65-F5344CB8AC3E}">
        <p14:creationId xmlns:p14="http://schemas.microsoft.com/office/powerpoint/2010/main" val="10328897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pitchFamily="29" charset="0"/>
              </a:defRPr>
            </a:lvl1pPr>
          </a:lstStyle>
          <a:p>
            <a:pPr>
              <a:defRPr/>
            </a:pPr>
            <a:endParaRPr lang="en-GB"/>
          </a:p>
        </p:txBody>
      </p:sp>
      <p:sp>
        <p:nvSpPr>
          <p:cNvPr id="307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pitchFamily="29" charset="0"/>
              </a:defRPr>
            </a:lvl1pPr>
          </a:lstStyle>
          <a:p>
            <a:pPr>
              <a:defRPr/>
            </a:pPr>
            <a:endParaRPr lang="en-GB"/>
          </a:p>
        </p:txBody>
      </p:sp>
      <p:sp>
        <p:nvSpPr>
          <p:cNvPr id="14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307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pitchFamily="29" charset="0"/>
              </a:defRPr>
            </a:lvl1pPr>
          </a:lstStyle>
          <a:p>
            <a:pPr>
              <a:defRPr/>
            </a:pPr>
            <a:endParaRPr lang="en-GB"/>
          </a:p>
        </p:txBody>
      </p:sp>
      <p:sp>
        <p:nvSpPr>
          <p:cNvPr id="307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pitchFamily="29" charset="0"/>
              </a:defRPr>
            </a:lvl1pPr>
          </a:lstStyle>
          <a:p>
            <a:pPr>
              <a:defRPr/>
            </a:pPr>
            <a:fld id="{74320227-A3F4-C944-B603-13B190343B53}" type="slidenum">
              <a:rPr lang="en-GB"/>
              <a:pPr>
                <a:defRPr/>
              </a:pPr>
              <a:t>‹#›</a:t>
            </a:fld>
            <a:endParaRPr lang="en-GB"/>
          </a:p>
        </p:txBody>
      </p:sp>
    </p:spTree>
    <p:extLst>
      <p:ext uri="{BB962C8B-B14F-4D97-AF65-F5344CB8AC3E}">
        <p14:creationId xmlns:p14="http://schemas.microsoft.com/office/powerpoint/2010/main" val="25237033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29" charset="0"/>
        <a:ea typeface="ＭＳ Ｐゴシック" pitchFamily="29" charset="-128"/>
        <a:cs typeface="ＭＳ Ｐゴシック" pitchFamily="29" charset="-128"/>
      </a:defRPr>
    </a:lvl1pPr>
    <a:lvl2pPr marL="457200" algn="l" rtl="0" eaLnBrk="0" fontAlgn="base" hangingPunct="0">
      <a:spcBef>
        <a:spcPct val="30000"/>
      </a:spcBef>
      <a:spcAft>
        <a:spcPct val="0"/>
      </a:spcAft>
      <a:defRPr sz="1200" kern="1200">
        <a:solidFill>
          <a:schemeClr val="tx1"/>
        </a:solidFill>
        <a:latin typeface="Times" pitchFamily="29" charset="0"/>
        <a:ea typeface="ＭＳ Ｐゴシック" pitchFamily="29" charset="-128"/>
        <a:cs typeface="+mn-cs"/>
      </a:defRPr>
    </a:lvl2pPr>
    <a:lvl3pPr marL="914400" algn="l" rtl="0" eaLnBrk="0" fontAlgn="base" hangingPunct="0">
      <a:spcBef>
        <a:spcPct val="30000"/>
      </a:spcBef>
      <a:spcAft>
        <a:spcPct val="0"/>
      </a:spcAft>
      <a:defRPr sz="1200" kern="1200">
        <a:solidFill>
          <a:schemeClr val="tx1"/>
        </a:solidFill>
        <a:latin typeface="Times" pitchFamily="29" charset="0"/>
        <a:ea typeface="ＭＳ Ｐゴシック" pitchFamily="29" charset="-128"/>
        <a:cs typeface="+mn-cs"/>
      </a:defRPr>
    </a:lvl3pPr>
    <a:lvl4pPr marL="1371600" algn="l" rtl="0" eaLnBrk="0" fontAlgn="base" hangingPunct="0">
      <a:spcBef>
        <a:spcPct val="30000"/>
      </a:spcBef>
      <a:spcAft>
        <a:spcPct val="0"/>
      </a:spcAft>
      <a:defRPr sz="1200" kern="1200">
        <a:solidFill>
          <a:schemeClr val="tx1"/>
        </a:solidFill>
        <a:latin typeface="Times" pitchFamily="29" charset="0"/>
        <a:ea typeface="ＭＳ Ｐゴシック" pitchFamily="29" charset="-128"/>
        <a:cs typeface="+mn-cs"/>
      </a:defRPr>
    </a:lvl4pPr>
    <a:lvl5pPr marL="1828800" algn="l" rtl="0" eaLnBrk="0" fontAlgn="base" hangingPunct="0">
      <a:spcBef>
        <a:spcPct val="30000"/>
      </a:spcBef>
      <a:spcAft>
        <a:spcPct val="0"/>
      </a:spcAft>
      <a:defRPr sz="1200" kern="1200">
        <a:solidFill>
          <a:schemeClr val="tx1"/>
        </a:solidFill>
        <a:latin typeface="Times" pitchFamily="29" charset="0"/>
        <a:ea typeface="ＭＳ Ｐゴシック" pitchFamily="29"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933BCB55-C0F7-CA4F-A1F3-252FCA00F4A6}" type="slidenum">
              <a:rPr lang="en-GB"/>
              <a:pPr/>
              <a:t>2</a:t>
            </a:fld>
            <a:endParaRPr lang="en-GB"/>
          </a:p>
        </p:txBody>
      </p:sp>
      <p:sp>
        <p:nvSpPr>
          <p:cNvPr id="24579" name="Rectangle 2"/>
          <p:cNvSpPr>
            <a:spLocks noGrp="1" noRot="1" noChangeAspect="1" noChangeArrowheads="1"/>
          </p:cNvSpPr>
          <p:nvPr>
            <p:ph type="sldImg"/>
          </p:nvPr>
        </p:nvSpPr>
        <p:spPr>
          <a:solidFill>
            <a:srgbClr val="FFFFFF"/>
          </a:solidFill>
          <a:ln/>
        </p:spPr>
      </p:sp>
      <p:sp>
        <p:nvSpPr>
          <p:cNvPr id="2458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charset="0"/>
            </a:endParaRPr>
          </a:p>
        </p:txBody>
      </p:sp>
    </p:spTree>
    <p:extLst>
      <p:ext uri="{BB962C8B-B14F-4D97-AF65-F5344CB8AC3E}">
        <p14:creationId xmlns:p14="http://schemas.microsoft.com/office/powerpoint/2010/main" val="708222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D1001476-A9C8-9C4B-85C6-777B22658EA2}" type="slidenum">
              <a:rPr lang="en-GB"/>
              <a:pPr/>
              <a:t>3</a:t>
            </a:fld>
            <a:endParaRPr lang="en-GB"/>
          </a:p>
        </p:txBody>
      </p:sp>
      <p:sp>
        <p:nvSpPr>
          <p:cNvPr id="26627" name="Rectangle 2"/>
          <p:cNvSpPr>
            <a:spLocks noGrp="1" noRot="1" noChangeAspect="1" noChangeArrowheads="1"/>
          </p:cNvSpPr>
          <p:nvPr>
            <p:ph type="sldImg"/>
          </p:nvPr>
        </p:nvSpPr>
        <p:spPr>
          <a:solidFill>
            <a:srgbClr val="FFFFFF"/>
          </a:solidFill>
          <a:ln/>
        </p:spPr>
      </p:sp>
      <p:sp>
        <p:nvSpPr>
          <p:cNvPr id="2662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charset="0"/>
            </a:endParaRPr>
          </a:p>
        </p:txBody>
      </p:sp>
    </p:spTree>
    <p:extLst>
      <p:ext uri="{BB962C8B-B14F-4D97-AF65-F5344CB8AC3E}">
        <p14:creationId xmlns:p14="http://schemas.microsoft.com/office/powerpoint/2010/main" val="1352222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58237739-49DF-4149-93AE-1382E2920103}" type="slidenum">
              <a:rPr lang="en-GB">
                <a:latin typeface="Times" pitchFamily="-112" charset="0"/>
              </a:rPr>
              <a:pPr/>
              <a:t>4</a:t>
            </a:fld>
            <a:endParaRPr lang="en-GB">
              <a:latin typeface="Times" pitchFamily="-112" charset="0"/>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pitchFamily="-112" charset="0"/>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641434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2EA1D9BD-1F9A-7E49-8885-0152B37EE03B}" type="slidenum">
              <a:rPr lang="en-GB">
                <a:latin typeface="Times" pitchFamily="-112" charset="0"/>
              </a:rPr>
              <a:pPr/>
              <a:t>5</a:t>
            </a:fld>
            <a:endParaRPr lang="en-GB">
              <a:latin typeface="Times" pitchFamily="-112" charset="0"/>
            </a:endParaRPr>
          </a:p>
        </p:txBody>
      </p:sp>
      <p:sp>
        <p:nvSpPr>
          <p:cNvPr id="82947" name="Rectangle 2"/>
          <p:cNvSpPr>
            <a:spLocks noGrp="1" noRot="1" noChangeAspect="1" noChangeArrowheads="1"/>
          </p:cNvSpPr>
          <p:nvPr>
            <p:ph type="sldImg"/>
          </p:nvPr>
        </p:nvSpPr>
        <p:spPr>
          <a:solidFill>
            <a:srgbClr val="FFFFFF"/>
          </a:solidFill>
          <a:ln/>
        </p:spPr>
      </p:sp>
      <p:sp>
        <p:nvSpPr>
          <p:cNvPr id="8294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pitchFamily="-112" charset="0"/>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1431741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58237739-49DF-4149-93AE-1382E2920103}" type="slidenum">
              <a:rPr lang="en-GB">
                <a:latin typeface="Times" pitchFamily="-112" charset="0"/>
              </a:rPr>
              <a:pPr/>
              <a:t>6</a:t>
            </a:fld>
            <a:endParaRPr lang="en-GB">
              <a:latin typeface="Times" pitchFamily="-112" charset="0"/>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pitchFamily="-112" charset="0"/>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12747969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58237739-49DF-4149-93AE-1382E2920103}" type="slidenum">
              <a:rPr lang="en-GB">
                <a:latin typeface="Times" pitchFamily="-112" charset="0"/>
              </a:rPr>
              <a:pPr/>
              <a:t>7</a:t>
            </a:fld>
            <a:endParaRPr lang="en-GB">
              <a:latin typeface="Times" pitchFamily="-112" charset="0"/>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pitchFamily="-112" charset="0"/>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36569765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58237739-49DF-4149-93AE-1382E2920103}" type="slidenum">
              <a:rPr lang="en-GB">
                <a:latin typeface="Times" pitchFamily="-112" charset="0"/>
              </a:rPr>
              <a:pPr/>
              <a:t>8</a:t>
            </a:fld>
            <a:endParaRPr lang="en-GB">
              <a:latin typeface="Times" pitchFamily="-112" charset="0"/>
            </a:endParaRPr>
          </a:p>
        </p:txBody>
      </p:sp>
      <p:sp>
        <p:nvSpPr>
          <p:cNvPr id="29699" name="Rectangle 2"/>
          <p:cNvSpPr>
            <a:spLocks noGrp="1" noRot="1" noChangeAspect="1" noChangeArrowheads="1"/>
          </p:cNvSpPr>
          <p:nvPr>
            <p:ph type="sldImg"/>
          </p:nvPr>
        </p:nvSpPr>
        <p:spPr>
          <a:solidFill>
            <a:srgbClr val="FFFFFF"/>
          </a:solidFill>
          <a:ln/>
        </p:spPr>
      </p:sp>
      <p:sp>
        <p:nvSpPr>
          <p:cNvPr id="2970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pitchFamily="-112" charset="0"/>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329188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p:spPr>
        <p:txBody>
          <a:bodyPr/>
          <a:lstStyle/>
          <a:p>
            <a:fld id="{CBCC3D3B-9AC9-AC46-AF7D-61524D2097B9}" type="slidenum">
              <a:rPr lang="en-GB"/>
              <a:pPr/>
              <a:t>9</a:t>
            </a:fld>
            <a:endParaRPr lang="en-GB"/>
          </a:p>
        </p:txBody>
      </p:sp>
      <p:sp>
        <p:nvSpPr>
          <p:cNvPr id="129027" name="Rectangle 2"/>
          <p:cNvSpPr>
            <a:spLocks noGrp="1" noRot="1" noChangeAspect="1" noChangeArrowheads="1"/>
          </p:cNvSpPr>
          <p:nvPr>
            <p:ph type="sldImg"/>
          </p:nvPr>
        </p:nvSpPr>
        <p:spPr>
          <a:solidFill>
            <a:srgbClr val="FFFFFF"/>
          </a:solidFill>
          <a:ln/>
        </p:spPr>
      </p:sp>
      <p:sp>
        <p:nvSpPr>
          <p:cNvPr id="12902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charset="0"/>
            </a:endParaRPr>
          </a:p>
        </p:txBody>
      </p:sp>
    </p:spTree>
    <p:extLst>
      <p:ext uri="{BB962C8B-B14F-4D97-AF65-F5344CB8AC3E}">
        <p14:creationId xmlns:p14="http://schemas.microsoft.com/office/powerpoint/2010/main" val="2805483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p:spPr>
        <p:txBody>
          <a:bodyPr/>
          <a:lstStyle/>
          <a:p>
            <a:fld id="{BE3CFB04-A83E-C24C-8CC3-1F9416B6B122}" type="slidenum">
              <a:rPr lang="en-GB"/>
              <a:pPr/>
              <a:t>10</a:t>
            </a:fld>
            <a:endParaRPr lang="en-GB"/>
          </a:p>
        </p:txBody>
      </p:sp>
      <p:sp>
        <p:nvSpPr>
          <p:cNvPr id="131075" name="Rectangle 2"/>
          <p:cNvSpPr>
            <a:spLocks noGrp="1" noRot="1" noChangeAspect="1" noChangeArrowheads="1"/>
          </p:cNvSpPr>
          <p:nvPr>
            <p:ph type="sldImg"/>
          </p:nvPr>
        </p:nvSpPr>
        <p:spPr>
          <a:solidFill>
            <a:srgbClr val="FFFFFF"/>
          </a:solidFill>
          <a:ln/>
        </p:spPr>
      </p:sp>
      <p:sp>
        <p:nvSpPr>
          <p:cNvPr id="13107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charset="0"/>
            </a:endParaRPr>
          </a:p>
        </p:txBody>
      </p:sp>
    </p:spTree>
    <p:extLst>
      <p:ext uri="{BB962C8B-B14F-4D97-AF65-F5344CB8AC3E}">
        <p14:creationId xmlns:p14="http://schemas.microsoft.com/office/powerpoint/2010/main" val="7979269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CBECF2CE-EF00-0C4A-AFCE-8CA73563939A}" type="slidenum">
              <a:rPr lang="en-GB">
                <a:latin typeface="Times" pitchFamily="-112" charset="0"/>
              </a:rPr>
              <a:pPr/>
              <a:t>14</a:t>
            </a:fld>
            <a:endParaRPr lang="en-GB">
              <a:latin typeface="Times" pitchFamily="-112" charset="0"/>
            </a:endParaRPr>
          </a:p>
        </p:txBody>
      </p:sp>
      <p:sp>
        <p:nvSpPr>
          <p:cNvPr id="84995" name="Rectangle 2"/>
          <p:cNvSpPr>
            <a:spLocks noGrp="1" noRot="1" noChangeAspect="1" noChangeArrowheads="1"/>
          </p:cNvSpPr>
          <p:nvPr>
            <p:ph type="sldImg"/>
          </p:nvPr>
        </p:nvSpPr>
        <p:spPr>
          <a:solidFill>
            <a:srgbClr val="FFFFFF"/>
          </a:solidFill>
          <a:ln/>
        </p:spPr>
      </p:sp>
      <p:sp>
        <p:nvSpPr>
          <p:cNvPr id="8499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pitchFamily="-112" charset="0"/>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4154785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CBECF2CE-EF00-0C4A-AFCE-8CA73563939A}" type="slidenum">
              <a:rPr lang="en-GB">
                <a:latin typeface="Times" pitchFamily="-112" charset="0"/>
              </a:rPr>
              <a:pPr/>
              <a:t>15</a:t>
            </a:fld>
            <a:endParaRPr lang="en-GB">
              <a:latin typeface="Times" pitchFamily="-112" charset="0"/>
            </a:endParaRPr>
          </a:p>
        </p:txBody>
      </p:sp>
      <p:sp>
        <p:nvSpPr>
          <p:cNvPr id="84995" name="Rectangle 2"/>
          <p:cNvSpPr>
            <a:spLocks noGrp="1" noRot="1" noChangeAspect="1" noChangeArrowheads="1"/>
          </p:cNvSpPr>
          <p:nvPr>
            <p:ph type="sldImg"/>
          </p:nvPr>
        </p:nvSpPr>
        <p:spPr>
          <a:solidFill>
            <a:srgbClr val="FFFFFF"/>
          </a:solidFill>
          <a:ln/>
        </p:spPr>
      </p:sp>
      <p:sp>
        <p:nvSpPr>
          <p:cNvPr id="8499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pitchFamily="-112" charset="0"/>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41547857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CBECF2CE-EF00-0C4A-AFCE-8CA73563939A}" type="slidenum">
              <a:rPr lang="en-GB">
                <a:latin typeface="Times" pitchFamily="-112" charset="0"/>
              </a:rPr>
              <a:pPr/>
              <a:t>16</a:t>
            </a:fld>
            <a:endParaRPr lang="en-GB">
              <a:latin typeface="Times" pitchFamily="-112" charset="0"/>
            </a:endParaRPr>
          </a:p>
        </p:txBody>
      </p:sp>
      <p:sp>
        <p:nvSpPr>
          <p:cNvPr id="84995" name="Rectangle 2"/>
          <p:cNvSpPr>
            <a:spLocks noGrp="1" noRot="1" noChangeAspect="1" noChangeArrowheads="1"/>
          </p:cNvSpPr>
          <p:nvPr>
            <p:ph type="sldImg"/>
          </p:nvPr>
        </p:nvSpPr>
        <p:spPr>
          <a:solidFill>
            <a:srgbClr val="FFFFFF"/>
          </a:solidFill>
          <a:ln/>
        </p:spPr>
      </p:sp>
      <p:sp>
        <p:nvSpPr>
          <p:cNvPr id="8499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Times" pitchFamily="-112" charset="0"/>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4154785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vert="horz"/>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GB"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vert="horz"/>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vert="horz"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GB"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vert="horz"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vert="horz"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Text Box 7"/>
          <p:cNvSpPr txBox="1">
            <a:spLocks noChangeArrowheads="1"/>
          </p:cNvSpPr>
          <p:nvPr userDrawn="1"/>
        </p:nvSpPr>
        <p:spPr bwMode="auto">
          <a:xfrm>
            <a:off x="990600" y="457200"/>
            <a:ext cx="8153400" cy="338138"/>
          </a:xfrm>
          <a:prstGeom prst="rect">
            <a:avLst/>
          </a:prstGeom>
          <a:solidFill>
            <a:schemeClr val="bg1">
              <a:lumMod val="75000"/>
            </a:schemeClr>
          </a:solidFill>
          <a:ln w="9525">
            <a:noFill/>
            <a:miter lim="800000"/>
            <a:headEnd/>
            <a:tailEnd/>
          </a:ln>
          <a:effectLst/>
        </p:spPr>
        <p:txBody>
          <a:bodyPr>
            <a:prstTxWarp prst="textNoShape">
              <a:avLst/>
            </a:prstTxWarp>
            <a:spAutoFit/>
          </a:bodyPr>
          <a:lstStyle/>
          <a:p>
            <a:pPr>
              <a:spcBef>
                <a:spcPct val="50000"/>
              </a:spcBef>
              <a:defRPr/>
            </a:pPr>
            <a:endParaRPr lang="en-GB" sz="1600" dirty="0">
              <a:latin typeface="Helvetica" pitchFamily="29" charset="0"/>
            </a:endParaRPr>
          </a:p>
        </p:txBody>
      </p:sp>
      <p:sp>
        <p:nvSpPr>
          <p:cNvPr id="5" name="TextBox 4"/>
          <p:cNvSpPr txBox="1"/>
          <p:nvPr userDrawn="1"/>
        </p:nvSpPr>
        <p:spPr>
          <a:xfrm>
            <a:off x="7086600" y="457200"/>
            <a:ext cx="1752600" cy="276225"/>
          </a:xfrm>
          <a:prstGeom prst="rect">
            <a:avLst/>
          </a:prstGeom>
          <a:noFill/>
        </p:spPr>
        <p:txBody>
          <a:bodyPr>
            <a:spAutoFit/>
          </a:bodyPr>
          <a:lstStyle/>
          <a:p>
            <a:pPr algn="r">
              <a:defRPr/>
            </a:pPr>
            <a:r>
              <a:rPr lang="en-US" sz="1200" i="1" dirty="0">
                <a:latin typeface="Arial" pitchFamily="29" charset="0"/>
              </a:rPr>
              <a:t>© A&amp;K Penaluna</a:t>
            </a:r>
          </a:p>
        </p:txBody>
      </p:sp>
      <p:sp>
        <p:nvSpPr>
          <p:cNvPr id="6" name="TextBox 5"/>
          <p:cNvSpPr txBox="1"/>
          <p:nvPr userDrawn="1"/>
        </p:nvSpPr>
        <p:spPr>
          <a:xfrm>
            <a:off x="1143000" y="457200"/>
            <a:ext cx="6096000" cy="276999"/>
          </a:xfrm>
          <a:prstGeom prst="rect">
            <a:avLst/>
          </a:prstGeom>
          <a:noFill/>
        </p:spPr>
        <p:txBody>
          <a:bodyPr wrap="square">
            <a:spAutoFit/>
          </a:bodyPr>
          <a:lstStyle/>
          <a:p>
            <a:pPr>
              <a:defRPr/>
            </a:pPr>
            <a:r>
              <a:rPr lang="en-US" sz="1200" dirty="0" smtClean="0">
                <a:latin typeface="Arial" pitchFamily="29" charset="0"/>
              </a:rPr>
              <a:t>The Creativity and Business Intersection:</a:t>
            </a:r>
            <a:r>
              <a:rPr lang="en-US" sz="1200" baseline="0" dirty="0" smtClean="0">
                <a:latin typeface="Arial" pitchFamily="29" charset="0"/>
              </a:rPr>
              <a:t> </a:t>
            </a:r>
            <a:r>
              <a:rPr lang="en-US" sz="1200" dirty="0" smtClean="0">
                <a:latin typeface="Arial" pitchFamily="29" charset="0"/>
              </a:rPr>
              <a:t>Protecting your rights and avoid being sued</a:t>
            </a:r>
            <a:endParaRPr lang="en-US" sz="1200" dirty="0">
              <a:latin typeface="Arial" pitchFamily="29" charset="0"/>
            </a:endParaRPr>
          </a:p>
        </p:txBody>
      </p:sp>
      <p:pic>
        <p:nvPicPr>
          <p:cNvPr id="7" name="Picture 5" descr="Crossroads pole sm.jpg"/>
          <p:cNvPicPr>
            <a:picLocks noChangeAspect="1"/>
          </p:cNvPicPr>
          <p:nvPr userDrawn="1"/>
        </p:nvPicPr>
        <p:blipFill>
          <a:blip r:embed="rId13"/>
          <a:srcRect/>
          <a:stretch>
            <a:fillRect/>
          </a:stretch>
        </p:blipFill>
        <p:spPr bwMode="auto">
          <a:xfrm>
            <a:off x="0" y="0"/>
            <a:ext cx="1158875"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ＭＳ Ｐゴシック" pitchFamily="29" charset="-128"/>
          <a:cs typeface="ＭＳ Ｐゴシック" pitchFamily="29" charset="-128"/>
        </a:defRPr>
      </a:lvl1pPr>
      <a:lvl2pPr algn="ctr" rtl="0" eaLnBrk="0" fontAlgn="base" hangingPunct="0">
        <a:spcBef>
          <a:spcPct val="0"/>
        </a:spcBef>
        <a:spcAft>
          <a:spcPct val="0"/>
        </a:spcAft>
        <a:defRPr sz="4400">
          <a:solidFill>
            <a:schemeClr val="tx2"/>
          </a:solidFill>
          <a:latin typeface="Arial" pitchFamily="29" charset="0"/>
          <a:ea typeface="ＭＳ Ｐゴシック" pitchFamily="29" charset="-128"/>
          <a:cs typeface="ＭＳ Ｐゴシック" pitchFamily="29" charset="-128"/>
        </a:defRPr>
      </a:lvl2pPr>
      <a:lvl3pPr algn="ctr" rtl="0" eaLnBrk="0" fontAlgn="base" hangingPunct="0">
        <a:spcBef>
          <a:spcPct val="0"/>
        </a:spcBef>
        <a:spcAft>
          <a:spcPct val="0"/>
        </a:spcAft>
        <a:defRPr sz="4400">
          <a:solidFill>
            <a:schemeClr val="tx2"/>
          </a:solidFill>
          <a:latin typeface="Arial" pitchFamily="29" charset="0"/>
          <a:ea typeface="ＭＳ Ｐゴシック" pitchFamily="29" charset="-128"/>
          <a:cs typeface="ＭＳ Ｐゴシック" pitchFamily="29" charset="-128"/>
        </a:defRPr>
      </a:lvl3pPr>
      <a:lvl4pPr algn="ctr" rtl="0" eaLnBrk="0" fontAlgn="base" hangingPunct="0">
        <a:spcBef>
          <a:spcPct val="0"/>
        </a:spcBef>
        <a:spcAft>
          <a:spcPct val="0"/>
        </a:spcAft>
        <a:defRPr sz="4400">
          <a:solidFill>
            <a:schemeClr val="tx2"/>
          </a:solidFill>
          <a:latin typeface="Arial" pitchFamily="29" charset="0"/>
          <a:ea typeface="ＭＳ Ｐゴシック" pitchFamily="29" charset="-128"/>
          <a:cs typeface="ＭＳ Ｐゴシック" pitchFamily="29" charset="-128"/>
        </a:defRPr>
      </a:lvl4pPr>
      <a:lvl5pPr algn="ctr" rtl="0" eaLnBrk="0" fontAlgn="base" hangingPunct="0">
        <a:spcBef>
          <a:spcPct val="0"/>
        </a:spcBef>
        <a:spcAft>
          <a:spcPct val="0"/>
        </a:spcAft>
        <a:defRPr sz="4400">
          <a:solidFill>
            <a:schemeClr val="tx2"/>
          </a:solidFill>
          <a:latin typeface="Arial" pitchFamily="29" charset="0"/>
          <a:ea typeface="ＭＳ Ｐゴシック" pitchFamily="29" charset="-128"/>
          <a:cs typeface="ＭＳ Ｐゴシック" pitchFamily="29" charset="-128"/>
        </a:defRPr>
      </a:lvl5pPr>
      <a:lvl6pPr marL="457200" algn="ctr" rtl="0" fontAlgn="base">
        <a:spcBef>
          <a:spcPct val="0"/>
        </a:spcBef>
        <a:spcAft>
          <a:spcPct val="0"/>
        </a:spcAft>
        <a:defRPr sz="4400">
          <a:solidFill>
            <a:schemeClr val="tx2"/>
          </a:solidFill>
          <a:latin typeface="Times" pitchFamily="29" charset="0"/>
        </a:defRPr>
      </a:lvl6pPr>
      <a:lvl7pPr marL="914400" algn="ctr" rtl="0" fontAlgn="base">
        <a:spcBef>
          <a:spcPct val="0"/>
        </a:spcBef>
        <a:spcAft>
          <a:spcPct val="0"/>
        </a:spcAft>
        <a:defRPr sz="4400">
          <a:solidFill>
            <a:schemeClr val="tx2"/>
          </a:solidFill>
          <a:latin typeface="Times" pitchFamily="29" charset="0"/>
        </a:defRPr>
      </a:lvl7pPr>
      <a:lvl8pPr marL="1371600" algn="ctr" rtl="0" fontAlgn="base">
        <a:spcBef>
          <a:spcPct val="0"/>
        </a:spcBef>
        <a:spcAft>
          <a:spcPct val="0"/>
        </a:spcAft>
        <a:defRPr sz="4400">
          <a:solidFill>
            <a:schemeClr val="tx2"/>
          </a:solidFill>
          <a:latin typeface="Times" pitchFamily="29" charset="0"/>
        </a:defRPr>
      </a:lvl8pPr>
      <a:lvl9pPr marL="1828800" algn="ctr" rtl="0" fontAlgn="base">
        <a:spcBef>
          <a:spcPct val="0"/>
        </a:spcBef>
        <a:spcAft>
          <a:spcPct val="0"/>
        </a:spcAft>
        <a:defRPr sz="4400">
          <a:solidFill>
            <a:schemeClr val="tx2"/>
          </a:solidFill>
          <a:latin typeface="Times" pitchFamily="29"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pitchFamily="29" charset="-128"/>
          <a:cs typeface="ＭＳ Ｐゴシック" pitchFamily="29"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29"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29"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29"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29" charset="-128"/>
        </a:defRPr>
      </a:lvl5pPr>
      <a:lvl6pPr marL="2514600" indent="-228600" algn="l" rtl="0" fontAlgn="base">
        <a:spcBef>
          <a:spcPct val="20000"/>
        </a:spcBef>
        <a:spcAft>
          <a:spcPct val="0"/>
        </a:spcAft>
        <a:buChar char="»"/>
        <a:defRPr sz="2000">
          <a:solidFill>
            <a:schemeClr val="tx1"/>
          </a:solidFill>
          <a:latin typeface="+mn-lt"/>
          <a:ea typeface="ＭＳ Ｐゴシック" pitchFamily="29" charset="-128"/>
        </a:defRPr>
      </a:lvl6pPr>
      <a:lvl7pPr marL="2971800" indent="-228600" algn="l" rtl="0" fontAlgn="base">
        <a:spcBef>
          <a:spcPct val="20000"/>
        </a:spcBef>
        <a:spcAft>
          <a:spcPct val="0"/>
        </a:spcAft>
        <a:buChar char="»"/>
        <a:defRPr sz="2000">
          <a:solidFill>
            <a:schemeClr val="tx1"/>
          </a:solidFill>
          <a:latin typeface="+mn-lt"/>
          <a:ea typeface="ＭＳ Ｐゴシック" pitchFamily="29" charset="-128"/>
        </a:defRPr>
      </a:lvl7pPr>
      <a:lvl8pPr marL="3429000" indent="-228600" algn="l" rtl="0" fontAlgn="base">
        <a:spcBef>
          <a:spcPct val="20000"/>
        </a:spcBef>
        <a:spcAft>
          <a:spcPct val="0"/>
        </a:spcAft>
        <a:buChar char="»"/>
        <a:defRPr sz="2000">
          <a:solidFill>
            <a:schemeClr val="tx1"/>
          </a:solidFill>
          <a:latin typeface="+mn-lt"/>
          <a:ea typeface="ＭＳ Ｐゴシック" pitchFamily="29" charset="-128"/>
        </a:defRPr>
      </a:lvl8pPr>
      <a:lvl9pPr marL="3886200" indent="-228600" algn="l" rtl="0" fontAlgn="base">
        <a:spcBef>
          <a:spcPct val="20000"/>
        </a:spcBef>
        <a:spcAft>
          <a:spcPct val="0"/>
        </a:spcAft>
        <a:buChar char="»"/>
        <a:defRPr sz="2000">
          <a:solidFill>
            <a:schemeClr val="tx1"/>
          </a:solidFill>
          <a:latin typeface="+mn-lt"/>
          <a:ea typeface="ＭＳ Ｐゴシック" pitchFamily="29"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gif"/></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gif"/><Relationship Id="rId4" Type="http://schemas.openxmlformats.org/officeDocument/2006/relationships/image" Target="../media/image5.gif"/></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highimpact.com/services/intellectual-property-animation"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15.xml.rels><?xml version="1.0" encoding="UTF-8" standalone="yes"?>
<Relationships xmlns="http://schemas.openxmlformats.org/package/2006/relationships"><Relationship Id="rId3" Type="http://schemas.openxmlformats.org/officeDocument/2006/relationships/hyperlink" Target="http://www.ipo.gov.uk/blogs/iptutor/"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hyperlink" Target="https://search.creativecommons.org/"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kath-hello.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8495" y="0"/>
            <a:ext cx="8935505" cy="6858000"/>
          </a:xfrm>
          <a:prstGeom prst="rect">
            <a:avLst/>
          </a:prstGeom>
        </p:spPr>
      </p:pic>
      <p:sp>
        <p:nvSpPr>
          <p:cNvPr id="4" name="TextBox 3"/>
          <p:cNvSpPr txBox="1"/>
          <p:nvPr/>
        </p:nvSpPr>
        <p:spPr>
          <a:xfrm>
            <a:off x="333559" y="308216"/>
            <a:ext cx="3733292" cy="830997"/>
          </a:xfrm>
          <a:prstGeom prst="rect">
            <a:avLst/>
          </a:prstGeom>
          <a:noFill/>
        </p:spPr>
        <p:txBody>
          <a:bodyPr wrap="square" rtlCol="0">
            <a:spAutoFit/>
          </a:bodyPr>
          <a:lstStyle/>
          <a:p>
            <a:pPr algn="ctr"/>
            <a:r>
              <a:rPr lang="en-US" sz="3200" b="1" dirty="0" smtClean="0"/>
              <a:t>Kath </a:t>
            </a:r>
            <a:r>
              <a:rPr lang="en-US" sz="3200" b="1" dirty="0" err="1" smtClean="0"/>
              <a:t>Penaluna</a:t>
            </a:r>
            <a:endParaRPr lang="en-US" sz="3200" b="1" dirty="0"/>
          </a:p>
          <a:p>
            <a:pPr algn="ctr"/>
            <a:r>
              <a:rPr lang="en-US" sz="1600" dirty="0" smtClean="0"/>
              <a:t>  </a:t>
            </a:r>
          </a:p>
        </p:txBody>
      </p:sp>
      <p:pic>
        <p:nvPicPr>
          <p:cNvPr id="6" name="Picture 5" descr="TSD_corp_logo2013.pn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909093" y="4104515"/>
            <a:ext cx="1733719" cy="6910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TextBox 4"/>
          <p:cNvSpPr txBox="1"/>
          <p:nvPr/>
        </p:nvSpPr>
        <p:spPr>
          <a:xfrm>
            <a:off x="6876256" y="4104515"/>
            <a:ext cx="1656184" cy="923330"/>
          </a:xfrm>
          <a:prstGeom prst="rect">
            <a:avLst/>
          </a:prstGeom>
          <a:noFill/>
        </p:spPr>
        <p:txBody>
          <a:bodyPr wrap="square" rtlCol="0">
            <a:spAutoFit/>
          </a:bodyPr>
          <a:lstStyle/>
          <a:p>
            <a:r>
              <a:rPr lang="en-US" sz="1800" dirty="0"/>
              <a:t>© </a:t>
            </a:r>
            <a:r>
              <a:rPr lang="en-US" sz="1800" dirty="0" smtClean="0"/>
              <a:t>Karl Mountford 2010</a:t>
            </a:r>
            <a:endParaRPr lang="en-GB" sz="1800" dirty="0"/>
          </a:p>
        </p:txBody>
      </p:sp>
    </p:spTree>
    <p:extLst>
      <p:ext uri="{BB962C8B-B14F-4D97-AF65-F5344CB8AC3E}">
        <p14:creationId xmlns:p14="http://schemas.microsoft.com/office/powerpoint/2010/main" val="35591836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6" name="Text Box 6"/>
          <p:cNvSpPr txBox="1">
            <a:spLocks noChangeArrowheads="1"/>
          </p:cNvSpPr>
          <p:nvPr/>
        </p:nvSpPr>
        <p:spPr bwMode="auto">
          <a:xfrm>
            <a:off x="1295400" y="1752600"/>
            <a:ext cx="7543800" cy="6096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Paper and pen is given to an artist...</a:t>
            </a:r>
          </a:p>
        </p:txBody>
      </p:sp>
      <p:sp>
        <p:nvSpPr>
          <p:cNvPr id="117767" name="Text Box 7"/>
          <p:cNvSpPr txBox="1">
            <a:spLocks noChangeArrowheads="1"/>
          </p:cNvSpPr>
          <p:nvPr/>
        </p:nvSpPr>
        <p:spPr bwMode="auto">
          <a:xfrm>
            <a:off x="1295400" y="2971800"/>
            <a:ext cx="7391400" cy="6858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The friend discards the drawing (hates it)...</a:t>
            </a:r>
          </a:p>
        </p:txBody>
      </p:sp>
      <p:sp>
        <p:nvSpPr>
          <p:cNvPr id="117768" name="Text Box 8"/>
          <p:cNvSpPr txBox="1">
            <a:spLocks noChangeArrowheads="1"/>
          </p:cNvSpPr>
          <p:nvPr/>
        </p:nvSpPr>
        <p:spPr bwMode="auto">
          <a:xfrm>
            <a:off x="1295400" y="2362200"/>
            <a:ext cx="7391400" cy="3810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Who does a drawing and gives it to a friend...</a:t>
            </a:r>
          </a:p>
        </p:txBody>
      </p:sp>
      <p:sp>
        <p:nvSpPr>
          <p:cNvPr id="117769" name="Text Box 9"/>
          <p:cNvSpPr txBox="1">
            <a:spLocks noChangeArrowheads="1"/>
          </p:cNvSpPr>
          <p:nvPr/>
        </p:nvSpPr>
        <p:spPr bwMode="auto">
          <a:xfrm>
            <a:off x="1295400" y="3657600"/>
            <a:ext cx="7391400" cy="6858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Which is discovered by somebody who appreciates its value...</a:t>
            </a:r>
          </a:p>
        </p:txBody>
      </p:sp>
      <p:sp>
        <p:nvSpPr>
          <p:cNvPr id="117770" name="Text Box 10"/>
          <p:cNvSpPr txBox="1">
            <a:spLocks noChangeArrowheads="1"/>
          </p:cNvSpPr>
          <p:nvPr/>
        </p:nvSpPr>
        <p:spPr bwMode="auto">
          <a:xfrm>
            <a:off x="1295400" y="4572000"/>
            <a:ext cx="7391400" cy="6858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An offer from a print company is accepted..</a:t>
            </a:r>
          </a:p>
        </p:txBody>
      </p:sp>
      <p:sp>
        <p:nvSpPr>
          <p:cNvPr id="117771" name="Text Box 11"/>
          <p:cNvSpPr txBox="1">
            <a:spLocks noChangeArrowheads="1"/>
          </p:cNvSpPr>
          <p:nvPr/>
        </p:nvSpPr>
        <p:spPr bwMode="auto">
          <a:xfrm>
            <a:off x="1295400" y="5334000"/>
            <a:ext cx="7391400" cy="6858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solidFill>
                  <a:srgbClr val="CC0000"/>
                </a:solidFill>
              </a:rPr>
              <a:t>Are they legally entitled to print it?</a:t>
            </a:r>
            <a:endParaRPr lang="en-GB"/>
          </a:p>
        </p:txBody>
      </p:sp>
      <p:sp>
        <p:nvSpPr>
          <p:cNvPr id="23560" name="Text Box 12"/>
          <p:cNvSpPr txBox="1">
            <a:spLocks noChangeArrowheads="1"/>
          </p:cNvSpPr>
          <p:nvPr/>
        </p:nvSpPr>
        <p:spPr bwMode="auto">
          <a:xfrm>
            <a:off x="1295400" y="1143000"/>
            <a:ext cx="7391400" cy="519113"/>
          </a:xfrm>
          <a:prstGeom prst="rect">
            <a:avLst/>
          </a:prstGeom>
          <a:noFill/>
          <a:ln w="9525">
            <a:noFill/>
            <a:miter lim="800000"/>
            <a:headEnd/>
            <a:tailEnd/>
          </a:ln>
        </p:spPr>
        <p:txBody>
          <a:bodyPr>
            <a:prstTxWarp prst="textNoShape">
              <a:avLst/>
            </a:prstTxWarp>
            <a:spAutoFit/>
          </a:bodyPr>
          <a:lstStyle/>
          <a:p>
            <a:pPr>
              <a:spcBef>
                <a:spcPct val="50000"/>
              </a:spcBef>
            </a:pPr>
            <a:r>
              <a:rPr lang="en-GB" sz="2800">
                <a:solidFill>
                  <a:srgbClr val="CC0000"/>
                </a:solidFill>
                <a:latin typeface="Trebuchet MS" charset="0"/>
              </a:rPr>
              <a:t>Question 1</a:t>
            </a:r>
            <a:endParaRPr lang="en-GB">
              <a:latin typeface="Trebuchet MS"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7766"/>
                                        </p:tgtEl>
                                        <p:attrNameLst>
                                          <p:attrName>style.visibility</p:attrName>
                                        </p:attrNameLst>
                                      </p:cBhvr>
                                      <p:to>
                                        <p:strVal val="visible"/>
                                      </p:to>
                                    </p:set>
                                    <p:anim calcmode="lin" valueType="num">
                                      <p:cBhvr additive="base">
                                        <p:cTn id="7" dur="500" fill="hold"/>
                                        <p:tgtEl>
                                          <p:spTgt spid="117766"/>
                                        </p:tgtEl>
                                        <p:attrNameLst>
                                          <p:attrName>ppt_x</p:attrName>
                                        </p:attrNameLst>
                                      </p:cBhvr>
                                      <p:tavLst>
                                        <p:tav tm="0">
                                          <p:val>
                                            <p:strVal val="0-#ppt_w/2"/>
                                          </p:val>
                                        </p:tav>
                                        <p:tav tm="100000">
                                          <p:val>
                                            <p:strVal val="#ppt_x"/>
                                          </p:val>
                                        </p:tav>
                                      </p:tavLst>
                                    </p:anim>
                                    <p:anim calcmode="lin" valueType="num">
                                      <p:cBhvr additive="base">
                                        <p:cTn id="8" dur="500" fill="hold"/>
                                        <p:tgtEl>
                                          <p:spTgt spid="11776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7768"/>
                                        </p:tgtEl>
                                        <p:attrNameLst>
                                          <p:attrName>style.visibility</p:attrName>
                                        </p:attrNameLst>
                                      </p:cBhvr>
                                      <p:to>
                                        <p:strVal val="visible"/>
                                      </p:to>
                                    </p:set>
                                    <p:anim calcmode="lin" valueType="num">
                                      <p:cBhvr additive="base">
                                        <p:cTn id="13" dur="500" fill="hold"/>
                                        <p:tgtEl>
                                          <p:spTgt spid="117768"/>
                                        </p:tgtEl>
                                        <p:attrNameLst>
                                          <p:attrName>ppt_x</p:attrName>
                                        </p:attrNameLst>
                                      </p:cBhvr>
                                      <p:tavLst>
                                        <p:tav tm="0">
                                          <p:val>
                                            <p:strVal val="0-#ppt_w/2"/>
                                          </p:val>
                                        </p:tav>
                                        <p:tav tm="100000">
                                          <p:val>
                                            <p:strVal val="#ppt_x"/>
                                          </p:val>
                                        </p:tav>
                                      </p:tavLst>
                                    </p:anim>
                                    <p:anim calcmode="lin" valueType="num">
                                      <p:cBhvr additive="base">
                                        <p:cTn id="14" dur="500" fill="hold"/>
                                        <p:tgtEl>
                                          <p:spTgt spid="11776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7767"/>
                                        </p:tgtEl>
                                        <p:attrNameLst>
                                          <p:attrName>style.visibility</p:attrName>
                                        </p:attrNameLst>
                                      </p:cBhvr>
                                      <p:to>
                                        <p:strVal val="visible"/>
                                      </p:to>
                                    </p:set>
                                    <p:anim calcmode="lin" valueType="num">
                                      <p:cBhvr additive="base">
                                        <p:cTn id="19" dur="500" fill="hold"/>
                                        <p:tgtEl>
                                          <p:spTgt spid="117767"/>
                                        </p:tgtEl>
                                        <p:attrNameLst>
                                          <p:attrName>ppt_x</p:attrName>
                                        </p:attrNameLst>
                                      </p:cBhvr>
                                      <p:tavLst>
                                        <p:tav tm="0">
                                          <p:val>
                                            <p:strVal val="0-#ppt_w/2"/>
                                          </p:val>
                                        </p:tav>
                                        <p:tav tm="100000">
                                          <p:val>
                                            <p:strVal val="#ppt_x"/>
                                          </p:val>
                                        </p:tav>
                                      </p:tavLst>
                                    </p:anim>
                                    <p:anim calcmode="lin" valueType="num">
                                      <p:cBhvr additive="base">
                                        <p:cTn id="20" dur="500" fill="hold"/>
                                        <p:tgtEl>
                                          <p:spTgt spid="11776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7769"/>
                                        </p:tgtEl>
                                        <p:attrNameLst>
                                          <p:attrName>style.visibility</p:attrName>
                                        </p:attrNameLst>
                                      </p:cBhvr>
                                      <p:to>
                                        <p:strVal val="visible"/>
                                      </p:to>
                                    </p:set>
                                    <p:anim calcmode="lin" valueType="num">
                                      <p:cBhvr additive="base">
                                        <p:cTn id="25" dur="500" fill="hold"/>
                                        <p:tgtEl>
                                          <p:spTgt spid="117769"/>
                                        </p:tgtEl>
                                        <p:attrNameLst>
                                          <p:attrName>ppt_x</p:attrName>
                                        </p:attrNameLst>
                                      </p:cBhvr>
                                      <p:tavLst>
                                        <p:tav tm="0">
                                          <p:val>
                                            <p:strVal val="0-#ppt_w/2"/>
                                          </p:val>
                                        </p:tav>
                                        <p:tav tm="100000">
                                          <p:val>
                                            <p:strVal val="#ppt_x"/>
                                          </p:val>
                                        </p:tav>
                                      </p:tavLst>
                                    </p:anim>
                                    <p:anim calcmode="lin" valueType="num">
                                      <p:cBhvr additive="base">
                                        <p:cTn id="26" dur="500" fill="hold"/>
                                        <p:tgtEl>
                                          <p:spTgt spid="11776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7770"/>
                                        </p:tgtEl>
                                        <p:attrNameLst>
                                          <p:attrName>style.visibility</p:attrName>
                                        </p:attrNameLst>
                                      </p:cBhvr>
                                      <p:to>
                                        <p:strVal val="visible"/>
                                      </p:to>
                                    </p:set>
                                    <p:anim calcmode="lin" valueType="num">
                                      <p:cBhvr additive="base">
                                        <p:cTn id="31" dur="500" fill="hold"/>
                                        <p:tgtEl>
                                          <p:spTgt spid="117770"/>
                                        </p:tgtEl>
                                        <p:attrNameLst>
                                          <p:attrName>ppt_x</p:attrName>
                                        </p:attrNameLst>
                                      </p:cBhvr>
                                      <p:tavLst>
                                        <p:tav tm="0">
                                          <p:val>
                                            <p:strVal val="0-#ppt_w/2"/>
                                          </p:val>
                                        </p:tav>
                                        <p:tav tm="100000">
                                          <p:val>
                                            <p:strVal val="#ppt_x"/>
                                          </p:val>
                                        </p:tav>
                                      </p:tavLst>
                                    </p:anim>
                                    <p:anim calcmode="lin" valueType="num">
                                      <p:cBhvr additive="base">
                                        <p:cTn id="32" dur="500" fill="hold"/>
                                        <p:tgtEl>
                                          <p:spTgt spid="11777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17771"/>
                                        </p:tgtEl>
                                        <p:attrNameLst>
                                          <p:attrName>style.visibility</p:attrName>
                                        </p:attrNameLst>
                                      </p:cBhvr>
                                      <p:to>
                                        <p:strVal val="visible"/>
                                      </p:to>
                                    </p:set>
                                    <p:anim calcmode="lin" valueType="num">
                                      <p:cBhvr additive="base">
                                        <p:cTn id="37" dur="500" fill="hold"/>
                                        <p:tgtEl>
                                          <p:spTgt spid="117771"/>
                                        </p:tgtEl>
                                        <p:attrNameLst>
                                          <p:attrName>ppt_x</p:attrName>
                                        </p:attrNameLst>
                                      </p:cBhvr>
                                      <p:tavLst>
                                        <p:tav tm="0">
                                          <p:val>
                                            <p:strVal val="0-#ppt_w/2"/>
                                          </p:val>
                                        </p:tav>
                                        <p:tav tm="100000">
                                          <p:val>
                                            <p:strVal val="#ppt_x"/>
                                          </p:val>
                                        </p:tav>
                                      </p:tavLst>
                                    </p:anim>
                                    <p:anim calcmode="lin" valueType="num">
                                      <p:cBhvr additive="base">
                                        <p:cTn id="38" dur="500" fill="hold"/>
                                        <p:tgtEl>
                                          <p:spTgt spid="1177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6" grpId="0" autoUpdateAnimBg="0"/>
      <p:bldP spid="117767" grpId="0" autoUpdateAnimBg="0"/>
      <p:bldP spid="117768" grpId="0" autoUpdateAnimBg="0"/>
      <p:bldP spid="117769" grpId="0" autoUpdateAnimBg="0"/>
      <p:bldP spid="117770" grpId="0" autoUpdateAnimBg="0"/>
      <p:bldP spid="11777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8"/>
          <p:cNvSpPr txBox="1">
            <a:spLocks noChangeArrowheads="1"/>
          </p:cNvSpPr>
          <p:nvPr/>
        </p:nvSpPr>
        <p:spPr bwMode="auto">
          <a:xfrm>
            <a:off x="1600200" y="1143000"/>
            <a:ext cx="7086600" cy="519113"/>
          </a:xfrm>
          <a:prstGeom prst="rect">
            <a:avLst/>
          </a:prstGeom>
          <a:noFill/>
          <a:ln w="9525">
            <a:noFill/>
            <a:miter lim="800000"/>
            <a:headEnd/>
            <a:tailEnd/>
          </a:ln>
        </p:spPr>
        <p:txBody>
          <a:bodyPr>
            <a:prstTxWarp prst="textNoShape">
              <a:avLst/>
            </a:prstTxWarp>
            <a:spAutoFit/>
          </a:bodyPr>
          <a:lstStyle/>
          <a:p>
            <a:pPr>
              <a:spcBef>
                <a:spcPct val="50000"/>
              </a:spcBef>
            </a:pPr>
            <a:r>
              <a:rPr lang="en-GB" sz="2800">
                <a:solidFill>
                  <a:srgbClr val="CC0000"/>
                </a:solidFill>
              </a:rPr>
              <a:t>Question 2</a:t>
            </a:r>
            <a:endParaRPr lang="en-GB" sz="2800"/>
          </a:p>
        </p:txBody>
      </p:sp>
      <p:sp>
        <p:nvSpPr>
          <p:cNvPr id="119817" name="Text Box 9"/>
          <p:cNvSpPr txBox="1">
            <a:spLocks noChangeArrowheads="1"/>
          </p:cNvSpPr>
          <p:nvPr/>
        </p:nvSpPr>
        <p:spPr bwMode="auto">
          <a:xfrm>
            <a:off x="1295400" y="1752600"/>
            <a:ext cx="7543800" cy="6096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A local journalist discovers the story and takes a photo of the drawing with its owner...</a:t>
            </a:r>
          </a:p>
        </p:txBody>
      </p:sp>
      <p:sp>
        <p:nvSpPr>
          <p:cNvPr id="119818" name="Text Box 10"/>
          <p:cNvSpPr txBox="1">
            <a:spLocks noChangeArrowheads="1"/>
          </p:cNvSpPr>
          <p:nvPr/>
        </p:nvSpPr>
        <p:spPr bwMode="auto">
          <a:xfrm>
            <a:off x="1295400" y="3200400"/>
            <a:ext cx="7391400" cy="6858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The photo includes the drawing</a:t>
            </a:r>
          </a:p>
        </p:txBody>
      </p:sp>
      <p:sp>
        <p:nvSpPr>
          <p:cNvPr id="119819" name="Text Box 11"/>
          <p:cNvSpPr txBox="1">
            <a:spLocks noChangeArrowheads="1"/>
          </p:cNvSpPr>
          <p:nvPr/>
        </p:nvSpPr>
        <p:spPr bwMode="auto">
          <a:xfrm>
            <a:off x="1295400" y="2667000"/>
            <a:ext cx="7391400" cy="3810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And runs a story in the local paper about it</a:t>
            </a:r>
          </a:p>
        </p:txBody>
      </p:sp>
      <p:sp>
        <p:nvSpPr>
          <p:cNvPr id="119820" name="Text Box 12"/>
          <p:cNvSpPr txBox="1">
            <a:spLocks noChangeArrowheads="1"/>
          </p:cNvSpPr>
          <p:nvPr/>
        </p:nvSpPr>
        <p:spPr bwMode="auto">
          <a:xfrm>
            <a:off x="1295400" y="3733800"/>
            <a:ext cx="7391400" cy="6858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solidFill>
                  <a:srgbClr val="CC0000"/>
                </a:solidFill>
              </a:rPr>
              <a:t>Was this legal?</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9817"/>
                                        </p:tgtEl>
                                        <p:attrNameLst>
                                          <p:attrName>style.visibility</p:attrName>
                                        </p:attrNameLst>
                                      </p:cBhvr>
                                      <p:to>
                                        <p:strVal val="visible"/>
                                      </p:to>
                                    </p:set>
                                    <p:anim calcmode="lin" valueType="num">
                                      <p:cBhvr additive="base">
                                        <p:cTn id="7" dur="500" fill="hold"/>
                                        <p:tgtEl>
                                          <p:spTgt spid="119817"/>
                                        </p:tgtEl>
                                        <p:attrNameLst>
                                          <p:attrName>ppt_x</p:attrName>
                                        </p:attrNameLst>
                                      </p:cBhvr>
                                      <p:tavLst>
                                        <p:tav tm="0">
                                          <p:val>
                                            <p:strVal val="0-#ppt_w/2"/>
                                          </p:val>
                                        </p:tav>
                                        <p:tav tm="100000">
                                          <p:val>
                                            <p:strVal val="#ppt_x"/>
                                          </p:val>
                                        </p:tav>
                                      </p:tavLst>
                                    </p:anim>
                                    <p:anim calcmode="lin" valueType="num">
                                      <p:cBhvr additive="base">
                                        <p:cTn id="8" dur="500" fill="hold"/>
                                        <p:tgtEl>
                                          <p:spTgt spid="1198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9819"/>
                                        </p:tgtEl>
                                        <p:attrNameLst>
                                          <p:attrName>style.visibility</p:attrName>
                                        </p:attrNameLst>
                                      </p:cBhvr>
                                      <p:to>
                                        <p:strVal val="visible"/>
                                      </p:to>
                                    </p:set>
                                    <p:anim calcmode="lin" valueType="num">
                                      <p:cBhvr additive="base">
                                        <p:cTn id="13" dur="500" fill="hold"/>
                                        <p:tgtEl>
                                          <p:spTgt spid="119819"/>
                                        </p:tgtEl>
                                        <p:attrNameLst>
                                          <p:attrName>ppt_x</p:attrName>
                                        </p:attrNameLst>
                                      </p:cBhvr>
                                      <p:tavLst>
                                        <p:tav tm="0">
                                          <p:val>
                                            <p:strVal val="0-#ppt_w/2"/>
                                          </p:val>
                                        </p:tav>
                                        <p:tav tm="100000">
                                          <p:val>
                                            <p:strVal val="#ppt_x"/>
                                          </p:val>
                                        </p:tav>
                                      </p:tavLst>
                                    </p:anim>
                                    <p:anim calcmode="lin" valueType="num">
                                      <p:cBhvr additive="base">
                                        <p:cTn id="14" dur="500" fill="hold"/>
                                        <p:tgtEl>
                                          <p:spTgt spid="11981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9818"/>
                                        </p:tgtEl>
                                        <p:attrNameLst>
                                          <p:attrName>style.visibility</p:attrName>
                                        </p:attrNameLst>
                                      </p:cBhvr>
                                      <p:to>
                                        <p:strVal val="visible"/>
                                      </p:to>
                                    </p:set>
                                    <p:anim calcmode="lin" valueType="num">
                                      <p:cBhvr additive="base">
                                        <p:cTn id="19" dur="500" fill="hold"/>
                                        <p:tgtEl>
                                          <p:spTgt spid="119818"/>
                                        </p:tgtEl>
                                        <p:attrNameLst>
                                          <p:attrName>ppt_x</p:attrName>
                                        </p:attrNameLst>
                                      </p:cBhvr>
                                      <p:tavLst>
                                        <p:tav tm="0">
                                          <p:val>
                                            <p:strVal val="0-#ppt_w/2"/>
                                          </p:val>
                                        </p:tav>
                                        <p:tav tm="100000">
                                          <p:val>
                                            <p:strVal val="#ppt_x"/>
                                          </p:val>
                                        </p:tav>
                                      </p:tavLst>
                                    </p:anim>
                                    <p:anim calcmode="lin" valueType="num">
                                      <p:cBhvr additive="base">
                                        <p:cTn id="20" dur="500" fill="hold"/>
                                        <p:tgtEl>
                                          <p:spTgt spid="11981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9820"/>
                                        </p:tgtEl>
                                        <p:attrNameLst>
                                          <p:attrName>style.visibility</p:attrName>
                                        </p:attrNameLst>
                                      </p:cBhvr>
                                      <p:to>
                                        <p:strVal val="visible"/>
                                      </p:to>
                                    </p:set>
                                    <p:anim calcmode="lin" valueType="num">
                                      <p:cBhvr additive="base">
                                        <p:cTn id="25" dur="500" fill="hold"/>
                                        <p:tgtEl>
                                          <p:spTgt spid="119820"/>
                                        </p:tgtEl>
                                        <p:attrNameLst>
                                          <p:attrName>ppt_x</p:attrName>
                                        </p:attrNameLst>
                                      </p:cBhvr>
                                      <p:tavLst>
                                        <p:tav tm="0">
                                          <p:val>
                                            <p:strVal val="0-#ppt_w/2"/>
                                          </p:val>
                                        </p:tav>
                                        <p:tav tm="100000">
                                          <p:val>
                                            <p:strVal val="#ppt_x"/>
                                          </p:val>
                                        </p:tav>
                                      </p:tavLst>
                                    </p:anim>
                                    <p:anim calcmode="lin" valueType="num">
                                      <p:cBhvr additive="base">
                                        <p:cTn id="26" dur="500" fill="hold"/>
                                        <p:tgtEl>
                                          <p:spTgt spid="1198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7" grpId="0" autoUpdateAnimBg="0"/>
      <p:bldP spid="119818" grpId="0" autoUpdateAnimBg="0"/>
      <p:bldP spid="119819" grpId="0" autoUpdateAnimBg="0"/>
      <p:bldP spid="119820"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3" name="Text Box 3"/>
          <p:cNvSpPr txBox="1">
            <a:spLocks noChangeArrowheads="1"/>
          </p:cNvSpPr>
          <p:nvPr/>
        </p:nvSpPr>
        <p:spPr bwMode="auto">
          <a:xfrm>
            <a:off x="1295400" y="2133600"/>
            <a:ext cx="7391400" cy="1219200"/>
          </a:xfrm>
          <a:prstGeom prst="rect">
            <a:avLst/>
          </a:prstGeom>
          <a:noFill/>
          <a:ln w="9525">
            <a:noFill/>
            <a:miter lim="800000"/>
            <a:headEnd/>
            <a:tailEnd/>
          </a:ln>
          <a:effectLst/>
        </p:spPr>
        <p:txBody>
          <a:bodyPr>
            <a:prstTxWarp prst="textNoShape">
              <a:avLst/>
            </a:prstTxWarp>
          </a:bodyPr>
          <a:lstStyle/>
          <a:p>
            <a:pPr marL="342900" indent="-342900" eaLnBrk="1" hangingPunct="1">
              <a:spcBef>
                <a:spcPct val="50000"/>
              </a:spcBef>
              <a:buFontTx/>
              <a:buChar char="•"/>
              <a:defRPr/>
            </a:pPr>
            <a:r>
              <a:rPr lang="en-GB" dirty="0">
                <a:latin typeface="+mj-lt"/>
              </a:rPr>
              <a:t>To fully exploit the potential of IPR you need to understand the range and type of intellectual property rights that are available to you... however</a:t>
            </a:r>
            <a:endParaRPr lang="en-GB" sz="1800" dirty="0">
              <a:latin typeface="+mj-lt"/>
            </a:endParaRPr>
          </a:p>
        </p:txBody>
      </p:sp>
      <p:sp>
        <p:nvSpPr>
          <p:cNvPr id="179204" name="Text Box 4"/>
          <p:cNvSpPr txBox="1">
            <a:spLocks noChangeArrowheads="1"/>
          </p:cNvSpPr>
          <p:nvPr/>
        </p:nvSpPr>
        <p:spPr bwMode="auto">
          <a:xfrm>
            <a:off x="1295400" y="3429000"/>
            <a:ext cx="7543800" cy="685800"/>
          </a:xfrm>
          <a:prstGeom prst="rect">
            <a:avLst/>
          </a:prstGeom>
          <a:noFill/>
          <a:ln w="9525">
            <a:noFill/>
            <a:miter lim="800000"/>
            <a:headEnd/>
            <a:tailEnd/>
          </a:ln>
          <a:effectLst/>
        </p:spPr>
        <p:txBody>
          <a:bodyPr>
            <a:prstTxWarp prst="textNoShape">
              <a:avLst/>
            </a:prstTxWarp>
          </a:bodyPr>
          <a:lstStyle/>
          <a:p>
            <a:pPr marL="342900" indent="-342900" eaLnBrk="1" hangingPunct="1">
              <a:spcBef>
                <a:spcPct val="50000"/>
              </a:spcBef>
              <a:buFontTx/>
              <a:buChar char="•"/>
              <a:defRPr/>
            </a:pPr>
            <a:r>
              <a:rPr lang="en-GB" dirty="0">
                <a:latin typeface="+mj-lt"/>
              </a:rPr>
              <a:t>“Because IP assets cannot be seen or touched it is sometimes hard to appreciate their value” </a:t>
            </a:r>
            <a:r>
              <a:rPr lang="en-GB" sz="1200" dirty="0">
                <a:latin typeface="+mj-lt"/>
              </a:rPr>
              <a:t>(UKIPO, 2007)</a:t>
            </a:r>
            <a:endParaRPr lang="en-GB" sz="3200" dirty="0">
              <a:latin typeface="+mj-lt"/>
            </a:endParaRPr>
          </a:p>
        </p:txBody>
      </p:sp>
      <p:sp>
        <p:nvSpPr>
          <p:cNvPr id="179205" name="Text Box 5"/>
          <p:cNvSpPr txBox="1">
            <a:spLocks noChangeArrowheads="1"/>
          </p:cNvSpPr>
          <p:nvPr/>
        </p:nvSpPr>
        <p:spPr bwMode="auto">
          <a:xfrm>
            <a:off x="1295400" y="4419600"/>
            <a:ext cx="7848600" cy="914400"/>
          </a:xfrm>
          <a:prstGeom prst="rect">
            <a:avLst/>
          </a:prstGeom>
          <a:noFill/>
          <a:ln w="9525">
            <a:noFill/>
            <a:miter lim="800000"/>
            <a:headEnd/>
            <a:tailEnd/>
          </a:ln>
          <a:effectLst/>
        </p:spPr>
        <p:txBody>
          <a:bodyPr>
            <a:prstTxWarp prst="textNoShape">
              <a:avLst/>
            </a:prstTxWarp>
          </a:bodyPr>
          <a:lstStyle/>
          <a:p>
            <a:pPr marL="342900" indent="-342900" eaLnBrk="1" hangingPunct="1">
              <a:spcBef>
                <a:spcPct val="50000"/>
              </a:spcBef>
              <a:buFontTx/>
              <a:buChar char="•"/>
              <a:defRPr/>
            </a:pPr>
            <a:r>
              <a:rPr lang="en-GB" dirty="0" smtClean="0">
                <a:solidFill>
                  <a:srgbClr val="CC0000"/>
                </a:solidFill>
                <a:latin typeface="+mj-lt"/>
              </a:rPr>
              <a:t>In </a:t>
            </a:r>
            <a:r>
              <a:rPr lang="en-GB" dirty="0">
                <a:solidFill>
                  <a:srgbClr val="CC0000"/>
                </a:solidFill>
                <a:latin typeface="+mj-lt"/>
              </a:rPr>
              <a:t>the </a:t>
            </a:r>
            <a:r>
              <a:rPr lang="en-GB" dirty="0" smtClean="0">
                <a:solidFill>
                  <a:srgbClr val="CC0000"/>
                </a:solidFill>
                <a:latin typeface="+mj-lt"/>
              </a:rPr>
              <a:t>US, what % </a:t>
            </a:r>
            <a:r>
              <a:rPr lang="en-GB" dirty="0">
                <a:solidFill>
                  <a:srgbClr val="CC0000"/>
                </a:solidFill>
                <a:latin typeface="+mj-lt"/>
              </a:rPr>
              <a:t>of</a:t>
            </a:r>
            <a:r>
              <a:rPr lang="en-GB" dirty="0" smtClean="0">
                <a:solidFill>
                  <a:srgbClr val="CC0000"/>
                </a:solidFill>
                <a:latin typeface="+mj-lt"/>
              </a:rPr>
              <a:t> company assets </a:t>
            </a:r>
            <a:r>
              <a:rPr lang="en-GB" dirty="0">
                <a:solidFill>
                  <a:srgbClr val="CC0000"/>
                </a:solidFill>
                <a:latin typeface="+mj-lt"/>
              </a:rPr>
              <a:t>are </a:t>
            </a:r>
            <a:r>
              <a:rPr lang="en-GB" u="sng" dirty="0">
                <a:solidFill>
                  <a:srgbClr val="CC0000"/>
                </a:solidFill>
                <a:latin typeface="+mj-lt"/>
              </a:rPr>
              <a:t>not</a:t>
            </a:r>
            <a:r>
              <a:rPr lang="en-GB" dirty="0">
                <a:solidFill>
                  <a:srgbClr val="CC0000"/>
                </a:solidFill>
                <a:latin typeface="+mj-lt"/>
              </a:rPr>
              <a:t> the factories</a:t>
            </a:r>
            <a:r>
              <a:rPr lang="en-GB" dirty="0" smtClean="0">
                <a:solidFill>
                  <a:srgbClr val="CC0000"/>
                </a:solidFill>
                <a:latin typeface="+mj-lt"/>
              </a:rPr>
              <a:t> and other physical and human resources?</a:t>
            </a:r>
            <a:endParaRPr lang="en-GB" sz="3200" dirty="0">
              <a:latin typeface="+mj-lt"/>
            </a:endParaRPr>
          </a:p>
        </p:txBody>
      </p:sp>
      <p:sp>
        <p:nvSpPr>
          <p:cNvPr id="28677" name="Text Box 6"/>
          <p:cNvSpPr txBox="1">
            <a:spLocks noChangeArrowheads="1"/>
          </p:cNvSpPr>
          <p:nvPr/>
        </p:nvSpPr>
        <p:spPr bwMode="auto">
          <a:xfrm>
            <a:off x="1676400" y="1143000"/>
            <a:ext cx="7010400" cy="519113"/>
          </a:xfrm>
          <a:prstGeom prst="rect">
            <a:avLst/>
          </a:prstGeom>
          <a:noFill/>
          <a:ln w="9525">
            <a:noFill/>
            <a:miter lim="800000"/>
            <a:headEnd/>
            <a:tailEnd/>
          </a:ln>
        </p:spPr>
        <p:txBody>
          <a:bodyPr>
            <a:prstTxWarp prst="textNoShape">
              <a:avLst/>
            </a:prstTxWarp>
            <a:spAutoFit/>
          </a:bodyPr>
          <a:lstStyle/>
          <a:p>
            <a:pPr>
              <a:spcBef>
                <a:spcPct val="50000"/>
              </a:spcBef>
            </a:pPr>
            <a:r>
              <a:rPr lang="en-GB" sz="2800">
                <a:solidFill>
                  <a:srgbClr val="CC0000"/>
                </a:solidFill>
              </a:rPr>
              <a:t>Innovation Protection?</a:t>
            </a:r>
            <a:endParaRPr lang="en-GB"/>
          </a:p>
        </p:txBody>
      </p:sp>
      <p:sp>
        <p:nvSpPr>
          <p:cNvPr id="6" name="Text Box 5"/>
          <p:cNvSpPr txBox="1">
            <a:spLocks noChangeArrowheads="1"/>
          </p:cNvSpPr>
          <p:nvPr/>
        </p:nvSpPr>
        <p:spPr bwMode="auto">
          <a:xfrm>
            <a:off x="1295400" y="5486400"/>
            <a:ext cx="7391400" cy="914400"/>
          </a:xfrm>
          <a:prstGeom prst="rect">
            <a:avLst/>
          </a:prstGeom>
          <a:noFill/>
          <a:ln w="9525">
            <a:noFill/>
            <a:miter lim="800000"/>
            <a:headEnd/>
            <a:tailEnd/>
          </a:ln>
          <a:effectLst/>
        </p:spPr>
        <p:txBody>
          <a:bodyPr>
            <a:prstTxWarp prst="textNoShape">
              <a:avLst/>
            </a:prstTxWarp>
          </a:bodyPr>
          <a:lstStyle/>
          <a:p>
            <a:pPr marL="342900" indent="-342900" eaLnBrk="1" hangingPunct="1">
              <a:spcBef>
                <a:spcPct val="50000"/>
              </a:spcBef>
              <a:buFontTx/>
              <a:buChar char="•"/>
              <a:defRPr/>
            </a:pPr>
            <a:r>
              <a:rPr lang="en-GB" dirty="0" smtClean="0">
                <a:solidFill>
                  <a:srgbClr val="CC0000"/>
                </a:solidFill>
                <a:latin typeface="+mj-lt"/>
              </a:rPr>
              <a:t>“</a:t>
            </a:r>
            <a:r>
              <a:rPr lang="en-GB" dirty="0">
                <a:solidFill>
                  <a:srgbClr val="CC0000"/>
                </a:solidFill>
                <a:latin typeface="+mj-lt"/>
              </a:rPr>
              <a:t>65% of</a:t>
            </a:r>
            <a:r>
              <a:rPr lang="en-GB" dirty="0" smtClean="0">
                <a:solidFill>
                  <a:srgbClr val="CC0000"/>
                </a:solidFill>
                <a:latin typeface="+mj-lt"/>
              </a:rPr>
              <a:t> US assets </a:t>
            </a:r>
            <a:r>
              <a:rPr lang="en-GB" dirty="0">
                <a:solidFill>
                  <a:srgbClr val="CC0000"/>
                </a:solidFill>
                <a:latin typeface="+mj-lt"/>
              </a:rPr>
              <a:t>are</a:t>
            </a:r>
            <a:r>
              <a:rPr lang="en-GB" dirty="0" smtClean="0">
                <a:solidFill>
                  <a:srgbClr val="CC0000"/>
                </a:solidFill>
                <a:latin typeface="+mj-lt"/>
              </a:rPr>
              <a:t> intellectual </a:t>
            </a:r>
            <a:r>
              <a:rPr lang="en-GB" dirty="0">
                <a:solidFill>
                  <a:srgbClr val="CC0000"/>
                </a:solidFill>
                <a:latin typeface="+mj-lt"/>
              </a:rPr>
              <a:t>property”</a:t>
            </a:r>
            <a:r>
              <a:rPr lang="en-GB" dirty="0" smtClean="0">
                <a:solidFill>
                  <a:srgbClr val="CC0000"/>
                </a:solidFill>
                <a:latin typeface="+mj-lt"/>
              </a:rPr>
              <a:t> </a:t>
            </a:r>
            <a:br>
              <a:rPr lang="en-GB" dirty="0" smtClean="0">
                <a:solidFill>
                  <a:srgbClr val="CC0000"/>
                </a:solidFill>
                <a:latin typeface="+mj-lt"/>
              </a:rPr>
            </a:br>
            <a:r>
              <a:rPr lang="en-GB" sz="1200" dirty="0" smtClean="0">
                <a:solidFill>
                  <a:srgbClr val="CC0000"/>
                </a:solidFill>
                <a:latin typeface="+mj-lt"/>
              </a:rPr>
              <a:t>(</a:t>
            </a:r>
            <a:r>
              <a:rPr lang="en-GB" sz="1200" dirty="0" err="1">
                <a:solidFill>
                  <a:srgbClr val="CC0000"/>
                </a:solidFill>
                <a:latin typeface="+mj-lt"/>
              </a:rPr>
              <a:t>Christobal</a:t>
            </a:r>
            <a:r>
              <a:rPr lang="en-GB" sz="1200" dirty="0">
                <a:solidFill>
                  <a:srgbClr val="CC0000"/>
                </a:solidFill>
                <a:latin typeface="+mj-lt"/>
              </a:rPr>
              <a:t>, 2006)</a:t>
            </a:r>
            <a:endParaRPr lang="en-GB" sz="3200" dirty="0">
              <a:latin typeface="+mj-lt"/>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9204"/>
                                        </p:tgtEl>
                                        <p:attrNameLst>
                                          <p:attrName>style.visibility</p:attrName>
                                        </p:attrNameLst>
                                      </p:cBhvr>
                                      <p:to>
                                        <p:strVal val="visible"/>
                                      </p:to>
                                    </p:set>
                                    <p:anim calcmode="lin" valueType="num">
                                      <p:cBhvr additive="base">
                                        <p:cTn id="7" dur="500" fill="hold"/>
                                        <p:tgtEl>
                                          <p:spTgt spid="179204"/>
                                        </p:tgtEl>
                                        <p:attrNameLst>
                                          <p:attrName>ppt_x</p:attrName>
                                        </p:attrNameLst>
                                      </p:cBhvr>
                                      <p:tavLst>
                                        <p:tav tm="0">
                                          <p:val>
                                            <p:strVal val="0-#ppt_w/2"/>
                                          </p:val>
                                        </p:tav>
                                        <p:tav tm="100000">
                                          <p:val>
                                            <p:strVal val="#ppt_x"/>
                                          </p:val>
                                        </p:tav>
                                      </p:tavLst>
                                    </p:anim>
                                    <p:anim calcmode="lin" valueType="num">
                                      <p:cBhvr additive="base">
                                        <p:cTn id="8" dur="500" fill="hold"/>
                                        <p:tgtEl>
                                          <p:spTgt spid="17920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79205"/>
                                        </p:tgtEl>
                                        <p:attrNameLst>
                                          <p:attrName>style.visibility</p:attrName>
                                        </p:attrNameLst>
                                      </p:cBhvr>
                                      <p:to>
                                        <p:strVal val="visible"/>
                                      </p:to>
                                    </p:set>
                                    <p:anim calcmode="lin" valueType="num">
                                      <p:cBhvr additive="base">
                                        <p:cTn id="13" dur="500" fill="hold"/>
                                        <p:tgtEl>
                                          <p:spTgt spid="179205"/>
                                        </p:tgtEl>
                                        <p:attrNameLst>
                                          <p:attrName>ppt_x</p:attrName>
                                        </p:attrNameLst>
                                      </p:cBhvr>
                                      <p:tavLst>
                                        <p:tav tm="0">
                                          <p:val>
                                            <p:strVal val="0-#ppt_w/2"/>
                                          </p:val>
                                        </p:tav>
                                        <p:tav tm="100000">
                                          <p:val>
                                            <p:strVal val="#ppt_x"/>
                                          </p:val>
                                        </p:tav>
                                      </p:tavLst>
                                    </p:anim>
                                    <p:anim calcmode="lin" valueType="num">
                                      <p:cBhvr additive="base">
                                        <p:cTn id="14" dur="500" fill="hold"/>
                                        <p:tgtEl>
                                          <p:spTgt spid="17920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4" grpId="0" autoUpdateAnimBg="0"/>
      <p:bldP spid="179205" grpId="0" autoUpdateAnimBg="0"/>
      <p:bldP spid="6"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 Box 2"/>
          <p:cNvSpPr txBox="1">
            <a:spLocks noChangeArrowheads="1"/>
          </p:cNvSpPr>
          <p:nvPr/>
        </p:nvSpPr>
        <p:spPr bwMode="auto">
          <a:xfrm>
            <a:off x="1600200" y="1143000"/>
            <a:ext cx="7315200" cy="519113"/>
          </a:xfrm>
          <a:prstGeom prst="rect">
            <a:avLst/>
          </a:prstGeom>
          <a:noFill/>
          <a:ln w="9525">
            <a:noFill/>
            <a:miter lim="800000"/>
            <a:headEnd/>
            <a:tailEnd/>
          </a:ln>
        </p:spPr>
        <p:txBody>
          <a:bodyPr>
            <a:prstTxWarp prst="textNoShape">
              <a:avLst/>
            </a:prstTxWarp>
            <a:spAutoFit/>
          </a:bodyPr>
          <a:lstStyle/>
          <a:p>
            <a:pPr>
              <a:spcBef>
                <a:spcPct val="50000"/>
              </a:spcBef>
            </a:pPr>
            <a:r>
              <a:rPr lang="en-GB" sz="2800">
                <a:solidFill>
                  <a:srgbClr val="003366"/>
                </a:solidFill>
              </a:rPr>
              <a:t>A brief summary of IPR assets:</a:t>
            </a:r>
            <a:endParaRPr lang="en-GB" sz="2800"/>
          </a:p>
        </p:txBody>
      </p:sp>
      <p:sp>
        <p:nvSpPr>
          <p:cNvPr id="381955" name="Text Box 3"/>
          <p:cNvSpPr txBox="1">
            <a:spLocks noChangeArrowheads="1"/>
          </p:cNvSpPr>
          <p:nvPr/>
        </p:nvSpPr>
        <p:spPr bwMode="auto">
          <a:xfrm>
            <a:off x="1600200" y="3519488"/>
            <a:ext cx="2667000" cy="519112"/>
          </a:xfrm>
          <a:prstGeom prst="rect">
            <a:avLst/>
          </a:prstGeom>
          <a:noFill/>
          <a:ln w="9525">
            <a:noFill/>
            <a:miter lim="800000"/>
            <a:headEnd/>
            <a:tailEnd/>
          </a:ln>
        </p:spPr>
        <p:txBody>
          <a:bodyPr>
            <a:prstTxWarp prst="textNoShape">
              <a:avLst/>
            </a:prstTxWarp>
            <a:spAutoFit/>
          </a:bodyPr>
          <a:lstStyle/>
          <a:p>
            <a:pPr>
              <a:spcBef>
                <a:spcPct val="50000"/>
              </a:spcBef>
              <a:buFontTx/>
              <a:buChar char="•"/>
            </a:pPr>
            <a:r>
              <a:rPr lang="en-GB" sz="2800">
                <a:solidFill>
                  <a:srgbClr val="CC0000"/>
                </a:solidFill>
              </a:rPr>
              <a:t> Trademarks</a:t>
            </a:r>
            <a:endParaRPr lang="en-GB" sz="2800"/>
          </a:p>
        </p:txBody>
      </p:sp>
      <p:sp>
        <p:nvSpPr>
          <p:cNvPr id="381956" name="Text Box 4"/>
          <p:cNvSpPr txBox="1">
            <a:spLocks noChangeArrowheads="1"/>
          </p:cNvSpPr>
          <p:nvPr/>
        </p:nvSpPr>
        <p:spPr bwMode="auto">
          <a:xfrm>
            <a:off x="1600200" y="2286000"/>
            <a:ext cx="1905000" cy="519113"/>
          </a:xfrm>
          <a:prstGeom prst="rect">
            <a:avLst/>
          </a:prstGeom>
          <a:noFill/>
          <a:ln w="9525">
            <a:noFill/>
            <a:miter lim="800000"/>
            <a:headEnd/>
            <a:tailEnd/>
          </a:ln>
        </p:spPr>
        <p:txBody>
          <a:bodyPr>
            <a:prstTxWarp prst="textNoShape">
              <a:avLst/>
            </a:prstTxWarp>
            <a:spAutoFit/>
          </a:bodyPr>
          <a:lstStyle/>
          <a:p>
            <a:pPr>
              <a:spcBef>
                <a:spcPct val="50000"/>
              </a:spcBef>
              <a:buFontTx/>
              <a:buChar char="•"/>
            </a:pPr>
            <a:r>
              <a:rPr lang="en-GB" sz="2800">
                <a:solidFill>
                  <a:srgbClr val="CC0000"/>
                </a:solidFill>
              </a:rPr>
              <a:t> Patents</a:t>
            </a:r>
            <a:endParaRPr lang="en-GB" sz="2800"/>
          </a:p>
        </p:txBody>
      </p:sp>
      <p:sp>
        <p:nvSpPr>
          <p:cNvPr id="381957" name="Text Box 5"/>
          <p:cNvSpPr txBox="1">
            <a:spLocks noChangeArrowheads="1"/>
          </p:cNvSpPr>
          <p:nvPr/>
        </p:nvSpPr>
        <p:spPr bwMode="auto">
          <a:xfrm>
            <a:off x="1600200" y="4114800"/>
            <a:ext cx="4038600" cy="519113"/>
          </a:xfrm>
          <a:prstGeom prst="rect">
            <a:avLst/>
          </a:prstGeom>
          <a:noFill/>
          <a:ln w="9525">
            <a:noFill/>
            <a:miter lim="800000"/>
            <a:headEnd/>
            <a:tailEnd/>
          </a:ln>
        </p:spPr>
        <p:txBody>
          <a:bodyPr>
            <a:prstTxWarp prst="textNoShape">
              <a:avLst/>
            </a:prstTxWarp>
            <a:spAutoFit/>
          </a:bodyPr>
          <a:lstStyle/>
          <a:p>
            <a:pPr>
              <a:spcBef>
                <a:spcPct val="50000"/>
              </a:spcBef>
              <a:buFontTx/>
              <a:buChar char="•"/>
            </a:pPr>
            <a:r>
              <a:rPr lang="en-GB" sz="2800">
                <a:solidFill>
                  <a:srgbClr val="CC0000"/>
                </a:solidFill>
              </a:rPr>
              <a:t> Registered Designs</a:t>
            </a:r>
            <a:endParaRPr lang="en-GB" sz="2800"/>
          </a:p>
        </p:txBody>
      </p:sp>
      <p:sp>
        <p:nvSpPr>
          <p:cNvPr id="381958" name="Text Box 6"/>
          <p:cNvSpPr txBox="1">
            <a:spLocks noChangeArrowheads="1"/>
          </p:cNvSpPr>
          <p:nvPr/>
        </p:nvSpPr>
        <p:spPr bwMode="auto">
          <a:xfrm>
            <a:off x="4419600" y="3505200"/>
            <a:ext cx="4419600" cy="519113"/>
          </a:xfrm>
          <a:prstGeom prst="rect">
            <a:avLst/>
          </a:prstGeom>
          <a:noFill/>
          <a:ln w="9525">
            <a:noFill/>
            <a:miter lim="800000"/>
            <a:headEnd/>
            <a:tailEnd/>
          </a:ln>
        </p:spPr>
        <p:txBody>
          <a:bodyPr>
            <a:prstTxWarp prst="textNoShape">
              <a:avLst/>
            </a:prstTxWarp>
            <a:spAutoFit/>
          </a:bodyPr>
          <a:lstStyle/>
          <a:p>
            <a:pPr algn="r">
              <a:spcBef>
                <a:spcPct val="50000"/>
              </a:spcBef>
            </a:pPr>
            <a:r>
              <a:rPr lang="en-GB" sz="2800">
                <a:solidFill>
                  <a:srgbClr val="003366"/>
                </a:solidFill>
              </a:rPr>
              <a:t>...a distinguishing mark</a:t>
            </a:r>
            <a:endParaRPr lang="en-GB" sz="2800"/>
          </a:p>
        </p:txBody>
      </p:sp>
      <p:sp>
        <p:nvSpPr>
          <p:cNvPr id="381959" name="Text Box 7"/>
          <p:cNvSpPr txBox="1">
            <a:spLocks noChangeArrowheads="1"/>
          </p:cNvSpPr>
          <p:nvPr/>
        </p:nvSpPr>
        <p:spPr bwMode="auto">
          <a:xfrm>
            <a:off x="5105400" y="4114800"/>
            <a:ext cx="3810000" cy="519113"/>
          </a:xfrm>
          <a:prstGeom prst="rect">
            <a:avLst/>
          </a:prstGeom>
          <a:noFill/>
          <a:ln w="9525">
            <a:noFill/>
            <a:miter lim="800000"/>
            <a:headEnd/>
            <a:tailEnd/>
          </a:ln>
        </p:spPr>
        <p:txBody>
          <a:bodyPr>
            <a:prstTxWarp prst="textNoShape">
              <a:avLst/>
            </a:prstTxWarp>
            <a:spAutoFit/>
          </a:bodyPr>
          <a:lstStyle/>
          <a:p>
            <a:pPr algn="r">
              <a:spcBef>
                <a:spcPct val="50000"/>
              </a:spcBef>
            </a:pPr>
            <a:r>
              <a:rPr lang="en-GB" sz="2800">
                <a:solidFill>
                  <a:srgbClr val="003366"/>
                </a:solidFill>
              </a:rPr>
              <a:t>...protect appearance</a:t>
            </a:r>
            <a:endParaRPr lang="en-GB" sz="2800"/>
          </a:p>
        </p:txBody>
      </p:sp>
      <p:sp>
        <p:nvSpPr>
          <p:cNvPr id="381960" name="Text Box 8"/>
          <p:cNvSpPr txBox="1">
            <a:spLocks noChangeArrowheads="1"/>
          </p:cNvSpPr>
          <p:nvPr/>
        </p:nvSpPr>
        <p:spPr bwMode="auto">
          <a:xfrm>
            <a:off x="3352800" y="2286000"/>
            <a:ext cx="5410200" cy="519113"/>
          </a:xfrm>
          <a:prstGeom prst="rect">
            <a:avLst/>
          </a:prstGeom>
          <a:noFill/>
          <a:ln w="9525">
            <a:noFill/>
            <a:miter lim="800000"/>
            <a:headEnd/>
            <a:tailEnd/>
          </a:ln>
        </p:spPr>
        <p:txBody>
          <a:bodyPr>
            <a:prstTxWarp prst="textNoShape">
              <a:avLst/>
            </a:prstTxWarp>
            <a:spAutoFit/>
          </a:bodyPr>
          <a:lstStyle/>
          <a:p>
            <a:pPr algn="r">
              <a:spcBef>
                <a:spcPct val="50000"/>
              </a:spcBef>
            </a:pPr>
            <a:r>
              <a:rPr lang="en-GB" sz="2800">
                <a:solidFill>
                  <a:srgbClr val="003366"/>
                </a:solidFill>
              </a:rPr>
              <a:t>…protects invention</a:t>
            </a:r>
            <a:endParaRPr lang="en-GB" sz="2800"/>
          </a:p>
        </p:txBody>
      </p:sp>
      <p:sp>
        <p:nvSpPr>
          <p:cNvPr id="381961" name="Text Box 9"/>
          <p:cNvSpPr txBox="1">
            <a:spLocks noChangeArrowheads="1"/>
          </p:cNvSpPr>
          <p:nvPr/>
        </p:nvSpPr>
        <p:spPr bwMode="auto">
          <a:xfrm>
            <a:off x="1600200" y="2909888"/>
            <a:ext cx="2590800" cy="519112"/>
          </a:xfrm>
          <a:prstGeom prst="rect">
            <a:avLst/>
          </a:prstGeom>
          <a:noFill/>
          <a:ln w="9525">
            <a:noFill/>
            <a:miter lim="800000"/>
            <a:headEnd/>
            <a:tailEnd/>
          </a:ln>
        </p:spPr>
        <p:txBody>
          <a:bodyPr>
            <a:prstTxWarp prst="textNoShape">
              <a:avLst/>
            </a:prstTxWarp>
            <a:spAutoFit/>
          </a:bodyPr>
          <a:lstStyle/>
          <a:p>
            <a:pPr>
              <a:spcBef>
                <a:spcPct val="50000"/>
              </a:spcBef>
              <a:buFontTx/>
              <a:buChar char="•"/>
            </a:pPr>
            <a:r>
              <a:rPr lang="en-GB" sz="2800">
                <a:solidFill>
                  <a:srgbClr val="CC0000"/>
                </a:solidFill>
              </a:rPr>
              <a:t> Copyright</a:t>
            </a:r>
            <a:endParaRPr lang="en-GB" sz="2800"/>
          </a:p>
        </p:txBody>
      </p:sp>
      <p:sp>
        <p:nvSpPr>
          <p:cNvPr id="381962" name="Text Box 10"/>
          <p:cNvSpPr txBox="1">
            <a:spLocks noChangeArrowheads="1"/>
          </p:cNvSpPr>
          <p:nvPr/>
        </p:nvSpPr>
        <p:spPr bwMode="auto">
          <a:xfrm>
            <a:off x="3352800" y="2909888"/>
            <a:ext cx="5410200" cy="519112"/>
          </a:xfrm>
          <a:prstGeom prst="rect">
            <a:avLst/>
          </a:prstGeom>
          <a:noFill/>
          <a:ln w="9525">
            <a:noFill/>
            <a:miter lim="800000"/>
            <a:headEnd/>
            <a:tailEnd/>
          </a:ln>
        </p:spPr>
        <p:txBody>
          <a:bodyPr>
            <a:prstTxWarp prst="textNoShape">
              <a:avLst/>
            </a:prstTxWarp>
            <a:spAutoFit/>
          </a:bodyPr>
          <a:lstStyle/>
          <a:p>
            <a:pPr algn="r">
              <a:spcBef>
                <a:spcPct val="50000"/>
              </a:spcBef>
            </a:pPr>
            <a:r>
              <a:rPr lang="en-GB" sz="2800">
                <a:solidFill>
                  <a:srgbClr val="003366"/>
                </a:solidFill>
              </a:rPr>
              <a:t>…protects the author</a:t>
            </a:r>
            <a:endParaRPr lang="en-GB" sz="280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381956"/>
                                        </p:tgtEl>
                                        <p:attrNameLst>
                                          <p:attrName>style.visibility</p:attrName>
                                        </p:attrNameLst>
                                      </p:cBhvr>
                                      <p:to>
                                        <p:strVal val="visible"/>
                                      </p:to>
                                    </p:set>
                                    <p:animEffect transition="in" filter="slide(fromLeft)">
                                      <p:cBhvr>
                                        <p:cTn id="7" dur="500"/>
                                        <p:tgtEl>
                                          <p:spTgt spid="38195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81960"/>
                                        </p:tgtEl>
                                        <p:attrNameLst>
                                          <p:attrName>style.visibility</p:attrName>
                                        </p:attrNameLst>
                                      </p:cBhvr>
                                      <p:to>
                                        <p:strVal val="visible"/>
                                      </p:to>
                                    </p:set>
                                    <p:anim calcmode="lin" valueType="num">
                                      <p:cBhvr additive="base">
                                        <p:cTn id="12" dur="500" fill="hold"/>
                                        <p:tgtEl>
                                          <p:spTgt spid="381960"/>
                                        </p:tgtEl>
                                        <p:attrNameLst>
                                          <p:attrName>ppt_x</p:attrName>
                                        </p:attrNameLst>
                                      </p:cBhvr>
                                      <p:tavLst>
                                        <p:tav tm="0">
                                          <p:val>
                                            <p:strVal val="1+#ppt_w/2"/>
                                          </p:val>
                                        </p:tav>
                                        <p:tav tm="100000">
                                          <p:val>
                                            <p:strVal val="#ppt_x"/>
                                          </p:val>
                                        </p:tav>
                                      </p:tavLst>
                                    </p:anim>
                                    <p:anim calcmode="lin" valueType="num">
                                      <p:cBhvr additive="base">
                                        <p:cTn id="13" dur="500" fill="hold"/>
                                        <p:tgtEl>
                                          <p:spTgt spid="38196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2" presetClass="entr" presetSubtype="8" fill="hold" grpId="0" nodeType="clickEffect">
                                  <p:stCondLst>
                                    <p:cond delay="0"/>
                                  </p:stCondLst>
                                  <p:childTnLst>
                                    <p:set>
                                      <p:cBhvr>
                                        <p:cTn id="17" dur="1" fill="hold">
                                          <p:stCondLst>
                                            <p:cond delay="0"/>
                                          </p:stCondLst>
                                        </p:cTn>
                                        <p:tgtEl>
                                          <p:spTgt spid="381961"/>
                                        </p:tgtEl>
                                        <p:attrNameLst>
                                          <p:attrName>style.visibility</p:attrName>
                                        </p:attrNameLst>
                                      </p:cBhvr>
                                      <p:to>
                                        <p:strVal val="visible"/>
                                      </p:to>
                                    </p:set>
                                    <p:animEffect transition="in" filter="slide(fromLeft)">
                                      <p:cBhvr>
                                        <p:cTn id="18" dur="500"/>
                                        <p:tgtEl>
                                          <p:spTgt spid="38196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381962"/>
                                        </p:tgtEl>
                                        <p:attrNameLst>
                                          <p:attrName>style.visibility</p:attrName>
                                        </p:attrNameLst>
                                      </p:cBhvr>
                                      <p:to>
                                        <p:strVal val="visible"/>
                                      </p:to>
                                    </p:set>
                                    <p:anim calcmode="lin" valueType="num">
                                      <p:cBhvr additive="base">
                                        <p:cTn id="23" dur="500" fill="hold"/>
                                        <p:tgtEl>
                                          <p:spTgt spid="381962"/>
                                        </p:tgtEl>
                                        <p:attrNameLst>
                                          <p:attrName>ppt_x</p:attrName>
                                        </p:attrNameLst>
                                      </p:cBhvr>
                                      <p:tavLst>
                                        <p:tav tm="0">
                                          <p:val>
                                            <p:strVal val="1+#ppt_w/2"/>
                                          </p:val>
                                        </p:tav>
                                        <p:tav tm="100000">
                                          <p:val>
                                            <p:strVal val="#ppt_x"/>
                                          </p:val>
                                        </p:tav>
                                      </p:tavLst>
                                    </p:anim>
                                    <p:anim calcmode="lin" valueType="num">
                                      <p:cBhvr additive="base">
                                        <p:cTn id="24" dur="500" fill="hold"/>
                                        <p:tgtEl>
                                          <p:spTgt spid="381962"/>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2" presetClass="entr" presetSubtype="8" fill="hold" grpId="0" nodeType="clickEffect">
                                  <p:stCondLst>
                                    <p:cond delay="0"/>
                                  </p:stCondLst>
                                  <p:childTnLst>
                                    <p:set>
                                      <p:cBhvr>
                                        <p:cTn id="28" dur="1" fill="hold">
                                          <p:stCondLst>
                                            <p:cond delay="0"/>
                                          </p:stCondLst>
                                        </p:cTn>
                                        <p:tgtEl>
                                          <p:spTgt spid="381955"/>
                                        </p:tgtEl>
                                        <p:attrNameLst>
                                          <p:attrName>style.visibility</p:attrName>
                                        </p:attrNameLst>
                                      </p:cBhvr>
                                      <p:to>
                                        <p:strVal val="visible"/>
                                      </p:to>
                                    </p:set>
                                    <p:animEffect transition="in" filter="slide(fromLeft)">
                                      <p:cBhvr>
                                        <p:cTn id="29" dur="500"/>
                                        <p:tgtEl>
                                          <p:spTgt spid="38195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381958"/>
                                        </p:tgtEl>
                                        <p:attrNameLst>
                                          <p:attrName>style.visibility</p:attrName>
                                        </p:attrNameLst>
                                      </p:cBhvr>
                                      <p:to>
                                        <p:strVal val="visible"/>
                                      </p:to>
                                    </p:set>
                                    <p:anim calcmode="lin" valueType="num">
                                      <p:cBhvr additive="base">
                                        <p:cTn id="34" dur="500" fill="hold"/>
                                        <p:tgtEl>
                                          <p:spTgt spid="381958"/>
                                        </p:tgtEl>
                                        <p:attrNameLst>
                                          <p:attrName>ppt_x</p:attrName>
                                        </p:attrNameLst>
                                      </p:cBhvr>
                                      <p:tavLst>
                                        <p:tav tm="0">
                                          <p:val>
                                            <p:strVal val="1+#ppt_w/2"/>
                                          </p:val>
                                        </p:tav>
                                        <p:tav tm="100000">
                                          <p:val>
                                            <p:strVal val="#ppt_x"/>
                                          </p:val>
                                        </p:tav>
                                      </p:tavLst>
                                    </p:anim>
                                    <p:anim calcmode="lin" valueType="num">
                                      <p:cBhvr additive="base">
                                        <p:cTn id="35" dur="500" fill="hold"/>
                                        <p:tgtEl>
                                          <p:spTgt spid="381958"/>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2" presetClass="entr" presetSubtype="8" fill="hold" grpId="0" nodeType="clickEffect">
                                  <p:stCondLst>
                                    <p:cond delay="0"/>
                                  </p:stCondLst>
                                  <p:childTnLst>
                                    <p:set>
                                      <p:cBhvr>
                                        <p:cTn id="39" dur="1" fill="hold">
                                          <p:stCondLst>
                                            <p:cond delay="0"/>
                                          </p:stCondLst>
                                        </p:cTn>
                                        <p:tgtEl>
                                          <p:spTgt spid="381957"/>
                                        </p:tgtEl>
                                        <p:attrNameLst>
                                          <p:attrName>style.visibility</p:attrName>
                                        </p:attrNameLst>
                                      </p:cBhvr>
                                      <p:to>
                                        <p:strVal val="visible"/>
                                      </p:to>
                                    </p:set>
                                    <p:animEffect transition="in" filter="slide(fromLeft)">
                                      <p:cBhvr>
                                        <p:cTn id="40" dur="500"/>
                                        <p:tgtEl>
                                          <p:spTgt spid="381957"/>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381959"/>
                                        </p:tgtEl>
                                        <p:attrNameLst>
                                          <p:attrName>style.visibility</p:attrName>
                                        </p:attrNameLst>
                                      </p:cBhvr>
                                      <p:to>
                                        <p:strVal val="visible"/>
                                      </p:to>
                                    </p:set>
                                    <p:anim calcmode="lin" valueType="num">
                                      <p:cBhvr additive="base">
                                        <p:cTn id="45" dur="500" fill="hold"/>
                                        <p:tgtEl>
                                          <p:spTgt spid="381959"/>
                                        </p:tgtEl>
                                        <p:attrNameLst>
                                          <p:attrName>ppt_x</p:attrName>
                                        </p:attrNameLst>
                                      </p:cBhvr>
                                      <p:tavLst>
                                        <p:tav tm="0">
                                          <p:val>
                                            <p:strVal val="1+#ppt_w/2"/>
                                          </p:val>
                                        </p:tav>
                                        <p:tav tm="100000">
                                          <p:val>
                                            <p:strVal val="#ppt_x"/>
                                          </p:val>
                                        </p:tav>
                                      </p:tavLst>
                                    </p:anim>
                                    <p:anim calcmode="lin" valueType="num">
                                      <p:cBhvr additive="base">
                                        <p:cTn id="46" dur="500" fill="hold"/>
                                        <p:tgtEl>
                                          <p:spTgt spid="3819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1955" grpId="0" autoUpdateAnimBg="0"/>
      <p:bldP spid="381956" grpId="0" autoUpdateAnimBg="0"/>
      <p:bldP spid="381957" grpId="0" autoUpdateAnimBg="0"/>
      <p:bldP spid="381958" grpId="0" autoUpdateAnimBg="0"/>
      <p:bldP spid="381959" grpId="0" autoUpdateAnimBg="0"/>
      <p:bldP spid="381960" grpId="0" autoUpdateAnimBg="0"/>
      <p:bldP spid="381961" grpId="0" autoUpdateAnimBg="0"/>
      <p:bldP spid="381962"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3" name="Text Box 3"/>
          <p:cNvSpPr txBox="1">
            <a:spLocks noChangeArrowheads="1"/>
          </p:cNvSpPr>
          <p:nvPr/>
        </p:nvSpPr>
        <p:spPr bwMode="auto">
          <a:xfrm>
            <a:off x="1295400" y="2133600"/>
            <a:ext cx="7391400" cy="1219200"/>
          </a:xfrm>
          <a:prstGeom prst="rect">
            <a:avLst/>
          </a:prstGeom>
          <a:noFill/>
          <a:ln w="9525">
            <a:noFill/>
            <a:miter lim="800000"/>
            <a:headEnd/>
            <a:tailEnd/>
          </a:ln>
          <a:effectLst/>
        </p:spPr>
        <p:txBody>
          <a:bodyPr>
            <a:prstTxWarp prst="textNoShape">
              <a:avLst/>
            </a:prstTxWarp>
          </a:bodyPr>
          <a:lstStyle/>
          <a:p>
            <a:pPr marL="342900" indent="-342900" eaLnBrk="1" hangingPunct="1">
              <a:spcBef>
                <a:spcPct val="50000"/>
              </a:spcBef>
              <a:buFontTx/>
              <a:buChar char="•"/>
              <a:defRPr/>
            </a:pPr>
            <a:r>
              <a:rPr lang="en-GB" dirty="0" smtClean="0">
                <a:latin typeface="+mj-lt"/>
              </a:rPr>
              <a:t>Who is this?</a:t>
            </a:r>
            <a:endParaRPr lang="en-GB" sz="1800" dirty="0">
              <a:latin typeface="+mj-lt"/>
            </a:endParaRPr>
          </a:p>
        </p:txBody>
      </p:sp>
      <p:sp>
        <p:nvSpPr>
          <p:cNvPr id="28677" name="Text Box 6"/>
          <p:cNvSpPr txBox="1">
            <a:spLocks noChangeArrowheads="1"/>
          </p:cNvSpPr>
          <p:nvPr/>
        </p:nvSpPr>
        <p:spPr bwMode="auto">
          <a:xfrm>
            <a:off x="1676400" y="1143000"/>
            <a:ext cx="7010400" cy="519113"/>
          </a:xfrm>
          <a:prstGeom prst="rect">
            <a:avLst/>
          </a:prstGeom>
          <a:noFill/>
          <a:ln w="9525">
            <a:noFill/>
            <a:miter lim="800000"/>
            <a:headEnd/>
            <a:tailEnd/>
          </a:ln>
        </p:spPr>
        <p:txBody>
          <a:bodyPr>
            <a:prstTxWarp prst="textNoShape">
              <a:avLst/>
            </a:prstTxWarp>
            <a:spAutoFit/>
          </a:bodyPr>
          <a:lstStyle/>
          <a:p>
            <a:pPr>
              <a:spcBef>
                <a:spcPct val="50000"/>
              </a:spcBef>
            </a:pPr>
            <a:r>
              <a:rPr lang="en-GB" sz="2800">
                <a:solidFill>
                  <a:srgbClr val="CC0000"/>
                </a:solidFill>
              </a:rPr>
              <a:t>Innovation Protection?</a:t>
            </a:r>
            <a:endParaRPr lang="en-GB"/>
          </a:p>
        </p:txBody>
      </p:sp>
      <p:pic>
        <p:nvPicPr>
          <p:cNvPr id="6" name="Picture 5" descr="glassandhalfproductions.jpg"/>
          <p:cNvPicPr>
            <a:picLocks noChangeAspect="1"/>
          </p:cNvPicPr>
          <p:nvPr/>
        </p:nvPicPr>
        <p:blipFill>
          <a:blip r:embed="rId3"/>
          <a:stretch>
            <a:fillRect/>
          </a:stretch>
        </p:blipFill>
        <p:spPr>
          <a:xfrm>
            <a:off x="3429000" y="2362200"/>
            <a:ext cx="2540000" cy="1409700"/>
          </a:xfrm>
          <a:prstGeom prst="rect">
            <a:avLst/>
          </a:prstGeom>
        </p:spPr>
      </p:pic>
      <p:pic>
        <p:nvPicPr>
          <p:cNvPr id="7" name="Picture 6" descr="Cadbury-logo-A78B8FC2E5-seeklogo.com.gif"/>
          <p:cNvPicPr>
            <a:picLocks noChangeAspect="1"/>
          </p:cNvPicPr>
          <p:nvPr/>
        </p:nvPicPr>
        <p:blipFill>
          <a:blip r:embed="rId4"/>
          <a:stretch>
            <a:fillRect/>
          </a:stretch>
        </p:blipFill>
        <p:spPr>
          <a:xfrm>
            <a:off x="1905000" y="3886200"/>
            <a:ext cx="2540000" cy="2540000"/>
          </a:xfrm>
          <a:prstGeom prst="rect">
            <a:avLst/>
          </a:prstGeom>
        </p:spPr>
      </p:pic>
      <p:pic>
        <p:nvPicPr>
          <p:cNvPr id="8" name="Picture 7" descr="Cadbury_Space_Mission-logo-6202E0DBF1-seeklogo.com.gif"/>
          <p:cNvPicPr>
            <a:picLocks noChangeAspect="1"/>
          </p:cNvPicPr>
          <p:nvPr/>
        </p:nvPicPr>
        <p:blipFill>
          <a:blip r:embed="rId5"/>
          <a:stretch>
            <a:fillRect/>
          </a:stretch>
        </p:blipFill>
        <p:spPr>
          <a:xfrm>
            <a:off x="5715000" y="3810000"/>
            <a:ext cx="2540000" cy="2540000"/>
          </a:xfrm>
          <a:prstGeom prst="rect">
            <a:avLst/>
          </a:prstGeom>
        </p:spPr>
      </p:pic>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3" name="Text Box 3"/>
          <p:cNvSpPr txBox="1">
            <a:spLocks noChangeArrowheads="1"/>
          </p:cNvSpPr>
          <p:nvPr/>
        </p:nvSpPr>
        <p:spPr bwMode="auto">
          <a:xfrm>
            <a:off x="1295400" y="2133600"/>
            <a:ext cx="7391400" cy="1219200"/>
          </a:xfrm>
          <a:prstGeom prst="rect">
            <a:avLst/>
          </a:prstGeom>
          <a:noFill/>
          <a:ln w="9525">
            <a:noFill/>
            <a:miter lim="800000"/>
            <a:headEnd/>
            <a:tailEnd/>
          </a:ln>
          <a:effectLst/>
        </p:spPr>
        <p:txBody>
          <a:bodyPr>
            <a:prstTxWarp prst="textNoShape">
              <a:avLst/>
            </a:prstTxWarp>
          </a:bodyPr>
          <a:lstStyle/>
          <a:p>
            <a:pPr marL="342900" indent="-342900" eaLnBrk="1" hangingPunct="1">
              <a:spcBef>
                <a:spcPct val="50000"/>
              </a:spcBef>
              <a:buFontTx/>
              <a:buChar char="•"/>
              <a:defRPr/>
            </a:pPr>
            <a:r>
              <a:rPr lang="en-GB" dirty="0" smtClean="0">
                <a:latin typeface="+mj-lt"/>
              </a:rPr>
              <a:t>How did you know??</a:t>
            </a:r>
            <a:endParaRPr lang="en-GB" sz="1800" dirty="0">
              <a:latin typeface="+mj-lt"/>
            </a:endParaRPr>
          </a:p>
        </p:txBody>
      </p:sp>
      <p:sp>
        <p:nvSpPr>
          <p:cNvPr id="28677" name="Text Box 6"/>
          <p:cNvSpPr txBox="1">
            <a:spLocks noChangeArrowheads="1"/>
          </p:cNvSpPr>
          <p:nvPr/>
        </p:nvSpPr>
        <p:spPr bwMode="auto">
          <a:xfrm>
            <a:off x="1676400" y="1143000"/>
            <a:ext cx="7010400" cy="519113"/>
          </a:xfrm>
          <a:prstGeom prst="rect">
            <a:avLst/>
          </a:prstGeom>
          <a:noFill/>
          <a:ln w="9525">
            <a:noFill/>
            <a:miter lim="800000"/>
            <a:headEnd/>
            <a:tailEnd/>
          </a:ln>
        </p:spPr>
        <p:txBody>
          <a:bodyPr>
            <a:prstTxWarp prst="textNoShape">
              <a:avLst/>
            </a:prstTxWarp>
            <a:spAutoFit/>
          </a:bodyPr>
          <a:lstStyle/>
          <a:p>
            <a:pPr>
              <a:spcBef>
                <a:spcPct val="50000"/>
              </a:spcBef>
            </a:pPr>
            <a:r>
              <a:rPr lang="en-GB" sz="2800">
                <a:solidFill>
                  <a:srgbClr val="CC0000"/>
                </a:solidFill>
              </a:rPr>
              <a:t>Innovation Protection?</a:t>
            </a:r>
            <a:endParaRPr lang="en-GB"/>
          </a:p>
        </p:txBody>
      </p:sp>
      <p:pic>
        <p:nvPicPr>
          <p:cNvPr id="6" name="Picture 5" descr="glassandhalfproductions.jpg"/>
          <p:cNvPicPr>
            <a:picLocks noChangeAspect="1"/>
          </p:cNvPicPr>
          <p:nvPr/>
        </p:nvPicPr>
        <p:blipFill>
          <a:blip r:embed="rId3"/>
          <a:stretch>
            <a:fillRect/>
          </a:stretch>
        </p:blipFill>
        <p:spPr>
          <a:xfrm>
            <a:off x="2209800" y="5257800"/>
            <a:ext cx="1524000" cy="845820"/>
          </a:xfrm>
          <a:prstGeom prst="rect">
            <a:avLst/>
          </a:prstGeom>
        </p:spPr>
      </p:pic>
      <p:pic>
        <p:nvPicPr>
          <p:cNvPr id="7" name="Picture 6" descr="Cadbury-logo-A78B8FC2E5-seeklogo.com.gif"/>
          <p:cNvPicPr>
            <a:picLocks noChangeAspect="1"/>
          </p:cNvPicPr>
          <p:nvPr/>
        </p:nvPicPr>
        <p:blipFill>
          <a:blip r:embed="rId4"/>
          <a:stretch>
            <a:fillRect/>
          </a:stretch>
        </p:blipFill>
        <p:spPr>
          <a:xfrm>
            <a:off x="4572000" y="5257800"/>
            <a:ext cx="939800" cy="939800"/>
          </a:xfrm>
          <a:prstGeom prst="rect">
            <a:avLst/>
          </a:prstGeom>
        </p:spPr>
      </p:pic>
      <p:pic>
        <p:nvPicPr>
          <p:cNvPr id="8" name="Picture 7" descr="Cadbury_Space_Mission-logo-6202E0DBF1-seeklogo.com.gif"/>
          <p:cNvPicPr>
            <a:picLocks noChangeAspect="1"/>
          </p:cNvPicPr>
          <p:nvPr/>
        </p:nvPicPr>
        <p:blipFill>
          <a:blip r:embed="rId5"/>
          <a:stretch>
            <a:fillRect/>
          </a:stretch>
        </p:blipFill>
        <p:spPr>
          <a:xfrm>
            <a:off x="6705600" y="5181600"/>
            <a:ext cx="914400" cy="914400"/>
          </a:xfrm>
          <a:prstGeom prst="rect">
            <a:avLst/>
          </a:prstGeom>
        </p:spPr>
      </p:pic>
      <p:pic>
        <p:nvPicPr>
          <p:cNvPr id="9" name="Picture 8" descr="Cadbury-Logo.png"/>
          <p:cNvPicPr>
            <a:picLocks noChangeAspect="1"/>
          </p:cNvPicPr>
          <p:nvPr/>
        </p:nvPicPr>
        <p:blipFill>
          <a:blip r:embed="rId6"/>
          <a:stretch>
            <a:fillRect/>
          </a:stretch>
        </p:blipFill>
        <p:spPr>
          <a:xfrm>
            <a:off x="2362200" y="2438400"/>
            <a:ext cx="4686300" cy="3060700"/>
          </a:xfrm>
          <a:prstGeom prst="rect">
            <a:avLst/>
          </a:prstGeom>
        </p:spPr>
      </p:pic>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3" name="Text Box 3"/>
          <p:cNvSpPr txBox="1">
            <a:spLocks noChangeArrowheads="1"/>
          </p:cNvSpPr>
          <p:nvPr/>
        </p:nvSpPr>
        <p:spPr bwMode="auto">
          <a:xfrm>
            <a:off x="1295400" y="2133600"/>
            <a:ext cx="3962400" cy="1219200"/>
          </a:xfrm>
          <a:prstGeom prst="rect">
            <a:avLst/>
          </a:prstGeom>
          <a:noFill/>
          <a:ln w="9525">
            <a:noFill/>
            <a:miter lim="800000"/>
            <a:headEnd/>
            <a:tailEnd/>
          </a:ln>
          <a:effectLst/>
        </p:spPr>
        <p:txBody>
          <a:bodyPr>
            <a:prstTxWarp prst="textNoShape">
              <a:avLst/>
            </a:prstTxWarp>
          </a:bodyPr>
          <a:lstStyle/>
          <a:p>
            <a:pPr marL="342900" indent="-342900" eaLnBrk="1" hangingPunct="1">
              <a:spcBef>
                <a:spcPct val="50000"/>
              </a:spcBef>
              <a:buFontTx/>
              <a:buChar char="•"/>
              <a:defRPr/>
            </a:pPr>
            <a:r>
              <a:rPr lang="en-GB" dirty="0" smtClean="0">
                <a:latin typeface="+mj-lt"/>
              </a:rPr>
              <a:t>What is that knowledge worth to the company?</a:t>
            </a:r>
            <a:endParaRPr lang="en-GB" sz="1800" dirty="0">
              <a:latin typeface="+mj-lt"/>
            </a:endParaRPr>
          </a:p>
        </p:txBody>
      </p:sp>
      <p:sp>
        <p:nvSpPr>
          <p:cNvPr id="28677" name="Text Box 6"/>
          <p:cNvSpPr txBox="1">
            <a:spLocks noChangeArrowheads="1"/>
          </p:cNvSpPr>
          <p:nvPr/>
        </p:nvSpPr>
        <p:spPr bwMode="auto">
          <a:xfrm>
            <a:off x="1676400" y="1143000"/>
            <a:ext cx="7010400" cy="519113"/>
          </a:xfrm>
          <a:prstGeom prst="rect">
            <a:avLst/>
          </a:prstGeom>
          <a:noFill/>
          <a:ln w="9525">
            <a:noFill/>
            <a:miter lim="800000"/>
            <a:headEnd/>
            <a:tailEnd/>
          </a:ln>
        </p:spPr>
        <p:txBody>
          <a:bodyPr>
            <a:prstTxWarp prst="textNoShape">
              <a:avLst/>
            </a:prstTxWarp>
            <a:spAutoFit/>
          </a:bodyPr>
          <a:lstStyle/>
          <a:p>
            <a:pPr>
              <a:spcBef>
                <a:spcPct val="50000"/>
              </a:spcBef>
            </a:pPr>
            <a:r>
              <a:rPr lang="en-GB" sz="2800" dirty="0">
                <a:solidFill>
                  <a:srgbClr val="CC0000"/>
                </a:solidFill>
              </a:rPr>
              <a:t>Innovation Protection?</a:t>
            </a:r>
            <a:endParaRPr lang="en-GB" dirty="0"/>
          </a:p>
        </p:txBody>
      </p:sp>
      <p:pic>
        <p:nvPicPr>
          <p:cNvPr id="10" name="Picture 9" descr="1663657_Cadbury_logo2_house long.jpg"/>
          <p:cNvPicPr>
            <a:picLocks noChangeAspect="1"/>
          </p:cNvPicPr>
          <p:nvPr/>
        </p:nvPicPr>
        <p:blipFill>
          <a:blip r:embed="rId3"/>
          <a:stretch>
            <a:fillRect/>
          </a:stretch>
        </p:blipFill>
        <p:spPr>
          <a:xfrm>
            <a:off x="5559425" y="2209800"/>
            <a:ext cx="3584575" cy="6858000"/>
          </a:xfrm>
          <a:prstGeom prst="rect">
            <a:avLst/>
          </a:prstGeom>
        </p:spPr>
      </p:pic>
      <p:sp>
        <p:nvSpPr>
          <p:cNvPr id="11" name="Text Box 3"/>
          <p:cNvSpPr txBox="1">
            <a:spLocks noChangeArrowheads="1"/>
          </p:cNvSpPr>
          <p:nvPr/>
        </p:nvSpPr>
        <p:spPr bwMode="auto">
          <a:xfrm>
            <a:off x="1295400" y="3124200"/>
            <a:ext cx="6477000" cy="533400"/>
          </a:xfrm>
          <a:prstGeom prst="rect">
            <a:avLst/>
          </a:prstGeom>
          <a:noFill/>
          <a:ln w="9525">
            <a:noFill/>
            <a:miter lim="800000"/>
            <a:headEnd/>
            <a:tailEnd/>
          </a:ln>
          <a:effectLst/>
        </p:spPr>
        <p:txBody>
          <a:bodyPr>
            <a:prstTxWarp prst="textNoShape">
              <a:avLst/>
            </a:prstTxWarp>
          </a:bodyPr>
          <a:lstStyle/>
          <a:p>
            <a:pPr marL="342900" indent="-342900" eaLnBrk="1" hangingPunct="1">
              <a:spcBef>
                <a:spcPct val="50000"/>
              </a:spcBef>
              <a:buFontTx/>
              <a:buChar char="•"/>
              <a:defRPr/>
            </a:pPr>
            <a:r>
              <a:rPr lang="en-GB" dirty="0" smtClean="0">
                <a:solidFill>
                  <a:srgbClr val="C23933"/>
                </a:solidFill>
                <a:latin typeface="+mj-lt"/>
              </a:rPr>
              <a:t>In the UK alone…</a:t>
            </a:r>
            <a:endParaRPr lang="en-GB" sz="1800" dirty="0">
              <a:solidFill>
                <a:srgbClr val="C23933"/>
              </a:solidFill>
              <a:latin typeface="+mj-lt"/>
            </a:endParaRPr>
          </a:p>
        </p:txBody>
      </p:sp>
      <p:pic>
        <p:nvPicPr>
          <p:cNvPr id="12" name="Picture 11" descr="Kraft_logo_big.JPG"/>
          <p:cNvPicPr>
            <a:picLocks noChangeAspect="1"/>
          </p:cNvPicPr>
          <p:nvPr/>
        </p:nvPicPr>
        <p:blipFill>
          <a:blip r:embed="rId4"/>
          <a:stretch>
            <a:fillRect/>
          </a:stretch>
        </p:blipFill>
        <p:spPr>
          <a:xfrm>
            <a:off x="2209800" y="4724400"/>
            <a:ext cx="3943350" cy="2133600"/>
          </a:xfrm>
          <a:prstGeom prst="rect">
            <a:avLst/>
          </a:prstGeom>
        </p:spPr>
      </p:pic>
      <p:sp>
        <p:nvSpPr>
          <p:cNvPr id="13" name="Text Box 3"/>
          <p:cNvSpPr txBox="1">
            <a:spLocks noChangeArrowheads="1"/>
          </p:cNvSpPr>
          <p:nvPr/>
        </p:nvSpPr>
        <p:spPr bwMode="auto">
          <a:xfrm>
            <a:off x="1447800" y="3810000"/>
            <a:ext cx="6477000" cy="1219200"/>
          </a:xfrm>
          <a:prstGeom prst="rect">
            <a:avLst/>
          </a:prstGeom>
          <a:noFill/>
          <a:ln w="9525">
            <a:noFill/>
            <a:miter lim="800000"/>
            <a:headEnd/>
            <a:tailEnd/>
          </a:ln>
          <a:effectLst/>
        </p:spPr>
        <p:txBody>
          <a:bodyPr>
            <a:prstTxWarp prst="textNoShape">
              <a:avLst/>
            </a:prstTxWarp>
          </a:bodyPr>
          <a:lstStyle/>
          <a:p>
            <a:pPr marL="342900" indent="-342900" eaLnBrk="1" hangingPunct="1">
              <a:spcBef>
                <a:spcPct val="50000"/>
              </a:spcBef>
              <a:defRPr/>
            </a:pPr>
            <a:r>
              <a:rPr lang="en-GB" sz="3200" b="1" dirty="0" smtClean="0">
                <a:solidFill>
                  <a:srgbClr val="C23933"/>
                </a:solidFill>
                <a:latin typeface="+mj-lt"/>
              </a:rPr>
              <a:t>£60 million to the owners</a:t>
            </a:r>
            <a:endParaRPr lang="en-GB" sz="3200" b="1" dirty="0">
              <a:solidFill>
                <a:srgbClr val="C23933"/>
              </a:solidFill>
              <a:latin typeface="+mj-l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2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 Box 2"/>
          <p:cNvSpPr txBox="1">
            <a:spLocks noChangeArrowheads="1"/>
          </p:cNvSpPr>
          <p:nvPr/>
        </p:nvSpPr>
        <p:spPr bwMode="auto">
          <a:xfrm>
            <a:off x="1600200" y="1524000"/>
            <a:ext cx="7086600" cy="519113"/>
          </a:xfrm>
          <a:prstGeom prst="rect">
            <a:avLst/>
          </a:prstGeom>
          <a:noFill/>
          <a:ln w="9525">
            <a:noFill/>
            <a:miter lim="800000"/>
            <a:headEnd/>
            <a:tailEnd/>
          </a:ln>
        </p:spPr>
        <p:txBody>
          <a:bodyPr>
            <a:prstTxWarp prst="textNoShape">
              <a:avLst/>
            </a:prstTxWarp>
            <a:spAutoFit/>
          </a:bodyPr>
          <a:lstStyle/>
          <a:p>
            <a:pPr>
              <a:spcBef>
                <a:spcPct val="50000"/>
              </a:spcBef>
            </a:pPr>
            <a:r>
              <a:rPr lang="en-GB" sz="2800">
                <a:solidFill>
                  <a:srgbClr val="CC0000"/>
                </a:solidFill>
              </a:rPr>
              <a:t>Trademarks - recognition</a:t>
            </a:r>
            <a:endParaRPr lang="en-GB" sz="2800"/>
          </a:p>
        </p:txBody>
      </p:sp>
      <p:sp>
        <p:nvSpPr>
          <p:cNvPr id="357379" name="Text Box 3"/>
          <p:cNvSpPr txBox="1">
            <a:spLocks noChangeArrowheads="1"/>
          </p:cNvSpPr>
          <p:nvPr/>
        </p:nvSpPr>
        <p:spPr bwMode="auto">
          <a:xfrm>
            <a:off x="1295400" y="2286000"/>
            <a:ext cx="7543800" cy="6096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Registered Trademark =       </a:t>
            </a:r>
            <a:r>
              <a:rPr lang="en-GB" sz="6000"/>
              <a:t>®</a:t>
            </a:r>
            <a:endParaRPr lang="en-GB"/>
          </a:p>
        </p:txBody>
      </p:sp>
      <p:sp>
        <p:nvSpPr>
          <p:cNvPr id="357380" name="Text Box 4"/>
          <p:cNvSpPr txBox="1">
            <a:spLocks noChangeArrowheads="1"/>
          </p:cNvSpPr>
          <p:nvPr/>
        </p:nvSpPr>
        <p:spPr bwMode="auto">
          <a:xfrm>
            <a:off x="1295400" y="3733800"/>
            <a:ext cx="7391400" cy="5334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Must be distinctive for your goods or service</a:t>
            </a:r>
          </a:p>
        </p:txBody>
      </p:sp>
      <p:sp>
        <p:nvSpPr>
          <p:cNvPr id="357381" name="Text Box 5"/>
          <p:cNvSpPr txBox="1">
            <a:spLocks noChangeArrowheads="1"/>
          </p:cNvSpPr>
          <p:nvPr/>
        </p:nvSpPr>
        <p:spPr bwMode="auto">
          <a:xfrm>
            <a:off x="1295400" y="4267200"/>
            <a:ext cx="6324600" cy="5334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And not resemble one already in your line of business</a:t>
            </a:r>
          </a:p>
        </p:txBody>
      </p:sp>
      <p:sp>
        <p:nvSpPr>
          <p:cNvPr id="357382" name="Text Box 6"/>
          <p:cNvSpPr txBox="1">
            <a:spLocks noChangeArrowheads="1"/>
          </p:cNvSpPr>
          <p:nvPr/>
        </p:nvSpPr>
        <p:spPr bwMode="auto">
          <a:xfrm>
            <a:off x="1295400" y="5105400"/>
            <a:ext cx="7391400" cy="5334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This will be subject to checking</a:t>
            </a:r>
          </a:p>
        </p:txBody>
      </p:sp>
      <p:sp>
        <p:nvSpPr>
          <p:cNvPr id="357383" name="Text Box 7"/>
          <p:cNvSpPr txBox="1">
            <a:spLocks noChangeArrowheads="1"/>
          </p:cNvSpPr>
          <p:nvPr/>
        </p:nvSpPr>
        <p:spPr bwMode="auto">
          <a:xfrm>
            <a:off x="1295400" y="5562600"/>
            <a:ext cx="7391400" cy="5334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In the ‘Trade Marks Journal’</a:t>
            </a:r>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7379"/>
                                        </p:tgtEl>
                                        <p:attrNameLst>
                                          <p:attrName>style.visibility</p:attrName>
                                        </p:attrNameLst>
                                      </p:cBhvr>
                                      <p:to>
                                        <p:strVal val="visible"/>
                                      </p:to>
                                    </p:set>
                                    <p:anim calcmode="lin" valueType="num">
                                      <p:cBhvr additive="base">
                                        <p:cTn id="7" dur="500" fill="hold"/>
                                        <p:tgtEl>
                                          <p:spTgt spid="357379"/>
                                        </p:tgtEl>
                                        <p:attrNameLst>
                                          <p:attrName>ppt_x</p:attrName>
                                        </p:attrNameLst>
                                      </p:cBhvr>
                                      <p:tavLst>
                                        <p:tav tm="0">
                                          <p:val>
                                            <p:strVal val="0-#ppt_w/2"/>
                                          </p:val>
                                        </p:tav>
                                        <p:tav tm="100000">
                                          <p:val>
                                            <p:strVal val="#ppt_x"/>
                                          </p:val>
                                        </p:tav>
                                      </p:tavLst>
                                    </p:anim>
                                    <p:anim calcmode="lin" valueType="num">
                                      <p:cBhvr additive="base">
                                        <p:cTn id="8" dur="500" fill="hold"/>
                                        <p:tgtEl>
                                          <p:spTgt spid="35737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57380"/>
                                        </p:tgtEl>
                                        <p:attrNameLst>
                                          <p:attrName>style.visibility</p:attrName>
                                        </p:attrNameLst>
                                      </p:cBhvr>
                                      <p:to>
                                        <p:strVal val="visible"/>
                                      </p:to>
                                    </p:set>
                                    <p:anim calcmode="lin" valueType="num">
                                      <p:cBhvr additive="base">
                                        <p:cTn id="13" dur="500" fill="hold"/>
                                        <p:tgtEl>
                                          <p:spTgt spid="357380"/>
                                        </p:tgtEl>
                                        <p:attrNameLst>
                                          <p:attrName>ppt_x</p:attrName>
                                        </p:attrNameLst>
                                      </p:cBhvr>
                                      <p:tavLst>
                                        <p:tav tm="0">
                                          <p:val>
                                            <p:strVal val="0-#ppt_w/2"/>
                                          </p:val>
                                        </p:tav>
                                        <p:tav tm="100000">
                                          <p:val>
                                            <p:strVal val="#ppt_x"/>
                                          </p:val>
                                        </p:tav>
                                      </p:tavLst>
                                    </p:anim>
                                    <p:anim calcmode="lin" valueType="num">
                                      <p:cBhvr additive="base">
                                        <p:cTn id="14" dur="500" fill="hold"/>
                                        <p:tgtEl>
                                          <p:spTgt spid="35738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57381"/>
                                        </p:tgtEl>
                                        <p:attrNameLst>
                                          <p:attrName>style.visibility</p:attrName>
                                        </p:attrNameLst>
                                      </p:cBhvr>
                                      <p:to>
                                        <p:strVal val="visible"/>
                                      </p:to>
                                    </p:set>
                                    <p:anim calcmode="lin" valueType="num">
                                      <p:cBhvr additive="base">
                                        <p:cTn id="19" dur="500" fill="hold"/>
                                        <p:tgtEl>
                                          <p:spTgt spid="357381"/>
                                        </p:tgtEl>
                                        <p:attrNameLst>
                                          <p:attrName>ppt_x</p:attrName>
                                        </p:attrNameLst>
                                      </p:cBhvr>
                                      <p:tavLst>
                                        <p:tav tm="0">
                                          <p:val>
                                            <p:strVal val="0-#ppt_w/2"/>
                                          </p:val>
                                        </p:tav>
                                        <p:tav tm="100000">
                                          <p:val>
                                            <p:strVal val="#ppt_x"/>
                                          </p:val>
                                        </p:tav>
                                      </p:tavLst>
                                    </p:anim>
                                    <p:anim calcmode="lin" valueType="num">
                                      <p:cBhvr additive="base">
                                        <p:cTn id="20" dur="500" fill="hold"/>
                                        <p:tgtEl>
                                          <p:spTgt spid="35738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57382"/>
                                        </p:tgtEl>
                                        <p:attrNameLst>
                                          <p:attrName>style.visibility</p:attrName>
                                        </p:attrNameLst>
                                      </p:cBhvr>
                                      <p:to>
                                        <p:strVal val="visible"/>
                                      </p:to>
                                    </p:set>
                                    <p:anim calcmode="lin" valueType="num">
                                      <p:cBhvr additive="base">
                                        <p:cTn id="25" dur="500" fill="hold"/>
                                        <p:tgtEl>
                                          <p:spTgt spid="357382"/>
                                        </p:tgtEl>
                                        <p:attrNameLst>
                                          <p:attrName>ppt_x</p:attrName>
                                        </p:attrNameLst>
                                      </p:cBhvr>
                                      <p:tavLst>
                                        <p:tav tm="0">
                                          <p:val>
                                            <p:strVal val="0-#ppt_w/2"/>
                                          </p:val>
                                        </p:tav>
                                        <p:tav tm="100000">
                                          <p:val>
                                            <p:strVal val="#ppt_x"/>
                                          </p:val>
                                        </p:tav>
                                      </p:tavLst>
                                    </p:anim>
                                    <p:anim calcmode="lin" valueType="num">
                                      <p:cBhvr additive="base">
                                        <p:cTn id="26" dur="500" fill="hold"/>
                                        <p:tgtEl>
                                          <p:spTgt spid="35738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57383"/>
                                        </p:tgtEl>
                                        <p:attrNameLst>
                                          <p:attrName>style.visibility</p:attrName>
                                        </p:attrNameLst>
                                      </p:cBhvr>
                                      <p:to>
                                        <p:strVal val="visible"/>
                                      </p:to>
                                    </p:set>
                                    <p:anim calcmode="lin" valueType="num">
                                      <p:cBhvr additive="base">
                                        <p:cTn id="31" dur="500" fill="hold"/>
                                        <p:tgtEl>
                                          <p:spTgt spid="357383"/>
                                        </p:tgtEl>
                                        <p:attrNameLst>
                                          <p:attrName>ppt_x</p:attrName>
                                        </p:attrNameLst>
                                      </p:cBhvr>
                                      <p:tavLst>
                                        <p:tav tm="0">
                                          <p:val>
                                            <p:strVal val="0-#ppt_w/2"/>
                                          </p:val>
                                        </p:tav>
                                        <p:tav tm="100000">
                                          <p:val>
                                            <p:strVal val="#ppt_x"/>
                                          </p:val>
                                        </p:tav>
                                      </p:tavLst>
                                    </p:anim>
                                    <p:anim calcmode="lin" valueType="num">
                                      <p:cBhvr additive="base">
                                        <p:cTn id="32" dur="500" fill="hold"/>
                                        <p:tgtEl>
                                          <p:spTgt spid="3573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79" grpId="0" autoUpdateAnimBg="0"/>
      <p:bldP spid="357380" grpId="0" autoUpdateAnimBg="0"/>
      <p:bldP spid="357381" grpId="0" autoUpdateAnimBg="0"/>
      <p:bldP spid="357382" grpId="0" autoUpdateAnimBg="0"/>
      <p:bldP spid="357383"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ext Box 2"/>
          <p:cNvSpPr txBox="1">
            <a:spLocks noChangeArrowheads="1"/>
          </p:cNvSpPr>
          <p:nvPr/>
        </p:nvSpPr>
        <p:spPr bwMode="auto">
          <a:xfrm>
            <a:off x="1600200" y="1524000"/>
            <a:ext cx="7086600" cy="519113"/>
          </a:xfrm>
          <a:prstGeom prst="rect">
            <a:avLst/>
          </a:prstGeom>
          <a:noFill/>
          <a:ln w="9525">
            <a:noFill/>
            <a:miter lim="800000"/>
            <a:headEnd/>
            <a:tailEnd/>
          </a:ln>
        </p:spPr>
        <p:txBody>
          <a:bodyPr>
            <a:prstTxWarp prst="textNoShape">
              <a:avLst/>
            </a:prstTxWarp>
            <a:spAutoFit/>
          </a:bodyPr>
          <a:lstStyle/>
          <a:p>
            <a:pPr>
              <a:spcBef>
                <a:spcPct val="50000"/>
              </a:spcBef>
            </a:pPr>
            <a:r>
              <a:rPr lang="en-GB" sz="2800">
                <a:solidFill>
                  <a:srgbClr val="CC0000"/>
                </a:solidFill>
              </a:rPr>
              <a:t>Trademarks - recognition</a:t>
            </a:r>
            <a:endParaRPr lang="en-GB" sz="2800"/>
          </a:p>
        </p:txBody>
      </p:sp>
      <p:sp>
        <p:nvSpPr>
          <p:cNvPr id="359427" name="Text Box 3"/>
          <p:cNvSpPr txBox="1">
            <a:spLocks noChangeArrowheads="1"/>
          </p:cNvSpPr>
          <p:nvPr/>
        </p:nvSpPr>
        <p:spPr bwMode="auto">
          <a:xfrm>
            <a:off x="1295400" y="2286000"/>
            <a:ext cx="7543800" cy="6096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Unregistered Trademark = </a:t>
            </a:r>
            <a:r>
              <a:rPr lang="en-GB" sz="4400"/>
              <a:t>™ </a:t>
            </a:r>
            <a:r>
              <a:rPr lang="en-GB"/>
              <a:t>      </a:t>
            </a:r>
          </a:p>
        </p:txBody>
      </p:sp>
      <p:sp>
        <p:nvSpPr>
          <p:cNvPr id="359428" name="Text Box 4"/>
          <p:cNvSpPr txBox="1">
            <a:spLocks noChangeArrowheads="1"/>
          </p:cNvSpPr>
          <p:nvPr/>
        </p:nvSpPr>
        <p:spPr bwMode="auto">
          <a:xfrm>
            <a:off x="1295400" y="3733800"/>
            <a:ext cx="7391400" cy="5334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Common law allows you to simply use this</a:t>
            </a:r>
          </a:p>
        </p:txBody>
      </p:sp>
      <p:sp>
        <p:nvSpPr>
          <p:cNvPr id="359429" name="Text Box 5"/>
          <p:cNvSpPr txBox="1">
            <a:spLocks noChangeArrowheads="1"/>
          </p:cNvSpPr>
          <p:nvPr/>
        </p:nvSpPr>
        <p:spPr bwMode="auto">
          <a:xfrm>
            <a:off x="1295400" y="4343400"/>
            <a:ext cx="6324600" cy="5334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And to defend it against infringers</a:t>
            </a:r>
          </a:p>
        </p:txBody>
      </p:sp>
      <p:sp>
        <p:nvSpPr>
          <p:cNvPr id="359430" name="Text Box 6"/>
          <p:cNvSpPr txBox="1">
            <a:spLocks noChangeArrowheads="1"/>
          </p:cNvSpPr>
          <p:nvPr/>
        </p:nvSpPr>
        <p:spPr bwMode="auto">
          <a:xfrm>
            <a:off x="1295400" y="4876800"/>
            <a:ext cx="7391400" cy="5334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However, it is far more difficult to enforce</a:t>
            </a:r>
          </a:p>
        </p:txBody>
      </p:sp>
      <p:sp>
        <p:nvSpPr>
          <p:cNvPr id="359431" name="Text Box 7"/>
          <p:cNvSpPr txBox="1">
            <a:spLocks noChangeArrowheads="1"/>
          </p:cNvSpPr>
          <p:nvPr/>
        </p:nvSpPr>
        <p:spPr bwMode="auto">
          <a:xfrm>
            <a:off x="1295400" y="5486400"/>
            <a:ext cx="7391400" cy="533400"/>
          </a:xfrm>
          <a:prstGeom prst="rect">
            <a:avLst/>
          </a:prstGeom>
          <a:noFill/>
          <a:ln w="9525">
            <a:noFill/>
            <a:miter lim="800000"/>
            <a:headEnd/>
            <a:tailEnd/>
          </a:ln>
        </p:spPr>
        <p:txBody>
          <a:bodyPr>
            <a:prstTxWarp prst="textNoShape">
              <a:avLst/>
            </a:prstTxWarp>
          </a:bodyPr>
          <a:lstStyle/>
          <a:p>
            <a:pPr marL="342900" indent="-342900" eaLnBrk="1" hangingPunct="1">
              <a:spcBef>
                <a:spcPct val="50000"/>
              </a:spcBef>
              <a:buFontTx/>
              <a:buChar char="•"/>
            </a:pPr>
            <a:r>
              <a:rPr lang="en-GB"/>
              <a:t>And it could be your most valuable asset!!</a:t>
            </a:r>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9427"/>
                                        </p:tgtEl>
                                        <p:attrNameLst>
                                          <p:attrName>style.visibility</p:attrName>
                                        </p:attrNameLst>
                                      </p:cBhvr>
                                      <p:to>
                                        <p:strVal val="visible"/>
                                      </p:to>
                                    </p:set>
                                    <p:anim calcmode="lin" valueType="num">
                                      <p:cBhvr additive="base">
                                        <p:cTn id="7" dur="500" fill="hold"/>
                                        <p:tgtEl>
                                          <p:spTgt spid="359427"/>
                                        </p:tgtEl>
                                        <p:attrNameLst>
                                          <p:attrName>ppt_x</p:attrName>
                                        </p:attrNameLst>
                                      </p:cBhvr>
                                      <p:tavLst>
                                        <p:tav tm="0">
                                          <p:val>
                                            <p:strVal val="0-#ppt_w/2"/>
                                          </p:val>
                                        </p:tav>
                                        <p:tav tm="100000">
                                          <p:val>
                                            <p:strVal val="#ppt_x"/>
                                          </p:val>
                                        </p:tav>
                                      </p:tavLst>
                                    </p:anim>
                                    <p:anim calcmode="lin" valueType="num">
                                      <p:cBhvr additive="base">
                                        <p:cTn id="8" dur="500" fill="hold"/>
                                        <p:tgtEl>
                                          <p:spTgt spid="35942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59428"/>
                                        </p:tgtEl>
                                        <p:attrNameLst>
                                          <p:attrName>style.visibility</p:attrName>
                                        </p:attrNameLst>
                                      </p:cBhvr>
                                      <p:to>
                                        <p:strVal val="visible"/>
                                      </p:to>
                                    </p:set>
                                    <p:anim calcmode="lin" valueType="num">
                                      <p:cBhvr additive="base">
                                        <p:cTn id="13" dur="500" fill="hold"/>
                                        <p:tgtEl>
                                          <p:spTgt spid="359428"/>
                                        </p:tgtEl>
                                        <p:attrNameLst>
                                          <p:attrName>ppt_x</p:attrName>
                                        </p:attrNameLst>
                                      </p:cBhvr>
                                      <p:tavLst>
                                        <p:tav tm="0">
                                          <p:val>
                                            <p:strVal val="0-#ppt_w/2"/>
                                          </p:val>
                                        </p:tav>
                                        <p:tav tm="100000">
                                          <p:val>
                                            <p:strVal val="#ppt_x"/>
                                          </p:val>
                                        </p:tav>
                                      </p:tavLst>
                                    </p:anim>
                                    <p:anim calcmode="lin" valueType="num">
                                      <p:cBhvr additive="base">
                                        <p:cTn id="14" dur="500" fill="hold"/>
                                        <p:tgtEl>
                                          <p:spTgt spid="35942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59429"/>
                                        </p:tgtEl>
                                        <p:attrNameLst>
                                          <p:attrName>style.visibility</p:attrName>
                                        </p:attrNameLst>
                                      </p:cBhvr>
                                      <p:to>
                                        <p:strVal val="visible"/>
                                      </p:to>
                                    </p:set>
                                    <p:anim calcmode="lin" valueType="num">
                                      <p:cBhvr additive="base">
                                        <p:cTn id="19" dur="500" fill="hold"/>
                                        <p:tgtEl>
                                          <p:spTgt spid="359429"/>
                                        </p:tgtEl>
                                        <p:attrNameLst>
                                          <p:attrName>ppt_x</p:attrName>
                                        </p:attrNameLst>
                                      </p:cBhvr>
                                      <p:tavLst>
                                        <p:tav tm="0">
                                          <p:val>
                                            <p:strVal val="0-#ppt_w/2"/>
                                          </p:val>
                                        </p:tav>
                                        <p:tav tm="100000">
                                          <p:val>
                                            <p:strVal val="#ppt_x"/>
                                          </p:val>
                                        </p:tav>
                                      </p:tavLst>
                                    </p:anim>
                                    <p:anim calcmode="lin" valueType="num">
                                      <p:cBhvr additive="base">
                                        <p:cTn id="20" dur="500" fill="hold"/>
                                        <p:tgtEl>
                                          <p:spTgt spid="35942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59430"/>
                                        </p:tgtEl>
                                        <p:attrNameLst>
                                          <p:attrName>style.visibility</p:attrName>
                                        </p:attrNameLst>
                                      </p:cBhvr>
                                      <p:to>
                                        <p:strVal val="visible"/>
                                      </p:to>
                                    </p:set>
                                    <p:anim calcmode="lin" valueType="num">
                                      <p:cBhvr additive="base">
                                        <p:cTn id="25" dur="500" fill="hold"/>
                                        <p:tgtEl>
                                          <p:spTgt spid="359430"/>
                                        </p:tgtEl>
                                        <p:attrNameLst>
                                          <p:attrName>ppt_x</p:attrName>
                                        </p:attrNameLst>
                                      </p:cBhvr>
                                      <p:tavLst>
                                        <p:tav tm="0">
                                          <p:val>
                                            <p:strVal val="0-#ppt_w/2"/>
                                          </p:val>
                                        </p:tav>
                                        <p:tav tm="100000">
                                          <p:val>
                                            <p:strVal val="#ppt_x"/>
                                          </p:val>
                                        </p:tav>
                                      </p:tavLst>
                                    </p:anim>
                                    <p:anim calcmode="lin" valueType="num">
                                      <p:cBhvr additive="base">
                                        <p:cTn id="26" dur="500" fill="hold"/>
                                        <p:tgtEl>
                                          <p:spTgt spid="35943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59431"/>
                                        </p:tgtEl>
                                        <p:attrNameLst>
                                          <p:attrName>style.visibility</p:attrName>
                                        </p:attrNameLst>
                                      </p:cBhvr>
                                      <p:to>
                                        <p:strVal val="visible"/>
                                      </p:to>
                                    </p:set>
                                    <p:anim calcmode="lin" valueType="num">
                                      <p:cBhvr additive="base">
                                        <p:cTn id="31" dur="500" fill="hold"/>
                                        <p:tgtEl>
                                          <p:spTgt spid="359431"/>
                                        </p:tgtEl>
                                        <p:attrNameLst>
                                          <p:attrName>ppt_x</p:attrName>
                                        </p:attrNameLst>
                                      </p:cBhvr>
                                      <p:tavLst>
                                        <p:tav tm="0">
                                          <p:val>
                                            <p:strVal val="0-#ppt_w/2"/>
                                          </p:val>
                                        </p:tav>
                                        <p:tav tm="100000">
                                          <p:val>
                                            <p:strVal val="#ppt_x"/>
                                          </p:val>
                                        </p:tav>
                                      </p:tavLst>
                                    </p:anim>
                                    <p:anim calcmode="lin" valueType="num">
                                      <p:cBhvr additive="base">
                                        <p:cTn id="32" dur="500" fill="hold"/>
                                        <p:tgtEl>
                                          <p:spTgt spid="3594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427" grpId="0" autoUpdateAnimBg="0"/>
      <p:bldP spid="359428" grpId="0" autoUpdateAnimBg="0"/>
      <p:bldP spid="359429" grpId="0" autoUpdateAnimBg="0"/>
      <p:bldP spid="359430" grpId="0" autoUpdateAnimBg="0"/>
      <p:bldP spid="359431"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wsuit: The Hells Angels is claiming that clothing line 8732 Apparel has infringed on their tradema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780928"/>
            <a:ext cx="6038850" cy="3348237"/>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1619672" y="1052736"/>
            <a:ext cx="6984776" cy="1938992"/>
          </a:xfrm>
          <a:prstGeom prst="rect">
            <a:avLst/>
          </a:prstGeom>
          <a:noFill/>
        </p:spPr>
        <p:txBody>
          <a:bodyPr wrap="square" rtlCol="0">
            <a:spAutoFit/>
          </a:bodyPr>
          <a:lstStyle/>
          <a:p>
            <a:r>
              <a:rPr lang="en-GB" dirty="0" smtClean="0"/>
              <a:t>November 2013 – </a:t>
            </a:r>
            <a:r>
              <a:rPr lang="en-GB" dirty="0"/>
              <a:t>Hells Angels accuse rapper Young </a:t>
            </a:r>
            <a:r>
              <a:rPr lang="en-GB" dirty="0" err="1"/>
              <a:t>Jeezy's</a:t>
            </a:r>
            <a:r>
              <a:rPr lang="en-GB" dirty="0"/>
              <a:t> clothing line and Dillard's store of trademark infringement over winged head design</a:t>
            </a:r>
            <a:br>
              <a:rPr lang="en-GB" dirty="0"/>
            </a:br>
            <a:r>
              <a:rPr lang="en-GB" dirty="0"/>
              <a:t/>
            </a:r>
            <a:br>
              <a:rPr lang="en-GB" dirty="0"/>
            </a:br>
            <a:r>
              <a:rPr lang="en-GB" dirty="0"/>
              <a:t> </a:t>
            </a:r>
          </a:p>
        </p:txBody>
      </p:sp>
    </p:spTree>
    <p:extLst>
      <p:ext uri="{BB962C8B-B14F-4D97-AF65-F5344CB8AC3E}">
        <p14:creationId xmlns:p14="http://schemas.microsoft.com/office/powerpoint/2010/main" val="2278796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ainstream: Rapper Young Jeezy's clothing line 8732 Apparel features a winged he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068399"/>
            <a:ext cx="4094634" cy="4284398"/>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extBox 2"/>
          <p:cNvSpPr txBox="1"/>
          <p:nvPr/>
        </p:nvSpPr>
        <p:spPr>
          <a:xfrm>
            <a:off x="1619672" y="1052736"/>
            <a:ext cx="6768752" cy="1015663"/>
          </a:xfrm>
          <a:prstGeom prst="rect">
            <a:avLst/>
          </a:prstGeom>
          <a:noFill/>
        </p:spPr>
        <p:txBody>
          <a:bodyPr wrap="square" rtlCol="0">
            <a:spAutoFit/>
          </a:bodyPr>
          <a:lstStyle/>
          <a:p>
            <a:r>
              <a:rPr lang="en-GB" sz="2000" dirty="0"/>
              <a:t>This jacket shows the Death Head symbol that's the basis of a federal lawsuit by Hells Angels against 8732 Apparel and Dillard's.</a:t>
            </a:r>
          </a:p>
        </p:txBody>
      </p:sp>
    </p:spTree>
    <p:extLst>
      <p:ext uri="{BB962C8B-B14F-4D97-AF65-F5344CB8AC3E}">
        <p14:creationId xmlns:p14="http://schemas.microsoft.com/office/powerpoint/2010/main" val="17775945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664" y="1412776"/>
            <a:ext cx="7200800" cy="4893647"/>
          </a:xfrm>
          <a:prstGeom prst="rect">
            <a:avLst/>
          </a:prstGeom>
          <a:noFill/>
        </p:spPr>
        <p:txBody>
          <a:bodyPr wrap="square" rtlCol="0">
            <a:spAutoFit/>
          </a:bodyPr>
          <a:lstStyle/>
          <a:p>
            <a:r>
              <a:rPr lang="en-GB" dirty="0"/>
              <a:t>UWTSD will  have permissions to reproduce the images in all forms and media for the purpose of teaching and promotion.    UWTSD will ensure that your moral rights to be  identified as the creator of the images are respected.    </a:t>
            </a:r>
          </a:p>
          <a:p>
            <a:r>
              <a:rPr lang="en-GB" dirty="0"/>
              <a:t> </a:t>
            </a:r>
          </a:p>
          <a:p>
            <a:r>
              <a:rPr lang="en-GB" dirty="0"/>
              <a:t>You warrant that you are entitled to grant us the rights and that the exercise of such rights will not (a) infringe the copyright or any other personal or property rights of any person of (b) entitle any person to claim any payment from us or from any of our licensees. </a:t>
            </a:r>
          </a:p>
          <a:p>
            <a:endParaRPr lang="en-GB" dirty="0"/>
          </a:p>
        </p:txBody>
      </p:sp>
    </p:spTree>
    <p:extLst>
      <p:ext uri="{BB962C8B-B14F-4D97-AF65-F5344CB8AC3E}">
        <p14:creationId xmlns:p14="http://schemas.microsoft.com/office/powerpoint/2010/main" val="6017244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2"/>
          <p:cNvSpPr txBox="1">
            <a:spLocks noChangeArrowheads="1"/>
          </p:cNvSpPr>
          <p:nvPr/>
        </p:nvSpPr>
        <p:spPr bwMode="auto">
          <a:xfrm>
            <a:off x="1295400" y="990600"/>
            <a:ext cx="7620000" cy="646113"/>
          </a:xfrm>
          <a:prstGeom prst="rect">
            <a:avLst/>
          </a:prstGeom>
          <a:noFill/>
          <a:ln w="9525">
            <a:noFill/>
            <a:miter lim="800000"/>
            <a:headEnd/>
            <a:tailEnd/>
          </a:ln>
        </p:spPr>
        <p:txBody>
          <a:bodyPr>
            <a:prstTxWarp prst="textNoShape">
              <a:avLst/>
            </a:prstTxWarp>
            <a:spAutoFit/>
          </a:bodyPr>
          <a:lstStyle/>
          <a:p>
            <a:pPr>
              <a:spcBef>
                <a:spcPct val="50000"/>
              </a:spcBef>
              <a:defRPr/>
            </a:pPr>
            <a:r>
              <a:rPr lang="en-GB" sz="3600" b="1" dirty="0">
                <a:solidFill>
                  <a:srgbClr val="CC0000"/>
                </a:solidFill>
                <a:latin typeface="+mj-lt"/>
              </a:rPr>
              <a:t>Help??</a:t>
            </a:r>
            <a:endParaRPr lang="en-GB" sz="3600" b="1" dirty="0">
              <a:latin typeface="+mj-lt"/>
            </a:endParaRPr>
          </a:p>
        </p:txBody>
      </p:sp>
      <p:sp>
        <p:nvSpPr>
          <p:cNvPr id="2" name="Rectangle 1"/>
          <p:cNvSpPr/>
          <p:nvPr/>
        </p:nvSpPr>
        <p:spPr>
          <a:xfrm>
            <a:off x="1403648" y="5733256"/>
            <a:ext cx="6192688" cy="830997"/>
          </a:xfrm>
          <a:prstGeom prst="rect">
            <a:avLst/>
          </a:prstGeom>
        </p:spPr>
        <p:txBody>
          <a:bodyPr wrap="square">
            <a:spAutoFit/>
          </a:bodyPr>
          <a:lstStyle/>
          <a:p>
            <a:r>
              <a:rPr lang="en-US" u="sng" dirty="0">
                <a:hlinkClick r:id="rId3"/>
              </a:rPr>
              <a:t>https://highimpact.com/services/intellectual-property-animation</a:t>
            </a:r>
            <a:endParaRPr lang="en-GB" dirty="0"/>
          </a:p>
        </p:txBody>
      </p:sp>
      <p:pic>
        <p:nvPicPr>
          <p:cNvPr id="3" name="Picture 2" descr="anim-web-ip.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1680" y="1772816"/>
            <a:ext cx="4968552" cy="3720203"/>
          </a:xfrm>
          <a:prstGeom prst="rect">
            <a:avLst/>
          </a:prstGeom>
        </p:spPr>
      </p:pic>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2"/>
          <p:cNvSpPr txBox="1">
            <a:spLocks noChangeArrowheads="1"/>
          </p:cNvSpPr>
          <p:nvPr/>
        </p:nvSpPr>
        <p:spPr bwMode="auto">
          <a:xfrm>
            <a:off x="1295400" y="990600"/>
            <a:ext cx="7620000" cy="646113"/>
          </a:xfrm>
          <a:prstGeom prst="rect">
            <a:avLst/>
          </a:prstGeom>
          <a:noFill/>
          <a:ln w="9525">
            <a:noFill/>
            <a:miter lim="800000"/>
            <a:headEnd/>
            <a:tailEnd/>
          </a:ln>
        </p:spPr>
        <p:txBody>
          <a:bodyPr>
            <a:prstTxWarp prst="textNoShape">
              <a:avLst/>
            </a:prstTxWarp>
            <a:spAutoFit/>
          </a:bodyPr>
          <a:lstStyle/>
          <a:p>
            <a:pPr>
              <a:spcBef>
                <a:spcPct val="50000"/>
              </a:spcBef>
              <a:defRPr/>
            </a:pPr>
            <a:r>
              <a:rPr lang="en-GB" sz="3600" b="1" dirty="0">
                <a:solidFill>
                  <a:srgbClr val="CC0000"/>
                </a:solidFill>
                <a:latin typeface="+mj-lt"/>
              </a:rPr>
              <a:t>Help??</a:t>
            </a:r>
            <a:endParaRPr lang="en-GB" sz="3600" b="1" dirty="0">
              <a:latin typeface="+mj-lt"/>
            </a:endParaRPr>
          </a:p>
        </p:txBody>
      </p:sp>
      <p:sp>
        <p:nvSpPr>
          <p:cNvPr id="2" name="Rectangle 1"/>
          <p:cNvSpPr/>
          <p:nvPr/>
        </p:nvSpPr>
        <p:spPr>
          <a:xfrm>
            <a:off x="1403648" y="5733256"/>
            <a:ext cx="6192688" cy="830997"/>
          </a:xfrm>
          <a:prstGeom prst="rect">
            <a:avLst/>
          </a:prstGeom>
        </p:spPr>
        <p:txBody>
          <a:bodyPr wrap="square">
            <a:spAutoFit/>
          </a:bodyPr>
          <a:lstStyle/>
          <a:p>
            <a:r>
              <a:rPr lang="en-US" u="sng" dirty="0">
                <a:hlinkClick r:id="rId3"/>
              </a:rPr>
              <a:t>http://www.ipo.gov.uk/blogs/iptutor</a:t>
            </a:r>
            <a:r>
              <a:rPr lang="en-US" u="sng" dirty="0" smtClean="0">
                <a:hlinkClick r:id="rId3"/>
              </a:rPr>
              <a:t>/</a:t>
            </a:r>
            <a:r>
              <a:rPr lang="en-US" u="sng" dirty="0" smtClean="0"/>
              <a:t> </a:t>
            </a:r>
          </a:p>
          <a:p>
            <a:endParaRPr lang="en-GB" dirty="0"/>
          </a:p>
        </p:txBody>
      </p:sp>
      <p:pic>
        <p:nvPicPr>
          <p:cNvPr id="4" name="Picture 3" descr="iptutor.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31840" y="1628800"/>
            <a:ext cx="3461414" cy="3907071"/>
          </a:xfrm>
          <a:prstGeom prst="rect">
            <a:avLst/>
          </a:prstGeom>
        </p:spPr>
      </p:pic>
    </p:spTree>
    <p:extLst>
      <p:ext uri="{BB962C8B-B14F-4D97-AF65-F5344CB8AC3E}">
        <p14:creationId xmlns:p14="http://schemas.microsoft.com/office/powerpoint/2010/main" val="2445277361"/>
      </p:ext>
    </p:extLst>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2"/>
          <p:cNvSpPr txBox="1">
            <a:spLocks noChangeArrowheads="1"/>
          </p:cNvSpPr>
          <p:nvPr/>
        </p:nvSpPr>
        <p:spPr bwMode="auto">
          <a:xfrm>
            <a:off x="1295400" y="990600"/>
            <a:ext cx="7620000" cy="646113"/>
          </a:xfrm>
          <a:prstGeom prst="rect">
            <a:avLst/>
          </a:prstGeom>
          <a:noFill/>
          <a:ln w="9525">
            <a:noFill/>
            <a:miter lim="800000"/>
            <a:headEnd/>
            <a:tailEnd/>
          </a:ln>
        </p:spPr>
        <p:txBody>
          <a:bodyPr>
            <a:prstTxWarp prst="textNoShape">
              <a:avLst/>
            </a:prstTxWarp>
            <a:spAutoFit/>
          </a:bodyPr>
          <a:lstStyle/>
          <a:p>
            <a:pPr>
              <a:spcBef>
                <a:spcPct val="50000"/>
              </a:spcBef>
              <a:defRPr/>
            </a:pPr>
            <a:r>
              <a:rPr lang="en-GB" sz="3600" b="1" dirty="0">
                <a:solidFill>
                  <a:srgbClr val="CC0000"/>
                </a:solidFill>
                <a:latin typeface="+mj-lt"/>
              </a:rPr>
              <a:t>Help??</a:t>
            </a:r>
            <a:endParaRPr lang="en-GB" sz="3600" b="1" dirty="0">
              <a:latin typeface="+mj-lt"/>
            </a:endParaRPr>
          </a:p>
        </p:txBody>
      </p:sp>
      <p:sp>
        <p:nvSpPr>
          <p:cNvPr id="2" name="Rectangle 1"/>
          <p:cNvSpPr/>
          <p:nvPr/>
        </p:nvSpPr>
        <p:spPr>
          <a:xfrm>
            <a:off x="1403648" y="5733256"/>
            <a:ext cx="6192688" cy="461665"/>
          </a:xfrm>
          <a:prstGeom prst="rect">
            <a:avLst/>
          </a:prstGeom>
        </p:spPr>
        <p:txBody>
          <a:bodyPr wrap="square">
            <a:spAutoFit/>
          </a:bodyPr>
          <a:lstStyle/>
          <a:p>
            <a:r>
              <a:rPr lang="en-US" u="sng" dirty="0">
                <a:hlinkClick r:id="rId3"/>
              </a:rPr>
              <a:t>https://search.creativecommons.org</a:t>
            </a:r>
            <a:r>
              <a:rPr lang="en-US" u="sng" dirty="0" smtClean="0">
                <a:hlinkClick r:id="rId3"/>
              </a:rPr>
              <a:t>/</a:t>
            </a:r>
            <a:r>
              <a:rPr lang="en-US" u="sng" dirty="0" smtClean="0"/>
              <a:t> </a:t>
            </a:r>
            <a:endParaRPr lang="en-GB" dirty="0"/>
          </a:p>
        </p:txBody>
      </p:sp>
      <p:pic>
        <p:nvPicPr>
          <p:cNvPr id="3" name="Picture 2" descr="cc.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5696" y="1772816"/>
            <a:ext cx="5184576" cy="3752338"/>
          </a:xfrm>
          <a:prstGeom prst="rect">
            <a:avLst/>
          </a:prstGeom>
        </p:spPr>
      </p:pic>
    </p:spTree>
    <p:extLst>
      <p:ext uri="{BB962C8B-B14F-4D97-AF65-F5344CB8AC3E}">
        <p14:creationId xmlns:p14="http://schemas.microsoft.com/office/powerpoint/2010/main" val="2885820608"/>
      </p:ext>
    </p:extLst>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5" descr="REE slide title.jpg"/>
          <p:cNvPicPr>
            <a:picLocks noChangeAspect="1"/>
          </p:cNvPicPr>
          <p:nvPr/>
        </p:nvPicPr>
        <p:blipFill>
          <a:blip r:embed="rId2"/>
          <a:srcRect/>
          <a:stretch>
            <a:fillRect/>
          </a:stretch>
        </p:blipFill>
        <p:spPr bwMode="auto">
          <a:xfrm>
            <a:off x="0" y="0"/>
            <a:ext cx="9144000" cy="6858000"/>
          </a:xfrm>
          <a:prstGeom prst="rect">
            <a:avLst/>
          </a:prstGeom>
          <a:solidFill>
            <a:schemeClr val="accent1"/>
          </a:solidFill>
          <a:ln w="9525">
            <a:noFill/>
            <a:miter lim="800000"/>
            <a:headEnd/>
            <a:tailEnd/>
          </a:ln>
        </p:spPr>
      </p:pic>
      <p:sp>
        <p:nvSpPr>
          <p:cNvPr id="16387" name="TextBox 12"/>
          <p:cNvSpPr txBox="1">
            <a:spLocks noChangeArrowheads="1"/>
          </p:cNvSpPr>
          <p:nvPr/>
        </p:nvSpPr>
        <p:spPr bwMode="auto">
          <a:xfrm>
            <a:off x="609600" y="4343400"/>
            <a:ext cx="4648200" cy="2431435"/>
          </a:xfrm>
          <a:prstGeom prst="rect">
            <a:avLst/>
          </a:prstGeom>
          <a:noFill/>
          <a:ln w="9525">
            <a:noFill/>
            <a:miter lim="800000"/>
            <a:headEnd/>
            <a:tailEnd/>
          </a:ln>
        </p:spPr>
        <p:txBody>
          <a:bodyPr>
            <a:prstTxWarp prst="textNoShape">
              <a:avLst/>
            </a:prstTxWarp>
            <a:spAutoFit/>
          </a:bodyPr>
          <a:lstStyle/>
          <a:p>
            <a:r>
              <a:rPr lang="en-US" dirty="0" smtClean="0">
                <a:solidFill>
                  <a:srgbClr val="FFFFFF"/>
                </a:solidFill>
              </a:rPr>
              <a:t>Kathryn Penaluna</a:t>
            </a:r>
          </a:p>
          <a:p>
            <a:endParaRPr lang="en-US" dirty="0" smtClean="0">
              <a:solidFill>
                <a:srgbClr val="FFFFFF"/>
              </a:solidFill>
            </a:endParaRPr>
          </a:p>
          <a:p>
            <a:r>
              <a:rPr lang="en-US" dirty="0" smtClean="0">
                <a:latin typeface="Arial" pitchFamily="29" charset="0"/>
              </a:rPr>
              <a:t>The Creativity and Business Intersection lectures: Protecting your rights and avoid being sued</a:t>
            </a:r>
          </a:p>
          <a:p>
            <a:endParaRPr lang="en-US" dirty="0" smtClean="0">
              <a:solidFill>
                <a:srgbClr val="FFFFFF"/>
              </a:solidFill>
            </a:endParaRPr>
          </a:p>
          <a:p>
            <a:endParaRPr lang="en-US" sz="800" dirty="0">
              <a:solidFill>
                <a:srgbClr val="FFFFFF"/>
              </a:solidFill>
            </a:endParaRPr>
          </a:p>
        </p:txBody>
      </p:sp>
      <p:sp>
        <p:nvSpPr>
          <p:cNvPr id="4" name="TextBox 3"/>
          <p:cNvSpPr txBox="1"/>
          <p:nvPr/>
        </p:nvSpPr>
        <p:spPr>
          <a:xfrm>
            <a:off x="7086600" y="5791200"/>
            <a:ext cx="1828800" cy="2246769"/>
          </a:xfrm>
          <a:prstGeom prst="rect">
            <a:avLst/>
          </a:prstGeom>
          <a:solidFill>
            <a:srgbClr val="DCE4FD"/>
          </a:solidFill>
        </p:spPr>
        <p:txBody>
          <a:bodyPr wrap="square">
            <a:spAutoFit/>
          </a:bodyPr>
          <a:lstStyle/>
          <a:p>
            <a:pPr algn="ctr">
              <a:defRPr/>
            </a:pPr>
            <a:r>
              <a:rPr lang="en-US" sz="1600" i="1" dirty="0" smtClean="0">
                <a:solidFill>
                  <a:schemeClr val="tx1">
                    <a:lumMod val="65000"/>
                    <a:lumOff val="35000"/>
                  </a:schemeClr>
                </a:solidFill>
              </a:rPr>
              <a:t>04 March 2017</a:t>
            </a:r>
          </a:p>
          <a:p>
            <a:pPr algn="ctr">
              <a:defRPr/>
            </a:pPr>
            <a:r>
              <a:rPr lang="en-US" sz="1600" i="1" dirty="0" smtClean="0">
                <a:solidFill>
                  <a:schemeClr val="tx1">
                    <a:lumMod val="65000"/>
                    <a:lumOff val="35000"/>
                  </a:schemeClr>
                </a:solidFill>
              </a:rPr>
              <a:t>© Andy &amp; Kathryn Penaluna</a:t>
            </a:r>
          </a:p>
          <a:p>
            <a:pPr algn="ctr">
              <a:defRPr/>
            </a:pPr>
            <a:endParaRPr lang="en-US" sz="1600" i="1" dirty="0" smtClean="0">
              <a:solidFill>
                <a:schemeClr val="tx1">
                  <a:lumMod val="65000"/>
                  <a:lumOff val="35000"/>
                </a:schemeClr>
              </a:solidFill>
            </a:endParaRPr>
          </a:p>
          <a:p>
            <a:pPr algn="ctr">
              <a:defRPr/>
            </a:pPr>
            <a:endParaRPr lang="en-US" sz="1600" i="1" dirty="0" smtClean="0">
              <a:solidFill>
                <a:schemeClr val="tx1">
                  <a:lumMod val="65000"/>
                  <a:lumOff val="35000"/>
                </a:schemeClr>
              </a:solidFill>
            </a:endParaRPr>
          </a:p>
          <a:p>
            <a:pPr>
              <a:defRPr/>
            </a:pPr>
            <a:endParaRPr lang="en-US" sz="2000" dirty="0" smtClean="0">
              <a:solidFill>
                <a:schemeClr val="tx1">
                  <a:lumMod val="65000"/>
                  <a:lumOff val="35000"/>
                </a:schemeClr>
              </a:solidFill>
            </a:endParaRPr>
          </a:p>
          <a:p>
            <a:pPr>
              <a:defRPr/>
            </a:pPr>
            <a:endParaRPr lang="en-US" sz="2000" dirty="0" smtClean="0">
              <a:solidFill>
                <a:schemeClr val="tx1">
                  <a:lumMod val="65000"/>
                  <a:lumOff val="35000"/>
                </a:schemeClr>
              </a:solidFill>
            </a:endParaRPr>
          </a:p>
          <a:p>
            <a:pPr>
              <a:defRPr/>
            </a:pPr>
            <a:endParaRPr lang="en-US" sz="2000" dirty="0">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chemeClr val="tx1"/>
            </a:solidFill>
            <a:effectLst/>
            <a:latin typeface="Arial" pitchFamily="29"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chemeClr val="tx1"/>
            </a:solidFill>
            <a:effectLst/>
            <a:latin typeface="Arial" pitchFamily="29"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ART-MBP-ADV01:Applications:Microsoft Office 2004:Templates:Presentations:Designs:Beach</Template>
  <TotalTime>3189</TotalTime>
  <Words>429</Words>
  <Application>Microsoft Office PowerPoint</Application>
  <PresentationFormat>On-screen Show (4:3)</PresentationFormat>
  <Paragraphs>80</Paragraphs>
  <Slides>17</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ＭＳ Ｐゴシック</vt:lpstr>
      <vt:lpstr>Arial</vt:lpstr>
      <vt:lpstr>Helvetica</vt:lpstr>
      <vt:lpstr>Times</vt:lpstr>
      <vt:lpstr>Trebuchet MS</vt:lpstr>
      <vt:lpstr>Blank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sihe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Penaluna</dc:creator>
  <cp:lastModifiedBy>Kathryn Penaluna</cp:lastModifiedBy>
  <cp:revision>375</cp:revision>
  <cp:lastPrinted>2005-06-28T15:10:56Z</cp:lastPrinted>
  <dcterms:created xsi:type="dcterms:W3CDTF">2011-02-20T18:16:13Z</dcterms:created>
  <dcterms:modified xsi:type="dcterms:W3CDTF">2017-10-12T08:34:00Z</dcterms:modified>
</cp:coreProperties>
</file>