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Lst>
  <p:notesMasterIdLst>
    <p:notesMasterId r:id="rId8"/>
  </p:notesMasterIdLst>
  <p:sldIdLst>
    <p:sldId id="256" r:id="rId3"/>
    <p:sldId id="257" r:id="rId4"/>
    <p:sldId id="258" r:id="rId5"/>
    <p:sldId id="259" r:id="rId6"/>
    <p:sldId id="260"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42445A9-F9D0-2EF1-6417-98C33FAB1C48}" v="75" dt="2024-05-07T12:21:18.15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microsoft.com/office/2016/11/relationships/changesInfo" Target="changesInfos/changesInfo1.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tableStyles" Target="tableStyles.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theme" Target="theme/theme1.xml"/><Relationship Id="rId5" Type="http://schemas.openxmlformats.org/officeDocument/2006/relationships/slide" Target="slides/slide3.xml"/><Relationship Id="rId10" Type="http://schemas.openxmlformats.org/officeDocument/2006/relationships/viewProps" Target="viewProps.xml"/><Relationship Id="rId4" Type="http://schemas.openxmlformats.org/officeDocument/2006/relationships/slide" Target="slides/slide2.xml"/><Relationship Id="rId9" Type="http://schemas.openxmlformats.org/officeDocument/2006/relationships/presProps" Target="presProps.xml"/><Relationship Id="rId14"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rys Davies (2303981)" userId="S::2303981@student.uwtsd.ac.uk::33008f4c-7cdf-4928-93d3-71ed3f11aa9b" providerId="AD" clId="Web-{A42445A9-F9D0-2EF1-6417-98C33FAB1C48}"/>
    <pc:docChg chg="addSld modSld addMainMaster modMainMaster">
      <pc:chgData name="Carys Davies (2303981)" userId="S::2303981@student.uwtsd.ac.uk::33008f4c-7cdf-4928-93d3-71ed3f11aa9b" providerId="AD" clId="Web-{A42445A9-F9D0-2EF1-6417-98C33FAB1C48}" dt="2024-05-07T12:21:18.150" v="76" actId="14100"/>
      <pc:docMkLst>
        <pc:docMk/>
      </pc:docMkLst>
      <pc:sldChg chg="addSp modSp mod setBg">
        <pc:chgData name="Carys Davies (2303981)" userId="S::2303981@student.uwtsd.ac.uk::33008f4c-7cdf-4928-93d3-71ed3f11aa9b" providerId="AD" clId="Web-{A42445A9-F9D0-2EF1-6417-98C33FAB1C48}" dt="2024-05-07T12:21:18.150" v="76" actId="14100"/>
        <pc:sldMkLst>
          <pc:docMk/>
          <pc:sldMk cId="109857222" sldId="256"/>
        </pc:sldMkLst>
        <pc:spChg chg="mod">
          <ac:chgData name="Carys Davies (2303981)" userId="S::2303981@student.uwtsd.ac.uk::33008f4c-7cdf-4928-93d3-71ed3f11aa9b" providerId="AD" clId="Web-{A42445A9-F9D0-2EF1-6417-98C33FAB1C48}" dt="2024-05-07T12:19:58.726" v="67" actId="20577"/>
          <ac:spMkLst>
            <pc:docMk/>
            <pc:sldMk cId="109857222" sldId="256"/>
            <ac:spMk id="2" creationId="{00000000-0000-0000-0000-000000000000}"/>
          </ac:spMkLst>
        </pc:spChg>
        <pc:spChg chg="mod">
          <ac:chgData name="Carys Davies (2303981)" userId="S::2303981@student.uwtsd.ac.uk::33008f4c-7cdf-4928-93d3-71ed3f11aa9b" providerId="AD" clId="Web-{A42445A9-F9D0-2EF1-6417-98C33FAB1C48}" dt="2024-05-07T12:21:18.150" v="76" actId="14100"/>
          <ac:spMkLst>
            <pc:docMk/>
            <pc:sldMk cId="109857222" sldId="256"/>
            <ac:spMk id="3" creationId="{00000000-0000-0000-0000-000000000000}"/>
          </ac:spMkLst>
        </pc:spChg>
        <pc:picChg chg="add mod">
          <ac:chgData name="Carys Davies (2303981)" userId="S::2303981@student.uwtsd.ac.uk::33008f4c-7cdf-4928-93d3-71ed3f11aa9b" providerId="AD" clId="Web-{A42445A9-F9D0-2EF1-6417-98C33FAB1C48}" dt="2024-05-07T12:19:17.960" v="63" actId="1076"/>
          <ac:picMkLst>
            <pc:docMk/>
            <pc:sldMk cId="109857222" sldId="256"/>
            <ac:picMk id="4" creationId="{09714F5A-B43C-65B0-0734-053A444BF86A}"/>
          </ac:picMkLst>
        </pc:picChg>
      </pc:sldChg>
      <pc:sldChg chg="add mod modNotes">
        <pc:chgData name="Carys Davies (2303981)" userId="S::2303981@student.uwtsd.ac.uk::33008f4c-7cdf-4928-93d3-71ed3f11aa9b" providerId="AD" clId="Web-{A42445A9-F9D0-2EF1-6417-98C33FAB1C48}" dt="2024-05-07T12:20:20.164" v="70"/>
        <pc:sldMkLst>
          <pc:docMk/>
          <pc:sldMk cId="1845812272" sldId="257"/>
        </pc:sldMkLst>
      </pc:sldChg>
      <pc:sldChg chg="add mod modNotes">
        <pc:chgData name="Carys Davies (2303981)" userId="S::2303981@student.uwtsd.ac.uk::33008f4c-7cdf-4928-93d3-71ed3f11aa9b" providerId="AD" clId="Web-{A42445A9-F9D0-2EF1-6417-98C33FAB1C48}" dt="2024-05-07T12:20:48.056" v="72"/>
        <pc:sldMkLst>
          <pc:docMk/>
          <pc:sldMk cId="2737241693" sldId="258"/>
        </pc:sldMkLst>
      </pc:sldChg>
      <pc:sldChg chg="add mod modNotes">
        <pc:chgData name="Carys Davies (2303981)" userId="S::2303981@student.uwtsd.ac.uk::33008f4c-7cdf-4928-93d3-71ed3f11aa9b" providerId="AD" clId="Web-{A42445A9-F9D0-2EF1-6417-98C33FAB1C48}" dt="2024-05-07T12:20:50.368" v="73"/>
        <pc:sldMkLst>
          <pc:docMk/>
          <pc:sldMk cId="1920439884" sldId="259"/>
        </pc:sldMkLst>
      </pc:sldChg>
      <pc:sldChg chg="modSp add mod">
        <pc:chgData name="Carys Davies (2303981)" userId="S::2303981@student.uwtsd.ac.uk::33008f4c-7cdf-4928-93d3-71ed3f11aa9b" providerId="AD" clId="Web-{A42445A9-F9D0-2EF1-6417-98C33FAB1C48}" dt="2024-05-07T12:20:58.228" v="75" actId="20577"/>
        <pc:sldMkLst>
          <pc:docMk/>
          <pc:sldMk cId="1774380996" sldId="260"/>
        </pc:sldMkLst>
        <pc:spChg chg="mod">
          <ac:chgData name="Carys Davies (2303981)" userId="S::2303981@student.uwtsd.ac.uk::33008f4c-7cdf-4928-93d3-71ed3f11aa9b" providerId="AD" clId="Web-{A42445A9-F9D0-2EF1-6417-98C33FAB1C48}" dt="2024-05-07T12:20:58.228" v="75" actId="20577"/>
          <ac:spMkLst>
            <pc:docMk/>
            <pc:sldMk cId="1774380996" sldId="260"/>
            <ac:spMk id="2" creationId="{A799EE5F-D858-400D-E15D-F24C5EF9D9CB}"/>
          </ac:spMkLst>
        </pc:spChg>
        <pc:spChg chg="mod">
          <ac:chgData name="Carys Davies (2303981)" userId="S::2303981@student.uwtsd.ac.uk::33008f4c-7cdf-4928-93d3-71ed3f11aa9b" providerId="AD" clId="Web-{A42445A9-F9D0-2EF1-6417-98C33FAB1C48}" dt="2024-05-07T12:16:29.018" v="15" actId="20577"/>
          <ac:spMkLst>
            <pc:docMk/>
            <pc:sldMk cId="1774380996" sldId="260"/>
            <ac:spMk id="3" creationId="{586B213D-DA13-AC27-9132-250CF24FF7B8}"/>
          </ac:spMkLst>
        </pc:spChg>
      </pc:sldChg>
      <pc:sldMasterChg chg="mod setBg modSldLayout">
        <pc:chgData name="Carys Davies (2303981)" userId="S::2303981@student.uwtsd.ac.uk::33008f4c-7cdf-4928-93d3-71ed3f11aa9b" providerId="AD" clId="Web-{A42445A9-F9D0-2EF1-6417-98C33FAB1C48}" dt="2024-05-07T12:17:15.004" v="17"/>
        <pc:sldMasterMkLst>
          <pc:docMk/>
          <pc:sldMasterMk cId="2460954070" sldId="2147483660"/>
        </pc:sldMasterMkLst>
        <pc:sldLayoutChg chg="mod">
          <pc:chgData name="Carys Davies (2303981)" userId="S::2303981@student.uwtsd.ac.uk::33008f4c-7cdf-4928-93d3-71ed3f11aa9b" providerId="AD" clId="Web-{A42445A9-F9D0-2EF1-6417-98C33FAB1C48}" dt="2024-05-07T12:17:15.004" v="17"/>
          <pc:sldLayoutMkLst>
            <pc:docMk/>
            <pc:sldMasterMk cId="2460954070" sldId="2147483660"/>
            <pc:sldLayoutMk cId="2385387890" sldId="2147483661"/>
          </pc:sldLayoutMkLst>
        </pc:sldLayoutChg>
        <pc:sldLayoutChg chg="mod">
          <pc:chgData name="Carys Davies (2303981)" userId="S::2303981@student.uwtsd.ac.uk::33008f4c-7cdf-4928-93d3-71ed3f11aa9b" providerId="AD" clId="Web-{A42445A9-F9D0-2EF1-6417-98C33FAB1C48}" dt="2024-05-07T12:17:15.004" v="17"/>
          <pc:sldLayoutMkLst>
            <pc:docMk/>
            <pc:sldMasterMk cId="2460954070" sldId="2147483660"/>
            <pc:sldLayoutMk cId="949138452" sldId="2147483662"/>
          </pc:sldLayoutMkLst>
        </pc:sldLayoutChg>
        <pc:sldLayoutChg chg="mod">
          <pc:chgData name="Carys Davies (2303981)" userId="S::2303981@student.uwtsd.ac.uk::33008f4c-7cdf-4928-93d3-71ed3f11aa9b" providerId="AD" clId="Web-{A42445A9-F9D0-2EF1-6417-98C33FAB1C48}" dt="2024-05-07T12:17:15.004" v="17"/>
          <pc:sldLayoutMkLst>
            <pc:docMk/>
            <pc:sldMasterMk cId="2460954070" sldId="2147483660"/>
            <pc:sldLayoutMk cId="2591524520" sldId="2147483663"/>
          </pc:sldLayoutMkLst>
        </pc:sldLayoutChg>
        <pc:sldLayoutChg chg="mod">
          <pc:chgData name="Carys Davies (2303981)" userId="S::2303981@student.uwtsd.ac.uk::33008f4c-7cdf-4928-93d3-71ed3f11aa9b" providerId="AD" clId="Web-{A42445A9-F9D0-2EF1-6417-98C33FAB1C48}" dt="2024-05-07T12:17:15.004" v="17"/>
          <pc:sldLayoutMkLst>
            <pc:docMk/>
            <pc:sldMasterMk cId="2460954070" sldId="2147483660"/>
            <pc:sldLayoutMk cId="1203092039" sldId="2147483664"/>
          </pc:sldLayoutMkLst>
        </pc:sldLayoutChg>
        <pc:sldLayoutChg chg="mod">
          <pc:chgData name="Carys Davies (2303981)" userId="S::2303981@student.uwtsd.ac.uk::33008f4c-7cdf-4928-93d3-71ed3f11aa9b" providerId="AD" clId="Web-{A42445A9-F9D0-2EF1-6417-98C33FAB1C48}" dt="2024-05-07T12:17:15.004" v="17"/>
          <pc:sldLayoutMkLst>
            <pc:docMk/>
            <pc:sldMasterMk cId="2460954070" sldId="2147483660"/>
            <pc:sldLayoutMk cId="3733172339" sldId="2147483665"/>
          </pc:sldLayoutMkLst>
        </pc:sldLayoutChg>
        <pc:sldLayoutChg chg="mod">
          <pc:chgData name="Carys Davies (2303981)" userId="S::2303981@student.uwtsd.ac.uk::33008f4c-7cdf-4928-93d3-71ed3f11aa9b" providerId="AD" clId="Web-{A42445A9-F9D0-2EF1-6417-98C33FAB1C48}" dt="2024-05-07T12:17:15.004" v="17"/>
          <pc:sldLayoutMkLst>
            <pc:docMk/>
            <pc:sldMasterMk cId="2460954070" sldId="2147483660"/>
            <pc:sldLayoutMk cId="3210312558" sldId="2147483666"/>
          </pc:sldLayoutMkLst>
        </pc:sldLayoutChg>
        <pc:sldLayoutChg chg="mod">
          <pc:chgData name="Carys Davies (2303981)" userId="S::2303981@student.uwtsd.ac.uk::33008f4c-7cdf-4928-93d3-71ed3f11aa9b" providerId="AD" clId="Web-{A42445A9-F9D0-2EF1-6417-98C33FAB1C48}" dt="2024-05-07T12:17:15.004" v="17"/>
          <pc:sldLayoutMkLst>
            <pc:docMk/>
            <pc:sldMasterMk cId="2460954070" sldId="2147483660"/>
            <pc:sldLayoutMk cId="3146388984" sldId="2147483667"/>
          </pc:sldLayoutMkLst>
        </pc:sldLayoutChg>
        <pc:sldLayoutChg chg="mod">
          <pc:chgData name="Carys Davies (2303981)" userId="S::2303981@student.uwtsd.ac.uk::33008f4c-7cdf-4928-93d3-71ed3f11aa9b" providerId="AD" clId="Web-{A42445A9-F9D0-2EF1-6417-98C33FAB1C48}" dt="2024-05-07T12:17:15.004" v="17"/>
          <pc:sldLayoutMkLst>
            <pc:docMk/>
            <pc:sldMasterMk cId="2460954070" sldId="2147483660"/>
            <pc:sldLayoutMk cId="3171841454" sldId="2147483668"/>
          </pc:sldLayoutMkLst>
        </pc:sldLayoutChg>
        <pc:sldLayoutChg chg="mod">
          <pc:chgData name="Carys Davies (2303981)" userId="S::2303981@student.uwtsd.ac.uk::33008f4c-7cdf-4928-93d3-71ed3f11aa9b" providerId="AD" clId="Web-{A42445A9-F9D0-2EF1-6417-98C33FAB1C48}" dt="2024-05-07T12:17:15.004" v="17"/>
          <pc:sldLayoutMkLst>
            <pc:docMk/>
            <pc:sldMasterMk cId="2460954070" sldId="2147483660"/>
            <pc:sldLayoutMk cId="1718958274" sldId="2147483669"/>
          </pc:sldLayoutMkLst>
        </pc:sldLayoutChg>
        <pc:sldLayoutChg chg="mod">
          <pc:chgData name="Carys Davies (2303981)" userId="S::2303981@student.uwtsd.ac.uk::33008f4c-7cdf-4928-93d3-71ed3f11aa9b" providerId="AD" clId="Web-{A42445A9-F9D0-2EF1-6417-98C33FAB1C48}" dt="2024-05-07T12:17:15.004" v="17"/>
          <pc:sldLayoutMkLst>
            <pc:docMk/>
            <pc:sldMasterMk cId="2460954070" sldId="2147483660"/>
            <pc:sldLayoutMk cId="2202905451" sldId="2147483670"/>
          </pc:sldLayoutMkLst>
        </pc:sldLayoutChg>
        <pc:sldLayoutChg chg="mod">
          <pc:chgData name="Carys Davies (2303981)" userId="S::2303981@student.uwtsd.ac.uk::33008f4c-7cdf-4928-93d3-71ed3f11aa9b" providerId="AD" clId="Web-{A42445A9-F9D0-2EF1-6417-98C33FAB1C48}" dt="2024-05-07T12:17:15.004" v="17"/>
          <pc:sldLayoutMkLst>
            <pc:docMk/>
            <pc:sldMasterMk cId="2460954070" sldId="2147483660"/>
            <pc:sldLayoutMk cId="3479445657" sldId="2147483671"/>
          </pc:sldLayoutMkLst>
        </pc:sldLayoutChg>
      </pc:sldMasterChg>
      <pc:sldMasterChg chg="add mod setBg addSldLayout modSldLayout">
        <pc:chgData name="Carys Davies (2303981)" userId="S::2303981@student.uwtsd.ac.uk::33008f4c-7cdf-4928-93d3-71ed3f11aa9b" providerId="AD" clId="Web-{A42445A9-F9D0-2EF1-6417-98C33FAB1C48}" dt="2024-05-07T12:17:15.004" v="17"/>
        <pc:sldMasterMkLst>
          <pc:docMk/>
          <pc:sldMasterMk cId="3296929634" sldId="2147483672"/>
        </pc:sldMasterMkLst>
        <pc:sldLayoutChg chg="add mod">
          <pc:chgData name="Carys Davies (2303981)" userId="S::2303981@student.uwtsd.ac.uk::33008f4c-7cdf-4928-93d3-71ed3f11aa9b" providerId="AD" clId="Web-{A42445A9-F9D0-2EF1-6417-98C33FAB1C48}" dt="2024-05-07T12:17:15.004" v="17"/>
          <pc:sldLayoutMkLst>
            <pc:docMk/>
            <pc:sldMasterMk cId="3296929634" sldId="2147483672"/>
            <pc:sldLayoutMk cId="1347721275" sldId="2147483674"/>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7281893-8DC1-490C-B205-F2E45BFEE6C1}" type="datetimeFigureOut">
              <a:t>5/7/2024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ABFFD18-A6F2-4150-A8BA-04FED5C4B6D3}" type="slidenum">
              <a:t>‹#›</a:t>
            </a:fld>
            <a:endParaRPr lang="en-US"/>
          </a:p>
        </p:txBody>
      </p:sp>
    </p:spTree>
    <p:extLst>
      <p:ext uri="{BB962C8B-B14F-4D97-AF65-F5344CB8AC3E}">
        <p14:creationId xmlns:p14="http://schemas.microsoft.com/office/powerpoint/2010/main" val="42405934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According to Forbes, 2023 actively listening to your customer concerns is a great way to foster their trust and find the most effective solutions to the issue.</a:t>
            </a:r>
          </a:p>
          <a:p>
            <a:r>
              <a:rPr lang="en-US"/>
              <a:t> The first part of the LEARN model is Listen. You are now the representative of the issue and the business, how you react and deal with their complaint, is also representing the company.</a:t>
            </a:r>
          </a:p>
          <a:p>
            <a:r>
              <a:rPr lang="en-US"/>
              <a:t>Listen to everything they have to say, stay calm, don't infuriate them further by cutting their sentence short, let them explain their side of the story and gather all the information, if necessary, perhaps take notes. Give them your full attention and allow them to express their concerns. By doing so this lets them know you are committed to resolving the problem </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0ABFFD18-A6F2-4150-A8BA-04FED5C4B6D3}" type="slidenum">
              <a:t>2</a:t>
            </a:fld>
            <a:endParaRPr lang="en-US"/>
          </a:p>
        </p:txBody>
      </p:sp>
    </p:spTree>
    <p:extLst>
      <p:ext uri="{BB962C8B-B14F-4D97-AF65-F5344CB8AC3E}">
        <p14:creationId xmlns:p14="http://schemas.microsoft.com/office/powerpoint/2010/main" val="31163722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Facial expressions is one of the main ways to tell how someone is feeling or thinking , on the next slide we have example of positive and negative facial expressions to use whilst dealing with a customer as shown by Judi a positive facial expression  with a warm smile and open posture, this will foster a good rapport between the customer and business, when the customer perceives that you are genuinely interested and attentive they feel more comfortable and satisfied.</a:t>
            </a:r>
          </a:p>
        </p:txBody>
      </p:sp>
      <p:sp>
        <p:nvSpPr>
          <p:cNvPr id="4" name="Slide Number Placeholder 3"/>
          <p:cNvSpPr>
            <a:spLocks noGrp="1"/>
          </p:cNvSpPr>
          <p:nvPr>
            <p:ph type="sldNum" sz="quarter" idx="5"/>
          </p:nvPr>
        </p:nvSpPr>
        <p:spPr/>
        <p:txBody>
          <a:bodyPr/>
          <a:lstStyle/>
          <a:p>
            <a:fld id="{0ABFFD18-A6F2-4150-A8BA-04FED5C4B6D3}" type="slidenum">
              <a:t>3</a:t>
            </a:fld>
            <a:endParaRPr lang="en-US"/>
          </a:p>
        </p:txBody>
      </p:sp>
    </p:spTree>
    <p:extLst>
      <p:ext uri="{BB962C8B-B14F-4D97-AF65-F5344CB8AC3E}">
        <p14:creationId xmlns:p14="http://schemas.microsoft.com/office/powerpoint/2010/main" val="142343404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Here is an effective script to use in this situation firstly you will begin by simply apologizing then acknowledge the issue and acknowledge that they have had a bad experience and lastly proposing a solution by offering compensation or any other gesture </a:t>
            </a:r>
          </a:p>
          <a:p>
            <a:r>
              <a:rPr lang="en-US"/>
              <a:t>if you're not sure about the solution at the time explain to the customer that you intend to propose a solution and just need to talk to someone higher up to authorize the action intended. </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0ABFFD18-A6F2-4150-A8BA-04FED5C4B6D3}" type="slidenum">
              <a:t>4</a:t>
            </a:fld>
            <a:endParaRPr lang="en-US"/>
          </a:p>
        </p:txBody>
      </p:sp>
    </p:spTree>
    <p:extLst>
      <p:ext uri="{BB962C8B-B14F-4D97-AF65-F5344CB8AC3E}">
        <p14:creationId xmlns:p14="http://schemas.microsoft.com/office/powerpoint/2010/main" val="16457624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5/7/2024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5/7/2024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5/7/2024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5/7/2024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5/7/2024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5/7/2024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5/7/2024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5/7/2024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5/7/2024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5/7/2024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5/7/2024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6DFF08F-DC6B-4601-B491-B0F83F6DD2DA}" type="datetimeFigureOut">
              <a:rPr lang="en-US" dirty="0"/>
              <a:t>5/7/2024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13477212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1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2B308C"/>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5/7/2024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rgbClr val="2B308C"/>
        </a:solidFill>
        <a:effectLst/>
      </p:bgPr>
    </p:bg>
    <p:spTree>
      <p:nvGrpSpPr>
        <p:cNvPr id="1" name=""/>
        <p:cNvGrpSpPr/>
        <p:nvPr/>
      </p:nvGrpSpPr>
      <p:grpSpPr>
        <a:xfrm>
          <a:off x="0" y="0"/>
          <a:ext cx="0" cy="0"/>
          <a:chOff x="0" y="0"/>
          <a:chExt cx="0" cy="0"/>
        </a:xfrm>
      </p:grpSpPr>
      <p:sp>
        <p:nvSpPr>
          <p:cNvPr id="7" name="Rectangle 6"/>
          <p:cNvSpPr/>
          <p:nvPr/>
        </p:nvSpPr>
        <p:spPr>
          <a:xfrm>
            <a:off x="483" y="176109"/>
            <a:ext cx="12188952" cy="16459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202919" y="284176"/>
            <a:ext cx="9784080" cy="150876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202919" y="2011680"/>
            <a:ext cx="9784080" cy="420624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202266" y="6422854"/>
            <a:ext cx="3000894" cy="365125"/>
          </a:xfrm>
          <a:prstGeom prst="rect">
            <a:avLst/>
          </a:prstGeom>
        </p:spPr>
        <p:txBody>
          <a:bodyPr vert="horz" lIns="91440" tIns="45720" rIns="45720" bIns="45720" rtlCol="0" anchor="ctr"/>
          <a:lstStyle>
            <a:lvl1pPr algn="l">
              <a:defRPr sz="1050">
                <a:solidFill>
                  <a:schemeClr val="tx1"/>
                </a:solidFill>
              </a:defRPr>
            </a:lvl1pPr>
          </a:lstStyle>
          <a:p>
            <a:fld id="{96DFF08F-DC6B-4601-B491-B0F83F6DD2DA}" type="datetimeFigureOut">
              <a:rPr lang="en-US" dirty="0"/>
              <a:pPr/>
              <a:t>5/7/2024</a:t>
            </a:fld>
            <a:endParaRPr lang="en-US"/>
          </a:p>
        </p:txBody>
      </p:sp>
      <p:sp>
        <p:nvSpPr>
          <p:cNvPr id="5" name="Footer Placeholder 4"/>
          <p:cNvSpPr>
            <a:spLocks noGrp="1"/>
          </p:cNvSpPr>
          <p:nvPr>
            <p:ph type="ftr" sz="quarter" idx="3"/>
          </p:nvPr>
        </p:nvSpPr>
        <p:spPr>
          <a:xfrm>
            <a:off x="5596471" y="6422854"/>
            <a:ext cx="5044440" cy="365125"/>
          </a:xfrm>
          <a:prstGeom prst="rect">
            <a:avLst/>
          </a:prstGeom>
        </p:spPr>
        <p:txBody>
          <a:bodyPr vert="horz" lIns="91440" tIns="45720" rIns="91440" bIns="45720" rtlCol="0" anchor="ctr"/>
          <a:lstStyle>
            <a:lvl1pPr algn="r">
              <a:defRPr sz="1050">
                <a:solidFill>
                  <a:schemeClr val="tx1"/>
                </a:solidFill>
              </a:defRPr>
            </a:lvl1pPr>
          </a:lstStyle>
          <a:p>
            <a:endParaRPr lang="en-US"/>
          </a:p>
        </p:txBody>
      </p:sp>
      <p:sp>
        <p:nvSpPr>
          <p:cNvPr id="6" name="Slide Number Placeholder 5"/>
          <p:cNvSpPr>
            <a:spLocks noGrp="1"/>
          </p:cNvSpPr>
          <p:nvPr>
            <p:ph type="sldNum" sz="quarter" idx="4"/>
          </p:nvPr>
        </p:nvSpPr>
        <p:spPr>
          <a:xfrm>
            <a:off x="10658927" y="6422854"/>
            <a:ext cx="946264" cy="365125"/>
          </a:xfrm>
          <a:prstGeom prst="rect">
            <a:avLst/>
          </a:prstGeom>
        </p:spPr>
        <p:txBody>
          <a:bodyPr vert="horz" lIns="45720" tIns="45720" rIns="91440" bIns="45720" rtlCol="0" anchor="ctr"/>
          <a:lstStyle>
            <a:lvl1pPr algn="l">
              <a:defRPr sz="1200" b="0">
                <a:solidFill>
                  <a:schemeClr val="tx1"/>
                </a:solidFill>
              </a:defRPr>
            </a:lvl1pPr>
          </a:lstStyle>
          <a:p>
            <a:fld id="{4FAB73BC-B049-4115-A692-8D63A059BFB8}" type="slidenum">
              <a:rPr lang="en-US" dirty="0"/>
              <a:pPr/>
              <a:t>‹#›</a:t>
            </a:fld>
            <a:endParaRPr lang="en-US"/>
          </a:p>
        </p:txBody>
      </p:sp>
    </p:spTree>
    <p:extLst>
      <p:ext uri="{BB962C8B-B14F-4D97-AF65-F5344CB8AC3E}">
        <p14:creationId xmlns:p14="http://schemas.microsoft.com/office/powerpoint/2010/main" val="3296929634"/>
      </p:ext>
    </p:extLst>
  </p:cSld>
  <p:clrMap bg1="dk1" tx1="lt1" bg2="dk2" tx2="lt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85000"/>
        </a:lnSpc>
        <a:spcBef>
          <a:spcPct val="0"/>
        </a:spcBef>
        <a:buNone/>
        <a:defRPr sz="4000" kern="1200" cap="all" baseline="0">
          <a:solidFill>
            <a:schemeClr val="bg2"/>
          </a:solidFill>
          <a:latin typeface="+mj-lt"/>
          <a:ea typeface="+mj-ea"/>
          <a:cs typeface="+mj-cs"/>
        </a:defRPr>
      </a:lvl1pPr>
    </p:titleStyle>
    <p:bodyStyle>
      <a:lvl1pPr marL="182880" indent="-182880" algn="l" defTabSz="914400" rtl="0" eaLnBrk="1" latinLnBrk="0" hangingPunct="1">
        <a:lnSpc>
          <a:spcPct val="90000"/>
        </a:lnSpc>
        <a:spcBef>
          <a:spcPts val="1200"/>
        </a:spcBef>
        <a:spcAft>
          <a:spcPts val="200"/>
        </a:spcAft>
        <a:buClr>
          <a:schemeClr val="tx1"/>
        </a:buClr>
        <a:buFont typeface="Wingdings" pitchFamily="2" charset="2"/>
        <a:buChar char=""/>
        <a:defRPr sz="2200" kern="1200">
          <a:solidFill>
            <a:schemeClr val="tx1"/>
          </a:solidFill>
          <a:latin typeface="+mn-lt"/>
          <a:ea typeface="+mn-ea"/>
          <a:cs typeface="+mn-cs"/>
        </a:defRPr>
      </a:lvl1pPr>
      <a:lvl2pPr marL="411480" indent="-182880" algn="l" defTabSz="914400" rtl="0" eaLnBrk="1" latinLnBrk="0" hangingPunct="1">
        <a:lnSpc>
          <a:spcPct val="90000"/>
        </a:lnSpc>
        <a:spcBef>
          <a:spcPts val="200"/>
        </a:spcBef>
        <a:spcAft>
          <a:spcPts val="400"/>
        </a:spcAft>
        <a:buClr>
          <a:schemeClr val="tx1"/>
        </a:buClr>
        <a:buFont typeface="Wingdings" pitchFamily="2" charset="2"/>
        <a:buChar char=""/>
        <a:defRPr sz="2000" kern="1200">
          <a:solidFill>
            <a:schemeClr val="tx1"/>
          </a:solidFill>
          <a:latin typeface="+mn-lt"/>
          <a:ea typeface="+mn-ea"/>
          <a:cs typeface="+mn-cs"/>
        </a:defRPr>
      </a:lvl2pPr>
      <a:lvl3pPr marL="640080" indent="-182880" algn="l" defTabSz="914400" rtl="0" eaLnBrk="1" latinLnBrk="0" hangingPunct="1">
        <a:lnSpc>
          <a:spcPct val="90000"/>
        </a:lnSpc>
        <a:spcBef>
          <a:spcPts val="200"/>
        </a:spcBef>
        <a:spcAft>
          <a:spcPts val="400"/>
        </a:spcAft>
        <a:buClr>
          <a:schemeClr val="tx1"/>
        </a:buClr>
        <a:buFont typeface="Wingdings" pitchFamily="2" charset="2"/>
        <a:buChar char=""/>
        <a:defRPr sz="1800" kern="1200">
          <a:solidFill>
            <a:schemeClr val="tx1"/>
          </a:solidFill>
          <a:latin typeface="+mn-lt"/>
          <a:ea typeface="+mn-ea"/>
          <a:cs typeface="+mn-cs"/>
        </a:defRPr>
      </a:lvl3pPr>
      <a:lvl4pPr marL="8686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4pPr>
      <a:lvl5pPr marL="10972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5pPr>
      <a:lvl6pPr marL="12846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6pPr>
      <a:lvl7pPr marL="14718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7pPr>
      <a:lvl8pPr marL="16290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8pPr>
      <a:lvl9pPr marL="18062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8" Type="http://schemas.openxmlformats.org/officeDocument/2006/relationships/image" Target="../media/image9.png"/><Relationship Id="rId13" Type="http://schemas.openxmlformats.org/officeDocument/2006/relationships/image" Target="../media/image14.svg"/><Relationship Id="rId3" Type="http://schemas.openxmlformats.org/officeDocument/2006/relationships/image" Target="../media/image4.png"/><Relationship Id="rId7" Type="http://schemas.openxmlformats.org/officeDocument/2006/relationships/image" Target="../media/image8.jpeg"/><Relationship Id="rId12" Type="http://schemas.openxmlformats.org/officeDocument/2006/relationships/image" Target="../media/image13.png"/><Relationship Id="rId17" Type="http://schemas.openxmlformats.org/officeDocument/2006/relationships/image" Target="../media/image18.svg"/><Relationship Id="rId2" Type="http://schemas.openxmlformats.org/officeDocument/2006/relationships/notesSlide" Target="../notesSlides/notesSlide2.xml"/><Relationship Id="rId16" Type="http://schemas.openxmlformats.org/officeDocument/2006/relationships/image" Target="../media/image17.png"/><Relationship Id="rId1" Type="http://schemas.openxmlformats.org/officeDocument/2006/relationships/slideLayout" Target="../slideLayouts/slideLayout12.xml"/><Relationship Id="rId6" Type="http://schemas.openxmlformats.org/officeDocument/2006/relationships/image" Target="../media/image7.jpeg"/><Relationship Id="rId11" Type="http://schemas.openxmlformats.org/officeDocument/2006/relationships/image" Target="../media/image12.svg"/><Relationship Id="rId5" Type="http://schemas.openxmlformats.org/officeDocument/2006/relationships/image" Target="../media/image6.jpeg"/><Relationship Id="rId15" Type="http://schemas.openxmlformats.org/officeDocument/2006/relationships/image" Target="../media/image16.svg"/><Relationship Id="rId10" Type="http://schemas.openxmlformats.org/officeDocument/2006/relationships/image" Target="../media/image11.png"/><Relationship Id="rId4" Type="http://schemas.openxmlformats.org/officeDocument/2006/relationships/image" Target="../media/image5.jpeg"/><Relationship Id="rId9" Type="http://schemas.openxmlformats.org/officeDocument/2006/relationships/image" Target="../media/image10.svg"/><Relationship Id="rId14" Type="http://schemas.openxmlformats.org/officeDocument/2006/relationships/image" Target="../media/image15.png"/></Relationships>
</file>

<file path=ppt/slides/_rels/slide4.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3" Type="http://schemas.openxmlformats.org/officeDocument/2006/relationships/hyperlink" Target="https://matterport.com/discover/space/by8J5dG3yXh" TargetMode="External"/><Relationship Id="rId2" Type="http://schemas.openxmlformats.org/officeDocument/2006/relationships/hyperlink" Target="http://&#160;https:/youtu.be/Ku3rksZFeaM" TargetMode="External"/><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224548" y="1036331"/>
            <a:ext cx="9144000" cy="2387600"/>
          </a:xfrm>
        </p:spPr>
        <p:txBody>
          <a:bodyPr/>
          <a:lstStyle/>
          <a:p>
            <a:r>
              <a:rPr lang="en-US" dirty="0">
                <a:solidFill>
                  <a:schemeClr val="bg1"/>
                </a:solidFill>
              </a:rPr>
              <a:t>Carys Davies  immersive presentation</a:t>
            </a:r>
            <a:r>
              <a:rPr lang="en-US" dirty="0"/>
              <a:t> </a:t>
            </a:r>
          </a:p>
        </p:txBody>
      </p:sp>
      <p:sp>
        <p:nvSpPr>
          <p:cNvPr id="3" name="Subtitle 2"/>
          <p:cNvSpPr>
            <a:spLocks noGrp="1"/>
          </p:cNvSpPr>
          <p:nvPr>
            <p:ph type="subTitle" idx="1"/>
          </p:nvPr>
        </p:nvSpPr>
        <p:spPr>
          <a:xfrm>
            <a:off x="3435724" y="3483078"/>
            <a:ext cx="7232276" cy="1774722"/>
          </a:xfrm>
        </p:spPr>
        <p:txBody>
          <a:bodyPr vert="horz" lIns="91440" tIns="45720" rIns="91440" bIns="45720" rtlCol="0" anchor="t">
            <a:normAutofit fontScale="92500"/>
          </a:bodyPr>
          <a:lstStyle/>
          <a:p>
            <a:r>
              <a:rPr lang="en-US" dirty="0">
                <a:solidFill>
                  <a:schemeClr val="bg1"/>
                </a:solidFill>
              </a:rPr>
              <a:t>7/5/24</a:t>
            </a:r>
          </a:p>
          <a:p>
            <a:r>
              <a:rPr lang="en-US" dirty="0">
                <a:solidFill>
                  <a:schemeClr val="bg1"/>
                </a:solidFill>
              </a:rPr>
              <a:t>Carys Davies 2303981</a:t>
            </a:r>
          </a:p>
          <a:p>
            <a:r>
              <a:rPr lang="en-US" dirty="0">
                <a:solidFill>
                  <a:schemeClr val="bg1"/>
                </a:solidFill>
              </a:rPr>
              <a:t>Lecturer- Debbie Jenkins </a:t>
            </a:r>
          </a:p>
          <a:p>
            <a:r>
              <a:rPr lang="en-US" dirty="0">
                <a:solidFill>
                  <a:schemeClr val="bg1"/>
                </a:solidFill>
              </a:rPr>
              <a:t>Hospitality and guest service management BMTP 4013</a:t>
            </a:r>
          </a:p>
        </p:txBody>
      </p:sp>
      <p:pic>
        <p:nvPicPr>
          <p:cNvPr id="4" name="Picture 3" descr="Delta Hotels (@DeltaHotelsLtd) / X">
            <a:extLst>
              <a:ext uri="{FF2B5EF4-FFF2-40B4-BE49-F238E27FC236}">
                <a16:creationId xmlns:a16="http://schemas.microsoft.com/office/drawing/2014/main" id="{09714F5A-B43C-65B0-0734-053A444BF86A}"/>
              </a:ext>
            </a:extLst>
          </p:cNvPr>
          <p:cNvPicPr>
            <a:picLocks noChangeAspect="1"/>
          </p:cNvPicPr>
          <p:nvPr/>
        </p:nvPicPr>
        <p:blipFill>
          <a:blip r:embed="rId2"/>
          <a:stretch>
            <a:fillRect/>
          </a:stretch>
        </p:blipFill>
        <p:spPr>
          <a:xfrm>
            <a:off x="-1382" y="4109884"/>
            <a:ext cx="3419475" cy="2743200"/>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6F7294-1F22-8E88-24C0-A4DE0FF485EE}"/>
              </a:ext>
            </a:extLst>
          </p:cNvPr>
          <p:cNvSpPr>
            <a:spLocks noGrp="1"/>
          </p:cNvSpPr>
          <p:nvPr>
            <p:ph type="title"/>
          </p:nvPr>
        </p:nvSpPr>
        <p:spPr>
          <a:xfrm>
            <a:off x="551532" y="284176"/>
            <a:ext cx="10865628" cy="1459599"/>
          </a:xfrm>
        </p:spPr>
        <p:txBody>
          <a:bodyPr/>
          <a:lstStyle/>
          <a:p>
            <a:r>
              <a:rPr lang="en-US" sz="5300">
                <a:latin typeface="Calibri"/>
                <a:cs typeface="Calibri"/>
              </a:rPr>
              <a:t>Listen</a:t>
            </a:r>
            <a:endParaRPr lang="en-US"/>
          </a:p>
        </p:txBody>
      </p:sp>
      <p:pic>
        <p:nvPicPr>
          <p:cNvPr id="8" name="Picture 7" descr="body language clip art 20 free Cliparts | Download images on Clipground ...">
            <a:extLst>
              <a:ext uri="{FF2B5EF4-FFF2-40B4-BE49-F238E27FC236}">
                <a16:creationId xmlns:a16="http://schemas.microsoft.com/office/drawing/2014/main" id="{BD979A39-20EB-8071-AC7F-1398ABDFA6A7}"/>
              </a:ext>
            </a:extLst>
          </p:cNvPr>
          <p:cNvPicPr>
            <a:picLocks noChangeAspect="1"/>
          </p:cNvPicPr>
          <p:nvPr/>
        </p:nvPicPr>
        <p:blipFill>
          <a:blip r:embed="rId3"/>
          <a:stretch>
            <a:fillRect/>
          </a:stretch>
        </p:blipFill>
        <p:spPr>
          <a:xfrm>
            <a:off x="6716571" y="2488613"/>
            <a:ext cx="5127520" cy="2981014"/>
          </a:xfrm>
          <a:prstGeom prst="rect">
            <a:avLst/>
          </a:prstGeom>
        </p:spPr>
      </p:pic>
      <p:pic>
        <p:nvPicPr>
          <p:cNvPr id="9" name="Picture 8" descr="Clip Art Ear Picture Stock - Ears Clipart , Free Transparent Clipart ...">
            <a:extLst>
              <a:ext uri="{FF2B5EF4-FFF2-40B4-BE49-F238E27FC236}">
                <a16:creationId xmlns:a16="http://schemas.microsoft.com/office/drawing/2014/main" id="{C3B30E1D-4D04-27B8-8B1C-DA7A2F232B8A}"/>
              </a:ext>
            </a:extLst>
          </p:cNvPr>
          <p:cNvPicPr>
            <a:picLocks noChangeAspect="1"/>
          </p:cNvPicPr>
          <p:nvPr/>
        </p:nvPicPr>
        <p:blipFill>
          <a:blip r:embed="rId4"/>
          <a:stretch>
            <a:fillRect/>
          </a:stretch>
        </p:blipFill>
        <p:spPr>
          <a:xfrm>
            <a:off x="10636045" y="205297"/>
            <a:ext cx="1551038" cy="1617308"/>
          </a:xfrm>
          <a:prstGeom prst="rect">
            <a:avLst/>
          </a:prstGeom>
        </p:spPr>
      </p:pic>
      <p:sp>
        <p:nvSpPr>
          <p:cNvPr id="10" name="TextBox 9">
            <a:extLst>
              <a:ext uri="{FF2B5EF4-FFF2-40B4-BE49-F238E27FC236}">
                <a16:creationId xmlns:a16="http://schemas.microsoft.com/office/drawing/2014/main" id="{8D87463B-D673-2045-05C6-2C82B06F0034}"/>
              </a:ext>
            </a:extLst>
          </p:cNvPr>
          <p:cNvSpPr txBox="1"/>
          <p:nvPr/>
        </p:nvSpPr>
        <p:spPr>
          <a:xfrm>
            <a:off x="8979009" y="5655149"/>
            <a:ext cx="3318387"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a:p>
            <a:r>
              <a:rPr lang="en-US"/>
              <a:t>Sage journal (2019)</a:t>
            </a:r>
          </a:p>
          <a:p>
            <a:endParaRPr lang="en-US"/>
          </a:p>
          <a:p>
            <a:endParaRPr lang="en-US"/>
          </a:p>
        </p:txBody>
      </p:sp>
      <p:sp>
        <p:nvSpPr>
          <p:cNvPr id="3" name="TextBox 2">
            <a:extLst>
              <a:ext uri="{FF2B5EF4-FFF2-40B4-BE49-F238E27FC236}">
                <a16:creationId xmlns:a16="http://schemas.microsoft.com/office/drawing/2014/main" id="{6B046677-D33D-CED0-7BF6-A10E58CBCA3D}"/>
              </a:ext>
            </a:extLst>
          </p:cNvPr>
          <p:cNvSpPr txBox="1"/>
          <p:nvPr/>
        </p:nvSpPr>
        <p:spPr>
          <a:xfrm>
            <a:off x="545690" y="2229465"/>
            <a:ext cx="4795683"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latin typeface="Corbel"/>
              </a:rPr>
              <a:t>You</a:t>
            </a:r>
            <a:r>
              <a:rPr lang="en-US">
                <a:latin typeface="Corbel" panose="020B0503020204020204"/>
              </a:rPr>
              <a:t> are now the representative of the issue and the business</a:t>
            </a:r>
          </a:p>
          <a:p>
            <a:r>
              <a:rPr lang="en-US">
                <a:latin typeface="Corbel" panose="020B0503020204020204"/>
              </a:rPr>
              <a:t> How </a:t>
            </a:r>
            <a:r>
              <a:rPr lang="en-US" b="1">
                <a:latin typeface="Corbel"/>
              </a:rPr>
              <a:t>you</a:t>
            </a:r>
            <a:r>
              <a:rPr lang="en-US">
                <a:latin typeface="Corbel"/>
              </a:rPr>
              <a:t> react and deal with their complaint is also representing and reflect on  the company.</a:t>
            </a:r>
          </a:p>
          <a:p>
            <a:endParaRPr lang="en-US">
              <a:latin typeface="Corbel"/>
            </a:endParaRPr>
          </a:p>
          <a:p>
            <a:r>
              <a:rPr lang="en-US">
                <a:latin typeface="Corbel"/>
              </a:rPr>
              <a:t>Forbes (2023) </a:t>
            </a:r>
            <a:endParaRPr lang="en-US"/>
          </a:p>
        </p:txBody>
      </p:sp>
      <p:sp>
        <p:nvSpPr>
          <p:cNvPr id="4" name="TextBox 3">
            <a:extLst>
              <a:ext uri="{FF2B5EF4-FFF2-40B4-BE49-F238E27FC236}">
                <a16:creationId xmlns:a16="http://schemas.microsoft.com/office/drawing/2014/main" id="{C9AE072E-849F-47A9-5632-070A6E9B44E3}"/>
              </a:ext>
            </a:extLst>
          </p:cNvPr>
          <p:cNvSpPr txBox="1"/>
          <p:nvPr/>
        </p:nvSpPr>
        <p:spPr>
          <a:xfrm>
            <a:off x="545691" y="4269658"/>
            <a:ext cx="4451554"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Corbel" panose="020B0503020204020204"/>
              </a:rPr>
              <a:t>Give them your full attention and allow them to express their concerns. </a:t>
            </a:r>
          </a:p>
          <a:p>
            <a:r>
              <a:rPr lang="en-US">
                <a:latin typeface="Corbel" panose="020B0503020204020204"/>
              </a:rPr>
              <a:t>By doing so this lets them know you are committed to resolving the problem</a:t>
            </a:r>
          </a:p>
          <a:p>
            <a:endParaRPr lang="en-US">
              <a:latin typeface="Corbel" panose="020B0503020204020204"/>
            </a:endParaRPr>
          </a:p>
          <a:p>
            <a:r>
              <a:rPr lang="en-US">
                <a:latin typeface="Corbel" panose="020B0503020204020204"/>
              </a:rPr>
              <a:t>Ted x (2020)  </a:t>
            </a:r>
          </a:p>
        </p:txBody>
      </p:sp>
    </p:spTree>
    <p:extLst>
      <p:ext uri="{BB962C8B-B14F-4D97-AF65-F5344CB8AC3E}">
        <p14:creationId xmlns:p14="http://schemas.microsoft.com/office/powerpoint/2010/main" val="18458122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6F7294-1F22-8E88-24C0-A4DE0FF485EE}"/>
              </a:ext>
            </a:extLst>
          </p:cNvPr>
          <p:cNvSpPr>
            <a:spLocks noGrp="1"/>
          </p:cNvSpPr>
          <p:nvPr>
            <p:ph type="title"/>
          </p:nvPr>
        </p:nvSpPr>
        <p:spPr>
          <a:xfrm>
            <a:off x="551532" y="284176"/>
            <a:ext cx="10865628" cy="1459599"/>
          </a:xfrm>
        </p:spPr>
        <p:txBody>
          <a:bodyPr/>
          <a:lstStyle/>
          <a:p>
            <a:r>
              <a:rPr lang="en-US" sz="5300">
                <a:latin typeface="Calibri"/>
                <a:cs typeface="Calibri"/>
              </a:rPr>
              <a:t>Listen – facial expressions</a:t>
            </a:r>
            <a:endParaRPr lang="en-US"/>
          </a:p>
        </p:txBody>
      </p:sp>
      <p:pic>
        <p:nvPicPr>
          <p:cNvPr id="9" name="Picture 8" descr="Clip Art Ear Picture Stock - Ears Clipart , Free Transparent Clipart ...">
            <a:extLst>
              <a:ext uri="{FF2B5EF4-FFF2-40B4-BE49-F238E27FC236}">
                <a16:creationId xmlns:a16="http://schemas.microsoft.com/office/drawing/2014/main" id="{C3B30E1D-4D04-27B8-8B1C-DA7A2F232B8A}"/>
              </a:ext>
            </a:extLst>
          </p:cNvPr>
          <p:cNvPicPr>
            <a:picLocks noChangeAspect="1"/>
          </p:cNvPicPr>
          <p:nvPr/>
        </p:nvPicPr>
        <p:blipFill>
          <a:blip r:embed="rId3"/>
          <a:stretch>
            <a:fillRect/>
          </a:stretch>
        </p:blipFill>
        <p:spPr>
          <a:xfrm>
            <a:off x="10636045" y="205297"/>
            <a:ext cx="1551038" cy="1617308"/>
          </a:xfrm>
          <a:prstGeom prst="rect">
            <a:avLst/>
          </a:prstGeom>
        </p:spPr>
      </p:pic>
      <p:pic>
        <p:nvPicPr>
          <p:cNvPr id="5" name="Picture 4">
            <a:extLst>
              <a:ext uri="{FF2B5EF4-FFF2-40B4-BE49-F238E27FC236}">
                <a16:creationId xmlns:a16="http://schemas.microsoft.com/office/drawing/2014/main" id="{707D0C82-52E3-4532-199E-234151E82993}"/>
              </a:ext>
            </a:extLst>
          </p:cNvPr>
          <p:cNvPicPr>
            <a:picLocks noChangeAspect="1"/>
          </p:cNvPicPr>
          <p:nvPr/>
        </p:nvPicPr>
        <p:blipFill>
          <a:blip r:embed="rId4"/>
          <a:stretch>
            <a:fillRect/>
          </a:stretch>
        </p:blipFill>
        <p:spPr>
          <a:xfrm>
            <a:off x="102558" y="2258681"/>
            <a:ext cx="2554357" cy="3313045"/>
          </a:xfrm>
          <a:prstGeom prst="ellipse">
            <a:avLst/>
          </a:prstGeom>
          <a:ln w="63500" cap="rnd">
            <a:solidFill>
              <a:srgbClr val="00B0F0"/>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8" name="Picture 7">
            <a:extLst>
              <a:ext uri="{FF2B5EF4-FFF2-40B4-BE49-F238E27FC236}">
                <a16:creationId xmlns:a16="http://schemas.microsoft.com/office/drawing/2014/main" id="{5D8AE5C8-6BC2-790C-C1DE-B95BE1F3D632}"/>
              </a:ext>
            </a:extLst>
          </p:cNvPr>
          <p:cNvPicPr>
            <a:picLocks noChangeAspect="1"/>
          </p:cNvPicPr>
          <p:nvPr/>
        </p:nvPicPr>
        <p:blipFill rotWithShape="1">
          <a:blip r:embed="rId5"/>
          <a:srcRect t="12685" r="142" b="661"/>
          <a:stretch/>
        </p:blipFill>
        <p:spPr>
          <a:xfrm>
            <a:off x="2701787" y="2196547"/>
            <a:ext cx="2938678" cy="3430669"/>
          </a:xfrm>
          <a:prstGeom prst="ellipse">
            <a:avLst/>
          </a:prstGeom>
          <a:ln w="63500" cap="rnd">
            <a:solidFill>
              <a:srgbClr val="00B0F0"/>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12" name="Picture 11">
            <a:extLst>
              <a:ext uri="{FF2B5EF4-FFF2-40B4-BE49-F238E27FC236}">
                <a16:creationId xmlns:a16="http://schemas.microsoft.com/office/drawing/2014/main" id="{62D8B5B4-8C28-50ED-5441-045A1699F2CF}"/>
              </a:ext>
            </a:extLst>
          </p:cNvPr>
          <p:cNvPicPr>
            <a:picLocks noChangeAspect="1"/>
          </p:cNvPicPr>
          <p:nvPr/>
        </p:nvPicPr>
        <p:blipFill rotWithShape="1">
          <a:blip r:embed="rId6"/>
          <a:srcRect t="19513" r="170"/>
          <a:stretch/>
        </p:blipFill>
        <p:spPr>
          <a:xfrm>
            <a:off x="9109213" y="2001703"/>
            <a:ext cx="3084453" cy="3428378"/>
          </a:xfrm>
          <a:prstGeom prst="ellipse">
            <a:avLst/>
          </a:prstGeom>
          <a:ln w="63500" cap="rnd">
            <a:solidFill>
              <a:srgbClr val="00B0F0"/>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15" name="Picture 14">
            <a:extLst>
              <a:ext uri="{FF2B5EF4-FFF2-40B4-BE49-F238E27FC236}">
                <a16:creationId xmlns:a16="http://schemas.microsoft.com/office/drawing/2014/main" id="{CA1B09B5-7A4D-F264-0BB1-5FAC4100AA3D}"/>
              </a:ext>
            </a:extLst>
          </p:cNvPr>
          <p:cNvPicPr>
            <a:picLocks noChangeAspect="1"/>
          </p:cNvPicPr>
          <p:nvPr/>
        </p:nvPicPr>
        <p:blipFill rotWithShape="1">
          <a:blip r:embed="rId7"/>
          <a:srcRect t="18106" r="186"/>
          <a:stretch/>
        </p:blipFill>
        <p:spPr>
          <a:xfrm>
            <a:off x="5875683" y="2130287"/>
            <a:ext cx="3117583" cy="3438943"/>
          </a:xfrm>
          <a:prstGeom prst="ellipse">
            <a:avLst/>
          </a:prstGeom>
          <a:ln w="63500" cap="rnd">
            <a:solidFill>
              <a:srgbClr val="00B0F0"/>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4" name="Graphic 3" descr="Expressionless face with solid fill with solid fill">
            <a:extLst>
              <a:ext uri="{FF2B5EF4-FFF2-40B4-BE49-F238E27FC236}">
                <a16:creationId xmlns:a16="http://schemas.microsoft.com/office/drawing/2014/main" id="{F98526BE-A1AF-5B91-4207-8557C4C413C9}"/>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549964" y="5370444"/>
            <a:ext cx="1384852" cy="1444486"/>
          </a:xfrm>
          <a:prstGeom prst="rect">
            <a:avLst/>
          </a:prstGeom>
        </p:spPr>
      </p:pic>
      <p:pic>
        <p:nvPicPr>
          <p:cNvPr id="11" name="Graphic 10" descr="Star with solid fill">
            <a:extLst>
              <a:ext uri="{FF2B5EF4-FFF2-40B4-BE49-F238E27FC236}">
                <a16:creationId xmlns:a16="http://schemas.microsoft.com/office/drawing/2014/main" id="{EFAD4C63-BB57-062F-0A30-23098317F71C}"/>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3028122" y="4687957"/>
            <a:ext cx="2146851" cy="2113721"/>
          </a:xfrm>
          <a:prstGeom prst="rect">
            <a:avLst/>
          </a:prstGeom>
        </p:spPr>
      </p:pic>
      <p:pic>
        <p:nvPicPr>
          <p:cNvPr id="6" name="Graphic 5" descr="Grinning face with solid fill with solid fill">
            <a:extLst>
              <a:ext uri="{FF2B5EF4-FFF2-40B4-BE49-F238E27FC236}">
                <a16:creationId xmlns:a16="http://schemas.microsoft.com/office/drawing/2014/main" id="{1ABD05F2-B908-017A-19A8-D31D20CD5314}"/>
              </a:ext>
            </a:extLst>
          </p:cNvPr>
          <p:cNvPicPr>
            <a:picLocks noChangeAspect="1"/>
          </p:cNvPicPr>
          <p:nvPr/>
        </p:nvPicPr>
        <p:blipFill>
          <a:blip r:embed="rId12">
            <a:extLst>
              <a:ext uri="{96DAC541-7B7A-43D3-8B79-37D633B846F1}">
                <asvg:svgBlip xmlns:asvg="http://schemas.microsoft.com/office/drawing/2016/SVG/main" r:embed="rId13"/>
              </a:ext>
            </a:extLst>
          </a:blip>
          <a:stretch>
            <a:fillRect/>
          </a:stretch>
        </p:blipFill>
        <p:spPr>
          <a:xfrm>
            <a:off x="3495675" y="5241649"/>
            <a:ext cx="1212574" cy="1219200"/>
          </a:xfrm>
          <a:prstGeom prst="rect">
            <a:avLst/>
          </a:prstGeom>
        </p:spPr>
      </p:pic>
      <p:pic>
        <p:nvPicPr>
          <p:cNvPr id="7" name="Graphic 6" descr="Confused face with solid fill with solid fill">
            <a:extLst>
              <a:ext uri="{FF2B5EF4-FFF2-40B4-BE49-F238E27FC236}">
                <a16:creationId xmlns:a16="http://schemas.microsoft.com/office/drawing/2014/main" id="{09B90D58-5233-471B-263C-C5266239EE8A}"/>
              </a:ext>
            </a:extLst>
          </p:cNvPr>
          <p:cNvPicPr>
            <a:picLocks noChangeAspect="1"/>
          </p:cNvPicPr>
          <p:nvPr/>
        </p:nvPicPr>
        <p:blipFill>
          <a:blip r:embed="rId14">
            <a:extLst>
              <a:ext uri="{96DAC541-7B7A-43D3-8B79-37D633B846F1}">
                <asvg:svgBlip xmlns:asvg="http://schemas.microsoft.com/office/drawing/2016/SVG/main" r:embed="rId15"/>
              </a:ext>
            </a:extLst>
          </a:blip>
          <a:stretch>
            <a:fillRect/>
          </a:stretch>
        </p:blipFill>
        <p:spPr>
          <a:xfrm>
            <a:off x="9979716" y="5384525"/>
            <a:ext cx="1338469" cy="1384851"/>
          </a:xfrm>
          <a:prstGeom prst="rect">
            <a:avLst/>
          </a:prstGeom>
        </p:spPr>
      </p:pic>
      <p:pic>
        <p:nvPicPr>
          <p:cNvPr id="10" name="Graphic 9" descr="Angry face with solid fill with solid fill">
            <a:extLst>
              <a:ext uri="{FF2B5EF4-FFF2-40B4-BE49-F238E27FC236}">
                <a16:creationId xmlns:a16="http://schemas.microsoft.com/office/drawing/2014/main" id="{EC29E687-EB80-5C49-18C8-6C2419A4B279}"/>
              </a:ext>
            </a:extLst>
          </p:cNvPr>
          <p:cNvPicPr>
            <a:picLocks noChangeAspect="1"/>
          </p:cNvPicPr>
          <p:nvPr/>
        </p:nvPicPr>
        <p:blipFill>
          <a:blip r:embed="rId16">
            <a:extLst>
              <a:ext uri="{96DAC541-7B7A-43D3-8B79-37D633B846F1}">
                <asvg:svgBlip xmlns:asvg="http://schemas.microsoft.com/office/drawing/2016/SVG/main" r:embed="rId17"/>
              </a:ext>
            </a:extLst>
          </a:blip>
          <a:stretch>
            <a:fillRect/>
          </a:stretch>
        </p:blipFill>
        <p:spPr>
          <a:xfrm>
            <a:off x="6756539" y="5381626"/>
            <a:ext cx="1358347" cy="1411356"/>
          </a:xfrm>
          <a:prstGeom prst="rect">
            <a:avLst/>
          </a:prstGeom>
        </p:spPr>
      </p:pic>
    </p:spTree>
    <p:extLst>
      <p:ext uri="{BB962C8B-B14F-4D97-AF65-F5344CB8AC3E}">
        <p14:creationId xmlns:p14="http://schemas.microsoft.com/office/powerpoint/2010/main" val="27372416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404E89-97AE-D986-9B7B-71DD06C0ABB7}"/>
              </a:ext>
            </a:extLst>
          </p:cNvPr>
          <p:cNvSpPr>
            <a:spLocks noGrp="1"/>
          </p:cNvSpPr>
          <p:nvPr>
            <p:ph type="title"/>
          </p:nvPr>
        </p:nvSpPr>
        <p:spPr/>
        <p:txBody>
          <a:bodyPr/>
          <a:lstStyle/>
          <a:p>
            <a:r>
              <a:rPr lang="en-US"/>
              <a:t>Apologies</a:t>
            </a:r>
            <a:endParaRPr lang="en-US" b="1">
              <a:highlight>
                <a:srgbClr val="FFFF00"/>
              </a:highlight>
            </a:endParaRPr>
          </a:p>
        </p:txBody>
      </p:sp>
      <p:sp>
        <p:nvSpPr>
          <p:cNvPr id="3" name="Content Placeholder 2">
            <a:extLst>
              <a:ext uri="{FF2B5EF4-FFF2-40B4-BE49-F238E27FC236}">
                <a16:creationId xmlns:a16="http://schemas.microsoft.com/office/drawing/2014/main" id="{814EF9DD-7F90-5C7C-28F0-C15F3240212D}"/>
              </a:ext>
            </a:extLst>
          </p:cNvPr>
          <p:cNvSpPr>
            <a:spLocks noGrp="1"/>
          </p:cNvSpPr>
          <p:nvPr>
            <p:ph idx="1"/>
          </p:nvPr>
        </p:nvSpPr>
        <p:spPr/>
        <p:txBody>
          <a:bodyPr vert="horz" lIns="91440" tIns="45720" rIns="91440" bIns="45720" rtlCol="0" anchor="t">
            <a:normAutofit lnSpcReduction="10000"/>
          </a:bodyPr>
          <a:lstStyle/>
          <a:p>
            <a:pPr marL="0" indent="0">
              <a:buNone/>
            </a:pPr>
            <a:r>
              <a:rPr lang="en-US" u="sng"/>
              <a:t>Formal </a:t>
            </a:r>
            <a:r>
              <a:rPr lang="en-US" u="sng" err="1"/>
              <a:t>apologise</a:t>
            </a:r>
            <a:endParaRPr lang="en-US"/>
          </a:p>
          <a:p>
            <a:r>
              <a:rPr lang="en-US"/>
              <a:t>I </a:t>
            </a:r>
            <a:r>
              <a:rPr lang="en-US" err="1"/>
              <a:t>apologise</a:t>
            </a:r>
            <a:r>
              <a:rPr lang="en-US"/>
              <a:t> for any inconvenience caused </a:t>
            </a:r>
          </a:p>
          <a:p>
            <a:pPr marL="0" indent="0">
              <a:buNone/>
            </a:pPr>
            <a:r>
              <a:rPr lang="en-US" u="sng"/>
              <a:t>Acknowledging the issue </a:t>
            </a:r>
          </a:p>
          <a:p>
            <a:pPr marL="0" indent="0">
              <a:buNone/>
            </a:pPr>
            <a:r>
              <a:rPr lang="en-US"/>
              <a:t>We understand that … affected your experience</a:t>
            </a:r>
          </a:p>
          <a:p>
            <a:pPr marL="0" indent="0">
              <a:buNone/>
            </a:pPr>
            <a:r>
              <a:rPr lang="en-US"/>
              <a:t>Thank you for bringing this to our attention</a:t>
            </a:r>
          </a:p>
          <a:p>
            <a:pPr marL="0" indent="0">
              <a:buNone/>
            </a:pPr>
            <a:r>
              <a:rPr lang="en-US" u="sng"/>
              <a:t>Proposing a solution</a:t>
            </a:r>
          </a:p>
          <a:p>
            <a:pPr marL="0" indent="0">
              <a:buNone/>
            </a:pPr>
            <a:r>
              <a:rPr lang="en-US"/>
              <a:t>To make amends, we would like to offer …  compensation, room changes or other gestures</a:t>
            </a:r>
          </a:p>
          <a:p>
            <a:pPr marL="0" indent="0">
              <a:buNone/>
            </a:pPr>
            <a:r>
              <a:rPr lang="en-US"/>
              <a:t>We are committed to improving, and we will take steps to prevent this from happening again.</a:t>
            </a:r>
          </a:p>
          <a:p>
            <a:endParaRPr lang="en-US"/>
          </a:p>
        </p:txBody>
      </p:sp>
      <p:sp>
        <p:nvSpPr>
          <p:cNvPr id="4" name="TextBox 3">
            <a:extLst>
              <a:ext uri="{FF2B5EF4-FFF2-40B4-BE49-F238E27FC236}">
                <a16:creationId xmlns:a16="http://schemas.microsoft.com/office/drawing/2014/main" id="{8E89E643-1DE4-0E42-19C7-7B6EE07AA84A}"/>
              </a:ext>
            </a:extLst>
          </p:cNvPr>
          <p:cNvSpPr txBox="1"/>
          <p:nvPr/>
        </p:nvSpPr>
        <p:spPr>
          <a:xfrm>
            <a:off x="9875273" y="6347951"/>
            <a:ext cx="221225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Indeed (2023)</a:t>
            </a:r>
          </a:p>
        </p:txBody>
      </p:sp>
      <p:pic>
        <p:nvPicPr>
          <p:cNvPr id="5" name="Picture 4" descr="Light Bulb Idea Vector Art, Icons, and Graphics for Free Download">
            <a:extLst>
              <a:ext uri="{FF2B5EF4-FFF2-40B4-BE49-F238E27FC236}">
                <a16:creationId xmlns:a16="http://schemas.microsoft.com/office/drawing/2014/main" id="{E8175F6F-06DF-70BE-A29A-87FE5F2737ED}"/>
              </a:ext>
            </a:extLst>
          </p:cNvPr>
          <p:cNvPicPr>
            <a:picLocks noChangeAspect="1"/>
          </p:cNvPicPr>
          <p:nvPr/>
        </p:nvPicPr>
        <p:blipFill>
          <a:blip r:embed="rId3"/>
          <a:stretch>
            <a:fillRect/>
          </a:stretch>
        </p:blipFill>
        <p:spPr>
          <a:xfrm>
            <a:off x="10390909" y="200891"/>
            <a:ext cx="1510146" cy="1510146"/>
          </a:xfrm>
          <a:prstGeom prst="rect">
            <a:avLst/>
          </a:prstGeom>
        </p:spPr>
      </p:pic>
    </p:spTree>
    <p:extLst>
      <p:ext uri="{BB962C8B-B14F-4D97-AF65-F5344CB8AC3E}">
        <p14:creationId xmlns:p14="http://schemas.microsoft.com/office/powerpoint/2010/main" val="19204398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99EE5F-D858-400D-E15D-F24C5EF9D9CB}"/>
              </a:ext>
            </a:extLst>
          </p:cNvPr>
          <p:cNvSpPr>
            <a:spLocks noGrp="1"/>
          </p:cNvSpPr>
          <p:nvPr>
            <p:ph type="title"/>
          </p:nvPr>
        </p:nvSpPr>
        <p:spPr/>
        <p:txBody>
          <a:bodyPr/>
          <a:lstStyle/>
          <a:p>
            <a:r>
              <a:rPr lang="en-US" dirty="0">
                <a:latin typeface="Corbel"/>
              </a:rPr>
              <a:t>References- Carys  </a:t>
            </a:r>
          </a:p>
        </p:txBody>
      </p:sp>
      <p:sp>
        <p:nvSpPr>
          <p:cNvPr id="3" name="Content Placeholder 2">
            <a:extLst>
              <a:ext uri="{FF2B5EF4-FFF2-40B4-BE49-F238E27FC236}">
                <a16:creationId xmlns:a16="http://schemas.microsoft.com/office/drawing/2014/main" id="{586B213D-DA13-AC27-9132-250CF24FF7B8}"/>
              </a:ext>
            </a:extLst>
          </p:cNvPr>
          <p:cNvSpPr>
            <a:spLocks noGrp="1"/>
          </p:cNvSpPr>
          <p:nvPr>
            <p:ph idx="1"/>
          </p:nvPr>
        </p:nvSpPr>
        <p:spPr>
          <a:xfrm>
            <a:off x="1497887" y="2073132"/>
            <a:ext cx="9784080" cy="4206240"/>
          </a:xfrm>
        </p:spPr>
        <p:txBody>
          <a:bodyPr vert="horz" lIns="91440" tIns="45720" rIns="91440" bIns="45720" rtlCol="0" anchor="t">
            <a:normAutofit/>
          </a:bodyPr>
          <a:lstStyle/>
          <a:p>
            <a:endParaRPr lang="en-US" sz="1800" dirty="0">
              <a:latin typeface="Corbel"/>
              <a:ea typeface="Calibri"/>
              <a:cs typeface="Calibri"/>
            </a:endParaRPr>
          </a:p>
          <a:p>
            <a:r>
              <a:rPr lang="en-US" sz="1800" dirty="0">
                <a:latin typeface="Corbel"/>
                <a:ea typeface="Calibri"/>
                <a:cs typeface="Calibri"/>
              </a:rPr>
              <a:t>Forbes (2023). </a:t>
            </a:r>
            <a:r>
              <a:rPr lang="en-US" sz="1800" i="1" dirty="0">
                <a:latin typeface="Corbel"/>
                <a:ea typeface="Calibri"/>
                <a:cs typeface="Calibri"/>
              </a:rPr>
              <a:t>Council Post: 12 Steps To Turn Customer Complaints Into Positive Experiences</a:t>
            </a:r>
            <a:r>
              <a:rPr lang="en-US" sz="1800" dirty="0">
                <a:latin typeface="Corbel"/>
                <a:ea typeface="Calibri"/>
                <a:cs typeface="Calibri"/>
              </a:rPr>
              <a:t>. [online] Forbes. Available at: https://www.forbes.com/sites/theyec/2023/07/24/12-steps-to-turn-customer-complaints-into-positive-experiences/?sh=639c66676958 [Accessed 2 May 2024].</a:t>
            </a:r>
            <a:endParaRPr lang="en-US" sz="1800" dirty="0">
              <a:latin typeface="Corbel"/>
              <a:ea typeface="+mn-lt"/>
              <a:cs typeface="+mn-lt"/>
            </a:endParaRPr>
          </a:p>
          <a:p>
            <a:r>
              <a:rPr lang="en-US" sz="1800" dirty="0">
                <a:latin typeface="Corbel"/>
                <a:ea typeface="+mn-lt"/>
                <a:cs typeface="+mn-lt"/>
              </a:rPr>
              <a:t>Ted x. (2020) The power of communication and body language, Rodney smith Available at: </a:t>
            </a:r>
            <a:r>
              <a:rPr lang="en-US" sz="1800" u="sng" dirty="0">
                <a:latin typeface="Corbel"/>
                <a:ea typeface="+mn-lt"/>
                <a:cs typeface="+mn-lt"/>
                <a:hlinkClick r:id="rId2">
                  <a:extLst>
                    <a:ext uri="{A12FA001-AC4F-418D-AE19-62706E023703}">
                      <ahyp:hlinkClr xmlns:ahyp="http://schemas.microsoft.com/office/drawing/2018/hyperlinkcolor" val="tx"/>
                    </a:ext>
                  </a:extLst>
                </a:hlinkClick>
              </a:rPr>
              <a:t>https://youtu.be/Ku3rksZFeaM</a:t>
            </a:r>
            <a:r>
              <a:rPr lang="en-US" sz="1800" u="sng" dirty="0">
                <a:latin typeface="Corbel"/>
                <a:ea typeface="+mn-lt"/>
                <a:cs typeface="+mn-lt"/>
              </a:rPr>
              <a:t>  </a:t>
            </a:r>
            <a:r>
              <a:rPr lang="en-US" sz="1800" dirty="0">
                <a:latin typeface="Corbel"/>
                <a:ea typeface="+mn-lt"/>
                <a:cs typeface="+mn-lt"/>
              </a:rPr>
              <a:t>(Accessed 2 May 2024)</a:t>
            </a:r>
          </a:p>
          <a:p>
            <a:r>
              <a:rPr lang="en-US" sz="1800" dirty="0">
                <a:latin typeface="Corbel"/>
                <a:ea typeface="+mn-lt"/>
                <a:cs typeface="+mn-lt"/>
              </a:rPr>
              <a:t>Matterport, 2024. Virtual tour. Available at:  </a:t>
            </a:r>
            <a:r>
              <a:rPr lang="en-US" sz="1800" dirty="0">
                <a:latin typeface="Corbel"/>
                <a:cs typeface="Arial"/>
                <a:hlinkClick r:id="rId3">
                  <a:extLst>
                    <a:ext uri="{A12FA001-AC4F-418D-AE19-62706E023703}">
                      <ahyp:hlinkClr xmlns:ahyp="http://schemas.microsoft.com/office/drawing/2018/hyperlinkcolor" val="tx"/>
                    </a:ext>
                  </a:extLst>
                </a:hlinkClick>
              </a:rPr>
              <a:t>Delta Hotels By Marriott Swindon - Virtual Tour (matterport.com)</a:t>
            </a:r>
            <a:r>
              <a:rPr lang="en-US" sz="1800" dirty="0">
                <a:latin typeface="Corbel"/>
                <a:ea typeface="+mn-lt"/>
                <a:cs typeface="+mn-lt"/>
              </a:rPr>
              <a:t> (Accessed 16 April 2024)</a:t>
            </a:r>
          </a:p>
          <a:p>
            <a:r>
              <a:rPr lang="en-US" sz="1800" dirty="0">
                <a:latin typeface="Corbel"/>
                <a:cs typeface="Arial"/>
              </a:rPr>
              <a:t>Marriott, J. W., &amp; Brown, K. A. (2015). </a:t>
            </a:r>
            <a:r>
              <a:rPr lang="en-US" sz="1800" i="1" dirty="0">
                <a:latin typeface="Corbel"/>
                <a:cs typeface="Arial"/>
              </a:rPr>
              <a:t>The spirit to serve: Marriott’s way</a:t>
            </a:r>
            <a:r>
              <a:rPr lang="en-US" sz="1800" dirty="0">
                <a:latin typeface="Corbel"/>
                <a:cs typeface="Arial"/>
              </a:rPr>
              <a:t>. Snowball Publishing</a:t>
            </a:r>
          </a:p>
          <a:p>
            <a:r>
              <a:rPr lang="en-US" sz="1800" dirty="0">
                <a:latin typeface="Corbel"/>
                <a:ea typeface="Calibri"/>
                <a:cs typeface="Calibri"/>
              </a:rPr>
              <a:t>Indeed Career Guide. (2023). </a:t>
            </a:r>
            <a:r>
              <a:rPr lang="en-US" sz="1800" i="1" dirty="0">
                <a:latin typeface="Corbel"/>
                <a:ea typeface="Calibri"/>
                <a:cs typeface="Calibri"/>
              </a:rPr>
              <a:t>How to write an effective apologies email to customers</a:t>
            </a:r>
            <a:r>
              <a:rPr lang="en-US" sz="1800" dirty="0">
                <a:latin typeface="Corbel"/>
                <a:ea typeface="Calibri"/>
                <a:cs typeface="Calibri"/>
              </a:rPr>
              <a:t>. [online] Available at: https://uk.indeed.com/career-advice/career-development/apologies-email [Accessed 2 May 2024].</a:t>
            </a:r>
            <a:endParaRPr lang="en-US" sz="1800" dirty="0">
              <a:latin typeface="Corbel"/>
              <a:cs typeface="Arial"/>
            </a:endParaRPr>
          </a:p>
        </p:txBody>
      </p:sp>
    </p:spTree>
    <p:extLst>
      <p:ext uri="{BB962C8B-B14F-4D97-AF65-F5344CB8AC3E}">
        <p14:creationId xmlns:p14="http://schemas.microsoft.com/office/powerpoint/2010/main" val="1774380996"/>
      </p:ext>
    </p:extLst>
  </p:cSld>
  <p:clrMapOvr>
    <a:masterClrMapping/>
  </p:clrMapOvr>
</p:sld>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Banded">
  <a:themeElements>
    <a:clrScheme name="Banded">
      <a:dk1>
        <a:srgbClr val="2C2C2C"/>
      </a:dk1>
      <a:lt1>
        <a:srgbClr val="FFFFFF"/>
      </a:lt1>
      <a:dk2>
        <a:srgbClr val="099BDD"/>
      </a:dk2>
      <a:lt2>
        <a:srgbClr val="F2F2F2"/>
      </a:lt2>
      <a:accent1>
        <a:srgbClr val="FFC000"/>
      </a:accent1>
      <a:accent2>
        <a:srgbClr val="A5D028"/>
      </a:accent2>
      <a:accent3>
        <a:srgbClr val="08CC78"/>
      </a:accent3>
      <a:accent4>
        <a:srgbClr val="F24099"/>
      </a:accent4>
      <a:accent5>
        <a:srgbClr val="828288"/>
      </a:accent5>
      <a:accent6>
        <a:srgbClr val="F56617"/>
      </a:accent6>
      <a:hlink>
        <a:srgbClr val="005DBA"/>
      </a:hlink>
      <a:folHlink>
        <a:srgbClr val="6C606A"/>
      </a:folHlink>
    </a:clrScheme>
    <a:fontScheme name="Banded">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nded">
      <a:fillStyleLst>
        <a:solidFill>
          <a:schemeClr val="phClr"/>
        </a:solidFill>
        <a:gradFill rotWithShape="1">
          <a:gsLst>
            <a:gs pos="0">
              <a:schemeClr val="phClr">
                <a:tint val="65000"/>
                <a:satMod val="120000"/>
                <a:lumMod val="107000"/>
              </a:schemeClr>
            </a:gs>
            <a:gs pos="50000">
              <a:schemeClr val="phClr">
                <a:tint val="70000"/>
                <a:satMod val="124000"/>
                <a:lumMod val="103000"/>
              </a:schemeClr>
            </a:gs>
            <a:gs pos="100000">
              <a:schemeClr val="phClr">
                <a:tint val="85000"/>
                <a:satMod val="120000"/>
                <a:lumMod val="100000"/>
              </a:schemeClr>
            </a:gs>
          </a:gsLst>
          <a:lin ang="5400000" scaled="0"/>
        </a:gradFill>
        <a:gradFill rotWithShape="1">
          <a:gsLst>
            <a:gs pos="0">
              <a:schemeClr val="phClr">
                <a:tint val="85000"/>
                <a:shade val="98000"/>
                <a:satMod val="110000"/>
                <a:lumMod val="103000"/>
              </a:schemeClr>
            </a:gs>
            <a:gs pos="50000">
              <a:schemeClr val="phClr">
                <a:shade val="85000"/>
                <a:satMod val="105000"/>
                <a:lumMod val="100000"/>
              </a:schemeClr>
            </a:gs>
            <a:gs pos="100000">
              <a:schemeClr val="phClr">
                <a:shade val="60000"/>
                <a:satMod val="12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15875" dir="5400000" algn="ctr" rotWithShape="0">
              <a:srgbClr val="000000">
                <a:alpha val="68000"/>
              </a:srgbClr>
            </a:outerShdw>
          </a:effectLst>
        </a:effectStyle>
        <a:effectStyle>
          <a:effectLst>
            <a:outerShdw blurRad="88900" dist="27940" dir="5400000" algn="ctr" rotWithShape="0">
              <a:srgbClr val="000000">
                <a:alpha val="63000"/>
              </a:srgbClr>
            </a:outerShdw>
          </a:effectLst>
        </a:effectStyle>
      </a:effectStyleLst>
      <a:bgFillStyleLst>
        <a:solidFill>
          <a:schemeClr val="phClr"/>
        </a:solidFill>
        <a:blipFill rotWithShape="1">
          <a:blip xmlns:r="http://schemas.openxmlformats.org/officeDocument/2006/relationships" r:embed="rId1">
            <a:duotone>
              <a:schemeClr val="phClr"/>
              <a:schemeClr val="phClr">
                <a:shade val="91000"/>
                <a:satMod val="105000"/>
              </a:schemeClr>
            </a:duotone>
          </a:blip>
          <a:tile tx="0" ty="0" sx="100000" sy="100000" flip="none" algn="tl"/>
        </a:blipFill>
        <a:gradFill rotWithShape="1">
          <a:gsLst>
            <a:gs pos="0">
              <a:schemeClr val="phClr">
                <a:tint val="100000"/>
                <a:shade val="0"/>
                <a:satMod val="100000"/>
              </a:schemeClr>
            </a:gs>
            <a:gs pos="100000">
              <a:schemeClr val="phClr">
                <a:shade val="10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Banded" id="{98DFF888-2449-4D28-977C-6306C017633E}" vid="{9792607F-9579-4224-82FF-9C88C3E1E53D}"/>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5</Slides>
  <Notes>3</Notes>
  <HiddenSlides>0</HiddenSlides>
  <MMClips>0</MMClips>
  <ScaleCrop>false</ScaleCrop>
  <HeadingPairs>
    <vt:vector size="4" baseType="variant">
      <vt:variant>
        <vt:lpstr>Theme</vt:lpstr>
      </vt:variant>
      <vt:variant>
        <vt:i4>2</vt:i4>
      </vt:variant>
      <vt:variant>
        <vt:lpstr>Slide Titles</vt:lpstr>
      </vt:variant>
      <vt:variant>
        <vt:i4>5</vt:i4>
      </vt:variant>
    </vt:vector>
  </HeadingPairs>
  <TitlesOfParts>
    <vt:vector size="7" baseType="lpstr">
      <vt:lpstr>office theme</vt:lpstr>
      <vt:lpstr>Banded</vt:lpstr>
      <vt:lpstr>Carys Davies  immersive presentation </vt:lpstr>
      <vt:lpstr>Listen</vt:lpstr>
      <vt:lpstr>Listen – facial expressions</vt:lpstr>
      <vt:lpstr>Apologies</vt:lpstr>
      <vt:lpstr>References- Carys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48</cp:revision>
  <dcterms:created xsi:type="dcterms:W3CDTF">2024-05-07T12:13:51Z</dcterms:created>
  <dcterms:modified xsi:type="dcterms:W3CDTF">2024-05-07T12:21:22Z</dcterms:modified>
</cp:coreProperties>
</file>