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7" r:id="rId3"/>
    <p:sldId id="258" r:id="rId4"/>
    <p:sldId id="260" r:id="rId5"/>
    <p:sldId id="259" r:id="rId6"/>
    <p:sldId id="263" r:id="rId7"/>
    <p:sldId id="265" r:id="rId8"/>
    <p:sldId id="264" r:id="rId9"/>
    <p:sldId id="26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98" d="100"/>
          <a:sy n="98" d="100"/>
        </p:scale>
        <p:origin x="90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9DF0F7-4E8E-4BD4-BFDA-CD06EB26EA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7326CC-5237-4899-B516-2F0F18DAA2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3272FA-5F19-4E06-8B19-15DA03226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13/05/2024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F390E1-755B-4F31-93F0-4D85B31205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FD5099-F392-4A7A-8AA4-2600B8C26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6520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FC2BA-7EA0-41AD-8AB5-358E0C8DB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F4962A-21E8-4711-8C94-504EF98B6D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1081FC-42C3-4514-ADB1-1EABDDF410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13/05/2024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2AE23C-98FC-485F-9F21-3E013D0CC7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E3F907-A911-408A-AB06-BD28A72EA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61843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DAA72-8CCF-4814-9961-2D86C36EB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461034-F4AA-40C9-823D-8040EA13F4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F40AB4-3196-4A37-8CC5-47A0CD865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13/05/2024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CD19C-88DF-417F-874E-FF96996A3D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70220D-7A24-4027-837C-B2174CDFD4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12815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75B66-70B3-433D-8B56-01A8ADB46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97ED0-F091-4181-819A-971A9355BC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F1DAE3-518C-46ED-BAF6-44C5E3F73D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46F341-B327-40E1-8EED-536683A98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13/05/2024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BA8E0D-9172-475C-A690-D8B56A4C10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621783-D97C-4DC8-9BBC-F841D0958D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963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7299D-B6EE-41C4-BE50-44462DE2F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C21CE6-BC4D-4D6D-92F8-9F1F28D607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3FE63B-A31D-4560-B5D0-D5DB1145F8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704E56A-1DB8-45CA-9F64-B6F561F771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95B422-756D-44DC-9A62-286A5579CF9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487175-0388-4874-ABF2-D8456B152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13/05/2024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274538B-BD6F-4A56-A479-A97D3C9E53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32661B-F8F5-4B75-B5CD-FC121C6960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25368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CE6D3-31AE-41C3-8245-6A6CA02A1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69F138-8196-4882-9369-3C6231CB4F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13/05/2024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AEF500-F84E-490B-B576-6A6800130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0ED19-9D1F-4ADD-9180-95146C103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81563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5C60785-B0B7-46E4-B09A-11BA6DC52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13/05/2024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A69350-5D51-46B7-8410-B078E0170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A4993F-9E27-4D0A-9BC9-2EFE4BA97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7693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086E5-8CE0-40ED-961D-0B78F97C2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66DC49-E25F-4BD5-8AF2-046750C994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8CC0FC-74D9-4920-8E35-FB72D7B8AC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8C124B-9CDB-4851-85A9-0CC9F73B1C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13/05/2024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39243B-0077-4FDA-9EFE-39936A4F75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344981-D768-4B48-8849-8F74655DE3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565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EA54C-94B8-4F55-AA32-EA7589CD70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AC843E-519D-4E4D-89FB-6E859C8ECF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0E5294-EA6B-455E-9177-0C48D36D26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D0268A-424E-4232-86D1-4313B4F3D0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13/05/2024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2CF69B-52E5-4584-A59D-44C105C131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A6EF42-B6F4-429B-A50E-7E2AFFED9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5670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25FAC-D56C-4288-B1CA-298C56C16D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5F06C6-9D41-44D9-B658-2218007147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F10F0-EA0A-47DC-B570-AAD043C91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13/05/2024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CE488A-226A-41E2-B0B9-917C37677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1AAF9C-5267-4105-A96C-5C87BD568E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41281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00933E-835C-45E3-85FA-A1C91E1C64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924868-5CFF-44F8-9213-AFBEAD58C8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C9F109-FA34-41DB-AE3D-13917C1EAF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13/05/2024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C24C14-14AA-4C69-A912-B6A0F812F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63E128-5EFF-4F1D-B71D-2F67192D25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18346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339464-C59E-44DA-8A4D-24CCBD42E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7572B1-3D32-4EB3-B7A8-C989DB00C5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62C4B2-C8BF-4398-AEC6-9E94DE14DB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11222D-1497-48C5-AB7E-D38FF1BE8D50}" type="datetimeFigureOut">
              <a:rPr lang="en-GB" smtClean="0"/>
              <a:t>13/05/2024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7AAAA8-B015-4476-9C0C-CE8AA6F0B89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3EA97A-3650-4644-9DD1-3C2791C35C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632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371/journal.pmed.1003854" TargetMode="External"/><Relationship Id="rId2" Type="http://schemas.openxmlformats.org/officeDocument/2006/relationships/hyperlink" Target="https://doi.org/10.3390/ijerph1808436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C477752-ACCA-41C1-9B1D-D0CED1F9CB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773A46-0DE7-4BDA-B877-86201B8CE3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4072046"/>
            <a:ext cx="6154702" cy="2239107"/>
          </a:xfrm>
        </p:spPr>
        <p:txBody>
          <a:bodyPr anchor="ctr">
            <a:normAutofit/>
          </a:bodyPr>
          <a:lstStyle/>
          <a:p>
            <a:br>
              <a:rPr lang="en-GB" sz="2900" b="1"/>
            </a:br>
            <a:r>
              <a:rPr lang="en-GB" sz="2900" b="1">
                <a:latin typeface="Arial Black" panose="020B0A04020102020204" pitchFamily="34" charset="0"/>
              </a:rPr>
              <a:t>Module: Introduction to Research (BMHP5005)</a:t>
            </a:r>
            <a:br>
              <a:rPr lang="en-GB" sz="2900" b="1">
                <a:latin typeface="Arial Black" panose="020B0A04020102020204" pitchFamily="34" charset="0"/>
              </a:rPr>
            </a:br>
            <a:br>
              <a:rPr lang="en-GB" sz="2900" b="1">
                <a:latin typeface="Arial Black" panose="020B0A04020102020204" pitchFamily="34" charset="0"/>
              </a:rPr>
            </a:br>
            <a:r>
              <a:rPr lang="en-GB" sz="2900" b="1">
                <a:latin typeface="Arial Black" panose="020B0A04020102020204" pitchFamily="34" charset="0"/>
              </a:rPr>
              <a:t>Assessment 2: Viva Voce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AD54F1-95E5-440C-B085-1E65C00D8C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97049" y="4072046"/>
            <a:ext cx="4156750" cy="2239107"/>
          </a:xfrm>
        </p:spPr>
        <p:txBody>
          <a:bodyPr anchor="ctr">
            <a:normAutofit/>
          </a:bodyPr>
          <a:lstStyle/>
          <a:p>
            <a:pPr algn="l"/>
            <a:r>
              <a:rPr lang="en-GB" sz="1700"/>
              <a:t>Student Name: Esther </a:t>
            </a:r>
            <a:r>
              <a:rPr lang="en-GB" sz="1700" err="1"/>
              <a:t>Efe</a:t>
            </a:r>
            <a:r>
              <a:rPr lang="en-GB" sz="1700"/>
              <a:t> Gomugor  </a:t>
            </a:r>
          </a:p>
          <a:p>
            <a:pPr algn="l"/>
            <a:r>
              <a:rPr lang="en-GB" sz="1700"/>
              <a:t>Student Number: 202275</a:t>
            </a:r>
          </a:p>
          <a:p>
            <a:pPr algn="l"/>
            <a:r>
              <a:rPr lang="en-GB" sz="1700"/>
              <a:t>Topic focus: The view of patients seeking medical  attention during the covid-19 outbreak in the United Kingdom.</a:t>
            </a:r>
          </a:p>
          <a:p>
            <a:pPr algn="l"/>
            <a:r>
              <a:rPr lang="en-GB" sz="1700"/>
              <a:t>Lecture: Bianca Sanfillippo   </a:t>
            </a:r>
          </a:p>
        </p:txBody>
      </p:sp>
      <p:pic>
        <p:nvPicPr>
          <p:cNvPr id="1026" name="Picture 2" descr="UWTSD logo | Discover Dylan Thomas">
            <a:extLst>
              <a:ext uri="{FF2B5EF4-FFF2-40B4-BE49-F238E27FC236}">
                <a16:creationId xmlns:a16="http://schemas.microsoft.com/office/drawing/2014/main" id="{969C3A2C-C504-D038-B46B-1179D84201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85226" y="197225"/>
            <a:ext cx="9221547" cy="3688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50363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7B95FD-75B9-45E4-993D-A06DD4DE0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0050" y="336430"/>
            <a:ext cx="6798541" cy="705838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solidFill>
                  <a:schemeClr val="accent1"/>
                </a:solidFill>
                <a:latin typeface="Arial Black" panose="020B0A04020102020204" pitchFamily="34" charset="0"/>
              </a:rPr>
              <a:t>Introduction</a:t>
            </a:r>
          </a:p>
        </p:txBody>
      </p:sp>
      <p:pic>
        <p:nvPicPr>
          <p:cNvPr id="12" name="Picture 11" descr="Person using microscope">
            <a:extLst>
              <a:ext uri="{FF2B5EF4-FFF2-40B4-BE49-F238E27FC236}">
                <a16:creationId xmlns:a16="http://schemas.microsoft.com/office/drawing/2014/main" id="{1A69BA7C-8C65-A3E8-0059-E04337D3E33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482" r="43534" b="1"/>
          <a:stretch/>
        </p:blipFill>
        <p:spPr>
          <a:xfrm>
            <a:off x="1" y="10"/>
            <a:ext cx="3200399" cy="6737220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55405F-B1B5-4DEF-B747-6D8A425C7D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60785" y="1115868"/>
            <a:ext cx="8315863" cy="5233174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literature review is about the topic of Focus, Aim, and Objectives of the Secondary research 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The Topic of Focus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What is the view of patients seeking medical attention during the  covid-19 outbreak in the United Kingdom, 2020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aim of research is to investigate the view of patients seeking medical attention during the Covid-19 outbreak in the United Kingdom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endParaRPr 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Objectives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One of the secondary research goals is:</a:t>
            </a:r>
          </a:p>
          <a:p>
            <a:pPr marL="571500" indent="-571500">
              <a:spcBef>
                <a:spcPts val="0"/>
              </a:spcBef>
              <a:spcAft>
                <a:spcPts val="600"/>
              </a:spcAft>
              <a:buFont typeface="+mj-lt"/>
              <a:buAutoNum type="romanUcPeriod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To investigate how people in the United Kingdom sought medical attention during the Covid-19 pandemic.</a:t>
            </a:r>
          </a:p>
          <a:p>
            <a:pPr marL="571500" indent="-571500">
              <a:spcBef>
                <a:spcPts val="0"/>
              </a:spcBef>
              <a:spcAft>
                <a:spcPts val="600"/>
              </a:spcAft>
              <a:buFont typeface="+mj-lt"/>
              <a:buAutoNum type="romanUcPeriod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To determine the variables influencing individuals’ decisions to seek medical attention during the Covid-19 epidemic in the United Kingdom.</a:t>
            </a:r>
          </a:p>
          <a:p>
            <a:pPr marL="571500" indent="-571500">
              <a:spcBef>
                <a:spcPts val="0"/>
              </a:spcBef>
              <a:spcAft>
                <a:spcPts val="600"/>
              </a:spcAft>
              <a:buFont typeface="+mj-lt"/>
              <a:buAutoNum type="romanUcPeriod"/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5128452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Glasses on top of a book">
            <a:extLst>
              <a:ext uri="{FF2B5EF4-FFF2-40B4-BE49-F238E27FC236}">
                <a16:creationId xmlns:a16="http://schemas.microsoft.com/office/drawing/2014/main" id="{1E60563A-4DAF-FB05-1997-7C3AF5363F3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923" r="33255" b="-1"/>
          <a:stretch/>
        </p:blipFill>
        <p:spPr>
          <a:xfrm>
            <a:off x="8980098" y="10"/>
            <a:ext cx="3211900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0E2F0E-0041-485B-A017-7B44BEB42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8218295" cy="1628970"/>
          </a:xfrm>
        </p:spPr>
        <p:txBody>
          <a:bodyPr anchor="ctr">
            <a:normAutofit/>
          </a:bodyPr>
          <a:lstStyle/>
          <a:p>
            <a:r>
              <a:rPr lang="en-GB" sz="2800" b="1" dirty="0">
                <a:solidFill>
                  <a:schemeClr val="accent1"/>
                </a:solidFill>
                <a:latin typeface="Arial Black" panose="020B0A04020102020204" pitchFamily="34" charset="0"/>
              </a:rPr>
              <a:t>The Methods use for gathering Data collection and analysis.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42EDA8-78A7-48B7-9C96-97679DE6DE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239" y="2285994"/>
            <a:ext cx="8063022" cy="3809169"/>
          </a:xfrm>
        </p:spPr>
        <p:txBody>
          <a:bodyPr anchor="ctr">
            <a:normAutofit lnSpcReduction="10000"/>
          </a:bodyPr>
          <a:lstStyle/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The current study is exploratory in nature to highlight how people see the ways that Covid-19 has affected their behaviour when seeking healthcare.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The secondary strategy research with systematic literature review used as method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The online databases sources and data sources for the current study involved in the research.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Three database used include: PudMed ,Google Scholar and UWTSD database research Library.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Thematic data analysis use in which qualitative finding are compiled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49476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3F29798-D584-4792-9B62-3F5F5C36D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C0EAA8-394C-495A-8ADE-02A487113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4805"/>
            <a:ext cx="10515600" cy="15058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kern="1200" dirty="0">
                <a:solidFill>
                  <a:schemeClr val="accent1"/>
                </a:solidFill>
                <a:latin typeface="Arial Black" panose="020B0A04020102020204" pitchFamily="34" charset="0"/>
              </a:rPr>
              <a:t>Literature Review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E015688-109E-44EE-8228-480161D6B8B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39547891"/>
              </p:ext>
            </p:extLst>
          </p:nvPr>
        </p:nvGraphicFramePr>
        <p:xfrm>
          <a:off x="353682" y="1216324"/>
          <a:ext cx="11455880" cy="5391509"/>
        </p:xfrm>
        <a:graphic>
          <a:graphicData uri="http://schemas.openxmlformats.org/drawingml/2006/table">
            <a:tbl>
              <a:tblPr firstRow="1" firstCol="1" bandRow="1"/>
              <a:tblGrid>
                <a:gridCol w="1522301">
                  <a:extLst>
                    <a:ext uri="{9D8B030D-6E8A-4147-A177-3AD203B41FA5}">
                      <a16:colId xmlns:a16="http://schemas.microsoft.com/office/drawing/2014/main" val="2791120806"/>
                    </a:ext>
                  </a:extLst>
                </a:gridCol>
                <a:gridCol w="3214625">
                  <a:extLst>
                    <a:ext uri="{9D8B030D-6E8A-4147-A177-3AD203B41FA5}">
                      <a16:colId xmlns:a16="http://schemas.microsoft.com/office/drawing/2014/main" val="3589850242"/>
                    </a:ext>
                  </a:extLst>
                </a:gridCol>
                <a:gridCol w="2829933">
                  <a:extLst>
                    <a:ext uri="{9D8B030D-6E8A-4147-A177-3AD203B41FA5}">
                      <a16:colId xmlns:a16="http://schemas.microsoft.com/office/drawing/2014/main" val="2229489048"/>
                    </a:ext>
                  </a:extLst>
                </a:gridCol>
                <a:gridCol w="3889021">
                  <a:extLst>
                    <a:ext uri="{9D8B030D-6E8A-4147-A177-3AD203B41FA5}">
                      <a16:colId xmlns:a16="http://schemas.microsoft.com/office/drawing/2014/main" val="2241838310"/>
                    </a:ext>
                  </a:extLst>
                </a:gridCol>
              </a:tblGrid>
              <a:tr h="573582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 u="none" strike="noStrike">
                          <a:effectLst/>
                          <a:latin typeface="Arial Black" panose="020B0A04020102020204" pitchFamily="34" charset="0"/>
                          <a:cs typeface="Times New Roman" panose="02020603050405020304" pitchFamily="18" charset="0"/>
                        </a:rPr>
                        <a:t>Source citation </a:t>
                      </a:r>
                      <a:endParaRPr lang="en-GB" sz="1400" b="0" i="0" u="none" strike="noStrike">
                        <a:effectLst/>
                        <a:latin typeface="Arial Black" panose="020B0A04020102020204" pitchFamily="34" charset="0"/>
                      </a:endParaRPr>
                    </a:p>
                  </a:txBody>
                  <a:tcPr marL="61193" marR="61193" marT="56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 u="none" strike="noStrike">
                          <a:effectLst/>
                          <a:latin typeface="Arial Black" panose="020B0A04020102020204" pitchFamily="34" charset="0"/>
                          <a:cs typeface="Times New Roman" panose="02020603050405020304" pitchFamily="18" charset="0"/>
                        </a:rPr>
                        <a:t>Aim of study</a:t>
                      </a:r>
                      <a:endParaRPr lang="en-GB" sz="1400" b="0" i="0" u="none" strike="noStrike">
                        <a:effectLst/>
                        <a:latin typeface="Arial Black" panose="020B0A04020102020204" pitchFamily="34" charset="0"/>
                      </a:endParaRPr>
                    </a:p>
                  </a:txBody>
                  <a:tcPr marL="61193" marR="61193" marT="56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 u="none" strike="noStrike">
                          <a:effectLst/>
                          <a:latin typeface="Arial Black" panose="020B0A040201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Methods and Sample size and characteristics</a:t>
                      </a:r>
                      <a:endParaRPr lang="en-GB" sz="1400" b="0" i="0" u="none" strike="noStrike">
                        <a:effectLst/>
                        <a:latin typeface="Arial Black" panose="020B0A04020102020204" pitchFamily="34" charset="0"/>
                      </a:endParaRPr>
                    </a:p>
                  </a:txBody>
                  <a:tcPr marL="61193" marR="61193" marT="56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 u="none" strike="noStrike">
                          <a:effectLst/>
                          <a:latin typeface="Arial Black" panose="020B0A040201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Summary of main findings</a:t>
                      </a:r>
                      <a:endParaRPr lang="en-GB" sz="1400" b="0" i="0" u="none" strike="noStrike">
                        <a:effectLst/>
                        <a:latin typeface="Arial Black" panose="020B0A040201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 u="none" strike="noStrike">
                          <a:effectLst/>
                          <a:latin typeface="Arial Black" panose="020B0A040201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endParaRPr lang="en-GB" sz="1400" b="0" i="0" u="none" strike="noStrike">
                        <a:effectLst/>
                        <a:latin typeface="Arial Black" panose="020B0A04020102020204" pitchFamily="34" charset="0"/>
                      </a:endParaRPr>
                    </a:p>
                  </a:txBody>
                  <a:tcPr marL="61193" marR="61193" marT="56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21238234"/>
                  </a:ext>
                </a:extLst>
              </a:tr>
              <a:tr h="182563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Watson et al, 2021; Splinter et al, 2021; Quinn-scoggins et al, 2021 </a:t>
                      </a:r>
                    </a:p>
                  </a:txBody>
                  <a:tcPr marL="61193" marR="61193" marT="56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Investigate how patients seek for medical attention in UK during COVID-19.</a:t>
                      </a:r>
                    </a:p>
                  </a:txBody>
                  <a:tcPr marL="61193" marR="61193" marT="56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r>
                        <a:rPr lang="en-GB" sz="1400" b="0" i="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 collection of the primary data from the source directed, which include; interview, observations, focus discuss and experiment.</a:t>
                      </a:r>
                    </a:p>
                  </a:txBody>
                  <a:tcPr marL="61193" marR="61193" marT="56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fear of people getting infected in healthcare organisation, which delay the seeking of medical care.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1193" marR="61193" marT="56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50155844"/>
                  </a:ext>
                </a:extLst>
              </a:tr>
              <a:tr h="1891531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Saunders et al, 2021; Splinter et al, 2021; Lu, Kong &amp;Shelley</a:t>
                      </a:r>
                    </a:p>
                  </a:txBody>
                  <a:tcPr marL="61193" marR="61193" marT="56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Extent healthcare avoidance</a:t>
                      </a:r>
                    </a:p>
                  </a:txBody>
                  <a:tcPr marL="61193" marR="61193" marT="56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combination of gathering data and information from the organisation already compiled by another research. </a:t>
                      </a:r>
                    </a:p>
                  </a:txBody>
                  <a:tcPr marL="61193" marR="61193" marT="56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 healthcare seeking patients is 70% as so as it was announced the Covid-19 pandemic crisis in 2021. An evidence proof such as gender, perception about self-health, Education level, and overwhelming of the healthcare sector influence</a:t>
                      </a:r>
                    </a:p>
                  </a:txBody>
                  <a:tcPr marL="61193" marR="61193" marT="56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37087224"/>
                  </a:ext>
                </a:extLst>
              </a:tr>
              <a:tr h="1100762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Duncan &amp; Cheng, 2021</a:t>
                      </a:r>
                    </a:p>
                  </a:txBody>
                  <a:tcPr marL="61193" marR="61193" marT="56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Healthcare extent  of avoidance</a:t>
                      </a:r>
                    </a:p>
                  </a:txBody>
                  <a:tcPr marL="61193" marR="61193" marT="56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Avoidance can lead to negative effects I such as pre-existing health problem r death.</a:t>
                      </a:r>
                    </a:p>
                  </a:txBody>
                  <a:tcPr marL="61193" marR="61193" marT="56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fear of getting infected is the key find of visiting healthcare facilities.</a:t>
                      </a:r>
                    </a:p>
                  </a:txBody>
                  <a:tcPr marL="61193" marR="61193" marT="56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115800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993404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16B467-C08C-466F-BE6B-7F9ED5E6F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GB" sz="4000" b="1"/>
              <a:t>Results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0CCD17-28FE-496A-8B33-DCC80EBEBE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152774" cy="4303464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300"/>
              <a:t> The key findings of the literature that are reviewed.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The impact of the number of patients referrals waiting to be treated in the hospital was than 7.2 million at the end of October; 2022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Insufficient funding. The demand for healthcare services continues to rise but the funding allocated to the NHS was not kept pace with this increasing demand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Staff shortage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The back log 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An ageing population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Evolution in healthcare needs (PPE.)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300"/>
              <a:t>The key themes that are identified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Fear of contracting the disease in the process of reaching medical care is the key factors for the avoidance of visiting healthcare facilities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It can also be factor identified include gender, mental illness such as depression, level of education and self-appreciated health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US" sz="1300"/>
          </a:p>
          <a:p>
            <a:pPr>
              <a:spcBef>
                <a:spcPts val="0"/>
              </a:spcBef>
              <a:spcAft>
                <a:spcPts val="600"/>
              </a:spcAft>
            </a:pPr>
            <a:endParaRPr lang="en-GB" sz="1300"/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DE362E10-FDD1-EF89-D30F-9897B1C57C0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511" b="-2"/>
          <a:stretch/>
        </p:blipFill>
        <p:spPr>
          <a:xfrm>
            <a:off x="5183500" y="1904282"/>
            <a:ext cx="6170299" cy="4224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126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B7B18-A401-4BEB-9851-132F7EA507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  <a:latin typeface="Arial Black" panose="020B0A04020102020204" pitchFamily="34" charset="0"/>
              </a:rPr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5E790-DB23-4A3D-ABAC-1F7706960B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2977" y="1825625"/>
            <a:ext cx="10515600" cy="435133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dirty="0">
                <a:latin typeface="Arial Black" panose="020B0A04020102020204" pitchFamily="34" charset="0"/>
              </a:rPr>
              <a:t>The strengths and limitations of your secondary research?</a:t>
            </a:r>
          </a:p>
          <a:p>
            <a:pPr marL="0" indent="0">
              <a:buNone/>
            </a:pPr>
            <a:r>
              <a:rPr lang="en-GB" dirty="0">
                <a:latin typeface="Arial Black" panose="020B0A04020102020204" pitchFamily="34" charset="0"/>
              </a:rPr>
              <a:t>The strengths: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Diverse opinions regarding the frequency of medical care avoidance and its contributing variables.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Simple to carry out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relevant of the most current material obtain systematic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wide range review the prevalence of medical care avoidance and determining factors.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 Black" panose="020B0A04020102020204" pitchFamily="34" charset="0"/>
                <a:cs typeface="Arial" panose="020B0604020202020204" pitchFamily="34" charset="0"/>
              </a:rPr>
              <a:t>The limitations: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There is no involvement of the primary source of data and hence lack of triangulation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use of outdated sources may lead to lack of information on the most current situation about the research phenomenon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However, the most current fountains were used </a:t>
            </a:r>
          </a:p>
          <a:p>
            <a:pPr marL="0" indent="0">
              <a:buNone/>
            </a:pPr>
            <a:endParaRPr lang="en-GB" dirty="0">
              <a:latin typeface="Arial Black" panose="020B0A040201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72096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7F7200-B828-1E76-2C71-DED61F81C1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GB" sz="3100" dirty="0">
                <a:solidFill>
                  <a:schemeClr val="accent1"/>
                </a:solidFill>
                <a:latin typeface="Arial Black" panose="020B0A04020102020204" pitchFamily="34" charset="0"/>
              </a:rPr>
              <a:t>The main Recommendations for Health and Social care Research, policy and practice</a:t>
            </a:r>
          </a:p>
        </p:txBody>
      </p:sp>
      <p:pic>
        <p:nvPicPr>
          <p:cNvPr id="5" name="Picture 4" descr="People holding hands">
            <a:extLst>
              <a:ext uri="{FF2B5EF4-FFF2-40B4-BE49-F238E27FC236}">
                <a16:creationId xmlns:a16="http://schemas.microsoft.com/office/drawing/2014/main" id="{954F8A6C-38B1-DE0C-F055-80451AD925D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658" r="23496" b="-1"/>
          <a:stretch/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216BF-0B48-41D5-76D9-E9C54CA590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3734" y="2409830"/>
            <a:ext cx="6798539" cy="3705217"/>
          </a:xfrm>
        </p:spPr>
        <p:txBody>
          <a:bodyPr>
            <a:normAutofit/>
          </a:bodyPr>
          <a:lstStyle/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The Governments should ensure relevant information is disseminated during the time of COVID-19 pandemic crisis (Moroni et al,2020; Splinter et al, 2021)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The follow-up would have been assisted to help in reducing the prevalence  avoidance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The healthcare involvement meaning the practitioner should have all details of the patients with high likelihood of delaying to seek or avoiding healthcare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The contact information should be maintained in a way that patients not turnning-up for health appointment are contacted in an appropriate behaviour.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When using the telemedicine to be adopted to assisting in reaching to patients who could treated remotely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Future main of research focus on </a:t>
            </a:r>
          </a:p>
          <a:p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6323497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B7B18-A401-4BEB-9851-132F7EA507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 Black" panose="020B0A040201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5E790-DB23-4A3D-ABAC-1F7706960B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Summarise the main points of your research.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view of patients seeking medical attention due to COVID-19 outbreak in UK.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Governments should have investigated review of patients seeking for medical attenuation during time of COVID-19 outbreak, and How many patients in UK were sough with medical together with effort was used to determine of the individual’ decision seeking medical attention during covid -19 pandemic in UK.</a:t>
            </a:r>
          </a:p>
        </p:txBody>
      </p:sp>
    </p:spTree>
    <p:extLst>
      <p:ext uri="{BB962C8B-B14F-4D97-AF65-F5344CB8AC3E}">
        <p14:creationId xmlns:p14="http://schemas.microsoft.com/office/powerpoint/2010/main" val="3127298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694D9-AFA4-4E03-B587-B523317FE4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551" y="51489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495F6A-65A2-4AA0-99F0-C1CE50AE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551" y="1290787"/>
            <a:ext cx="10515600" cy="519627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Duncan, L. J.,&amp;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cheng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K. F.(2021). Public perception of NHS general practice during the first six months of the COVID-19 pandemic in England. F1000Research, 10.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Holder-Dixon, A. R., Adams, O. R., Cobb; T. L., Goldberg, A. J.,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Fikslin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R. A.,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Reinka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M. A., … &amp; Price, D. M. (2022). Medical avoidance among marginalized longitudinal study. In Healthcare. 10(7). p. 1261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Islam, M. I., Freeman, J., Chadwick, V., &amp;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Martiniuk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A. (2022). Healthcare Avoidance before and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durning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the COVID-19 pandemic among Australian Youth: A Longitudinal Study. In Healthcare. 10(7). p. 1261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Lee, M.,&amp; You, M. (2021). Avoidance of Healthcare utilization in South Korea during the coronavirus disease 2019 (COVID-19) pandemic. International Journal of Environmental Research and Public Health, 18(8), 4363.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https://doi.org/10.3390/ijerph18084363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Lu, P., Kong, D., &amp; Shelley, M. (2021). Risk perception, preventive behaviour, and medical care avoidance among American older adults during the COVID-19 pandemic. Journal of Aging and Health, 33(7-8), 577-584.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Quinn-Scoggins, H. D., Cannings-John, R., Moriarty, Y.,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Whitelock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V.,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Whitetaker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K. L.,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Grozeva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D., …&amp; Brain, K. (2021). Cancer symptom experience and help-seeking behaviour during the COVID-19 pandemic in the UK: a cross-sectional population survey. BMJ open, 11(9), e053095.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Schuster, N. A., de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Breij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Schaap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L. A., van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Schoor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N. M., peters, M. J., de Jongh, R. T., …&amp;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Hoogendijk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E. O. (2021). Older adults report cancellation or avoidance of medical care during the COVID-19 pandemic: results from the Longitudinal Aging Study Amsterdam. European geriatric medicine,12(5), 1075-1083.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Splinter MJ,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Velek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P, Ikram MK,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Kieboom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BCT,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peeters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RP, &amp;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Bindels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PJE, et al. (2021) Prevalence and determinants of healthcare avoidance during the COVID-19 pandemic: A population-based cross-sectional study.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PLoS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Med 18(11): e100854.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https://doi.org/10.1371/journal.pmed.1003854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Waston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G., Pickard, L., Williams, B., Hargreaves, D., &amp; Blair, M. (2021). ‘Do I, don’t I?’ A qualitative study addressing parental perceptions about seeking healthcare during the COVID-19 pandemic. Archives of disease in childhood, 106(11), 1118-1124.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41481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1369</Words>
  <Application>Microsoft Office PowerPoint</Application>
  <PresentationFormat>Widescreen</PresentationFormat>
  <Paragraphs>86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Arial Black</vt:lpstr>
      <vt:lpstr>Calibri</vt:lpstr>
      <vt:lpstr>Calibri Light</vt:lpstr>
      <vt:lpstr>Office Theme</vt:lpstr>
      <vt:lpstr> Module: Introduction to Research (BMHP5005)  Assessment 2: Viva Voce</vt:lpstr>
      <vt:lpstr>Introduction</vt:lpstr>
      <vt:lpstr>The Methods use for gathering Data collection and analysis.</vt:lpstr>
      <vt:lpstr>Literature Review</vt:lpstr>
      <vt:lpstr>Results </vt:lpstr>
      <vt:lpstr>Discussion</vt:lpstr>
      <vt:lpstr>The main Recommendations for Health and Social care Research, policy and practice</vt:lpstr>
      <vt:lpstr>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Barbara Chinyani</dc:creator>
  <cp:lastModifiedBy>Eliane Mukeba (Institute of Inner City Learning)</cp:lastModifiedBy>
  <cp:revision>15</cp:revision>
  <dcterms:created xsi:type="dcterms:W3CDTF">2020-04-30T09:56:57Z</dcterms:created>
  <dcterms:modified xsi:type="dcterms:W3CDTF">2024-05-13T11:07:06Z</dcterms:modified>
</cp:coreProperties>
</file>