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2"/>
  </p:notesMasterIdLst>
  <p:handoutMasterIdLst>
    <p:handoutMasterId r:id="rId23"/>
  </p:handoutMasterIdLst>
  <p:sldIdLst>
    <p:sldId id="281" r:id="rId2"/>
    <p:sldId id="287" r:id="rId3"/>
    <p:sldId id="289" r:id="rId4"/>
    <p:sldId id="290" r:id="rId5"/>
    <p:sldId id="301" r:id="rId6"/>
    <p:sldId id="302" r:id="rId7"/>
    <p:sldId id="303" r:id="rId8"/>
    <p:sldId id="304" r:id="rId9"/>
    <p:sldId id="269" r:id="rId10"/>
    <p:sldId id="273" r:id="rId11"/>
    <p:sldId id="279" r:id="rId12"/>
    <p:sldId id="271" r:id="rId13"/>
    <p:sldId id="274" r:id="rId14"/>
    <p:sldId id="275" r:id="rId15"/>
    <p:sldId id="276" r:id="rId16"/>
    <p:sldId id="277" r:id="rId17"/>
    <p:sldId id="278" r:id="rId18"/>
    <p:sldId id="272" r:id="rId19"/>
    <p:sldId id="316" r:id="rId20"/>
    <p:sldId id="31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939700-A485-40DF-ACA1-DCA5BD95AC2E}" type="datetimeFigureOut">
              <a:rPr lang="en-GB" smtClean="0"/>
              <a:pPr/>
              <a:t>12/02/2019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FF4E9-D953-4834-9929-B22D50CD20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9869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2AD76D-9AF7-432F-B58F-D8E5568675A2}" type="datetimeFigureOut">
              <a:rPr lang="en-GB" smtClean="0"/>
              <a:pPr/>
              <a:t>12/02/2019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139864-513D-4348-A547-6F9525F869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455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678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adapted from Stroh &amp; Johnson , 2006</a:t>
            </a: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27B3BAF-7B46-4C11-823F-390FF62DB9C8}" type="slidenum">
              <a:rPr lang="en-GB" altLang="en-US" sz="700" smtClean="0"/>
              <a:pPr/>
              <a:t>4</a:t>
            </a:fld>
            <a:endParaRPr lang="en-GB" altLang="en-US" sz="700" smtClean="0"/>
          </a:p>
        </p:txBody>
      </p:sp>
    </p:spTree>
    <p:extLst>
      <p:ext uri="{BB962C8B-B14F-4D97-AF65-F5344CB8AC3E}">
        <p14:creationId xmlns:p14="http://schemas.microsoft.com/office/powerpoint/2010/main" val="3664573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331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113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677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275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427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279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21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356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725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958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566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  <a:cs typeface="Arial" charset="0"/>
              </a:rPr>
              <a:pPr/>
              <a:t>12/02/2019</a:t>
            </a:fld>
            <a:endParaRPr lang="en-GB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  <a:cs typeface="Arial" charset="0"/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9599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24" y="332656"/>
            <a:ext cx="7772400" cy="3312368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rgbClr val="0000FF"/>
                </a:solidFill>
              </a:rPr>
              <a:t/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b="1" dirty="0" smtClean="0">
                <a:solidFill>
                  <a:srgbClr val="0000FF"/>
                </a:solidFill>
              </a:rPr>
              <a:t/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b="1" dirty="0">
                <a:solidFill>
                  <a:srgbClr val="0000FF"/>
                </a:solidFill>
              </a:rPr>
              <a:t/>
            </a:r>
            <a:br>
              <a:rPr lang="en-GB" sz="4000" b="1" dirty="0">
                <a:solidFill>
                  <a:srgbClr val="0000FF"/>
                </a:solidFill>
              </a:rPr>
            </a:br>
            <a:r>
              <a:rPr lang="en-GB" sz="4000" b="1" dirty="0" smtClean="0">
                <a:solidFill>
                  <a:srgbClr val="0000FF"/>
                </a:solidFill>
              </a:rPr>
              <a:t/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b="1" dirty="0">
                <a:solidFill>
                  <a:srgbClr val="0000FF"/>
                </a:solidFill>
              </a:rPr>
              <a:t/>
            </a:r>
            <a:br>
              <a:rPr lang="en-GB" sz="4000" b="1" dirty="0">
                <a:solidFill>
                  <a:srgbClr val="0000FF"/>
                </a:solidFill>
              </a:rPr>
            </a:br>
            <a:r>
              <a:rPr lang="en-GB" sz="4000" b="1" dirty="0" smtClean="0">
                <a:solidFill>
                  <a:srgbClr val="0000FF"/>
                </a:solidFill>
              </a:rPr>
              <a:t>Organisational Consultancy</a:t>
            </a:r>
            <a:r>
              <a:rPr lang="en-GB" sz="4000" b="1" dirty="0" smtClean="0">
                <a:solidFill>
                  <a:srgbClr val="0000FF"/>
                </a:solidFill>
              </a:rPr>
              <a:t/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43808" y="4149080"/>
            <a:ext cx="5832648" cy="2597256"/>
          </a:xfrm>
        </p:spPr>
        <p:txBody>
          <a:bodyPr>
            <a:normAutofit/>
          </a:bodyPr>
          <a:lstStyle/>
          <a:p>
            <a:pPr algn="r"/>
            <a:r>
              <a:rPr lang="en-GB" sz="2600" b="1" dirty="0" smtClean="0">
                <a:solidFill>
                  <a:schemeClr val="tx1"/>
                </a:solidFill>
              </a:rPr>
              <a:t>The Research Proposal:</a:t>
            </a:r>
          </a:p>
          <a:p>
            <a:pPr algn="r"/>
            <a:r>
              <a:rPr lang="en-GB" sz="2600" b="1" dirty="0" smtClean="0">
                <a:solidFill>
                  <a:schemeClr val="tx1"/>
                </a:solidFill>
              </a:rPr>
              <a:t>The Project </a:t>
            </a:r>
            <a:r>
              <a:rPr lang="en-GB" sz="2600" b="1" dirty="0" smtClean="0">
                <a:solidFill>
                  <a:schemeClr val="tx1"/>
                </a:solidFill>
              </a:rPr>
              <a:t>Description </a:t>
            </a:r>
            <a:r>
              <a:rPr lang="en-GB" sz="2600" b="1" dirty="0" smtClean="0">
                <a:solidFill>
                  <a:schemeClr val="tx1"/>
                </a:solidFill>
              </a:rPr>
              <a:t>Document (</a:t>
            </a:r>
            <a:r>
              <a:rPr lang="en-GB" sz="2600" b="1" dirty="0" smtClean="0">
                <a:solidFill>
                  <a:schemeClr val="tx1"/>
                </a:solidFill>
              </a:rPr>
              <a:t>PDD</a:t>
            </a:r>
            <a:r>
              <a:rPr lang="en-GB" sz="2600" b="1" dirty="0" smtClean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1028" name="AutoShape 4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1030" name="AutoShape 6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>
              <a:solidFill>
                <a:prstClr val="black"/>
              </a:solidFill>
              <a:cs typeface="Arial" charset="0"/>
            </a:endParaRPr>
          </a:p>
        </p:txBody>
      </p:sp>
      <p:pic>
        <p:nvPicPr>
          <p:cNvPr id="11" name="Picture 10" descr="consultanc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9023" y="4533254"/>
            <a:ext cx="2180729" cy="218072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389" y="332655"/>
            <a:ext cx="2305235" cy="764511"/>
          </a:xfrm>
          <a:prstGeom prst="rect">
            <a:avLst/>
          </a:prstGeom>
        </p:spPr>
      </p:pic>
      <p:pic>
        <p:nvPicPr>
          <p:cNvPr id="1026" name="Picture 2" descr="C:\Users\bus-ad1\AppData\Local\Microsoft\Windows\Temporary Internet Files\Content.IE5\HT2WP4JJ\lluvia-de-ideas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" y="0"/>
            <a:ext cx="3898973" cy="2194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083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Today’s Objectives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 smtClean="0">
              <a:solidFill>
                <a:prstClr val="black"/>
              </a:solidFill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examine why research is relevant to the consultancy process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</a:t>
            </a: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explore how to develop effective project questions/aims and objectives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smtClean="0">
                <a:solidFill>
                  <a:prstClr val="black"/>
                </a:solidFill>
                <a:cs typeface="Arial" charset="0"/>
              </a:rPr>
              <a:t>To </a:t>
            </a: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list the key components of the Project Description Document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 smtClean="0">
              <a:solidFill>
                <a:prstClr val="black"/>
              </a:solidFill>
              <a:cs typeface="Arial" charset="0"/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40352" y="34320"/>
            <a:ext cx="1296144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734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pPr algn="l"/>
            <a:r>
              <a:rPr lang="en-GB" altLang="en-US" sz="3600" b="1" dirty="0" smtClean="0">
                <a:solidFill>
                  <a:srgbClr val="0000FF"/>
                </a:solidFill>
                <a:latin typeface="+mn-lt"/>
              </a:rPr>
              <a:t>Why </a:t>
            </a:r>
            <a:r>
              <a:rPr lang="en-GB" altLang="en-US" sz="3600" b="1" dirty="0">
                <a:solidFill>
                  <a:srgbClr val="0000FF"/>
                </a:solidFill>
                <a:latin typeface="+mn-lt"/>
              </a:rPr>
              <a:t>i</a:t>
            </a:r>
            <a:r>
              <a:rPr lang="en-GB" altLang="en-US" sz="3600" b="1" dirty="0" smtClean="0">
                <a:solidFill>
                  <a:srgbClr val="0000FF"/>
                </a:solidFill>
                <a:latin typeface="+mn-lt"/>
              </a:rPr>
              <a:t>s research important?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en-GB" altLang="en-US" dirty="0" smtClean="0"/>
              <a:t>Organisations depend on reliable data </a:t>
            </a:r>
          </a:p>
          <a:p>
            <a:r>
              <a:rPr lang="en-GB" altLang="en-US" dirty="0" smtClean="0"/>
              <a:t>Without the use of proper research methods, the data gathered is not reliable and  incorrect decisions may be made</a:t>
            </a:r>
          </a:p>
          <a:p>
            <a:r>
              <a:rPr lang="en-GB" altLang="en-US" dirty="0" smtClean="0"/>
              <a:t>It is essential that consultants have an understanding of research techniques even if they do not carry out the research themselves</a:t>
            </a:r>
          </a:p>
        </p:txBody>
      </p:sp>
    </p:spTree>
    <p:extLst>
      <p:ext uri="{BB962C8B-B14F-4D97-AF65-F5344CB8AC3E}">
        <p14:creationId xmlns:p14="http://schemas.microsoft.com/office/powerpoint/2010/main" val="10150041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pPr algn="l"/>
            <a:r>
              <a:rPr lang="en-GB" altLang="en-US" sz="3600" b="1" dirty="0" smtClean="0">
                <a:solidFill>
                  <a:srgbClr val="0000FF"/>
                </a:solidFill>
              </a:rPr>
              <a:t>Diagnosis and data collection - steps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340768"/>
            <a:ext cx="8153400" cy="475523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Identify the ‘real’ problem that the client wants to be solved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What data needs to be collected to solve the problem? 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Where is the information that will solve the problem available?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What is the most appropriate manner to collect this information?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What conclusions will be able to be reached by the information collected?</a:t>
            </a:r>
          </a:p>
        </p:txBody>
      </p:sp>
    </p:spTree>
    <p:extLst>
      <p:ext uri="{BB962C8B-B14F-4D97-AF65-F5344CB8AC3E}">
        <p14:creationId xmlns:p14="http://schemas.microsoft.com/office/powerpoint/2010/main" val="32876909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Turning an idea into a research project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research questions and objectives</a:t>
            </a:r>
          </a:p>
          <a:p>
            <a:r>
              <a:rPr lang="en-GB" b="1" dirty="0" smtClean="0"/>
              <a:t>Define these terms please</a:t>
            </a:r>
          </a:p>
          <a:p>
            <a:r>
              <a:rPr lang="en-GB" dirty="0" smtClean="0"/>
              <a:t>The questions the research will address/aims</a:t>
            </a:r>
          </a:p>
          <a:p>
            <a:r>
              <a:rPr lang="en-GB" dirty="0" smtClean="0"/>
              <a:t>Precise statements identifying what you wish to accomplish as a result</a:t>
            </a:r>
          </a:p>
          <a:p>
            <a:r>
              <a:rPr lang="en-GB" dirty="0" smtClean="0"/>
              <a:t>If you don’t know where you’re going, you’ll end up somewhere else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7066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Exercise:</a:t>
            </a:r>
            <a:br>
              <a:rPr lang="en-GB" sz="3600" b="1" dirty="0" smtClean="0">
                <a:solidFill>
                  <a:srgbClr val="0000FF"/>
                </a:solidFill>
              </a:rPr>
            </a:br>
            <a:r>
              <a:rPr lang="en-GB" sz="3600" b="1" dirty="0" smtClean="0">
                <a:solidFill>
                  <a:srgbClr val="0000FF"/>
                </a:solidFill>
              </a:rPr>
              <a:t>‘Why are women under-represented in </a:t>
            </a:r>
            <a:br>
              <a:rPr lang="en-GB" sz="3600" b="1" dirty="0" smtClean="0">
                <a:solidFill>
                  <a:srgbClr val="0000FF"/>
                </a:solidFill>
              </a:rPr>
            </a:br>
            <a:r>
              <a:rPr lang="en-GB" sz="3600" b="1" dirty="0" smtClean="0">
                <a:solidFill>
                  <a:srgbClr val="0000FF"/>
                </a:solidFill>
              </a:rPr>
              <a:t>senior management positions?’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Good research question?</a:t>
            </a:r>
          </a:p>
          <a:p>
            <a:r>
              <a:rPr lang="en-GB" dirty="0" smtClean="0"/>
              <a:t>Can it be answered definitively?</a:t>
            </a:r>
          </a:p>
          <a:p>
            <a:r>
              <a:rPr lang="en-GB" dirty="0" smtClean="0"/>
              <a:t>How can you find out? Who would you ask?</a:t>
            </a:r>
          </a:p>
          <a:p>
            <a:r>
              <a:rPr lang="en-GB" dirty="0" smtClean="0"/>
              <a:t>Is access to those people possible?</a:t>
            </a:r>
          </a:p>
          <a:p>
            <a:r>
              <a:rPr lang="en-GB" dirty="0" smtClean="0"/>
              <a:t>Without it can you really properly understand?</a:t>
            </a:r>
          </a:p>
          <a:p>
            <a:r>
              <a:rPr lang="en-GB" dirty="0" smtClean="0"/>
              <a:t>Too big/small/hot/just right</a:t>
            </a:r>
          </a:p>
          <a:p>
            <a:r>
              <a:rPr lang="en-GB" dirty="0" smtClean="0"/>
              <a:t>Just right for investigation now, by this researcher, in this organisation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91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Developing research objectives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Add precision to the question/aim</a:t>
            </a:r>
          </a:p>
          <a:p>
            <a:endParaRPr lang="en-GB" dirty="0"/>
          </a:p>
          <a:p>
            <a:r>
              <a:rPr lang="en-GB" dirty="0" smtClean="0"/>
              <a:t>Clear, specific statements that identify what the research process seeks to achieve as a result of doing the research 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(Saunders &amp; Lewis, 2012:21)</a:t>
            </a:r>
          </a:p>
          <a:p>
            <a:r>
              <a:rPr lang="en-GB" dirty="0" smtClean="0"/>
              <a:t>Are they SMART?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1298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Using theory for aims and objectives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What is theory?</a:t>
            </a:r>
          </a:p>
          <a:p>
            <a:r>
              <a:rPr lang="en-GB" dirty="0" smtClean="0"/>
              <a:t>An explanation of the relationship between two or more concepts or variables</a:t>
            </a:r>
          </a:p>
          <a:p>
            <a:r>
              <a:rPr lang="en-GB" dirty="0" smtClean="0"/>
              <a:t>Basically, ‘Why do certain things happen when some variables are present and others not?’; do people behave one way not the other? Does A lead to B?</a:t>
            </a:r>
          </a:p>
          <a:p>
            <a:r>
              <a:rPr lang="en-GB" dirty="0" smtClean="0"/>
              <a:t>Range of academic theories available to help you explain what’s going on in your organisation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0906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Purpose of the Project Description Document (PDD)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340768"/>
            <a:ext cx="7272808" cy="4232512"/>
          </a:xfrm>
        </p:spPr>
        <p:txBody>
          <a:bodyPr>
            <a:normAutofit/>
          </a:bodyPr>
          <a:lstStyle/>
          <a:p>
            <a:pPr hangingPunct="0">
              <a:buNone/>
            </a:pPr>
            <a:r>
              <a:rPr lang="en-GB" sz="2800" dirty="0">
                <a:cs typeface="Arial" pitchFamily="34" charset="0"/>
              </a:rPr>
              <a:t>The </a:t>
            </a:r>
            <a:r>
              <a:rPr lang="en-GB" sz="2800" dirty="0" smtClean="0">
                <a:cs typeface="Arial" pitchFamily="34" charset="0"/>
              </a:rPr>
              <a:t>Project Description Document </a:t>
            </a:r>
            <a:r>
              <a:rPr lang="en-GB" sz="2800" dirty="0">
                <a:cs typeface="Arial" pitchFamily="34" charset="0"/>
              </a:rPr>
              <a:t>is required </a:t>
            </a:r>
            <a:r>
              <a:rPr lang="en-GB" sz="2800" dirty="0" smtClean="0">
                <a:cs typeface="Arial" pitchFamily="34" charset="0"/>
              </a:rPr>
              <a:t>to define </a:t>
            </a:r>
            <a:r>
              <a:rPr lang="en-GB" sz="2800" dirty="0">
                <a:cs typeface="Arial" pitchFamily="34" charset="0"/>
              </a:rPr>
              <a:t>the </a:t>
            </a:r>
            <a:r>
              <a:rPr lang="en-GB" sz="2800" dirty="0" smtClean="0">
                <a:cs typeface="Arial" pitchFamily="34" charset="0"/>
              </a:rPr>
              <a:t>project.  It answers </a:t>
            </a:r>
            <a:r>
              <a:rPr lang="en-GB" sz="2800" dirty="0">
                <a:cs typeface="Arial" pitchFamily="34" charset="0"/>
              </a:rPr>
              <a:t>the </a:t>
            </a:r>
            <a:r>
              <a:rPr lang="en-GB" sz="2800" dirty="0" smtClean="0">
                <a:cs typeface="Arial" pitchFamily="34" charset="0"/>
              </a:rPr>
              <a:t>questions: </a:t>
            </a: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What</a:t>
            </a:r>
            <a:r>
              <a:rPr lang="en-GB" sz="2800" b="1" dirty="0">
                <a:cs typeface="Arial" pitchFamily="34" charset="0"/>
              </a:rPr>
              <a:t>? </a:t>
            </a:r>
            <a:endParaRPr lang="en-GB" sz="2800" b="1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Why</a:t>
            </a:r>
            <a:r>
              <a:rPr lang="en-GB" sz="2800" b="1" dirty="0">
                <a:cs typeface="Arial" pitchFamily="34" charset="0"/>
              </a:rPr>
              <a:t>? </a:t>
            </a:r>
            <a:endParaRPr lang="en-GB" sz="2800" b="1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Who</a:t>
            </a:r>
            <a:r>
              <a:rPr lang="en-GB" sz="2800" b="1" dirty="0">
                <a:cs typeface="Arial" pitchFamily="34" charset="0"/>
              </a:rPr>
              <a:t>? </a:t>
            </a:r>
            <a:endParaRPr lang="en-GB" sz="2800" b="1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How</a:t>
            </a:r>
            <a:r>
              <a:rPr lang="en-GB" sz="2800" b="1" dirty="0">
                <a:cs typeface="Arial" pitchFamily="34" charset="0"/>
              </a:rPr>
              <a:t>? </a:t>
            </a:r>
            <a:endParaRPr lang="en-GB" sz="2800" b="1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When</a:t>
            </a:r>
            <a:r>
              <a:rPr lang="en-GB" sz="2800" dirty="0">
                <a:cs typeface="Arial" pitchFamily="34" charset="0"/>
              </a:rPr>
              <a:t>?</a:t>
            </a:r>
            <a:r>
              <a:rPr lang="en-GB" sz="2800" i="1" dirty="0">
                <a:latin typeface="Arial" pitchFamily="34" charset="0"/>
                <a:cs typeface="Arial" pitchFamily="34" charset="0"/>
              </a:rPr>
              <a:t>  </a:t>
            </a:r>
            <a:endParaRPr lang="en-GB" sz="2800" i="1" dirty="0" smtClean="0">
              <a:latin typeface="Arial" pitchFamily="34" charset="0"/>
              <a:cs typeface="Arial" pitchFamily="34" charset="0"/>
            </a:endParaRPr>
          </a:p>
          <a:p>
            <a:pPr hangingPunct="0"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Aim &amp; objectives of the PDD?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421088"/>
          </a:xfrm>
        </p:spPr>
        <p:txBody>
          <a:bodyPr/>
          <a:lstStyle/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Identify stakeholders &amp; interested parties</a:t>
            </a:r>
          </a:p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Justify expenditure</a:t>
            </a:r>
          </a:p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Ensure strategic planning</a:t>
            </a:r>
          </a:p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Properly define the project with measurable business benefits</a:t>
            </a:r>
          </a:p>
          <a:p>
            <a:endParaRPr lang="en-GB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rgbClr val="0000FF"/>
                </a:solidFill>
              </a:rPr>
              <a:t>PDD Template</a:t>
            </a:r>
            <a:endParaRPr lang="en-GB" sz="36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400" b="1" dirty="0" smtClean="0">
                <a:cs typeface="Arial" pitchFamily="34" charset="0"/>
              </a:rPr>
              <a:t>Key components /elements of the PDD :</a:t>
            </a:r>
          </a:p>
          <a:p>
            <a:pPr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justification for the project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approach/</a:t>
            </a:r>
            <a:r>
              <a:rPr lang="en-GB" sz="2400" dirty="0" err="1" smtClean="0">
                <a:cs typeface="Arial" pitchFamily="34" charset="0"/>
              </a:rPr>
              <a:t>es</a:t>
            </a:r>
            <a:r>
              <a:rPr lang="en-GB" sz="2400" dirty="0" smtClean="0">
                <a:cs typeface="Arial" pitchFamily="34" charset="0"/>
              </a:rPr>
              <a:t> to be adopted 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realistic business case 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information about the project management team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quality management strategy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communication strategy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project plan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project control mechanisms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project reporting systems &amp; procedures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any additional information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 smtClean="0"/>
          </a:p>
          <a:p>
            <a:pPr>
              <a:buNone/>
            </a:pPr>
            <a:endParaRPr lang="en-GB" sz="24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rgbClr val="0000FF"/>
                </a:solidFill>
              </a:rPr>
              <a:t>PDD Template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340768"/>
            <a:ext cx="7920880" cy="485740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sz="3000" b="1" dirty="0" smtClean="0">
                <a:cs typeface="Arial" pitchFamily="34" charset="0"/>
              </a:rPr>
              <a:t>1. PROJECT JUSTIFICATION – necessary to:</a:t>
            </a:r>
          </a:p>
          <a:p>
            <a:pPr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marL="1076325" indent="-633413">
              <a:buNone/>
              <a:tabLst>
                <a:tab pos="900113" algn="l"/>
              </a:tabLst>
            </a:pPr>
            <a:r>
              <a:rPr lang="en-GB" sz="2600" dirty="0" smtClean="0">
                <a:cs typeface="Arial" pitchFamily="34" charset="0"/>
              </a:rPr>
              <a:t>a.  provide a definition of the project</a:t>
            </a:r>
          </a:p>
          <a:p>
            <a:pPr marL="1076325" indent="-633413">
              <a:buNone/>
              <a:tabLst>
                <a:tab pos="900113" algn="l"/>
              </a:tabLst>
            </a:pPr>
            <a:endParaRPr lang="en-GB" sz="1300" dirty="0" smtClean="0">
              <a:cs typeface="Arial" pitchFamily="34" charset="0"/>
            </a:endParaRPr>
          </a:p>
          <a:p>
            <a:pPr marL="900113" indent="-457200">
              <a:buNone/>
              <a:tabLst>
                <a:tab pos="900113" algn="l"/>
              </a:tabLst>
            </a:pPr>
            <a:r>
              <a:rPr lang="en-GB" sz="2600" dirty="0" smtClean="0">
                <a:cs typeface="Arial" pitchFamily="34" charset="0"/>
              </a:rPr>
              <a:t>b.  explain what the project needs to achieve including: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Background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Project objectives &amp; desired outcomes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Project scope &amp; exclusions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Constraints &amp; assumptions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The user(s) &amp; other known interested parties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Interfaces i.e. links to other organisations, projects or reports</a:t>
            </a:r>
          </a:p>
          <a:p>
            <a:endParaRPr lang="en-GB" dirty="0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PDD Template</a:t>
            </a:r>
            <a:endParaRPr lang="en-GB" sz="36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6699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b="1" dirty="0" smtClean="0">
                <a:cs typeface="Arial" pitchFamily="34" charset="0"/>
              </a:rPr>
              <a:t>2. PROJECT APPROACH – necessary to:</a:t>
            </a:r>
          </a:p>
          <a:p>
            <a:pPr marL="900113" indent="-546100"/>
            <a:r>
              <a:rPr lang="en-GB" sz="2400" dirty="0" smtClean="0">
                <a:cs typeface="Arial" pitchFamily="34" charset="0"/>
              </a:rPr>
              <a:t>define the choice of solution that will be used in the project to deliver the business option selected from the Business Case</a:t>
            </a:r>
          </a:p>
          <a:p>
            <a:pPr marL="900113" indent="-546100"/>
            <a:r>
              <a:rPr lang="en-GB" sz="2400" dirty="0" smtClean="0">
                <a:cs typeface="Arial" pitchFamily="34" charset="0"/>
              </a:rPr>
              <a:t>take into consideration the operational environment into which the solution must fit</a:t>
            </a:r>
          </a:p>
          <a:p>
            <a:pPr>
              <a:buNone/>
            </a:pPr>
            <a:endParaRPr lang="en-GB" sz="1200" b="1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800" b="1" dirty="0" smtClean="0">
                <a:cs typeface="Arial" pitchFamily="34" charset="0"/>
              </a:rPr>
              <a:t>3. BUSINESS CASE – should:</a:t>
            </a:r>
          </a:p>
          <a:p>
            <a:pPr marL="900113" indent="-457200"/>
            <a:r>
              <a:rPr lang="en-GB" sz="2400" dirty="0" smtClean="0">
                <a:cs typeface="Arial" pitchFamily="34" charset="0"/>
              </a:rPr>
              <a:t>describe the justification for the project based on estimated costs, risks and benefits</a:t>
            </a:r>
            <a:endParaRPr lang="en-GB" sz="2400" dirty="0">
              <a:cs typeface="Arial" pitchFamily="34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</a:rPr>
              <a:t>PDD Template</a:t>
            </a:r>
            <a:endParaRPr lang="en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sz="2400" b="1" dirty="0" smtClean="0">
                <a:cs typeface="Arial" pitchFamily="34" charset="0"/>
              </a:rPr>
              <a:t>4. PROJECT MANAGEMENT TEAM STRUCTURE  –provide  details of those involved e.g. via:</a:t>
            </a:r>
          </a:p>
          <a:p>
            <a:pPr>
              <a:buNone/>
            </a:pPr>
            <a:endParaRPr lang="en-GB" sz="1200" b="1" dirty="0" smtClean="0"/>
          </a:p>
          <a:p>
            <a:pPr marL="1076325" indent="-546100"/>
            <a:r>
              <a:rPr lang="en-GB" sz="2400" dirty="0" smtClean="0">
                <a:cs typeface="Arial" pitchFamily="34" charset="0"/>
              </a:rPr>
              <a:t>A chart showing who will be involved with the project</a:t>
            </a:r>
          </a:p>
          <a:p>
            <a:pPr marL="1076325" indent="-546100"/>
            <a:r>
              <a:rPr lang="en-GB" sz="2400" dirty="0" smtClean="0">
                <a:cs typeface="Arial" pitchFamily="34" charset="0"/>
              </a:rPr>
              <a:t>Role descriptions for the project management team and any other key resources </a:t>
            </a:r>
          </a:p>
          <a:p>
            <a:endParaRPr lang="en-GB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</a:rPr>
              <a:t>PDD Template</a:t>
            </a:r>
            <a:endParaRPr lang="en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b="1" dirty="0" smtClean="0">
                <a:cs typeface="Arial" pitchFamily="34" charset="0"/>
              </a:rPr>
              <a:t>5. QUALITY MANAGEMENT STRATEGY – should: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Describe the quality techniques &amp; standards to be applied &amp; the responsibilities for achieving the required quality levels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Define the quality expectations the project must achieve 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How they will be met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Quality processes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Risks &amp; Risk Management Strategy</a:t>
            </a:r>
            <a:endParaRPr lang="en-GB" sz="2400" dirty="0">
              <a:cs typeface="Arial" pitchFamily="34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</a:rPr>
              <a:t>PDD Template</a:t>
            </a:r>
            <a:endParaRPr lang="en-GB" sz="40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10000"/>
          </a:bodyPr>
          <a:lstStyle/>
          <a:p>
            <a:pPr marL="442913" indent="-442913">
              <a:buNone/>
            </a:pPr>
            <a:r>
              <a:rPr lang="en-GB" sz="2600" b="1" dirty="0" smtClean="0">
                <a:cs typeface="Arial" pitchFamily="34" charset="0"/>
              </a:rPr>
              <a:t>6.  COMMUNICATION MANAGEMENT STRATEGY – needs to: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define the parties interested in the project &amp; the means &amp; frequency of communication between them &amp; the consultant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provide a schedule of activities &amp; resource requirements for the entire project</a:t>
            </a:r>
          </a:p>
          <a:p>
            <a:pPr marL="722313" indent="-279400">
              <a:buNone/>
            </a:pPr>
            <a:endParaRPr lang="en-GB" sz="1500" b="1" dirty="0" smtClean="0">
              <a:cs typeface="Arial" pitchFamily="34" charset="0"/>
            </a:endParaRPr>
          </a:p>
          <a:p>
            <a:pPr>
              <a:buNone/>
            </a:pPr>
            <a:r>
              <a:rPr lang="en-GB" sz="2600" b="1" dirty="0" smtClean="0">
                <a:cs typeface="Arial" pitchFamily="34" charset="0"/>
              </a:rPr>
              <a:t>7.  PROJECT PLAN – should include: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a summary of the plan 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scheduled key dates, activities, milestones, resource requirements, control points</a:t>
            </a:r>
            <a:endParaRPr lang="en-GB" sz="2600" b="1" dirty="0" smtClean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A time management plan</a:t>
            </a:r>
          </a:p>
          <a:p>
            <a:endParaRPr lang="en-GB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50106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rgbClr val="0000FF"/>
                </a:solidFill>
              </a:rPr>
              <a:t>PDD Template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52528"/>
          </a:xfrm>
        </p:spPr>
        <p:txBody>
          <a:bodyPr>
            <a:normAutofit fontScale="25000" lnSpcReduction="20000"/>
          </a:bodyPr>
          <a:lstStyle/>
          <a:p>
            <a:pPr marL="265113" indent="-176213">
              <a:buNone/>
            </a:pPr>
            <a:r>
              <a:rPr lang="en-GB" sz="9600" b="1" dirty="0" smtClean="0">
                <a:cs typeface="Arial" pitchFamily="34" charset="0"/>
              </a:rPr>
              <a:t>8.  PROJECT CONTROLS – identification/summary of: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8000" dirty="0" smtClean="0">
                <a:cs typeface="Arial" pitchFamily="34" charset="0"/>
              </a:rPr>
              <a:t>the project-level controls such as stage boundaries, agreed tolerances, monitoring and reporting</a:t>
            </a:r>
          </a:p>
          <a:p>
            <a:pPr marL="722313" indent="-27940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9600" b="1" dirty="0" smtClean="0">
                <a:cs typeface="Arial" pitchFamily="34" charset="0"/>
              </a:rPr>
              <a:t>9.  PROJECT REPORTING – may include:</a:t>
            </a: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a schedule of Project Board meetings explaining purpose of each meeting &amp; decisions required from the Board </a:t>
            </a: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evidence of  Report recipients, frequency, content &amp; method of communication e.g. highlighted minutes, log of e-mails etc</a:t>
            </a:r>
            <a:endParaRPr lang="en-GB" sz="8000" b="1" dirty="0" smtClean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 Checkpoint Report source, recipients, frequency content and method of communication. </a:t>
            </a:r>
            <a:endParaRPr lang="en-GB" sz="8000" b="1" dirty="0" smtClean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 any other relevant project management communications</a:t>
            </a:r>
            <a:endParaRPr lang="en-GB" sz="8000" b="1" dirty="0" smtClean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if appropriate, an indication of the likely timing of any project updates and reviews</a:t>
            </a:r>
          </a:p>
          <a:p>
            <a:endParaRPr lang="en-GB" sz="3800" dirty="0" smtClean="0">
              <a:latin typeface="Arial" pitchFamily="34" charset="0"/>
              <a:cs typeface="Arial" pitchFamily="34" charset="0"/>
            </a:endParaRPr>
          </a:p>
          <a:p>
            <a:pPr marL="722313" indent="-612775">
              <a:buNone/>
            </a:pPr>
            <a:r>
              <a:rPr lang="en-GB" sz="9600" b="1" dirty="0" smtClean="0">
                <a:cs typeface="Arial" pitchFamily="34" charset="0"/>
              </a:rPr>
              <a:t>10.  ADDITIONAL SUPPORTING INFORMATION IF RELEVANT</a:t>
            </a:r>
          </a:p>
          <a:p>
            <a:pPr>
              <a:buNone/>
            </a:pPr>
            <a:r>
              <a:rPr lang="en-GB" b="1" dirty="0" smtClean="0"/>
              <a:t> </a:t>
            </a:r>
            <a:endParaRPr lang="en-GB" dirty="0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</a:rPr>
              <a:t>PDD Review</a:t>
            </a:r>
            <a:endParaRPr lang="en-GB" sz="40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4464496"/>
          </a:xfrm>
        </p:spPr>
        <p:txBody>
          <a:bodyPr>
            <a:normAutofit/>
          </a:bodyPr>
          <a:lstStyle/>
          <a:p>
            <a:r>
              <a:rPr lang="en-GB" sz="2800" dirty="0" smtClean="0">
                <a:cs typeface="Arial" pitchFamily="34" charset="0"/>
              </a:rPr>
              <a:t>What the project is aiming to achieve ? </a:t>
            </a:r>
          </a:p>
          <a:p>
            <a:pPr>
              <a:buNone/>
            </a:pPr>
            <a:endParaRPr lang="en-GB" sz="2800" dirty="0" smtClean="0">
              <a:cs typeface="Arial" pitchFamily="34" charset="0"/>
            </a:endParaRPr>
          </a:p>
          <a:p>
            <a:r>
              <a:rPr lang="en-GB" sz="2800" dirty="0" smtClean="0">
                <a:cs typeface="Arial" pitchFamily="34" charset="0"/>
              </a:rPr>
              <a:t>Why it is important to achieve it ?</a:t>
            </a:r>
          </a:p>
          <a:p>
            <a:pPr>
              <a:buNone/>
            </a:pPr>
            <a:endParaRPr lang="en-GB" sz="2800" dirty="0" smtClean="0">
              <a:cs typeface="Arial" pitchFamily="34" charset="0"/>
            </a:endParaRPr>
          </a:p>
          <a:p>
            <a:r>
              <a:rPr lang="en-GB" sz="2800" dirty="0" smtClean="0">
                <a:cs typeface="Arial" pitchFamily="34" charset="0"/>
              </a:rPr>
              <a:t>Who will be involved in managing the process &amp; what are their responsibilities ?</a:t>
            </a:r>
          </a:p>
          <a:p>
            <a:pPr>
              <a:buNone/>
            </a:pPr>
            <a:endParaRPr lang="en-GB" sz="2800" dirty="0" smtClean="0">
              <a:cs typeface="Arial" pitchFamily="34" charset="0"/>
            </a:endParaRPr>
          </a:p>
          <a:p>
            <a:r>
              <a:rPr lang="en-GB" sz="2800" dirty="0" smtClean="0">
                <a:cs typeface="Arial" pitchFamily="34" charset="0"/>
              </a:rPr>
              <a:t>How &amp; when the project will be undertaken?</a:t>
            </a:r>
            <a:endParaRPr lang="en-GB" sz="2800" dirty="0">
              <a:cs typeface="Arial" pitchFamily="34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Today’s Objectives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 smtClean="0">
              <a:solidFill>
                <a:prstClr val="black"/>
              </a:solidFill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examine why research is relevant to the consultancy process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identify the key stages in this research project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consider how to choose a good research topic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explore how to develop effective project questions/aims and objectives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list the key components of the PDD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 smtClean="0">
              <a:solidFill>
                <a:prstClr val="black"/>
              </a:solidFill>
              <a:cs typeface="Arial" charset="0"/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40352" y="34320"/>
            <a:ext cx="1296144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003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torbenrick.eu/blog/wp-content/gallery/change/change-road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07504" y="188640"/>
            <a:ext cx="532859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Next </a:t>
            </a:r>
            <a:r>
              <a:rPr lang="en-GB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week:</a:t>
            </a:r>
            <a:endParaRPr lang="en-GB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r>
              <a:rPr lang="en-GB" sz="36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Research Design &amp; Methodology</a:t>
            </a:r>
          </a:p>
          <a:p>
            <a:r>
              <a:rPr lang="en-GB" sz="36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BID preparation</a:t>
            </a:r>
          </a:p>
          <a:p>
            <a:endParaRPr lang="en-GB" sz="36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endParaRPr lang="en-GB" sz="3600" b="1" dirty="0" smtClean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r>
              <a:rPr lang="en-GB" sz="36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1-1 tutorials to review progress</a:t>
            </a:r>
            <a:endParaRPr lang="en-GB" sz="36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endParaRPr lang="en-GB" sz="3600" b="1" dirty="0">
              <a:solidFill>
                <a:srgbClr val="0000FF"/>
              </a:solidFill>
              <a:cs typeface="Arial" charset="0"/>
            </a:endParaRPr>
          </a:p>
          <a:p>
            <a:endParaRPr lang="en-GB" sz="3600" dirty="0">
              <a:solidFill>
                <a:prstClr val="white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2083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843</TotalTime>
  <Words>929</Words>
  <Application>Microsoft Office PowerPoint</Application>
  <PresentationFormat>On-screen Show (4:3)</PresentationFormat>
  <Paragraphs>157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Times New Roman</vt:lpstr>
      <vt:lpstr>Wingdings</vt:lpstr>
      <vt:lpstr>1_Office Theme</vt:lpstr>
      <vt:lpstr>     Organisational Consultancy  </vt:lpstr>
      <vt:lpstr>Today’s Objectives</vt:lpstr>
      <vt:lpstr>Why is research important?</vt:lpstr>
      <vt:lpstr>Diagnosis and data collection - steps</vt:lpstr>
      <vt:lpstr>Turning an idea into a research project</vt:lpstr>
      <vt:lpstr>Exercise: ‘Why are women under-represented in  senior management positions?’</vt:lpstr>
      <vt:lpstr>Developing research objectives</vt:lpstr>
      <vt:lpstr>Using theory for aims and objectives</vt:lpstr>
      <vt:lpstr>Purpose of the Project Description Document (PDD)</vt:lpstr>
      <vt:lpstr>Aim &amp; objectives of the PDD?</vt:lpstr>
      <vt:lpstr>PDD Template</vt:lpstr>
      <vt:lpstr>PDD Template</vt:lpstr>
      <vt:lpstr>PDD Template</vt:lpstr>
      <vt:lpstr>PDD Template</vt:lpstr>
      <vt:lpstr>PDD Template</vt:lpstr>
      <vt:lpstr>PDD Template</vt:lpstr>
      <vt:lpstr>PDD Template</vt:lpstr>
      <vt:lpstr>PDD Review</vt:lpstr>
      <vt:lpstr>Today’s Objectives</vt:lpstr>
      <vt:lpstr>PowerPoint Presentation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Consultancy</dc:title>
  <dc:creator>M Davies</dc:creator>
  <cp:lastModifiedBy>Sandra Dettmer</cp:lastModifiedBy>
  <cp:revision>68</cp:revision>
  <dcterms:created xsi:type="dcterms:W3CDTF">2010-11-24T15:43:17Z</dcterms:created>
  <dcterms:modified xsi:type="dcterms:W3CDTF">2019-02-12T21:26:43Z</dcterms:modified>
</cp:coreProperties>
</file>