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97" r:id="rId3"/>
    <p:sldId id="296" r:id="rId4"/>
    <p:sldId id="257" r:id="rId5"/>
    <p:sldId id="259" r:id="rId6"/>
    <p:sldId id="300" r:id="rId7"/>
    <p:sldId id="260" r:id="rId8"/>
    <p:sldId id="273" r:id="rId9"/>
    <p:sldId id="275" r:id="rId10"/>
    <p:sldId id="298" r:id="rId11"/>
    <p:sldId id="299" r:id="rId12"/>
    <p:sldId id="264" r:id="rId13"/>
    <p:sldId id="280" r:id="rId14"/>
    <p:sldId id="281" r:id="rId15"/>
    <p:sldId id="282" r:id="rId16"/>
    <p:sldId id="295" r:id="rId17"/>
    <p:sldId id="283" r:id="rId18"/>
    <p:sldId id="284" r:id="rId19"/>
    <p:sldId id="294" r:id="rId20"/>
    <p:sldId id="285" r:id="rId21"/>
    <p:sldId id="286" r:id="rId22"/>
    <p:sldId id="287" r:id="rId23"/>
    <p:sldId id="288" r:id="rId24"/>
    <p:sldId id="28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96D5E-221F-44AD-A3BF-A379B3923725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88708-EA38-4DA2-885C-B8C0B6C5A0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8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B5B6331B-C39F-45D0-8DF2-9C81604225A2}" type="slidenum">
              <a:rPr lang="es-ES" altLang="en-US" sz="1200"/>
              <a:pPr algn="r" eaLnBrk="1" hangingPunct="1"/>
              <a:t>4</a:t>
            </a:fld>
            <a:endParaRPr lang="es-ES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21320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3B9BE074-22C4-47D7-B4E0-A0FEC710B1F9}" type="slidenum">
              <a:rPr lang="es-ES" altLang="en-US" sz="1200"/>
              <a:pPr algn="r" eaLnBrk="1" hangingPunct="1"/>
              <a:t>5</a:t>
            </a:fld>
            <a:endParaRPr lang="es-ES" altLang="en-US" sz="12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072635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3B9BE074-22C4-47D7-B4E0-A0FEC710B1F9}" type="slidenum">
              <a:rPr lang="es-ES" altLang="en-US" sz="1200"/>
              <a:pPr algn="r" eaLnBrk="1" hangingPunct="1"/>
              <a:t>6</a:t>
            </a:fld>
            <a:endParaRPr lang="es-ES" altLang="en-US" sz="12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55433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5474686D-54AB-4A92-8CC5-28EBA04ABB5A}" type="slidenum">
              <a:rPr lang="es-ES" altLang="en-US" sz="1200"/>
              <a:pPr algn="r" eaLnBrk="1" hangingPunct="1"/>
              <a:t>7</a:t>
            </a:fld>
            <a:endParaRPr lang="es-ES" altLang="en-US" sz="12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71012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 txBox="1">
            <a:spLocks noGrp="1" noChangeArrowheads="1"/>
          </p:cNvSpPr>
          <p:nvPr/>
        </p:nvSpPr>
        <p:spPr bwMode="auto">
          <a:xfrm>
            <a:off x="3884463" y="8685878"/>
            <a:ext cx="2972004" cy="45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6" rIns="91431" bIns="45716" anchor="b"/>
          <a:lstStyle>
            <a:lvl1pPr defTabSz="9906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4863" indent="-309563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382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335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2288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860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432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004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576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BFEFD35A-66BA-4931-9A06-095232C70BD6}" type="slidenum">
              <a:rPr lang="es-ES" altLang="en-US" sz="1200"/>
              <a:pPr algn="r" eaLnBrk="1" hangingPunct="1"/>
              <a:t>8</a:t>
            </a:fld>
            <a:endParaRPr lang="es-ES" altLang="en-US" sz="1200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78680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 txBox="1">
            <a:spLocks noGrp="1" noChangeArrowheads="1"/>
          </p:cNvSpPr>
          <p:nvPr/>
        </p:nvSpPr>
        <p:spPr bwMode="auto">
          <a:xfrm>
            <a:off x="3884463" y="8685878"/>
            <a:ext cx="2972004" cy="45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6" rIns="91431" bIns="45716" anchor="b"/>
          <a:lstStyle>
            <a:lvl1pPr defTabSz="9906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4863" indent="-309563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382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335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2288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860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432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004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576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D1860B42-8AA1-4EAD-8C54-B6A52A1EC8E1}" type="slidenum">
              <a:rPr lang="es-ES" altLang="en-US" sz="1200"/>
              <a:pPr algn="r" eaLnBrk="1" hangingPunct="1"/>
              <a:t>9</a:t>
            </a:fld>
            <a:endParaRPr lang="es-ES" altLang="en-US" sz="120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92688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 txBox="1">
            <a:spLocks noGrp="1" noChangeArrowheads="1"/>
          </p:cNvSpPr>
          <p:nvPr/>
        </p:nvSpPr>
        <p:spPr bwMode="auto">
          <a:xfrm>
            <a:off x="3884463" y="8685878"/>
            <a:ext cx="2972004" cy="45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6" rIns="91431" bIns="45716" anchor="b"/>
          <a:lstStyle>
            <a:lvl1pPr defTabSz="9906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4863" indent="-309563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382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335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2288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860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432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004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576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D1860B42-8AA1-4EAD-8C54-B6A52A1EC8E1}" type="slidenum">
              <a:rPr lang="es-ES" altLang="en-US" sz="1200"/>
              <a:pPr algn="r" eaLnBrk="1" hangingPunct="1"/>
              <a:t>10</a:t>
            </a:fld>
            <a:endParaRPr lang="es-ES" altLang="en-US" sz="120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81581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 txBox="1">
            <a:spLocks noGrp="1" noChangeArrowheads="1"/>
          </p:cNvSpPr>
          <p:nvPr/>
        </p:nvSpPr>
        <p:spPr bwMode="auto">
          <a:xfrm>
            <a:off x="3884463" y="8685878"/>
            <a:ext cx="2972004" cy="45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6" rIns="91431" bIns="45716" anchor="b"/>
          <a:lstStyle>
            <a:lvl1pPr defTabSz="9906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4863" indent="-309563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382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335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228850" indent="-247650" defTabSz="990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860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432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004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57650" indent="-247650" defTabSz="990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D1860B42-8AA1-4EAD-8C54-B6A52A1EC8E1}" type="slidenum">
              <a:rPr lang="es-ES" altLang="en-US" sz="1200"/>
              <a:pPr algn="r" eaLnBrk="1" hangingPunct="1"/>
              <a:t>11</a:t>
            </a:fld>
            <a:endParaRPr lang="es-ES" altLang="en-US" sz="120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230242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1FECC8B6-222C-4153-B06E-9E38162E33F0}" type="slidenum">
              <a:rPr lang="es-ES" altLang="en-US" sz="1200"/>
              <a:pPr algn="r" eaLnBrk="1" hangingPunct="1"/>
              <a:t>13</a:t>
            </a:fld>
            <a:endParaRPr lang="es-ES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139885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90CD496C-C32B-4638-A794-1107AE370A10}" type="slidenum">
              <a:rPr lang="es-ES" altLang="en-US" sz="1200"/>
              <a:pPr algn="r" eaLnBrk="1" hangingPunct="1"/>
              <a:t>14</a:t>
            </a:fld>
            <a:endParaRPr lang="es-ES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069678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453B01AB-4364-417B-9446-C16F5A7DA18A}" type="slidenum">
              <a:rPr lang="es-ES" altLang="en-US" sz="1200"/>
              <a:pPr algn="r" eaLnBrk="1" hangingPunct="1"/>
              <a:t>17</a:t>
            </a:fld>
            <a:endParaRPr lang="es-ES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000447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16F00BC2-B5F8-411D-8BA9-1646A89989B1}" type="slidenum">
              <a:rPr lang="es-ES" altLang="en-US" sz="1200"/>
              <a:pPr algn="r" eaLnBrk="1" hangingPunct="1"/>
              <a:t>18</a:t>
            </a:fld>
            <a:endParaRPr lang="es-ES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034903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D8BE87B-8F0D-41B9-8A8B-BCBE98A8CBF8}" type="slidenum">
              <a:rPr lang="es-ES" altLang="en-US" sz="1200"/>
              <a:pPr algn="r" eaLnBrk="1" hangingPunct="1"/>
              <a:t>20</a:t>
            </a:fld>
            <a:endParaRPr lang="es-ES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0364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30F31FDA-693A-4376-BB0F-E53BD4AA9EDE}" type="slidenum">
              <a:rPr lang="es-ES" altLang="en-US" sz="1200"/>
              <a:pPr algn="r" eaLnBrk="1" hangingPunct="1"/>
              <a:t>21</a:t>
            </a:fld>
            <a:endParaRPr lang="es-ES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594624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78D81B4A-5888-45B5-B527-278C0C2299C6}" type="slidenum">
              <a:rPr lang="es-ES" altLang="en-US" sz="1200"/>
              <a:pPr algn="r" eaLnBrk="1" hangingPunct="1"/>
              <a:t>22</a:t>
            </a:fld>
            <a:endParaRPr lang="es-ES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372658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B3BDC5E3-9B11-4292-851B-ECDC091441F4}" type="slidenum">
              <a:rPr lang="es-ES" altLang="en-US" sz="1200"/>
              <a:pPr algn="r" eaLnBrk="1" hangingPunct="1"/>
              <a:t>23</a:t>
            </a:fld>
            <a:endParaRPr lang="es-ES" altLang="en-US" sz="12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361824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24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04199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98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7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74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586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99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863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7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9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681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7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65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DC4C3-332D-4A6F-A677-3F4292BAE6DD}" type="datetimeFigureOut">
              <a:rPr lang="en-GB" smtClean="0"/>
              <a:pPr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84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41577" y="3068960"/>
            <a:ext cx="486126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QUALITY ASSURANCE </a:t>
            </a:r>
          </a:p>
          <a:p>
            <a:pPr algn="ctr"/>
            <a:r>
              <a:rPr lang="en-US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CONSTRUCTION</a:t>
            </a:r>
            <a:endParaRPr lang="en-US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5" name="4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  <p:sp>
        <p:nvSpPr>
          <p:cNvPr id="7" name="Rectangle 6"/>
          <p:cNvSpPr/>
          <p:nvPr/>
        </p:nvSpPr>
        <p:spPr>
          <a:xfrm>
            <a:off x="10083" y="620688"/>
            <a:ext cx="9144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j-lt"/>
              </a:rPr>
              <a:t>PROJECT PLANNING IN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2130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755576" y="90872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 smtClean="0"/>
              <a:t>QUALITY THROUGH THE SUPPLY CHAIN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309828" y="1700808"/>
            <a:ext cx="8366627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One quality plan to comply by all contractors</a:t>
            </a:r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Subcontractors to submit their own quality plan/policy. 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If not in place, they should adhere to the main contractor’s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If not enough </a:t>
            </a:r>
            <a:r>
              <a:rPr lang="en-GB" sz="2000" dirty="0" err="1" smtClean="0"/>
              <a:t>estringent</a:t>
            </a:r>
            <a:r>
              <a:rPr lang="en-GB" sz="2000" dirty="0" smtClean="0"/>
              <a:t>, to adhere the main contractor’s</a:t>
            </a:r>
            <a:endParaRPr lang="en-GB" sz="2000" dirty="0" smtClean="0"/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Subcontractors to submit (related to their work):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Material certificates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Product data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Installation instructions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Warranties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Personnel qualifications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Results of any independent laboratory tests</a:t>
            </a:r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Training and induction before start work on site</a:t>
            </a:r>
          </a:p>
          <a:p>
            <a:pPr marL="800100" lvl="1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Regular meetings to review procedures, inspections and quality issues</a:t>
            </a:r>
          </a:p>
          <a:p>
            <a:pPr marL="1257300" lvl="2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ASSURANCE IN CONSTRUCTION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1037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755576" y="90872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STEPS FOR QUALITY CONTROL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367048" y="1628800"/>
            <a:ext cx="67687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1.- Definition of materials and work units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2.- Definition of requirements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3.- Planning for materials quality control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Certificates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Inspection on site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Testing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4.- Planning for production quality control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-Checking-lists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-As-built records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-Partial and final acceptance reports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 startAt="5"/>
            </a:pPr>
            <a:r>
              <a:rPr lang="en-GB" sz="2000" dirty="0" smtClean="0"/>
              <a:t>Testing and Commissioning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ASSURANCE IN CONSTRUCTION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7665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DELIVERY CONTROL</a:t>
            </a:r>
            <a:endParaRPr lang="es-ES" altLang="en-US" sz="2400" b="1" dirty="0"/>
          </a:p>
        </p:txBody>
      </p:sp>
      <p:sp>
        <p:nvSpPr>
          <p:cNvPr id="57353" name="Text Box 9"/>
          <p:cNvSpPr txBox="1">
            <a:spLocks noChangeArrowheads="1"/>
          </p:cNvSpPr>
          <p:nvPr/>
        </p:nvSpPr>
        <p:spPr bwMode="auto">
          <a:xfrm>
            <a:off x="611188" y="1773238"/>
            <a:ext cx="78486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803275" indent="111125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dirty="0" smtClean="0">
                <a:latin typeface="+mn-lt"/>
              </a:rPr>
              <a:t>A </a:t>
            </a:r>
            <a:r>
              <a:rPr lang="es-ES" altLang="en-US" sz="2000" dirty="0" err="1" smtClean="0">
                <a:latin typeface="+mn-lt"/>
              </a:rPr>
              <a:t>large</a:t>
            </a:r>
            <a:r>
              <a:rPr lang="es-ES" altLang="en-US" sz="2000" dirty="0" smtClean="0">
                <a:latin typeface="+mn-lt"/>
              </a:rPr>
              <a:t> </a:t>
            </a:r>
            <a:r>
              <a:rPr lang="es-ES" altLang="en-US" sz="2000" dirty="0" err="1" smtClean="0">
                <a:latin typeface="+mn-lt"/>
              </a:rPr>
              <a:t>variety</a:t>
            </a:r>
            <a:r>
              <a:rPr lang="es-ES" altLang="en-US" sz="2000" dirty="0" smtClean="0">
                <a:latin typeface="+mn-lt"/>
              </a:rPr>
              <a:t> of </a:t>
            </a:r>
            <a:r>
              <a:rPr lang="es-ES" altLang="en-US" sz="2000" dirty="0" err="1" smtClean="0">
                <a:latin typeface="+mn-lt"/>
              </a:rPr>
              <a:t>materials</a:t>
            </a:r>
            <a:r>
              <a:rPr lang="es-ES" altLang="en-US" sz="2000" dirty="0" smtClean="0">
                <a:latin typeface="+mn-lt"/>
              </a:rPr>
              <a:t> at </a:t>
            </a:r>
            <a:r>
              <a:rPr lang="es-ES" altLang="en-US" sz="2000" dirty="0" err="1" smtClean="0">
                <a:latin typeface="+mn-lt"/>
              </a:rPr>
              <a:t>the</a:t>
            </a:r>
            <a:r>
              <a:rPr lang="es-ES" altLang="en-US" sz="2000" dirty="0" smtClean="0">
                <a:latin typeface="+mn-lt"/>
              </a:rPr>
              <a:t> </a:t>
            </a:r>
            <a:r>
              <a:rPr lang="es-ES" altLang="en-US" sz="2000" dirty="0" err="1" smtClean="0">
                <a:latin typeface="+mn-lt"/>
              </a:rPr>
              <a:t>construction</a:t>
            </a:r>
            <a:r>
              <a:rPr lang="es-ES" altLang="en-US" sz="2000" dirty="0" smtClean="0">
                <a:latin typeface="+mn-lt"/>
              </a:rPr>
              <a:t> </a:t>
            </a:r>
            <a:r>
              <a:rPr lang="es-ES" altLang="en-US" sz="2000" dirty="0" err="1" smtClean="0">
                <a:latin typeface="+mn-lt"/>
              </a:rPr>
              <a:t>site</a:t>
            </a:r>
            <a:endParaRPr lang="es-ES" altLang="en-US" sz="2000" dirty="0">
              <a:latin typeface="+mn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dirty="0" err="1" smtClean="0">
                <a:latin typeface="+mn-lt"/>
              </a:rPr>
              <a:t>Different</a:t>
            </a:r>
            <a:r>
              <a:rPr lang="es-ES" altLang="en-US" sz="2000" dirty="0" smtClean="0">
                <a:latin typeface="+mn-lt"/>
              </a:rPr>
              <a:t> </a:t>
            </a:r>
            <a:r>
              <a:rPr lang="es-ES" altLang="en-US" sz="2000" dirty="0" err="1" smtClean="0">
                <a:latin typeface="+mn-lt"/>
              </a:rPr>
              <a:t>characteristics</a:t>
            </a:r>
            <a:r>
              <a:rPr lang="es-ES" altLang="en-US" sz="2000" dirty="0" smtClean="0">
                <a:latin typeface="+mn-lt"/>
              </a:rPr>
              <a:t> </a:t>
            </a:r>
            <a:endParaRPr lang="es-ES" altLang="en-US" sz="2000" dirty="0">
              <a:latin typeface="+mn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dirty="0" err="1" smtClean="0">
                <a:latin typeface="+mn-lt"/>
              </a:rPr>
              <a:t>Different</a:t>
            </a:r>
            <a:r>
              <a:rPr lang="es-ES" altLang="en-US" sz="2000" dirty="0" smtClean="0">
                <a:latin typeface="+mn-lt"/>
              </a:rPr>
              <a:t> </a:t>
            </a:r>
            <a:r>
              <a:rPr lang="es-ES" altLang="en-US" sz="2000" dirty="0" err="1" smtClean="0">
                <a:latin typeface="+mn-lt"/>
              </a:rPr>
              <a:t>requirements</a:t>
            </a:r>
            <a:endParaRPr lang="es-ES" altLang="en-US" sz="2000" dirty="0">
              <a:latin typeface="+mn-lt"/>
            </a:endParaRPr>
          </a:p>
        </p:txBody>
      </p:sp>
      <p:sp>
        <p:nvSpPr>
          <p:cNvPr id="57355" name="Text Box 11"/>
          <p:cNvSpPr txBox="1">
            <a:spLocks noChangeArrowheads="1"/>
          </p:cNvSpPr>
          <p:nvPr/>
        </p:nvSpPr>
        <p:spPr bwMode="auto">
          <a:xfrm>
            <a:off x="1331913" y="4724400"/>
            <a:ext cx="705643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We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need</a:t>
            </a:r>
            <a:r>
              <a:rPr lang="es-ES" altLang="en-US" sz="2000" dirty="0" smtClean="0"/>
              <a:t> to </a:t>
            </a:r>
            <a:r>
              <a:rPr lang="es-ES" altLang="en-US" sz="2000" dirty="0" err="1" smtClean="0"/>
              <a:t>check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characteristics</a:t>
            </a:r>
            <a:r>
              <a:rPr lang="es-ES" altLang="en-US" sz="2000" dirty="0" smtClean="0"/>
              <a:t> to </a:t>
            </a:r>
            <a:r>
              <a:rPr lang="es-ES" altLang="en-US" sz="2000" dirty="0" err="1" smtClean="0"/>
              <a:t>know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if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they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have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requirements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we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want</a:t>
            </a:r>
            <a:r>
              <a:rPr lang="es-ES" altLang="en-US" sz="2000" dirty="0" smtClean="0"/>
              <a:t> </a:t>
            </a:r>
            <a:endParaRPr lang="es-ES" altLang="en-US" sz="2000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5814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68313" y="2276475"/>
            <a:ext cx="806450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803275" indent="111125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dirty="0" smtClean="0">
                <a:latin typeface="+mj-lt"/>
              </a:rPr>
              <a:t>1st.- Document control of the </a:t>
            </a:r>
            <a:r>
              <a:rPr lang="en-GB" altLang="en-US" sz="2400" b="1" dirty="0" smtClean="0">
                <a:latin typeface="+mj-lt"/>
              </a:rPr>
              <a:t>supplies. Traceability</a:t>
            </a:r>
            <a:endParaRPr lang="en-GB" altLang="en-US" sz="2400" b="1" dirty="0" smtClean="0">
              <a:solidFill>
                <a:srgbClr val="FF0000"/>
              </a:solidFill>
              <a:latin typeface="+mj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	Origin, delivery note and labelling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	Certificate of guarantee from the </a:t>
            </a:r>
            <a:r>
              <a:rPr lang="en-GB" altLang="en-US" sz="2000" dirty="0" smtClean="0">
                <a:latin typeface="+mj-lt"/>
              </a:rPr>
              <a:t>manufacturer</a:t>
            </a:r>
            <a:endParaRPr lang="en-GB" altLang="en-US" sz="2000" dirty="0" smtClean="0">
              <a:latin typeface="+mj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	</a:t>
            </a:r>
            <a:r>
              <a:rPr lang="en-GB" altLang="en-US" sz="2000" dirty="0" smtClean="0">
                <a:latin typeface="+mj-lt"/>
              </a:rPr>
              <a:t>Conformity</a:t>
            </a:r>
            <a:endParaRPr lang="en-GB" altLang="en-US" sz="2000" dirty="0" smtClean="0">
              <a:latin typeface="+mj-lt"/>
            </a:endParaRPr>
          </a:p>
          <a:p>
            <a:pPr lvl="3" eaLnBrk="1" hangingPunct="1">
              <a:spcBef>
                <a:spcPct val="50000"/>
              </a:spcBef>
              <a:buFont typeface="Wingdings" pitchFamily="2" charset="2"/>
              <a:buChar char="Ø"/>
            </a:pPr>
            <a:r>
              <a:rPr lang="en-GB" altLang="en-US" sz="2000" dirty="0" smtClean="0">
                <a:latin typeface="+mj-lt"/>
              </a:rPr>
              <a:t>CE </a:t>
            </a:r>
            <a:r>
              <a:rPr lang="en-GB" altLang="en-US" sz="2000" dirty="0" smtClean="0">
                <a:latin typeface="+mj-lt"/>
              </a:rPr>
              <a:t>marking</a:t>
            </a:r>
          </a:p>
          <a:p>
            <a:pPr lvl="3" eaLnBrk="1" hangingPunct="1">
              <a:spcBef>
                <a:spcPct val="50000"/>
              </a:spcBef>
              <a:buFont typeface="Wingdings" pitchFamily="2" charset="2"/>
              <a:buChar char="Ø"/>
            </a:pPr>
            <a:r>
              <a:rPr lang="en-GB" altLang="en-US" sz="2000" dirty="0" smtClean="0">
                <a:latin typeface="+mj-lt"/>
              </a:rPr>
              <a:t>Agrément certificate</a:t>
            </a:r>
          </a:p>
          <a:p>
            <a:pPr lvl="3" eaLnBrk="1" hangingPunct="1">
              <a:spcBef>
                <a:spcPct val="50000"/>
              </a:spcBef>
              <a:buFont typeface="Wingdings" pitchFamily="2" charset="2"/>
              <a:buChar char="Ø"/>
            </a:pPr>
            <a:r>
              <a:rPr lang="en-GB" altLang="en-US" sz="2000" dirty="0" smtClean="0">
                <a:latin typeface="+mj-lt"/>
              </a:rPr>
              <a:t>Responsible sourcing (BES 6001, FSC, PEFC, etc.)</a:t>
            </a:r>
            <a:endParaRPr lang="en-GB" altLang="en-US" sz="2000" dirty="0">
              <a:latin typeface="+mj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42264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68313" y="2276475"/>
            <a:ext cx="806450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803275" indent="111125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dirty="0" smtClean="0">
                <a:latin typeface="+mj-lt"/>
              </a:rPr>
              <a:t>Delivery</a:t>
            </a:r>
            <a:endParaRPr lang="en-GB" altLang="en-US" sz="2400" b="1" dirty="0" smtClean="0">
              <a:solidFill>
                <a:srgbClr val="FF0000"/>
              </a:solidFill>
              <a:latin typeface="+mj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	</a:t>
            </a:r>
            <a:r>
              <a:rPr lang="en-GB" altLang="en-US" sz="2000" dirty="0" smtClean="0">
                <a:latin typeface="+mj-lt"/>
              </a:rPr>
              <a:t>Check quantity and quality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Correct packaging</a:t>
            </a:r>
          </a:p>
          <a:p>
            <a:pPr lvl="2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well protected during transport</a:t>
            </a:r>
          </a:p>
          <a:p>
            <a:pPr lvl="2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How to handle and recycle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Correct storage</a:t>
            </a:r>
          </a:p>
          <a:p>
            <a:pPr lvl="2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Areas delimited</a:t>
            </a:r>
          </a:p>
          <a:p>
            <a:pPr lvl="2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j-lt"/>
              </a:rPr>
              <a:t>Inventory and stock</a:t>
            </a:r>
            <a:endParaRPr lang="en-GB" altLang="en-US" sz="2000" dirty="0">
              <a:latin typeface="+mj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52419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827584" y="2060848"/>
            <a:ext cx="7488238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803275" indent="111125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dirty="0" smtClean="0">
                <a:latin typeface="+mn-lt"/>
              </a:rPr>
              <a:t>2nd.- Control of technical characteristics required by the project and existing regulations: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n-lt"/>
              </a:rPr>
              <a:t>Quality label (for traditional products): CE marking, certificate of conformity (to regulate requirements or standards).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n-lt"/>
              </a:rPr>
              <a:t>European Technical Approvals/</a:t>
            </a:r>
            <a:r>
              <a:rPr lang="en-GB" altLang="en-US" sz="2000" dirty="0" err="1" smtClean="0">
                <a:latin typeface="+mn-lt"/>
              </a:rPr>
              <a:t>Agrément</a:t>
            </a:r>
            <a:r>
              <a:rPr lang="en-GB" altLang="en-US" sz="2000" dirty="0" smtClean="0">
                <a:latin typeface="+mn-lt"/>
              </a:rPr>
              <a:t> Certificates (for new and innovative products).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 smtClean="0">
                <a:latin typeface="+mn-lt"/>
              </a:rPr>
              <a:t>Control through tests according to the criteria established in the regulations, the project or the architect.</a:t>
            </a:r>
            <a:endParaRPr lang="en-GB" altLang="en-US" sz="2000" dirty="0" smtClean="0">
              <a:solidFill>
                <a:srgbClr val="FF0000"/>
              </a:solidFill>
              <a:latin typeface="+mn-lt"/>
            </a:endParaRP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endParaRPr lang="en-GB" altLang="en-US" sz="2000" dirty="0">
              <a:latin typeface="+mn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</a:t>
            </a:r>
            <a:r>
              <a:rPr lang="es-ES" altLang="en-US" sz="2400" b="1" dirty="0" smtClean="0"/>
              <a:t>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91212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6" name="Rectangle 10"/>
          <p:cNvSpPr>
            <a:spLocks noChangeArrowheads="1"/>
          </p:cNvSpPr>
          <p:nvPr/>
        </p:nvSpPr>
        <p:spPr bwMode="auto">
          <a:xfrm>
            <a:off x="395288" y="1844675"/>
            <a:ext cx="8075612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1968500" indent="-53340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2605088" indent="-4572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3165475" indent="-381000" eaLnBrk="0" hangingPunct="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3725863" indent="-3810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41830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46402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50974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55546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</a:pPr>
            <a:r>
              <a:rPr lang="es-ES" altLang="en-US" sz="2000" b="1" dirty="0" smtClean="0"/>
              <a:t>CERTIFICATE OF CONFORMITY.</a:t>
            </a:r>
            <a:r>
              <a:rPr lang="es-ES" altLang="en-US" sz="2400" b="1" dirty="0" smtClean="0"/>
              <a:t> CE MARKING</a:t>
            </a:r>
            <a:endParaRPr lang="es-ES" altLang="en-US" sz="2400" b="1" u="sng" dirty="0"/>
          </a:p>
          <a:p>
            <a:pPr algn="ctr">
              <a:lnSpc>
                <a:spcPct val="90000"/>
              </a:lnSpc>
              <a:buFontTx/>
              <a:buNone/>
            </a:pPr>
            <a:endParaRPr lang="es-ES" altLang="en-US" sz="800" b="1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s-ES" altLang="en-US" sz="1600" dirty="0" err="1" smtClean="0"/>
              <a:t>The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certificate</a:t>
            </a:r>
            <a:r>
              <a:rPr lang="es-ES" altLang="en-US" sz="1600" dirty="0" smtClean="0"/>
              <a:t> of </a:t>
            </a:r>
            <a:r>
              <a:rPr lang="es-ES" altLang="en-US" sz="1600" dirty="0" err="1" smtClean="0"/>
              <a:t>conformity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is</a:t>
            </a:r>
            <a:r>
              <a:rPr lang="es-ES" altLang="en-US" sz="1600" dirty="0" smtClean="0"/>
              <a:t> a </a:t>
            </a:r>
            <a:r>
              <a:rPr lang="es-ES" altLang="en-US" sz="1600" dirty="0" err="1" smtClean="0"/>
              <a:t>declaration</a:t>
            </a:r>
            <a:r>
              <a:rPr lang="es-ES" altLang="en-US" sz="1600" dirty="0" smtClean="0"/>
              <a:t> of </a:t>
            </a:r>
            <a:r>
              <a:rPr lang="es-ES" altLang="en-US" sz="1600" dirty="0" err="1" smtClean="0"/>
              <a:t>the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conformity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with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the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type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approval</a:t>
            </a:r>
            <a:r>
              <a:rPr lang="es-ES" altLang="en-US" sz="1600" dirty="0" smtClean="0"/>
              <a:t> of EC. </a:t>
            </a:r>
            <a:r>
              <a:rPr lang="es-ES" altLang="en-US" sz="1600" dirty="0" err="1" smtClean="0"/>
              <a:t>It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ensures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the</a:t>
            </a:r>
            <a:r>
              <a:rPr lang="es-ES" altLang="en-US" sz="1600" dirty="0" smtClean="0"/>
              <a:t> free </a:t>
            </a:r>
            <a:r>
              <a:rPr lang="es-ES" altLang="en-US" sz="1600" dirty="0" err="1" smtClean="0"/>
              <a:t>movement</a:t>
            </a:r>
            <a:r>
              <a:rPr lang="es-ES" altLang="en-US" sz="1600" dirty="0" smtClean="0"/>
              <a:t> of </a:t>
            </a:r>
            <a:r>
              <a:rPr lang="es-ES" altLang="en-US" sz="1600" dirty="0" err="1" smtClean="0"/>
              <a:t>goods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within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the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European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Union</a:t>
            </a:r>
            <a:r>
              <a:rPr lang="es-ES" altLang="en-US" sz="1600" dirty="0" smtClean="0"/>
              <a:t>, </a:t>
            </a:r>
            <a:r>
              <a:rPr lang="es-ES" altLang="en-US" sz="1600" dirty="0" err="1" smtClean="0"/>
              <a:t>specially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those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that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need</a:t>
            </a:r>
            <a:r>
              <a:rPr lang="es-ES" altLang="en-US" sz="1600" dirty="0" smtClean="0"/>
              <a:t> </a:t>
            </a:r>
            <a:r>
              <a:rPr lang="es-ES" altLang="en-US" sz="1600" dirty="0" err="1" smtClean="0"/>
              <a:t>homologation</a:t>
            </a:r>
            <a:r>
              <a:rPr lang="es-ES" altLang="en-US" sz="1600" dirty="0" smtClean="0"/>
              <a:t> and </a:t>
            </a:r>
            <a:r>
              <a:rPr lang="es-ES" altLang="en-US" sz="1600" dirty="0" err="1" smtClean="0"/>
              <a:t>registration</a:t>
            </a:r>
            <a:r>
              <a:rPr lang="es-ES" altLang="en-US" sz="1600" dirty="0" smtClean="0"/>
              <a:t>. </a:t>
            </a:r>
            <a:endParaRPr lang="es-ES" altLang="en-US" sz="1600" dirty="0"/>
          </a:p>
          <a:p>
            <a:pPr algn="ctr">
              <a:lnSpc>
                <a:spcPct val="90000"/>
              </a:lnSpc>
              <a:buFontTx/>
              <a:buNone/>
            </a:pPr>
            <a:endParaRPr lang="es-ES" altLang="en-US" sz="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s-ES" altLang="en-US" sz="1600" b="1" dirty="0"/>
              <a:t>1) </a:t>
            </a:r>
            <a:r>
              <a:rPr lang="es-ES" altLang="en-US" sz="1600" b="1" dirty="0" smtClean="0"/>
              <a:t>TESTS</a:t>
            </a:r>
            <a:endParaRPr lang="es-ES" altLang="en-US" sz="1600" b="1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err="1" smtClean="0"/>
              <a:t>Initial</a:t>
            </a:r>
            <a:r>
              <a:rPr lang="es-ES" altLang="en-US" sz="1400" dirty="0" smtClean="0"/>
              <a:t> test of </a:t>
            </a:r>
            <a:r>
              <a:rPr lang="es-ES" altLang="en-US" sz="1400" dirty="0" err="1" smtClean="0"/>
              <a:t>the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product</a:t>
            </a:r>
            <a:endParaRPr lang="es-ES" altLang="en-US" sz="1400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smtClean="0"/>
              <a:t>Test of </a:t>
            </a:r>
            <a:r>
              <a:rPr lang="es-ES" altLang="en-US" sz="1400" dirty="0" err="1" smtClean="0"/>
              <a:t>samples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from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factory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according</a:t>
            </a:r>
            <a:r>
              <a:rPr lang="es-ES" altLang="en-US" sz="1400" dirty="0" smtClean="0"/>
              <a:t> to a </a:t>
            </a:r>
            <a:r>
              <a:rPr lang="es-ES" altLang="en-US" sz="1400" dirty="0" err="1" smtClean="0"/>
              <a:t>defined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testing</a:t>
            </a:r>
            <a:r>
              <a:rPr lang="es-ES" altLang="en-US" sz="1400" dirty="0" smtClean="0"/>
              <a:t> plan</a:t>
            </a:r>
            <a:endParaRPr lang="es-ES" altLang="en-US" sz="1400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err="1" smtClean="0"/>
              <a:t>Audit</a:t>
            </a:r>
            <a:r>
              <a:rPr lang="es-ES" altLang="en-US" sz="1400" dirty="0"/>
              <a:t>.-</a:t>
            </a:r>
            <a:r>
              <a:rPr lang="es-ES" altLang="en-US" sz="1400" dirty="0" err="1" smtClean="0"/>
              <a:t>testing</a:t>
            </a:r>
            <a:r>
              <a:rPr lang="es-ES" altLang="en-US" sz="1400" dirty="0" smtClean="0"/>
              <a:t> of </a:t>
            </a:r>
            <a:r>
              <a:rPr lang="es-ES" altLang="en-US" sz="1400" dirty="0" err="1" smtClean="0"/>
              <a:t>samples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taken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from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production</a:t>
            </a:r>
            <a:r>
              <a:rPr lang="es-ES" altLang="en-US" sz="1400" dirty="0" smtClean="0"/>
              <a:t>, </a:t>
            </a:r>
            <a:r>
              <a:rPr lang="es-ES" altLang="en-US" sz="1400" dirty="0" err="1" smtClean="0"/>
              <a:t>market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or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site</a:t>
            </a:r>
            <a:endParaRPr lang="es-ES" altLang="en-US" sz="1400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smtClean="0"/>
              <a:t>Test of </a:t>
            </a:r>
            <a:r>
              <a:rPr lang="es-ES" altLang="en-US" sz="1400" dirty="0" err="1" smtClean="0"/>
              <a:t>samples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from</a:t>
            </a:r>
            <a:r>
              <a:rPr lang="es-ES" altLang="en-US" sz="1400" dirty="0" smtClean="0"/>
              <a:t> a set to </a:t>
            </a:r>
            <a:r>
              <a:rPr lang="es-ES" altLang="en-US" sz="1400" dirty="0" err="1" smtClean="0"/>
              <a:t>deliver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or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already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delivered</a:t>
            </a:r>
            <a:r>
              <a:rPr lang="es-ES" altLang="en-US" sz="1400" dirty="0" smtClean="0"/>
              <a:t> </a:t>
            </a:r>
            <a:endParaRPr lang="es-ES" altLang="en-US" sz="1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s-ES" altLang="en-US" sz="1200" dirty="0"/>
          </a:p>
          <a:p>
            <a:pPr>
              <a:lnSpc>
                <a:spcPct val="90000"/>
              </a:lnSpc>
              <a:buFontTx/>
              <a:buNone/>
            </a:pPr>
            <a:r>
              <a:rPr lang="es-ES" altLang="en-US" sz="1600" b="1" dirty="0"/>
              <a:t>2) </a:t>
            </a:r>
            <a:r>
              <a:rPr lang="es-ES" altLang="en-US" sz="1600" b="1" dirty="0" smtClean="0"/>
              <a:t>INTERNAL PRODUCTION CONTROL AT THE FACTORY</a:t>
            </a:r>
            <a:endParaRPr lang="es-ES" altLang="en-US" sz="1600" b="1" dirty="0"/>
          </a:p>
          <a:p>
            <a:pPr>
              <a:lnSpc>
                <a:spcPct val="90000"/>
              </a:lnSpc>
              <a:buFontTx/>
              <a:buNone/>
            </a:pPr>
            <a:endParaRPr lang="es-ES" altLang="en-US" sz="12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s-ES" altLang="en-US" sz="1600" b="1" dirty="0"/>
              <a:t>3) </a:t>
            </a:r>
            <a:r>
              <a:rPr lang="es-ES" altLang="en-US" sz="1600" b="1" dirty="0" smtClean="0"/>
              <a:t>PRODUCTION CONTROL BY AN AUTHORISED ORGANIZATION </a:t>
            </a:r>
            <a:endParaRPr lang="es-ES" altLang="en-US" sz="1600" b="1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err="1" smtClean="0"/>
              <a:t>Initial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inspection</a:t>
            </a:r>
            <a:r>
              <a:rPr lang="es-ES" altLang="en-US" sz="1400" dirty="0" smtClean="0"/>
              <a:t> of </a:t>
            </a:r>
            <a:r>
              <a:rPr lang="es-ES" altLang="en-US" sz="1400" dirty="0" err="1" smtClean="0"/>
              <a:t>factory</a:t>
            </a:r>
            <a:r>
              <a:rPr lang="es-ES" altLang="en-US" sz="1400" dirty="0" smtClean="0"/>
              <a:t> and </a:t>
            </a:r>
            <a:r>
              <a:rPr lang="es-ES" altLang="en-US" sz="1400" dirty="0" err="1" smtClean="0"/>
              <a:t>its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production</a:t>
            </a:r>
            <a:r>
              <a:rPr lang="es-ES" altLang="en-US" sz="1400" dirty="0" smtClean="0"/>
              <a:t> control </a:t>
            </a:r>
            <a:r>
              <a:rPr lang="es-ES" altLang="en-US" sz="1400" dirty="0" err="1" smtClean="0"/>
              <a:t>by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an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authorised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organization</a:t>
            </a:r>
            <a:r>
              <a:rPr lang="es-ES" altLang="en-US" sz="1400" dirty="0" smtClean="0"/>
              <a:t>.</a:t>
            </a:r>
            <a:endParaRPr lang="es-ES" altLang="en-US" sz="1400" dirty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s-ES" altLang="en-US" sz="1400" dirty="0" err="1" smtClean="0"/>
              <a:t>Vigilance</a:t>
            </a:r>
            <a:r>
              <a:rPr lang="es-ES" altLang="en-US" sz="1400" dirty="0" smtClean="0"/>
              <a:t> and </a:t>
            </a:r>
            <a:r>
              <a:rPr lang="es-ES" altLang="en-US" sz="1400" dirty="0" err="1" smtClean="0"/>
              <a:t>permanent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assessment</a:t>
            </a:r>
            <a:r>
              <a:rPr lang="es-ES" altLang="en-US" sz="1400" dirty="0" smtClean="0"/>
              <a:t>  of </a:t>
            </a:r>
            <a:r>
              <a:rPr lang="es-ES" altLang="en-US" sz="1400" dirty="0" err="1" smtClean="0"/>
              <a:t>production</a:t>
            </a:r>
            <a:r>
              <a:rPr lang="es-ES" altLang="en-US" sz="1400" dirty="0" smtClean="0"/>
              <a:t> control </a:t>
            </a:r>
            <a:r>
              <a:rPr lang="es-ES" altLang="en-US" sz="1400" dirty="0" err="1" smtClean="0"/>
              <a:t>by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an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authorised</a:t>
            </a:r>
            <a:r>
              <a:rPr lang="es-ES" altLang="en-US" sz="1400" dirty="0" smtClean="0"/>
              <a:t> </a:t>
            </a:r>
            <a:r>
              <a:rPr lang="es-ES" altLang="en-US" sz="1400" dirty="0" err="1" smtClean="0"/>
              <a:t>organization</a:t>
            </a:r>
            <a:r>
              <a:rPr lang="es-ES" altLang="en-US" sz="1600" dirty="0" smtClean="0"/>
              <a:t>.</a:t>
            </a:r>
            <a:endParaRPr lang="es-ES" altLang="en-US" sz="16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79749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3" name="Rectangle 11"/>
          <p:cNvSpPr>
            <a:spLocks noChangeArrowheads="1"/>
          </p:cNvSpPr>
          <p:nvPr/>
        </p:nvSpPr>
        <p:spPr bwMode="auto">
          <a:xfrm>
            <a:off x="395288" y="1916113"/>
            <a:ext cx="44640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1968500" indent="-53340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2605088" indent="-4572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3165475" indent="-381000" eaLnBrk="0" hangingPunct="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3725863" indent="-3810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41830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46402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50974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55546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es-ES" altLang="en-US" sz="2000" b="1" u="sng" dirty="0" smtClean="0"/>
              <a:t>CERTIFICATE OF CONFORMITY</a:t>
            </a:r>
          </a:p>
          <a:p>
            <a:pPr algn="ctr">
              <a:buFontTx/>
              <a:buNone/>
            </a:pPr>
            <a:r>
              <a:rPr lang="es-ES" altLang="en-US" sz="2400" b="1" dirty="0" smtClean="0"/>
              <a:t>CE MARKING</a:t>
            </a: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</p:txBody>
      </p:sp>
      <p:pic>
        <p:nvPicPr>
          <p:cNvPr id="136204" name="Picture 12" descr="Marca 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781300"/>
            <a:ext cx="1871663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0" r="11543"/>
          <a:stretch/>
        </p:blipFill>
        <p:spPr bwMode="auto">
          <a:xfrm>
            <a:off x="5105400" y="1401763"/>
            <a:ext cx="3679371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47799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3" name="Rectangle 11"/>
          <p:cNvSpPr>
            <a:spLocks noChangeArrowheads="1"/>
          </p:cNvSpPr>
          <p:nvPr/>
        </p:nvSpPr>
        <p:spPr bwMode="auto">
          <a:xfrm>
            <a:off x="395288" y="1916113"/>
            <a:ext cx="44640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1968500" indent="-53340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2605088" indent="-4572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3165475" indent="-381000" eaLnBrk="0" hangingPunct="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3725863" indent="-3810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41830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46402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50974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55546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es-ES" altLang="en-US" sz="2400" b="1" dirty="0" smtClean="0"/>
              <a:t>AGREMENT CERTIFICATE</a:t>
            </a: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2708920"/>
            <a:ext cx="7488402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Shows compliance with UK Building Regulations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Issued by the British Board of Agrément (BBA)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3 main operations: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Product approval and certification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Inspection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Test services</a:t>
            </a:r>
          </a:p>
        </p:txBody>
      </p:sp>
    </p:spTree>
    <p:extLst>
      <p:ext uri="{BB962C8B-B14F-4D97-AF65-F5344CB8AC3E}">
        <p14:creationId xmlns:p14="http://schemas.microsoft.com/office/powerpoint/2010/main" val="32198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3" name="Rectangle 11"/>
          <p:cNvSpPr>
            <a:spLocks noChangeArrowheads="1"/>
          </p:cNvSpPr>
          <p:nvPr/>
        </p:nvSpPr>
        <p:spPr bwMode="auto">
          <a:xfrm>
            <a:off x="395288" y="1916113"/>
            <a:ext cx="44640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1968500" indent="-53340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2605088" indent="-4572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3165475" indent="-381000" eaLnBrk="0" hangingPunct="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3725863" indent="-3810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41830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46402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50974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5554663" indent="-381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es-ES" altLang="en-US" sz="2400" b="1" dirty="0" smtClean="0"/>
              <a:t>AGREMENT CERTIFICATE</a:t>
            </a: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  <a:p>
            <a:pPr algn="ctr">
              <a:buFontTx/>
              <a:buNone/>
            </a:pPr>
            <a:endParaRPr lang="es-ES" altLang="en-U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  <p:pic>
        <p:nvPicPr>
          <p:cNvPr id="1026" name="Picture 2" descr="https://netmagmedia.s3.amazonaws.com/uploads/2014/07/Screen-shot-2014-07-15-at-09.30.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" y="-32008"/>
            <a:ext cx="9458325" cy="71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41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6288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TESTING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475656" y="3356992"/>
            <a:ext cx="20882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Cement</a:t>
            </a:r>
          </a:p>
          <a:p>
            <a:r>
              <a:rPr lang="en-GB" sz="2000" dirty="0" smtClean="0"/>
              <a:t>Concrete</a:t>
            </a:r>
          </a:p>
          <a:p>
            <a:r>
              <a:rPr lang="en-GB" sz="2000" dirty="0" smtClean="0"/>
              <a:t>Plaster</a:t>
            </a:r>
          </a:p>
          <a:p>
            <a:r>
              <a:rPr lang="en-GB" sz="2000" dirty="0" smtClean="0"/>
              <a:t>Bricks and blocks</a:t>
            </a:r>
          </a:p>
          <a:p>
            <a:r>
              <a:rPr lang="en-GB" sz="2000" dirty="0" smtClean="0"/>
              <a:t>Etc.</a:t>
            </a:r>
          </a:p>
          <a:p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359925"/>
            <a:ext cx="4032448" cy="538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611188" y="836613"/>
            <a:ext cx="72728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MATERIALS </a:t>
            </a:r>
            <a:r>
              <a:rPr lang="es-ES" altLang="en-US" sz="2400" b="1" dirty="0" smtClean="0"/>
              <a:t>QUALITY </a:t>
            </a:r>
            <a:r>
              <a:rPr lang="es-ES" altLang="en-US" sz="2400" b="1" dirty="0" smtClean="0"/>
              <a:t>CONTROL</a:t>
            </a:r>
            <a:endParaRPr lang="es-E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69028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755576" y="692696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PRODUCTION CONTROL</a:t>
            </a:r>
            <a:endParaRPr lang="es-ES" altLang="en-US" sz="2400" b="1" dirty="0"/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1258888" y="2420938"/>
            <a:ext cx="6911975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1.- </a:t>
            </a:r>
            <a:r>
              <a:rPr lang="es-ES" altLang="en-US" sz="2400" b="1" dirty="0" err="1" smtClean="0"/>
              <a:t>Planning</a:t>
            </a:r>
            <a:r>
              <a:rPr lang="es-ES" altLang="en-US" sz="2400" b="1" dirty="0" smtClean="0"/>
              <a:t> 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>
              <a:spcBef>
                <a:spcPct val="50000"/>
              </a:spcBef>
            </a:pPr>
            <a:r>
              <a:rPr lang="es-ES" altLang="en-US" sz="2400" b="1" dirty="0"/>
              <a:t>		2.- </a:t>
            </a:r>
            <a:r>
              <a:rPr lang="es-ES" altLang="en-US" sz="2400" b="1" dirty="0" err="1" smtClean="0"/>
              <a:t>Monitoring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>
              <a:spcBef>
                <a:spcPct val="50000"/>
              </a:spcBef>
            </a:pPr>
            <a:r>
              <a:rPr lang="es-ES" altLang="en-US" sz="2400" b="1" dirty="0"/>
              <a:t>				3.- </a:t>
            </a:r>
            <a:r>
              <a:rPr lang="es-ES" altLang="en-US" sz="2400" b="1" dirty="0" err="1" smtClean="0"/>
              <a:t>Conformity</a:t>
            </a:r>
            <a:endParaRPr lang="es-ES" altLang="en-US" sz="24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3112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900113" y="2205038"/>
            <a:ext cx="49672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1.- </a:t>
            </a:r>
            <a:r>
              <a:rPr lang="es-ES" altLang="en-US" sz="2000" b="1" dirty="0" err="1" smtClean="0"/>
              <a:t>Planning</a:t>
            </a:r>
            <a:endParaRPr lang="es-ES" altLang="en-US" sz="2000" b="1" dirty="0"/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2124075" y="3429000"/>
            <a:ext cx="51117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According</a:t>
            </a:r>
            <a:r>
              <a:rPr lang="es-ES" altLang="en-US" sz="2000" dirty="0" smtClean="0"/>
              <a:t> to </a:t>
            </a:r>
            <a:r>
              <a:rPr lang="es-ES" altLang="en-US" sz="2000" dirty="0" err="1" smtClean="0"/>
              <a:t>present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regulations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Check-point</a:t>
            </a:r>
            <a:r>
              <a:rPr lang="es-ES" altLang="en-US" sz="2000" dirty="0" smtClean="0"/>
              <a:t> Plan (CPP)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Inspection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frequency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Criteria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for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accepting</a:t>
            </a:r>
            <a:r>
              <a:rPr lang="es-ES" altLang="en-US" sz="2000" dirty="0" smtClean="0"/>
              <a:t>/</a:t>
            </a:r>
            <a:r>
              <a:rPr lang="es-ES" altLang="en-US" sz="2000" dirty="0" err="1" smtClean="0"/>
              <a:t>rejecting</a:t>
            </a:r>
            <a:endParaRPr lang="es-ES" altLang="en-US"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971600" y="1340768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STAGES OF PRODUCTION CONTROL</a:t>
            </a:r>
            <a:endParaRPr lang="en-GB" sz="2000" b="1" dirty="0"/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755576" y="692696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PRODUCTION CONTROL</a:t>
            </a:r>
            <a:endParaRPr lang="es-ES" altLang="en-U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6526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.slidesharecdn.com/bvctc-13402707816284-phpapp02-120621043803-phpapp02/95/bureau-veritas-construction-22-728.jpg?cb=134025370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5" t="17407" r="49174" b="14056"/>
          <a:stretch/>
        </p:blipFill>
        <p:spPr bwMode="auto">
          <a:xfrm>
            <a:off x="1835696" y="399081"/>
            <a:ext cx="5472608" cy="644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5907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331640" y="2335418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dirty="0" smtClean="0"/>
              <a:t>CAN YOU MAKE A LIST OF WORK UNITS IN WHICH YOU CAN DEVELOP A CHECK-POINT LIST? </a:t>
            </a:r>
            <a:endParaRPr lang="es-ES" sz="32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259632" y="4221088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dirty="0" smtClean="0"/>
              <a:t>WHAT OTHER WORKS CAN THIS METHODOLOGY BE APPLIED?</a:t>
            </a:r>
            <a:endParaRPr lang="es-ES" sz="32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658640" y="830216"/>
            <a:ext cx="1996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EXERCISE 1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900113" y="2420938"/>
            <a:ext cx="62642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2.- </a:t>
            </a:r>
            <a:r>
              <a:rPr lang="es-ES" altLang="en-US" sz="2000" b="1" dirty="0" err="1" smtClean="0"/>
              <a:t>Monitoring</a:t>
            </a:r>
            <a:endParaRPr lang="es-ES" altLang="en-US" sz="2000" b="1" dirty="0"/>
          </a:p>
        </p:txBody>
      </p:sp>
      <p:sp>
        <p:nvSpPr>
          <p:cNvPr id="26634" name="Text Box 10"/>
          <p:cNvSpPr txBox="1">
            <a:spLocks noChangeArrowheads="1"/>
          </p:cNvSpPr>
          <p:nvPr/>
        </p:nvSpPr>
        <p:spPr bwMode="auto">
          <a:xfrm>
            <a:off x="1547813" y="3500438"/>
            <a:ext cx="6408737" cy="178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Verification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compliance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planning</a:t>
            </a:r>
            <a:r>
              <a:rPr lang="es-ES" altLang="en-US" sz="2000" dirty="0" smtClean="0"/>
              <a:t> 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Check-List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Application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accepting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rejection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criteria</a:t>
            </a:r>
            <a:r>
              <a:rPr lang="es-ES" altLang="en-US" sz="2000" dirty="0" smtClean="0"/>
              <a:t> (A/R)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_tradnl" altLang="en-US" sz="2000" dirty="0" smtClean="0"/>
              <a:t>Records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755576" y="692696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PRODUCTION CONTROL</a:t>
            </a:r>
            <a:endParaRPr lang="es-ES" altLang="en-US" sz="2400" b="1" dirty="0"/>
          </a:p>
        </p:txBody>
      </p:sp>
      <p:sp>
        <p:nvSpPr>
          <p:cNvPr id="5" name="TextBox 1"/>
          <p:cNvSpPr txBox="1"/>
          <p:nvPr/>
        </p:nvSpPr>
        <p:spPr>
          <a:xfrm>
            <a:off x="971600" y="1340768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STAGES OF PRODUCTION CONTROL</a:t>
            </a:r>
            <a:endParaRPr lang="en-GB" sz="20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0048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1116013" y="2349500"/>
            <a:ext cx="32416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3.- </a:t>
            </a:r>
            <a:r>
              <a:rPr lang="es-ES" altLang="en-US" sz="2000" b="1" dirty="0" err="1" smtClean="0"/>
              <a:t>Conformity</a:t>
            </a:r>
            <a:endParaRPr lang="es-ES" altLang="en-US" sz="2000" b="1" dirty="0"/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1979613" y="3429000"/>
            <a:ext cx="5545137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smtClean="0"/>
              <a:t>Final </a:t>
            </a:r>
            <a:r>
              <a:rPr lang="es-ES" altLang="en-US" sz="2000" dirty="0" err="1" smtClean="0"/>
              <a:t>verification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requirements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Checking-list</a:t>
            </a:r>
            <a:endParaRPr lang="es-ES" alt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sz="2000" dirty="0" err="1" smtClean="0"/>
              <a:t>Application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accepting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rejection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criteria</a:t>
            </a:r>
            <a:r>
              <a:rPr lang="es-ES" altLang="en-US" sz="2000" dirty="0" smtClean="0"/>
              <a:t> (A/R)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_tradnl" altLang="en-US" sz="2000" dirty="0" smtClean="0"/>
              <a:t>Record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_tradnl" altLang="en-US" sz="2000" dirty="0" err="1" smtClean="0"/>
              <a:t>Agreed</a:t>
            </a:r>
            <a:r>
              <a:rPr lang="es-ES_tradnl" altLang="en-US" sz="2000" dirty="0" smtClean="0"/>
              <a:t> </a:t>
            </a:r>
            <a:r>
              <a:rPr lang="es-ES_tradnl" altLang="en-US" sz="2000" dirty="0" err="1" smtClean="0"/>
              <a:t>procedures</a:t>
            </a:r>
            <a:r>
              <a:rPr lang="es-ES_tradnl" altLang="en-US" sz="2000" dirty="0" smtClean="0"/>
              <a:t> </a:t>
            </a:r>
            <a:r>
              <a:rPr lang="es-ES_tradnl" altLang="en-US" sz="2000" dirty="0" err="1" smtClean="0"/>
              <a:t>for</a:t>
            </a:r>
            <a:r>
              <a:rPr lang="es-ES_tradnl" altLang="en-US" sz="2000" dirty="0" smtClean="0"/>
              <a:t> non-</a:t>
            </a:r>
            <a:r>
              <a:rPr lang="es-ES_tradnl" altLang="en-US" sz="2000" dirty="0" err="1" smtClean="0"/>
              <a:t>conformities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755576" y="692696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PRODUCTION CONTROL</a:t>
            </a:r>
            <a:endParaRPr lang="es-ES" altLang="en-US" sz="2400" b="1" dirty="0"/>
          </a:p>
        </p:txBody>
      </p:sp>
      <p:sp>
        <p:nvSpPr>
          <p:cNvPr id="5" name="TextBox 1"/>
          <p:cNvSpPr txBox="1"/>
          <p:nvPr/>
        </p:nvSpPr>
        <p:spPr>
          <a:xfrm>
            <a:off x="971600" y="1340768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STAGES OF PRODUCTION CONTROL</a:t>
            </a:r>
            <a:endParaRPr lang="en-GB" sz="20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9203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year3shopfitting.wikispaces.com/file/view/Sample_quality_checklist.JPG/70751751/Sample_quality_checkli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3589"/>
            <a:ext cx="7920880" cy="67044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DOCUMENTATION</a:t>
            </a:r>
            <a:endParaRPr lang="es-ES" altLang="en-US" sz="2400" b="1" dirty="0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1476375" y="2492375"/>
            <a:ext cx="6119813" cy="270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dirty="0" err="1" smtClean="0"/>
              <a:t>Necessary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to</a:t>
            </a:r>
            <a:r>
              <a:rPr lang="es-ES" altLang="en-US" sz="2000" dirty="0" smtClean="0"/>
              <a:t> record </a:t>
            </a:r>
            <a:r>
              <a:rPr lang="es-ES" altLang="en-US" sz="2000" dirty="0" err="1" smtClean="0"/>
              <a:t>track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works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developed</a:t>
            </a:r>
            <a:endParaRPr lang="es-ES" altLang="en-US" sz="2000" dirty="0"/>
          </a:p>
          <a:p>
            <a:pPr eaLnBrk="1" hangingPunct="1">
              <a:spcBef>
                <a:spcPct val="50000"/>
              </a:spcBef>
            </a:pPr>
            <a:endParaRPr lang="es-ES" altLang="en-US" sz="2000" dirty="0"/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s-ES" altLang="en-US" sz="2000" dirty="0" err="1" smtClean="0"/>
              <a:t>Production</a:t>
            </a:r>
            <a:r>
              <a:rPr lang="es-ES" altLang="en-US" sz="2000" dirty="0" smtClean="0"/>
              <a:t> control </a:t>
            </a:r>
            <a:r>
              <a:rPr lang="es-ES" altLang="en-US" sz="2000" dirty="0" err="1" smtClean="0"/>
              <a:t>carried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out</a:t>
            </a:r>
            <a:endParaRPr lang="es-ES" altLang="en-US" sz="2000" dirty="0"/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s-ES" altLang="en-US" sz="2000" dirty="0" err="1" smtClean="0"/>
              <a:t>Points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inspectioned</a:t>
            </a:r>
            <a:endParaRPr lang="es-ES" altLang="en-US" sz="2000" dirty="0"/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s-ES" altLang="en-US" sz="2000" dirty="0" err="1" smtClean="0"/>
              <a:t>Changes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made</a:t>
            </a:r>
            <a:endParaRPr lang="es-ES" altLang="en-US" sz="2000" dirty="0"/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s-ES" altLang="en-US" sz="2000" dirty="0" err="1" smtClean="0"/>
              <a:t>Acceptance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work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units</a:t>
            </a:r>
            <a:r>
              <a:rPr lang="es-ES" altLang="en-US" sz="2000" dirty="0" smtClean="0"/>
              <a:t> </a:t>
            </a:r>
            <a:endParaRPr lang="es-ES" altLang="en-US" sz="20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30732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1331913" y="2492375"/>
            <a:ext cx="568960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1.- </a:t>
            </a:r>
            <a:r>
              <a:rPr lang="es-ES" altLang="en-US" sz="2400" b="1" dirty="0" err="1" smtClean="0"/>
              <a:t>Production</a:t>
            </a:r>
            <a:r>
              <a:rPr lang="es-ES" altLang="en-US" sz="2400" b="1" dirty="0" smtClean="0"/>
              <a:t> control </a:t>
            </a:r>
            <a:r>
              <a:rPr lang="es-ES" altLang="en-US" sz="2400" b="1" dirty="0" err="1" smtClean="0"/>
              <a:t>carried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out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Site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visits</a:t>
            </a:r>
            <a:r>
              <a:rPr lang="es-ES" altLang="en-US" sz="2400" dirty="0" smtClean="0"/>
              <a:t> and </a:t>
            </a:r>
            <a:r>
              <a:rPr lang="es-ES" altLang="en-US" sz="2400" dirty="0" err="1" smtClean="0"/>
              <a:t>inspections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made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_tradnl" altLang="en-US" sz="2400" dirty="0" smtClean="0"/>
              <a:t>Meeting resumes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Site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diary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Photo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reports</a:t>
            </a:r>
            <a:endParaRPr lang="es-ES" altLang="en-US" sz="2400" dirty="0"/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DOCUMENTATION</a:t>
            </a:r>
            <a:endParaRPr lang="es-ES" altLang="en-US" sz="24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76896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1476375" y="2565400"/>
            <a:ext cx="6408738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2.- </a:t>
            </a:r>
            <a:r>
              <a:rPr lang="es-ES" altLang="en-US" sz="2400" b="1" dirty="0" err="1" smtClean="0"/>
              <a:t>Points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inspectioned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smtClean="0"/>
              <a:t>total </a:t>
            </a:r>
            <a:r>
              <a:rPr lang="es-ES" altLang="en-US" sz="2400" dirty="0" err="1" smtClean="0"/>
              <a:t>or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statistical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inspection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Checking-lists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signed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by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the</a:t>
            </a:r>
            <a:r>
              <a:rPr lang="es-ES" altLang="en-US" sz="2400" dirty="0" smtClean="0"/>
              <a:t> inspector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Inspection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reports</a:t>
            </a:r>
            <a:r>
              <a:rPr lang="es-ES" altLang="en-US" sz="2400" dirty="0" smtClean="0"/>
              <a:t> (</a:t>
            </a:r>
            <a:r>
              <a:rPr lang="es-ES" altLang="en-US" sz="2400" dirty="0" err="1" smtClean="0"/>
              <a:t>site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diary</a:t>
            </a:r>
            <a:r>
              <a:rPr lang="es-ES" altLang="en-US" sz="2400" dirty="0" smtClean="0"/>
              <a:t>)</a:t>
            </a:r>
            <a:endParaRPr lang="es-ES" altLang="en-US" sz="2400" dirty="0"/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DOCUMENTATION</a:t>
            </a:r>
            <a:endParaRPr lang="es-ES" altLang="en-US" sz="24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98586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971550" y="2349500"/>
            <a:ext cx="7416800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3.- </a:t>
            </a:r>
            <a:r>
              <a:rPr lang="es-ES" altLang="en-US" sz="2400" b="1" dirty="0" err="1" smtClean="0"/>
              <a:t>Changes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made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Register</a:t>
            </a:r>
            <a:r>
              <a:rPr lang="es-ES" altLang="en-US" sz="2400" dirty="0" smtClean="0"/>
              <a:t> of </a:t>
            </a:r>
            <a:r>
              <a:rPr lang="es-ES" altLang="en-US" sz="2400" dirty="0" err="1" smtClean="0"/>
              <a:t>Architect’s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instructions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Plans</a:t>
            </a:r>
            <a:r>
              <a:rPr lang="es-ES" altLang="en-US" sz="2400" dirty="0" smtClean="0"/>
              <a:t> and </a:t>
            </a:r>
            <a:r>
              <a:rPr lang="es-ES" altLang="en-US" sz="2400" dirty="0" err="1" smtClean="0"/>
              <a:t>schemes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smtClean="0"/>
              <a:t>Project </a:t>
            </a:r>
            <a:r>
              <a:rPr lang="es-ES" altLang="en-US" sz="2400" dirty="0" err="1" smtClean="0"/>
              <a:t>updated</a:t>
            </a:r>
            <a:r>
              <a:rPr lang="es-ES" altLang="en-US" sz="2400" dirty="0" smtClean="0"/>
              <a:t> (as-</a:t>
            </a:r>
            <a:r>
              <a:rPr lang="es-ES" altLang="en-US" sz="2400" dirty="0" err="1" smtClean="0"/>
              <a:t>built</a:t>
            </a:r>
            <a:r>
              <a:rPr lang="es-ES" altLang="en-US" sz="2400" dirty="0" smtClean="0"/>
              <a:t> records)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Other</a:t>
            </a:r>
            <a:r>
              <a:rPr lang="es-ES" altLang="en-US" sz="2400" dirty="0" smtClean="0"/>
              <a:t> records </a:t>
            </a:r>
            <a:r>
              <a:rPr lang="es-ES" altLang="en-US" sz="2400" dirty="0" err="1" smtClean="0"/>
              <a:t>signed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by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the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relevant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parties</a:t>
            </a:r>
            <a:r>
              <a:rPr lang="es-ES" altLang="en-US" sz="2400" dirty="0" smtClean="0"/>
              <a:t> (</a:t>
            </a:r>
            <a:r>
              <a:rPr lang="es-ES" altLang="en-US" sz="2400" dirty="0" err="1" smtClean="0"/>
              <a:t>meeting</a:t>
            </a:r>
            <a:r>
              <a:rPr lang="es-ES" altLang="en-US" sz="2400" dirty="0" smtClean="0"/>
              <a:t> resumes, </a:t>
            </a:r>
            <a:r>
              <a:rPr lang="es-ES" altLang="en-US" sz="2400" dirty="0" err="1" smtClean="0"/>
              <a:t>site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visit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reports</a:t>
            </a:r>
            <a:r>
              <a:rPr lang="es-ES" altLang="en-US" sz="2400" dirty="0" smtClean="0"/>
              <a:t>, </a:t>
            </a:r>
            <a:r>
              <a:rPr lang="es-ES" altLang="en-US" sz="2400" dirty="0" err="1" smtClean="0"/>
              <a:t>site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diary</a:t>
            </a:r>
            <a:r>
              <a:rPr lang="es-ES" altLang="en-US" sz="2400" dirty="0" smtClean="0"/>
              <a:t>, </a:t>
            </a:r>
            <a:r>
              <a:rPr lang="es-ES" altLang="en-US" sz="2400" dirty="0" err="1" smtClean="0"/>
              <a:t>orders</a:t>
            </a:r>
            <a:r>
              <a:rPr lang="es-ES" altLang="en-US" sz="2400" dirty="0" smtClean="0"/>
              <a:t>, etc.) </a:t>
            </a:r>
            <a:endParaRPr lang="es-ES" altLang="en-US" sz="24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DOCUMENTATION</a:t>
            </a:r>
            <a:endParaRPr lang="es-ES" altLang="en-US" sz="24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79135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4.- </a:t>
            </a:r>
            <a:r>
              <a:rPr lang="es-ES" altLang="en-US" sz="2400" b="1" dirty="0" err="1" smtClean="0"/>
              <a:t>Acceptance</a:t>
            </a:r>
            <a:r>
              <a:rPr lang="es-ES" altLang="en-US" sz="2400" b="1" dirty="0" smtClean="0"/>
              <a:t> of </a:t>
            </a:r>
            <a:r>
              <a:rPr lang="es-ES" altLang="en-US" sz="2400" b="1" dirty="0" err="1" smtClean="0"/>
              <a:t>work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units</a:t>
            </a:r>
            <a:r>
              <a:rPr lang="es-ES" altLang="en-US" sz="2400" b="1" dirty="0" smtClean="0"/>
              <a:t> </a:t>
            </a:r>
          </a:p>
          <a:p>
            <a:pPr>
              <a:spcBef>
                <a:spcPct val="50000"/>
              </a:spcBef>
            </a:pPr>
            <a:endParaRPr lang="es-ES" altLang="en-US" sz="2400" b="1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Definition</a:t>
            </a:r>
            <a:r>
              <a:rPr lang="es-ES" altLang="en-US" sz="2400" dirty="0" smtClean="0"/>
              <a:t> of </a:t>
            </a:r>
            <a:r>
              <a:rPr lang="es-ES" altLang="en-US" sz="2400" dirty="0" err="1" smtClean="0"/>
              <a:t>work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units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Verification</a:t>
            </a:r>
            <a:r>
              <a:rPr lang="es-ES" altLang="en-US" sz="2400" dirty="0" smtClean="0"/>
              <a:t> of </a:t>
            </a:r>
            <a:r>
              <a:rPr lang="es-ES" altLang="en-US" sz="2400" dirty="0" err="1" smtClean="0"/>
              <a:t>compliance</a:t>
            </a:r>
            <a:r>
              <a:rPr lang="es-ES" altLang="en-US" sz="2400" dirty="0" smtClean="0"/>
              <a:t> of </a:t>
            </a:r>
            <a:r>
              <a:rPr lang="es-ES" altLang="en-US" sz="2400" dirty="0" err="1" smtClean="0"/>
              <a:t>requirements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for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each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work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unit</a:t>
            </a:r>
            <a:endParaRPr lang="es-ES" altLang="en-US" sz="2400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altLang="en-US" sz="2400" dirty="0" err="1" smtClean="0"/>
              <a:t>Partial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works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reception</a:t>
            </a:r>
            <a:r>
              <a:rPr lang="es-ES" altLang="en-US" sz="2400" dirty="0" smtClean="0"/>
              <a:t> </a:t>
            </a:r>
            <a:r>
              <a:rPr lang="es-ES" altLang="en-US" sz="2400" dirty="0" err="1" smtClean="0"/>
              <a:t>report</a:t>
            </a:r>
            <a:endParaRPr lang="es-ES" altLang="en-US" sz="24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DOCUMENTATION</a:t>
            </a:r>
            <a:endParaRPr lang="es-ES" altLang="en-US" sz="24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QUALITY CONTROL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11629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816</TotalTime>
  <Words>742</Words>
  <Application>Microsoft Office PowerPoint</Application>
  <PresentationFormat>On-screen Show (4:3)</PresentationFormat>
  <Paragraphs>202</Paragraphs>
  <Slides>24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42</cp:revision>
  <dcterms:created xsi:type="dcterms:W3CDTF">2015-02-12T10:52:35Z</dcterms:created>
  <dcterms:modified xsi:type="dcterms:W3CDTF">2019-10-14T12:59:34Z</dcterms:modified>
</cp:coreProperties>
</file>