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notesMasterIdLst>
    <p:notesMasterId r:id="rId31"/>
  </p:notesMasterIdLst>
  <p:sldIdLst>
    <p:sldId id="256" r:id="rId2"/>
    <p:sldId id="257" r:id="rId3"/>
    <p:sldId id="258" r:id="rId4"/>
    <p:sldId id="259" r:id="rId5"/>
    <p:sldId id="284" r:id="rId6"/>
    <p:sldId id="285" r:id="rId7"/>
    <p:sldId id="286" r:id="rId8"/>
    <p:sldId id="287" r:id="rId9"/>
    <p:sldId id="288" r:id="rId10"/>
    <p:sldId id="289" r:id="rId11"/>
    <p:sldId id="260" r:id="rId12"/>
    <p:sldId id="261" r:id="rId13"/>
    <p:sldId id="262" r:id="rId14"/>
    <p:sldId id="265" r:id="rId15"/>
    <p:sldId id="266" r:id="rId16"/>
    <p:sldId id="267" r:id="rId17"/>
    <p:sldId id="268" r:id="rId18"/>
    <p:sldId id="271" r:id="rId19"/>
    <p:sldId id="272" r:id="rId20"/>
    <p:sldId id="275" r:id="rId21"/>
    <p:sldId id="276" r:id="rId22"/>
    <p:sldId id="277" r:id="rId23"/>
    <p:sldId id="279" r:id="rId24"/>
    <p:sldId id="290" r:id="rId25"/>
    <p:sldId id="280" r:id="rId26"/>
    <p:sldId id="291" r:id="rId27"/>
    <p:sldId id="281" r:id="rId28"/>
    <p:sldId id="282" r:id="rId29"/>
    <p:sldId id="283"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3A7659-ED0A-42A5-8877-9AD71BF06166}" type="datetimeFigureOut">
              <a:rPr lang="en-GB" smtClean="0"/>
              <a:t>31/01/2015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5075B18-E01E-4A14-992C-9C76306D9783}" type="slidenum">
              <a:rPr lang="en-GB" smtClean="0"/>
              <a:t>‹#›</a:t>
            </a:fld>
            <a:endParaRPr lang="en-GB"/>
          </a:p>
        </p:txBody>
      </p:sp>
    </p:spTree>
    <p:extLst>
      <p:ext uri="{BB962C8B-B14F-4D97-AF65-F5344CB8AC3E}">
        <p14:creationId xmlns:p14="http://schemas.microsoft.com/office/powerpoint/2010/main" val="31011990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075B18-E01E-4A14-992C-9C76306D9783}" type="slidenum">
              <a:rPr lang="en-GB" smtClean="0"/>
              <a:t>1</a:t>
            </a:fld>
            <a:endParaRPr lang="en-GB"/>
          </a:p>
        </p:txBody>
      </p:sp>
    </p:spTree>
    <p:extLst>
      <p:ext uri="{BB962C8B-B14F-4D97-AF65-F5344CB8AC3E}">
        <p14:creationId xmlns:p14="http://schemas.microsoft.com/office/powerpoint/2010/main" val="2161474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9AA9232A-5BD6-4D9C-9F88-C0345A8815ED}" type="slidenum">
              <a:rPr lang="en-GB" altLang="en-US" smtClean="0"/>
              <a:pPr/>
              <a:t>2</a:t>
            </a:fld>
            <a:endParaRPr lang="en-GB" altLang="en-US" smtClean="0"/>
          </a:p>
        </p:txBody>
      </p:sp>
      <p:sp>
        <p:nvSpPr>
          <p:cNvPr id="33795" name="Rectangle 2"/>
          <p:cNvSpPr>
            <a:spLocks noGrp="1" noRot="1" noChangeAspect="1" noChangeArrowheads="1" noTextEdit="1"/>
          </p:cNvSpPr>
          <p:nvPr>
            <p:ph type="sldImg"/>
          </p:nvPr>
        </p:nvSpPr>
        <p:spPr>
          <a:ln cap="flat"/>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91939D80-DDB1-40DF-BF8E-FF6038573DBC}" type="slidenum">
              <a:rPr lang="en-GB" altLang="en-US" smtClean="0"/>
              <a:pPr/>
              <a:t>3</a:t>
            </a:fld>
            <a:endParaRPr lang="en-GB" altLang="en-US"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5D99A490-5D7E-4937-A287-D866C3C5A796}" type="slidenum">
              <a:rPr lang="en-GB" altLang="en-US" smtClean="0"/>
              <a:pPr/>
              <a:t>4</a:t>
            </a:fld>
            <a:endParaRPr lang="en-GB" altLang="en-US"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FE2F07E6-BB61-4856-8404-6A9AA052EE59}" type="slidenum">
              <a:rPr lang="en-GB" altLang="en-US" smtClean="0"/>
              <a:pPr/>
              <a:t>11</a:t>
            </a:fld>
            <a:endParaRPr lang="en-GB" altLang="en-US" smtClean="0"/>
          </a:p>
        </p:txBody>
      </p:sp>
      <p:sp>
        <p:nvSpPr>
          <p:cNvPr id="36867" name="Rectangle 2"/>
          <p:cNvSpPr>
            <a:spLocks noGrp="1" noRot="1" noChangeAspect="1" noChangeArrowheads="1" noTextEdit="1"/>
          </p:cNvSpPr>
          <p:nvPr>
            <p:ph type="sldImg"/>
          </p:nvPr>
        </p:nvSpPr>
        <p:spPr>
          <a:ln cap="flat"/>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47DE1F7C-524D-4D87-9A52-409FC806455C}" type="slidenum">
              <a:rPr lang="en-GB" altLang="en-US" smtClean="0"/>
              <a:pPr/>
              <a:t>12</a:t>
            </a:fld>
            <a:endParaRPr lang="en-GB" altLang="en-US" smtClean="0"/>
          </a:p>
        </p:txBody>
      </p:sp>
      <p:sp>
        <p:nvSpPr>
          <p:cNvPr id="37891" name="Rectangle 2"/>
          <p:cNvSpPr>
            <a:spLocks noGrp="1" noRot="1" noChangeAspect="1" noChangeArrowheads="1" noTextEdit="1"/>
          </p:cNvSpPr>
          <p:nvPr>
            <p:ph type="sldImg"/>
          </p:nvPr>
        </p:nvSpPr>
        <p:spPr>
          <a:ln cap="flat"/>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9753C1FB-F64D-4D05-945B-E5B788A75623}" type="slidenum">
              <a:rPr lang="en-GB" altLang="en-US" smtClean="0"/>
              <a:pPr/>
              <a:t>13</a:t>
            </a:fld>
            <a:endParaRPr lang="en-GB"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A049BE2A-7C0C-4BE7-9F0B-DA58A0286F2B}" type="slidenum">
              <a:rPr lang="en-GB" altLang="en-US" smtClean="0"/>
              <a:pPr/>
              <a:t>14</a:t>
            </a:fld>
            <a:endParaRPr lang="en-GB" altLang="en-US" smtClean="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B70B0EAE-3AD0-4B51-96AF-15A8B742A310}" type="slidenum">
              <a:rPr lang="en-GB" altLang="en-US" smtClean="0"/>
              <a:pPr/>
              <a:t>15</a:t>
            </a:fld>
            <a:endParaRPr lang="en-GB" altLang="en-US" smtClean="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2ACAEF02-A931-428D-B710-669297F24A4D}" type="slidenum">
              <a:rPr lang="en-GB" altLang="en-US" smtClean="0"/>
              <a:pPr/>
              <a:t>16</a:t>
            </a:fld>
            <a:endParaRPr lang="en-GB" altLang="en-US" smtClean="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57A2CDF1-8FD8-4C43-B368-82C71B02524F}" type="slidenum">
              <a:rPr lang="en-GB" altLang="en-US" smtClean="0"/>
              <a:pPr/>
              <a:t>17</a:t>
            </a:fld>
            <a:endParaRPr lang="en-GB" altLang="en-US" smtClean="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4BDE50E5-D607-438E-9290-D7888D75CBFC}" type="slidenum">
              <a:rPr lang="en-GB" altLang="en-US" smtClean="0"/>
              <a:pPr/>
              <a:t>18</a:t>
            </a:fld>
            <a:endParaRPr lang="en-GB" altLang="en-US" smtClean="0"/>
          </a:p>
        </p:txBody>
      </p:sp>
      <p:sp>
        <p:nvSpPr>
          <p:cNvPr id="48131" name="Rectangle 2"/>
          <p:cNvSpPr>
            <a:spLocks noGrp="1" noRot="1" noChangeAspect="1" noChangeArrowheads="1" noTextEdit="1"/>
          </p:cNvSpPr>
          <p:nvPr>
            <p:ph type="sldImg"/>
          </p:nvPr>
        </p:nvSpPr>
        <p:spPr>
          <a:ln cap="flat"/>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581ECFCD-9267-4A35-A37F-FCC485A62D14}" type="slidenum">
              <a:rPr lang="en-GB" altLang="en-US" smtClean="0"/>
              <a:pPr/>
              <a:t>19</a:t>
            </a:fld>
            <a:endParaRPr lang="en-GB" altLang="en-US" smtClean="0"/>
          </a:p>
        </p:txBody>
      </p:sp>
      <p:sp>
        <p:nvSpPr>
          <p:cNvPr id="49155" name="Rectangle 2"/>
          <p:cNvSpPr>
            <a:spLocks noGrp="1" noRot="1" noChangeAspect="1" noChangeArrowheads="1" noTextEdit="1"/>
          </p:cNvSpPr>
          <p:nvPr>
            <p:ph type="sldImg"/>
          </p:nvPr>
        </p:nvSpPr>
        <p:spPr>
          <a:ln cap="flat"/>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9C180341-4689-4074-9CAC-A858FDB0ECDF}" type="slidenum">
              <a:rPr lang="en-GB" altLang="en-US" smtClean="0">
                <a:cs typeface="Arial" charset="0"/>
              </a:rPr>
              <a:pPr/>
              <a:t>20</a:t>
            </a:fld>
            <a:endParaRPr lang="en-GB" altLang="en-US" smtClean="0">
              <a:cs typeface="Arial" charset="0"/>
            </a:endParaRPr>
          </a:p>
        </p:txBody>
      </p:sp>
      <p:sp>
        <p:nvSpPr>
          <p:cNvPr id="52227" name="Rectangle 2"/>
          <p:cNvSpPr>
            <a:spLocks noGrp="1" noRot="1" noChangeAspect="1" noChangeArrowheads="1" noTextEdit="1"/>
          </p:cNvSpPr>
          <p:nvPr>
            <p:ph type="sldImg"/>
          </p:nvPr>
        </p:nvSpPr>
        <p:spPr>
          <a:xfrm>
            <a:off x="1143000" y="685800"/>
            <a:ext cx="4572000" cy="3429000"/>
          </a:xfrm>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47ED4888-1B6D-40F0-80F1-220A910B96E9}" type="slidenum">
              <a:rPr lang="en-GB" altLang="en-US" smtClean="0"/>
              <a:pPr/>
              <a:t>21</a:t>
            </a:fld>
            <a:endParaRPr lang="en-GB" alt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5620B6A7-A1F1-41DF-9EC5-5C934CFAFB5E}" type="slidenum">
              <a:rPr lang="en-GB" altLang="en-US" smtClean="0">
                <a:cs typeface="Arial" charset="0"/>
              </a:rPr>
              <a:pPr/>
              <a:t>22</a:t>
            </a:fld>
            <a:endParaRPr lang="en-GB" altLang="en-US" smtClean="0">
              <a:cs typeface="Arial" charset="0"/>
            </a:endParaRPr>
          </a:p>
        </p:txBody>
      </p:sp>
      <p:sp>
        <p:nvSpPr>
          <p:cNvPr id="54275" name="Rectangle 2"/>
          <p:cNvSpPr>
            <a:spLocks noGrp="1" noRot="1" noChangeAspect="1" noChangeArrowheads="1" noTextEdit="1"/>
          </p:cNvSpPr>
          <p:nvPr>
            <p:ph type="sldImg"/>
          </p:nvPr>
        </p:nvSpPr>
        <p:spPr>
          <a:xfrm>
            <a:off x="1143000" y="685800"/>
            <a:ext cx="4572000" cy="3429000"/>
          </a:xfrm>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7704F1A8-9336-4642-B710-905EF3CCCAA5}" type="slidenum">
              <a:rPr lang="en-GB" altLang="en-US" smtClean="0"/>
              <a:pPr/>
              <a:t>23</a:t>
            </a:fld>
            <a:endParaRPr lang="en-GB" altLang="en-US" smtClean="0"/>
          </a:p>
        </p:txBody>
      </p:sp>
      <p:sp>
        <p:nvSpPr>
          <p:cNvPr id="56323" name="Rectangle 2"/>
          <p:cNvSpPr>
            <a:spLocks noGrp="1" noRot="1" noChangeAspect="1" noChangeArrowheads="1" noTextEdit="1"/>
          </p:cNvSpPr>
          <p:nvPr>
            <p:ph type="sldImg"/>
          </p:nvPr>
        </p:nvSpPr>
        <p:spPr>
          <a:ln cap="flat"/>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8118A0CB-7E57-4E6A-839B-FCE58DF98A15}" type="slidenum">
              <a:rPr lang="en-GB" altLang="en-US" smtClean="0"/>
              <a:pPr/>
              <a:t>25</a:t>
            </a:fld>
            <a:endParaRPr lang="en-GB" altLang="en-US" smtClean="0"/>
          </a:p>
        </p:txBody>
      </p:sp>
      <p:sp>
        <p:nvSpPr>
          <p:cNvPr id="57347" name="Rectangle 2"/>
          <p:cNvSpPr>
            <a:spLocks noGrp="1" noRot="1" noChangeAspect="1" noChangeArrowheads="1" noTextEdit="1"/>
          </p:cNvSpPr>
          <p:nvPr>
            <p:ph type="sldImg"/>
          </p:nvPr>
        </p:nvSpPr>
        <p:spPr>
          <a:ln cap="flat"/>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273E8C1C-F989-4EBC-A1B9-C8BB85F700B9}" type="slidenum">
              <a:rPr lang="en-GB" altLang="en-US" smtClean="0">
                <a:cs typeface="Arial" charset="0"/>
              </a:rPr>
              <a:pPr/>
              <a:t>27</a:t>
            </a:fld>
            <a:endParaRPr lang="en-GB" altLang="en-US" smtClean="0">
              <a:cs typeface="Arial" charset="0"/>
            </a:endParaRPr>
          </a:p>
        </p:txBody>
      </p:sp>
      <p:sp>
        <p:nvSpPr>
          <p:cNvPr id="58371" name="Rectangle 2"/>
          <p:cNvSpPr>
            <a:spLocks noGrp="1" noRot="1" noChangeAspect="1" noChangeArrowheads="1" noTextEdit="1"/>
          </p:cNvSpPr>
          <p:nvPr>
            <p:ph type="sldImg"/>
          </p:nvPr>
        </p:nvSpPr>
        <p:spPr>
          <a:xfrm>
            <a:off x="1143000" y="685800"/>
            <a:ext cx="4572000" cy="3429000"/>
          </a:xfrm>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B7E4287A-F224-40EC-91BB-830D29FBDCAF}" type="slidenum">
              <a:rPr lang="en-GB" altLang="en-US" smtClean="0"/>
              <a:pPr/>
              <a:t>28</a:t>
            </a:fld>
            <a:endParaRPr lang="en-GB" altLang="en-US" smtClean="0"/>
          </a:p>
        </p:txBody>
      </p:sp>
      <p:sp>
        <p:nvSpPr>
          <p:cNvPr id="59395" name="Rectangle 2"/>
          <p:cNvSpPr>
            <a:spLocks noGrp="1" noRot="1" noChangeAspect="1" noChangeArrowheads="1" noTextEdit="1"/>
          </p:cNvSpPr>
          <p:nvPr>
            <p:ph type="sldImg"/>
          </p:nvPr>
        </p:nvSpPr>
        <p:spPr>
          <a:ln cap="flat"/>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3D831AEF-A954-488B-BB5E-13220B3DD4EA}" type="slidenum">
              <a:rPr lang="en-GB" altLang="en-US" smtClean="0"/>
              <a:pPr/>
              <a:t>29</a:t>
            </a:fld>
            <a:endParaRPr lang="en-GB" altLang="en-US" smtClean="0"/>
          </a:p>
        </p:txBody>
      </p:sp>
      <p:sp>
        <p:nvSpPr>
          <p:cNvPr id="60419" name="Rectangle 2"/>
          <p:cNvSpPr>
            <a:spLocks noGrp="1" noRot="1" noChangeAspect="1" noChangeArrowheads="1" noTextEdit="1"/>
          </p:cNvSpPr>
          <p:nvPr>
            <p:ph type="sldImg"/>
          </p:nvPr>
        </p:nvSpPr>
        <p:spPr>
          <a:ln cap="flat"/>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2E91275D-F663-4405-8FA8-D037D09A52F7}" type="datetimeFigureOut">
              <a:rPr lang="en-GB" smtClean="0"/>
              <a:t>31/01/2015</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446447BB-DA06-4C0E-BD31-12DF404CEBD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t>31/01/2015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E91275D-F663-4405-8FA8-D037D09A52F7}" type="datetimeFigureOut">
              <a:rPr lang="en-GB" smtClean="0"/>
              <a:t>31/01/2015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E91275D-F663-4405-8FA8-D037D09A52F7}" type="datetimeFigureOut">
              <a:rPr lang="en-GB" smtClean="0"/>
              <a:t>31/01/2015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2E91275D-F663-4405-8FA8-D037D09A52F7}" type="datetimeFigureOut">
              <a:rPr lang="en-GB" smtClean="0"/>
              <a:t>31/01/2015</a:t>
            </a:fld>
            <a:endParaRPr lang="en-GB"/>
          </a:p>
        </p:txBody>
      </p:sp>
      <p:sp>
        <p:nvSpPr>
          <p:cNvPr id="27" name="Slide Number Placeholder 26"/>
          <p:cNvSpPr>
            <a:spLocks noGrp="1"/>
          </p:cNvSpPr>
          <p:nvPr>
            <p:ph type="sldNum" sz="quarter" idx="11"/>
          </p:nvPr>
        </p:nvSpPr>
        <p:spPr/>
        <p:txBody>
          <a:bodyPr rtlCol="0"/>
          <a:lstStyle/>
          <a:p>
            <a:fld id="{446447BB-DA06-4C0E-BD31-12DF404CEBDD}" type="slidenum">
              <a:rPr lang="en-GB" smtClean="0"/>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2E91275D-F663-4405-8FA8-D037D09A52F7}" type="datetimeFigureOut">
              <a:rPr lang="en-GB" smtClean="0"/>
              <a:t>31/01/2015</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446447BB-DA06-4C0E-BD31-12DF404CEBD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91275D-F663-4405-8FA8-D037D09A52F7}" type="datetimeFigureOut">
              <a:rPr lang="en-GB" smtClean="0"/>
              <a:t>31/01/2015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E91275D-F663-4405-8FA8-D037D09A52F7}" type="datetimeFigureOut">
              <a:rPr lang="en-GB" smtClean="0"/>
              <a:t>31/01/2015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E91275D-F663-4405-8FA8-D037D09A52F7}" type="datetimeFigureOut">
              <a:rPr lang="en-GB" smtClean="0"/>
              <a:t>31/01/2015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t>31/01/2015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t>31/01/2015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2E91275D-F663-4405-8FA8-D037D09A52F7}" type="datetimeFigureOut">
              <a:rPr lang="en-GB" smtClean="0"/>
              <a:t>31/01/2015</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446447BB-DA06-4C0E-BD31-12DF404CEBD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484784"/>
            <a:ext cx="8458200" cy="1955080"/>
          </a:xfrm>
        </p:spPr>
        <p:txBody>
          <a:bodyPr>
            <a:normAutofit fontScale="90000"/>
          </a:bodyPr>
          <a:lstStyle/>
          <a:p>
            <a:r>
              <a:rPr lang="en-GB" b="1" dirty="0"/>
              <a:t>SBUS5004</a:t>
            </a:r>
            <a:r>
              <a:rPr lang="en-GB" dirty="0"/>
              <a:t/>
            </a:r>
            <a:br>
              <a:rPr lang="en-GB" dirty="0"/>
            </a:br>
            <a:r>
              <a:rPr lang="en-GB" b="1" dirty="0" smtClean="0"/>
              <a:t>Enterprise </a:t>
            </a:r>
            <a:r>
              <a:rPr lang="en-GB" b="1" dirty="0"/>
              <a:t>and Entrepreneurship</a:t>
            </a:r>
            <a:r>
              <a:rPr lang="en-GB" dirty="0"/>
              <a:t/>
            </a:r>
            <a:br>
              <a:rPr lang="en-GB" dirty="0"/>
            </a:br>
            <a:endParaRPr lang="en-GB" dirty="0"/>
          </a:p>
        </p:txBody>
      </p:sp>
      <p:sp>
        <p:nvSpPr>
          <p:cNvPr id="3" name="Subtitle 2"/>
          <p:cNvSpPr>
            <a:spLocks noGrp="1"/>
          </p:cNvSpPr>
          <p:nvPr>
            <p:ph type="subTitle" idx="1"/>
          </p:nvPr>
        </p:nvSpPr>
        <p:spPr/>
        <p:txBody>
          <a:bodyPr>
            <a:normAutofit/>
          </a:bodyPr>
          <a:lstStyle/>
          <a:p>
            <a:r>
              <a:rPr lang="en-GB" sz="3200" dirty="0" smtClean="0"/>
              <a:t>Innovation</a:t>
            </a:r>
            <a:endParaRPr lang="en-GB" sz="3200" dirty="0"/>
          </a:p>
        </p:txBody>
      </p:sp>
      <p:pic>
        <p:nvPicPr>
          <p:cNvPr id="4" name="Picture 5" descr="TSD_logo20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72125" y="4572000"/>
            <a:ext cx="2889250" cy="118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49773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noFill/>
        </p:spPr>
        <p:txBody>
          <a:bodyPr lIns="92075" tIns="46038" rIns="92075" bIns="46038"/>
          <a:lstStyle/>
          <a:p>
            <a:pPr eaLnBrk="1" hangingPunct="1"/>
            <a:r>
              <a:rPr lang="en-GB" altLang="en-US" sz="3600" b="1" smtClean="0">
                <a:latin typeface="Calibri" pitchFamily="34" charset="0"/>
              </a:rPr>
              <a:t> Innovation &amp; Entrepreneurship</a:t>
            </a:r>
          </a:p>
        </p:txBody>
      </p:sp>
      <p:sp>
        <p:nvSpPr>
          <p:cNvPr id="4099"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altLang="en-US" sz="2600" b="1" dirty="0" smtClean="0">
                <a:latin typeface="Calibri" pitchFamily="34" charset="0"/>
              </a:rPr>
              <a:t>The practice of innovation</a:t>
            </a:r>
            <a:r>
              <a:rPr lang="en-GB" altLang="en-US" sz="2600" dirty="0" smtClean="0">
                <a:latin typeface="Calibri" pitchFamily="34" charset="0"/>
              </a:rPr>
              <a:t> (</a:t>
            </a:r>
            <a:r>
              <a:rPr lang="en-GB" altLang="en-US" sz="2600" dirty="0" err="1" smtClean="0">
                <a:latin typeface="Calibri" pitchFamily="34" charset="0"/>
              </a:rPr>
              <a:t>Drucker</a:t>
            </a:r>
            <a:r>
              <a:rPr lang="en-GB" altLang="en-US" sz="2600" dirty="0" smtClean="0">
                <a:latin typeface="Calibri" pitchFamily="34" charset="0"/>
              </a:rPr>
              <a:t>, 1985)</a:t>
            </a:r>
          </a:p>
          <a:p>
            <a:pPr eaLnBrk="1" hangingPunct="1">
              <a:buFont typeface="Wingdings" pitchFamily="2" charset="2"/>
              <a:buNone/>
            </a:pPr>
            <a:r>
              <a:rPr lang="en-GB" altLang="en-US" sz="2600" dirty="0" smtClean="0">
                <a:latin typeface="Calibri" pitchFamily="34" charset="0"/>
              </a:rPr>
              <a:t>	</a:t>
            </a:r>
            <a:r>
              <a:rPr lang="en-GB" altLang="en-US" sz="2600" dirty="0" smtClean="0">
                <a:solidFill>
                  <a:srgbClr val="C00000"/>
                </a:solidFill>
                <a:latin typeface="Calibri" pitchFamily="34" charset="0"/>
              </a:rPr>
              <a:t>“Innovation is the specific tool of entrepreneurs, the means by which they exploit change as an opportunity for a different business or different service.  Entrepreneurs need to search purposefully for the sources of innovation, the change and their symptoms that indicate opportunities of successful innovation.  And they need to know and to apply the principles of successful innovation”</a:t>
            </a:r>
            <a:r>
              <a:rPr lang="en-GB" altLang="en-US" sz="2400" dirty="0" smtClean="0">
                <a:solidFill>
                  <a:srgbClr val="C00000"/>
                </a:solidFill>
                <a:latin typeface="Calibri" pitchFamily="34" charset="0"/>
              </a:rPr>
              <a:t>	</a:t>
            </a:r>
            <a:r>
              <a:rPr lang="en-GB" altLang="en-US" sz="2400" dirty="0" smtClean="0">
                <a:solidFill>
                  <a:srgbClr val="C00000"/>
                </a:solidFill>
                <a:latin typeface="Comic Sans MS" pitchFamily="66" charset="0"/>
              </a:rPr>
              <a:t> 		</a:t>
            </a:r>
            <a:endParaRPr lang="en-GB" altLang="en-US" sz="2400" dirty="0" smtClean="0">
              <a:solidFill>
                <a:srgbClr val="C00000"/>
              </a:solidFill>
            </a:endParaRPr>
          </a:p>
          <a:p>
            <a:pPr eaLnBrk="1" hangingPunct="1">
              <a:buFont typeface="Wingdings" pitchFamily="2" charset="2"/>
              <a:buNone/>
            </a:pPr>
            <a:endParaRPr lang="en-GB" altLang="en-US" sz="2400" dirty="0" smtClean="0">
              <a:solidFill>
                <a:srgbClr val="C00000"/>
              </a:solidFill>
            </a:endParaRPr>
          </a:p>
        </p:txBody>
      </p:sp>
      <p:pic>
        <p:nvPicPr>
          <p:cNvPr id="4100" name="Picture 12" descr="https://encrypted-tbn0.gstatic.com/images?q=tbn:ANd9GcTE939L9LgcoBZ82iG1GRrr6dvXqjxVw2l3OkZ2M9pyXLlxJkq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4938" y="5092700"/>
            <a:ext cx="1400175" cy="176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20732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altLang="en-US" smtClean="0"/>
              <a:t>The Concept of Innovation</a:t>
            </a:r>
          </a:p>
        </p:txBody>
      </p:sp>
      <p:sp>
        <p:nvSpPr>
          <p:cNvPr id="5123" name="Rectangle 3"/>
          <p:cNvSpPr>
            <a:spLocks noGrp="1" noChangeArrowheads="1"/>
          </p:cNvSpPr>
          <p:nvPr>
            <p:ph idx="1"/>
          </p:nvPr>
        </p:nvSpPr>
        <p:spPr/>
        <p:txBody>
          <a:bodyPr/>
          <a:lstStyle/>
          <a:p>
            <a:pPr eaLnBrk="1" hangingPunct="1"/>
            <a:r>
              <a:rPr lang="en-US" altLang="en-US" sz="2800" dirty="0" smtClean="0">
                <a:solidFill>
                  <a:srgbClr val="00B050"/>
                </a:solidFill>
              </a:rPr>
              <a:t>“New method, idea, product” (OED)</a:t>
            </a:r>
          </a:p>
          <a:p>
            <a:pPr eaLnBrk="1" hangingPunct="1"/>
            <a:r>
              <a:rPr lang="en-US" altLang="en-US" sz="2800" dirty="0" smtClean="0">
                <a:solidFill>
                  <a:srgbClr val="0070C0"/>
                </a:solidFill>
              </a:rPr>
              <a:t>“New products and processes” (</a:t>
            </a:r>
            <a:r>
              <a:rPr lang="en-US" altLang="en-US" sz="2800" dirty="0" err="1" smtClean="0">
                <a:solidFill>
                  <a:srgbClr val="0070C0"/>
                </a:solidFill>
              </a:rPr>
              <a:t>Tushman</a:t>
            </a:r>
            <a:r>
              <a:rPr lang="en-US" altLang="en-US" sz="2800" dirty="0" smtClean="0">
                <a:solidFill>
                  <a:srgbClr val="0070C0"/>
                </a:solidFill>
              </a:rPr>
              <a:t> and Moore 1982)</a:t>
            </a:r>
          </a:p>
          <a:p>
            <a:pPr eaLnBrk="1" hangingPunct="1"/>
            <a:r>
              <a:rPr lang="en-US" altLang="en-US" sz="2800" dirty="0" smtClean="0">
                <a:solidFill>
                  <a:srgbClr val="C00000"/>
                </a:solidFill>
              </a:rPr>
              <a:t>“A new idea, which may be a recombination of old ideas, a scheme that challenges the present order, a formula, or a unique approach” (Van de </a:t>
            </a:r>
            <a:r>
              <a:rPr lang="en-US" altLang="en-US" sz="2800" dirty="0" err="1" smtClean="0">
                <a:solidFill>
                  <a:srgbClr val="C00000"/>
                </a:solidFill>
              </a:rPr>
              <a:t>Ven</a:t>
            </a:r>
            <a:r>
              <a:rPr lang="en-US" altLang="en-US" sz="2800" dirty="0" smtClean="0">
                <a:solidFill>
                  <a:srgbClr val="C00000"/>
                </a:solidFill>
              </a:rPr>
              <a:t> 1986)</a:t>
            </a:r>
          </a:p>
        </p:txBody>
      </p:sp>
    </p:spTree>
    <p:extLst>
      <p:ext uri="{BB962C8B-B14F-4D97-AF65-F5344CB8AC3E}">
        <p14:creationId xmlns:p14="http://schemas.microsoft.com/office/powerpoint/2010/main" val="2200551233"/>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US" altLang="en-US" dirty="0" smtClean="0">
                <a:solidFill>
                  <a:srgbClr val="0070C0"/>
                </a:solidFill>
              </a:rPr>
              <a:t>Schumpeter’s Innovation</a:t>
            </a:r>
          </a:p>
        </p:txBody>
      </p:sp>
      <p:sp>
        <p:nvSpPr>
          <p:cNvPr id="6147" name="Rectangle 3"/>
          <p:cNvSpPr>
            <a:spLocks noGrp="1" noChangeArrowheads="1"/>
          </p:cNvSpPr>
          <p:nvPr>
            <p:ph idx="1"/>
          </p:nvPr>
        </p:nvSpPr>
        <p:spPr/>
        <p:txBody>
          <a:bodyPr/>
          <a:lstStyle/>
          <a:p>
            <a:pPr marL="109728" indent="0" eaLnBrk="1" hangingPunct="1">
              <a:buNone/>
            </a:pPr>
            <a:r>
              <a:rPr lang="en-US" altLang="en-US" dirty="0" smtClean="0">
                <a:solidFill>
                  <a:srgbClr val="C00000"/>
                </a:solidFill>
              </a:rPr>
              <a:t>…</a:t>
            </a:r>
            <a:r>
              <a:rPr lang="en-US" altLang="en-US" sz="2800" dirty="0" smtClean="0">
                <a:solidFill>
                  <a:srgbClr val="C00000"/>
                </a:solidFill>
              </a:rPr>
              <a:t>the main function of entrepreneurs in private firms is to combine existing resources to put forward ‘new use and new combinations’</a:t>
            </a:r>
            <a:endParaRPr lang="en-US" altLang="en-US" dirty="0" smtClean="0">
              <a:solidFill>
                <a:srgbClr val="C00000"/>
              </a:solidFill>
            </a:endParaRPr>
          </a:p>
          <a:p>
            <a:pPr algn="r" eaLnBrk="1" hangingPunct="1">
              <a:buFont typeface="Wingdings" pitchFamily="2" charset="2"/>
              <a:buNone/>
            </a:pPr>
            <a:r>
              <a:rPr lang="en-US" altLang="en-US" sz="1800" dirty="0" smtClean="0">
                <a:solidFill>
                  <a:srgbClr val="C00000"/>
                </a:solidFill>
              </a:rPr>
              <a:t>Schumpeter (1934)</a:t>
            </a:r>
          </a:p>
          <a:p>
            <a:pPr algn="r" eaLnBrk="1" hangingPunct="1">
              <a:buFont typeface="Wingdings" pitchFamily="2" charset="2"/>
              <a:buNone/>
            </a:pPr>
            <a:endParaRPr lang="en-US" altLang="en-US" sz="1800" dirty="0" smtClean="0"/>
          </a:p>
          <a:p>
            <a:pPr eaLnBrk="1" hangingPunct="1">
              <a:buFont typeface="Wingdings" pitchFamily="2" charset="2"/>
              <a:buNone/>
            </a:pPr>
            <a:r>
              <a:rPr lang="en-GB" altLang="en-US" sz="2400" b="1" dirty="0" smtClean="0">
                <a:latin typeface="Calibri" pitchFamily="34" charset="0"/>
              </a:rPr>
              <a:t>Schumpeter's  (1942) definitions of innovation, three phases –</a:t>
            </a:r>
          </a:p>
          <a:p>
            <a:pPr eaLnBrk="1" hangingPunct="1">
              <a:buFont typeface="Wingdings" pitchFamily="2" charset="2"/>
              <a:buNone/>
            </a:pPr>
            <a:r>
              <a:rPr lang="en-GB" altLang="en-US" sz="2400" b="1" dirty="0" smtClean="0">
                <a:latin typeface="Calibri" pitchFamily="34" charset="0"/>
              </a:rPr>
              <a:t>	</a:t>
            </a:r>
          </a:p>
          <a:p>
            <a:pPr eaLnBrk="1" hangingPunct="1">
              <a:buFont typeface="Wingdings" pitchFamily="2" charset="2"/>
              <a:buChar char="Ø"/>
            </a:pPr>
            <a:r>
              <a:rPr lang="en-GB" altLang="en-US" sz="2400" b="1" dirty="0" smtClean="0">
                <a:latin typeface="Calibri" pitchFamily="34" charset="0"/>
              </a:rPr>
              <a:t>	Invention</a:t>
            </a:r>
          </a:p>
          <a:p>
            <a:pPr eaLnBrk="1" hangingPunct="1">
              <a:buFont typeface="Wingdings" pitchFamily="2" charset="2"/>
              <a:buChar char="Ø"/>
            </a:pPr>
            <a:r>
              <a:rPr lang="en-GB" altLang="en-US" sz="2400" b="1" dirty="0" smtClean="0">
                <a:latin typeface="Calibri" pitchFamily="34" charset="0"/>
              </a:rPr>
              <a:t>	Innovation</a:t>
            </a:r>
          </a:p>
          <a:p>
            <a:pPr eaLnBrk="1" hangingPunct="1">
              <a:buFont typeface="Wingdings" pitchFamily="2" charset="2"/>
              <a:buChar char="Ø"/>
            </a:pPr>
            <a:r>
              <a:rPr lang="en-GB" altLang="en-US" sz="2400" b="1" dirty="0" smtClean="0">
                <a:latin typeface="Calibri" pitchFamily="34" charset="0"/>
              </a:rPr>
              <a:t>	Diffusion</a:t>
            </a:r>
          </a:p>
          <a:p>
            <a:pPr eaLnBrk="1" hangingPunct="1">
              <a:buFont typeface="Wingdings" pitchFamily="2" charset="2"/>
              <a:buNone/>
            </a:pPr>
            <a:endParaRPr lang="en-US" altLang="en-US" sz="1800" dirty="0" smtClean="0"/>
          </a:p>
        </p:txBody>
      </p:sp>
      <p:pic>
        <p:nvPicPr>
          <p:cNvPr id="6148" name="Picture 6" descr="https://encrypted-tbn2.gstatic.com/images?q=tbn:ANd9GcTuZHhz967uYCUBTs94FkTfSzQ99gCRBmBc5waRrbF_CD8H4xg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325" y="4941888"/>
            <a:ext cx="2362200"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0284542"/>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Diffusion of Innovation</a:t>
            </a:r>
            <a:endParaRPr lang="en-GB" dirty="0">
              <a:solidFill>
                <a:srgbClr val="0070C0"/>
              </a:solidFill>
            </a:endParaRPr>
          </a:p>
        </p:txBody>
      </p:sp>
      <p:sp>
        <p:nvSpPr>
          <p:cNvPr id="3" name="Content Placeholder 2"/>
          <p:cNvSpPr>
            <a:spLocks noGrp="1"/>
          </p:cNvSpPr>
          <p:nvPr>
            <p:ph idx="1"/>
          </p:nvPr>
        </p:nvSpPr>
        <p:spPr/>
        <p:txBody>
          <a:bodyPr>
            <a:normAutofit/>
          </a:bodyPr>
          <a:lstStyle/>
          <a:p>
            <a:pPr marL="109728" indent="0">
              <a:buNone/>
            </a:pPr>
            <a:r>
              <a:rPr lang="en-GB" dirty="0" smtClean="0">
                <a:solidFill>
                  <a:srgbClr val="FF0000"/>
                </a:solidFill>
              </a:rPr>
              <a:t>How and why do new ideas spread?</a:t>
            </a:r>
          </a:p>
          <a:p>
            <a:pPr marL="109728" indent="0">
              <a:buNone/>
            </a:pPr>
            <a:r>
              <a:rPr lang="en-GB" dirty="0" smtClean="0"/>
              <a:t>Rogers (1962</a:t>
            </a:r>
            <a:r>
              <a:rPr lang="en-GB" dirty="0"/>
              <a:t>) argues that diffusion is the process by which an innovation is communicated through certain channels over time among the participants in a social </a:t>
            </a:r>
            <a:r>
              <a:rPr lang="en-GB" dirty="0" smtClean="0"/>
              <a:t>system</a:t>
            </a:r>
          </a:p>
          <a:p>
            <a:pPr marL="109728" indent="0">
              <a:buNone/>
            </a:pPr>
            <a:endParaRPr lang="en-GB" dirty="0" smtClean="0"/>
          </a:p>
          <a:p>
            <a:pPr marL="109728" indent="0">
              <a:buNone/>
            </a:pPr>
            <a:r>
              <a:rPr lang="en-GB" dirty="0" smtClean="0"/>
              <a:t>He points to five types of adopters.</a:t>
            </a:r>
          </a:p>
          <a:p>
            <a:pPr marL="109728" indent="0">
              <a:buNone/>
            </a:pPr>
            <a:endParaRPr lang="en-GB" dirty="0"/>
          </a:p>
          <a:p>
            <a:pPr marL="109728" indent="0">
              <a:buNone/>
            </a:pPr>
            <a:r>
              <a:rPr lang="en-GB" sz="2000" dirty="0" smtClean="0"/>
              <a:t>Rogers</a:t>
            </a:r>
            <a:r>
              <a:rPr lang="en-GB" sz="2000" dirty="0"/>
              <a:t>, Everett M. (1962). Diffusion of Innovations. Glencoe: Free Press</a:t>
            </a:r>
          </a:p>
          <a:p>
            <a:pPr marL="109728" indent="0">
              <a:buNone/>
            </a:pPr>
            <a:endParaRPr lang="en-GB" dirty="0"/>
          </a:p>
        </p:txBody>
      </p:sp>
    </p:spTree>
    <p:extLst>
      <p:ext uri="{BB962C8B-B14F-4D97-AF65-F5344CB8AC3E}">
        <p14:creationId xmlns:p14="http://schemas.microsoft.com/office/powerpoint/2010/main" val="3253391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Innovators</a:t>
            </a:r>
          </a:p>
        </p:txBody>
      </p:sp>
      <p:sp>
        <p:nvSpPr>
          <p:cNvPr id="3" name="Content Placeholder 2"/>
          <p:cNvSpPr>
            <a:spLocks noGrp="1"/>
          </p:cNvSpPr>
          <p:nvPr>
            <p:ph idx="1"/>
          </p:nvPr>
        </p:nvSpPr>
        <p:spPr/>
        <p:txBody>
          <a:bodyPr/>
          <a:lstStyle/>
          <a:p>
            <a:pPr marL="109728" indent="0">
              <a:buNone/>
            </a:pPr>
            <a:r>
              <a:rPr lang="en-GB" dirty="0" smtClean="0"/>
              <a:t>Innovators </a:t>
            </a:r>
            <a:r>
              <a:rPr lang="en-GB" dirty="0"/>
              <a:t>are willing to take risks, have the highest social status, have financial liquidity, are social and have closest contact to scientific sources and interaction with other innovators. </a:t>
            </a:r>
            <a:endParaRPr lang="en-GB" dirty="0" smtClean="0"/>
          </a:p>
          <a:p>
            <a:pPr marL="109728" indent="0">
              <a:buNone/>
            </a:pPr>
            <a:endParaRPr lang="en-GB" dirty="0"/>
          </a:p>
          <a:p>
            <a:pPr marL="109728" indent="0">
              <a:buNone/>
            </a:pPr>
            <a:r>
              <a:rPr lang="en-GB" dirty="0" smtClean="0"/>
              <a:t>Their </a:t>
            </a:r>
            <a:r>
              <a:rPr lang="en-GB" dirty="0"/>
              <a:t>risk tolerance allows them to adopt technologies that may ultimately fail. Financial resources help absorb these failures </a:t>
            </a:r>
          </a:p>
        </p:txBody>
      </p:sp>
    </p:spTree>
    <p:extLst>
      <p:ext uri="{BB962C8B-B14F-4D97-AF65-F5344CB8AC3E}">
        <p14:creationId xmlns:p14="http://schemas.microsoft.com/office/powerpoint/2010/main" val="2949224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066800"/>
          </a:xfrm>
        </p:spPr>
        <p:txBody>
          <a:bodyPr/>
          <a:lstStyle/>
          <a:p>
            <a:r>
              <a:rPr lang="en-GB" dirty="0" smtClean="0">
                <a:solidFill>
                  <a:srgbClr val="00B050"/>
                </a:solidFill>
              </a:rPr>
              <a:t>Early Adopters</a:t>
            </a:r>
            <a:endParaRPr lang="en-GB" dirty="0">
              <a:solidFill>
                <a:srgbClr val="00B050"/>
              </a:solidFill>
            </a:endParaRPr>
          </a:p>
        </p:txBody>
      </p:sp>
      <p:sp>
        <p:nvSpPr>
          <p:cNvPr id="3" name="Content Placeholder 2"/>
          <p:cNvSpPr>
            <a:spLocks noGrp="1"/>
          </p:cNvSpPr>
          <p:nvPr>
            <p:ph idx="1"/>
          </p:nvPr>
        </p:nvSpPr>
        <p:spPr>
          <a:xfrm>
            <a:off x="457200" y="1700808"/>
            <a:ext cx="8229600" cy="4873728"/>
          </a:xfrm>
        </p:spPr>
        <p:txBody>
          <a:bodyPr>
            <a:normAutofit lnSpcReduction="10000"/>
          </a:bodyPr>
          <a:lstStyle/>
          <a:p>
            <a:pPr marL="109728" indent="0">
              <a:buNone/>
            </a:pPr>
            <a:r>
              <a:rPr lang="en-GB" dirty="0"/>
              <a:t>These individuals have the highest degree of opinion leadership among the adopter categories. </a:t>
            </a:r>
            <a:endParaRPr lang="en-GB" dirty="0" smtClean="0"/>
          </a:p>
          <a:p>
            <a:pPr marL="109728" indent="0">
              <a:buNone/>
            </a:pPr>
            <a:endParaRPr lang="en-GB" dirty="0"/>
          </a:p>
          <a:p>
            <a:pPr marL="109728" indent="0">
              <a:buNone/>
            </a:pPr>
            <a:r>
              <a:rPr lang="en-GB" dirty="0" smtClean="0"/>
              <a:t>Early </a:t>
            </a:r>
            <a:r>
              <a:rPr lang="en-GB" dirty="0"/>
              <a:t>adopters have a higher social status, financial liquidity, advanced education and are more socially forward than late adopters. They are more discreet in adoption choices than innovators. </a:t>
            </a:r>
            <a:endParaRPr lang="en-GB" dirty="0" smtClean="0"/>
          </a:p>
          <a:p>
            <a:pPr marL="109728" indent="0">
              <a:buNone/>
            </a:pPr>
            <a:endParaRPr lang="en-GB" dirty="0"/>
          </a:p>
          <a:p>
            <a:pPr marL="109728" indent="0">
              <a:buNone/>
            </a:pPr>
            <a:r>
              <a:rPr lang="en-GB" dirty="0" smtClean="0"/>
              <a:t>They </a:t>
            </a:r>
            <a:r>
              <a:rPr lang="en-GB" dirty="0"/>
              <a:t>use judicious choice of adoption to help them maintain a central communication position</a:t>
            </a:r>
          </a:p>
        </p:txBody>
      </p:sp>
    </p:spTree>
    <p:extLst>
      <p:ext uri="{BB962C8B-B14F-4D97-AF65-F5344CB8AC3E}">
        <p14:creationId xmlns:p14="http://schemas.microsoft.com/office/powerpoint/2010/main" val="691356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64704"/>
            <a:ext cx="8229600" cy="1066800"/>
          </a:xfrm>
        </p:spPr>
        <p:txBody>
          <a:bodyPr/>
          <a:lstStyle/>
          <a:p>
            <a:r>
              <a:rPr lang="en-GB" dirty="0" smtClean="0">
                <a:solidFill>
                  <a:srgbClr val="0070C0"/>
                </a:solidFill>
              </a:rPr>
              <a:t>Early Majority</a:t>
            </a:r>
            <a:endParaRPr lang="en-GB" dirty="0">
              <a:solidFill>
                <a:srgbClr val="0070C0"/>
              </a:solidFill>
            </a:endParaRPr>
          </a:p>
        </p:txBody>
      </p:sp>
      <p:sp>
        <p:nvSpPr>
          <p:cNvPr id="3" name="Content Placeholder 2"/>
          <p:cNvSpPr>
            <a:spLocks noGrp="1"/>
          </p:cNvSpPr>
          <p:nvPr>
            <p:ph idx="1"/>
          </p:nvPr>
        </p:nvSpPr>
        <p:spPr/>
        <p:txBody>
          <a:bodyPr/>
          <a:lstStyle/>
          <a:p>
            <a:pPr marL="109728" indent="0">
              <a:buNone/>
            </a:pPr>
            <a:r>
              <a:rPr lang="en-GB" dirty="0"/>
              <a:t>They adopt an innovation after a varying degree of time that is significantly longer than the innovators and early adopters. </a:t>
            </a:r>
            <a:endParaRPr lang="en-GB" dirty="0" smtClean="0"/>
          </a:p>
          <a:p>
            <a:pPr marL="109728" indent="0">
              <a:buNone/>
            </a:pPr>
            <a:endParaRPr lang="en-GB" dirty="0"/>
          </a:p>
          <a:p>
            <a:pPr marL="109728" indent="0">
              <a:buNone/>
            </a:pPr>
            <a:r>
              <a:rPr lang="en-GB" dirty="0" smtClean="0"/>
              <a:t>Early </a:t>
            </a:r>
            <a:r>
              <a:rPr lang="en-GB" dirty="0"/>
              <a:t>Majority have above average social status, contact with early adopters and seldom hold positions of opinion leadership in a system</a:t>
            </a:r>
          </a:p>
        </p:txBody>
      </p:sp>
    </p:spTree>
    <p:extLst>
      <p:ext uri="{BB962C8B-B14F-4D97-AF65-F5344CB8AC3E}">
        <p14:creationId xmlns:p14="http://schemas.microsoft.com/office/powerpoint/2010/main" val="4173393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1066800"/>
          </a:xfrm>
        </p:spPr>
        <p:txBody>
          <a:bodyPr/>
          <a:lstStyle/>
          <a:p>
            <a:r>
              <a:rPr lang="en-GB" dirty="0" smtClean="0">
                <a:solidFill>
                  <a:srgbClr val="FFC000"/>
                </a:solidFill>
              </a:rPr>
              <a:t>Late Majority</a:t>
            </a:r>
            <a:endParaRPr lang="en-GB" dirty="0">
              <a:solidFill>
                <a:srgbClr val="FFC000"/>
              </a:solidFill>
            </a:endParaRPr>
          </a:p>
        </p:txBody>
      </p:sp>
      <p:sp>
        <p:nvSpPr>
          <p:cNvPr id="3" name="Content Placeholder 2"/>
          <p:cNvSpPr>
            <a:spLocks noGrp="1"/>
          </p:cNvSpPr>
          <p:nvPr>
            <p:ph idx="1"/>
          </p:nvPr>
        </p:nvSpPr>
        <p:spPr>
          <a:xfrm>
            <a:off x="467544" y="1196752"/>
            <a:ext cx="8229600" cy="5400600"/>
          </a:xfrm>
        </p:spPr>
        <p:txBody>
          <a:bodyPr>
            <a:normAutofit/>
          </a:bodyPr>
          <a:lstStyle/>
          <a:p>
            <a:pPr marL="109728" indent="0">
              <a:buNone/>
            </a:pPr>
            <a:r>
              <a:rPr lang="en-GB" dirty="0"/>
              <a:t>They adopt an innovation after the average participant. </a:t>
            </a:r>
            <a:endParaRPr lang="en-GB" dirty="0" smtClean="0"/>
          </a:p>
          <a:p>
            <a:pPr marL="109728" indent="0">
              <a:buNone/>
            </a:pPr>
            <a:endParaRPr lang="en-GB" dirty="0"/>
          </a:p>
          <a:p>
            <a:pPr marL="109728" indent="0">
              <a:buNone/>
            </a:pPr>
            <a:r>
              <a:rPr lang="en-GB" dirty="0" smtClean="0"/>
              <a:t>These </a:t>
            </a:r>
            <a:r>
              <a:rPr lang="en-GB" dirty="0"/>
              <a:t>individuals approach an innovation with a high degree of </a:t>
            </a:r>
            <a:r>
              <a:rPr lang="en-GB" dirty="0" err="1"/>
              <a:t>skepticism</a:t>
            </a:r>
            <a:r>
              <a:rPr lang="en-GB" dirty="0"/>
              <a:t> and after the majority of society has adopted the innovation. </a:t>
            </a:r>
            <a:endParaRPr lang="en-GB" dirty="0" smtClean="0"/>
          </a:p>
          <a:p>
            <a:pPr marL="109728" indent="0">
              <a:buNone/>
            </a:pPr>
            <a:endParaRPr lang="en-GB" dirty="0"/>
          </a:p>
          <a:p>
            <a:pPr marL="109728" indent="0">
              <a:buNone/>
            </a:pPr>
            <a:r>
              <a:rPr lang="en-GB" dirty="0" smtClean="0"/>
              <a:t>Late </a:t>
            </a:r>
            <a:r>
              <a:rPr lang="en-GB" dirty="0"/>
              <a:t>Majority are typically </a:t>
            </a:r>
            <a:r>
              <a:rPr lang="en-GB" dirty="0" err="1"/>
              <a:t>skeptical</a:t>
            </a:r>
            <a:r>
              <a:rPr lang="en-GB" dirty="0"/>
              <a:t> about an innovation, have below average social status, little financial liquidity, in contact with others in late majority and early majority and little opinion leadership.</a:t>
            </a:r>
          </a:p>
        </p:txBody>
      </p:sp>
    </p:spTree>
    <p:extLst>
      <p:ext uri="{BB962C8B-B14F-4D97-AF65-F5344CB8AC3E}">
        <p14:creationId xmlns:p14="http://schemas.microsoft.com/office/powerpoint/2010/main" val="3766945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92696"/>
            <a:ext cx="8229600" cy="1066800"/>
          </a:xfrm>
        </p:spPr>
        <p:txBody>
          <a:bodyPr/>
          <a:lstStyle/>
          <a:p>
            <a:r>
              <a:rPr lang="en-GB" dirty="0" smtClean="0">
                <a:solidFill>
                  <a:srgbClr val="7030A0"/>
                </a:solidFill>
              </a:rPr>
              <a:t>Laggards</a:t>
            </a:r>
            <a:endParaRPr lang="en-GB" dirty="0">
              <a:solidFill>
                <a:srgbClr val="7030A0"/>
              </a:solidFill>
            </a:endParaRPr>
          </a:p>
        </p:txBody>
      </p:sp>
      <p:sp>
        <p:nvSpPr>
          <p:cNvPr id="3" name="Content Placeholder 2"/>
          <p:cNvSpPr>
            <a:spLocks noGrp="1"/>
          </p:cNvSpPr>
          <p:nvPr>
            <p:ph idx="1"/>
          </p:nvPr>
        </p:nvSpPr>
        <p:spPr>
          <a:xfrm>
            <a:off x="457200" y="1556792"/>
            <a:ext cx="8229600" cy="5017744"/>
          </a:xfrm>
        </p:spPr>
        <p:txBody>
          <a:bodyPr/>
          <a:lstStyle/>
          <a:p>
            <a:pPr marL="109728" indent="0">
              <a:buNone/>
            </a:pPr>
            <a:r>
              <a:rPr lang="en-GB" dirty="0"/>
              <a:t>They are the last to adopt an innovation. </a:t>
            </a:r>
            <a:endParaRPr lang="en-GB" dirty="0" smtClean="0"/>
          </a:p>
          <a:p>
            <a:pPr marL="109728" indent="0">
              <a:buNone/>
            </a:pPr>
            <a:endParaRPr lang="en-GB" dirty="0"/>
          </a:p>
          <a:p>
            <a:pPr marL="109728" indent="0">
              <a:buNone/>
            </a:pPr>
            <a:r>
              <a:rPr lang="en-GB" dirty="0" smtClean="0"/>
              <a:t>Unlike </a:t>
            </a:r>
            <a:r>
              <a:rPr lang="en-GB" dirty="0"/>
              <a:t>some of the previous categories, individuals in this category show little to no opinion leadership. These individuals typically have an aversion to change-agents. </a:t>
            </a:r>
            <a:endParaRPr lang="en-GB" dirty="0" smtClean="0"/>
          </a:p>
          <a:p>
            <a:pPr marL="109728" indent="0">
              <a:buNone/>
            </a:pPr>
            <a:endParaRPr lang="en-GB" dirty="0"/>
          </a:p>
          <a:p>
            <a:pPr marL="109728" indent="0">
              <a:buNone/>
            </a:pPr>
            <a:r>
              <a:rPr lang="en-GB" dirty="0" smtClean="0"/>
              <a:t>Laggards </a:t>
            </a:r>
            <a:r>
              <a:rPr lang="en-GB" dirty="0"/>
              <a:t>typically tend to be focused on "traditions", lowest social status, lowest financial liquidity, oldest among adopters, and in contact with only family and close friends.</a:t>
            </a:r>
          </a:p>
        </p:txBody>
      </p:sp>
    </p:spTree>
    <p:extLst>
      <p:ext uri="{BB962C8B-B14F-4D97-AF65-F5344CB8AC3E}">
        <p14:creationId xmlns:p14="http://schemas.microsoft.com/office/powerpoint/2010/main" val="1716758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95536" y="764704"/>
            <a:ext cx="8229600" cy="1066800"/>
          </a:xfrm>
          <a:noFill/>
        </p:spPr>
        <p:txBody>
          <a:bodyPr lIns="92075" tIns="46038" rIns="92075" bIns="46038"/>
          <a:lstStyle/>
          <a:p>
            <a:pPr eaLnBrk="1" hangingPunct="1"/>
            <a:r>
              <a:rPr lang="en-GB" altLang="en-US" sz="2500" b="1" dirty="0" smtClean="0">
                <a:latin typeface="Comic Sans MS" pitchFamily="66" charset="0"/>
              </a:rPr>
              <a:t> </a:t>
            </a:r>
            <a:r>
              <a:rPr lang="en-GB" altLang="en-US" sz="3600" b="1" dirty="0" smtClean="0">
                <a:solidFill>
                  <a:srgbClr val="C00000"/>
                </a:solidFill>
                <a:latin typeface="Calibri" pitchFamily="34" charset="0"/>
              </a:rPr>
              <a:t>Innovation &amp; Entrepreneurship</a:t>
            </a:r>
          </a:p>
        </p:txBody>
      </p:sp>
      <p:sp>
        <p:nvSpPr>
          <p:cNvPr id="7171" name="Rectangle 3"/>
          <p:cNvSpPr>
            <a:spLocks noGrp="1" noChangeArrowheads="1"/>
          </p:cNvSpPr>
          <p:nvPr>
            <p:ph type="body" idx="1"/>
          </p:nvPr>
        </p:nvSpPr>
        <p:spPr>
          <a:xfrm>
            <a:off x="457200" y="1772816"/>
            <a:ext cx="8229600" cy="4801720"/>
          </a:xfrm>
          <a:noFill/>
        </p:spPr>
        <p:txBody>
          <a:bodyPr lIns="92075" tIns="46038" rIns="92075" bIns="46038"/>
          <a:lstStyle/>
          <a:p>
            <a:pPr>
              <a:spcBef>
                <a:spcPct val="0"/>
              </a:spcBef>
              <a:buFont typeface="Wingdings" pitchFamily="2" charset="2"/>
              <a:buNone/>
            </a:pPr>
            <a:r>
              <a:rPr lang="en-GB" altLang="en-US" sz="2800" b="1" dirty="0" err="1" smtClean="0">
                <a:latin typeface="Calibri" pitchFamily="34" charset="0"/>
              </a:rPr>
              <a:t>Schumpeters</a:t>
            </a:r>
            <a:r>
              <a:rPr lang="en-GB" altLang="en-US" sz="2800" b="1" dirty="0" smtClean="0">
                <a:latin typeface="Calibri" pitchFamily="34" charset="0"/>
              </a:rPr>
              <a:t>, five types of </a:t>
            </a:r>
            <a:r>
              <a:rPr lang="en-GB" altLang="en-US" sz="2800" b="1" dirty="0" smtClean="0">
                <a:latin typeface="Calibri" pitchFamily="34" charset="0"/>
              </a:rPr>
              <a:t>innovation:</a:t>
            </a:r>
            <a:endParaRPr lang="en-GB" altLang="en-US" sz="2800" b="1" dirty="0" smtClean="0">
              <a:latin typeface="Calibri" pitchFamily="34" charset="0"/>
            </a:endParaRPr>
          </a:p>
          <a:p>
            <a:pPr>
              <a:spcBef>
                <a:spcPct val="0"/>
              </a:spcBef>
              <a:buFont typeface="Wingdings" pitchFamily="2" charset="2"/>
              <a:buNone/>
            </a:pPr>
            <a:endParaRPr lang="en-GB" altLang="en-US" sz="2800" b="1" dirty="0" smtClean="0">
              <a:latin typeface="Calibri" pitchFamily="34" charset="0"/>
            </a:endParaRPr>
          </a:p>
          <a:p>
            <a:pPr>
              <a:spcBef>
                <a:spcPct val="0"/>
              </a:spcBef>
              <a:buFont typeface="Wingdings" pitchFamily="2" charset="2"/>
              <a:buNone/>
            </a:pPr>
            <a:r>
              <a:rPr lang="en-GB" altLang="en-US" sz="2800" dirty="0" smtClean="0">
                <a:latin typeface="Calibri" pitchFamily="34" charset="0"/>
              </a:rPr>
              <a:t>1.	Introduction of a new good (or improving an </a:t>
            </a:r>
            <a:r>
              <a:rPr lang="en-GB" altLang="en-US" sz="2800" dirty="0" smtClean="0">
                <a:latin typeface="Calibri" pitchFamily="34" charset="0"/>
              </a:rPr>
              <a:t>	existing </a:t>
            </a:r>
            <a:r>
              <a:rPr lang="en-GB" altLang="en-US" sz="2800" dirty="0" smtClean="0">
                <a:latin typeface="Calibri" pitchFamily="34" charset="0"/>
              </a:rPr>
              <a:t>one)</a:t>
            </a:r>
          </a:p>
          <a:p>
            <a:pPr>
              <a:spcBef>
                <a:spcPct val="0"/>
              </a:spcBef>
              <a:buFont typeface="Wingdings" pitchFamily="2" charset="2"/>
              <a:buNone/>
            </a:pPr>
            <a:r>
              <a:rPr lang="en-GB" altLang="en-US" sz="2800" dirty="0" smtClean="0">
                <a:latin typeface="Calibri" pitchFamily="34" charset="0"/>
              </a:rPr>
              <a:t>2.	Introduction of a new process</a:t>
            </a:r>
          </a:p>
          <a:p>
            <a:pPr>
              <a:spcBef>
                <a:spcPct val="0"/>
              </a:spcBef>
              <a:buFont typeface="Wingdings" pitchFamily="2" charset="2"/>
              <a:buNone/>
            </a:pPr>
            <a:r>
              <a:rPr lang="en-GB" altLang="en-US" sz="2800" dirty="0" smtClean="0">
                <a:latin typeface="Calibri" pitchFamily="34" charset="0"/>
              </a:rPr>
              <a:t>3.	Opening of a new market (especially exporting)</a:t>
            </a:r>
          </a:p>
          <a:p>
            <a:pPr>
              <a:spcBef>
                <a:spcPct val="0"/>
              </a:spcBef>
              <a:buFont typeface="Wingdings" pitchFamily="2" charset="2"/>
              <a:buNone/>
            </a:pPr>
            <a:r>
              <a:rPr lang="en-GB" altLang="en-US" sz="2800" dirty="0" smtClean="0">
                <a:latin typeface="Calibri" pitchFamily="34" charset="0"/>
              </a:rPr>
              <a:t>4.	Identification of a new source of supply of raw </a:t>
            </a:r>
            <a:r>
              <a:rPr lang="en-GB" altLang="en-US" sz="2800" dirty="0" smtClean="0">
                <a:latin typeface="Calibri" pitchFamily="34" charset="0"/>
              </a:rPr>
              <a:t>	materials</a:t>
            </a:r>
            <a:endParaRPr lang="en-GB" altLang="en-US" sz="2800" dirty="0" smtClean="0">
              <a:latin typeface="Calibri" pitchFamily="34" charset="0"/>
            </a:endParaRPr>
          </a:p>
          <a:p>
            <a:pPr>
              <a:spcBef>
                <a:spcPct val="0"/>
              </a:spcBef>
              <a:buFont typeface="Wingdings" pitchFamily="2" charset="2"/>
              <a:buNone/>
            </a:pPr>
            <a:r>
              <a:rPr lang="en-GB" altLang="en-US" sz="2800" dirty="0" smtClean="0">
                <a:latin typeface="Calibri" pitchFamily="34" charset="0"/>
              </a:rPr>
              <a:t>5.	Creation of a new type of industrial organisation</a:t>
            </a:r>
          </a:p>
          <a:p>
            <a:pPr>
              <a:spcBef>
                <a:spcPct val="0"/>
              </a:spcBef>
              <a:buFont typeface="Wingdings" pitchFamily="2" charset="2"/>
              <a:buNone/>
            </a:pPr>
            <a:endParaRPr lang="en-GB" altLang="en-US" sz="2000" dirty="0" smtClean="0">
              <a:latin typeface="Calibri" pitchFamily="34" charset="0"/>
            </a:endParaRPr>
          </a:p>
        </p:txBody>
      </p:sp>
    </p:spTree>
    <p:extLst>
      <p:ext uri="{BB962C8B-B14F-4D97-AF65-F5344CB8AC3E}">
        <p14:creationId xmlns:p14="http://schemas.microsoft.com/office/powerpoint/2010/main" val="199521844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95536" y="548680"/>
            <a:ext cx="8229600" cy="1066800"/>
          </a:xfrm>
          <a:noFill/>
        </p:spPr>
        <p:txBody>
          <a:bodyPr lIns="92075" tIns="46038" rIns="92075" bIns="46038"/>
          <a:lstStyle/>
          <a:p>
            <a:pPr eaLnBrk="1" hangingPunct="1"/>
            <a:r>
              <a:rPr lang="en-GB" altLang="en-US" sz="3600" b="1" dirty="0" smtClean="0">
                <a:solidFill>
                  <a:srgbClr val="C00000"/>
                </a:solidFill>
                <a:latin typeface="Calibri" pitchFamily="34" charset="0"/>
              </a:rPr>
              <a:t>Innovation &amp; Entrepreneurship </a:t>
            </a:r>
          </a:p>
        </p:txBody>
      </p:sp>
      <p:sp>
        <p:nvSpPr>
          <p:cNvPr id="8195" name="Rectangle 3"/>
          <p:cNvSpPr>
            <a:spLocks noGrp="1" noChangeArrowheads="1"/>
          </p:cNvSpPr>
          <p:nvPr>
            <p:ph type="body" idx="1"/>
          </p:nvPr>
        </p:nvSpPr>
        <p:spPr>
          <a:xfrm>
            <a:off x="457200" y="1412776"/>
            <a:ext cx="6073775" cy="5184576"/>
          </a:xfrm>
          <a:noFill/>
        </p:spPr>
        <p:txBody>
          <a:bodyPr lIns="92075" tIns="46038" rIns="92075" bIns="46038"/>
          <a:lstStyle/>
          <a:p>
            <a:pPr eaLnBrk="1" hangingPunct="1">
              <a:buFont typeface="Wingdings" pitchFamily="2" charset="2"/>
              <a:buNone/>
            </a:pPr>
            <a:endParaRPr lang="en-GB" altLang="en-US" sz="2000" b="1" dirty="0" smtClean="0">
              <a:latin typeface="Comic Sans MS" pitchFamily="66" charset="0"/>
            </a:endParaRPr>
          </a:p>
          <a:p>
            <a:pPr eaLnBrk="1" hangingPunct="1">
              <a:buFont typeface="Wingdings" pitchFamily="2" charset="2"/>
              <a:buNone/>
            </a:pPr>
            <a:r>
              <a:rPr lang="en-GB" altLang="en-US" b="1" dirty="0" smtClean="0">
                <a:solidFill>
                  <a:srgbClr val="0070C0"/>
                </a:solidFill>
                <a:latin typeface="Calibri" pitchFamily="34" charset="0"/>
              </a:rPr>
              <a:t>OECD (1980)  </a:t>
            </a:r>
            <a:r>
              <a:rPr lang="en-GB" altLang="en-US" b="1" i="1" dirty="0" smtClean="0">
                <a:solidFill>
                  <a:srgbClr val="0070C0"/>
                </a:solidFill>
                <a:latin typeface="Calibri" pitchFamily="34" charset="0"/>
              </a:rPr>
              <a:t>‘</a:t>
            </a:r>
            <a:r>
              <a:rPr lang="en-GB" altLang="en-US" i="1" dirty="0" smtClean="0">
                <a:solidFill>
                  <a:srgbClr val="0070C0"/>
                </a:solidFill>
                <a:latin typeface="Calibri" pitchFamily="34" charset="0"/>
              </a:rPr>
              <a:t>The transformation of an idea into a new or improved saleable product or operational process in industry or commerce’</a:t>
            </a:r>
            <a:r>
              <a:rPr lang="en-GB" altLang="en-US" dirty="0" smtClean="0">
                <a:solidFill>
                  <a:srgbClr val="0070C0"/>
                </a:solidFill>
                <a:latin typeface="Calibri" pitchFamily="34" charset="0"/>
              </a:rPr>
              <a:t>.</a:t>
            </a:r>
          </a:p>
          <a:p>
            <a:pPr eaLnBrk="1" hangingPunct="1">
              <a:buFont typeface="Wingdings" pitchFamily="2" charset="2"/>
              <a:buNone/>
            </a:pPr>
            <a:r>
              <a:rPr lang="en-GB" altLang="en-US" b="1" dirty="0" smtClean="0">
                <a:latin typeface="Calibri" pitchFamily="34" charset="0"/>
              </a:rPr>
              <a:t> </a:t>
            </a:r>
          </a:p>
          <a:p>
            <a:pPr eaLnBrk="1" hangingPunct="1">
              <a:buFont typeface="Wingdings" pitchFamily="2" charset="2"/>
              <a:buNone/>
            </a:pPr>
            <a:r>
              <a:rPr lang="en-GB" altLang="en-US" b="1" dirty="0" smtClean="0">
                <a:solidFill>
                  <a:srgbClr val="00B050"/>
                </a:solidFill>
                <a:latin typeface="Calibri" pitchFamily="34" charset="0"/>
              </a:rPr>
              <a:t>Freeman (1982) </a:t>
            </a:r>
            <a:r>
              <a:rPr lang="en-GB" altLang="en-US" b="1" i="1" dirty="0" smtClean="0">
                <a:solidFill>
                  <a:srgbClr val="00B050"/>
                </a:solidFill>
                <a:latin typeface="Calibri" pitchFamily="34" charset="0"/>
              </a:rPr>
              <a:t>‘</a:t>
            </a:r>
            <a:r>
              <a:rPr lang="en-GB" altLang="en-US" i="1" dirty="0" smtClean="0">
                <a:solidFill>
                  <a:srgbClr val="00B050"/>
                </a:solidFill>
                <a:latin typeface="Calibri" pitchFamily="34" charset="0"/>
              </a:rPr>
              <a:t>The first commercial application or production of a new process or product’</a:t>
            </a:r>
            <a:endParaRPr lang="en-GB" altLang="en-US" dirty="0" smtClean="0">
              <a:solidFill>
                <a:srgbClr val="00B050"/>
              </a:solidFill>
              <a:latin typeface="Calibri" pitchFamily="34" charset="0"/>
            </a:endParaRPr>
          </a:p>
          <a:p>
            <a:pPr eaLnBrk="1" hangingPunct="1">
              <a:buFont typeface="Wingdings" pitchFamily="2" charset="2"/>
              <a:buNone/>
            </a:pPr>
            <a:endParaRPr lang="en-GB" altLang="en-US" dirty="0" smtClean="0">
              <a:latin typeface="Calibri" pitchFamily="34" charset="0"/>
            </a:endParaRPr>
          </a:p>
        </p:txBody>
      </p:sp>
      <p:pic>
        <p:nvPicPr>
          <p:cNvPr id="8196" name="Picture 5" descr="C:\Users\susan.emmens\AppData\Local\Microsoft\Windows\Temporary Internet Files\Content.IE5\73Q0QAGA\MP900321177[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0975" y="3200400"/>
            <a:ext cx="260985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51052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251520" y="620688"/>
            <a:ext cx="8229600" cy="1066800"/>
          </a:xfrm>
        </p:spPr>
        <p:txBody>
          <a:bodyPr/>
          <a:lstStyle/>
          <a:p>
            <a:r>
              <a:rPr lang="en-GB" altLang="en-US" dirty="0" smtClean="0">
                <a:solidFill>
                  <a:srgbClr val="C00000"/>
                </a:solidFill>
              </a:rPr>
              <a:t>Innovation at different levels:</a:t>
            </a:r>
          </a:p>
        </p:txBody>
      </p:sp>
      <p:sp>
        <p:nvSpPr>
          <p:cNvPr id="9219" name="Content Placeholder 2"/>
          <p:cNvSpPr>
            <a:spLocks noGrp="1"/>
          </p:cNvSpPr>
          <p:nvPr>
            <p:ph idx="1"/>
          </p:nvPr>
        </p:nvSpPr>
        <p:spPr>
          <a:xfrm>
            <a:off x="457200" y="1556792"/>
            <a:ext cx="8229600" cy="5017744"/>
          </a:xfrm>
        </p:spPr>
        <p:txBody>
          <a:bodyPr>
            <a:normAutofit lnSpcReduction="10000"/>
          </a:bodyPr>
          <a:lstStyle/>
          <a:p>
            <a:pPr marL="109728" indent="0">
              <a:buNone/>
            </a:pPr>
            <a:r>
              <a:rPr lang="en-GB" altLang="en-US" sz="2800" b="1" dirty="0" smtClean="0">
                <a:solidFill>
                  <a:srgbClr val="0070C0"/>
                </a:solidFill>
              </a:rPr>
              <a:t>The individual </a:t>
            </a:r>
            <a:r>
              <a:rPr lang="en-GB" altLang="en-US" sz="2800" dirty="0" smtClean="0">
                <a:solidFill>
                  <a:srgbClr val="0070C0"/>
                </a:solidFill>
              </a:rPr>
              <a:t>- creativity; personal traits; play and improvisation; work and social </a:t>
            </a:r>
            <a:r>
              <a:rPr lang="en-GB" altLang="en-US" sz="2800" dirty="0" smtClean="0">
                <a:solidFill>
                  <a:srgbClr val="0070C0"/>
                </a:solidFill>
              </a:rPr>
              <a:t>context</a:t>
            </a:r>
          </a:p>
          <a:p>
            <a:pPr marL="109728" indent="0">
              <a:buNone/>
            </a:pPr>
            <a:endParaRPr lang="en-GB" altLang="en-US" sz="2800" dirty="0" smtClean="0"/>
          </a:p>
          <a:p>
            <a:pPr marL="109728" indent="0">
              <a:buNone/>
            </a:pPr>
            <a:r>
              <a:rPr lang="en-GB" altLang="en-US" sz="2800" b="1" dirty="0" smtClean="0">
                <a:solidFill>
                  <a:srgbClr val="00B050"/>
                </a:solidFill>
              </a:rPr>
              <a:t>Groups and teams </a:t>
            </a:r>
            <a:r>
              <a:rPr lang="en-GB" altLang="en-US" sz="2800" dirty="0" smtClean="0">
                <a:solidFill>
                  <a:srgbClr val="00B050"/>
                </a:solidFill>
              </a:rPr>
              <a:t>– working </a:t>
            </a:r>
            <a:r>
              <a:rPr lang="en-GB" altLang="en-US" sz="2800" dirty="0" smtClean="0">
                <a:solidFill>
                  <a:srgbClr val="00B050"/>
                </a:solidFill>
              </a:rPr>
              <a:t>together</a:t>
            </a:r>
          </a:p>
          <a:p>
            <a:pPr marL="109728" indent="0">
              <a:buNone/>
            </a:pPr>
            <a:endParaRPr lang="en-GB" altLang="en-US" sz="2800" dirty="0" smtClean="0"/>
          </a:p>
          <a:p>
            <a:pPr marL="109728" indent="0">
              <a:buNone/>
            </a:pPr>
            <a:r>
              <a:rPr lang="en-GB" altLang="en-US" sz="2800" b="1" dirty="0" smtClean="0">
                <a:solidFill>
                  <a:srgbClr val="FFC000"/>
                </a:solidFill>
              </a:rPr>
              <a:t>Organisations</a:t>
            </a:r>
            <a:r>
              <a:rPr lang="en-GB" altLang="en-US" sz="2800" dirty="0" smtClean="0">
                <a:solidFill>
                  <a:srgbClr val="FFC000"/>
                </a:solidFill>
              </a:rPr>
              <a:t> – new products; business </a:t>
            </a:r>
            <a:r>
              <a:rPr lang="en-GB" altLang="en-US" sz="2800" dirty="0" smtClean="0">
                <a:solidFill>
                  <a:srgbClr val="FFC000"/>
                </a:solidFill>
              </a:rPr>
              <a:t>development</a:t>
            </a:r>
          </a:p>
          <a:p>
            <a:pPr marL="109728" indent="0">
              <a:buNone/>
            </a:pPr>
            <a:endParaRPr lang="en-GB" altLang="en-US" sz="2800" dirty="0" smtClean="0"/>
          </a:p>
          <a:p>
            <a:pPr marL="109728" indent="0">
              <a:buNone/>
            </a:pPr>
            <a:r>
              <a:rPr lang="en-GB" altLang="en-US" sz="2800" b="1" dirty="0" smtClean="0">
                <a:solidFill>
                  <a:srgbClr val="7030A0"/>
                </a:solidFill>
              </a:rPr>
              <a:t>Industries</a:t>
            </a:r>
            <a:r>
              <a:rPr lang="en-GB" altLang="en-US" sz="2800" dirty="0" smtClean="0">
                <a:solidFill>
                  <a:srgbClr val="7030A0"/>
                </a:solidFill>
              </a:rPr>
              <a:t> – cooperative and competitive interactions; knowledge </a:t>
            </a:r>
            <a:r>
              <a:rPr lang="en-GB" altLang="en-US" sz="2800" dirty="0" smtClean="0">
                <a:solidFill>
                  <a:srgbClr val="7030A0"/>
                </a:solidFill>
              </a:rPr>
              <a:t>crossover</a:t>
            </a:r>
          </a:p>
          <a:p>
            <a:pPr marL="109728" indent="0">
              <a:buNone/>
            </a:pPr>
            <a:endParaRPr lang="en-GB" altLang="en-US" sz="2800" dirty="0" smtClean="0"/>
          </a:p>
          <a:p>
            <a:pPr marL="109728" indent="0">
              <a:buNone/>
            </a:pPr>
            <a:r>
              <a:rPr lang="en-GB" altLang="en-US" sz="2800" b="1" dirty="0" smtClean="0">
                <a:solidFill>
                  <a:srgbClr val="FF0000"/>
                </a:solidFill>
              </a:rPr>
              <a:t>Globally </a:t>
            </a:r>
            <a:r>
              <a:rPr lang="en-GB" altLang="en-US" sz="2800" dirty="0" smtClean="0">
                <a:solidFill>
                  <a:srgbClr val="FF0000"/>
                </a:solidFill>
              </a:rPr>
              <a:t>- technological innovation</a:t>
            </a:r>
            <a:endParaRPr lang="en-GB" altLang="en-US" sz="2800" b="1" dirty="0" smtClean="0">
              <a:solidFill>
                <a:srgbClr val="FF0000"/>
              </a:solidFill>
            </a:endParaRPr>
          </a:p>
        </p:txBody>
      </p:sp>
    </p:spTree>
    <p:extLst>
      <p:ext uri="{BB962C8B-B14F-4D97-AF65-F5344CB8AC3E}">
        <p14:creationId xmlns:p14="http://schemas.microsoft.com/office/powerpoint/2010/main" val="6158015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eaLnBrk="1" hangingPunct="1">
              <a:defRPr/>
            </a:pPr>
            <a:r>
              <a:rPr lang="en-GB" dirty="0" smtClean="0">
                <a:solidFill>
                  <a:srgbClr val="C00000"/>
                </a:solidFill>
              </a:rPr>
              <a:t>A model of team innovation (West 2002)</a:t>
            </a:r>
          </a:p>
        </p:txBody>
      </p:sp>
      <p:sp>
        <p:nvSpPr>
          <p:cNvPr id="12291" name="Text Box 4"/>
          <p:cNvSpPr txBox="1">
            <a:spLocks noChangeArrowheads="1"/>
          </p:cNvSpPr>
          <p:nvPr/>
        </p:nvSpPr>
        <p:spPr bwMode="auto">
          <a:xfrm>
            <a:off x="2411413" y="2133600"/>
            <a:ext cx="1512887" cy="523875"/>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Arial" charset="0"/>
              </a:defRPr>
            </a:lvl1pPr>
            <a:lvl2pPr>
              <a:defRPr sz="2700">
                <a:solidFill>
                  <a:schemeClr val="tx1"/>
                </a:solidFill>
                <a:latin typeface="Arial" charset="0"/>
              </a:defRPr>
            </a:lvl2pPr>
            <a:lvl3pPr>
              <a:defRPr sz="23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spcBef>
                <a:spcPct val="50000"/>
              </a:spcBef>
            </a:pPr>
            <a:r>
              <a:rPr lang="en-GB" altLang="en-US" sz="1400">
                <a:cs typeface="Arial" charset="0"/>
              </a:rPr>
              <a:t>Group task characteristics</a:t>
            </a:r>
          </a:p>
        </p:txBody>
      </p:sp>
      <p:sp>
        <p:nvSpPr>
          <p:cNvPr id="12292" name="Text Box 5"/>
          <p:cNvSpPr txBox="1">
            <a:spLocks noChangeArrowheads="1"/>
          </p:cNvSpPr>
          <p:nvPr/>
        </p:nvSpPr>
        <p:spPr bwMode="auto">
          <a:xfrm>
            <a:off x="2700338" y="4508500"/>
            <a:ext cx="1727200" cy="530225"/>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Arial" charset="0"/>
              </a:defRPr>
            </a:lvl1pPr>
            <a:lvl2pPr>
              <a:defRPr sz="2700">
                <a:solidFill>
                  <a:schemeClr val="tx1"/>
                </a:solidFill>
                <a:latin typeface="Arial" charset="0"/>
              </a:defRPr>
            </a:lvl2pPr>
            <a:lvl3pPr>
              <a:defRPr sz="23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spcBef>
                <a:spcPct val="50000"/>
              </a:spcBef>
            </a:pPr>
            <a:r>
              <a:rPr lang="en-GB" altLang="en-US" sz="1400">
                <a:cs typeface="Arial" charset="0"/>
              </a:rPr>
              <a:t>Group knowledge Diversity &amp; Skills</a:t>
            </a:r>
          </a:p>
        </p:txBody>
      </p:sp>
      <p:sp>
        <p:nvSpPr>
          <p:cNvPr id="12293" name="Text Box 6"/>
          <p:cNvSpPr txBox="1">
            <a:spLocks noChangeArrowheads="1"/>
          </p:cNvSpPr>
          <p:nvPr/>
        </p:nvSpPr>
        <p:spPr bwMode="auto">
          <a:xfrm>
            <a:off x="3924300" y="3429000"/>
            <a:ext cx="2087563" cy="530225"/>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Arial" charset="0"/>
              </a:defRPr>
            </a:lvl1pPr>
            <a:lvl2pPr>
              <a:defRPr sz="2700">
                <a:solidFill>
                  <a:schemeClr val="tx1"/>
                </a:solidFill>
                <a:latin typeface="Arial" charset="0"/>
              </a:defRPr>
            </a:lvl2pPr>
            <a:lvl3pPr>
              <a:defRPr sz="23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spcBef>
                <a:spcPct val="50000"/>
              </a:spcBef>
            </a:pPr>
            <a:r>
              <a:rPr lang="en-GB" altLang="en-US" sz="1400">
                <a:cs typeface="Arial" charset="0"/>
              </a:rPr>
              <a:t>Integrating Group Processes </a:t>
            </a:r>
          </a:p>
        </p:txBody>
      </p:sp>
      <p:sp>
        <p:nvSpPr>
          <p:cNvPr id="12294" name="Text Box 7"/>
          <p:cNvSpPr txBox="1">
            <a:spLocks noChangeArrowheads="1"/>
          </p:cNvSpPr>
          <p:nvPr/>
        </p:nvSpPr>
        <p:spPr bwMode="auto">
          <a:xfrm>
            <a:off x="7235825" y="3500438"/>
            <a:ext cx="1008063" cy="530225"/>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Arial" charset="0"/>
              </a:defRPr>
            </a:lvl1pPr>
            <a:lvl2pPr>
              <a:defRPr sz="2700">
                <a:solidFill>
                  <a:schemeClr val="tx1"/>
                </a:solidFill>
                <a:latin typeface="Arial" charset="0"/>
              </a:defRPr>
            </a:lvl2pPr>
            <a:lvl3pPr>
              <a:defRPr sz="23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spcBef>
                <a:spcPct val="50000"/>
              </a:spcBef>
            </a:pPr>
            <a:r>
              <a:rPr lang="en-GB" altLang="en-US" sz="1400">
                <a:cs typeface="Arial" charset="0"/>
              </a:rPr>
              <a:t>External Demands</a:t>
            </a:r>
          </a:p>
        </p:txBody>
      </p:sp>
      <p:sp>
        <p:nvSpPr>
          <p:cNvPr id="12295" name="Text Box 8"/>
          <p:cNvSpPr txBox="1">
            <a:spLocks noChangeArrowheads="1"/>
          </p:cNvSpPr>
          <p:nvPr/>
        </p:nvSpPr>
        <p:spPr bwMode="auto">
          <a:xfrm>
            <a:off x="5724525" y="2276475"/>
            <a:ext cx="1295400" cy="317500"/>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Arial" charset="0"/>
              </a:defRPr>
            </a:lvl1pPr>
            <a:lvl2pPr>
              <a:defRPr sz="2700">
                <a:solidFill>
                  <a:schemeClr val="tx1"/>
                </a:solidFill>
                <a:latin typeface="Arial" charset="0"/>
              </a:defRPr>
            </a:lvl2pPr>
            <a:lvl3pPr>
              <a:defRPr sz="23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spcBef>
                <a:spcPct val="50000"/>
              </a:spcBef>
            </a:pPr>
            <a:r>
              <a:rPr lang="en-GB" altLang="en-US" sz="1400">
                <a:cs typeface="Arial" charset="0"/>
              </a:rPr>
              <a:t>Creativity </a:t>
            </a:r>
          </a:p>
        </p:txBody>
      </p:sp>
      <p:sp>
        <p:nvSpPr>
          <p:cNvPr id="12296" name="Text Box 9"/>
          <p:cNvSpPr txBox="1">
            <a:spLocks noChangeArrowheads="1"/>
          </p:cNvSpPr>
          <p:nvPr/>
        </p:nvSpPr>
        <p:spPr bwMode="auto">
          <a:xfrm>
            <a:off x="5508625" y="4508500"/>
            <a:ext cx="1512888" cy="530225"/>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Arial" charset="0"/>
              </a:defRPr>
            </a:lvl1pPr>
            <a:lvl2pPr>
              <a:defRPr sz="2700">
                <a:solidFill>
                  <a:schemeClr val="tx1"/>
                </a:solidFill>
                <a:latin typeface="Arial" charset="0"/>
              </a:defRPr>
            </a:lvl2pPr>
            <a:lvl3pPr>
              <a:defRPr sz="23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spcBef>
                <a:spcPct val="50000"/>
              </a:spcBef>
            </a:pPr>
            <a:r>
              <a:rPr lang="en-GB" altLang="en-US" sz="1400">
                <a:cs typeface="Arial" charset="0"/>
              </a:rPr>
              <a:t>Innovation implementation</a:t>
            </a:r>
          </a:p>
        </p:txBody>
      </p:sp>
      <p:sp>
        <p:nvSpPr>
          <p:cNvPr id="12297" name="Line 11"/>
          <p:cNvSpPr>
            <a:spLocks noChangeShapeType="1"/>
          </p:cNvSpPr>
          <p:nvPr/>
        </p:nvSpPr>
        <p:spPr bwMode="auto">
          <a:xfrm flipV="1">
            <a:off x="3779838" y="3933825"/>
            <a:ext cx="1079500" cy="574675"/>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298" name="Line 12"/>
          <p:cNvSpPr>
            <a:spLocks noChangeShapeType="1"/>
          </p:cNvSpPr>
          <p:nvPr/>
        </p:nvSpPr>
        <p:spPr bwMode="auto">
          <a:xfrm>
            <a:off x="3924300" y="2565400"/>
            <a:ext cx="935038" cy="863600"/>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299" name="Line 13"/>
          <p:cNvSpPr>
            <a:spLocks noChangeShapeType="1"/>
          </p:cNvSpPr>
          <p:nvPr/>
        </p:nvSpPr>
        <p:spPr bwMode="auto">
          <a:xfrm flipV="1">
            <a:off x="5076825" y="2565400"/>
            <a:ext cx="1079500" cy="863600"/>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300" name="Line 14"/>
          <p:cNvSpPr>
            <a:spLocks noChangeShapeType="1"/>
          </p:cNvSpPr>
          <p:nvPr/>
        </p:nvSpPr>
        <p:spPr bwMode="auto">
          <a:xfrm>
            <a:off x="5292725" y="3933825"/>
            <a:ext cx="647700" cy="574675"/>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301" name="Line 15"/>
          <p:cNvSpPr>
            <a:spLocks noChangeShapeType="1"/>
          </p:cNvSpPr>
          <p:nvPr/>
        </p:nvSpPr>
        <p:spPr bwMode="auto">
          <a:xfrm flipH="1">
            <a:off x="7019925" y="4005263"/>
            <a:ext cx="720725" cy="647700"/>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302" name="Line 16"/>
          <p:cNvSpPr>
            <a:spLocks noChangeShapeType="1"/>
          </p:cNvSpPr>
          <p:nvPr/>
        </p:nvSpPr>
        <p:spPr bwMode="auto">
          <a:xfrm flipH="1" flipV="1">
            <a:off x="6516688" y="2565400"/>
            <a:ext cx="1223962" cy="935038"/>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303" name="Line 17"/>
          <p:cNvSpPr>
            <a:spLocks noChangeShapeType="1"/>
          </p:cNvSpPr>
          <p:nvPr/>
        </p:nvSpPr>
        <p:spPr bwMode="auto">
          <a:xfrm flipH="1">
            <a:off x="6011863" y="3789363"/>
            <a:ext cx="1223962" cy="0"/>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304" name="Line 21"/>
          <p:cNvSpPr>
            <a:spLocks noChangeShapeType="1"/>
          </p:cNvSpPr>
          <p:nvPr/>
        </p:nvSpPr>
        <p:spPr bwMode="auto">
          <a:xfrm>
            <a:off x="3276600" y="2852738"/>
            <a:ext cx="0" cy="1655762"/>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12305" name="Picture 19" descr="C:\Users\susan.emmens\AppData\Local\Microsoft\Windows\Temporary Internet Files\Content.IE5\73Q0QAGA\MP900431303[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229225"/>
            <a:ext cx="2444750"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9426427"/>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eaLnBrk="1" hangingPunct="1"/>
            <a:r>
              <a:rPr lang="en-GB" altLang="en-US" dirty="0" smtClean="0">
                <a:solidFill>
                  <a:srgbClr val="C00000"/>
                </a:solidFill>
              </a:rPr>
              <a:t>Group </a:t>
            </a:r>
            <a:r>
              <a:rPr lang="en-GB" altLang="en-US" dirty="0" smtClean="0">
                <a:solidFill>
                  <a:srgbClr val="C00000"/>
                </a:solidFill>
              </a:rPr>
              <a:t>Knowledge, </a:t>
            </a:r>
            <a:r>
              <a:rPr lang="en-GB" altLang="en-US" dirty="0">
                <a:solidFill>
                  <a:srgbClr val="C00000"/>
                </a:solidFill>
              </a:rPr>
              <a:t>D</a:t>
            </a:r>
            <a:r>
              <a:rPr lang="en-GB" altLang="en-US" dirty="0" smtClean="0">
                <a:solidFill>
                  <a:srgbClr val="C00000"/>
                </a:solidFill>
              </a:rPr>
              <a:t>iversity </a:t>
            </a:r>
            <a:r>
              <a:rPr lang="en-GB" altLang="en-US" dirty="0" smtClean="0">
                <a:solidFill>
                  <a:srgbClr val="C00000"/>
                </a:solidFill>
              </a:rPr>
              <a:t>&amp; </a:t>
            </a:r>
            <a:r>
              <a:rPr lang="en-GB" altLang="en-US" dirty="0" smtClean="0">
                <a:solidFill>
                  <a:srgbClr val="C00000"/>
                </a:solidFill>
              </a:rPr>
              <a:t>Skills</a:t>
            </a:r>
            <a:endParaRPr lang="en-GB" altLang="en-US" dirty="0" smtClean="0">
              <a:solidFill>
                <a:srgbClr val="C00000"/>
              </a:solidFill>
            </a:endParaRPr>
          </a:p>
        </p:txBody>
      </p:sp>
      <p:sp>
        <p:nvSpPr>
          <p:cNvPr id="13315" name="Rectangle 3"/>
          <p:cNvSpPr>
            <a:spLocks noGrp="1" noChangeArrowheads="1"/>
          </p:cNvSpPr>
          <p:nvPr>
            <p:ph type="body" idx="1"/>
          </p:nvPr>
        </p:nvSpPr>
        <p:spPr/>
        <p:txBody>
          <a:bodyPr/>
          <a:lstStyle/>
          <a:p>
            <a:pPr eaLnBrk="1" hangingPunct="1"/>
            <a:r>
              <a:rPr lang="en-GB" altLang="en-US" sz="2800" dirty="0" smtClean="0"/>
              <a:t>Group diversity has a strong positive effect on group creativity</a:t>
            </a:r>
          </a:p>
          <a:p>
            <a:pPr eaLnBrk="1" hangingPunct="1"/>
            <a:r>
              <a:rPr lang="en-GB" altLang="en-US" sz="2800" dirty="0" smtClean="0"/>
              <a:t>Too much group diversity can reduce group clarity and commitment to group objectives </a:t>
            </a:r>
          </a:p>
          <a:p>
            <a:pPr eaLnBrk="1" hangingPunct="1"/>
            <a:r>
              <a:rPr lang="en-GB" altLang="en-US" sz="2800" dirty="0" smtClean="0"/>
              <a:t>Low diversity puts pressure on conformity not integration while high diversity dampens integration</a:t>
            </a:r>
          </a:p>
        </p:txBody>
      </p:sp>
      <p:pic>
        <p:nvPicPr>
          <p:cNvPr id="13316" name="Picture 5" descr="C:\Users\susan.emmens\AppData\Local\Microsoft\Windows\Temporary Internet Files\Content.IE5\5UNUOYYT\MP900439274[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2238" y="5018088"/>
            <a:ext cx="2671762"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8573384"/>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23528" y="476672"/>
            <a:ext cx="8229600" cy="1066800"/>
          </a:xfrm>
        </p:spPr>
        <p:txBody>
          <a:bodyPr/>
          <a:lstStyle/>
          <a:p>
            <a:pPr eaLnBrk="1" hangingPunct="1"/>
            <a:r>
              <a:rPr lang="en-GB" altLang="en-US" dirty="0" smtClean="0">
                <a:solidFill>
                  <a:srgbClr val="C00000"/>
                </a:solidFill>
              </a:rPr>
              <a:t>Group </a:t>
            </a:r>
            <a:r>
              <a:rPr lang="en-GB" altLang="en-US" dirty="0" smtClean="0">
                <a:solidFill>
                  <a:srgbClr val="C00000"/>
                </a:solidFill>
              </a:rPr>
              <a:t>Processes</a:t>
            </a:r>
            <a:endParaRPr lang="en-GB" altLang="en-US" dirty="0" smtClean="0">
              <a:solidFill>
                <a:srgbClr val="C00000"/>
              </a:solidFill>
            </a:endParaRPr>
          </a:p>
        </p:txBody>
      </p:sp>
      <p:sp>
        <p:nvSpPr>
          <p:cNvPr id="14339" name="Rectangle 3"/>
          <p:cNvSpPr>
            <a:spLocks noGrp="1" noChangeArrowheads="1"/>
          </p:cNvSpPr>
          <p:nvPr>
            <p:ph type="body" idx="1"/>
          </p:nvPr>
        </p:nvSpPr>
        <p:spPr>
          <a:xfrm>
            <a:off x="457200" y="1484784"/>
            <a:ext cx="8229600" cy="5089752"/>
          </a:xfrm>
        </p:spPr>
        <p:txBody>
          <a:bodyPr/>
          <a:lstStyle/>
          <a:p>
            <a:pPr eaLnBrk="1" hangingPunct="1"/>
            <a:r>
              <a:rPr lang="en-GB" altLang="en-US" dirty="0" smtClean="0"/>
              <a:t>Ensuring clarity of and commitment to group objectives</a:t>
            </a:r>
          </a:p>
          <a:p>
            <a:pPr eaLnBrk="1" hangingPunct="1"/>
            <a:r>
              <a:rPr lang="en-GB" altLang="en-US" dirty="0" smtClean="0"/>
              <a:t>Participation in decision making</a:t>
            </a:r>
          </a:p>
          <a:p>
            <a:pPr eaLnBrk="1" hangingPunct="1"/>
            <a:r>
              <a:rPr lang="en-GB" altLang="en-US" dirty="0" smtClean="0"/>
              <a:t>Conflict management</a:t>
            </a:r>
          </a:p>
          <a:p>
            <a:pPr eaLnBrk="1" hangingPunct="1"/>
            <a:r>
              <a:rPr lang="en-GB" altLang="en-US" dirty="0" smtClean="0"/>
              <a:t>Intra-group safety (e.g. safety climate, constructive management of conflict, etc.)</a:t>
            </a:r>
          </a:p>
          <a:p>
            <a:pPr eaLnBrk="1" hangingPunct="1"/>
            <a:r>
              <a:rPr lang="en-GB" altLang="en-US" dirty="0" smtClean="0"/>
              <a:t> Reflexivity: extent to which team members reflect upon the team’s objectives, strategies, processes and adapt them accordingly</a:t>
            </a:r>
          </a:p>
          <a:p>
            <a:pPr eaLnBrk="1" hangingPunct="1"/>
            <a:r>
              <a:rPr lang="en-GB" altLang="en-US" dirty="0" smtClean="0"/>
              <a:t>Integration skills: ability of the team to work together</a:t>
            </a:r>
          </a:p>
          <a:p>
            <a:pPr eaLnBrk="1" hangingPunct="1"/>
            <a:endParaRPr lang="en-GB" altLang="en-US" dirty="0" smtClean="0"/>
          </a:p>
        </p:txBody>
      </p:sp>
    </p:spTree>
    <p:extLst>
      <p:ext uri="{BB962C8B-B14F-4D97-AF65-F5344CB8AC3E}">
        <p14:creationId xmlns:p14="http://schemas.microsoft.com/office/powerpoint/2010/main" val="3999565197"/>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23528" y="620688"/>
            <a:ext cx="8229600" cy="1066800"/>
          </a:xfrm>
        </p:spPr>
        <p:txBody>
          <a:bodyPr/>
          <a:lstStyle/>
          <a:p>
            <a:pPr eaLnBrk="1" hangingPunct="1"/>
            <a:r>
              <a:rPr lang="en-GB" altLang="en-US" dirty="0" smtClean="0">
                <a:solidFill>
                  <a:srgbClr val="C00000"/>
                </a:solidFill>
              </a:rPr>
              <a:t>Implications</a:t>
            </a:r>
          </a:p>
        </p:txBody>
      </p:sp>
      <p:sp>
        <p:nvSpPr>
          <p:cNvPr id="15363" name="Rectangle 3"/>
          <p:cNvSpPr>
            <a:spLocks noGrp="1" noChangeArrowheads="1"/>
          </p:cNvSpPr>
          <p:nvPr>
            <p:ph type="body" idx="1"/>
          </p:nvPr>
        </p:nvSpPr>
        <p:spPr>
          <a:xfrm>
            <a:off x="457200" y="1844824"/>
            <a:ext cx="8229600" cy="4729712"/>
          </a:xfrm>
        </p:spPr>
        <p:txBody>
          <a:bodyPr/>
          <a:lstStyle/>
          <a:p>
            <a:pPr eaLnBrk="1" hangingPunct="1"/>
            <a:r>
              <a:rPr lang="en-GB" altLang="en-US" sz="2800" smtClean="0"/>
              <a:t>Whole tasks: whole tasks demand the use of team members knowledge interdependently</a:t>
            </a:r>
          </a:p>
          <a:p>
            <a:pPr eaLnBrk="1" hangingPunct="1"/>
            <a:r>
              <a:rPr lang="en-GB" altLang="en-US" sz="2800" smtClean="0"/>
              <a:t>External demands might dampen innovation implementation</a:t>
            </a:r>
          </a:p>
          <a:p>
            <a:pPr eaLnBrk="1" hangingPunct="1"/>
            <a:r>
              <a:rPr lang="en-GB" altLang="en-US" sz="2800" smtClean="0"/>
              <a:t>Need for emotional safety within teams in a climate of competition, globalisation and now world-wide economic recession </a:t>
            </a:r>
          </a:p>
        </p:txBody>
      </p:sp>
    </p:spTree>
    <p:extLst>
      <p:ext uri="{BB962C8B-B14F-4D97-AF65-F5344CB8AC3E}">
        <p14:creationId xmlns:p14="http://schemas.microsoft.com/office/powerpoint/2010/main" val="1274859055"/>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95536" y="548680"/>
            <a:ext cx="8229600" cy="1066800"/>
          </a:xfrm>
          <a:noFill/>
        </p:spPr>
        <p:txBody>
          <a:bodyPr lIns="92075" tIns="46038" rIns="92075" bIns="46038"/>
          <a:lstStyle/>
          <a:p>
            <a:pPr eaLnBrk="1" hangingPunct="1"/>
            <a:r>
              <a:rPr lang="en-GB" altLang="en-US" sz="3600" b="1" dirty="0" smtClean="0">
                <a:solidFill>
                  <a:srgbClr val="C00000"/>
                </a:solidFill>
                <a:latin typeface="Calibri" pitchFamily="34" charset="0"/>
              </a:rPr>
              <a:t>Innovation &amp; Entrepreneurship</a:t>
            </a:r>
          </a:p>
        </p:txBody>
      </p:sp>
      <p:sp>
        <p:nvSpPr>
          <p:cNvPr id="18435" name="Rectangle 3"/>
          <p:cNvSpPr>
            <a:spLocks noGrp="1" noChangeArrowheads="1"/>
          </p:cNvSpPr>
          <p:nvPr>
            <p:ph type="body" idx="1"/>
          </p:nvPr>
        </p:nvSpPr>
        <p:spPr>
          <a:xfrm>
            <a:off x="457200" y="1412776"/>
            <a:ext cx="8229600" cy="5161760"/>
          </a:xfrm>
          <a:noFill/>
        </p:spPr>
        <p:txBody>
          <a:bodyPr lIns="92075" tIns="46038" rIns="92075" bIns="46038"/>
          <a:lstStyle/>
          <a:p>
            <a:pPr eaLnBrk="1" hangingPunct="1">
              <a:lnSpc>
                <a:spcPct val="90000"/>
              </a:lnSpc>
              <a:buFont typeface="Wingdings" pitchFamily="2" charset="2"/>
              <a:buNone/>
            </a:pPr>
            <a:r>
              <a:rPr lang="en-GB" altLang="en-US" sz="2400" b="1" dirty="0" smtClean="0">
                <a:latin typeface="Calibri" pitchFamily="34" charset="0"/>
              </a:rPr>
              <a:t>Types of innovation</a:t>
            </a:r>
            <a:r>
              <a:rPr lang="en-GB" altLang="en-US" sz="2400" dirty="0" smtClean="0">
                <a:latin typeface="Calibri" pitchFamily="34" charset="0"/>
              </a:rPr>
              <a:t> (Wickham, 2001)</a:t>
            </a:r>
          </a:p>
          <a:p>
            <a:pPr eaLnBrk="1" hangingPunct="1">
              <a:lnSpc>
                <a:spcPct val="90000"/>
              </a:lnSpc>
              <a:buFont typeface="Wingdings" pitchFamily="2" charset="2"/>
              <a:buNone/>
            </a:pPr>
            <a:endParaRPr lang="en-GB" altLang="en-US" sz="2400" dirty="0" smtClean="0">
              <a:latin typeface="Calibri" pitchFamily="34" charset="0"/>
            </a:endParaRPr>
          </a:p>
          <a:p>
            <a:pPr eaLnBrk="1" hangingPunct="1">
              <a:lnSpc>
                <a:spcPct val="90000"/>
              </a:lnSpc>
              <a:buFont typeface="Wingdings" pitchFamily="2" charset="2"/>
              <a:buChar char="§"/>
            </a:pPr>
            <a:r>
              <a:rPr lang="en-GB" altLang="en-US" sz="2400" dirty="0" smtClean="0">
                <a:latin typeface="Calibri" pitchFamily="34" charset="0"/>
              </a:rPr>
              <a:t>New products</a:t>
            </a:r>
          </a:p>
          <a:p>
            <a:pPr eaLnBrk="1" hangingPunct="1">
              <a:lnSpc>
                <a:spcPct val="90000"/>
              </a:lnSpc>
              <a:buFont typeface="Wingdings" pitchFamily="2" charset="2"/>
              <a:buChar char="§"/>
            </a:pPr>
            <a:r>
              <a:rPr lang="en-GB" altLang="en-US" sz="2400" dirty="0" smtClean="0">
                <a:latin typeface="Calibri" pitchFamily="34" charset="0"/>
              </a:rPr>
              <a:t>New services</a:t>
            </a:r>
          </a:p>
          <a:p>
            <a:pPr eaLnBrk="1" hangingPunct="1">
              <a:lnSpc>
                <a:spcPct val="90000"/>
              </a:lnSpc>
              <a:buFont typeface="Wingdings" pitchFamily="2" charset="2"/>
              <a:buChar char="§"/>
            </a:pPr>
            <a:r>
              <a:rPr lang="en-GB" altLang="en-US" sz="2400" dirty="0" smtClean="0">
                <a:latin typeface="Calibri" pitchFamily="34" charset="0"/>
              </a:rPr>
              <a:t>New production techniques</a:t>
            </a:r>
          </a:p>
          <a:p>
            <a:pPr eaLnBrk="1" hangingPunct="1">
              <a:lnSpc>
                <a:spcPct val="90000"/>
              </a:lnSpc>
              <a:buFont typeface="Wingdings" pitchFamily="2" charset="2"/>
              <a:buChar char="§"/>
            </a:pPr>
            <a:r>
              <a:rPr lang="en-GB" altLang="en-US" sz="2400" dirty="0" smtClean="0">
                <a:latin typeface="Calibri" pitchFamily="34" charset="0"/>
              </a:rPr>
              <a:t>New operating practices</a:t>
            </a:r>
          </a:p>
          <a:p>
            <a:pPr eaLnBrk="1" hangingPunct="1">
              <a:lnSpc>
                <a:spcPct val="90000"/>
              </a:lnSpc>
              <a:buFont typeface="Wingdings" pitchFamily="2" charset="2"/>
              <a:buChar char="§"/>
            </a:pPr>
            <a:r>
              <a:rPr lang="en-GB" altLang="en-US" sz="2400" dirty="0" smtClean="0">
                <a:latin typeface="Calibri" pitchFamily="34" charset="0"/>
              </a:rPr>
              <a:t>New ways of delivering the product or service to the customer</a:t>
            </a:r>
          </a:p>
          <a:p>
            <a:pPr eaLnBrk="1" hangingPunct="1">
              <a:lnSpc>
                <a:spcPct val="90000"/>
              </a:lnSpc>
              <a:buFont typeface="Wingdings" pitchFamily="2" charset="2"/>
              <a:buChar char="§"/>
            </a:pPr>
            <a:r>
              <a:rPr lang="en-GB" altLang="en-US" sz="2400" dirty="0" smtClean="0">
                <a:latin typeface="Calibri" pitchFamily="34" charset="0"/>
              </a:rPr>
              <a:t>New means of informing the customer about the product</a:t>
            </a:r>
          </a:p>
          <a:p>
            <a:pPr eaLnBrk="1" hangingPunct="1">
              <a:lnSpc>
                <a:spcPct val="90000"/>
              </a:lnSpc>
              <a:buFont typeface="Wingdings" pitchFamily="2" charset="2"/>
              <a:buChar char="§"/>
            </a:pPr>
            <a:r>
              <a:rPr lang="en-GB" altLang="en-US" sz="2400" dirty="0" smtClean="0">
                <a:latin typeface="Calibri" pitchFamily="34" charset="0"/>
              </a:rPr>
              <a:t>New ways of managing relationships within the organization</a:t>
            </a:r>
          </a:p>
          <a:p>
            <a:pPr eaLnBrk="1" hangingPunct="1">
              <a:lnSpc>
                <a:spcPct val="90000"/>
              </a:lnSpc>
              <a:buFont typeface="Wingdings" pitchFamily="2" charset="2"/>
              <a:buChar char="§"/>
            </a:pPr>
            <a:r>
              <a:rPr lang="en-GB" altLang="en-US" sz="2400" dirty="0" smtClean="0">
                <a:latin typeface="Calibri" pitchFamily="34" charset="0"/>
              </a:rPr>
              <a:t>New ways of managing relationships between organizations</a:t>
            </a:r>
          </a:p>
          <a:p>
            <a:pPr eaLnBrk="1" hangingPunct="1">
              <a:lnSpc>
                <a:spcPct val="90000"/>
              </a:lnSpc>
              <a:buFont typeface="Wingdings" pitchFamily="2" charset="2"/>
              <a:buChar char="§"/>
            </a:pPr>
            <a:r>
              <a:rPr lang="en-GB" altLang="en-US" sz="2400" dirty="0" smtClean="0">
                <a:latin typeface="Calibri" pitchFamily="34" charset="0"/>
              </a:rPr>
              <a:t>Multiple innovation</a:t>
            </a:r>
          </a:p>
          <a:p>
            <a:pPr eaLnBrk="1" hangingPunct="1">
              <a:lnSpc>
                <a:spcPct val="90000"/>
              </a:lnSpc>
              <a:buFont typeface="Wingdings" pitchFamily="2" charset="2"/>
              <a:buNone/>
            </a:pPr>
            <a:r>
              <a:rPr lang="en-GB" altLang="en-US" sz="2000" dirty="0" smtClean="0">
                <a:latin typeface="Calibri" pitchFamily="34" charset="0"/>
              </a:rPr>
              <a:t> </a:t>
            </a:r>
          </a:p>
          <a:p>
            <a:pPr eaLnBrk="1" hangingPunct="1">
              <a:lnSpc>
                <a:spcPct val="90000"/>
              </a:lnSpc>
              <a:buFont typeface="Wingdings" pitchFamily="2" charset="2"/>
              <a:buNone/>
            </a:pPr>
            <a:endParaRPr lang="en-GB" altLang="en-US" sz="2000" dirty="0" smtClean="0">
              <a:latin typeface="Calibri" pitchFamily="34" charset="0"/>
            </a:endParaRPr>
          </a:p>
        </p:txBody>
      </p:sp>
    </p:spTree>
    <p:extLst>
      <p:ext uri="{BB962C8B-B14F-4D97-AF65-F5344CB8AC3E}">
        <p14:creationId xmlns:p14="http://schemas.microsoft.com/office/powerpoint/2010/main" val="105184162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67544" y="404664"/>
            <a:ext cx="8229600" cy="1066800"/>
          </a:xfrm>
          <a:noFill/>
        </p:spPr>
        <p:txBody>
          <a:bodyPr lIns="92075" tIns="46038" rIns="92075" bIns="46038">
            <a:normAutofit fontScale="90000"/>
          </a:bodyPr>
          <a:lstStyle/>
          <a:p>
            <a:pPr eaLnBrk="1" hangingPunct="1"/>
            <a:r>
              <a:rPr lang="en-GB" altLang="en-US" sz="2500" b="1" dirty="0" smtClean="0">
                <a:latin typeface="Comic Sans MS" pitchFamily="66" charset="0"/>
              </a:rPr>
              <a:t/>
            </a:r>
            <a:br>
              <a:rPr lang="en-GB" altLang="en-US" sz="2500" b="1" dirty="0" smtClean="0">
                <a:latin typeface="Comic Sans MS" pitchFamily="66" charset="0"/>
              </a:rPr>
            </a:br>
            <a:r>
              <a:rPr lang="en-GB" altLang="en-US" sz="2500" b="1" dirty="0" smtClean="0">
                <a:latin typeface="Comic Sans MS" pitchFamily="66" charset="0"/>
              </a:rPr>
              <a:t> </a:t>
            </a:r>
            <a:r>
              <a:rPr lang="en-GB" altLang="en-US" sz="3600" b="1" dirty="0" smtClean="0">
                <a:solidFill>
                  <a:srgbClr val="C00000"/>
                </a:solidFill>
                <a:latin typeface="Calibri" pitchFamily="34" charset="0"/>
              </a:rPr>
              <a:t>Innovation </a:t>
            </a:r>
            <a:r>
              <a:rPr lang="en-GB" altLang="en-US" b="1" dirty="0" smtClean="0">
                <a:solidFill>
                  <a:srgbClr val="C00000"/>
                </a:solidFill>
                <a:latin typeface="Comic Sans MS" pitchFamily="66" charset="0"/>
              </a:rPr>
              <a:t/>
            </a:r>
            <a:br>
              <a:rPr lang="en-GB" altLang="en-US" b="1" dirty="0" smtClean="0">
                <a:solidFill>
                  <a:srgbClr val="C00000"/>
                </a:solidFill>
                <a:latin typeface="Comic Sans MS" pitchFamily="66" charset="0"/>
              </a:rPr>
            </a:br>
            <a:endParaRPr lang="en-GB" altLang="en-US" b="1" dirty="0" smtClean="0">
              <a:solidFill>
                <a:srgbClr val="C00000"/>
              </a:solidFill>
              <a:latin typeface="Comic Sans MS" pitchFamily="66" charset="0"/>
            </a:endParaRPr>
          </a:p>
        </p:txBody>
      </p:sp>
      <p:sp>
        <p:nvSpPr>
          <p:cNvPr id="19459" name="Rectangle 3"/>
          <p:cNvSpPr>
            <a:spLocks noGrp="1" noChangeArrowheads="1"/>
          </p:cNvSpPr>
          <p:nvPr>
            <p:ph type="body" idx="1"/>
          </p:nvPr>
        </p:nvSpPr>
        <p:spPr>
          <a:xfrm>
            <a:off x="468313" y="1124744"/>
            <a:ext cx="7989887" cy="5400599"/>
          </a:xfrm>
          <a:noFill/>
        </p:spPr>
        <p:txBody>
          <a:bodyPr lIns="92075" tIns="46038" rIns="92075" bIns="46038">
            <a:normAutofit/>
          </a:bodyPr>
          <a:lstStyle/>
          <a:p>
            <a:pPr marL="533400" indent="-533400" eaLnBrk="1" hangingPunct="1">
              <a:lnSpc>
                <a:spcPct val="90000"/>
              </a:lnSpc>
              <a:buFont typeface="Wingdings" pitchFamily="2" charset="2"/>
              <a:buNone/>
            </a:pPr>
            <a:r>
              <a:rPr lang="en-GB" altLang="en-US" sz="2400" dirty="0" err="1" smtClean="0">
                <a:latin typeface="Calibri" pitchFamily="34" charset="0"/>
              </a:rPr>
              <a:t>Deakin</a:t>
            </a:r>
            <a:r>
              <a:rPr lang="en-GB" altLang="en-US" sz="2400" dirty="0" smtClean="0">
                <a:latin typeface="Calibri" pitchFamily="34" charset="0"/>
              </a:rPr>
              <a:t> (1996) </a:t>
            </a:r>
            <a:r>
              <a:rPr lang="en-GB" altLang="en-US" sz="2400" b="1" dirty="0" smtClean="0">
                <a:latin typeface="Calibri" pitchFamily="34" charset="0"/>
              </a:rPr>
              <a:t>Innovation </a:t>
            </a:r>
            <a:r>
              <a:rPr lang="en-GB" altLang="en-US" sz="2400" b="1" i="1" dirty="0" smtClean="0">
                <a:latin typeface="Calibri" pitchFamily="34" charset="0"/>
              </a:rPr>
              <a:t>‘defined as all those activities </a:t>
            </a:r>
            <a:r>
              <a:rPr lang="en-GB" altLang="en-US" sz="2400" b="1" i="1" dirty="0" smtClean="0">
                <a:latin typeface="Calibri" pitchFamily="34" charset="0"/>
              </a:rPr>
              <a:t>that give </a:t>
            </a:r>
            <a:r>
              <a:rPr lang="en-GB" altLang="en-US" sz="2400" b="1" i="1" dirty="0" smtClean="0">
                <a:latin typeface="Calibri" pitchFamily="34" charset="0"/>
              </a:rPr>
              <a:t>rise to a new product or process of production’.</a:t>
            </a:r>
            <a:r>
              <a:rPr lang="en-GB" altLang="en-US" sz="2400" dirty="0" smtClean="0">
                <a:latin typeface="Calibri" pitchFamily="34" charset="0"/>
              </a:rPr>
              <a:t>  </a:t>
            </a:r>
            <a:endParaRPr lang="en-GB" altLang="en-US" sz="2400" dirty="0" smtClean="0">
              <a:latin typeface="Calibri" pitchFamily="34" charset="0"/>
            </a:endParaRPr>
          </a:p>
          <a:p>
            <a:pPr marL="533400" indent="-533400" eaLnBrk="1" hangingPunct="1">
              <a:lnSpc>
                <a:spcPct val="90000"/>
              </a:lnSpc>
              <a:buFont typeface="Wingdings" pitchFamily="2" charset="2"/>
              <a:buNone/>
            </a:pPr>
            <a:endParaRPr lang="en-GB" altLang="en-US" sz="2400" dirty="0">
              <a:latin typeface="Calibri" pitchFamily="34" charset="0"/>
            </a:endParaRPr>
          </a:p>
          <a:p>
            <a:pPr marL="533400" indent="-533400" eaLnBrk="1" hangingPunct="1">
              <a:lnSpc>
                <a:spcPct val="90000"/>
              </a:lnSpc>
              <a:buFont typeface="Wingdings" pitchFamily="2" charset="2"/>
              <a:buNone/>
            </a:pPr>
            <a:r>
              <a:rPr lang="en-GB" altLang="en-US" sz="2400" dirty="0" smtClean="0">
                <a:latin typeface="Calibri" pitchFamily="34" charset="0"/>
              </a:rPr>
              <a:t>These </a:t>
            </a:r>
            <a:r>
              <a:rPr lang="en-GB" altLang="en-US" sz="2400" dirty="0" smtClean="0">
                <a:latin typeface="Calibri" pitchFamily="34" charset="0"/>
              </a:rPr>
              <a:t>can include:</a:t>
            </a:r>
          </a:p>
          <a:p>
            <a:pPr marL="826008" lvl="1" indent="-533400">
              <a:lnSpc>
                <a:spcPct val="90000"/>
              </a:lnSpc>
            </a:pPr>
            <a:r>
              <a:rPr lang="en-GB" altLang="en-US" sz="2400" dirty="0" smtClean="0">
                <a:solidFill>
                  <a:srgbClr val="0070C0"/>
                </a:solidFill>
                <a:latin typeface="Calibri" pitchFamily="34" charset="0"/>
              </a:rPr>
              <a:t>Basic research which generates new knowledge without necessarily a specific use intended</a:t>
            </a:r>
          </a:p>
          <a:p>
            <a:pPr marL="826008" lvl="1" indent="-533400">
              <a:lnSpc>
                <a:spcPct val="90000"/>
              </a:lnSpc>
            </a:pPr>
            <a:r>
              <a:rPr lang="en-GB" altLang="en-US" sz="2400" dirty="0" smtClean="0">
                <a:solidFill>
                  <a:srgbClr val="0070C0"/>
                </a:solidFill>
                <a:latin typeface="Calibri" pitchFamily="34" charset="0"/>
              </a:rPr>
              <a:t>Invention which includes the application of knowledge to achieve a specific end, such as the building of a prototype model </a:t>
            </a:r>
            <a:endParaRPr lang="en-GB" altLang="en-US" sz="2400" dirty="0" smtClean="0">
              <a:solidFill>
                <a:srgbClr val="0070C0"/>
              </a:solidFill>
              <a:latin typeface="Calibri" pitchFamily="34" charset="0"/>
            </a:endParaRPr>
          </a:p>
          <a:p>
            <a:pPr marL="826008" lvl="1" indent="-533400">
              <a:lnSpc>
                <a:spcPct val="90000"/>
              </a:lnSpc>
            </a:pPr>
            <a:r>
              <a:rPr lang="en-GB" altLang="en-US" sz="2400" dirty="0" smtClean="0">
                <a:solidFill>
                  <a:srgbClr val="0070C0"/>
                </a:solidFill>
                <a:latin typeface="Calibri" pitchFamily="34" charset="0"/>
              </a:rPr>
              <a:t>Development </a:t>
            </a:r>
            <a:r>
              <a:rPr lang="en-GB" altLang="en-US" sz="2400" dirty="0" smtClean="0">
                <a:solidFill>
                  <a:srgbClr val="0070C0"/>
                </a:solidFill>
                <a:latin typeface="Calibri" pitchFamily="34" charset="0"/>
              </a:rPr>
              <a:t>which involves refinement of the prototype model into the final product or process (Schumpeter’s innovation stage)</a:t>
            </a:r>
          </a:p>
          <a:p>
            <a:pPr marL="826008" lvl="1" indent="-533400">
              <a:lnSpc>
                <a:spcPct val="90000"/>
              </a:lnSpc>
            </a:pPr>
            <a:r>
              <a:rPr lang="en-GB" altLang="en-US" sz="2400" dirty="0" smtClean="0">
                <a:solidFill>
                  <a:srgbClr val="0070C0"/>
                </a:solidFill>
                <a:latin typeface="Calibri" pitchFamily="34" charset="0"/>
              </a:rPr>
              <a:t>Wider take-up and absorption of the technology into society (Schumpeter’s diffusion stage)</a:t>
            </a:r>
          </a:p>
        </p:txBody>
      </p:sp>
    </p:spTree>
    <p:extLst>
      <p:ext uri="{BB962C8B-B14F-4D97-AF65-F5344CB8AC3E}">
        <p14:creationId xmlns:p14="http://schemas.microsoft.com/office/powerpoint/2010/main" val="42359416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p:txBody>
          <a:bodyPr/>
          <a:lstStyle/>
          <a:p>
            <a:pPr eaLnBrk="1" hangingPunct="1"/>
            <a:r>
              <a:rPr lang="en-GB" altLang="en-US" dirty="0" smtClean="0">
                <a:solidFill>
                  <a:srgbClr val="C00000"/>
                </a:solidFill>
              </a:rPr>
              <a:t>Product </a:t>
            </a:r>
            <a:r>
              <a:rPr lang="en-GB" altLang="en-US" dirty="0" smtClean="0">
                <a:solidFill>
                  <a:srgbClr val="C00000"/>
                </a:solidFill>
              </a:rPr>
              <a:t>Innovation </a:t>
            </a:r>
            <a:r>
              <a:rPr lang="en-GB" altLang="en-US" dirty="0" smtClean="0">
                <a:solidFill>
                  <a:srgbClr val="C00000"/>
                </a:solidFill>
              </a:rPr>
              <a:t>(examples) </a:t>
            </a:r>
          </a:p>
        </p:txBody>
      </p:sp>
      <p:sp>
        <p:nvSpPr>
          <p:cNvPr id="22531" name="Rectangle 3"/>
          <p:cNvSpPr>
            <a:spLocks noGrp="1" noChangeArrowheads="1"/>
          </p:cNvSpPr>
          <p:nvPr>
            <p:ph type="body" idx="4294967295"/>
          </p:nvPr>
        </p:nvSpPr>
        <p:spPr/>
        <p:txBody>
          <a:bodyPr/>
          <a:lstStyle/>
          <a:p>
            <a:pPr eaLnBrk="1" hangingPunct="1"/>
            <a:r>
              <a:rPr lang="en-GB" altLang="en-US" dirty="0" smtClean="0"/>
              <a:t>Product improvement (e.g. new cars as newer versions of existing models)</a:t>
            </a:r>
          </a:p>
          <a:p>
            <a:pPr eaLnBrk="1" hangingPunct="1"/>
            <a:r>
              <a:rPr lang="en-GB" altLang="en-US" dirty="0" smtClean="0"/>
              <a:t>Development of entirely new products (e.g. automobiles v. horse-drawn carriages)</a:t>
            </a:r>
          </a:p>
          <a:p>
            <a:pPr eaLnBrk="1" hangingPunct="1"/>
            <a:r>
              <a:rPr lang="en-GB" altLang="en-US" dirty="0" smtClean="0"/>
              <a:t>Range or line extensions (e.g. new items in Prada’s winter collection)</a:t>
            </a:r>
          </a:p>
        </p:txBody>
      </p:sp>
    </p:spTree>
    <p:extLst>
      <p:ext uri="{BB962C8B-B14F-4D97-AF65-F5344CB8AC3E}">
        <p14:creationId xmlns:p14="http://schemas.microsoft.com/office/powerpoint/2010/main" val="3646371597"/>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p:txBody>
          <a:bodyPr/>
          <a:lstStyle/>
          <a:p>
            <a:pPr eaLnBrk="1" hangingPunct="1"/>
            <a:r>
              <a:rPr lang="en-GB" altLang="en-US" dirty="0" smtClean="0">
                <a:solidFill>
                  <a:srgbClr val="C00000"/>
                </a:solidFill>
              </a:rPr>
              <a:t>Examples of </a:t>
            </a:r>
            <a:r>
              <a:rPr lang="en-GB" altLang="en-US" dirty="0" smtClean="0">
                <a:solidFill>
                  <a:srgbClr val="C00000"/>
                </a:solidFill>
              </a:rPr>
              <a:t>Failures</a:t>
            </a:r>
            <a:r>
              <a:rPr lang="en-GB" altLang="en-US" dirty="0" smtClean="0">
                <a:solidFill>
                  <a:srgbClr val="C00000"/>
                </a:solidFill>
              </a:rPr>
              <a:t>:</a:t>
            </a:r>
          </a:p>
        </p:txBody>
      </p:sp>
      <p:sp>
        <p:nvSpPr>
          <p:cNvPr id="23555" name="Rectangle 3"/>
          <p:cNvSpPr>
            <a:spLocks noGrp="1" noChangeArrowheads="1"/>
          </p:cNvSpPr>
          <p:nvPr>
            <p:ph type="body" idx="4294967295"/>
          </p:nvPr>
        </p:nvSpPr>
        <p:spPr/>
        <p:txBody>
          <a:bodyPr/>
          <a:lstStyle/>
          <a:p>
            <a:pPr eaLnBrk="1" hangingPunct="1"/>
            <a:r>
              <a:rPr lang="en-GB" altLang="en-US" dirty="0" smtClean="0"/>
              <a:t>Concorde (British/French project)</a:t>
            </a:r>
          </a:p>
          <a:p>
            <a:pPr eaLnBrk="1" hangingPunct="1"/>
            <a:r>
              <a:rPr lang="en-GB" altLang="en-US" dirty="0" smtClean="0"/>
              <a:t>Betamax video cassette recorder</a:t>
            </a:r>
          </a:p>
          <a:p>
            <a:pPr eaLnBrk="1" hangingPunct="1"/>
            <a:r>
              <a:rPr lang="en-GB" altLang="en-US" dirty="0" smtClean="0"/>
              <a:t>Euro Disney</a:t>
            </a:r>
          </a:p>
          <a:p>
            <a:pPr eaLnBrk="1" hangingPunct="1"/>
            <a:r>
              <a:rPr lang="en-GB" altLang="en-US" dirty="0" smtClean="0"/>
              <a:t>The C5 (Sinclair’s electric car)</a:t>
            </a:r>
          </a:p>
          <a:p>
            <a:pPr eaLnBrk="1" hangingPunct="1"/>
            <a:r>
              <a:rPr lang="en-GB" altLang="en-US" dirty="0" smtClean="0"/>
              <a:t>The London Dome</a:t>
            </a:r>
          </a:p>
          <a:p>
            <a:pPr eaLnBrk="1" hangingPunct="1"/>
            <a:r>
              <a:rPr lang="en-GB" altLang="en-US" dirty="0" smtClean="0"/>
              <a:t>All failed to meet targeted returns on investment</a:t>
            </a:r>
          </a:p>
          <a:p>
            <a:pPr marL="109728" indent="0" eaLnBrk="1" hangingPunct="1">
              <a:buNone/>
            </a:pPr>
            <a:endParaRPr lang="en-GB" altLang="en-US" dirty="0" smtClean="0"/>
          </a:p>
        </p:txBody>
      </p:sp>
    </p:spTree>
    <p:extLst>
      <p:ext uri="{BB962C8B-B14F-4D97-AF65-F5344CB8AC3E}">
        <p14:creationId xmlns:p14="http://schemas.microsoft.com/office/powerpoint/2010/main" val="1239191774"/>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p:txBody>
          <a:bodyPr/>
          <a:lstStyle/>
          <a:p>
            <a:pPr eaLnBrk="1" hangingPunct="1"/>
            <a:r>
              <a:rPr lang="en-GB" altLang="en-US" dirty="0" smtClean="0">
                <a:solidFill>
                  <a:srgbClr val="C00000"/>
                </a:solidFill>
              </a:rPr>
              <a:t>Reasons for </a:t>
            </a:r>
            <a:r>
              <a:rPr lang="en-GB" altLang="en-US" dirty="0" smtClean="0">
                <a:solidFill>
                  <a:srgbClr val="C00000"/>
                </a:solidFill>
              </a:rPr>
              <a:t>Failure</a:t>
            </a:r>
            <a:r>
              <a:rPr lang="en-GB" altLang="en-US" dirty="0" smtClean="0">
                <a:solidFill>
                  <a:srgbClr val="C00000"/>
                </a:solidFill>
              </a:rPr>
              <a:t>:</a:t>
            </a:r>
          </a:p>
        </p:txBody>
      </p:sp>
      <p:sp>
        <p:nvSpPr>
          <p:cNvPr id="24579" name="Rectangle 3"/>
          <p:cNvSpPr>
            <a:spLocks noGrp="1" noChangeArrowheads="1"/>
          </p:cNvSpPr>
          <p:nvPr>
            <p:ph type="body" idx="4294967295"/>
          </p:nvPr>
        </p:nvSpPr>
        <p:spPr/>
        <p:txBody>
          <a:bodyPr/>
          <a:lstStyle/>
          <a:p>
            <a:pPr eaLnBrk="1" hangingPunct="1"/>
            <a:r>
              <a:rPr lang="en-GB" altLang="en-US" dirty="0" smtClean="0"/>
              <a:t>Overestimated market size</a:t>
            </a:r>
          </a:p>
          <a:p>
            <a:pPr eaLnBrk="1" hangingPunct="1"/>
            <a:r>
              <a:rPr lang="en-GB" altLang="en-US" dirty="0" smtClean="0"/>
              <a:t>Poor design</a:t>
            </a:r>
          </a:p>
          <a:p>
            <a:pPr eaLnBrk="1" hangingPunct="1"/>
            <a:r>
              <a:rPr lang="en-GB" altLang="en-US" dirty="0" smtClean="0"/>
              <a:t>‘me too’ product</a:t>
            </a:r>
          </a:p>
          <a:p>
            <a:pPr eaLnBrk="1" hangingPunct="1"/>
            <a:r>
              <a:rPr lang="en-GB" altLang="en-US" dirty="0" smtClean="0"/>
              <a:t>Incorrect positioning</a:t>
            </a:r>
          </a:p>
          <a:p>
            <a:pPr eaLnBrk="1" hangingPunct="1"/>
            <a:r>
              <a:rPr lang="en-GB" altLang="en-US" dirty="0" smtClean="0"/>
              <a:t>Too highly priced</a:t>
            </a:r>
          </a:p>
          <a:p>
            <a:pPr eaLnBrk="1" hangingPunct="1"/>
            <a:r>
              <a:rPr lang="en-GB" altLang="en-US" dirty="0" smtClean="0"/>
              <a:t>Poor promotion and advertising</a:t>
            </a:r>
          </a:p>
          <a:p>
            <a:pPr eaLnBrk="1" hangingPunct="1"/>
            <a:r>
              <a:rPr lang="en-GB" altLang="en-US" dirty="0" smtClean="0"/>
              <a:t>Competitor’s reacting strongly</a:t>
            </a:r>
          </a:p>
        </p:txBody>
      </p:sp>
    </p:spTree>
    <p:extLst>
      <p:ext uri="{BB962C8B-B14F-4D97-AF65-F5344CB8AC3E}">
        <p14:creationId xmlns:p14="http://schemas.microsoft.com/office/powerpoint/2010/main" val="2416116975"/>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95536" y="620688"/>
            <a:ext cx="8229600" cy="1066800"/>
          </a:xfrm>
          <a:noFill/>
        </p:spPr>
        <p:txBody>
          <a:bodyPr lIns="92075" tIns="46038" rIns="92075" bIns="46038"/>
          <a:lstStyle/>
          <a:p>
            <a:pPr eaLnBrk="1" hangingPunct="1"/>
            <a:r>
              <a:rPr lang="en-GB" altLang="en-US" sz="3600" b="1" dirty="0" smtClean="0">
                <a:solidFill>
                  <a:srgbClr val="C00000"/>
                </a:solidFill>
                <a:latin typeface="Calibri" pitchFamily="34" charset="0"/>
              </a:rPr>
              <a:t>Innovation &amp; Entrepreneurship</a:t>
            </a:r>
          </a:p>
        </p:txBody>
      </p:sp>
      <p:sp>
        <p:nvSpPr>
          <p:cNvPr id="26627" name="Rectangle 3"/>
          <p:cNvSpPr>
            <a:spLocks noGrp="1" noChangeArrowheads="1"/>
          </p:cNvSpPr>
          <p:nvPr>
            <p:ph type="body" idx="1"/>
          </p:nvPr>
        </p:nvSpPr>
        <p:spPr>
          <a:xfrm>
            <a:off x="457200" y="1484784"/>
            <a:ext cx="8229600" cy="5089752"/>
          </a:xfrm>
          <a:noFill/>
        </p:spPr>
        <p:txBody>
          <a:bodyPr lIns="92075" tIns="46038" rIns="92075" bIns="46038"/>
          <a:lstStyle/>
          <a:p>
            <a:pPr eaLnBrk="1" hangingPunct="1">
              <a:lnSpc>
                <a:spcPct val="90000"/>
              </a:lnSpc>
              <a:buFont typeface="Wingdings" pitchFamily="2" charset="2"/>
              <a:buNone/>
            </a:pPr>
            <a:r>
              <a:rPr lang="en-GB" altLang="en-US" b="1" dirty="0" smtClean="0">
                <a:latin typeface="Calibri" pitchFamily="34" charset="0"/>
              </a:rPr>
              <a:t>Seven Sources for Innovative Opportunity  </a:t>
            </a:r>
            <a:endParaRPr lang="en-GB" altLang="en-US" b="1" dirty="0" smtClean="0">
              <a:latin typeface="Calibri" pitchFamily="34" charset="0"/>
            </a:endParaRPr>
          </a:p>
          <a:p>
            <a:pPr eaLnBrk="1" hangingPunct="1">
              <a:lnSpc>
                <a:spcPct val="90000"/>
              </a:lnSpc>
              <a:buFont typeface="Wingdings" pitchFamily="2" charset="2"/>
              <a:buNone/>
            </a:pPr>
            <a:r>
              <a:rPr lang="en-GB" altLang="en-US" b="1" dirty="0" smtClean="0">
                <a:latin typeface="Calibri" pitchFamily="34" charset="0"/>
              </a:rPr>
              <a:t>(</a:t>
            </a:r>
            <a:r>
              <a:rPr lang="en-GB" altLang="en-US" b="1" dirty="0" err="1" smtClean="0">
                <a:latin typeface="Calibri" pitchFamily="34" charset="0"/>
              </a:rPr>
              <a:t>Drucker</a:t>
            </a:r>
            <a:r>
              <a:rPr lang="en-GB" altLang="en-US" b="1" dirty="0" smtClean="0">
                <a:latin typeface="Calibri" pitchFamily="34" charset="0"/>
              </a:rPr>
              <a:t>, 1985)</a:t>
            </a:r>
          </a:p>
          <a:p>
            <a:pPr eaLnBrk="1" hangingPunct="1">
              <a:lnSpc>
                <a:spcPct val="90000"/>
              </a:lnSpc>
              <a:buFont typeface="Wingdings" pitchFamily="2" charset="2"/>
              <a:buNone/>
            </a:pPr>
            <a:endParaRPr lang="en-GB" altLang="en-US" b="1" dirty="0" smtClean="0">
              <a:latin typeface="Calibri" pitchFamily="34" charset="0"/>
            </a:endParaRPr>
          </a:p>
          <a:p>
            <a:pPr eaLnBrk="1" hangingPunct="1">
              <a:lnSpc>
                <a:spcPct val="90000"/>
              </a:lnSpc>
              <a:buFont typeface="Wingdings" pitchFamily="2" charset="2"/>
              <a:buNone/>
            </a:pPr>
            <a:r>
              <a:rPr lang="en-GB" altLang="en-US" b="1" dirty="0" smtClean="0">
                <a:solidFill>
                  <a:srgbClr val="0070C0"/>
                </a:solidFill>
                <a:latin typeface="Calibri" pitchFamily="34" charset="0"/>
              </a:rPr>
              <a:t>Within the enterprise</a:t>
            </a:r>
          </a:p>
          <a:p>
            <a:pPr eaLnBrk="1" hangingPunct="1">
              <a:lnSpc>
                <a:spcPct val="90000"/>
              </a:lnSpc>
              <a:buFont typeface="Wingdings" pitchFamily="2" charset="2"/>
              <a:buNone/>
            </a:pPr>
            <a:r>
              <a:rPr lang="en-GB" altLang="en-US" dirty="0" smtClean="0">
                <a:solidFill>
                  <a:srgbClr val="0070C0"/>
                </a:solidFill>
                <a:latin typeface="Calibri" pitchFamily="34" charset="0"/>
              </a:rPr>
              <a:t>1.	The unexpected (success, failure, outside events)</a:t>
            </a:r>
          </a:p>
          <a:p>
            <a:pPr eaLnBrk="1" hangingPunct="1">
              <a:lnSpc>
                <a:spcPct val="90000"/>
              </a:lnSpc>
              <a:buFont typeface="Wingdings" pitchFamily="2" charset="2"/>
              <a:buNone/>
            </a:pPr>
            <a:r>
              <a:rPr lang="en-GB" altLang="en-US" dirty="0" smtClean="0">
                <a:solidFill>
                  <a:srgbClr val="0070C0"/>
                </a:solidFill>
                <a:latin typeface="Calibri" pitchFamily="34" charset="0"/>
              </a:rPr>
              <a:t>2.	The incongruity (between reality as it actually is </a:t>
            </a:r>
            <a:r>
              <a:rPr lang="en-GB" altLang="en-US" dirty="0" smtClean="0">
                <a:solidFill>
                  <a:srgbClr val="0070C0"/>
                </a:solidFill>
                <a:latin typeface="Calibri" pitchFamily="34" charset="0"/>
              </a:rPr>
              <a:t>	and </a:t>
            </a:r>
            <a:r>
              <a:rPr lang="en-GB" altLang="en-US" dirty="0" smtClean="0">
                <a:solidFill>
                  <a:srgbClr val="0070C0"/>
                </a:solidFill>
                <a:latin typeface="Calibri" pitchFamily="34" charset="0"/>
              </a:rPr>
              <a:t>reality as it is assumed)</a:t>
            </a:r>
          </a:p>
          <a:p>
            <a:pPr eaLnBrk="1" hangingPunct="1">
              <a:lnSpc>
                <a:spcPct val="90000"/>
              </a:lnSpc>
              <a:buFont typeface="Wingdings" pitchFamily="2" charset="2"/>
              <a:buNone/>
            </a:pPr>
            <a:r>
              <a:rPr lang="en-GB" altLang="en-US" dirty="0" smtClean="0">
                <a:solidFill>
                  <a:srgbClr val="0070C0"/>
                </a:solidFill>
                <a:latin typeface="Calibri" pitchFamily="34" charset="0"/>
              </a:rPr>
              <a:t>3.	Innovation based on process need</a:t>
            </a:r>
          </a:p>
          <a:p>
            <a:pPr eaLnBrk="1" hangingPunct="1">
              <a:lnSpc>
                <a:spcPct val="90000"/>
              </a:lnSpc>
              <a:buFont typeface="Wingdings" pitchFamily="2" charset="2"/>
              <a:buNone/>
            </a:pPr>
            <a:r>
              <a:rPr lang="en-GB" altLang="en-US" dirty="0" smtClean="0">
                <a:solidFill>
                  <a:srgbClr val="0070C0"/>
                </a:solidFill>
                <a:latin typeface="Calibri" pitchFamily="34" charset="0"/>
              </a:rPr>
              <a:t>4.	Changes in industry structure or market structure </a:t>
            </a:r>
            <a:r>
              <a:rPr lang="en-GB" altLang="en-US" dirty="0" smtClean="0">
                <a:solidFill>
                  <a:srgbClr val="0070C0"/>
                </a:solidFill>
                <a:latin typeface="Calibri" pitchFamily="34" charset="0"/>
              </a:rPr>
              <a:t>	that</a:t>
            </a:r>
            <a:r>
              <a:rPr lang="en-GB" altLang="en-US" b="1" dirty="0" smtClean="0">
                <a:solidFill>
                  <a:srgbClr val="0070C0"/>
                </a:solidFill>
                <a:latin typeface="Calibri" pitchFamily="34" charset="0"/>
              </a:rPr>
              <a:t> </a:t>
            </a:r>
            <a:r>
              <a:rPr lang="en-GB" altLang="en-US" b="1" dirty="0" smtClean="0">
                <a:solidFill>
                  <a:srgbClr val="0070C0"/>
                </a:solidFill>
                <a:latin typeface="Calibri" pitchFamily="34" charset="0"/>
              </a:rPr>
              <a:t>catch </a:t>
            </a:r>
            <a:r>
              <a:rPr lang="en-GB" altLang="en-US" dirty="0" smtClean="0">
                <a:solidFill>
                  <a:srgbClr val="0070C0"/>
                </a:solidFill>
                <a:latin typeface="Calibri" pitchFamily="34" charset="0"/>
              </a:rPr>
              <a:t>everyone unawares</a:t>
            </a:r>
          </a:p>
          <a:p>
            <a:pPr eaLnBrk="1" hangingPunct="1">
              <a:lnSpc>
                <a:spcPct val="90000"/>
              </a:lnSpc>
              <a:buFont typeface="Wingdings" pitchFamily="2" charset="2"/>
              <a:buNone/>
            </a:pPr>
            <a:endParaRPr lang="en-GB" altLang="en-US" sz="800" b="1" dirty="0" smtClean="0">
              <a:latin typeface="Calibri" pitchFamily="34" charset="0"/>
            </a:endParaRPr>
          </a:p>
          <a:p>
            <a:pPr eaLnBrk="1" hangingPunct="1">
              <a:lnSpc>
                <a:spcPct val="90000"/>
              </a:lnSpc>
              <a:buFont typeface="Wingdings" pitchFamily="2" charset="2"/>
              <a:buNone/>
            </a:pPr>
            <a:endParaRPr lang="en-GB" altLang="en-US" sz="2000" dirty="0" smtClean="0">
              <a:latin typeface="Calibri" pitchFamily="34" charset="0"/>
            </a:endParaRPr>
          </a:p>
        </p:txBody>
      </p:sp>
    </p:spTree>
    <p:extLst>
      <p:ext uri="{BB962C8B-B14F-4D97-AF65-F5344CB8AC3E}">
        <p14:creationId xmlns:p14="http://schemas.microsoft.com/office/powerpoint/2010/main" val="34086638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2736"/>
            <a:ext cx="8229600" cy="5521800"/>
          </a:xfrm>
        </p:spPr>
        <p:txBody>
          <a:bodyPr/>
          <a:lstStyle/>
          <a:p>
            <a:pPr marL="109728" indent="0">
              <a:buNone/>
            </a:pPr>
            <a:endParaRPr lang="en-GB" sz="2400" b="1" dirty="0" smtClean="0"/>
          </a:p>
          <a:p>
            <a:pPr marL="109728" indent="0">
              <a:buNone/>
            </a:pPr>
            <a:r>
              <a:rPr lang="en-GB" sz="2400" b="1" dirty="0" smtClean="0">
                <a:solidFill>
                  <a:srgbClr val="00B050"/>
                </a:solidFill>
              </a:rPr>
              <a:t>Outside </a:t>
            </a:r>
            <a:r>
              <a:rPr lang="en-GB" sz="2400" b="1" dirty="0">
                <a:solidFill>
                  <a:srgbClr val="00B050"/>
                </a:solidFill>
              </a:rPr>
              <a:t>the </a:t>
            </a:r>
            <a:r>
              <a:rPr lang="en-GB" sz="2400" b="1" dirty="0" smtClean="0">
                <a:solidFill>
                  <a:srgbClr val="00B050"/>
                </a:solidFill>
              </a:rPr>
              <a:t>Enterprise</a:t>
            </a:r>
            <a:endParaRPr lang="en-GB" sz="2400" b="1" dirty="0">
              <a:solidFill>
                <a:srgbClr val="00B050"/>
              </a:solidFill>
            </a:endParaRPr>
          </a:p>
          <a:p>
            <a:pPr marL="109728" indent="0">
              <a:buNone/>
            </a:pPr>
            <a:r>
              <a:rPr lang="en-GB" sz="2400" dirty="0">
                <a:solidFill>
                  <a:srgbClr val="00B050"/>
                </a:solidFill>
              </a:rPr>
              <a:t>5.	Demographics</a:t>
            </a:r>
          </a:p>
          <a:p>
            <a:pPr marL="109728" indent="0">
              <a:buNone/>
            </a:pPr>
            <a:r>
              <a:rPr lang="en-GB" sz="2400" dirty="0">
                <a:solidFill>
                  <a:srgbClr val="00B050"/>
                </a:solidFill>
              </a:rPr>
              <a:t>6.	Changes in perception, mood and meaning</a:t>
            </a:r>
          </a:p>
          <a:p>
            <a:pPr marL="109728" indent="0">
              <a:buNone/>
            </a:pPr>
            <a:r>
              <a:rPr lang="en-GB" sz="2400" dirty="0">
                <a:solidFill>
                  <a:srgbClr val="00B050"/>
                </a:solidFill>
              </a:rPr>
              <a:t>7.	New knowledge, both scientific and </a:t>
            </a:r>
            <a:r>
              <a:rPr lang="en-GB" sz="2400" dirty="0" smtClean="0">
                <a:solidFill>
                  <a:srgbClr val="00B050"/>
                </a:solidFill>
              </a:rPr>
              <a:t>non-	scientific</a:t>
            </a:r>
            <a:endParaRPr lang="en-GB" sz="2400" dirty="0">
              <a:solidFill>
                <a:srgbClr val="00B050"/>
              </a:solidFill>
            </a:endParaRPr>
          </a:p>
          <a:p>
            <a:endParaRPr lang="en-GB" dirty="0">
              <a:solidFill>
                <a:srgbClr val="00B050"/>
              </a:solidFill>
            </a:endParaRPr>
          </a:p>
        </p:txBody>
      </p:sp>
    </p:spTree>
    <p:extLst>
      <p:ext uri="{BB962C8B-B14F-4D97-AF65-F5344CB8AC3E}">
        <p14:creationId xmlns:p14="http://schemas.microsoft.com/office/powerpoint/2010/main" val="29169723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520700" y="476672"/>
            <a:ext cx="8229600" cy="1066800"/>
          </a:xfrm>
          <a:noFill/>
        </p:spPr>
        <p:txBody>
          <a:bodyPr lIns="92075" tIns="46038" rIns="92075" bIns="46038"/>
          <a:lstStyle/>
          <a:p>
            <a:pPr eaLnBrk="1" hangingPunct="1"/>
            <a:r>
              <a:rPr lang="en-GB" altLang="en-US" sz="2500" b="1" dirty="0" smtClean="0">
                <a:latin typeface="Comic Sans MS" pitchFamily="66" charset="0"/>
              </a:rPr>
              <a:t> </a:t>
            </a:r>
            <a:r>
              <a:rPr lang="en-GB" altLang="en-US" sz="3600" b="1" dirty="0" smtClean="0">
                <a:solidFill>
                  <a:srgbClr val="C00000"/>
                </a:solidFill>
                <a:latin typeface="Calibri" pitchFamily="34" charset="0"/>
              </a:rPr>
              <a:t>Innovation &amp; Entrepreneurship</a:t>
            </a:r>
          </a:p>
        </p:txBody>
      </p:sp>
      <p:sp>
        <p:nvSpPr>
          <p:cNvPr id="27651" name="Rectangle 3"/>
          <p:cNvSpPr>
            <a:spLocks noGrp="1" noChangeArrowheads="1"/>
          </p:cNvSpPr>
          <p:nvPr>
            <p:ph type="body" idx="1"/>
          </p:nvPr>
        </p:nvSpPr>
        <p:spPr>
          <a:xfrm>
            <a:off x="685800" y="1700213"/>
            <a:ext cx="7958138" cy="4314825"/>
          </a:xfrm>
          <a:noFill/>
        </p:spPr>
        <p:txBody>
          <a:bodyPr lIns="92075" tIns="46038" rIns="92075" bIns="46038"/>
          <a:lstStyle/>
          <a:p>
            <a:pPr marL="609600" indent="-609600" eaLnBrk="1" hangingPunct="1">
              <a:lnSpc>
                <a:spcPct val="90000"/>
              </a:lnSpc>
              <a:buFont typeface="Wingdings" pitchFamily="2" charset="2"/>
              <a:buNone/>
            </a:pPr>
            <a:r>
              <a:rPr lang="en-GB" altLang="en-US" sz="2400" b="1" dirty="0" smtClean="0">
                <a:latin typeface="Calibri" pitchFamily="34" charset="0"/>
              </a:rPr>
              <a:t>Dos and don’ts of innovation (</a:t>
            </a:r>
            <a:r>
              <a:rPr lang="en-GB" altLang="en-US" sz="2400" b="1" dirty="0" err="1" smtClean="0">
                <a:latin typeface="Calibri" pitchFamily="34" charset="0"/>
              </a:rPr>
              <a:t>Drucker</a:t>
            </a:r>
            <a:r>
              <a:rPr lang="en-GB" altLang="en-US" sz="2400" b="1" dirty="0" smtClean="0">
                <a:latin typeface="Calibri" pitchFamily="34" charset="0"/>
              </a:rPr>
              <a:t>, 1985)</a:t>
            </a:r>
          </a:p>
          <a:p>
            <a:pPr marL="609600" indent="-609600" eaLnBrk="1" hangingPunct="1">
              <a:lnSpc>
                <a:spcPct val="90000"/>
              </a:lnSpc>
              <a:buFont typeface="Wingdings" pitchFamily="2" charset="2"/>
              <a:buNone/>
            </a:pPr>
            <a:endParaRPr lang="en-GB" altLang="en-US" sz="2400" b="1" i="1" dirty="0" smtClean="0">
              <a:latin typeface="Calibri" pitchFamily="34" charset="0"/>
            </a:endParaRPr>
          </a:p>
          <a:p>
            <a:pPr marL="609600" indent="-609600" eaLnBrk="1" hangingPunct="1">
              <a:lnSpc>
                <a:spcPct val="90000"/>
              </a:lnSpc>
              <a:buFont typeface="Wingdings" pitchFamily="2" charset="2"/>
              <a:buNone/>
            </a:pPr>
            <a:r>
              <a:rPr lang="en-GB" altLang="en-US" sz="2400" b="1" i="1" dirty="0" smtClean="0">
                <a:solidFill>
                  <a:srgbClr val="0070C0"/>
                </a:solidFill>
                <a:latin typeface="Calibri" pitchFamily="34" charset="0"/>
              </a:rPr>
              <a:t>Dos</a:t>
            </a:r>
          </a:p>
          <a:p>
            <a:pPr marL="609600" indent="-609600" eaLnBrk="1" hangingPunct="1">
              <a:lnSpc>
                <a:spcPct val="90000"/>
              </a:lnSpc>
              <a:buFont typeface="Wingdings" pitchFamily="2" charset="2"/>
              <a:buNone/>
            </a:pPr>
            <a:r>
              <a:rPr lang="en-GB" altLang="en-US" sz="2400" dirty="0" smtClean="0">
                <a:solidFill>
                  <a:srgbClr val="0070C0"/>
                </a:solidFill>
                <a:latin typeface="Calibri" pitchFamily="34" charset="0"/>
              </a:rPr>
              <a:t>1.	Start with the analysis of opportunity</a:t>
            </a:r>
          </a:p>
          <a:p>
            <a:pPr marL="609600" indent="-609600" eaLnBrk="1" hangingPunct="1">
              <a:lnSpc>
                <a:spcPct val="90000"/>
              </a:lnSpc>
              <a:buFont typeface="Wingdings" pitchFamily="2" charset="2"/>
              <a:buNone/>
            </a:pPr>
            <a:r>
              <a:rPr lang="en-GB" altLang="en-US" sz="2400" dirty="0" smtClean="0">
                <a:solidFill>
                  <a:srgbClr val="0070C0"/>
                </a:solidFill>
                <a:latin typeface="Calibri" pitchFamily="34" charset="0"/>
              </a:rPr>
              <a:t>2.	Look, ask and listen</a:t>
            </a:r>
          </a:p>
          <a:p>
            <a:pPr marL="609600" indent="-609600" eaLnBrk="1" hangingPunct="1">
              <a:lnSpc>
                <a:spcPct val="90000"/>
              </a:lnSpc>
              <a:buFont typeface="Wingdings" pitchFamily="2" charset="2"/>
              <a:buNone/>
            </a:pPr>
            <a:r>
              <a:rPr lang="en-GB" altLang="en-US" sz="2400" dirty="0" smtClean="0">
                <a:solidFill>
                  <a:srgbClr val="0070C0"/>
                </a:solidFill>
                <a:latin typeface="Calibri" pitchFamily="34" charset="0"/>
              </a:rPr>
              <a:t>3.	Be simple and focused</a:t>
            </a:r>
          </a:p>
          <a:p>
            <a:pPr marL="609600" indent="-609600" eaLnBrk="1" hangingPunct="1">
              <a:lnSpc>
                <a:spcPct val="90000"/>
              </a:lnSpc>
              <a:buFont typeface="Wingdings" pitchFamily="2" charset="2"/>
              <a:buNone/>
            </a:pPr>
            <a:r>
              <a:rPr lang="en-GB" altLang="en-US" sz="2400" dirty="0" smtClean="0">
                <a:solidFill>
                  <a:srgbClr val="0070C0"/>
                </a:solidFill>
                <a:latin typeface="Calibri" pitchFamily="34" charset="0"/>
              </a:rPr>
              <a:t>4.	Start small </a:t>
            </a:r>
          </a:p>
          <a:p>
            <a:pPr marL="609600" indent="-609600" eaLnBrk="1" hangingPunct="1">
              <a:lnSpc>
                <a:spcPct val="90000"/>
              </a:lnSpc>
              <a:buFont typeface="Wingdings" pitchFamily="2" charset="2"/>
              <a:buNone/>
            </a:pPr>
            <a:r>
              <a:rPr lang="en-GB" altLang="en-US" sz="2400" dirty="0" smtClean="0">
                <a:solidFill>
                  <a:srgbClr val="0070C0"/>
                </a:solidFill>
                <a:latin typeface="Calibri" pitchFamily="34" charset="0"/>
              </a:rPr>
              <a:t>5.       Aim at leadership</a:t>
            </a:r>
          </a:p>
          <a:p>
            <a:pPr marL="609600" indent="-609600" eaLnBrk="1" hangingPunct="1">
              <a:lnSpc>
                <a:spcPct val="90000"/>
              </a:lnSpc>
              <a:buFont typeface="Wingdings" pitchFamily="2" charset="2"/>
              <a:buNone/>
            </a:pPr>
            <a:endParaRPr lang="en-GB" altLang="en-US" sz="2000" dirty="0" smtClean="0">
              <a:latin typeface="Calibri" pitchFamily="34" charset="0"/>
            </a:endParaRPr>
          </a:p>
          <a:p>
            <a:pPr marL="609600" indent="-609600" eaLnBrk="1" hangingPunct="1">
              <a:lnSpc>
                <a:spcPct val="90000"/>
              </a:lnSpc>
              <a:buFont typeface="Wingdings" pitchFamily="2" charset="2"/>
              <a:buNone/>
            </a:pPr>
            <a:endParaRPr lang="en-GB" altLang="en-US" sz="2000" dirty="0" smtClean="0">
              <a:latin typeface="Calibri" pitchFamily="34" charset="0"/>
            </a:endParaRPr>
          </a:p>
        </p:txBody>
      </p:sp>
      <p:sp>
        <p:nvSpPr>
          <p:cNvPr id="27652" name="AutoShape 6" descr="data:image/jpeg;base64,/9j/4AAQSkZJRgABAQAAAQABAAD/2wCEAAkGBxQTEhUUExQWFhQXGBoXGBcYGBwcGBwaGBwcHB8aHRwcHCggGhwlHR8YIjEhJSkrLi4uHh8zODMsNygtLisBCgoKDgwOFA8PFCwcFBwsLCwsLCwsLCwrLCssLCwsLCwsLCwsLCwsLCwsLCwsLCwsKyssKywsLCwsLCsrKysrK//AABEIAOUA3AMBIgACEQEDEQH/xAAcAAABBAMBAAAAAAAAAAAAAAAGAwQFBwABAgj/xABDEAABAgMFBQQHBgUDBAMAAAABAhEAAyEEBRIxQQZRYXGBBxMikSMyQqGxwfAUUmJy0eEkM3Oy8VOCkkOTosIVY4P/xAAWAQEBAQAAAAAAAAAAAAAAAAAAAQL/xAAbEQEBAQADAQEAAAAAAAAAAAAAARECMUEhEv/aAAwDAQACEQMRAD8AnEQukQkhMOECMK5wRsSoUAjYEQ0mUbxGBG/4RsisdMYDjBWMwDdCjVjoiAQRJ5QC7dS+WfyiwkJgH2+UAN3+IsALdqBjDtBxZbTLwYQHLfd+vfAZY7PkpRCRxNegieTahhwobiwJJ6nXzi0QG0VkWVYsBSnQkU91IjVXcvQA9R/iDGTdapvtHNwa9Qd4yickbHgeIFgRk2X15/GLoGNmJCUnDMGE7lD9YKrRZEN6qfIQ5m3Cv8KxRgaEUah3Q0XYFIOZlvoapfc/nyaIJG7rEjDVCfIQAbcyUhdEgV0DRZN1LBS+WYz1EV/2hJ8fWEASU8If3PLBmJcPDEiJS4U+kEaFj3bYEYA6Ef8AEfpEtIu+V/pI/wCA/SG12p8ESlnTpGBCbV2CWJJaWgFtEj9IqMyw5yi5Nsv5Jinjmecag2mUGyHkIKNi7Chcw4kJPNIPxgeQKQXbCJ8ZpuhQeouaztWRJ/7aP0hnb7ms4UP4eTl/po3nhE+gUiOvSih+X5mMhSUmFmhKWmFkiA3GJEKNHWCASKY2EwsURpt0Am0bAMdGNNAaQmKv7RbySJvdAuRVW4bhFj3nb0yJE2crJCSW3nQcyWEef7RPVMmKWsupSioniS5iwOpS1LNSevugquWyPhHHdA/YZHhfdBls5YyVBe5meLQYXXYglGTnhEzIlVY+UcXfZSACS7w7KfFSMjDI6twjidZAQQUgiHKVeUdAUq8QClsuVcsPKJ3lL6UB5nJuUVvtniUxIavHjUcP3i9VWdxWBjaq4gpBWoFSAPEBUpb2wPiNQ8WUUJNQQ0SmzweYIktrtm1SF4kAKlrqgjJiHpvYA0hjs0PSCNi07rR4RErIFYjLuDJHKJKzvGBD7Zj0JintTzi5Ns/5JbdFODONQLogy2DHjMBqMoN9gmcmFFjoyERl7qZY/L8zEskUiIvxXjT+UfExgO5MLJhOWIVaKFGjtMcJhRKYDkRsiMjGgOFCMjpUdJRAVn2sXoQmXZ0mh9Iv4JHxPlFbyg6oJe0q247bMGiAENyDmIO7mBDkB9TGoJSwpKklIG6LE2NsxSmoyFIHrJ3Rw4cOdQFA7vPfBXcctg6TU1bXLOAMpSCwbQQlLScZMd3fanSOUOlgJBO+MDSBCssOctWiMkXhiWUMQasSKMKPEvZk74B1LlUjmagEGkKhVIBtpL0mm8ZUhCiEIQJi0g+tiJAB5MacYCI2qsSES51nWPRfzZRBqDqke8NuMV/dUsCaEh3JLvuGRi4tubAJkpCktuyfMfqx6RVUqyLlTUlQwvm2XXo0agsCwp8Ih7JEMLEtkjlD+SYghttlNJPKKb1i39tl+iI4RUJzMagXGUG+wqmJgHSMoO9h0ZwosWWqkQd/raYn8o+JiYTlEFf/AK6fyDXiqMwTqUwqI4EdwGJMKvSOMMdhMBqMjcaEBoRVnaJtfaJdtMqzzlIRKCXCWqshzipXQNlnFoT5wQlSzklKlHkkPHm+3WhUxapivWWoqPMlzFgcXreBtE5U1SQlS6qwu2JgCa5OaxxJQkqeYSEZOH+jHNhsylKYQQWS5sacgrCWAbwnKnHP3RoPbLNu4JZFrXKURTEiYz8ThZo7/wDmLTZhi7xMxBDJmJZQPMjhvrDpOyhK+9lqSg4SkpWkLSyhhIeunAEb4HdobmXZlFKAvuiEuVGilNXVjvHNogtC5r/CpUtjWYQ++lSYMDaHYK3v0aKf7LrCuZPyCkIIJrkeEWxtRO7iWFgPRinVjqORaJQ+uxlFSt9ByES8oA8oqOXtytCmTKUUjhXPjBBcu3QwAzgUlSi1CwBNHLNEwH07KKe23t5k3ohbsFS0j/iov8RFqWW95c1LpL/4eKS7YlfxSCDXDSLBbNgUi02cB82bgQaQM7Y2FIWhQYKc0oKa/W+Bnsrv9liWpRcgjCToDQjlqP0iwL8ulFsSCDhnooH1rVKhuOh0h0ISxZARIyjDGXJUjwqGEjMHhD2TWFA9tyfRHlFTAvFobdq9GRwirkxYHO6DrYY/GAQGDbYo/GFFhkwObQTPSJ/IPiqJwLcQO7RKaYn8g+KozAYpTHYRHKRHYEBjbo6AjUbeAwpjTRto2RADXaHbDKu+eRmsCX/3CEn3PFDsXi6e1o/wH/6of3xTQHzjUE5ccsEpAUx14/rpSDCTdxSxQwp9e5oB7sW6kpG+LNu9bSxkaeUKG4tC0iumoFd2f6wO35NxEIOKZNP3lOEjgOWucOdpb6weGWQpYqrckaVGsOuz67jPUZ0xIJPyygDbsuucyLOHHiUStR4n9mETe1tmxyFODkcuVK6CJG6khKcIFIcW+yY5ZTwaMjzXbZ1sknGVLASojOlN7a8M4Odk9upUwdzbJSFOGxgUVQOA4BxVJIOdWOQMpbbhMqcVBIwqoU88wNDyMS0jZ2xzZeBUlOAHEAPCymqqjFxF0NEWIWaaDZi8icnGnCRhBpUcCGise0e1mZbDiqUpSktvAcn3+6LTkqRZpHckP3bpluSxTUirHTTOILYi4U2i0TrRNSFJ8UsJI8Jx+s43NTzhKKxskwIZiUqBCkLFCFDTl8IsbY3a1VpnJTOLTGbGPaalRx1gY2i2T+y2syVLazl1oUSMWB2be4ydqxL2CxWOz4ZkuXNxCuNUxQy1CRFotybJRMThWnV8QNXyd/1iFn2JUssaj7wy/YxB3VfcycTMMwS0BQT4WxKJySHzV8OOhnZrEVJBWkjXxF4yKv2+X4TFcSo9K3xs5JtUnu5yKaKTRQ5H5RT23+wpu/BMQtUySs4ajxIVmASKEGrGlaaxqUCadINNjxQQHIOUF+ytBCg3TMgc2lX6RP5B8VRM95A7tIr0ia+wPiqILDMKJMcJjoRkbWY2I0RG0iA6EY0baMEAP7Z3SbTY50pPrsFoG9SDiA6s3WKIVLKThIKSMwQQQ2hByj0sBWulY87XnajNnzJuq1rUP9yifnG+IUuKTiX15QXXzfPcywEHxkM/7GIu45AlSlTF5Vrv4CIC22ozVuf2rANDaCScRLqLk74ufs/tMsSkJSQzRTyLsWs+FP0IJ9jrNbETAUSFqSOQHmTCj0EhmGExqVbQJvdE1KcQ6UMVtdt+Xt9pSg2RPclga5D7xW7dGiTvSctF6yVKNFSzQZBtPOM4DG8bGFhqREqs4lB1slIcu7M514dYlPtgpX3iIa9bwAc0NGY5c4gHdoL0SJZUkM7pTuNW+bgxMdn1nKbIgt4lkkfWpis7+vYWiemWFA1ahZIzDbgdIPtprUu7rPLwTBhTZlgb1TSwBfc5enGNCt9obX9tvSYalImCWPyIoW5kE/7oQ2jvFcuZMkr9ZHgB3pFUq6hjCuxMkIRMnqBIT8jnx0hmootlqmTJgOFtCRlx5A0jQlOznx2qWpbq7qstOmL73m8egpIxpBV+0UJ2dSWngpUQkhmoSeHDjF+2OqRGKMWC3KG1rkpmDBMSFoUMKkkOCDoRrD+amkQ20Nt7iROnf6cpSxzALe9og87XrZ0y7ROQj1ETZiU6+FKyBXWggk2ayECCSd78YLNnDQRsFKjA3tHN9In8g/uVE9NVSBfaJfpE/kHxVAWsgx0I0lMdtGBiRHQjGjtKIDI0kR3hjAN7NvgOVynCmzKSB5R5wuuSVzEp1/SDvbjtAUtSpFkVhljwrmj1l78J0TxFT8RDZqemXPQtRoMz1zjUgntslCXLlyhuBPNsjrugPkWrAoKYdRBFfU37RPx6fAaRGqs/dTMCwCD013xQebDbR2CYgyrQhMpZLhfsl61Vp1pFh3VZEMe6UlSfW8KgRU6NFT3bspY7SnwTVS5m5/1BEP7Jsfb7GszLPPSpqgVGIccw/PzESwWoieE8xo1YC9sbS86TMSQVodKhwIBhWw3+md4ZqTKtSQykKZlfiToRyOsR14TcTAs/HrEgkU34AA5oQw5gamA7bLaVRSEILO7Nm2peJG9JolITR1Kpy1eA2fd3erxLUQTkANGzJ4xcEWZgw/GOE2lZlFGJWB3CMRwg1qBkDWCkdn82bJVNs60HCf5S1ALwgesDlUvQtzga+ytKJPrOQRyjQnbFacFlKQWxJrxf6HlEbdtoSmWt1MpQIA1L00y5wxn2t0BO4NCdjlufKCLU2MuXAEzEg1D4XoeKTv3jlFwXap0A8IAtiZQ+zJTmGz1HD94ObtSQBVx74xVPlxXvbBbO7sBQ7GZMQjoPGf7YsJcVB262pvssreZiz0wpHxVCdirpZgquIsBAnL0gquXIfrGxP95A1tKfSpz9QfFUTxgZ2nX6VP5B8VRIJ+R2ql/HZktwWX/tiRkdqtnPryJqeRSfmIqhuP1wjhYhguqT2nWA5manmh/hEtZNtbvXlapaeC3SffHnxSY1pE/I9F27auwypfeKtMsjQIViUeAAqYq7bTtEmWoGTZwZUk0USfGsbiR6qeEAqQI0qLIN+z1aFJKsuca7vw+/5QlLMUWBs7dqJks0YgeIuzVzBeI+23QtUxSM2JY7w9D1P1WEtl7+7oKSqqFpKSNWV9dILLmtksl64SQKjIgZPo50NDWIICxXTNQvCtwCR4myg9uawTKfxJIbJt/UwvIMpYpkQaRlnkAMpBATnud94ehiaGd93X4WVMK2OJKiBiSRuPJ4jkeIlbFhkMz/AIeJm3pOEke+Bi02rABwB8INHgG9/TwxNX8mf4xHXXYgpY45vu1PSNTVmYrEo9OMTFyywl39Y79OEUSs8AILUYN0EVjetnCVqwksSS0WXavUMVvfB8ZhBFFEOrPRoRWn65R2hdIouLY29ECWEhQr0iw7tmhvpo89bN2soUC5Ya5gftFtbO33XAs1zB3jeIzYLCdxFM9uNgmd5Z5oDywlSCrcokEDqB7jFt2WeCBDXaW502uzzJKq40kDgrRXMFjElyjzHKGUEl0rLCB2dZ1ypikTAUrQopUk6ERO3erKN0TuOnlAztOr0qfyD4qidSvnA3tMr0qfyD+5USCGWmE1CkOFp0FYTMv5RQ3wxpoWUnWOMMAmlMdGXQHf8oc2GxqmLEtAdSiw+tAIe3xY0yylCSVEAhSvZxbhygOLNY3SkkUKsB6hx74jZ9lKXf2SUnpBps7YO+s89AHjCETkc0uPikecEatmZa56MQ9HapDj+okP54SfKJoqRC2h7Z7xWjJUOb1uCZIqrLGqWR7QUneM2IYgwwKKRQWXFtcUK8WrORUUH3eNP3goG1aWBDZu2UVpdN1qtEwIlgqJ0SkqUeg+JpBhZNg7V3iZbJRMXXC4UtKfvLI8KODEkxA5t9/lTsyU6OTlwDVhXZzZS029QUAZcjMzpgIB08Cfa6U4wdbO9ntms5BmqVap24hpY5pyP+5+UGyyEJUZhSEoGIgeqhIq5jOiodtbis9hFnkSypc+YorUteYQilEiiQVENqWMRspY1NRUiI28b6NuvGbaGOAnu5e8ITQdSST1iQQdBTmPdziji23whLpU4JyOkB94yitRUjxDhBReqULln2gnhUcjAjJSULcdIoaKDUNIXk2FSg6a64dem/lEsJpJ8QSre4eHNjXLGSQN7e+kUQ11WgpW2T0MWZslaBPQpI/mSqgvmDFc31KCZgmIyVUjcofr+sSey1+CVakLHhSosoaViUXndFoLMc4n7OtxA9ZCksRqHiRkTaxgVR2z3N3dqRPSPDOSyjpjRTzKW8jArYCwi9NtrmTbbGuX7Y8cs7lpy86jrFYWDs8txQFYEAEEspbGnskNn7uMbl+CNSXgb2nV6VP5B8VRNYyCQQQQ4IOYI0gc2lX6VP5B8VQHIYNCE1ULhBPl84ybI3/tpAMwIWQh+kbCX5Q/sdnBbQkiu7eTwaKC3YK4DMQpQ8JWPEv7koEgt+JZBHAJJ3RxtXYErTaO7TgRZky8AyJFSVdR8IsfZS68EgIIYN3k3gwATLPEJAfjziEt92maVTMLC2SCw/ECVJ8kEDpGdAVsteP2ZP2hipMpKhNqASiY2FIcesZgAG4EmIS8NtLVMSlCV91LQXlhHrpz/wCqfGczuiUTYe7sUxa0nJCkqPquxSUtqpyOXWAmKFpk1SyVKUpSjUlRJV1JrC1ltcyXVCmO8pSf7gYSQmkY0UWz2N7Qd4V2RSR3rY5akskrA9fGWcqDg8RyeLMXd6QCjFhKqqEoHGeay560Mee+ztZTelkbF/MY4XfCUqByqzZx6TUs5JZI139TkPjGKOUrCEhIAQNAKqYb9BzMVx2q7Un7MqTJLJNFqBcH8IPtHechx0Nr5CxLPdgEmgxvhJPDNR5xS3aE6fApRWQvAVZAqAdTDIJTRIHOEEXs6hOCuWXEudDpE/aJZzSqpc1LZV5RB3KkACmLEHAO8Zg/VekS06eKMGcOwqa6j/MaCEycSK1BfFkM6aRCzkYVYSzZPziQtRANNRpr55Q1tBBA3jMcN8A3lAeX08bTzAOYAzMN5i2L+ccCa+tIB3a5AUlnAPwI4RDKpwI+USHe1fSH9zbKWm2zQmQh0+3MP8tPM72agrAG2yO1g7lPerw4BVRNGG/hBom/UCQqeQpMpAxYyCAr8rs76GOdjOzyy2UBWET5us2YHAP4E5DnnxiZ2tsCZtnmywjvVlJCU8WpwEZ+CRuOemdIlTkgtMQlYetFB4eKAGcQewlvx3fJKx3ZlJ7qYCR4VSvCrlk/WB6+tqBacSJB9AHSVh3maUOiOOsTALbfXahU6ZPs/q0KxRiquIp+t8VZf5eYPyj4mLnXRkl2Ab9oqXbex91aMOhQFDg5UG90bg6YMQ1HrplX5QlbFkUzyy90KIA3vXfpx0hOcSTQjgdTuff9dQSkS+raPw+vrMn2bsaplpkSkByVOxFGFXPAVP0YirFKDk0LP0pm+W/zOjufdl1nKp06c3jURKllssXjWeicEKLMlpQhGF2ly/WVqtW7i5z4wOypq5UjGpKMckKxpU4OEBTAFizsC0EVpKQGP8uUHPFXz/UwMX8Vql90ARMnK7yZ+GWCKeQCfOMCuu0SYJaJchIwhQM1SXJqou1dMRVFfJEE+2trXNmd8qiV+GW+ZSimIDc7wOSxG4FExsAkgAEk0AFSTuA1MdJlkkYRUkBt7084uDYjs87hSJ03xTEFKlfdQWJwp+8XavlxWhHsb2VVLn2idOCkzpTSQijJxoTMJJ3sUimVd8WpPmhAoMSh0SPrqYiLhkCzTLSZ0xLz5gnhGoCkJlgb1fy92sd2O2Lnla1JCJMsshOqlfeV8hxrXLF+hILmPNtE1WLAMMtADJBO4ak0DmKY7SF4ZsqS/iQgrmfnmFz84ue/rUmVL8XqykmdM4nQdT8BHnq87SqfaZi1+spbq4VZhyyjXESFlBwBJoCzFw44HcRv0aJDEliknxCmW52z0y+hDSzAM4qzgbg+h95eOjVhR80ltK9GffFClplCtAa5jz+NPKIhc8JUWDtTprD2bbmLPUU/wdRx/SIO1kg0I5/XWA3bRhNC4NQYby1Q7kSjMSQ3hDnEcksHz3cIjpavfFBzsFcEi0zPTKKgCGkpfErmdEx6BslilypSUpQmXLSGCEgADgwzjzDsptEqxTxNQ24uHpFvo7X7vSgFRnTJjZCWwfg5AjNgPUlRLk4JY01/YQ3t96JQg4GAHtqoP3ioL57YZk0+jkAIGQWr4gQP3xt1Pny2WQ+gAZI6RMD+9Zk+faZ0izzZncTl45qXYFWppowFNWgvsNlEqWlIFAGPKITYSQn7N3qSTMUTiepd4KkyXz3dHi2iMmSsSgUHwmrOwp84rXtQf7VL19Cn++Z5xZ9oks4b/MVX2ll7Uhx/0Uihy8a+EJ2G6pvUHXrpCQDq1O/6y+tNMWvPezb6ZfRh3YJYz6/HruH6mKJCyywhAxMQHJGtG8NauSAOo4CLe2BuwyJOJfrpBf8AqzPEodHSnpFb3JYjNnS0M6UtMUBkwUyEcMSyabmMXbYrJgSiWT6oxrO9Rr8XMZo2qyv3cs1bxr5/5+EDG1NuSiRMU4C7Qru0HdLDurkEhR6iCO2zjhIHrziw3hAzPl7zFG9p20QnTzJlH0cod3Q0/EOpDcgN5hIBi/7x+0T1LFJYZEsaBCaJ/XrDOUISRC6BGw4ksCDuIPkXj1MyRwloGI/iVp9co8q6HlHoW8rzVOEqTIr4UFavxrSCkf8AsYzyDgp7+YqYPZdCqesokYZYP3U0JbMkjfE5LkplJSj2UArWd5zr1cxqwWJMpCJY9WUMRO9RqSeOZ6wlbSVBKDnMOJXBA0+AjIENsLQe6IV7eKfM4JR6ifPCOhiirGt1vVyetYtvtMtrWeesf9RQkI/KM/fi8oqewpbnTPL6yjUE7KJCQCcIfdq2XEig4Ryuezkk7i2/rkGhn3xL0zDAl2pWgOYjU5XFmoa5a9Yo3MNAKB8snrz4fVYYLArUMAK7+mb8I4tEx3Jzc+dIZGYd8ULTpz0FEjIfM8aCEnjCp844OcAo7xzGJjpYYwGhCoLjjCIEdJgDDZa/hZ7JNoSoHwjnD249sUHEq0iati6ES1YUjiagmBS5EBazKVQLBHWGqpWCZgKqBTEiJgvW7ZiZ8lEwBsYxAKzHWKj7VpeG2J4yUn/yXB9snf0uYruZMpaQlFVKU7nlpAJ2uH+NR/RT/euJOxEyk6UL7/PpE5YktLqaVc8H0o7gOf8ANImyyzwrpw+hx+MFuzd0/abTKlLHo5aTMm0I8I8RSX3kp8+ZNB32b3MwE6YlippyhuADSkckodXlByBiDHNfiU+iBkOuXnCF3SWlpDVmnEobk7uiWEd2ua4wjOcrC+5CXc8KA+cYqgrtE2pTZ5C1pPpZwMuTwSM1cnr5RQhLwTdpF/i122YUH0Mv0UpssKc1D8xc8mgXjcR2mFkwkiFAYoWxUj0hsddqZUmVuRKSSTmVqSCeoyjzfIllZCBmohIHFRAHyj1RLkYUy5Q4KVyH7xnkOlkslPtLOJXIV/QREXnbWE+aNPRS+eVP9xHlD202whMybqT3csccvjXpEXaJaQqXLJ8EkGbMOj1Z+uJXSMisO1SZhMmQC6ZSMSvzKoP/AGPWAGz0GQL6H57x+0EG3V4mbMKzRU1RW25AogeVesDslXD9K743A8TOYEZuD9P0EN1TS2ef10jkltP88t8IzFP5efvijmcX+EN1wqqEjAbS0cjOOk5RyIBWSlzD+3SPRpNKUNdD+8MpJr1iQvCY0sCtT8hWAi42DHLRsQDmyTcK0q3EeUSG0lmSiZiSXCxiHWIlMFdwXam3SjLKsM2Xkd44xBrZK+5NmSVGSZkw+1iIA3U1hp2qzcdqlKZns6DXipcFlzbCJlkKmrKy/qgMnrvgW7Wg1sQN0hA/8lw9GXVIdjmXBpmffWu7zDPFpbLXT9nkzFLoudNlyfeMXvKhySIhOzS5BMnAqYolALVlVQ9UFtQXOvq7szq2+vY5e5a56uSEn5rTGbQRzJjd4oeynCOv0Ir3tf2hNkkS5EstOmy1BxmlBZKjzNQOsHU2YEyQqYQkEmYsnIJT4iT0AjzbtxtGq3WyZPL4CcMsH2ZafVHM1UeJMJNECU7ox41HUbCiTG3hN42VQBR2cWMTrysqT6qFmargJQK3/wCQTHoBdpJSVD15xZHBO/yrFNdi13Gbapq64USsJPBagWfiENyMW7OtTBc9svRyhvOVOZ9wMY5DU6cnGSf5VmHmtvew95gc2hWrukyVFl2lRXNIzEtNSPJk+cTk2zv3cgGg9LOO/h1V7hARtjeuGXPtJzX6CQDnhDuocyCrpCCrr/tve2hah6oOFI/CKCGyWhuSH5CFQQNPr6aNo6UYSWaQovh0/wAQmo0rBSTxp43HIgjFCNARsmNCAWkFiI7tsxyBuhJBjhZrBWCOkmOIUgNgxJ7P3kZE9EzTJQ4GIto2BAXxZJ4WzF6OOUVV2tn+NT/RT/cuCrYO1CbKS58aC2eggS7Vz/Gj+kn+5cZnYurYGyiVd6lj1lkvpkcNNwzLcYXHitU78HdSE8EqGJR5lwOkZGRn2qHO3C+Fy5IkIomYyFHXCkBRHU4eg4xSBzjIyNcekYI6EZGRobUI4eMjIC6uyST3d2TpifXmzygncAEpDeaj1g7VKBtEuV7EqXjA3qJwgnl84yMjFERbpx+yzZgLLnrwFWqQVYA3IfGK67Rj6VMoepJlBSRvKjhc9BGRkIABUkCWFak/p+sZJFC/1UCMjI2OFnMxxMTGRkB0JQYHe/uhEpjIyCExGxGRkB0I5MajIDbR2kRuMgpQJEawxkZAE2xE4ieEaLDbmbWG3avLw21I/wDpR8VRkZE9R//Z"/>
          <p:cNvSpPr>
            <a:spLocks noChangeAspect="1" noChangeArrowheads="1"/>
          </p:cNvSpPr>
          <p:nvPr/>
        </p:nvSpPr>
        <p:spPr bwMode="auto">
          <a:xfrm>
            <a:off x="63500" y="-3841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3" name="AutoShape 8" descr="data:image/jpeg;base64,/9j/4AAQSkZJRgABAQAAAQABAAD/2wCEAAkGBhQSERQUEhQVFRUWFxUXFBcXFxcXFxgXFBUXFxccFxgXHCYfFxojGhcXHy8gIycpLCwsGh4xNTAqNSYrLCkBCQoKBQUFDQUFDSkYEhgpKSkpKSkpKSkpKSkpKSkpKSkpKSkpKSkpKSkpKSkpKSkpKSkpKSkpKSkpKSkpKSkpKf/AABEIAMgA/AMBIgACEQEDEQH/xAAcAAABBQEBAQAAAAAAAAAAAAADAQIEBQYABwj/xAA+EAABAwIEBAUBBAgGAgMAAAABAAIDESEEBRIxBkFRYRMicYGRoQcyQrEUI1JywdHh8BUzYoKSsrPxFkNz/8QAFAEBAAAAAAAAAAAAAAAAAAAAAP/EABQRAQAAAAAAAAAAAAAAAAAAAAD/2gAMAwEAAhEDEQA/AMAyMqQxiWIWRSEDE4BdpT6IBhFamURAEHVXPd0TXhNCBGhEe1K1qeWIBMYieGURkaKGoI4CUMRNCe2JADwk7wkfw1xYgA6NCdGpehNfGghOalEaO+NcGoOa0Jhal5pXtsgHVI0JrmJzAgdpSAJ5CaECA3SkpoTjRAgRA5CC4lASqeHoJKViCPEiFdG1PQCDk9ODEoCBqeAkCIAgbRNbGihq5oqgcGpwaiNYlZGgRrURkaNFhSdgntYBv9L/AJcu6CMI04NRfDpcg+oFR9PdK6G/ZAEtQy1TBBX+FkPwfVAABNLFL8LfshlqCI9qYpDmobmoBUTXolEN6AdVxK4FIQgUOSEpWhcQgbRcAkCc4oGkppK6q4IE1ojH2TERoQc1iKxicG2Rom1QB0JjmKW+NIWIIzGowjsiCJEDUABGkDKKU1iURjmgbA0HfZNfGfvEU6VNBcpzDUjf1AsOp7lTcNgzLtcNN62cRzII6dO6BuWn8I8xuW9z26V5bXtzVw+CR9K0FhQ0FQejh+IKXhcvYAA1ob15fP8ARXGHiFBVBQ4PJX1uQetv62U8cPHYUAPKlR72P1V5DDtRTIYLboMiOFXRjyC4qTQ0rzuDavfso8+EaLSMcz/VSxJ7jnX+yt8yGtkkuXBw29UHl+Lg5i+1xsR17HsoJYt/mHCjbmOrSdxyJ9FlpsrNXWIcz7zSOXUdQgopGIDwrGeMA2ooz2II3hoZiUlzUEgoBGNMLUQodEHBJRLpTUCFI5I7dI5A0JK0Tgkc1ByI1yYdlwKCdRSImpnho0SBzmpoajFqVrEAnBcGIrmJHA0QDjF0PHThg/a5dBX33RWtVfm5LvDjF6kk03oO6A2FY91LVJtc7D+C02XYMNAv05fSyqsowoMh5gAAfF7fP0W1wOAFLoGYSP8Av+atWSNFFGdG1orsjYeQFoI9kE2M+hR4gojHaUXxaFBNhfcbq0ZSnyqQS2KkYbMOSAuKaqLMsDqOsffbWncH8J6gq1llr/fdRp3IPP8APcu0kSM/y38ubXc2n0KpHhejY7LvGjewWNCR+9uP4j3Xn8kZBIO4QRXhBKlPao8oQCIQi1GKG5qAZchVRnNsgkoEBS0TQLrigUlMJXVTeaBy4JCUiC8ARGNSNbZOa1AUpQuAXM3QcUhCIWpWtQMZGqjMoSJ2EXqAKe/9VoGxJJ8Dqcym/nJ/dA/qgTh+Pw6k83En5WwhxAoPZZmLD6G6Tv8AzupuGxh29kF5LO11jT56J7Jb0bt/f1VQ6bSex6bqfhauvsPzQThiPLSiRmIr1CkYXCj1KV+AOrayBWtqLomGbWlW1Q3eTe2wpuen8QpOAmaWhwrQ9eXsgJNh/ZQ5XG/qrJ+JCjuj1Xqgr4TR4WL4jwuid9Nj5h73W0xEFCHC9DVVWe5P4gMrpGxxtaS5xuBQlBhnobqKViotLiKg9xsQRYj1CjyMQRpLIRKPKyyjjdAxxQno0iFIgGSkJsuJSOQImkJQU1Ai6qUlcAgvwUeBl0jIlKZHRAN7UjGqRoRIoUA/DqujYpQYubGgZEFaZaynvb8iVDZGlkxYjANQLinepCA2I8xcT+0dv76lRI2kOUmJ4dqINRy+f/SSCGrqf3ZBJwrQd+Y35qxw40jt82S4d0bQBz/n3KjY/NYYq1c3nW+yC1gzUN9FZR5uwip60PvsvM8w45iBIaQ63LmfVRoOLg5ppva21waoPTMwxTLEHmqtuaUc8cq/mqTLnuxDNTK16V3581meK81fGXNOph52pT35/wBUGuzPjuGA01ealRt7qjP2nPJ8sbyOZoae5pt6Ly05m7xNdA4jm4Einp0W1yrijMPDa9mHgljcD5REGmgPMg15d0HovDmfDFNApehBv69Oyi8S6nYeSFtaAjV3BvT5/NN4Olhka2eFnh1NJI6fcfs6/RTsZNWaRh2dpp3DhSvygx/hfqoCbfqwP+JI/go8rVaY+IsjiY4ULA9p70eVXvFUEGUpoYjyRXSAWQQ5Qo8jVPlagPZzQQyxNc1HITZAgjJNSKQm6UAwngpulJRBsWNT1zGowaga1qkRNTWBFa1BwYu0p7UQNQdG2tFV5tPhpmvbFJqlaKsIBoHNIJv6V+it2hYvLsP4WMdGRu407tdsgu+A2aKiQ11E0ceRPKnwtZ+hAHyhZKOaLDuDRcvJLR6d/YrWRYoNadZAF7uNABvcn3QZnO/E1kNsOZ6Dr8LFZtmsUYMYL5n18wrRja9Tu5b3OsWHwv8ADDnF/laADt11bUPVUuTZAyKOlGuNy889Wog39UGGwmAnmBkZGABSwbStTs2u6PgcPIJAHsLCTaoIv6FbnE4wMtz2DQan6bKflfDWo+LMNth+SC24DjLhetjQhTONOCROSdGqoqO1k7h1ugvpzK20btTWk7ixQfORy8QSFjo2WP4mgm3XUt5w7mMTgGFzYza1BcdBS3Nb3N+FcPif82NruhpQindVkP2fYdhaWsFtqgGiAOU5dFrL2NA10uOZFvM3avdHzHJ/FAa00e17XNNNwD5mntz9kd+FLLANN7WDfyRP8QZE4OcTW4AF6uNAB8VQeO51lGM/TMQ0SyRx6nOjc+pa4vNRp1bjapG23ZWGF1GONzt3MaTyvs74cHD2Wr4wnD56N2a0D33KyMGKpJJCfwnxGfuS3I9pBIf9yB0gQ3NsjSBDeLIIsjEB7VJeEJyCMQmuaikJiCM4JC1HLUwoAuYmFikgVTmxoNQHojXIDDREY5BJhCKgsKIgICiAoAcntcgO0qBmOVh0kcw+8wivdtb/AEqpgKIxyDM4dgOYNhk5TamdC1zTq+n5q84qyc4prmNrXRI5h5BzW6qkcx5af7lKbkccz/EcP1jBWN9SC0jbbdFkY9kYIcPEAN2moqa0+bWQRMphcMHCxw84ja0gGoq0UJLuYCjf/FY5LF7+QIBIHXl3KLgMfria4ANq3Y/hNSCO4Bt7K2yc1u6nsgHlvCkUVC1vqdzy5lXE8I3J0gdU6XEgCpWL/wAdE+ZRxu+4xsh7aqWqPkoNrlULXEkG21lqMvaNNFjMtmZCSNVjdXGC4jjtU15Hl1QTs0zQwMdIW1Y37x7dfqhYLPIp2B0bgQe/0UTHZ9DIHYdx1Ola5ugXJa4EE05C+68sy2WXLcSYnkmN12E8/wCqD17F4gUWfmxtNZc2oANOtTsR0IS4TMvFoeVEHH00uI5g/QBBn5nVqeaz+NYRi4z+3E9p9WOBH/ZyvnBUeenS6B/SXSfSRrm/nRBJogyospUWSRAPWgyPSOkugSSXQELkwoRlSmVA+qHpTfGuu8RAYNTg1MjciUQXVbIrXKGHIsbkE6N6O1ygscpDJEB6pzXqOHJ7SgkakSNyjEp8b0E6DEUJ6HdNMkbWgDyueTb0FQhB66tUFThPK+WLah8Vn7kv3gP3ZAf+YVthJtI99lQ5u/RLFJ+wdL/3JSGmvYO0O/2q1kfWo5oOz3O9EZusvw7gy9xkJOomvcD/ANJ/ETq/Sys8mIawGl9gAgjYwTQOe4Suew7MdS3dpp9DuoWDx87307+nrZaSbKtdC9waDzJoRbmD6KRgsjw8fmfPGAL11AW+UFxwrkgZK6d13uABJ3oBy7f31UTj/KfFZqa37pr3FOY6pZPtEy+IaNTzTmAaexUKfi/CSWjxFnH7rgajrRAbgx/l0m9NldZuykYPVZ/IJmtmOipZYitt/RaLPYXyxUipqHmA/apyQZlypuJsO79GkcGnyUk2P/1uDvyCjx8VEPIkaWkGhr1C9G4Plbi4S6Usex1WhmkUIFjqrv6IMXh8lnmAMcT3AgEECgp1qbKxwn2ezvP6xzIxzvrd8C31XoOPxEUVKEDkWg2Apa3JZ7OOM2RDceqBuH+zjDNHn1SHnVxaPYNoq7iHgKFwrhyI5B+Ek6HfNS09xb81AdxhiJ7YeOSU/wCgHSPV2w9ypGCy7HupJIGA/sF/mFDsbFv1QYLMcC+F5ZI0tcOR6HmCLEdwoupeqY7BtxTPDxUZaR912xaerXCoPpcFYfPuD5sMC7/Mj/bby/fb+H1uO6CjCK0KMXURo3oDNRRIhNKcAgtmlEY9AY5FYUEtiOxQw9HiegPVKHJgRGhARxSjZdVJqQFZIlMgAJOw3QAVT57mzSwsad7FBdZ9gQWiv3JG6T/uFD8i6i5TivEja8nz3bJ2kjOh/wAkavRwRuHc3ZisOInkeIxoDhztYOCo4dWGxc8TvuvDZm/+N5/6E/uoHZ1CC0k8jX2UJmey6HDCxBzqXcdx6DmVY5hKC0jrVC4fwwaynrVBi8Vi8TISZPErvzKitZI6w1m/JvX1XpcmYCLcAqBHxjDCTSOvYU/mgpOH/s9lncXTBzGCm+7q8uy9GynhHDxscwRtuPNavoASssOOpJ/IwaG9rn2Wr4fx1GgNa53Vx77oKZmBdhZxvodYc6H8qLXYPMb1dbl77lRs8LSwlw2uP4KKWkRw6vKC8udW3Sl0FR9o+SAFs7R5X2koPxcj7qq4Tw+M8IuwoLhrIDT5W2+8XOJAaPzotvnGf4NsL2TTxAFpqNQca0tZtSrnh3OsM2BgjoGgCjWjr6bk9eaCtw2RyyMH6TLpPNkIo0ernCrj3oFLw3COEa7U6ISOGzpD4lPQOsPYKLxNxuyI3ABpt+L3HJed4/7RZHyBsep/+lgJ+aIPX8XmkUMTnWAaNhYKHFjfFFYiK2qDsfT++SxeV4HEYhhGIc2BjhSh8zyD76W/J9FSuzzE5XN4cpEkJPkkFwRXl+yeoQesWaKOcK9+aE6Vt+n0+FR5XxjHO0AUcDuD/VXrMMxwqw0+o+CgxWb/AGa+I8vw0jGhxr4bwQG9dJFbdqWWUzjhybCECVoodnNOpp7A9exovXooH1oXt7aW0Hvckn3VLxrEThJNQqAAfQtIoR/fNB5e0p6YE9pQT43KRGoMblKjcglURYyotUSIoJdURhQGORmhAaqZrXKHjsToFBWp6IImc5wI2kfXqslLjC+tai9QCKfHVEzqc11HcWpWtPZQxiBIytL9uvZATBY+SJ4kj8r2m3cHkeoWsxeZx4l2EnqGkSeDOObWzgtJ7gG49lhJQ5m9x1HVCfiKggGlQg3uZ6Yzpc9jhejmuBaaEt5GxqDYp2DzmBraGZg5U1BY3IcKZ5W4d0z42uJqdR06RyDa71rut3LwXlkIDS50ryLkvcKHsG6R81QVmJx8Mho2YOJ5DV8VopOF4RiI1SzQM/8A0niafjUXfRVkmT4RjrBrr7Uc4fLqV+Fssl4kwWEY536JHTTSpaxgr3JBJ9LlALB4fAwi2JwbiL0bMwmw5aqX7VVXmn2pxxCmGj1P2DnHygegNXH4WL4gzaGbFvlihZGw7RgeUm9SQfX6BTMn8OUkOYKG2iNoBd6uG3qgtcI7McyoXTNiY4+X8APcNYKn1JUPPuEfCcWyYkzPAudVvQF9z7LY8P8AAMpj/VytaATpjlDnFrTcASRub9WlVWdSx4Z/gYiDVNQGnjuLKGtCPICQgx+W4OMytbI18ra3YJNJp67BbDOZ2NaBlzJIXhoaGMlLhTq8u9/uqhz6eRrKRBkYLdYMZrUAV53rT3UPgfPvClcxwLjIQQbF2oV671/ggmScJ4qVwdK5wBIrV1XGu/otdl8OHwUdBSu5NqlUedccvLhDFG5riQPPZxJtsdlk81xk5P6w/VBrs248Ar4aymO4nklBDnVB3BuFRkkpKILjKc9dC+oJA+i9AyHjMkij6djsV5Q0XVnhWkCra1F0HveT52yb8QD/AMTaj+C0Au2hGppFwRUH2K8R4eztzXCwPfYr13IMaXRiptT4Qeb8U4BkWKeIvuGjmgctW4HYGvsq4MV5xbGP0uSm3l/6glVAagDApkZUWIWUlhQH1IkL0CiLFZBLYVIYorCj+IAKk0HMoCveAKlZ7GYrUXV5Hb/T2TsdnLXmjXWHele/dAbvQkj629+aCozfBksN60/jtdZiOUsdvRbHFRUOxqem1DtbqVQY7Lg42seXIFAJmJruT3IuhyYfVdluo7oQwrgSPX6JWyEHehqgZsaGoIU6LO5m211HcA0QnEOFHdr86k3uozoC3a6C3h4lkFnO92Njafo2v1Q53iY1Ly49XEk/W4VWx/VHYwG+/wCf9/zQT8JkzXEEmy3HDeDijIoAsBD4jTY19f5q7yuaYm1kHtWExbSLGhWO+1XLC+BuKitLh71HOJx8wPob/wDJQssmkZQufzWldO2WMh3mBBa4ci14oQg8fyHOIqOE/mJtpI5EHY1sa0VPicM/Dyg0IoQ5hPMbhSc84fkwsukgluo+G/qB+RpQrWNdFJgPFndHI4ECSOobIG1064wOYGkk87oImdsbiWeJEf1kbWSim9HXPw4IceGZLEywBc0F1OR/EXO3oDy+apMtyzTiS/Dv/UElrPEOlzm12rTTUeyk4jDeBPLC5oaC641Vo4iumo5Gx+UGdzDCtB8goKW9BzPqq5uGJP1PotVjcNbma0LjTe9GtA6nkFEGFDA4n8N3nq/k0HoEFIyCpNeVB7qdgYDU1NFc5ZkB0B5bd1XX7/yH1qp0OTAuLTYUQRcPhmtFdTmuABoKEH5WjwHFj42+WthV1ensq/DSfo5o4tLadQSK8qFWGFy3xnM2GtzbAAUFd6Dc0qgLncL9fiOaWiQNcAdxVose4VaAvUsyyxs0RYRt909DyXnGNy98TyxwuPyQV8IUgBcuQEajNC5cgOEDMMtlxOnDw2c8jW7kxnMn+XNcuQa3A/Z3g42MYYWyFo+8+5J5uPUldjOAsO67AYnHmxxp7sNWkLlyDKZ7w3Nh6uIEjP228h/rZyA6iu3JZnF4bY2cKChae9D9Vy5BWSNrsD3rc978/dVuIjuafRcuQNjjKM1nVcuQK+Bp/n/e6E7DujN9hzFx79Fy5BKgxNHVdXoCPSn5AD5WryicFrRVrgL053F9rjmfhIuQWU2AksY316xu3FN9LtjToVMwubBrSx5oaXruD36XXLkGY4jzAzNcwOGjWxxPOoadumyTPvCgbE6KJrb3GvxBIKAnUCatBqRppy7pVyCw/wAUgjYWFrJIzERA2N7SGOcdX6xo8weKnndQMvy8SQVq4l/nvuXUAoL1FKbrlyBkWILvIf8AMB0j951dTz6NFO1VMiyT9IkbDHXQyheepJ2J6m5PZIuQbPEZe1o+AB2BFVnM/wAUGtNBRw9hb+YK5cgzOGALwTUurudvYc16Dw1hq0LblgL3V3oLW+dvVcuQbSHEig7rpsGx5q5oJ2XLkH//2Q=="/>
          <p:cNvSpPr>
            <a:spLocks noChangeAspect="1" noChangeArrowheads="1"/>
          </p:cNvSpPr>
          <p:nvPr/>
        </p:nvSpPr>
        <p:spPr bwMode="auto">
          <a:xfrm>
            <a:off x="215900" y="-2317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4" name="AutoShape 10" descr="data:image/jpeg;base64,/9j/4AAQSkZJRgABAQAAAQABAAD/2wCEAAkGBhQSERQUEhQVFRUWFxUXFBcXFxcXFxgXFBUXFxccFxgXHCYfFxojGhcXHy8gIycpLCwsGh4xNTAqNSYrLCkBCQoKBQUFDQUFDSkYEhgpKSkpKSkpKSkpKSkpKSkpKSkpKSkpKSkpKSkpKSkpKSkpKSkpKSkpKSkpKSkpKSkpKf/AABEIAMgA/AMBIgACEQEDEQH/xAAcAAABBQEBAQAAAAAAAAAAAAADAQIEBQYABwj/xAA+EAABAwIEBAUBBAgGAgMAAAABAAIDESEEBRIxBkFRYRMicYGRoQcyQrEUI1JywdHh8BUzYoKSsrPxFkNz/8QAFAEBAAAAAAAAAAAAAAAAAAAAAP/EABQRAQAAAAAAAAAAAAAAAAAAAAD/2gAMAwEAAhEDEQA/AMAyMqQxiWIWRSEDE4BdpT6IBhFamURAEHVXPd0TXhNCBGhEe1K1qeWIBMYieGURkaKGoI4CUMRNCe2JADwk7wkfw1xYgA6NCdGpehNfGghOalEaO+NcGoOa0Jhal5pXtsgHVI0JrmJzAgdpSAJ5CaECA3SkpoTjRAgRA5CC4lASqeHoJKViCPEiFdG1PQCDk9ODEoCBqeAkCIAgbRNbGihq5oqgcGpwaiNYlZGgRrURkaNFhSdgntYBv9L/AJcu6CMI04NRfDpcg+oFR9PdK6G/ZAEtQy1TBBX+FkPwfVAABNLFL8LfshlqCI9qYpDmobmoBUTXolEN6AdVxK4FIQgUOSEpWhcQgbRcAkCc4oGkppK6q4IE1ojH2TERoQc1iKxicG2Rom1QB0JjmKW+NIWIIzGowjsiCJEDUABGkDKKU1iURjmgbA0HfZNfGfvEU6VNBcpzDUjf1AsOp7lTcNgzLtcNN62cRzII6dO6BuWn8I8xuW9z26V5bXtzVw+CR9K0FhQ0FQejh+IKXhcvYAA1ob15fP8ARXGHiFBVBQ4PJX1uQetv62U8cPHYUAPKlR72P1V5DDtRTIYLboMiOFXRjyC4qTQ0rzuDavfso8+EaLSMcz/VSxJ7jnX+yt8yGtkkuXBw29UHl+Lg5i+1xsR17HsoJYt/mHCjbmOrSdxyJ9FlpsrNXWIcz7zSOXUdQgopGIDwrGeMA2ooz2II3hoZiUlzUEgoBGNMLUQodEHBJRLpTUCFI5I7dI5A0JK0Tgkc1ByI1yYdlwKCdRSImpnho0SBzmpoajFqVrEAnBcGIrmJHA0QDjF0PHThg/a5dBX33RWtVfm5LvDjF6kk03oO6A2FY91LVJtc7D+C02XYMNAv05fSyqsowoMh5gAAfF7fP0W1wOAFLoGYSP8Av+atWSNFFGdG1orsjYeQFoI9kE2M+hR4gojHaUXxaFBNhfcbq0ZSnyqQS2KkYbMOSAuKaqLMsDqOsffbWncH8J6gq1llr/fdRp3IPP8APcu0kSM/y38ubXc2n0KpHhejY7LvGjewWNCR+9uP4j3Xn8kZBIO4QRXhBKlPao8oQCIQi1GKG5qAZchVRnNsgkoEBS0TQLrigUlMJXVTeaBy4JCUiC8ARGNSNbZOa1AUpQuAXM3QcUhCIWpWtQMZGqjMoSJ2EXqAKe/9VoGxJJ8Dqcym/nJ/dA/qgTh+Pw6k83En5WwhxAoPZZmLD6G6Tv8AzupuGxh29kF5LO11jT56J7Jb0bt/f1VQ6bSex6bqfhauvsPzQThiPLSiRmIr1CkYXCj1KV+AOrayBWtqLomGbWlW1Q3eTe2wpuen8QpOAmaWhwrQ9eXsgJNh/ZQ5XG/qrJ+JCjuj1Xqgr4TR4WL4jwuid9Nj5h73W0xEFCHC9DVVWe5P4gMrpGxxtaS5xuBQlBhnobqKViotLiKg9xsQRYj1CjyMQRpLIRKPKyyjjdAxxQno0iFIgGSkJsuJSOQImkJQU1Ai6qUlcAgvwUeBl0jIlKZHRAN7UjGqRoRIoUA/DqujYpQYubGgZEFaZaynvb8iVDZGlkxYjANQLinepCA2I8xcT+0dv76lRI2kOUmJ4dqINRy+f/SSCGrqf3ZBJwrQd+Y35qxw40jt82S4d0bQBz/n3KjY/NYYq1c3nW+yC1gzUN9FZR5uwip60PvsvM8w45iBIaQ63LmfVRoOLg5ppva21waoPTMwxTLEHmqtuaUc8cq/mqTLnuxDNTK16V3581meK81fGXNOph52pT35/wBUGuzPjuGA01ealRt7qjP2nPJ8sbyOZoae5pt6Ly05m7xNdA4jm4Einp0W1yrijMPDa9mHgljcD5REGmgPMg15d0HovDmfDFNApehBv69Oyi8S6nYeSFtaAjV3BvT5/NN4Olhka2eFnh1NJI6fcfs6/RTsZNWaRh2dpp3DhSvygx/hfqoCbfqwP+JI/go8rVaY+IsjiY4ULA9p70eVXvFUEGUpoYjyRXSAWQQ5Qo8jVPlagPZzQQyxNc1HITZAgjJNSKQm6UAwngpulJRBsWNT1zGowaga1qkRNTWBFa1BwYu0p7UQNQdG2tFV5tPhpmvbFJqlaKsIBoHNIJv6V+it2hYvLsP4WMdGRu407tdsgu+A2aKiQ11E0ceRPKnwtZ+hAHyhZKOaLDuDRcvJLR6d/YrWRYoNadZAF7uNABvcn3QZnO/E1kNsOZ6Dr8LFZtmsUYMYL5n18wrRja9Tu5b3OsWHwv8ADDnF/laADt11bUPVUuTZAyKOlGuNy889Wog39UGGwmAnmBkZGABSwbStTs2u6PgcPIJAHsLCTaoIv6FbnE4wMtz2DQan6bKflfDWo+LMNth+SC24DjLhetjQhTONOCROSdGqoqO1k7h1ugvpzK20btTWk7ixQfORy8QSFjo2WP4mgm3XUt5w7mMTgGFzYza1BcdBS3Nb3N+FcPif82NruhpQindVkP2fYdhaWsFtqgGiAOU5dFrL2NA10uOZFvM3avdHzHJ/FAa00e17XNNNwD5mntz9kd+FLLANN7WDfyRP8QZE4OcTW4AF6uNAB8VQeO51lGM/TMQ0SyRx6nOjc+pa4vNRp1bjapG23ZWGF1GONzt3MaTyvs74cHD2Wr4wnD56N2a0D33KyMGKpJJCfwnxGfuS3I9pBIf9yB0gQ3NsjSBDeLIIsjEB7VJeEJyCMQmuaikJiCM4JC1HLUwoAuYmFikgVTmxoNQHojXIDDREY5BJhCKgsKIgICiAoAcntcgO0qBmOVh0kcw+8wivdtb/AEqpgKIxyDM4dgOYNhk5TamdC1zTq+n5q84qyc4prmNrXRI5h5BzW6qkcx5af7lKbkccz/EcP1jBWN9SC0jbbdFkY9kYIcPEAN2moqa0+bWQRMphcMHCxw84ja0gGoq0UJLuYCjf/FY5LF7+QIBIHXl3KLgMfria4ANq3Y/hNSCO4Bt7K2yc1u6nsgHlvCkUVC1vqdzy5lXE8I3J0gdU6XEgCpWL/wAdE+ZRxu+4xsh7aqWqPkoNrlULXEkG21lqMvaNNFjMtmZCSNVjdXGC4jjtU15Hl1QTs0zQwMdIW1Y37x7dfqhYLPIp2B0bgQe/0UTHZ9DIHYdx1Ola5ugXJa4EE05C+68sy2WXLcSYnkmN12E8/wCqD17F4gUWfmxtNZc2oANOtTsR0IS4TMvFoeVEHH00uI5g/QBBn5nVqeaz+NYRi4z+3E9p9WOBH/ZyvnBUeenS6B/SXSfSRrm/nRBJogyospUWSRAPWgyPSOkugSSXQELkwoRlSmVA+qHpTfGuu8RAYNTg1MjciUQXVbIrXKGHIsbkE6N6O1ygscpDJEB6pzXqOHJ7SgkakSNyjEp8b0E6DEUJ6HdNMkbWgDyueTb0FQhB66tUFThPK+WLah8Vn7kv3gP3ZAf+YVthJtI99lQ5u/RLFJ+wdL/3JSGmvYO0O/2q1kfWo5oOz3O9EZusvw7gy9xkJOomvcD/ANJ/ETq/Sys8mIawGl9gAgjYwTQOe4Suew7MdS3dpp9DuoWDx87307+nrZaSbKtdC9waDzJoRbmD6KRgsjw8fmfPGAL11AW+UFxwrkgZK6d13uABJ3oBy7f31UTj/KfFZqa37pr3FOY6pZPtEy+IaNTzTmAaexUKfi/CSWjxFnH7rgajrRAbgx/l0m9NldZuykYPVZ/IJmtmOipZYitt/RaLPYXyxUipqHmA/apyQZlypuJsO79GkcGnyUk2P/1uDvyCjx8VEPIkaWkGhr1C9G4Plbi4S6Usex1WhmkUIFjqrv6IMXh8lnmAMcT3AgEECgp1qbKxwn2ezvP6xzIxzvrd8C31XoOPxEUVKEDkWg2Apa3JZ7OOM2RDceqBuH+zjDNHn1SHnVxaPYNoq7iHgKFwrhyI5B+Ek6HfNS09xb81AdxhiJ7YeOSU/wCgHSPV2w9ypGCy7HupJIGA/sF/mFDsbFv1QYLMcC+F5ZI0tcOR6HmCLEdwoupeqY7BtxTPDxUZaR912xaerXCoPpcFYfPuD5sMC7/Mj/bby/fb+H1uO6CjCK0KMXURo3oDNRRIhNKcAgtmlEY9AY5FYUEtiOxQw9HiegPVKHJgRGhARxSjZdVJqQFZIlMgAJOw3QAVT57mzSwsad7FBdZ9gQWiv3JG6T/uFD8i6i5TivEja8nz3bJ2kjOh/wAkavRwRuHc3ZisOInkeIxoDhztYOCo4dWGxc8TvuvDZm/+N5/6E/uoHZ1CC0k8jX2UJmey6HDCxBzqXcdx6DmVY5hKC0jrVC4fwwaynrVBi8Vi8TISZPErvzKitZI6w1m/JvX1XpcmYCLcAqBHxjDCTSOvYU/mgpOH/s9lncXTBzGCm+7q8uy9GynhHDxscwRtuPNavoASssOOpJ/IwaG9rn2Wr4fx1GgNa53Vx77oKZmBdhZxvodYc6H8qLXYPMb1dbl77lRs8LSwlw2uP4KKWkRw6vKC8udW3Sl0FR9o+SAFs7R5X2koPxcj7qq4Tw+M8IuwoLhrIDT5W2+8XOJAaPzotvnGf4NsL2TTxAFpqNQca0tZtSrnh3OsM2BgjoGgCjWjr6bk9eaCtw2RyyMH6TLpPNkIo0ernCrj3oFLw3COEa7U6ISOGzpD4lPQOsPYKLxNxuyI3ABpt+L3HJed4/7RZHyBsep/+lgJ+aIPX8XmkUMTnWAaNhYKHFjfFFYiK2qDsfT++SxeV4HEYhhGIc2BjhSh8zyD76W/J9FSuzzE5XN4cpEkJPkkFwRXl+yeoQesWaKOcK9+aE6Vt+n0+FR5XxjHO0AUcDuD/VXrMMxwqw0+o+CgxWb/AGa+I8vw0jGhxr4bwQG9dJFbdqWWUzjhybCECVoodnNOpp7A9exovXooH1oXt7aW0Hvckn3VLxrEThJNQqAAfQtIoR/fNB5e0p6YE9pQT43KRGoMblKjcglURYyotUSIoJdURhQGORmhAaqZrXKHjsToFBWp6IImc5wI2kfXqslLjC+tai9QCKfHVEzqc11HcWpWtPZQxiBIytL9uvZATBY+SJ4kj8r2m3cHkeoWsxeZx4l2EnqGkSeDOObWzgtJ7gG49lhJQ5m9x1HVCfiKggGlQg3uZ6Yzpc9jhejmuBaaEt5GxqDYp2DzmBraGZg5U1BY3IcKZ5W4d0z42uJqdR06RyDa71rut3LwXlkIDS50ryLkvcKHsG6R81QVmJx8Mho2YOJ5DV8VopOF4RiI1SzQM/8A0niafjUXfRVkmT4RjrBrr7Uc4fLqV+Fssl4kwWEY536JHTTSpaxgr3JBJ9LlALB4fAwi2JwbiL0bMwmw5aqX7VVXmn2pxxCmGj1P2DnHygegNXH4WL4gzaGbFvlihZGw7RgeUm9SQfX6BTMn8OUkOYKG2iNoBd6uG3qgtcI7McyoXTNiY4+X8APcNYKn1JUPPuEfCcWyYkzPAudVvQF9z7LY8P8AAMpj/VytaATpjlDnFrTcASRub9WlVWdSx4Z/gYiDVNQGnjuLKGtCPICQgx+W4OMytbI18ra3YJNJp67BbDOZ2NaBlzJIXhoaGMlLhTq8u9/uqhz6eRrKRBkYLdYMZrUAV53rT3UPgfPvClcxwLjIQQbF2oV671/ggmScJ4qVwdK5wBIrV1XGu/otdl8OHwUdBSu5NqlUedccvLhDFG5riQPPZxJtsdlk81xk5P6w/VBrs248Ar4aymO4nklBDnVB3BuFRkkpKILjKc9dC+oJA+i9AyHjMkij6djsV5Q0XVnhWkCra1F0HveT52yb8QD/AMTaj+C0Au2hGppFwRUH2K8R4eztzXCwPfYr13IMaXRiptT4Qeb8U4BkWKeIvuGjmgctW4HYGvsq4MV5xbGP0uSm3l/6glVAagDApkZUWIWUlhQH1IkL0CiLFZBLYVIYorCj+IAKk0HMoCveAKlZ7GYrUXV5Hb/T2TsdnLXmjXWHele/dAbvQkj629+aCozfBksN60/jtdZiOUsdvRbHFRUOxqem1DtbqVQY7Lg42seXIFAJmJruT3IuhyYfVdluo7oQwrgSPX6JWyEHehqgZsaGoIU6LO5m211HcA0QnEOFHdr86k3uozoC3a6C3h4lkFnO92Njafo2v1Q53iY1Ly49XEk/W4VWx/VHYwG+/wCf9/zQT8JkzXEEmy3HDeDijIoAsBD4jTY19f5q7yuaYm1kHtWExbSLGhWO+1XLC+BuKitLh71HOJx8wPob/wDJQssmkZQufzWldO2WMh3mBBa4ci14oQg8fyHOIqOE/mJtpI5EHY1sa0VPicM/Dyg0IoQ5hPMbhSc84fkwsukgluo+G/qB+RpQrWNdFJgPFndHI4ECSOobIG1064wOYGkk87oImdsbiWeJEf1kbWSim9HXPw4IceGZLEywBc0F1OR/EXO3oDy+apMtyzTiS/Dv/UElrPEOlzm12rTTUeyk4jDeBPLC5oaC641Vo4iumo5Gx+UGdzDCtB8goKW9BzPqq5uGJP1PotVjcNbma0LjTe9GtA6nkFEGFDA4n8N3nq/k0HoEFIyCpNeVB7qdgYDU1NFc5ZkB0B5bd1XX7/yH1qp0OTAuLTYUQRcPhmtFdTmuABoKEH5WjwHFj42+WthV1ensq/DSfo5o4tLadQSK8qFWGFy3xnM2GtzbAAUFd6Dc0qgLncL9fiOaWiQNcAdxVose4VaAvUsyyxs0RYRt909DyXnGNy98TyxwuPyQV8IUgBcuQEajNC5cgOEDMMtlxOnDw2c8jW7kxnMn+XNcuQa3A/Z3g42MYYWyFo+8+5J5uPUldjOAsO67AYnHmxxp7sNWkLlyDKZ7w3Nh6uIEjP228h/rZyA6iu3JZnF4bY2cKChae9D9Vy5BWSNrsD3rc978/dVuIjuafRcuQNjjKM1nVcuQK+Bp/n/e6E7DujN9hzFx79Fy5BKgxNHVdXoCPSn5AD5WryicFrRVrgL053F9rjmfhIuQWU2AksY316xu3FN9LtjToVMwubBrSx5oaXruD36XXLkGY4jzAzNcwOGjWxxPOoadumyTPvCgbE6KJrb3GvxBIKAnUCatBqRppy7pVyCw/wAUgjYWFrJIzERA2N7SGOcdX6xo8weKnndQMvy8SQVq4l/nvuXUAoL1FKbrlyBkWILvIf8AMB0j951dTz6NFO1VMiyT9IkbDHXQyheepJ2J6m5PZIuQbPEZe1o+AB2BFVnM/wAUGtNBRw9hb+YK5cgzOGALwTUurudvYc16Dw1hq0LblgL3V3oLW+dvVcuQbSHEig7rpsGx5q5oJ2XLkH//2Q=="/>
          <p:cNvSpPr>
            <a:spLocks noChangeAspect="1" noChangeArrowheads="1"/>
          </p:cNvSpPr>
          <p:nvPr/>
        </p:nvSpPr>
        <p:spPr bwMode="auto">
          <a:xfrm>
            <a:off x="368300" y="-793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pic>
        <p:nvPicPr>
          <p:cNvPr id="27655" name="Picture 12" descr="https://encrypted-tbn0.gstatic.com/images?q=tbn:ANd9GcTE939L9LgcoBZ82iG1GRrr6dvXqjxVw2l3OkZ2M9pyXLlxJkq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216" y="3212976"/>
            <a:ext cx="1905000"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845871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08720"/>
            <a:ext cx="8229600" cy="5665816"/>
          </a:xfrm>
        </p:spPr>
        <p:txBody>
          <a:bodyPr/>
          <a:lstStyle/>
          <a:p>
            <a:pPr marL="109728" indent="0">
              <a:buNone/>
            </a:pPr>
            <a:r>
              <a:rPr lang="en-GB" b="1" dirty="0">
                <a:solidFill>
                  <a:srgbClr val="00B050"/>
                </a:solidFill>
              </a:rPr>
              <a:t>Don’ts</a:t>
            </a:r>
          </a:p>
          <a:p>
            <a:pPr marL="109728" indent="0">
              <a:buNone/>
            </a:pPr>
            <a:r>
              <a:rPr lang="en-GB" dirty="0">
                <a:solidFill>
                  <a:srgbClr val="00B050"/>
                </a:solidFill>
              </a:rPr>
              <a:t>1.	Try not to be clever</a:t>
            </a:r>
          </a:p>
          <a:p>
            <a:pPr marL="109728" indent="0">
              <a:buNone/>
            </a:pPr>
            <a:r>
              <a:rPr lang="en-GB" dirty="0">
                <a:solidFill>
                  <a:srgbClr val="00B050"/>
                </a:solidFill>
              </a:rPr>
              <a:t>2.	Don’t diversify</a:t>
            </a:r>
          </a:p>
          <a:p>
            <a:pPr marL="109728" indent="0">
              <a:buNone/>
            </a:pPr>
            <a:r>
              <a:rPr lang="en-GB" dirty="0">
                <a:solidFill>
                  <a:srgbClr val="00B050"/>
                </a:solidFill>
              </a:rPr>
              <a:t>3.	Don’t innovate for the future, innovate for </a:t>
            </a:r>
            <a:r>
              <a:rPr lang="en-GB" dirty="0" smtClean="0">
                <a:solidFill>
                  <a:srgbClr val="00B050"/>
                </a:solidFill>
              </a:rPr>
              <a:t>	today</a:t>
            </a:r>
            <a:endParaRPr lang="en-GB" dirty="0">
              <a:solidFill>
                <a:srgbClr val="00B050"/>
              </a:solidFill>
            </a:endParaRPr>
          </a:p>
          <a:p>
            <a:pPr marL="109728" indent="0">
              <a:buNone/>
            </a:pPr>
            <a:endParaRPr lang="en-GB" dirty="0"/>
          </a:p>
        </p:txBody>
      </p:sp>
    </p:spTree>
    <p:extLst>
      <p:ext uri="{BB962C8B-B14F-4D97-AF65-F5344CB8AC3E}">
        <p14:creationId xmlns:p14="http://schemas.microsoft.com/office/powerpoint/2010/main" val="41210527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a:xfrm>
            <a:off x="251520" y="620688"/>
            <a:ext cx="8229600" cy="1066800"/>
          </a:xfrm>
        </p:spPr>
        <p:txBody>
          <a:bodyPr/>
          <a:lstStyle/>
          <a:p>
            <a:pPr eaLnBrk="1" hangingPunct="1"/>
            <a:r>
              <a:rPr lang="en-GB" altLang="en-US" dirty="0" smtClean="0">
                <a:solidFill>
                  <a:srgbClr val="C00000"/>
                </a:solidFill>
              </a:rPr>
              <a:t>Potential general sources of ideas</a:t>
            </a:r>
            <a:r>
              <a:rPr lang="en-GB" altLang="en-US" dirty="0" smtClean="0"/>
              <a:t>:</a:t>
            </a:r>
          </a:p>
        </p:txBody>
      </p:sp>
      <p:sp>
        <p:nvSpPr>
          <p:cNvPr id="28675" name="Rectangle 3"/>
          <p:cNvSpPr>
            <a:spLocks noGrp="1" noChangeArrowheads="1"/>
          </p:cNvSpPr>
          <p:nvPr>
            <p:ph type="body" idx="4294967295"/>
          </p:nvPr>
        </p:nvSpPr>
        <p:spPr>
          <a:xfrm>
            <a:off x="457200" y="1556792"/>
            <a:ext cx="8229600" cy="5017744"/>
          </a:xfrm>
        </p:spPr>
        <p:txBody>
          <a:bodyPr/>
          <a:lstStyle/>
          <a:p>
            <a:pPr eaLnBrk="1" hangingPunct="1"/>
            <a:r>
              <a:rPr lang="en-GB" altLang="en-US" sz="2800" dirty="0" smtClean="0">
                <a:solidFill>
                  <a:srgbClr val="FFC000"/>
                </a:solidFill>
              </a:rPr>
              <a:t>Customers, lead users (external environment</a:t>
            </a:r>
            <a:r>
              <a:rPr lang="en-GB" altLang="en-US" sz="2800" dirty="0" smtClean="0">
                <a:solidFill>
                  <a:srgbClr val="FFC000"/>
                </a:solidFill>
              </a:rPr>
              <a:t>)</a:t>
            </a:r>
          </a:p>
          <a:p>
            <a:pPr marL="109728" indent="0" eaLnBrk="1" hangingPunct="1">
              <a:buNone/>
            </a:pPr>
            <a:endParaRPr lang="en-GB" altLang="en-US" sz="2800" dirty="0" smtClean="0">
              <a:solidFill>
                <a:srgbClr val="FFC000"/>
              </a:solidFill>
            </a:endParaRPr>
          </a:p>
          <a:p>
            <a:pPr eaLnBrk="1" hangingPunct="1"/>
            <a:r>
              <a:rPr lang="en-GB" altLang="en-US" sz="2800" dirty="0" smtClean="0">
                <a:solidFill>
                  <a:srgbClr val="00B050"/>
                </a:solidFill>
              </a:rPr>
              <a:t>Existing, potential competitors &amp; suppliers (external environment</a:t>
            </a:r>
            <a:r>
              <a:rPr lang="en-GB" altLang="en-US" sz="2800" dirty="0" smtClean="0">
                <a:solidFill>
                  <a:srgbClr val="00B050"/>
                </a:solidFill>
              </a:rPr>
              <a:t>)</a:t>
            </a:r>
          </a:p>
          <a:p>
            <a:pPr marL="109728" indent="0" eaLnBrk="1" hangingPunct="1">
              <a:buNone/>
            </a:pPr>
            <a:endParaRPr lang="en-GB" altLang="en-US" sz="2800" dirty="0" smtClean="0">
              <a:solidFill>
                <a:srgbClr val="00B050"/>
              </a:solidFill>
            </a:endParaRPr>
          </a:p>
          <a:p>
            <a:pPr eaLnBrk="1" hangingPunct="1"/>
            <a:r>
              <a:rPr lang="en-GB" altLang="en-US" sz="2800" dirty="0" smtClean="0">
                <a:solidFill>
                  <a:srgbClr val="0070C0"/>
                </a:solidFill>
              </a:rPr>
              <a:t>Agencies and consultants &amp; trade magazines and exhibitions (external environment</a:t>
            </a:r>
            <a:r>
              <a:rPr lang="en-GB" altLang="en-US" sz="2800" dirty="0" smtClean="0">
                <a:solidFill>
                  <a:srgbClr val="0070C0"/>
                </a:solidFill>
              </a:rPr>
              <a:t>)</a:t>
            </a:r>
          </a:p>
          <a:p>
            <a:pPr marL="109728" indent="0" eaLnBrk="1" hangingPunct="1">
              <a:buNone/>
            </a:pPr>
            <a:endParaRPr lang="en-GB" altLang="en-US" sz="2800" dirty="0" smtClean="0">
              <a:solidFill>
                <a:srgbClr val="0070C0"/>
              </a:solidFill>
            </a:endParaRPr>
          </a:p>
          <a:p>
            <a:pPr eaLnBrk="1" hangingPunct="1"/>
            <a:r>
              <a:rPr lang="en-GB" altLang="en-US" sz="2800" dirty="0" smtClean="0">
                <a:solidFill>
                  <a:srgbClr val="7030A0"/>
                </a:solidFill>
              </a:rPr>
              <a:t>R &amp; D department, employees, sales force, project development teams, brainstorming activities (internal environment)</a:t>
            </a:r>
          </a:p>
          <a:p>
            <a:pPr eaLnBrk="1" hangingPunct="1"/>
            <a:endParaRPr lang="en-GB" altLang="en-US" sz="2800" dirty="0" smtClean="0"/>
          </a:p>
        </p:txBody>
      </p:sp>
    </p:spTree>
    <p:extLst>
      <p:ext uri="{BB962C8B-B14F-4D97-AF65-F5344CB8AC3E}">
        <p14:creationId xmlns:p14="http://schemas.microsoft.com/office/powerpoint/2010/main" val="268319240"/>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23528" y="692696"/>
            <a:ext cx="8229600" cy="1066800"/>
          </a:xfrm>
          <a:noFill/>
        </p:spPr>
        <p:txBody>
          <a:bodyPr lIns="92075" tIns="46038" rIns="92075" bIns="46038"/>
          <a:lstStyle/>
          <a:p>
            <a:pPr eaLnBrk="1" hangingPunct="1"/>
            <a:r>
              <a:rPr lang="en-GB" altLang="en-US" sz="3600" b="1" dirty="0" smtClean="0">
                <a:latin typeface="Calibri" pitchFamily="34" charset="0"/>
              </a:rPr>
              <a:t> </a:t>
            </a:r>
            <a:r>
              <a:rPr lang="en-GB" altLang="en-US" sz="3600" b="1" dirty="0" smtClean="0">
                <a:solidFill>
                  <a:srgbClr val="C00000"/>
                </a:solidFill>
                <a:latin typeface="Calibri" pitchFamily="34" charset="0"/>
              </a:rPr>
              <a:t>Innovation &amp; Entrepreneurship</a:t>
            </a:r>
          </a:p>
        </p:txBody>
      </p:sp>
      <p:sp>
        <p:nvSpPr>
          <p:cNvPr id="29699" name="Rectangle 3"/>
          <p:cNvSpPr>
            <a:spLocks noGrp="1" noChangeArrowheads="1"/>
          </p:cNvSpPr>
          <p:nvPr>
            <p:ph type="body" idx="1"/>
          </p:nvPr>
        </p:nvSpPr>
        <p:spPr>
          <a:xfrm>
            <a:off x="323528" y="1492282"/>
            <a:ext cx="8229600" cy="4325112"/>
          </a:xfrm>
          <a:noFill/>
        </p:spPr>
        <p:txBody>
          <a:bodyPr lIns="92075" tIns="46038" rIns="92075" bIns="46038">
            <a:normAutofit/>
          </a:bodyPr>
          <a:lstStyle/>
          <a:p>
            <a:pPr eaLnBrk="1" hangingPunct="1">
              <a:buFont typeface="Wingdings" pitchFamily="2" charset="2"/>
              <a:buNone/>
            </a:pPr>
            <a:r>
              <a:rPr lang="en-GB" altLang="en-US" sz="2400" b="1" dirty="0" smtClean="0">
                <a:latin typeface="Calibri" pitchFamily="34" charset="0"/>
              </a:rPr>
              <a:t>Issues in Innovation and Entrepreneurship (</a:t>
            </a:r>
            <a:r>
              <a:rPr lang="en-GB" altLang="en-US" sz="2400" b="1" dirty="0" err="1" smtClean="0">
                <a:latin typeface="Calibri" pitchFamily="34" charset="0"/>
              </a:rPr>
              <a:t>Deakin</a:t>
            </a:r>
            <a:r>
              <a:rPr lang="en-GB" altLang="en-US" sz="2400" b="1" dirty="0" smtClean="0">
                <a:latin typeface="Calibri" pitchFamily="34" charset="0"/>
              </a:rPr>
              <a:t>, 1999)</a:t>
            </a:r>
          </a:p>
          <a:p>
            <a:pPr eaLnBrk="1" hangingPunct="1">
              <a:buFont typeface="Wingdings" pitchFamily="2" charset="2"/>
              <a:buNone/>
            </a:pPr>
            <a:endParaRPr lang="en-GB" altLang="en-US" sz="2400" dirty="0" smtClean="0">
              <a:latin typeface="Calibri" pitchFamily="34" charset="0"/>
            </a:endParaRPr>
          </a:p>
          <a:p>
            <a:pPr eaLnBrk="1" hangingPunct="1">
              <a:buFont typeface="Wingdings" pitchFamily="2" charset="2"/>
              <a:buNone/>
            </a:pPr>
            <a:r>
              <a:rPr lang="en-GB" altLang="en-US" sz="2400" dirty="0" smtClean="0">
                <a:solidFill>
                  <a:srgbClr val="00B050"/>
                </a:solidFill>
                <a:latin typeface="Calibri" pitchFamily="34" charset="0"/>
              </a:rPr>
              <a:t>1.	Are Entrepreneurs at a disadvantage in the innovatory process?</a:t>
            </a:r>
          </a:p>
          <a:p>
            <a:pPr eaLnBrk="1" hangingPunct="1">
              <a:buFont typeface="Wingdings" pitchFamily="2" charset="2"/>
              <a:buNone/>
            </a:pPr>
            <a:r>
              <a:rPr lang="en-GB" altLang="en-US" sz="2400" b="1" i="1" dirty="0" smtClean="0">
                <a:solidFill>
                  <a:srgbClr val="00B050"/>
                </a:solidFill>
                <a:latin typeface="Calibri" pitchFamily="34" charset="0"/>
              </a:rPr>
              <a:t>	R&amp;D costs, return-delay, market position, market confidence</a:t>
            </a:r>
          </a:p>
          <a:p>
            <a:pPr eaLnBrk="1" hangingPunct="1">
              <a:buFont typeface="Wingdings" pitchFamily="2" charset="2"/>
              <a:buNone/>
            </a:pPr>
            <a:endParaRPr lang="en-GB" altLang="en-US" sz="2400" b="1" i="1" dirty="0" smtClean="0">
              <a:latin typeface="Calibri" pitchFamily="34" charset="0"/>
            </a:endParaRPr>
          </a:p>
          <a:p>
            <a:pPr eaLnBrk="1" hangingPunct="1">
              <a:buFont typeface="Wingdings" pitchFamily="2" charset="2"/>
              <a:buNone/>
            </a:pPr>
            <a:r>
              <a:rPr lang="en-GB" altLang="en-US" sz="2400" dirty="0" smtClean="0">
                <a:solidFill>
                  <a:srgbClr val="0070C0"/>
                </a:solidFill>
                <a:latin typeface="Calibri" pitchFamily="34" charset="0"/>
              </a:rPr>
              <a:t>2.	Difficulties in raising finance for innovation.</a:t>
            </a:r>
          </a:p>
          <a:p>
            <a:pPr eaLnBrk="1" hangingPunct="1">
              <a:buFont typeface="Wingdings" pitchFamily="2" charset="2"/>
              <a:buNone/>
            </a:pPr>
            <a:r>
              <a:rPr lang="en-GB" altLang="en-US" sz="2400" i="1" dirty="0" smtClean="0">
                <a:solidFill>
                  <a:srgbClr val="0070C0"/>
                </a:solidFill>
                <a:latin typeface="Calibri" pitchFamily="34" charset="0"/>
              </a:rPr>
              <a:t>	Seed capital, uncertainty, track record</a:t>
            </a:r>
            <a:endParaRPr lang="en-GB" altLang="en-US" sz="2400" dirty="0" smtClean="0">
              <a:solidFill>
                <a:srgbClr val="0070C0"/>
              </a:solidFill>
            </a:endParaRPr>
          </a:p>
        </p:txBody>
      </p:sp>
      <p:pic>
        <p:nvPicPr>
          <p:cNvPr id="29700" name="Picture 5" descr="C:\Users\susan.emmens\AppData\Local\Microsoft\Windows\Temporary Internet Files\Content.IE5\73Q0QAGA\MP90044237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2338" y="4776788"/>
            <a:ext cx="3132137" cy="208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819466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95536" y="548680"/>
            <a:ext cx="8229600" cy="1066800"/>
          </a:xfrm>
          <a:noFill/>
        </p:spPr>
        <p:txBody>
          <a:bodyPr lIns="92075" tIns="46038" rIns="92075" bIns="46038"/>
          <a:lstStyle/>
          <a:p>
            <a:pPr eaLnBrk="1" hangingPunct="1"/>
            <a:r>
              <a:rPr lang="en-GB" altLang="en-US" sz="2500" b="1" dirty="0" smtClean="0">
                <a:latin typeface="Comic Sans MS" pitchFamily="66" charset="0"/>
              </a:rPr>
              <a:t> </a:t>
            </a:r>
            <a:r>
              <a:rPr lang="en-GB" altLang="en-US" sz="3600" b="1" dirty="0" smtClean="0">
                <a:solidFill>
                  <a:srgbClr val="C00000"/>
                </a:solidFill>
                <a:latin typeface="Calibri" pitchFamily="34" charset="0"/>
              </a:rPr>
              <a:t>Innovation &amp; Entrepreneurship</a:t>
            </a:r>
          </a:p>
        </p:txBody>
      </p:sp>
      <p:sp>
        <p:nvSpPr>
          <p:cNvPr id="30723" name="Rectangle 3"/>
          <p:cNvSpPr>
            <a:spLocks noGrp="1" noChangeArrowheads="1"/>
          </p:cNvSpPr>
          <p:nvPr>
            <p:ph type="body" idx="1"/>
          </p:nvPr>
        </p:nvSpPr>
        <p:spPr>
          <a:xfrm>
            <a:off x="457200" y="1628775"/>
            <a:ext cx="8229600" cy="4679950"/>
          </a:xfrm>
          <a:noFill/>
        </p:spPr>
        <p:txBody>
          <a:bodyPr lIns="92075" tIns="46038" rIns="92075" bIns="46038">
            <a:normAutofit/>
          </a:bodyPr>
          <a:lstStyle/>
          <a:p>
            <a:pPr eaLnBrk="1" hangingPunct="1">
              <a:lnSpc>
                <a:spcPct val="80000"/>
              </a:lnSpc>
              <a:buFont typeface="Wingdings" pitchFamily="2" charset="2"/>
              <a:buNone/>
            </a:pPr>
            <a:r>
              <a:rPr lang="en-GB" altLang="en-US" sz="2400" b="1" dirty="0" smtClean="0">
                <a:solidFill>
                  <a:srgbClr val="FFC000"/>
                </a:solidFill>
                <a:latin typeface="Calibri" pitchFamily="34" charset="0"/>
              </a:rPr>
              <a:t>3</a:t>
            </a:r>
            <a:r>
              <a:rPr lang="en-GB" altLang="en-US" sz="2400" b="1" dirty="0" smtClean="0">
                <a:solidFill>
                  <a:srgbClr val="FFC000"/>
                </a:solidFill>
                <a:latin typeface="Calibri" pitchFamily="34" charset="0"/>
              </a:rPr>
              <a:t>.	Difficulties in protecting Intellectual Property Rights (IPR)</a:t>
            </a:r>
          </a:p>
          <a:p>
            <a:pPr>
              <a:lnSpc>
                <a:spcPct val="80000"/>
              </a:lnSpc>
              <a:buFont typeface="Wingdings" pitchFamily="2" charset="2"/>
              <a:buNone/>
            </a:pPr>
            <a:r>
              <a:rPr lang="en-GB" altLang="en-US" sz="2400" i="1" dirty="0" smtClean="0">
                <a:solidFill>
                  <a:srgbClr val="FFC000"/>
                </a:solidFill>
                <a:latin typeface="Calibri" pitchFamily="34" charset="0"/>
              </a:rPr>
              <a:t>	Patents</a:t>
            </a:r>
            <a:r>
              <a:rPr lang="en-GB" altLang="en-US" sz="2400" dirty="0" smtClean="0">
                <a:solidFill>
                  <a:srgbClr val="FFC000"/>
                </a:solidFill>
                <a:latin typeface="Calibri" pitchFamily="34" charset="0"/>
              </a:rPr>
              <a:t> – monopoly right to exclusive use of invention or idea.  Geographical boundaries defined.  Last 20 </a:t>
            </a:r>
            <a:r>
              <a:rPr lang="en-GB" altLang="en-US" sz="2400" dirty="0" err="1" smtClean="0">
                <a:solidFill>
                  <a:srgbClr val="FFC000"/>
                </a:solidFill>
                <a:latin typeface="Calibri" pitchFamily="34" charset="0"/>
              </a:rPr>
              <a:t>yrs</a:t>
            </a:r>
            <a:r>
              <a:rPr lang="en-GB" altLang="en-US" sz="2400" dirty="0" smtClean="0">
                <a:solidFill>
                  <a:srgbClr val="FFC000"/>
                </a:solidFill>
                <a:latin typeface="Calibri" pitchFamily="34" charset="0"/>
              </a:rPr>
              <a:t> UK.</a:t>
            </a:r>
          </a:p>
          <a:p>
            <a:pPr>
              <a:lnSpc>
                <a:spcPct val="80000"/>
              </a:lnSpc>
              <a:buFont typeface="Wingdings" pitchFamily="2" charset="2"/>
              <a:buNone/>
            </a:pPr>
            <a:r>
              <a:rPr lang="en-GB" altLang="en-US" sz="2400" i="1" dirty="0" smtClean="0">
                <a:solidFill>
                  <a:srgbClr val="FFC000"/>
                </a:solidFill>
                <a:latin typeface="Calibri" pitchFamily="34" charset="0"/>
              </a:rPr>
              <a:t>	Copyright</a:t>
            </a:r>
            <a:r>
              <a:rPr lang="en-GB" altLang="en-US" sz="2400" dirty="0" smtClean="0">
                <a:solidFill>
                  <a:srgbClr val="FFC000"/>
                </a:solidFill>
                <a:latin typeface="Calibri" pitchFamily="34" charset="0"/>
              </a:rPr>
              <a:t> – of written sources.  Lasts 50yrs after authors death, or 50yrs after created.</a:t>
            </a:r>
          </a:p>
          <a:p>
            <a:pPr>
              <a:lnSpc>
                <a:spcPct val="80000"/>
              </a:lnSpc>
              <a:buFont typeface="Wingdings" pitchFamily="2" charset="2"/>
              <a:buNone/>
            </a:pPr>
            <a:r>
              <a:rPr lang="en-GB" altLang="en-US" sz="2400" i="1" dirty="0" smtClean="0">
                <a:solidFill>
                  <a:srgbClr val="FFC000"/>
                </a:solidFill>
                <a:latin typeface="Calibri" pitchFamily="34" charset="0"/>
              </a:rPr>
              <a:t>	Trademarks</a:t>
            </a:r>
            <a:r>
              <a:rPr lang="en-GB" altLang="en-US" sz="2400" dirty="0" smtClean="0">
                <a:solidFill>
                  <a:srgbClr val="FFC000"/>
                </a:solidFill>
                <a:latin typeface="Calibri" pitchFamily="34" charset="0"/>
              </a:rPr>
              <a:t> – attaches reputation of firm to goods/services.  Needs to be registered for legal protection.</a:t>
            </a:r>
          </a:p>
          <a:p>
            <a:pPr>
              <a:lnSpc>
                <a:spcPct val="80000"/>
              </a:lnSpc>
              <a:buFont typeface="Wingdings" pitchFamily="2" charset="2"/>
              <a:buNone/>
            </a:pPr>
            <a:r>
              <a:rPr lang="en-GB" altLang="en-US" sz="2400" dirty="0" smtClean="0">
                <a:solidFill>
                  <a:srgbClr val="FFC000"/>
                </a:solidFill>
                <a:latin typeface="Calibri" pitchFamily="34" charset="0"/>
              </a:rPr>
              <a:t>	</a:t>
            </a:r>
            <a:r>
              <a:rPr lang="en-GB" altLang="en-US" sz="2400" i="1" dirty="0" smtClean="0">
                <a:solidFill>
                  <a:srgbClr val="FFC000"/>
                </a:solidFill>
                <a:latin typeface="Calibri" pitchFamily="34" charset="0"/>
              </a:rPr>
              <a:t>Others</a:t>
            </a:r>
          </a:p>
          <a:p>
            <a:pPr>
              <a:lnSpc>
                <a:spcPct val="80000"/>
              </a:lnSpc>
              <a:buFont typeface="Wingdings" pitchFamily="2" charset="2"/>
              <a:buNone/>
            </a:pPr>
            <a:endParaRPr lang="en-GB" altLang="en-US" sz="2400" dirty="0" smtClean="0">
              <a:latin typeface="Calibri" pitchFamily="34" charset="0"/>
            </a:endParaRPr>
          </a:p>
          <a:p>
            <a:pPr>
              <a:lnSpc>
                <a:spcPct val="80000"/>
              </a:lnSpc>
              <a:buFont typeface="Wingdings" pitchFamily="2" charset="2"/>
              <a:buNone/>
            </a:pPr>
            <a:r>
              <a:rPr lang="en-GB" altLang="en-US" sz="2400" b="1" dirty="0" smtClean="0">
                <a:solidFill>
                  <a:srgbClr val="7030A0"/>
                </a:solidFill>
                <a:latin typeface="Calibri" pitchFamily="34" charset="0"/>
              </a:rPr>
              <a:t>4.	Special Support Environments</a:t>
            </a:r>
          </a:p>
          <a:p>
            <a:pPr>
              <a:lnSpc>
                <a:spcPct val="80000"/>
              </a:lnSpc>
              <a:buFont typeface="Wingdings" pitchFamily="2" charset="2"/>
              <a:buNone/>
            </a:pPr>
            <a:r>
              <a:rPr lang="en-GB" altLang="en-US" sz="2400" dirty="0" smtClean="0">
                <a:solidFill>
                  <a:srgbClr val="7030A0"/>
                </a:solidFill>
                <a:latin typeface="Calibri" pitchFamily="34" charset="0"/>
              </a:rPr>
              <a:t>		Incubators</a:t>
            </a:r>
          </a:p>
          <a:p>
            <a:pPr>
              <a:lnSpc>
                <a:spcPct val="80000"/>
              </a:lnSpc>
              <a:buFont typeface="Wingdings" pitchFamily="2" charset="2"/>
              <a:buNone/>
            </a:pPr>
            <a:r>
              <a:rPr lang="en-GB" altLang="en-US" sz="2400" dirty="0" smtClean="0">
                <a:solidFill>
                  <a:srgbClr val="7030A0"/>
                </a:solidFill>
                <a:latin typeface="Calibri" pitchFamily="34" charset="0"/>
              </a:rPr>
              <a:t>		Technical / Innovation Centres</a:t>
            </a:r>
          </a:p>
          <a:p>
            <a:pPr>
              <a:lnSpc>
                <a:spcPct val="80000"/>
              </a:lnSpc>
              <a:buFont typeface="Wingdings" pitchFamily="2" charset="2"/>
              <a:buNone/>
            </a:pPr>
            <a:r>
              <a:rPr lang="en-GB" altLang="en-US" sz="2400" dirty="0" smtClean="0">
                <a:solidFill>
                  <a:srgbClr val="7030A0"/>
                </a:solidFill>
                <a:latin typeface="Calibri" pitchFamily="34" charset="0"/>
              </a:rPr>
              <a:t>		Science Parks</a:t>
            </a:r>
          </a:p>
        </p:txBody>
      </p:sp>
      <p:pic>
        <p:nvPicPr>
          <p:cNvPr id="30724" name="Picture 5" descr="C:\Users\susan.emmens\AppData\Local\Microsoft\Windows\Temporary Internet Files\Content.IE5\R6EDSIAE\MP900448712[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1663" y="4714875"/>
            <a:ext cx="219075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60645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964</TotalTime>
  <Words>1131</Words>
  <Application>Microsoft Office PowerPoint</Application>
  <PresentationFormat>On-screen Show (4:3)</PresentationFormat>
  <Paragraphs>211</Paragraphs>
  <Slides>29</Slides>
  <Notes>21</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Urban</vt:lpstr>
      <vt:lpstr>SBUS5004 Enterprise and Entrepreneurship </vt:lpstr>
      <vt:lpstr> Innovation &amp; Entrepreneurship</vt:lpstr>
      <vt:lpstr>The Concept of Innovation</vt:lpstr>
      <vt:lpstr>Schumpeter’s Innovation</vt:lpstr>
      <vt:lpstr>Diffusion of Innovation</vt:lpstr>
      <vt:lpstr>Innovators</vt:lpstr>
      <vt:lpstr>Early Adopters</vt:lpstr>
      <vt:lpstr>Early Majority</vt:lpstr>
      <vt:lpstr>Late Majority</vt:lpstr>
      <vt:lpstr>Laggards</vt:lpstr>
      <vt:lpstr> Innovation &amp; Entrepreneurship</vt:lpstr>
      <vt:lpstr>Innovation &amp; Entrepreneurship </vt:lpstr>
      <vt:lpstr>Innovation at different levels:</vt:lpstr>
      <vt:lpstr>A model of team innovation (West 2002)</vt:lpstr>
      <vt:lpstr>Group Knowledge, Diversity &amp; Skills</vt:lpstr>
      <vt:lpstr>Group Processes</vt:lpstr>
      <vt:lpstr>Implications</vt:lpstr>
      <vt:lpstr>Innovation &amp; Entrepreneurship</vt:lpstr>
      <vt:lpstr>  Innovation  </vt:lpstr>
      <vt:lpstr>Product Innovation (examples) </vt:lpstr>
      <vt:lpstr>Examples of Failures:</vt:lpstr>
      <vt:lpstr>Reasons for Failure:</vt:lpstr>
      <vt:lpstr>Innovation &amp; Entrepreneurship</vt:lpstr>
      <vt:lpstr>PowerPoint Presentation</vt:lpstr>
      <vt:lpstr> Innovation &amp; Entrepreneurship</vt:lpstr>
      <vt:lpstr>PowerPoint Presentation</vt:lpstr>
      <vt:lpstr>Potential general sources of ideas:</vt:lpstr>
      <vt:lpstr> Innovation &amp; Entrepreneurship</vt:lpstr>
      <vt:lpstr> Innovation &amp; Entrepreneurship</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M3X9082 Developing Niche Markets</dc:title>
  <dc:creator>Louise Emanuel</dc:creator>
  <cp:lastModifiedBy>Louise Emanuel</cp:lastModifiedBy>
  <cp:revision>51</cp:revision>
  <dcterms:created xsi:type="dcterms:W3CDTF">2014-12-18T11:36:24Z</dcterms:created>
  <dcterms:modified xsi:type="dcterms:W3CDTF">2015-01-31T19:52:49Z</dcterms:modified>
</cp:coreProperties>
</file>