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60" r:id="rId4"/>
  </p:sldMasterIdLst>
  <p:notesMasterIdLst>
    <p:notesMasterId r:id="rId21"/>
  </p:notesMasterIdLst>
  <p:sldIdLst>
    <p:sldId id="266" r:id="rId5"/>
    <p:sldId id="310" r:id="rId6"/>
    <p:sldId id="309" r:id="rId7"/>
    <p:sldId id="320" r:id="rId8"/>
    <p:sldId id="311" r:id="rId9"/>
    <p:sldId id="329" r:id="rId10"/>
    <p:sldId id="312" r:id="rId11"/>
    <p:sldId id="330" r:id="rId12"/>
    <p:sldId id="313" r:id="rId13"/>
    <p:sldId id="314" r:id="rId14"/>
    <p:sldId id="315" r:id="rId15"/>
    <p:sldId id="316" r:id="rId16"/>
    <p:sldId id="322" r:id="rId17"/>
    <p:sldId id="326" r:id="rId18"/>
    <p:sldId id="321" r:id="rId19"/>
    <p:sldId id="31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5076" autoAdjust="0"/>
  </p:normalViewPr>
  <p:slideViewPr>
    <p:cSldViewPr snapToGrid="0">
      <p:cViewPr varScale="1">
        <p:scale>
          <a:sx n="90" d="100"/>
          <a:sy n="90" d="100"/>
        </p:scale>
        <p:origin x="125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FE85F-AC04-4ED0-92E6-656BCEA6CA76}" type="datetimeFigureOut">
              <a:rPr lang="en-GB" smtClean="0"/>
              <a:t>09/01/2022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BB4EDD-4225-46F3-B122-9C3A69B15B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759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012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CBB4EDD-4225-46F3-B122-9C3A69B15BF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555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hyperlink" Target="mailto:Davina-wyn.evans@uwtsd.ac.u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hyperlink" Target="https://moodle.uwtsd.ac.uk/course/view.php?id=7929#section-1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30000" y="639097"/>
            <a:ext cx="4813072" cy="3494791"/>
          </a:xfrm>
        </p:spPr>
        <p:txBody>
          <a:bodyPr>
            <a:normAutofit/>
          </a:bodyPr>
          <a:lstStyle/>
          <a:p>
            <a:pPr algn="ctr"/>
            <a:r>
              <a:rPr lang="en-US" sz="6000" b="1" dirty="0">
                <a:solidFill>
                  <a:schemeClr val="accent2"/>
                </a:solidFill>
              </a:rPr>
              <a:t>Creativity and Innovation for Business Advantage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29999" y="4455621"/>
            <a:ext cx="4829101" cy="1238616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solidFill>
                  <a:schemeClr val="accent1"/>
                </a:solidFill>
              </a:rPr>
              <a:t>Session 1 </a:t>
            </a:r>
          </a:p>
          <a:p>
            <a:pPr algn="ctr"/>
            <a:r>
              <a:rPr lang="en-US" sz="2000" b="1" dirty="0">
                <a:solidFill>
                  <a:schemeClr val="accent1"/>
                </a:solidFill>
              </a:rPr>
              <a:t>Module Introduction </a:t>
            </a: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B30FFD0F-A476-4C9B-83F0-10C52C4B68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438900" cy="6905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4B07552-8329-4C1F-9D2A-E8B54066D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32396" y="118533"/>
            <a:ext cx="6750110" cy="3796937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0A2778D-1548-44CE-ACBC-8A1CC714193F}"/>
              </a:ext>
            </a:extLst>
          </p:cNvPr>
          <p:cNvSpPr/>
          <p:nvPr/>
        </p:nvSpPr>
        <p:spPr>
          <a:xfrm>
            <a:off x="348343" y="4075611"/>
            <a:ext cx="5521234" cy="1637212"/>
          </a:xfrm>
          <a:prstGeom prst="round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500" b="1" dirty="0"/>
              <a:t>In the ‘Chat’ write down 3 ‘things’ that you would like to know by the end of the session.</a:t>
            </a:r>
          </a:p>
        </p:txBody>
      </p:sp>
    </p:spTree>
    <p:extLst>
      <p:ext uri="{BB962C8B-B14F-4D97-AF65-F5344CB8AC3E}">
        <p14:creationId xmlns:p14="http://schemas.microsoft.com/office/powerpoint/2010/main" val="3761601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CA55E1-5C49-43AF-AA4C-DF178D3B5FDB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sz="5000" b="1" dirty="0">
                <a:solidFill>
                  <a:schemeClr val="tx1"/>
                </a:solidFill>
              </a:rPr>
              <a:t>Introductions</a:t>
            </a:r>
            <a:r>
              <a:rPr lang="en-GB" sz="5000" b="1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21303-37C5-4FD5-92A1-1EE79B194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chemeClr val="accent1"/>
                </a:solidFill>
              </a:rPr>
              <a:t>Name: </a:t>
            </a:r>
            <a:r>
              <a:rPr lang="en-GB" sz="3000" b="1" dirty="0"/>
              <a:t>Davina Evans </a:t>
            </a:r>
          </a:p>
          <a:p>
            <a:endParaRPr lang="en-GB" sz="3000" b="1" dirty="0"/>
          </a:p>
          <a:p>
            <a:r>
              <a:rPr lang="en-GB" sz="3000" b="1" dirty="0">
                <a:solidFill>
                  <a:schemeClr val="accent1"/>
                </a:solidFill>
              </a:rPr>
              <a:t>E-mail</a:t>
            </a:r>
            <a:r>
              <a:rPr lang="en-GB" sz="3000" b="1" dirty="0"/>
              <a:t> – </a:t>
            </a:r>
            <a:r>
              <a:rPr lang="en-GB" sz="3000" b="1" dirty="0">
                <a:hlinkClick r:id="rId2"/>
              </a:rPr>
              <a:t>Davina-wyn.evans@uwtsd.ac.uk</a:t>
            </a:r>
            <a:endParaRPr lang="en-GB" sz="3000" b="1" dirty="0"/>
          </a:p>
          <a:p>
            <a:endParaRPr lang="en-GB" sz="3000" b="1" dirty="0"/>
          </a:p>
          <a:p>
            <a:endParaRPr lang="en-GB" sz="3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D611E91-106B-4A50-813A-A90BF34DE54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81" y="4638225"/>
            <a:ext cx="1149677" cy="13861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00F773E-1259-4C89-901D-6BC4145952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93341">
            <a:off x="8145389" y="3305744"/>
            <a:ext cx="3852163" cy="3022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135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676D9E-7A23-4CBB-8D3F-07C395AA8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3073550" cy="5126203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Weekly Structure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2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8696F-6B5D-4323-A5F1-3EC0024A56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3785" y="0"/>
            <a:ext cx="7300127" cy="6400799"/>
          </a:xfrm>
        </p:spPr>
        <p:txBody>
          <a:bodyPr anchor="ctr">
            <a:normAutofit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Campus Delivery – </a:t>
            </a:r>
            <a:r>
              <a:rPr lang="en-GB" b="1" i="1" dirty="0">
                <a:solidFill>
                  <a:schemeClr val="tx1"/>
                </a:solidFill>
              </a:rPr>
              <a:t>SBC – Room 418</a:t>
            </a:r>
          </a:p>
          <a:p>
            <a:r>
              <a:rPr lang="en-GB" b="1" dirty="0">
                <a:solidFill>
                  <a:schemeClr val="accent5"/>
                </a:solidFill>
              </a:rPr>
              <a:t>Group 1:</a:t>
            </a:r>
          </a:p>
          <a:p>
            <a:pPr>
              <a:lnSpc>
                <a:spcPct val="100000"/>
              </a:lnSpc>
            </a:pPr>
            <a:r>
              <a:rPr lang="en-GB" b="1" dirty="0">
                <a:solidFill>
                  <a:schemeClr val="accent1"/>
                </a:solidFill>
              </a:rPr>
              <a:t>9.00 am – 10.00 am </a:t>
            </a:r>
            <a:r>
              <a:rPr lang="en-GB" b="1" dirty="0"/>
              <a:t>– </a:t>
            </a:r>
            <a:r>
              <a:rPr lang="en-GB" b="1" i="1" dirty="0"/>
              <a:t>Drop in hour for Q&amp;A </a:t>
            </a:r>
          </a:p>
          <a:p>
            <a:pPr>
              <a:lnSpc>
                <a:spcPct val="100000"/>
              </a:lnSpc>
            </a:pPr>
            <a:r>
              <a:rPr lang="en-GB" b="1" i="1" dirty="0"/>
              <a:t>(Please email ahead to book an appointment).</a:t>
            </a:r>
          </a:p>
          <a:p>
            <a:r>
              <a:rPr lang="en-GB" b="1" dirty="0">
                <a:solidFill>
                  <a:schemeClr val="accent1"/>
                </a:solidFill>
              </a:rPr>
              <a:t>10.00 am – 12.30 pm </a:t>
            </a:r>
            <a:r>
              <a:rPr lang="en-GB" b="1" i="1" dirty="0"/>
              <a:t>– Group 1 Lecture</a:t>
            </a:r>
          </a:p>
          <a:p>
            <a:r>
              <a:rPr lang="en-GB" b="1" i="1" dirty="0">
                <a:solidFill>
                  <a:schemeClr val="accent1"/>
                </a:solidFill>
              </a:rPr>
              <a:t>12.30 pm – 1.00 pm </a:t>
            </a:r>
            <a:r>
              <a:rPr lang="en-GB" b="1" i="1" dirty="0"/>
              <a:t>– Lunch </a:t>
            </a:r>
          </a:p>
          <a:p>
            <a:r>
              <a:rPr lang="en-GB" b="1" dirty="0">
                <a:solidFill>
                  <a:schemeClr val="accent5"/>
                </a:solidFill>
              </a:rPr>
              <a:t>Group 2:</a:t>
            </a:r>
          </a:p>
          <a:p>
            <a:r>
              <a:rPr lang="en-GB" b="1" i="1" dirty="0">
                <a:solidFill>
                  <a:schemeClr val="accent1"/>
                </a:solidFill>
              </a:rPr>
              <a:t>1.00 pm – 3.30 pm </a:t>
            </a:r>
            <a:r>
              <a:rPr lang="en-GB" b="1" i="1" dirty="0"/>
              <a:t>– Group 2 Lecture</a:t>
            </a:r>
          </a:p>
          <a:p>
            <a:pPr>
              <a:lnSpc>
                <a:spcPct val="100000"/>
              </a:lnSpc>
            </a:pPr>
            <a:r>
              <a:rPr lang="en-GB" b="1" i="1" dirty="0">
                <a:solidFill>
                  <a:schemeClr val="accent1"/>
                </a:solidFill>
              </a:rPr>
              <a:t>3.30 pm – 4.30 pm </a:t>
            </a:r>
            <a:r>
              <a:rPr lang="en-GB" b="1" i="1" dirty="0"/>
              <a:t>- Drop in hour for Q&amp;A </a:t>
            </a:r>
          </a:p>
          <a:p>
            <a:pPr>
              <a:lnSpc>
                <a:spcPct val="100000"/>
              </a:lnSpc>
            </a:pPr>
            <a:r>
              <a:rPr lang="en-GB" b="1" i="1" dirty="0"/>
              <a:t>(Please email ahead to book an appointment).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4552793-7DFF-4EC7-AC69-D34A75D018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69505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CA4BF4-6F24-4B6B-BFA9-FC290A073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Indicative Schedule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Rectangle 19">
            <a:extLst>
              <a:ext uri="{FF2B5EF4-FFF2-40B4-BE49-F238E27FC236}">
                <a16:creationId xmlns:a16="http://schemas.microsoft.com/office/drawing/2014/main" id="{8D4480B4-953D-41FA-9052-09AB3A026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8358661B-8AF1-407B-BE47-498DFF1161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6693395"/>
              </p:ext>
            </p:extLst>
          </p:nvPr>
        </p:nvGraphicFramePr>
        <p:xfrm>
          <a:off x="961678" y="327592"/>
          <a:ext cx="5000875" cy="553593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899019">
                  <a:extLst>
                    <a:ext uri="{9D8B030D-6E8A-4147-A177-3AD203B41FA5}">
                      <a16:colId xmlns:a16="http://schemas.microsoft.com/office/drawing/2014/main" val="1604863500"/>
                    </a:ext>
                  </a:extLst>
                </a:gridCol>
                <a:gridCol w="1105786">
                  <a:extLst>
                    <a:ext uri="{9D8B030D-6E8A-4147-A177-3AD203B41FA5}">
                      <a16:colId xmlns:a16="http://schemas.microsoft.com/office/drawing/2014/main" val="2783848886"/>
                    </a:ext>
                  </a:extLst>
                </a:gridCol>
                <a:gridCol w="2996070">
                  <a:extLst>
                    <a:ext uri="{9D8B030D-6E8A-4147-A177-3AD203B41FA5}">
                      <a16:colId xmlns:a16="http://schemas.microsoft.com/office/drawing/2014/main" val="3344495735"/>
                    </a:ext>
                  </a:extLst>
                </a:gridCol>
              </a:tblGrid>
              <a:tr h="333315"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 dirty="0">
                          <a:effectLst/>
                        </a:rPr>
                        <a:t>Week</a:t>
                      </a:r>
                    </a:p>
                    <a:p>
                      <a:pPr algn="ctr" hangingPunct="0"/>
                      <a:r>
                        <a:rPr lang="en-GB" sz="1600" b="1" dirty="0">
                          <a:effectLst/>
                        </a:rPr>
                        <a:t>Number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 dirty="0">
                          <a:effectLst/>
                        </a:rPr>
                        <a:t>Date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Activity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3721329882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1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 dirty="0">
                          <a:effectLst/>
                        </a:rPr>
                        <a:t>10/01/22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 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Module Introduction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219789059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2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 dirty="0">
                          <a:effectLst/>
                        </a:rPr>
                        <a:t>17/01/22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 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What is Innovation?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81701663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3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24/01/22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What is Creativity?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488244736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4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31/01/22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Innovation Models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871468720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5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07/02/22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The Innovative Organisation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436891976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6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14/02/22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Where do Ideas Come From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1757909693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7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21/02/22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Leadership and Management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338626002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8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28/02/22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Problem Solving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469738660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9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07/03/22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Research and Development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2921469236"/>
                  </a:ext>
                </a:extLst>
              </a:tr>
              <a:tr h="342747"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10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ctr" hangingPunct="0"/>
                      <a:r>
                        <a:rPr lang="en-GB" sz="1600" b="1">
                          <a:effectLst/>
                        </a:rPr>
                        <a:t>14/03/22</a:t>
                      </a:r>
                    </a:p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>
                          <a:effectLst/>
                        </a:rPr>
                        <a:t> </a:t>
                      </a:r>
                      <a:endParaRPr lang="en-GB" sz="16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tc>
                  <a:txBody>
                    <a:bodyPr/>
                    <a:lstStyle/>
                    <a:p>
                      <a:pPr algn="just" hangingPunct="0">
                        <a:lnSpc>
                          <a:spcPct val="115000"/>
                        </a:lnSpc>
                      </a:pPr>
                      <a:r>
                        <a:rPr lang="en-GB" sz="1600" b="1" dirty="0">
                          <a:effectLst/>
                        </a:rPr>
                        <a:t>1-2-1 Assignment Tutorials</a:t>
                      </a:r>
                      <a:endParaRPr lang="en-GB" sz="16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2496" marR="62496" marT="0" marB="0"/>
                </a:tc>
                <a:extLst>
                  <a:ext uri="{0D108BD9-81ED-4DB2-BD59-A6C34878D82A}">
                    <a16:rowId xmlns:a16="http://schemas.microsoft.com/office/drawing/2014/main" val="3430117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4788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16A0E3C-60E6-4F39-BC55-5F7C224E1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5025DAC-8B93-4160-B017-3A274A582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4FAA6B4-BAFB-4474-9B14-DC83A90965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A84953-E5F5-4EA4-9C9D-182D7CF4B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dirty="0">
                <a:latin typeface="+mn-lt"/>
              </a:rPr>
              <a:t>Key Dates </a:t>
            </a:r>
          </a:p>
        </p:txBody>
      </p:sp>
      <p:cxnSp>
        <p:nvCxnSpPr>
          <p:cNvPr id="17" name="!!Straight Connector">
            <a:extLst>
              <a:ext uri="{FF2B5EF4-FFF2-40B4-BE49-F238E27FC236}">
                <a16:creationId xmlns:a16="http://schemas.microsoft.com/office/drawing/2014/main" id="{4364CDC3-ADB0-4691-9286-5925F160C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158DF39-A323-4CD3-A505-A714621257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12652" y="2108201"/>
            <a:ext cx="7134446" cy="4132548"/>
          </a:xfrm>
        </p:spPr>
        <p:txBody>
          <a:bodyPr vert="horz" lIns="0" tIns="45720" rIns="0" bIns="45720" rtlCol="0">
            <a:normAutofit fontScale="9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DRAFT Submission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by: Monday 7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March to be submitted via email – feedback to be provided during 1-2-1 tutorial sessions on the 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Monday 14</a:t>
            </a:r>
            <a:r>
              <a:rPr lang="en-GB" sz="1800" b="1" baseline="30000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Presentation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be delivered ‘In Person’ (Covid Allowing) – 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Monday 21</a:t>
            </a:r>
            <a:r>
              <a:rPr lang="en-GB" sz="1800" b="1" baseline="30000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(Individual time slots to confirmed closer to the date).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Submission</a:t>
            </a:r>
            <a:r>
              <a:rPr lang="en-GB" sz="1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(Report &amp; Presentation Slides) by: Friday 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</a:t>
            </a:r>
            <a:r>
              <a:rPr lang="en-GB" sz="1800" b="1" baseline="30000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March 2022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3.00pm via Turnitin.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Feedback:</a:t>
            </a:r>
            <a:endParaRPr lang="en-GB" sz="1800" dirty="0">
              <a:solidFill>
                <a:schemeClr val="accent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Provisional Marks and Feedback – 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13</a:t>
            </a:r>
            <a:r>
              <a:rPr lang="en-GB" sz="1800" b="1" baseline="30000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b="1" dirty="0">
                <a:solidFill>
                  <a:schemeClr val="accent5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2022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(Please note the 3-week Easter Vacation following submission – 4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– 22</a:t>
            </a:r>
            <a:r>
              <a:rPr lang="en-GB" sz="18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April 2022)</a:t>
            </a:r>
          </a:p>
          <a:p>
            <a:pPr>
              <a:lnSpc>
                <a:spcPct val="100000"/>
              </a:lnSpc>
            </a:pPr>
            <a:endParaRPr lang="en-US" dirty="0"/>
          </a:p>
        </p:txBody>
      </p:sp>
      <p:pic>
        <p:nvPicPr>
          <p:cNvPr id="6" name="Content Placeholder 5" descr="Spiral open diary laid on blue wooden floor">
            <a:extLst>
              <a:ext uri="{FF2B5EF4-FFF2-40B4-BE49-F238E27FC236}">
                <a16:creationId xmlns:a16="http://schemas.microsoft.com/office/drawing/2014/main" id="{B3F72350-E6C2-4117-BCB8-206FC62AC3E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3634" r="29236" b="-3"/>
          <a:stretch/>
        </p:blipFill>
        <p:spPr>
          <a:xfrm>
            <a:off x="8358324" y="2182630"/>
            <a:ext cx="3621024" cy="360061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B148495-5F82-48E2-A76C-C8E1C8949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37190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56827C3C-D52F-46CE-A441-3CD6A1A6A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37" y="0"/>
            <a:ext cx="12192000" cy="6858000"/>
          </a:xfrm>
          <a:prstGeom prst="rect">
            <a:avLst/>
          </a:prstGeom>
          <a:solidFill>
            <a:schemeClr val="bg1">
              <a:lumMod val="8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52A8B51-0A89-497B-B882-6658E029A3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55B03-E25D-4C85-B154-1D7A4DD6FF9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20" t="22171" r="47064" b="4496"/>
          <a:stretch/>
        </p:blipFill>
        <p:spPr>
          <a:xfrm>
            <a:off x="965200" y="2181923"/>
            <a:ext cx="2879083" cy="2494153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EB1CEFBF-6F09-4052-862B-E219DA1575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26882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A1AC3F-D047-49DA-AB9C-A0632CF026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465" t="31318" r="25960" b="15038"/>
          <a:stretch/>
        </p:blipFill>
        <p:spPr>
          <a:xfrm>
            <a:off x="4647976" y="2745951"/>
            <a:ext cx="2880360" cy="1367111"/>
          </a:xfrm>
          <a:prstGeom prst="rect">
            <a:avLst/>
          </a:prstGeom>
        </p:spPr>
      </p:pic>
      <p:sp>
        <p:nvSpPr>
          <p:cNvPr id="36" name="Rectangle 35">
            <a:extLst>
              <a:ext uri="{FF2B5EF4-FFF2-40B4-BE49-F238E27FC236}">
                <a16:creationId xmlns:a16="http://schemas.microsoft.com/office/drawing/2014/main" id="{BCB5D417-2A71-445D-B4C7-9E814D633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2847" y="643466"/>
            <a:ext cx="3522548" cy="5571067"/>
          </a:xfrm>
          <a:prstGeom prst="rect">
            <a:avLst/>
          </a:prstGeom>
          <a:solidFill>
            <a:srgbClr val="FFFFFF"/>
          </a:solidFill>
          <a:ln w="9525">
            <a:noFill/>
          </a:ln>
          <a:effectLst>
            <a:outerShdw blurRad="63500" dist="17780" dir="5400000" algn="t" rotWithShape="0">
              <a:prstClr val="black">
                <a:alpha val="4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Related image">
            <a:hlinkClick r:id="rId4"/>
            <a:extLst>
              <a:ext uri="{FF2B5EF4-FFF2-40B4-BE49-F238E27FC236}">
                <a16:creationId xmlns:a16="http://schemas.microsoft.com/office/drawing/2014/main" id="{21363994-B0B3-475D-BC63-D4361AA191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343941" y="2838526"/>
            <a:ext cx="2880360" cy="118094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5178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890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212709"/>
            <a:ext cx="12192000" cy="264529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EBC9D1-C9E4-4744-AFF8-904A90BD6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999" y="4550230"/>
            <a:ext cx="10909073" cy="9579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 b="1">
                <a:solidFill>
                  <a:schemeClr val="bg1"/>
                </a:solidFill>
              </a:rPr>
              <a:t>Reading Materials 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3A965B8E-3882-46AF-8D64-D7F136E5C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75791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46">
            <a:extLst>
              <a:ext uri="{FF2B5EF4-FFF2-40B4-BE49-F238E27FC236}">
                <a16:creationId xmlns:a16="http://schemas.microsoft.com/office/drawing/2014/main" id="{1B23B5C8-7571-48D0-A990-CC2FE29F43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8710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48">
            <a:extLst>
              <a:ext uri="{FF2B5EF4-FFF2-40B4-BE49-F238E27FC236}">
                <a16:creationId xmlns:a16="http://schemas.microsoft.com/office/drawing/2014/main" id="{E34CB009-3728-4041-86E2-BF1746DC41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29670" y="1755648"/>
            <a:ext cx="0" cy="120796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0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Rectangle 52">
            <a:extLst>
              <a:ext uri="{FF2B5EF4-FFF2-40B4-BE49-F238E27FC236}">
                <a16:creationId xmlns:a16="http://schemas.microsoft.com/office/drawing/2014/main" id="{C22DE4C3-F301-467F-AA92-57A8FB1523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E338C155-707F-46F1-91E2-678D3191E7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5268" t="43375" r="23431" b="40465"/>
          <a:stretch/>
        </p:blipFill>
        <p:spPr>
          <a:xfrm>
            <a:off x="8908284" y="4210823"/>
            <a:ext cx="3288623" cy="264529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F991451-08D8-411C-97D1-F9ED35154E5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185" t="29302" r="14187" b="15814"/>
          <a:stretch/>
        </p:blipFill>
        <p:spPr>
          <a:xfrm>
            <a:off x="95693" y="110012"/>
            <a:ext cx="9844016" cy="372305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8671CDD-8279-4C9E-8398-6DFD0BAC348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01" t="76265" r="63983" b="13245"/>
          <a:stretch/>
        </p:blipFill>
        <p:spPr>
          <a:xfrm>
            <a:off x="4424876" y="1227998"/>
            <a:ext cx="4062028" cy="79326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B3085BCA-D14B-4DCD-B4B9-453302325F8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5086" t="20371" r="51687" b="5272"/>
          <a:stretch/>
        </p:blipFill>
        <p:spPr>
          <a:xfrm>
            <a:off x="8732974" y="284230"/>
            <a:ext cx="3363333" cy="32543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865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7B74F2B-9534-4540-96B0-5C8E958B9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AB9C9-B0D2-44F8-B2E3-E121E70C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2074" y="286603"/>
            <a:ext cx="5983605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Aims &amp; Objectives 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2FF4250-005B-4455-95AB-A43E6A9320F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0127" r="5866" b="-2"/>
          <a:stretch/>
        </p:blipFill>
        <p:spPr>
          <a:xfrm>
            <a:off x="20" y="10"/>
            <a:ext cx="4580077" cy="6400784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3BECB2B-2CFA-412C-880F-C4B6097493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2903" y="1917852"/>
            <a:ext cx="5943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F61F2-C663-43D1-BA24-9BB977540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2074" y="2108201"/>
            <a:ext cx="5983606" cy="4112097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AIM(S):</a:t>
            </a:r>
          </a:p>
          <a:p>
            <a:pPr lvl="0" hangingPunct="0">
              <a:lnSpc>
                <a:spcPct val="100000"/>
              </a:lnSpc>
            </a:pPr>
            <a:r>
              <a:rPr lang="en-GB" sz="1300" b="1" dirty="0"/>
              <a:t>To provide students with a clear understanding of the importance of innovation to business development, and the ability to critically review models and characteristics of the innovation process.</a:t>
            </a:r>
          </a:p>
          <a:p>
            <a:pPr>
              <a:lnSpc>
                <a:spcPct val="100000"/>
              </a:lnSpc>
            </a:pPr>
            <a:r>
              <a:rPr lang="en-GB" sz="1300" b="1" dirty="0">
                <a:solidFill>
                  <a:schemeClr val="accent1"/>
                </a:solidFill>
              </a:rPr>
              <a:t>LEARNING OUTCOMES:</a:t>
            </a:r>
          </a:p>
          <a:p>
            <a:pPr marL="0" indent="0" hangingPunct="0">
              <a:lnSpc>
                <a:spcPct val="100000"/>
              </a:lnSpc>
              <a:buNone/>
            </a:pPr>
            <a:r>
              <a:rPr lang="en-GB" sz="1300" b="1" i="1" dirty="0"/>
              <a:t>Upon the successful completion of this module, the student should be able to: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reflect on the innovation concept;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recognise, analyse and apply creative thinking at the individual, team, organisational and industry level;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explore and differentiate between different models of innovation;</a:t>
            </a:r>
          </a:p>
          <a:p>
            <a:pPr lvl="0" hangingPunct="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 critically assess characteristics of organisational knowledge and organisational knowing.</a:t>
            </a:r>
          </a:p>
          <a:p>
            <a:pPr>
              <a:lnSpc>
                <a:spcPct val="100000"/>
              </a:lnSpc>
            </a:pPr>
            <a:endParaRPr lang="en-GB" sz="13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B60310-C5C3-46A0-A452-2A0B00843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85035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933CD2-08BB-46F9-9EC3-FB8C379AA644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Assessment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9ACE0DF-FC0B-493E-BEC6-75A640EFC79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019741"/>
              </p:ext>
            </p:extLst>
          </p:nvPr>
        </p:nvGraphicFramePr>
        <p:xfrm>
          <a:off x="1226676" y="2087592"/>
          <a:ext cx="4725550" cy="210485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019797">
                  <a:extLst>
                    <a:ext uri="{9D8B030D-6E8A-4147-A177-3AD203B41FA5}">
                      <a16:colId xmlns:a16="http://schemas.microsoft.com/office/drawing/2014/main" val="3692992508"/>
                    </a:ext>
                  </a:extLst>
                </a:gridCol>
                <a:gridCol w="1705753">
                  <a:extLst>
                    <a:ext uri="{9D8B030D-6E8A-4147-A177-3AD203B41FA5}">
                      <a16:colId xmlns:a16="http://schemas.microsoft.com/office/drawing/2014/main" val="1907061335"/>
                    </a:ext>
                  </a:extLst>
                </a:gridCol>
              </a:tblGrid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Activity type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Percentage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90236058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Written exam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982234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Coursework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100%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255582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Practical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0%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3268551"/>
                  </a:ext>
                </a:extLst>
              </a:tr>
              <a:tr h="420970"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TOTAL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8347396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7DAFE8B-BACF-4056-8896-9AF4CB0B460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5725515"/>
              </p:ext>
            </p:extLst>
          </p:nvPr>
        </p:nvGraphicFramePr>
        <p:xfrm>
          <a:off x="1164566" y="4663448"/>
          <a:ext cx="5863238" cy="115620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71866">
                  <a:extLst>
                    <a:ext uri="{9D8B030D-6E8A-4147-A177-3AD203B41FA5}">
                      <a16:colId xmlns:a16="http://schemas.microsoft.com/office/drawing/2014/main" val="3784250568"/>
                    </a:ext>
                  </a:extLst>
                </a:gridCol>
                <a:gridCol w="2651464">
                  <a:extLst>
                    <a:ext uri="{9D8B030D-6E8A-4147-A177-3AD203B41FA5}">
                      <a16:colId xmlns:a16="http://schemas.microsoft.com/office/drawing/2014/main" val="2562577559"/>
                    </a:ext>
                  </a:extLst>
                </a:gridCol>
                <a:gridCol w="1039908">
                  <a:extLst>
                    <a:ext uri="{9D8B030D-6E8A-4147-A177-3AD203B41FA5}">
                      <a16:colId xmlns:a16="http://schemas.microsoft.com/office/drawing/2014/main" val="506247151"/>
                    </a:ext>
                  </a:extLst>
                </a:gridCol>
              </a:tblGrid>
              <a:tr h="2890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Mode of assessment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Volume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hangingPunct="0">
                        <a:spcAft>
                          <a:spcPts val="0"/>
                        </a:spcAft>
                      </a:pPr>
                      <a:r>
                        <a:rPr lang="en-GB" sz="1500" b="1">
                          <a:effectLst/>
                        </a:rPr>
                        <a:t>Weighting</a:t>
                      </a:r>
                      <a:endParaRPr lang="en-GB" sz="1500" b="1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01048370"/>
                  </a:ext>
                </a:extLst>
              </a:tr>
              <a:tr h="86715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Individual project plan supported by a reflective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2500-word written report supported by 15 minutes’ presentation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en-GB" sz="1500" b="1" dirty="0">
                          <a:effectLst/>
                        </a:rPr>
                        <a:t>100%</a:t>
                      </a:r>
                      <a:endParaRPr lang="en-GB" sz="1500" b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44420699"/>
                  </a:ext>
                </a:extLst>
              </a:tr>
            </a:tbl>
          </a:graphicData>
        </a:graphic>
      </p:graphicFrame>
      <p:sp>
        <p:nvSpPr>
          <p:cNvPr id="6" name="Arrow: Curved Left 5">
            <a:extLst>
              <a:ext uri="{FF2B5EF4-FFF2-40B4-BE49-F238E27FC236}">
                <a16:creationId xmlns:a16="http://schemas.microsoft.com/office/drawing/2014/main" id="{7A05CD1A-3E86-4886-AD0D-DA37569B31F1}"/>
              </a:ext>
            </a:extLst>
          </p:cNvPr>
          <p:cNvSpPr/>
          <p:nvPr/>
        </p:nvSpPr>
        <p:spPr>
          <a:xfrm>
            <a:off x="7660257" y="2563640"/>
            <a:ext cx="2087592" cy="3257603"/>
          </a:xfrm>
          <a:prstGeom prst="curvedLeftArrow">
            <a:avLst>
              <a:gd name="adj1" fmla="val 25000"/>
              <a:gd name="adj2" fmla="val 50000"/>
              <a:gd name="adj3" fmla="val 3992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8417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48B4202-DCD5-4F8C-B481-743A989A9D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463" y="5490428"/>
            <a:ext cx="10909073" cy="957902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000" b="1" dirty="0">
                <a:solidFill>
                  <a:schemeClr val="tx1">
                    <a:lumMod val="85000"/>
                    <a:lumOff val="15000"/>
                  </a:schemeClr>
                </a:solidFill>
                <a:ea typeface="+mj-ea"/>
                <a:cs typeface="+mj-cs"/>
              </a:rPr>
              <a:t>Assignment Task 1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F9C60DD-9E16-4EDD-A893-FCEFCF286A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7035" t="25116" r="6424" b="18605"/>
          <a:stretch/>
        </p:blipFill>
        <p:spPr>
          <a:xfrm>
            <a:off x="249080" y="320043"/>
            <a:ext cx="5598663" cy="48503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9D8F4D4-8896-4658-B0A2-F3FA031406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361" t="15349" r="35901" b="6666"/>
          <a:stretch/>
        </p:blipFill>
        <p:spPr>
          <a:xfrm>
            <a:off x="8654785" y="339777"/>
            <a:ext cx="3288135" cy="48503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7F57F6B-E621-4E40-A34D-2FE12902A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086" y="5645296"/>
            <a:ext cx="105156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8EE702CF-91CE-4661-ACBF-3C8160D1B4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AE823BB5-2569-4584-99E9-37DD3AD181A9}"/>
              </a:ext>
            </a:extLst>
          </p:cNvPr>
          <p:cNvCxnSpPr>
            <a:cxnSpLocks/>
          </p:cNvCxnSpPr>
          <p:nvPr/>
        </p:nvCxnSpPr>
        <p:spPr>
          <a:xfrm>
            <a:off x="6010785" y="2687510"/>
            <a:ext cx="2442100" cy="0"/>
          </a:xfrm>
          <a:prstGeom prst="straightConnector1">
            <a:avLst/>
          </a:prstGeom>
          <a:ln w="381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1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F650E7-FEC9-4B2A-82C0-AF70D03E3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Assignment Task 1 </a:t>
            </a:r>
            <a:br>
              <a:rPr lang="en-GB" b="1" dirty="0"/>
            </a:br>
            <a:r>
              <a:rPr lang="en-GB" b="1" dirty="0"/>
              <a:t>Report – 2500(+/-10%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Light Bulb and Gear">
            <a:extLst>
              <a:ext uri="{FF2B5EF4-FFF2-40B4-BE49-F238E27FC236}">
                <a16:creationId xmlns:a16="http://schemas.microsoft.com/office/drawing/2014/main" id="{A2A0FAC5-032D-4E59-BFE3-D7BCCA3496E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976" y="2473954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74DD909-7E27-402D-B10F-5495D8B1195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7907" t="40715" r="30058" b="25272"/>
          <a:stretch/>
        </p:blipFill>
        <p:spPr>
          <a:xfrm>
            <a:off x="3827257" y="2321689"/>
            <a:ext cx="8026387" cy="365326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33671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0000"/>
            <a:shade val="97000"/>
            <a:satMod val="13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FE1B2C-7BC1-4AE2-9A50-2A4A70A9D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7E8244A-2C81-4C0E-A929-3EC8EFF355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58724" y="457200"/>
            <a:ext cx="11274552" cy="59436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BA6823-A09D-46E3-B39E-F04F62B01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49" y="963997"/>
            <a:ext cx="3787457" cy="3051719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Assignment Task 2 – Presentation – 15 mins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2CC3441-26B3-4381-B3DF-8AE3C288BC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71974" y="2057399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Graphic 8" descr="Classroom">
            <a:extLst>
              <a:ext uri="{FF2B5EF4-FFF2-40B4-BE49-F238E27FC236}">
                <a16:creationId xmlns:a16="http://schemas.microsoft.com/office/drawing/2014/main" id="{12978018-1979-4A9E-89F7-8F634F7B1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510837" y="4015716"/>
            <a:ext cx="2409024" cy="240902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4D19374-D396-4F07-83C8-105B57DAC39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163" t="26512" r="23779" b="6667"/>
          <a:stretch/>
        </p:blipFill>
        <p:spPr>
          <a:xfrm>
            <a:off x="4805913" y="963997"/>
            <a:ext cx="6801692" cy="51071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609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3BCCAE5-A35B-4B66-A4A7-E23C34A403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322A11-406D-4626-AE58-CF5DBE35F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320" y="286603"/>
            <a:ext cx="10058400" cy="1450757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en-GB" b="1" dirty="0"/>
              <a:t>Feedback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987BDFB-DE64-4B56-B44F-45FAE19FA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06573" y="1895846"/>
            <a:ext cx="978408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Graphic 9" descr="Diploma Roll">
            <a:extLst>
              <a:ext uri="{FF2B5EF4-FFF2-40B4-BE49-F238E27FC236}">
                <a16:creationId xmlns:a16="http://schemas.microsoft.com/office/drawing/2014/main" id="{456AA316-3376-478B-B2A9-B2ABE38EED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1509" y="2472903"/>
            <a:ext cx="3031484" cy="3031484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B2EDFE5-9478-4774-9D3D-FEC7DC708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2110E56-8401-489F-B680-8DD93D4ED97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2849" t="22636" r="9000" b="11938"/>
          <a:stretch/>
        </p:blipFill>
        <p:spPr>
          <a:xfrm>
            <a:off x="6337005" y="1919895"/>
            <a:ext cx="4553648" cy="439265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1824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FF43A89-FF65-44A9-BE4C-DC7389FF9C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CBC4341-33FB-4D46-A7B4-62039B616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724" y="457200"/>
            <a:ext cx="11274552" cy="5943600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9394C5B-B8DE-4221-8CA4-A30237DB32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732" y="521208"/>
            <a:ext cx="11146536" cy="58155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2" name="Picture 4" descr="What do I know? – Ayeright">
            <a:extLst>
              <a:ext uri="{FF2B5EF4-FFF2-40B4-BE49-F238E27FC236}">
                <a16:creationId xmlns:a16="http://schemas.microsoft.com/office/drawing/2014/main" id="{9AA7AFFF-5B76-4C45-B63B-DE1594D1A2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6824" y="1859260"/>
            <a:ext cx="7818351" cy="2829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2441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CDD85225-4221-4672-B1DE-C34BFFF5F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Text, logo&#10;&#10;Description automatically generated">
            <a:extLst>
              <a:ext uri="{FF2B5EF4-FFF2-40B4-BE49-F238E27FC236}">
                <a16:creationId xmlns:a16="http://schemas.microsoft.com/office/drawing/2014/main" id="{9F0251ED-C326-4C4E-AF46-F82F408ECB3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48" r="1" b="7132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FB55C46-EDB8-4EC2-AD52-94B111D3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102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F3CD65D-61A5-43C9-A837-6EC73C7DA8AB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6377351-63A1-4C2E-8C9A-66CDD70F16A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483</Words>
  <Application>Microsoft Office PowerPoint</Application>
  <PresentationFormat>Widescreen</PresentationFormat>
  <Paragraphs>104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Georgia Pro Cond Light</vt:lpstr>
      <vt:lpstr>Speak Pro</vt:lpstr>
      <vt:lpstr>Times New Roman</vt:lpstr>
      <vt:lpstr>RetrospectVTI</vt:lpstr>
      <vt:lpstr>Creativity and Innovation for Business Advantage</vt:lpstr>
      <vt:lpstr>PowerPoint Presentation</vt:lpstr>
      <vt:lpstr>Introductions </vt:lpstr>
      <vt:lpstr>Weekly Structure </vt:lpstr>
      <vt:lpstr>Indicative Schedule </vt:lpstr>
      <vt:lpstr>Key Dates </vt:lpstr>
      <vt:lpstr>PowerPoint Presentation</vt:lpstr>
      <vt:lpstr>Reading Materials </vt:lpstr>
      <vt:lpstr>Aims &amp; Objectives </vt:lpstr>
      <vt:lpstr>Assessment </vt:lpstr>
      <vt:lpstr>Assignment Task 1</vt:lpstr>
      <vt:lpstr>Assignment Task 1  Report – 2500(+/-10%</vt:lpstr>
      <vt:lpstr>Assignment Task 2 – Presentation – 15 mins</vt:lpstr>
      <vt:lpstr>Feedback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2021-01-11T20:32:16Z</dcterms:created>
  <dcterms:modified xsi:type="dcterms:W3CDTF">2022-01-09T10:49:30Z</dcterms:modified>
</cp:coreProperties>
</file>