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8" r:id="rId12"/>
    <p:sldId id="269" r:id="rId13"/>
    <p:sldId id="271" r:id="rId14"/>
    <p:sldId id="272" r:id="rId15"/>
    <p:sldId id="270" r:id="rId16"/>
    <p:sldId id="273" r:id="rId17"/>
    <p:sldId id="274" r:id="rId18"/>
    <p:sldId id="275" r:id="rId19"/>
    <p:sldId id="276" r:id="rId20"/>
    <p:sldId id="277" r:id="rId21"/>
    <p:sldId id="278" r:id="rId22"/>
    <p:sldId id="279" r:id="rId23"/>
    <p:sldId id="281" r:id="rId24"/>
    <p:sldId id="282" r:id="rId25"/>
    <p:sldId id="283" r:id="rId26"/>
    <p:sldId id="284" r:id="rId27"/>
    <p:sldId id="285" r:id="rId28"/>
    <p:sldId id="286" r:id="rId29"/>
    <p:sldId id="287" r:id="rId30"/>
    <p:sldId id="289" r:id="rId31"/>
    <p:sldId id="290" r:id="rId32"/>
    <p:sldId id="291" r:id="rId33"/>
    <p:sldId id="292" r:id="rId34"/>
    <p:sldId id="293" r:id="rId35"/>
    <p:sldId id="294" r:id="rId36"/>
    <p:sldId id="295" r:id="rId37"/>
    <p:sldId id="296" r:id="rId38"/>
    <p:sldId id="297" r:id="rId39"/>
    <p:sldId id="298" r:id="rId40"/>
    <p:sldId id="299" r:id="rId41"/>
    <p:sldId id="301" r:id="rId42"/>
    <p:sldId id="302" r:id="rId43"/>
    <p:sldId id="303" r:id="rId44"/>
    <p:sldId id="308" r:id="rId45"/>
    <p:sldId id="304" r:id="rId46"/>
    <p:sldId id="307" r:id="rId47"/>
    <p:sldId id="305" r:id="rId48"/>
    <p:sldId id="309" r:id="rId49"/>
    <p:sldId id="310" r:id="rId50"/>
    <p:sldId id="311"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28" r:id="rId67"/>
    <p:sldId id="329" r:id="rId68"/>
    <p:sldId id="330" r:id="rId69"/>
    <p:sldId id="331" r:id="rId70"/>
    <p:sldId id="332" r:id="rId71"/>
    <p:sldId id="333" r:id="rId72"/>
    <p:sldId id="334" r:id="rId73"/>
    <p:sldId id="335" r:id="rId74"/>
    <p:sldId id="336" r:id="rId75"/>
    <p:sldId id="337" r:id="rId76"/>
    <p:sldId id="338" r:id="rId77"/>
    <p:sldId id="339" r:id="rId78"/>
    <p:sldId id="340" r:id="rId79"/>
    <p:sldId id="341" r:id="rId80"/>
    <p:sldId id="342" r:id="rId81"/>
    <p:sldId id="343" r:id="rId82"/>
    <p:sldId id="344" r:id="rId83"/>
    <p:sldId id="345" r:id="rId84"/>
    <p:sldId id="346" r:id="rId85"/>
    <p:sldId id="347" r:id="rId86"/>
    <p:sldId id="348" r:id="rId87"/>
    <p:sldId id="349" r:id="rId88"/>
    <p:sldId id="350" r:id="rId89"/>
    <p:sldId id="351" r:id="rId90"/>
    <p:sldId id="352" r:id="rId91"/>
    <p:sldId id="353" r:id="rId92"/>
    <p:sldId id="354" r:id="rId93"/>
    <p:sldId id="355" r:id="rId94"/>
    <p:sldId id="356" r:id="rId95"/>
    <p:sldId id="357" r:id="rId96"/>
    <p:sldId id="358" r:id="rId97"/>
    <p:sldId id="359" r:id="rId98"/>
    <p:sldId id="360" r:id="rId99"/>
    <p:sldId id="361" r:id="rId100"/>
    <p:sldId id="362" r:id="rId101"/>
    <p:sldId id="363" r:id="rId102"/>
    <p:sldId id="365" r:id="rId103"/>
    <p:sldId id="366" r:id="rId104"/>
    <p:sldId id="367" r:id="rId105"/>
    <p:sldId id="368" r:id="rId106"/>
    <p:sldId id="369" r:id="rId107"/>
    <p:sldId id="370" r:id="rId108"/>
    <p:sldId id="371" r:id="rId109"/>
    <p:sldId id="372" r:id="rId110"/>
    <p:sldId id="373" r:id="rId111"/>
    <p:sldId id="374" r:id="rId112"/>
    <p:sldId id="375" r:id="rId113"/>
    <p:sldId id="376" r:id="rId114"/>
    <p:sldId id="377" r:id="rId115"/>
    <p:sldId id="378" r:id="rId116"/>
    <p:sldId id="379" r:id="rId117"/>
    <p:sldId id="380" r:id="rId118"/>
    <p:sldId id="381" r:id="rId119"/>
    <p:sldId id="382" r:id="rId120"/>
    <p:sldId id="383" r:id="rId121"/>
    <p:sldId id="384" r:id="rId1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1234515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830522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14005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3508971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40167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232238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3368575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224305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1881609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674682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65D8AC-32D3-40BC-B46D-E8ACCBE74E87}" type="datetimeFigureOut">
              <a:rPr lang="en-US" smtClean="0"/>
              <a:t>3/6/2019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56F630C-3568-497E-BC3F-CFEF015AA91A}" type="slidenum">
              <a:rPr lang="en-US" smtClean="0"/>
              <a:t>‹#›</a:t>
            </a:fld>
            <a:endParaRPr lang="en-US" dirty="0"/>
          </a:p>
        </p:txBody>
      </p:sp>
    </p:spTree>
    <p:extLst>
      <p:ext uri="{BB962C8B-B14F-4D97-AF65-F5344CB8AC3E}">
        <p14:creationId xmlns:p14="http://schemas.microsoft.com/office/powerpoint/2010/main" val="4212384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65D8AC-32D3-40BC-B46D-E8ACCBE74E87}" type="datetimeFigureOut">
              <a:rPr lang="en-US" smtClean="0"/>
              <a:t>3/6/2019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6F630C-3568-497E-BC3F-CFEF015AA91A}" type="slidenum">
              <a:rPr lang="en-US" smtClean="0"/>
              <a:t>‹#›</a:t>
            </a:fld>
            <a:endParaRPr lang="en-US" dirty="0"/>
          </a:p>
        </p:txBody>
      </p:sp>
    </p:spTree>
    <p:extLst>
      <p:ext uri="{BB962C8B-B14F-4D97-AF65-F5344CB8AC3E}">
        <p14:creationId xmlns:p14="http://schemas.microsoft.com/office/powerpoint/2010/main" val="1305061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Combined Heat and Power (CHP)</a:t>
            </a:r>
            <a:endParaRPr lang="en-US" dirty="0"/>
          </a:p>
        </p:txBody>
      </p:sp>
      <p:sp>
        <p:nvSpPr>
          <p:cNvPr id="3" name="Subtitle 2"/>
          <p:cNvSpPr>
            <a:spLocks noGrp="1"/>
          </p:cNvSpPr>
          <p:nvPr>
            <p:ph type="subTitle" idx="1"/>
          </p:nvPr>
        </p:nvSpPr>
        <p:spPr/>
        <p:txBody>
          <a:bodyPr>
            <a:normAutofit/>
          </a:bodyPr>
          <a:lstStyle/>
          <a:p>
            <a:r>
              <a:rPr lang="en-US" sz="3600" dirty="0" smtClean="0"/>
              <a:t>By</a:t>
            </a:r>
          </a:p>
          <a:p>
            <a:r>
              <a:rPr lang="en-US" sz="3600" dirty="0" smtClean="0"/>
              <a:t>Andrew Thorn</a:t>
            </a:r>
            <a:endParaRPr lang="en-US" sz="3600" dirty="0"/>
          </a:p>
        </p:txBody>
      </p:sp>
    </p:spTree>
    <p:extLst>
      <p:ext uri="{BB962C8B-B14F-4D97-AF65-F5344CB8AC3E}">
        <p14:creationId xmlns:p14="http://schemas.microsoft.com/office/powerpoint/2010/main" val="1847297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Definition of CHP</a:t>
            </a:r>
            <a:endParaRPr lang="en-US" dirty="0"/>
          </a:p>
        </p:txBody>
      </p:sp>
      <p:sp>
        <p:nvSpPr>
          <p:cNvPr id="3" name="Content Placeholder 2"/>
          <p:cNvSpPr>
            <a:spLocks noGrp="1"/>
          </p:cNvSpPr>
          <p:nvPr>
            <p:ph idx="1"/>
          </p:nvPr>
        </p:nvSpPr>
        <p:spPr>
          <a:xfrm>
            <a:off x="1648496" y="1825625"/>
            <a:ext cx="8950817" cy="4351338"/>
          </a:xfrm>
        </p:spPr>
        <p:txBody>
          <a:bodyPr>
            <a:normAutofit/>
          </a:bodyPr>
          <a:lstStyle/>
          <a:p>
            <a:pPr marL="0" indent="0">
              <a:buNone/>
            </a:pPr>
            <a:r>
              <a:rPr lang="en-US" sz="3200" dirty="0" smtClean="0"/>
              <a:t>Combined Heat and Power is defined as recovery and use of waste heat from power generation.  This means there are three stages </a:t>
            </a:r>
            <a:r>
              <a:rPr lang="en-US" sz="3200" dirty="0"/>
              <a:t>t</a:t>
            </a:r>
            <a:r>
              <a:rPr lang="en-US" sz="3200" dirty="0" smtClean="0"/>
              <a:t>o CHP which must occur.</a:t>
            </a:r>
          </a:p>
          <a:p>
            <a:pPr marL="514350" indent="-514350">
              <a:buAutoNum type="arabicPeriod"/>
            </a:pPr>
            <a:r>
              <a:rPr lang="en-US" sz="3200" dirty="0" smtClean="0"/>
              <a:t>Power Generation</a:t>
            </a:r>
          </a:p>
          <a:p>
            <a:pPr marL="514350" indent="-514350">
              <a:buAutoNum type="arabicPeriod"/>
            </a:pPr>
            <a:r>
              <a:rPr lang="en-US" sz="3200" dirty="0" smtClean="0"/>
              <a:t>Heat recovery</a:t>
            </a:r>
          </a:p>
          <a:p>
            <a:pPr marL="514350" indent="-514350">
              <a:buAutoNum type="arabicPeriod"/>
            </a:pPr>
            <a:r>
              <a:rPr lang="en-US" sz="3200" dirty="0" smtClean="0"/>
              <a:t>Heat use</a:t>
            </a:r>
            <a:endParaRPr lang="en-US" sz="3200" dirty="0"/>
          </a:p>
        </p:txBody>
      </p:sp>
    </p:spTree>
    <p:extLst>
      <p:ext uri="{BB962C8B-B14F-4D97-AF65-F5344CB8AC3E}">
        <p14:creationId xmlns:p14="http://schemas.microsoft.com/office/powerpoint/2010/main" val="307738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Combined Heat and Power</a:t>
            </a:r>
            <a:endParaRPr lang="en-US" dirty="0"/>
          </a:p>
        </p:txBody>
      </p:sp>
      <p:sp>
        <p:nvSpPr>
          <p:cNvPr id="3" name="Content Placeholder 2"/>
          <p:cNvSpPr>
            <a:spLocks noGrp="1"/>
          </p:cNvSpPr>
          <p:nvPr>
            <p:ph idx="1"/>
          </p:nvPr>
        </p:nvSpPr>
        <p:spPr>
          <a:xfrm>
            <a:off x="1648496" y="1825625"/>
            <a:ext cx="8937938" cy="4351338"/>
          </a:xfrm>
        </p:spPr>
        <p:txBody>
          <a:bodyPr>
            <a:normAutofit/>
          </a:bodyPr>
          <a:lstStyle/>
          <a:p>
            <a:r>
              <a:rPr lang="en-US" sz="3200" dirty="0" smtClean="0"/>
              <a:t>Heat from a CHP plant can also be used to generate cooling by using an absorption chiller unit.  CHP that produces heat, electricity and cooling is termed tri-generation</a:t>
            </a:r>
          </a:p>
          <a:p>
            <a:r>
              <a:rPr lang="en-US" sz="3200" dirty="0" smtClean="0"/>
              <a:t>Converting electrical load into a heat load has a number of advantages</a:t>
            </a:r>
            <a:endParaRPr lang="en-US" sz="3200" dirty="0"/>
          </a:p>
        </p:txBody>
      </p:sp>
    </p:spTree>
    <p:extLst>
      <p:ext uri="{BB962C8B-B14F-4D97-AF65-F5344CB8AC3E}">
        <p14:creationId xmlns:p14="http://schemas.microsoft.com/office/powerpoint/2010/main" val="3631989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Advantages of CHP</a:t>
            </a:r>
            <a:endParaRPr lang="en-US" dirty="0"/>
          </a:p>
        </p:txBody>
      </p:sp>
      <p:sp>
        <p:nvSpPr>
          <p:cNvPr id="3" name="Content Placeholder 2"/>
          <p:cNvSpPr>
            <a:spLocks noGrp="1"/>
          </p:cNvSpPr>
          <p:nvPr>
            <p:ph idx="1"/>
          </p:nvPr>
        </p:nvSpPr>
        <p:spPr>
          <a:xfrm>
            <a:off x="1648496" y="1825625"/>
            <a:ext cx="9079605" cy="4351338"/>
          </a:xfrm>
        </p:spPr>
        <p:txBody>
          <a:bodyPr>
            <a:normAutofit/>
          </a:bodyPr>
          <a:lstStyle/>
          <a:p>
            <a:r>
              <a:rPr lang="en-US" sz="3200" dirty="0" smtClean="0"/>
              <a:t>It reduces the site’s demand for electricity</a:t>
            </a:r>
          </a:p>
          <a:p>
            <a:r>
              <a:rPr lang="en-US" sz="3200" dirty="0" smtClean="0"/>
              <a:t>Increases the options for heat use</a:t>
            </a:r>
          </a:p>
          <a:p>
            <a:r>
              <a:rPr lang="en-US" sz="3200" dirty="0" smtClean="0"/>
              <a:t>It ‘irons out’ some of the seasonal peaks and troughs in the requirement for heat</a:t>
            </a:r>
            <a:endParaRPr lang="en-US" sz="3200" dirty="0"/>
          </a:p>
        </p:txBody>
      </p:sp>
    </p:spTree>
    <p:extLst>
      <p:ext uri="{BB962C8B-B14F-4D97-AF65-F5344CB8AC3E}">
        <p14:creationId xmlns:p14="http://schemas.microsoft.com/office/powerpoint/2010/main" val="4225574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Applications of CHP</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Industrial sectors</a:t>
            </a:r>
          </a:p>
          <a:p>
            <a:pPr marL="0" indent="0">
              <a:buNone/>
            </a:pPr>
            <a:r>
              <a:rPr lang="en-US" sz="3200" dirty="0" smtClean="0"/>
              <a:t>   - Chemicals</a:t>
            </a:r>
          </a:p>
          <a:p>
            <a:pPr marL="0" indent="0">
              <a:buNone/>
            </a:pPr>
            <a:r>
              <a:rPr lang="en-US" sz="3200" dirty="0"/>
              <a:t> </a:t>
            </a:r>
            <a:r>
              <a:rPr lang="en-US" sz="3200" dirty="0" smtClean="0"/>
              <a:t>  - Oil-refining</a:t>
            </a:r>
          </a:p>
          <a:p>
            <a:pPr marL="0" indent="0">
              <a:buNone/>
            </a:pPr>
            <a:r>
              <a:rPr lang="en-US" sz="3200" dirty="0"/>
              <a:t> </a:t>
            </a:r>
            <a:r>
              <a:rPr lang="en-US" sz="3200" dirty="0" smtClean="0"/>
              <a:t>  - Paper</a:t>
            </a:r>
          </a:p>
          <a:p>
            <a:pPr marL="0" indent="0">
              <a:buNone/>
            </a:pPr>
            <a:r>
              <a:rPr lang="en-US" sz="3200" dirty="0"/>
              <a:t> </a:t>
            </a:r>
            <a:r>
              <a:rPr lang="en-US" sz="3200" dirty="0" smtClean="0"/>
              <a:t>  - Food and drink</a:t>
            </a:r>
          </a:p>
          <a:p>
            <a:r>
              <a:rPr lang="en-US" sz="3200" dirty="0" smtClean="0"/>
              <a:t>Large community heating schemes</a:t>
            </a:r>
          </a:p>
          <a:p>
            <a:pPr marL="0" indent="0">
              <a:buNone/>
            </a:pPr>
            <a:r>
              <a:rPr lang="en-US" sz="3200" dirty="0"/>
              <a:t> </a:t>
            </a:r>
            <a:r>
              <a:rPr lang="en-US" sz="3200" dirty="0" smtClean="0"/>
              <a:t>  - Hospitals</a:t>
            </a:r>
          </a:p>
          <a:p>
            <a:pPr marL="0" indent="0">
              <a:buNone/>
            </a:pPr>
            <a:r>
              <a:rPr lang="en-US" sz="3200" dirty="0"/>
              <a:t> </a:t>
            </a:r>
            <a:r>
              <a:rPr lang="en-US" sz="3200" dirty="0" smtClean="0"/>
              <a:t>  - Universities</a:t>
            </a:r>
            <a:endParaRPr lang="en-US" sz="3200" dirty="0"/>
          </a:p>
        </p:txBody>
      </p:sp>
    </p:spTree>
    <p:extLst>
      <p:ext uri="{BB962C8B-B14F-4D97-AF65-F5344CB8AC3E}">
        <p14:creationId xmlns:p14="http://schemas.microsoft.com/office/powerpoint/2010/main" val="3563116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Does it Save Energy</a:t>
            </a:r>
            <a:endParaRPr lang="en-US" dirty="0"/>
          </a:p>
        </p:txBody>
      </p:sp>
      <p:pic>
        <p:nvPicPr>
          <p:cNvPr id="1026" name="Picture 2" descr="Image result for CHP diagram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9098" y="1690688"/>
            <a:ext cx="10084157" cy="467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672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Does it Save Energy</a:t>
            </a:r>
            <a:endParaRPr lang="en-US" dirty="0"/>
          </a:p>
        </p:txBody>
      </p:sp>
      <p:sp>
        <p:nvSpPr>
          <p:cNvPr id="3" name="Content Placeholder 2"/>
          <p:cNvSpPr>
            <a:spLocks noGrp="1"/>
          </p:cNvSpPr>
          <p:nvPr>
            <p:ph idx="1"/>
          </p:nvPr>
        </p:nvSpPr>
        <p:spPr>
          <a:xfrm>
            <a:off x="1790162" y="1825625"/>
            <a:ext cx="8783393" cy="4351338"/>
          </a:xfrm>
        </p:spPr>
        <p:txBody>
          <a:bodyPr>
            <a:normAutofit/>
          </a:bodyPr>
          <a:lstStyle/>
          <a:p>
            <a:r>
              <a:rPr lang="en-US" sz="3200" dirty="0" smtClean="0"/>
              <a:t>The average fossil fuel electricity generator has an efficiency of around 40%.  The remaining 60% of the energy is lost, mostly as heat via cooling towers</a:t>
            </a:r>
          </a:p>
          <a:p>
            <a:r>
              <a:rPr lang="en-US" sz="3200" dirty="0" smtClean="0"/>
              <a:t>Packaged CHP that is correctly sized and designed can have an overall conversion efficiency of primary fuel to usable energy (power and heat) of around 75%</a:t>
            </a:r>
            <a:endParaRPr lang="en-US" sz="3200" dirty="0"/>
          </a:p>
        </p:txBody>
      </p:sp>
    </p:spTree>
    <p:extLst>
      <p:ext uri="{BB962C8B-B14F-4D97-AF65-F5344CB8AC3E}">
        <p14:creationId xmlns:p14="http://schemas.microsoft.com/office/powerpoint/2010/main" val="4037119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How Does it Save Energy</a:t>
            </a:r>
            <a:endParaRPr lang="en-US" dirty="0"/>
          </a:p>
        </p:txBody>
      </p:sp>
      <p:sp>
        <p:nvSpPr>
          <p:cNvPr id="3" name="Content Placeholder 2"/>
          <p:cNvSpPr>
            <a:spLocks noGrp="1"/>
          </p:cNvSpPr>
          <p:nvPr>
            <p:ph idx="1"/>
          </p:nvPr>
        </p:nvSpPr>
        <p:spPr>
          <a:xfrm>
            <a:off x="1700010" y="1825625"/>
            <a:ext cx="8435663" cy="4351338"/>
          </a:xfrm>
        </p:spPr>
        <p:txBody>
          <a:bodyPr>
            <a:normAutofit/>
          </a:bodyPr>
          <a:lstStyle/>
          <a:p>
            <a:r>
              <a:rPr lang="en-US" sz="3200" dirty="0" smtClean="0"/>
              <a:t>For 100 units of fuel, a packaged CHP would typically produce around 30 units of electricity and 45 units of heat.  To produce an equivalent level of heat and electricity, a conventional power station and boiler would need around 139 units of fuel, so CHP yields primary energy savings of around 39/139 or 28%</a:t>
            </a:r>
            <a:endParaRPr lang="en-US" sz="3200" dirty="0"/>
          </a:p>
        </p:txBody>
      </p:sp>
    </p:spTree>
    <p:extLst>
      <p:ext uri="{BB962C8B-B14F-4D97-AF65-F5344CB8AC3E}">
        <p14:creationId xmlns:p14="http://schemas.microsoft.com/office/powerpoint/2010/main" val="2127025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CHP Benefits</a:t>
            </a:r>
            <a:endParaRPr lang="en-US" dirty="0"/>
          </a:p>
        </p:txBody>
      </p:sp>
      <p:sp>
        <p:nvSpPr>
          <p:cNvPr id="3" name="Content Placeholder 2"/>
          <p:cNvSpPr>
            <a:spLocks noGrp="1"/>
          </p:cNvSpPr>
          <p:nvPr>
            <p:ph idx="1"/>
          </p:nvPr>
        </p:nvSpPr>
        <p:spPr>
          <a:xfrm>
            <a:off x="1571222" y="1825625"/>
            <a:ext cx="8912181" cy="4351338"/>
          </a:xfrm>
        </p:spPr>
        <p:txBody>
          <a:bodyPr>
            <a:normAutofit/>
          </a:bodyPr>
          <a:lstStyle/>
          <a:p>
            <a:pPr marL="0" indent="0">
              <a:buNone/>
            </a:pPr>
            <a:r>
              <a:rPr lang="en-US" sz="3200" dirty="0" smtClean="0"/>
              <a:t>Can be classified under four main headings</a:t>
            </a:r>
          </a:p>
          <a:p>
            <a:pPr marL="514350" indent="-514350">
              <a:buAutoNum type="arabicPeriod"/>
            </a:pPr>
            <a:r>
              <a:rPr lang="en-US" sz="3200" dirty="0" smtClean="0"/>
              <a:t>Efficiency benefits</a:t>
            </a:r>
          </a:p>
          <a:p>
            <a:pPr marL="514350" indent="-514350">
              <a:buAutoNum type="arabicPeriod"/>
            </a:pPr>
            <a:r>
              <a:rPr lang="en-US" sz="3200" dirty="0" smtClean="0"/>
              <a:t>Environmental benefits</a:t>
            </a:r>
          </a:p>
          <a:p>
            <a:pPr marL="514350" indent="-514350">
              <a:buAutoNum type="arabicPeriod"/>
            </a:pPr>
            <a:r>
              <a:rPr lang="en-US" sz="3200" dirty="0" smtClean="0"/>
              <a:t>Economic benefits</a:t>
            </a:r>
          </a:p>
          <a:p>
            <a:pPr marL="514350" indent="-514350">
              <a:buAutoNum type="arabicPeriod"/>
            </a:pPr>
            <a:r>
              <a:rPr lang="en-US" sz="3200" dirty="0" smtClean="0"/>
              <a:t>Reliability benefits</a:t>
            </a:r>
            <a:endParaRPr lang="en-US" sz="3200" dirty="0"/>
          </a:p>
        </p:txBody>
      </p:sp>
    </p:spTree>
    <p:extLst>
      <p:ext uri="{BB962C8B-B14F-4D97-AF65-F5344CB8AC3E}">
        <p14:creationId xmlns:p14="http://schemas.microsoft.com/office/powerpoint/2010/main" val="3469147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Efficiency Benefits</a:t>
            </a:r>
            <a:endParaRPr lang="en-US" dirty="0"/>
          </a:p>
        </p:txBody>
      </p:sp>
      <p:sp>
        <p:nvSpPr>
          <p:cNvPr id="3" name="Content Placeholder 2"/>
          <p:cNvSpPr>
            <a:spLocks noGrp="1"/>
          </p:cNvSpPr>
          <p:nvPr>
            <p:ph idx="1"/>
          </p:nvPr>
        </p:nvSpPr>
        <p:spPr>
          <a:xfrm>
            <a:off x="1725769" y="1825625"/>
            <a:ext cx="8912180" cy="4351338"/>
          </a:xfrm>
        </p:spPr>
        <p:txBody>
          <a:bodyPr>
            <a:normAutofit/>
          </a:bodyPr>
          <a:lstStyle/>
          <a:p>
            <a:r>
              <a:rPr lang="en-US" sz="3200" dirty="0" smtClean="0"/>
              <a:t>CHP systems typically achieve total system efficiencies of 60 to 80 %</a:t>
            </a:r>
          </a:p>
          <a:p>
            <a:r>
              <a:rPr lang="en-US" sz="3200" dirty="0" smtClean="0"/>
              <a:t>Avoids transmission and distribution losses that occur when electricity travels over power lines</a:t>
            </a:r>
          </a:p>
          <a:p>
            <a:r>
              <a:rPr lang="en-US" sz="3200" dirty="0" smtClean="0"/>
              <a:t>Losses can be even higher when the grid is strained and temperatures are high</a:t>
            </a:r>
          </a:p>
          <a:p>
            <a:r>
              <a:rPr lang="en-US" sz="3200" dirty="0" smtClean="0"/>
              <a:t>Avoids the need for new transmission and distribution infrastructure</a:t>
            </a:r>
            <a:endParaRPr lang="en-US" sz="3200" dirty="0"/>
          </a:p>
        </p:txBody>
      </p:sp>
    </p:spTree>
    <p:extLst>
      <p:ext uri="{BB962C8B-B14F-4D97-AF65-F5344CB8AC3E}">
        <p14:creationId xmlns:p14="http://schemas.microsoft.com/office/powerpoint/2010/main" val="407611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Environmental Benefits</a:t>
            </a:r>
            <a:endParaRPr lang="en-US" dirty="0"/>
          </a:p>
        </p:txBody>
      </p:sp>
      <p:sp>
        <p:nvSpPr>
          <p:cNvPr id="3" name="Content Placeholder 2"/>
          <p:cNvSpPr>
            <a:spLocks noGrp="1"/>
          </p:cNvSpPr>
          <p:nvPr>
            <p:ph idx="1"/>
          </p:nvPr>
        </p:nvSpPr>
        <p:spPr>
          <a:xfrm>
            <a:off x="1648496" y="1825625"/>
            <a:ext cx="8886422" cy="4351338"/>
          </a:xfrm>
        </p:spPr>
        <p:txBody>
          <a:bodyPr>
            <a:normAutofit/>
          </a:bodyPr>
          <a:lstStyle/>
          <a:p>
            <a:r>
              <a:rPr lang="en-US" sz="3200" dirty="0" smtClean="0"/>
              <a:t>By utilizing heat that would otherwise be wasted from the production of electricity, CHP systems requires less fuel to produce the same amount of energy</a:t>
            </a:r>
          </a:p>
          <a:p>
            <a:r>
              <a:rPr lang="en-US" sz="3200" dirty="0" smtClean="0"/>
              <a:t>Reduced carbon dioxide, oxides of nitrogen and Sulphur dioxide emissions</a:t>
            </a:r>
            <a:endParaRPr lang="en-US" sz="3200" dirty="0"/>
          </a:p>
        </p:txBody>
      </p:sp>
    </p:spTree>
    <p:extLst>
      <p:ext uri="{BB962C8B-B14F-4D97-AF65-F5344CB8AC3E}">
        <p14:creationId xmlns:p14="http://schemas.microsoft.com/office/powerpoint/2010/main" val="388473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098" name="Picture 2" descr="Image result for CHP diagram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05156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4725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Economic Benefits</a:t>
            </a:r>
            <a:endParaRPr lang="en-US" dirty="0"/>
          </a:p>
        </p:txBody>
      </p:sp>
      <p:sp>
        <p:nvSpPr>
          <p:cNvPr id="3" name="Content Placeholder 2"/>
          <p:cNvSpPr>
            <a:spLocks noGrp="1"/>
          </p:cNvSpPr>
          <p:nvPr>
            <p:ph idx="1"/>
          </p:nvPr>
        </p:nvSpPr>
        <p:spPr/>
        <p:txBody>
          <a:bodyPr>
            <a:normAutofit lnSpcReduction="10000"/>
          </a:bodyPr>
          <a:lstStyle/>
          <a:p>
            <a:r>
              <a:rPr lang="en-US" sz="3200" b="1" u="sng" dirty="0" smtClean="0"/>
              <a:t>Reduced energy costs</a:t>
            </a:r>
            <a:r>
              <a:rPr lang="en-US" sz="3200" dirty="0" smtClean="0"/>
              <a:t>: - because less fuel is needed for a given unit of energy and CHP output reduces electricity purchases</a:t>
            </a:r>
            <a:endParaRPr lang="en-US" sz="3200" b="1" u="sng" dirty="0" smtClean="0"/>
          </a:p>
          <a:p>
            <a:r>
              <a:rPr lang="en-US" sz="3200" b="1" u="sng" dirty="0" smtClean="0"/>
              <a:t>Avoided capital costs</a:t>
            </a:r>
            <a:r>
              <a:rPr lang="en-US" sz="3200" dirty="0" smtClean="0"/>
              <a:t>: - CHP can often reduce the cost of replacing heating equipment</a:t>
            </a:r>
            <a:endParaRPr lang="en-US" sz="3200" b="1" u="sng" dirty="0" smtClean="0"/>
          </a:p>
          <a:p>
            <a:r>
              <a:rPr lang="en-US" sz="3200" b="1" u="sng" dirty="0" smtClean="0"/>
              <a:t>Protection of revenue streams</a:t>
            </a:r>
            <a:r>
              <a:rPr lang="en-US" sz="3200" dirty="0" smtClean="0"/>
              <a:t>: - on site generation can allow facilities to continue operating in the event of a disaster or an interruption of grid-supplied electricity</a:t>
            </a:r>
          </a:p>
          <a:p>
            <a:r>
              <a:rPr lang="en-US" sz="3200" dirty="0" smtClean="0"/>
              <a:t>Less exposure to electricity rate increases</a:t>
            </a:r>
            <a:endParaRPr lang="en-US" sz="3200" dirty="0"/>
          </a:p>
        </p:txBody>
      </p:sp>
    </p:spTree>
    <p:extLst>
      <p:ext uri="{BB962C8B-B14F-4D97-AF65-F5344CB8AC3E}">
        <p14:creationId xmlns:p14="http://schemas.microsoft.com/office/powerpoint/2010/main" val="1399734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Lower Costs</a:t>
            </a:r>
            <a:endParaRPr lang="en-US" dirty="0"/>
          </a:p>
        </p:txBody>
      </p:sp>
      <p:sp>
        <p:nvSpPr>
          <p:cNvPr id="3" name="Content Placeholder 2"/>
          <p:cNvSpPr>
            <a:spLocks noGrp="1"/>
          </p:cNvSpPr>
          <p:nvPr>
            <p:ph idx="1"/>
          </p:nvPr>
        </p:nvSpPr>
        <p:spPr>
          <a:xfrm>
            <a:off x="1519707" y="1825625"/>
            <a:ext cx="9002332" cy="4351338"/>
          </a:xfrm>
        </p:spPr>
        <p:txBody>
          <a:bodyPr>
            <a:normAutofit/>
          </a:bodyPr>
          <a:lstStyle/>
          <a:p>
            <a:pPr marL="0" indent="0">
              <a:buNone/>
            </a:pPr>
            <a:r>
              <a:rPr lang="en-US" sz="3200" dirty="0" smtClean="0"/>
              <a:t>CHP registered with CHP QA programme can benefit from the following where applicable</a:t>
            </a:r>
          </a:p>
          <a:p>
            <a:r>
              <a:rPr lang="en-US" sz="3200" dirty="0" smtClean="0"/>
              <a:t>A reduction of exemption from your Climate Change Levy (CCL)</a:t>
            </a:r>
          </a:p>
          <a:p>
            <a:r>
              <a:rPr lang="en-US" sz="3200" dirty="0" smtClean="0"/>
              <a:t>An Enhanced Capital Allowable (ECA)</a:t>
            </a:r>
          </a:p>
          <a:p>
            <a:r>
              <a:rPr lang="en-US" sz="3200" dirty="0" smtClean="0"/>
              <a:t>Business rates exemption</a:t>
            </a:r>
          </a:p>
          <a:p>
            <a:r>
              <a:rPr lang="en-US" sz="3200" dirty="0" smtClean="0"/>
              <a:t>Preferential treatment in the Renewables Obligation (RO) EU Emissions Trading Scheme</a:t>
            </a:r>
            <a:endParaRPr lang="en-US" sz="3200" dirty="0"/>
          </a:p>
        </p:txBody>
      </p:sp>
    </p:spTree>
    <p:extLst>
      <p:ext uri="{BB962C8B-B14F-4D97-AF65-F5344CB8AC3E}">
        <p14:creationId xmlns:p14="http://schemas.microsoft.com/office/powerpoint/2010/main" val="100164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Benefits/Schemes</a:t>
            </a:r>
            <a:endParaRPr lang="en-US" dirty="0"/>
          </a:p>
        </p:txBody>
      </p:sp>
      <p:sp>
        <p:nvSpPr>
          <p:cNvPr id="3" name="Content Placeholder 2"/>
          <p:cNvSpPr>
            <a:spLocks noGrp="1"/>
          </p:cNvSpPr>
          <p:nvPr>
            <p:ph idx="1"/>
          </p:nvPr>
        </p:nvSpPr>
        <p:spPr>
          <a:xfrm>
            <a:off x="1725769" y="1825625"/>
            <a:ext cx="8847786" cy="4351338"/>
          </a:xfrm>
        </p:spPr>
        <p:txBody>
          <a:bodyPr>
            <a:normAutofit/>
          </a:bodyPr>
          <a:lstStyle/>
          <a:p>
            <a:pPr marL="0" indent="0">
              <a:buNone/>
            </a:pPr>
            <a:r>
              <a:rPr lang="en-US" sz="3200" b="1" u="sng" dirty="0" smtClean="0"/>
              <a:t>ECAs</a:t>
            </a:r>
            <a:r>
              <a:rPr lang="en-US" sz="3200" dirty="0" smtClean="0"/>
              <a:t>: - if you pay corporation tax you can claim an Enhanced Capital Allowance (ECA) on a CHP plant you purchase for your site</a:t>
            </a:r>
          </a:p>
          <a:p>
            <a:pPr marL="0" indent="0">
              <a:buNone/>
            </a:pPr>
            <a:r>
              <a:rPr lang="en-US" sz="3200" dirty="0" smtClean="0"/>
              <a:t>The ECA scheme offers 100% first-year tax relief on any equipment featured on the Energy Technology List (ETL), which is managed by the Carbon Trust</a:t>
            </a:r>
            <a:endParaRPr lang="en-US" sz="3200" dirty="0"/>
          </a:p>
        </p:txBody>
      </p:sp>
    </p:spTree>
    <p:extLst>
      <p:ext uri="{BB962C8B-B14F-4D97-AF65-F5344CB8AC3E}">
        <p14:creationId xmlns:p14="http://schemas.microsoft.com/office/powerpoint/2010/main" val="3053777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Carbon Reduction Commitment</a:t>
            </a:r>
            <a:endParaRPr lang="en-US" dirty="0"/>
          </a:p>
        </p:txBody>
      </p:sp>
      <p:sp>
        <p:nvSpPr>
          <p:cNvPr id="3" name="Content Placeholder 2"/>
          <p:cNvSpPr>
            <a:spLocks noGrp="1"/>
          </p:cNvSpPr>
          <p:nvPr>
            <p:ph idx="1"/>
          </p:nvPr>
        </p:nvSpPr>
        <p:spPr>
          <a:xfrm>
            <a:off x="1674254" y="1825625"/>
            <a:ext cx="8925059" cy="4351338"/>
          </a:xfrm>
        </p:spPr>
        <p:txBody>
          <a:bodyPr>
            <a:normAutofit/>
          </a:bodyPr>
          <a:lstStyle/>
          <a:p>
            <a:r>
              <a:rPr lang="en-US" sz="3200" dirty="0" smtClean="0"/>
              <a:t>A new emissions trading scheme relating to direct and indirect CO</a:t>
            </a:r>
            <a:r>
              <a:rPr lang="en-US" sz="3200" baseline="-25000" dirty="0" smtClean="0"/>
              <a:t>2</a:t>
            </a:r>
            <a:r>
              <a:rPr lang="en-US" sz="3200" dirty="0" smtClean="0"/>
              <a:t> emissions from non-domestic energy consumption</a:t>
            </a:r>
          </a:p>
          <a:p>
            <a:r>
              <a:rPr lang="en-US" sz="3200" dirty="0" smtClean="0"/>
              <a:t>The CRC will apply to you if you have an annual electricity consumption over 6,000 MWh</a:t>
            </a:r>
            <a:endParaRPr lang="en-US" sz="3200" dirty="0"/>
          </a:p>
        </p:txBody>
      </p:sp>
    </p:spTree>
    <p:extLst>
      <p:ext uri="{BB962C8B-B14F-4D97-AF65-F5344CB8AC3E}">
        <p14:creationId xmlns:p14="http://schemas.microsoft.com/office/powerpoint/2010/main" val="93344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Renewable Obligations (RO)</a:t>
            </a:r>
            <a:endParaRPr lang="en-US" dirty="0"/>
          </a:p>
        </p:txBody>
      </p:sp>
      <p:sp>
        <p:nvSpPr>
          <p:cNvPr id="3" name="Content Placeholder 2"/>
          <p:cNvSpPr>
            <a:spLocks noGrp="1"/>
          </p:cNvSpPr>
          <p:nvPr>
            <p:ph idx="1"/>
          </p:nvPr>
        </p:nvSpPr>
        <p:spPr>
          <a:xfrm>
            <a:off x="1661375" y="1825625"/>
            <a:ext cx="9028090" cy="4351338"/>
          </a:xfrm>
        </p:spPr>
        <p:txBody>
          <a:bodyPr>
            <a:normAutofit/>
          </a:bodyPr>
          <a:lstStyle/>
          <a:p>
            <a:r>
              <a:rPr lang="en-US" sz="3200" dirty="0" smtClean="0"/>
              <a:t>The RO is the main support scheme for renewable electricity projects in the UK</a:t>
            </a:r>
          </a:p>
          <a:p>
            <a:r>
              <a:rPr lang="en-US" sz="3200" dirty="0" smtClean="0"/>
              <a:t>It places an obligation on UK electricity suppliers to source an increasing proportion of their electricity from renewable sources</a:t>
            </a:r>
            <a:endParaRPr lang="en-US" sz="3200" dirty="0"/>
          </a:p>
        </p:txBody>
      </p:sp>
    </p:spTree>
    <p:extLst>
      <p:ext uri="{BB962C8B-B14F-4D97-AF65-F5344CB8AC3E}">
        <p14:creationId xmlns:p14="http://schemas.microsoft.com/office/powerpoint/2010/main" val="4169145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Feed-in-Tariffs (FITs)</a:t>
            </a:r>
            <a:endParaRPr lang="en-US" dirty="0"/>
          </a:p>
        </p:txBody>
      </p:sp>
      <p:sp>
        <p:nvSpPr>
          <p:cNvPr id="3" name="Content Placeholder 2"/>
          <p:cNvSpPr>
            <a:spLocks noGrp="1"/>
          </p:cNvSpPr>
          <p:nvPr>
            <p:ph idx="1"/>
          </p:nvPr>
        </p:nvSpPr>
        <p:spPr>
          <a:xfrm>
            <a:off x="1648496" y="1825625"/>
            <a:ext cx="8912180" cy="4351338"/>
          </a:xfrm>
        </p:spPr>
        <p:txBody>
          <a:bodyPr>
            <a:normAutofit/>
          </a:bodyPr>
          <a:lstStyle/>
          <a:p>
            <a:r>
              <a:rPr lang="en-US" sz="3200" dirty="0" smtClean="0"/>
              <a:t>This clean energy cash back’ will allow many people to invest in small-scale low carbon electricity, in return for a guaranteed payment- both for the electricity they generate and the electricity they export</a:t>
            </a:r>
          </a:p>
          <a:p>
            <a:r>
              <a:rPr lang="en-US" sz="3200" dirty="0" smtClean="0"/>
              <a:t>Of the thermal generating technologies applicable to CHP, only anaerobic digestion (AD) up to 5MWe and fossil-fueled micro CHP up to 2kWe are eligible</a:t>
            </a:r>
            <a:endParaRPr lang="en-US" sz="3200" dirty="0"/>
          </a:p>
        </p:txBody>
      </p:sp>
    </p:spTree>
    <p:extLst>
      <p:ext uri="{BB962C8B-B14F-4D97-AF65-F5344CB8AC3E}">
        <p14:creationId xmlns:p14="http://schemas.microsoft.com/office/powerpoint/2010/main" val="3167519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Combined Heat and Power Technologies</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The basic elements of CHP Plant are</a:t>
            </a:r>
          </a:p>
          <a:p>
            <a:pPr marL="514350" indent="-514350">
              <a:buAutoNum type="arabicParenBoth"/>
            </a:pPr>
            <a:r>
              <a:rPr lang="en-US" sz="3200" dirty="0" smtClean="0"/>
              <a:t>Prime mover provides the mechanical motive power</a:t>
            </a:r>
          </a:p>
          <a:p>
            <a:pPr marL="514350" indent="-514350">
              <a:buAutoNum type="arabicParenBoth"/>
            </a:pPr>
            <a:r>
              <a:rPr lang="en-US" sz="3200" dirty="0" smtClean="0"/>
              <a:t>The electrical generation</a:t>
            </a:r>
          </a:p>
          <a:p>
            <a:pPr marL="514350" indent="-514350">
              <a:buAutoNum type="arabicParenBoth"/>
            </a:pPr>
            <a:r>
              <a:rPr lang="en-US" sz="3200" dirty="0" smtClean="0"/>
              <a:t>Heat recovery equipment</a:t>
            </a:r>
            <a:endParaRPr lang="en-US" sz="3200" dirty="0"/>
          </a:p>
        </p:txBody>
      </p:sp>
    </p:spTree>
    <p:extLst>
      <p:ext uri="{BB962C8B-B14F-4D97-AF65-F5344CB8AC3E}">
        <p14:creationId xmlns:p14="http://schemas.microsoft.com/office/powerpoint/2010/main" val="3338826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Prime Mover</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1153816"/>
              </p:ext>
            </p:extLst>
          </p:nvPr>
        </p:nvGraphicFramePr>
        <p:xfrm>
          <a:off x="838200" y="1825625"/>
          <a:ext cx="10515600" cy="399288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US" sz="3200" dirty="0" smtClean="0"/>
                        <a:t>Type of Prime Mover</a:t>
                      </a:r>
                      <a:endParaRPr lang="en-US" sz="3200" dirty="0"/>
                    </a:p>
                  </a:txBody>
                  <a:tcPr/>
                </a:tc>
                <a:tc>
                  <a:txBody>
                    <a:bodyPr/>
                    <a:lstStyle/>
                    <a:p>
                      <a:r>
                        <a:rPr lang="en-US" sz="3200" dirty="0" smtClean="0"/>
                        <a:t>Type of CHP in which it is found</a:t>
                      </a:r>
                      <a:endParaRPr lang="en-US" sz="3200" dirty="0"/>
                    </a:p>
                  </a:txBody>
                  <a:tcPr/>
                </a:tc>
              </a:tr>
              <a:tr h="370840">
                <a:tc>
                  <a:txBody>
                    <a:bodyPr/>
                    <a:lstStyle/>
                    <a:p>
                      <a:r>
                        <a:rPr lang="en-US" sz="2800" dirty="0" smtClean="0"/>
                        <a:t>Internal Combustion Engines</a:t>
                      </a:r>
                      <a:endParaRPr lang="en-US" sz="2800" dirty="0"/>
                    </a:p>
                  </a:txBody>
                  <a:tcPr/>
                </a:tc>
                <a:tc>
                  <a:txBody>
                    <a:bodyPr/>
                    <a:lstStyle/>
                    <a:p>
                      <a:r>
                        <a:rPr lang="en-US" sz="2800" dirty="0" smtClean="0"/>
                        <a:t>Packaged CHP</a:t>
                      </a:r>
                      <a:endParaRPr lang="en-US" sz="2800" dirty="0"/>
                    </a:p>
                  </a:txBody>
                  <a:tcPr/>
                </a:tc>
              </a:tr>
              <a:tr h="370840">
                <a:tc>
                  <a:txBody>
                    <a:bodyPr/>
                    <a:lstStyle/>
                    <a:p>
                      <a:r>
                        <a:rPr lang="en-US" sz="2800" dirty="0" smtClean="0"/>
                        <a:t>Steam turbines</a:t>
                      </a:r>
                      <a:endParaRPr lang="en-US" sz="2800" dirty="0"/>
                    </a:p>
                  </a:txBody>
                  <a:tcPr/>
                </a:tc>
                <a:tc>
                  <a:txBody>
                    <a:bodyPr/>
                    <a:lstStyle/>
                    <a:p>
                      <a:r>
                        <a:rPr lang="en-US" sz="2800" dirty="0" smtClean="0"/>
                        <a:t>Custom CHP</a:t>
                      </a:r>
                      <a:endParaRPr lang="en-US" sz="2800" dirty="0"/>
                    </a:p>
                  </a:txBody>
                  <a:tcPr/>
                </a:tc>
              </a:tr>
              <a:tr h="370840">
                <a:tc>
                  <a:txBody>
                    <a:bodyPr/>
                    <a:lstStyle/>
                    <a:p>
                      <a:r>
                        <a:rPr lang="en-US" sz="2800" dirty="0" smtClean="0"/>
                        <a:t>Gas turbines</a:t>
                      </a:r>
                      <a:endParaRPr lang="en-US" sz="2800" dirty="0"/>
                    </a:p>
                  </a:txBody>
                  <a:tcPr/>
                </a:tc>
                <a:tc>
                  <a:txBody>
                    <a:bodyPr/>
                    <a:lstStyle/>
                    <a:p>
                      <a:r>
                        <a:rPr lang="en-US" sz="2800" dirty="0" smtClean="0"/>
                        <a:t>Custom CHP</a:t>
                      </a:r>
                      <a:endParaRPr lang="en-US" sz="2800" dirty="0"/>
                    </a:p>
                  </a:txBody>
                  <a:tcPr/>
                </a:tc>
              </a:tr>
              <a:tr h="370840">
                <a:tc>
                  <a:txBody>
                    <a:bodyPr/>
                    <a:lstStyle/>
                    <a:p>
                      <a:r>
                        <a:rPr lang="en-US" sz="2800" dirty="0" smtClean="0"/>
                        <a:t>New and emerging technologies, such as Stirling engines, fuel cells, and Organic Rankine Cycles (ORCs)</a:t>
                      </a:r>
                      <a:endParaRPr lang="en-US" sz="2800" dirty="0"/>
                    </a:p>
                  </a:txBody>
                  <a:tcPr/>
                </a:tc>
                <a:tc>
                  <a:txBody>
                    <a:bodyPr/>
                    <a:lstStyle/>
                    <a:p>
                      <a:r>
                        <a:rPr lang="en-US" sz="2800" dirty="0" smtClean="0"/>
                        <a:t>Custom CHP or Packaged CHP</a:t>
                      </a:r>
                      <a:endParaRPr lang="en-US" sz="2800" dirty="0"/>
                    </a:p>
                  </a:txBody>
                  <a:tcPr/>
                </a:tc>
              </a:tr>
            </a:tbl>
          </a:graphicData>
        </a:graphic>
      </p:graphicFrame>
    </p:spTree>
    <p:extLst>
      <p:ext uri="{BB962C8B-B14F-4D97-AF65-F5344CB8AC3E}">
        <p14:creationId xmlns:p14="http://schemas.microsoft.com/office/powerpoint/2010/main" val="628510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Internal Combustion Engines</a:t>
            </a:r>
            <a:endParaRPr lang="en-US" dirty="0"/>
          </a:p>
        </p:txBody>
      </p:sp>
      <p:sp>
        <p:nvSpPr>
          <p:cNvPr id="4" name="Content Placeholder 3"/>
          <p:cNvSpPr>
            <a:spLocks noGrp="1"/>
          </p:cNvSpPr>
          <p:nvPr>
            <p:ph idx="1"/>
          </p:nvPr>
        </p:nvSpPr>
        <p:spPr>
          <a:xfrm>
            <a:off x="1455312" y="1825625"/>
            <a:ext cx="9272789" cy="4351338"/>
          </a:xfrm>
        </p:spPr>
        <p:txBody>
          <a:bodyPr>
            <a:normAutofit/>
          </a:bodyPr>
          <a:lstStyle/>
          <a:p>
            <a:r>
              <a:rPr lang="en-US" sz="3200" dirty="0" smtClean="0"/>
              <a:t>Traditionally spark-ignition engines to provide motive power</a:t>
            </a:r>
          </a:p>
          <a:p>
            <a:r>
              <a:rPr lang="en-US" sz="3200" dirty="0" smtClean="0"/>
              <a:t>In CHP these are converted to operate on natural gas or on compression-ignition diesel engines</a:t>
            </a:r>
          </a:p>
          <a:p>
            <a:r>
              <a:rPr lang="en-US" sz="3200" dirty="0" smtClean="0"/>
              <a:t>The electrical efficiency is typically 25-40%, with efficiency increasing with size</a:t>
            </a:r>
            <a:endParaRPr lang="en-US" sz="3200" dirty="0"/>
          </a:p>
        </p:txBody>
      </p:sp>
    </p:spTree>
    <p:extLst>
      <p:ext uri="{BB962C8B-B14F-4D97-AF65-F5344CB8AC3E}">
        <p14:creationId xmlns:p14="http://schemas.microsoft.com/office/powerpoint/2010/main" val="8183122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Internal Combustion Engines</a:t>
            </a:r>
          </a:p>
        </p:txBody>
      </p:sp>
      <p:sp>
        <p:nvSpPr>
          <p:cNvPr id="3" name="Content Placeholder 2"/>
          <p:cNvSpPr>
            <a:spLocks noGrp="1"/>
          </p:cNvSpPr>
          <p:nvPr>
            <p:ph idx="1"/>
          </p:nvPr>
        </p:nvSpPr>
        <p:spPr>
          <a:xfrm>
            <a:off x="1648496" y="1825625"/>
            <a:ext cx="9066727" cy="4351338"/>
          </a:xfrm>
        </p:spPr>
        <p:txBody>
          <a:bodyPr>
            <a:normAutofit/>
          </a:bodyPr>
          <a:lstStyle/>
          <a:p>
            <a:r>
              <a:rPr lang="en-US" sz="3200" dirty="0" smtClean="0"/>
              <a:t>The heat produced is usually hot water, rather than steam with the ratio of heat to power generally decreasing with size</a:t>
            </a:r>
          </a:p>
          <a:p>
            <a:r>
              <a:rPr lang="en-US" sz="3200" dirty="0" smtClean="0"/>
              <a:t>These engines are typically 70 kWe- 1,500 kWe in size and best suited to non-industrial smaller sites where most of the demand is for hot water</a:t>
            </a:r>
          </a:p>
          <a:p>
            <a:r>
              <a:rPr lang="en-US" sz="3200" dirty="0" smtClean="0"/>
              <a:t>They are usually used in packaged CHP units, along with heat exchangers to recover heat</a:t>
            </a:r>
            <a:endParaRPr lang="en-US" sz="3200" dirty="0"/>
          </a:p>
        </p:txBody>
      </p:sp>
    </p:spTree>
    <p:extLst>
      <p:ext uri="{BB962C8B-B14F-4D97-AF65-F5344CB8AC3E}">
        <p14:creationId xmlns:p14="http://schemas.microsoft.com/office/powerpoint/2010/main" val="3951991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Advantages Internal Combustion Engine</a:t>
            </a:r>
            <a:endParaRPr lang="en-US" dirty="0"/>
          </a:p>
        </p:txBody>
      </p:sp>
      <p:sp>
        <p:nvSpPr>
          <p:cNvPr id="3" name="Content Placeholder 2"/>
          <p:cNvSpPr>
            <a:spLocks noGrp="1"/>
          </p:cNvSpPr>
          <p:nvPr>
            <p:ph idx="1"/>
          </p:nvPr>
        </p:nvSpPr>
        <p:spPr>
          <a:xfrm>
            <a:off x="1558344" y="1825625"/>
            <a:ext cx="9015211" cy="4351338"/>
          </a:xfrm>
        </p:spPr>
        <p:txBody>
          <a:bodyPr>
            <a:normAutofit/>
          </a:bodyPr>
          <a:lstStyle/>
          <a:p>
            <a:r>
              <a:rPr lang="en-US" sz="3200" dirty="0" smtClean="0"/>
              <a:t>High power efficiency, achievable over a wide load range</a:t>
            </a:r>
          </a:p>
          <a:p>
            <a:r>
              <a:rPr lang="en-US" sz="3200" dirty="0" smtClean="0"/>
              <a:t>Wide range of unit sizes</a:t>
            </a:r>
          </a:p>
          <a:p>
            <a:r>
              <a:rPr lang="en-US" sz="3200" dirty="0" smtClean="0"/>
              <a:t>Can be conveniently installed as multiple units for larger installation</a:t>
            </a:r>
            <a:endParaRPr lang="en-US" sz="3200" dirty="0"/>
          </a:p>
        </p:txBody>
      </p:sp>
    </p:spTree>
    <p:extLst>
      <p:ext uri="{BB962C8B-B14F-4D97-AF65-F5344CB8AC3E}">
        <p14:creationId xmlns:p14="http://schemas.microsoft.com/office/powerpoint/2010/main" val="22259796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Disadvantages </a:t>
            </a:r>
            <a:r>
              <a:rPr lang="en-US" dirty="0"/>
              <a:t>Internal Combustion Engine</a:t>
            </a:r>
          </a:p>
        </p:txBody>
      </p:sp>
      <p:sp>
        <p:nvSpPr>
          <p:cNvPr id="3" name="Content Placeholder 2"/>
          <p:cNvSpPr>
            <a:spLocks noGrp="1"/>
          </p:cNvSpPr>
          <p:nvPr>
            <p:ph idx="1"/>
          </p:nvPr>
        </p:nvSpPr>
        <p:spPr/>
        <p:txBody>
          <a:bodyPr>
            <a:normAutofit/>
          </a:bodyPr>
          <a:lstStyle/>
          <a:p>
            <a:r>
              <a:rPr lang="en-US" sz="3200" dirty="0" smtClean="0"/>
              <a:t>Must be cooled, even if the heat recovered is not re-usable</a:t>
            </a:r>
          </a:p>
          <a:p>
            <a:r>
              <a:rPr lang="en-US" sz="3200" dirty="0" smtClean="0"/>
              <a:t>A large proportion of the heat output is low or medium- grade heat from the jacket and lubrication oil cooling</a:t>
            </a:r>
          </a:p>
          <a:p>
            <a:r>
              <a:rPr lang="en-US" sz="3200" dirty="0" smtClean="0"/>
              <a:t>Low power to weight ratio</a:t>
            </a:r>
          </a:p>
          <a:p>
            <a:r>
              <a:rPr lang="en-US" sz="3200" dirty="0" smtClean="0"/>
              <a:t>Requires acoustic enclosure</a:t>
            </a:r>
            <a:endParaRPr lang="en-US" sz="3200" dirty="0"/>
          </a:p>
        </p:txBody>
      </p:sp>
    </p:spTree>
    <p:extLst>
      <p:ext uri="{BB962C8B-B14F-4D97-AF65-F5344CB8AC3E}">
        <p14:creationId xmlns:p14="http://schemas.microsoft.com/office/powerpoint/2010/main" val="296928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Internal Combustion Engine</a:t>
            </a:r>
            <a:endParaRPr lang="en-US" dirty="0"/>
          </a:p>
        </p:txBody>
      </p:sp>
      <p:pic>
        <p:nvPicPr>
          <p:cNvPr id="1026" name="Picture 2" descr="Image result for chp internal combustion engi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983346"/>
            <a:ext cx="10515600" cy="4468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6780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Steam Turbines</a:t>
            </a:r>
            <a:endParaRPr lang="en-US" dirty="0"/>
          </a:p>
        </p:txBody>
      </p:sp>
      <p:sp>
        <p:nvSpPr>
          <p:cNvPr id="3" name="Content Placeholder 2"/>
          <p:cNvSpPr>
            <a:spLocks noGrp="1"/>
          </p:cNvSpPr>
          <p:nvPr>
            <p:ph idx="1"/>
          </p:nvPr>
        </p:nvSpPr>
        <p:spPr>
          <a:xfrm>
            <a:off x="1378039" y="1825625"/>
            <a:ext cx="9298548" cy="4351338"/>
          </a:xfrm>
        </p:spPr>
        <p:txBody>
          <a:bodyPr>
            <a:normAutofit lnSpcReduction="10000"/>
          </a:bodyPr>
          <a:lstStyle/>
          <a:p>
            <a:r>
              <a:rPr lang="en-US" sz="3200" dirty="0" smtClean="0"/>
              <a:t>In the steam turbine one or more sets of blades attached to the turbine rotor are driven round by steam as it expands from high to lower pressure</a:t>
            </a:r>
          </a:p>
          <a:p>
            <a:r>
              <a:rPr lang="en-US" sz="3200" dirty="0" smtClean="0"/>
              <a:t>The power produced depends on how far the steam pressure can be reduced through the turbine before being extracted to meet other site heat energy needs</a:t>
            </a:r>
          </a:p>
          <a:p>
            <a:r>
              <a:rPr lang="en-US" sz="3200" dirty="0" smtClean="0"/>
              <a:t>The simplest arrangement is the back-pressure turbine where all the steam flows through the machine and is exhausted from the turbine at the pressure required by the site</a:t>
            </a:r>
            <a:endParaRPr lang="en-US" sz="3200" dirty="0"/>
          </a:p>
        </p:txBody>
      </p:sp>
    </p:spTree>
    <p:extLst>
      <p:ext uri="{BB962C8B-B14F-4D97-AF65-F5344CB8AC3E}">
        <p14:creationId xmlns:p14="http://schemas.microsoft.com/office/powerpoint/2010/main" val="1531424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Steam Turbines</a:t>
            </a:r>
          </a:p>
        </p:txBody>
      </p:sp>
      <p:sp>
        <p:nvSpPr>
          <p:cNvPr id="3" name="Content Placeholder 2"/>
          <p:cNvSpPr>
            <a:spLocks noGrp="1"/>
          </p:cNvSpPr>
          <p:nvPr>
            <p:ph idx="1"/>
          </p:nvPr>
        </p:nvSpPr>
        <p:spPr>
          <a:xfrm>
            <a:off x="1365160" y="1825625"/>
            <a:ext cx="9337183" cy="4351338"/>
          </a:xfrm>
        </p:spPr>
        <p:txBody>
          <a:bodyPr>
            <a:normAutofit lnSpcReduction="10000"/>
          </a:bodyPr>
          <a:lstStyle/>
          <a:p>
            <a:r>
              <a:rPr lang="en-US" sz="3200" dirty="0" smtClean="0"/>
              <a:t>Where more than one grade of heat is required, the higher grade is supplied by extracting ‘pass-out’ steam at the appropriate pressure part-way along the turbine</a:t>
            </a:r>
          </a:p>
          <a:p>
            <a:r>
              <a:rPr lang="en-US" sz="3200" dirty="0" smtClean="0"/>
              <a:t>The rest of the steam continues to the exhaust, thereby generating further power, and exits to the process at the lower pressure</a:t>
            </a:r>
          </a:p>
          <a:p>
            <a:r>
              <a:rPr lang="en-US" sz="3200" dirty="0" smtClean="0"/>
              <a:t>Power output may be maximized by expanding the steam down to a vacuum using a condenser and ejectors to maintain the vacuum</a:t>
            </a:r>
            <a:endParaRPr lang="en-US" sz="3200" dirty="0"/>
          </a:p>
        </p:txBody>
      </p:sp>
    </p:spTree>
    <p:extLst>
      <p:ext uri="{BB962C8B-B14F-4D97-AF65-F5344CB8AC3E}">
        <p14:creationId xmlns:p14="http://schemas.microsoft.com/office/powerpoint/2010/main" val="39925671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Steam Turbines</a:t>
            </a:r>
          </a:p>
        </p:txBody>
      </p:sp>
      <p:sp>
        <p:nvSpPr>
          <p:cNvPr id="3" name="Content Placeholder 2"/>
          <p:cNvSpPr>
            <a:spLocks noGrp="1"/>
          </p:cNvSpPr>
          <p:nvPr>
            <p:ph idx="1"/>
          </p:nvPr>
        </p:nvSpPr>
        <p:spPr/>
        <p:txBody>
          <a:bodyPr>
            <a:normAutofit/>
          </a:bodyPr>
          <a:lstStyle/>
          <a:p>
            <a:r>
              <a:rPr lang="en-US" sz="3200" dirty="0" smtClean="0"/>
              <a:t>This produces heat at such a low grade that it is not generally useful there after</a:t>
            </a:r>
          </a:p>
          <a:p>
            <a:r>
              <a:rPr lang="en-US" sz="3200" dirty="0" smtClean="0"/>
              <a:t>Steam turbine CHP only produces significant amounts of power when the steam input is at high pressure/temperature and the heat</a:t>
            </a:r>
            <a:endParaRPr lang="en-US" sz="3200" dirty="0"/>
          </a:p>
        </p:txBody>
      </p:sp>
    </p:spTree>
    <p:extLst>
      <p:ext uri="{BB962C8B-B14F-4D97-AF65-F5344CB8AC3E}">
        <p14:creationId xmlns:p14="http://schemas.microsoft.com/office/powerpoint/2010/main" val="1596813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Steam Turbines</a:t>
            </a:r>
          </a:p>
        </p:txBody>
      </p:sp>
      <p:pic>
        <p:nvPicPr>
          <p:cNvPr id="2050" name="Picture 2" descr="Image result for CHP Steam Turbi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34356"/>
            <a:ext cx="10134600" cy="4333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295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a:t>
            </a:r>
            <a:endParaRPr lang="en-US" dirty="0"/>
          </a:p>
        </p:txBody>
      </p:sp>
      <p:sp>
        <p:nvSpPr>
          <p:cNvPr id="3" name="Content Placeholder 2"/>
          <p:cNvSpPr>
            <a:spLocks noGrp="1"/>
          </p:cNvSpPr>
          <p:nvPr>
            <p:ph idx="1"/>
          </p:nvPr>
        </p:nvSpPr>
        <p:spPr/>
        <p:txBody>
          <a:bodyPr>
            <a:normAutofit/>
          </a:bodyPr>
          <a:lstStyle/>
          <a:p>
            <a:r>
              <a:rPr lang="en-US" sz="3200" dirty="0" smtClean="0"/>
              <a:t>Are the most widely used prime movers for modern custom built CHP plants</a:t>
            </a:r>
          </a:p>
          <a:p>
            <a:r>
              <a:rPr lang="en-US" sz="3200" dirty="0" smtClean="0"/>
              <a:t>They are available in a wide range of power outputs, from less then 1 MW to more than 200 MW</a:t>
            </a:r>
          </a:p>
          <a:p>
            <a:r>
              <a:rPr lang="en-US" sz="3200" dirty="0" smtClean="0"/>
              <a:t>Gas turbines produce exhaust gases at 400 - 550°C.  Although these gases can sometimes be used directly for processes such as drying, they are more often passed to a heat recovery boiler for the production of hot water or steam</a:t>
            </a:r>
            <a:endParaRPr lang="en-US" sz="3200" dirty="0"/>
          </a:p>
        </p:txBody>
      </p:sp>
    </p:spTree>
    <p:extLst>
      <p:ext uri="{BB962C8B-B14F-4D97-AF65-F5344CB8AC3E}">
        <p14:creationId xmlns:p14="http://schemas.microsoft.com/office/powerpoint/2010/main" val="2742988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a:t>
            </a:r>
            <a:endParaRPr lang="en-US" dirty="0"/>
          </a:p>
        </p:txBody>
      </p:sp>
      <p:sp>
        <p:nvSpPr>
          <p:cNvPr id="3" name="Content Placeholder 2"/>
          <p:cNvSpPr>
            <a:spLocks noGrp="1"/>
          </p:cNvSpPr>
          <p:nvPr>
            <p:ph idx="1"/>
          </p:nvPr>
        </p:nvSpPr>
        <p:spPr/>
        <p:txBody>
          <a:bodyPr>
            <a:normAutofit/>
          </a:bodyPr>
          <a:lstStyle/>
          <a:p>
            <a:r>
              <a:rPr lang="en-US" sz="3200" dirty="0" smtClean="0"/>
              <a:t>It uses pressurized combination gases from fuel burned in one or more combustion chambers to turn a series of bladed turbine wheels and rotate the shaft on which the blades are mounted</a:t>
            </a:r>
          </a:p>
          <a:p>
            <a:r>
              <a:rPr lang="en-US" sz="3200" dirty="0" smtClean="0"/>
              <a:t>This shaft delivers the power output from the turbine some of which is required to drive the compressor that provides the high pressure air intake for the turbine</a:t>
            </a:r>
          </a:p>
          <a:p>
            <a:r>
              <a:rPr lang="en-US" sz="3200" dirty="0" smtClean="0"/>
              <a:t>The remainder of the power drives the external load, usually an electrical generator</a:t>
            </a:r>
            <a:endParaRPr lang="en-US" sz="3200" dirty="0"/>
          </a:p>
        </p:txBody>
      </p:sp>
    </p:spTree>
    <p:extLst>
      <p:ext uri="{BB962C8B-B14F-4D97-AF65-F5344CB8AC3E}">
        <p14:creationId xmlns:p14="http://schemas.microsoft.com/office/powerpoint/2010/main" val="3468526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772732"/>
          </a:xfrm>
        </p:spPr>
        <p:txBody>
          <a:bodyPr/>
          <a:lstStyle/>
          <a:p>
            <a:pPr algn="ctr"/>
            <a:r>
              <a:rPr lang="en-US" dirty="0"/>
              <a:t>Gas Turbines</a:t>
            </a:r>
          </a:p>
        </p:txBody>
      </p:sp>
      <p:sp>
        <p:nvSpPr>
          <p:cNvPr id="3" name="Content Placeholder 2"/>
          <p:cNvSpPr>
            <a:spLocks noGrp="1"/>
          </p:cNvSpPr>
          <p:nvPr>
            <p:ph idx="1"/>
          </p:nvPr>
        </p:nvSpPr>
        <p:spPr>
          <a:xfrm>
            <a:off x="838200" y="772732"/>
            <a:ext cx="10515600" cy="5692462"/>
          </a:xfrm>
        </p:spPr>
        <p:txBody>
          <a:bodyPr>
            <a:normAutofit/>
          </a:bodyPr>
          <a:lstStyle/>
          <a:p>
            <a:r>
              <a:rPr lang="en-US" sz="3200" dirty="0" smtClean="0"/>
              <a:t>The air compressor and generator may be driven from a common shaft single-shaft machines or they may be independently driven (dual and multi-shaft machines)</a:t>
            </a:r>
          </a:p>
          <a:p>
            <a:r>
              <a:rPr lang="en-US" sz="3200" dirty="0" smtClean="0"/>
              <a:t>External air is drawn into the gas turbine through the turbine’s compressor stage: fuel is burned in the pressurized and heated airflow, and the resulting exhaust flow is discharged from the combustion chambers at a temperature in the range 900 – 1,200°C</a:t>
            </a:r>
          </a:p>
          <a:p>
            <a:r>
              <a:rPr lang="en-US" sz="3200" dirty="0" smtClean="0"/>
              <a:t>The exhaust flow passes through the power turbine section where its heat and pressure energy is used to spin the rotor which provides the rotating shaft-power from the turbine</a:t>
            </a:r>
          </a:p>
          <a:p>
            <a:endParaRPr lang="en-US" sz="3200" dirty="0"/>
          </a:p>
        </p:txBody>
      </p:sp>
    </p:spTree>
    <p:extLst>
      <p:ext uri="{BB962C8B-B14F-4D97-AF65-F5344CB8AC3E}">
        <p14:creationId xmlns:p14="http://schemas.microsoft.com/office/powerpoint/2010/main" val="3211617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Gas Turbines</a:t>
            </a:r>
          </a:p>
        </p:txBody>
      </p:sp>
      <p:sp>
        <p:nvSpPr>
          <p:cNvPr id="3" name="Content Placeholder 2"/>
          <p:cNvSpPr>
            <a:spLocks noGrp="1"/>
          </p:cNvSpPr>
          <p:nvPr>
            <p:ph idx="1"/>
          </p:nvPr>
        </p:nvSpPr>
        <p:spPr/>
        <p:txBody>
          <a:bodyPr>
            <a:normAutofit/>
          </a:bodyPr>
          <a:lstStyle/>
          <a:p>
            <a:r>
              <a:rPr lang="en-US" sz="3200" dirty="0" smtClean="0"/>
              <a:t>The exhaust gases are discharged at 450 - 550°C in a CHP scheme, these gases are a source of heat energy for the site</a:t>
            </a:r>
          </a:p>
          <a:p>
            <a:r>
              <a:rPr lang="en-US" sz="3200" dirty="0" smtClean="0"/>
              <a:t>The gas turbine is particularly capable of supplying high-grade heat when used in a CHP application</a:t>
            </a:r>
          </a:p>
          <a:p>
            <a:r>
              <a:rPr lang="en-US" sz="3200" dirty="0" smtClean="0"/>
              <a:t>The ratio of usable heat to power ranges from 1.5: 1 to 3: 1in a system without supplementary firing, depending on the characteristics of the individual gas turbine</a:t>
            </a:r>
            <a:endParaRPr lang="en-US" sz="3200" dirty="0"/>
          </a:p>
        </p:txBody>
      </p:sp>
    </p:spTree>
    <p:extLst>
      <p:ext uri="{BB962C8B-B14F-4D97-AF65-F5344CB8AC3E}">
        <p14:creationId xmlns:p14="http://schemas.microsoft.com/office/powerpoint/2010/main" val="39931047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Advantages of Gas </a:t>
            </a:r>
            <a:r>
              <a:rPr lang="en-US" dirty="0"/>
              <a:t>Turbines</a:t>
            </a:r>
          </a:p>
        </p:txBody>
      </p:sp>
      <p:sp>
        <p:nvSpPr>
          <p:cNvPr id="3" name="Content Placeholder 2"/>
          <p:cNvSpPr>
            <a:spLocks noGrp="1"/>
          </p:cNvSpPr>
          <p:nvPr>
            <p:ph idx="1"/>
          </p:nvPr>
        </p:nvSpPr>
        <p:spPr/>
        <p:txBody>
          <a:bodyPr>
            <a:normAutofit/>
          </a:bodyPr>
          <a:lstStyle/>
          <a:p>
            <a:r>
              <a:rPr lang="en-US" sz="3200" dirty="0" smtClean="0"/>
              <a:t>Potential operational flexibility in heat to power ratio using supplementary firing</a:t>
            </a:r>
          </a:p>
          <a:p>
            <a:r>
              <a:rPr lang="en-US" sz="3200" dirty="0" smtClean="0"/>
              <a:t>Provision of high-grade heat</a:t>
            </a:r>
          </a:p>
          <a:p>
            <a:r>
              <a:rPr lang="en-US" sz="3200" dirty="0" smtClean="0"/>
              <a:t>High reliability permitting long-term unattended operation</a:t>
            </a:r>
          </a:p>
          <a:p>
            <a:r>
              <a:rPr lang="en-US" sz="3200" dirty="0" smtClean="0"/>
              <a:t>High power-to-weight ratio</a:t>
            </a:r>
          </a:p>
          <a:p>
            <a:r>
              <a:rPr lang="en-US" sz="3200" dirty="0" smtClean="0"/>
              <a:t>Low cooling water requirement</a:t>
            </a:r>
          </a:p>
          <a:p>
            <a:r>
              <a:rPr lang="en-US" sz="3200" dirty="0" smtClean="0"/>
              <a:t>Constant high speed enabling close frequency control of electrical output</a:t>
            </a:r>
            <a:endParaRPr lang="en-US" sz="3200" dirty="0"/>
          </a:p>
        </p:txBody>
      </p:sp>
    </p:spTree>
    <p:extLst>
      <p:ext uri="{BB962C8B-B14F-4D97-AF65-F5344CB8AC3E}">
        <p14:creationId xmlns:p14="http://schemas.microsoft.com/office/powerpoint/2010/main" val="18973816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Disadvantages </a:t>
            </a:r>
            <a:r>
              <a:rPr lang="en-US" dirty="0"/>
              <a:t>of Gas Turbines</a:t>
            </a:r>
          </a:p>
        </p:txBody>
      </p:sp>
      <p:sp>
        <p:nvSpPr>
          <p:cNvPr id="3" name="Content Placeholder 2"/>
          <p:cNvSpPr>
            <a:spLocks noGrp="1"/>
          </p:cNvSpPr>
          <p:nvPr>
            <p:ph idx="1"/>
          </p:nvPr>
        </p:nvSpPr>
        <p:spPr/>
        <p:txBody>
          <a:bodyPr>
            <a:normAutofit/>
          </a:bodyPr>
          <a:lstStyle/>
          <a:p>
            <a:r>
              <a:rPr lang="en-US" sz="3200" dirty="0" smtClean="0"/>
              <a:t>Limited number of units available in a given output range</a:t>
            </a:r>
          </a:p>
          <a:p>
            <a:r>
              <a:rPr lang="en-US" sz="3200" dirty="0" smtClean="0"/>
              <a:t>Lower electrical efficiency than reciprocating engines</a:t>
            </a:r>
          </a:p>
          <a:p>
            <a:r>
              <a:rPr lang="en-US" sz="3200" dirty="0" smtClean="0"/>
              <a:t>Requires high-pressure supply or on-site boosters for gas firing</a:t>
            </a:r>
          </a:p>
          <a:p>
            <a:r>
              <a:rPr lang="en-US" sz="3200" dirty="0" smtClean="0"/>
              <a:t>High noise levels, but mitigated by acoustic enclosure</a:t>
            </a:r>
          </a:p>
          <a:p>
            <a:r>
              <a:rPr lang="en-US" sz="3200" dirty="0" smtClean="0"/>
              <a:t>Poor efficiency at low loading</a:t>
            </a:r>
          </a:p>
          <a:p>
            <a:r>
              <a:rPr lang="en-US" sz="3200" dirty="0" smtClean="0"/>
              <a:t>Large volumes of hot gas to be handled from the exhaust</a:t>
            </a:r>
          </a:p>
          <a:p>
            <a:endParaRPr lang="en-US" sz="3200" dirty="0"/>
          </a:p>
        </p:txBody>
      </p:sp>
    </p:spTree>
    <p:extLst>
      <p:ext uri="{BB962C8B-B14F-4D97-AF65-F5344CB8AC3E}">
        <p14:creationId xmlns:p14="http://schemas.microsoft.com/office/powerpoint/2010/main" val="2606880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a:t>
            </a:r>
            <a:endParaRPr lang="en-US" dirty="0"/>
          </a:p>
        </p:txBody>
      </p:sp>
      <p:pic>
        <p:nvPicPr>
          <p:cNvPr id="1026" name="Picture 2" descr="Image result for chp gas turbi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4856" y="1519708"/>
            <a:ext cx="9968248" cy="5022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1199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 Performance</a:t>
            </a:r>
            <a:endParaRPr lang="en-US" dirty="0"/>
          </a:p>
        </p:txBody>
      </p:sp>
      <p:sp>
        <p:nvSpPr>
          <p:cNvPr id="3" name="Content Placeholder 2"/>
          <p:cNvSpPr>
            <a:spLocks noGrp="1"/>
          </p:cNvSpPr>
          <p:nvPr>
            <p:ph idx="1"/>
          </p:nvPr>
        </p:nvSpPr>
        <p:spPr>
          <a:xfrm>
            <a:off x="1532586" y="1825625"/>
            <a:ext cx="9247031" cy="4351338"/>
          </a:xfrm>
        </p:spPr>
        <p:txBody>
          <a:bodyPr>
            <a:normAutofit/>
          </a:bodyPr>
          <a:lstStyle/>
          <a:p>
            <a:r>
              <a:rPr lang="en-US" sz="3200" dirty="0" smtClean="0"/>
              <a:t>A gas turbine has to take in more air than is required solely for the combustion of its fuel</a:t>
            </a:r>
          </a:p>
          <a:p>
            <a:r>
              <a:rPr lang="en-US" sz="3200" dirty="0" smtClean="0"/>
              <a:t>The presence of this excess air means that the exhaust gases contain sufficient residual oxygen for extra fuel to be burned in the exhaust stream before it enters the heat recovery unit</a:t>
            </a:r>
          </a:p>
          <a:p>
            <a:r>
              <a:rPr lang="en-US" sz="3200" dirty="0" smtClean="0"/>
              <a:t>‘Supplementary firing’ as this is called can have significant benefits in terms of fuel efficiency and plant operation</a:t>
            </a:r>
            <a:endParaRPr lang="en-US" sz="3200" dirty="0"/>
          </a:p>
        </p:txBody>
      </p:sp>
    </p:spTree>
    <p:extLst>
      <p:ext uri="{BB962C8B-B14F-4D97-AF65-F5344CB8AC3E}">
        <p14:creationId xmlns:p14="http://schemas.microsoft.com/office/powerpoint/2010/main" val="32825897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Gas Turbine Performance</a:t>
            </a:r>
          </a:p>
        </p:txBody>
      </p:sp>
      <p:sp>
        <p:nvSpPr>
          <p:cNvPr id="3" name="Content Placeholder 2"/>
          <p:cNvSpPr>
            <a:spLocks noGrp="1"/>
          </p:cNvSpPr>
          <p:nvPr>
            <p:ph idx="1"/>
          </p:nvPr>
        </p:nvSpPr>
        <p:spPr>
          <a:xfrm>
            <a:off x="1481070" y="1825625"/>
            <a:ext cx="9182637" cy="4351338"/>
          </a:xfrm>
        </p:spPr>
        <p:txBody>
          <a:bodyPr>
            <a:normAutofit/>
          </a:bodyPr>
          <a:lstStyle/>
          <a:p>
            <a:r>
              <a:rPr lang="en-US" sz="3200" dirty="0" smtClean="0"/>
              <a:t>It can raise the overall heat to power ratio to 5: 1 and offers valuable flexibility in meeting variable heat loads</a:t>
            </a:r>
          </a:p>
          <a:p>
            <a:r>
              <a:rPr lang="en-US" sz="3200" dirty="0" smtClean="0"/>
              <a:t>Ways of improving power output and efficiency of gas turbines</a:t>
            </a:r>
          </a:p>
          <a:p>
            <a:pPr marL="514350" indent="-514350">
              <a:buAutoNum type="arabicParenBoth"/>
            </a:pPr>
            <a:r>
              <a:rPr lang="en-US" sz="3200" dirty="0" smtClean="0"/>
              <a:t>Improve compressor and power turbine efficiency</a:t>
            </a:r>
          </a:p>
          <a:p>
            <a:pPr marL="514350" indent="-514350">
              <a:buAutoNum type="arabicParenBoth"/>
            </a:pPr>
            <a:r>
              <a:rPr lang="en-US" sz="3200" dirty="0" smtClean="0"/>
              <a:t>Reduce primary fuel consumption but restricts the amount of heat available for site use</a:t>
            </a:r>
            <a:endParaRPr lang="en-US" sz="3200" dirty="0"/>
          </a:p>
        </p:txBody>
      </p:sp>
    </p:spTree>
    <p:extLst>
      <p:ext uri="{BB962C8B-B14F-4D97-AF65-F5344CB8AC3E}">
        <p14:creationId xmlns:p14="http://schemas.microsoft.com/office/powerpoint/2010/main" val="3344326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Combined Cycle CHP</a:t>
            </a:r>
          </a:p>
        </p:txBody>
      </p:sp>
      <p:sp>
        <p:nvSpPr>
          <p:cNvPr id="3" name="Content Placeholder 2"/>
          <p:cNvSpPr>
            <a:spLocks noGrp="1"/>
          </p:cNvSpPr>
          <p:nvPr>
            <p:ph idx="1"/>
          </p:nvPr>
        </p:nvSpPr>
        <p:spPr/>
        <p:txBody>
          <a:bodyPr>
            <a:normAutofit/>
          </a:bodyPr>
          <a:lstStyle/>
          <a:p>
            <a:r>
              <a:rPr lang="en-US" sz="3200" dirty="0" smtClean="0"/>
              <a:t>These produce the highest grade heat</a:t>
            </a:r>
          </a:p>
          <a:p>
            <a:r>
              <a:rPr lang="en-US" sz="3200" dirty="0" smtClean="0"/>
              <a:t>This heat allows steam to be generated at a pressure that is high enough to optimize steam turbine power while still providing the site with low-pressure steam or its equivalent in the form of hot water</a:t>
            </a:r>
          </a:p>
          <a:p>
            <a:r>
              <a:rPr lang="en-US" sz="3200" dirty="0" smtClean="0"/>
              <a:t>Combined cycles of this type convert 40% or more of the original fuel energy into electricity and, if supplementary firing is also employed, provide the most flexible CHP systems currently available</a:t>
            </a:r>
            <a:endParaRPr lang="en-US" sz="3200" dirty="0"/>
          </a:p>
        </p:txBody>
      </p:sp>
    </p:spTree>
    <p:extLst>
      <p:ext uri="{BB962C8B-B14F-4D97-AF65-F5344CB8AC3E}">
        <p14:creationId xmlns:p14="http://schemas.microsoft.com/office/powerpoint/2010/main" val="8630549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Combined Cycle CHP</a:t>
            </a:r>
            <a:endParaRPr lang="en-US" dirty="0"/>
          </a:p>
        </p:txBody>
      </p:sp>
      <p:pic>
        <p:nvPicPr>
          <p:cNvPr id="2050" name="Picture 2" descr="Image result for combined cycle gas power pla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1065" y="1493950"/>
            <a:ext cx="11088709" cy="506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719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Prime Mover/Electrical Generator </a:t>
            </a:r>
            <a:br>
              <a:rPr lang="en-US" dirty="0" smtClean="0"/>
            </a:br>
            <a:r>
              <a:rPr lang="en-US" dirty="0" smtClean="0"/>
              <a:t>Reliability and Availability</a:t>
            </a:r>
            <a:endParaRPr lang="en-US" dirty="0"/>
          </a:p>
        </p:txBody>
      </p:sp>
      <p:sp>
        <p:nvSpPr>
          <p:cNvPr id="3" name="Content Placeholder 2"/>
          <p:cNvSpPr>
            <a:spLocks noGrp="1"/>
          </p:cNvSpPr>
          <p:nvPr>
            <p:ph idx="1"/>
          </p:nvPr>
        </p:nvSpPr>
        <p:spPr>
          <a:xfrm>
            <a:off x="1571222" y="1825625"/>
            <a:ext cx="9079605" cy="4351338"/>
          </a:xfrm>
        </p:spPr>
        <p:txBody>
          <a:bodyPr>
            <a:normAutofit/>
          </a:bodyPr>
          <a:lstStyle/>
          <a:p>
            <a:r>
              <a:rPr lang="en-US" sz="3200" dirty="0" smtClean="0"/>
              <a:t>Prime mover/electrical generator reliability and availability are factors of extreme importance</a:t>
            </a:r>
          </a:p>
          <a:p>
            <a:r>
              <a:rPr lang="en-US" sz="3200" dirty="0" smtClean="0"/>
              <a:t>CHP plant must be able to operate over extended periods and, in many cases, virtually continuously, to achieve the maximum economic returns</a:t>
            </a:r>
          </a:p>
          <a:p>
            <a:r>
              <a:rPr lang="en-US" sz="3200" dirty="0" smtClean="0"/>
              <a:t>In practice, any prime mover/electrical generator requires maintenance, and this necessitates a scheduled shutdown at least once a year</a:t>
            </a:r>
          </a:p>
          <a:p>
            <a:endParaRPr lang="en-US" sz="3200" dirty="0"/>
          </a:p>
        </p:txBody>
      </p:sp>
    </p:spTree>
    <p:extLst>
      <p:ext uri="{BB962C8B-B14F-4D97-AF65-F5344CB8AC3E}">
        <p14:creationId xmlns:p14="http://schemas.microsoft.com/office/powerpoint/2010/main" val="39405789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Prime Mover/Electrical Generator </a:t>
            </a:r>
            <a:br>
              <a:rPr lang="en-US" dirty="0"/>
            </a:br>
            <a:r>
              <a:rPr lang="en-US" dirty="0"/>
              <a:t>Reliability and Availability</a:t>
            </a:r>
          </a:p>
        </p:txBody>
      </p:sp>
      <p:sp>
        <p:nvSpPr>
          <p:cNvPr id="3" name="Content Placeholder 2"/>
          <p:cNvSpPr>
            <a:spLocks noGrp="1"/>
          </p:cNvSpPr>
          <p:nvPr>
            <p:ph idx="1"/>
          </p:nvPr>
        </p:nvSpPr>
        <p:spPr>
          <a:xfrm>
            <a:off x="1442434" y="1825625"/>
            <a:ext cx="9118242" cy="4351338"/>
          </a:xfrm>
        </p:spPr>
        <p:txBody>
          <a:bodyPr>
            <a:normAutofit/>
          </a:bodyPr>
          <a:lstStyle/>
          <a:p>
            <a:r>
              <a:rPr lang="en-US" sz="3200" dirty="0" smtClean="0"/>
              <a:t>However, it is the equipment’s susceptibility to additional, unscheduled stoppages that determines its reliability and actual availability over a given period of time</a:t>
            </a:r>
          </a:p>
          <a:p>
            <a:r>
              <a:rPr lang="en-US" sz="3200" dirty="0" smtClean="0"/>
              <a:t>The distinction between reliability and availability is that reliability is the ability of an item to perform its intended function in certain environmental conditions while availability is being ready to perform that function</a:t>
            </a:r>
            <a:endParaRPr lang="en-US" sz="3200" dirty="0"/>
          </a:p>
        </p:txBody>
      </p:sp>
    </p:spTree>
    <p:extLst>
      <p:ext uri="{BB962C8B-B14F-4D97-AF65-F5344CB8AC3E}">
        <p14:creationId xmlns:p14="http://schemas.microsoft.com/office/powerpoint/2010/main" val="37542457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Prime Mover/Electrical Generator </a:t>
            </a:r>
            <a:br>
              <a:rPr lang="en-US" dirty="0"/>
            </a:br>
            <a:r>
              <a:rPr lang="en-US" dirty="0"/>
              <a:t>Reliability and Availability</a:t>
            </a:r>
          </a:p>
        </p:txBody>
      </p:sp>
      <p:sp>
        <p:nvSpPr>
          <p:cNvPr id="3" name="Content Placeholder 2"/>
          <p:cNvSpPr>
            <a:spLocks noGrp="1"/>
          </p:cNvSpPr>
          <p:nvPr>
            <p:ph idx="1"/>
          </p:nvPr>
        </p:nvSpPr>
        <p:spPr/>
        <p:txBody>
          <a:bodyPr>
            <a:normAutofit/>
          </a:bodyPr>
          <a:lstStyle/>
          <a:p>
            <a:pPr marL="0" indent="0">
              <a:buNone/>
            </a:pPr>
            <a:r>
              <a:rPr lang="en-US" sz="3200" dirty="0" smtClean="0"/>
              <a:t>The time period used is typically a year of 8,760 hours</a:t>
            </a:r>
          </a:p>
          <a:p>
            <a:pPr marL="0" indent="0">
              <a:buNone/>
            </a:pPr>
            <a:r>
              <a:rPr lang="en-US" sz="3200" dirty="0" smtClean="0"/>
              <a:t>% Reliability = T – (S + U) /T – S x 100</a:t>
            </a:r>
          </a:p>
          <a:p>
            <a:pPr marL="0" indent="0">
              <a:buNone/>
            </a:pPr>
            <a:r>
              <a:rPr lang="en-US" sz="3200" dirty="0" smtClean="0"/>
              <a:t>% Availability = T – (S + U)/T x 100 </a:t>
            </a:r>
          </a:p>
          <a:p>
            <a:pPr marL="0" indent="0">
              <a:buNone/>
            </a:pPr>
            <a:r>
              <a:rPr lang="en-US" sz="3200" dirty="0" smtClean="0"/>
              <a:t>S = Scheduled maintenance shutdown (hours/year)</a:t>
            </a:r>
          </a:p>
          <a:p>
            <a:pPr marL="0" indent="0">
              <a:buNone/>
            </a:pPr>
            <a:r>
              <a:rPr lang="en-US" sz="3200" dirty="0" smtClean="0"/>
              <a:t>U = Unscheduled shutdown (hours/year)</a:t>
            </a:r>
          </a:p>
          <a:p>
            <a:pPr marL="0" indent="0">
              <a:buNone/>
            </a:pPr>
            <a:r>
              <a:rPr lang="en-US" sz="3200" dirty="0" smtClean="0"/>
              <a:t>T = Period when plant is required to be in service or available</a:t>
            </a:r>
          </a:p>
          <a:p>
            <a:pPr marL="0" indent="0">
              <a:buNone/>
            </a:pPr>
            <a:r>
              <a:rPr lang="en-US" sz="3200" dirty="0"/>
              <a:t> </a:t>
            </a:r>
            <a:r>
              <a:rPr lang="en-US" sz="3200" dirty="0" smtClean="0"/>
              <a:t>     for service (hours/year)</a:t>
            </a:r>
            <a:endParaRPr lang="en-US" sz="3200" dirty="0"/>
          </a:p>
        </p:txBody>
      </p:sp>
    </p:spTree>
    <p:extLst>
      <p:ext uri="{BB962C8B-B14F-4D97-AF65-F5344CB8AC3E}">
        <p14:creationId xmlns:p14="http://schemas.microsoft.com/office/powerpoint/2010/main" val="32742252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Reliability and Availability Example</a:t>
            </a:r>
          </a:p>
        </p:txBody>
      </p:sp>
      <p:sp>
        <p:nvSpPr>
          <p:cNvPr id="3" name="Content Placeholder 2"/>
          <p:cNvSpPr>
            <a:spLocks noGrp="1"/>
          </p:cNvSpPr>
          <p:nvPr>
            <p:ph idx="1"/>
          </p:nvPr>
        </p:nvSpPr>
        <p:spPr/>
        <p:txBody>
          <a:bodyPr>
            <a:normAutofit/>
          </a:bodyPr>
          <a:lstStyle/>
          <a:p>
            <a:pPr marL="0" indent="0">
              <a:buNone/>
            </a:pPr>
            <a:r>
              <a:rPr lang="en-US" sz="3200" dirty="0" smtClean="0"/>
              <a:t>Maximum Scheduled outage (S) = 876 hours per year</a:t>
            </a:r>
          </a:p>
          <a:p>
            <a:pPr marL="0" indent="0">
              <a:buNone/>
            </a:pPr>
            <a:r>
              <a:rPr lang="en-US" sz="3200" dirty="0" smtClean="0"/>
              <a:t>Maximum Unscheduled outage (U) = 438 hours per year</a:t>
            </a:r>
          </a:p>
          <a:p>
            <a:pPr marL="0" indent="0">
              <a:buNone/>
            </a:pPr>
            <a:r>
              <a:rPr lang="en-US" sz="3200" dirty="0" smtClean="0"/>
              <a:t>T = 8,760 hours</a:t>
            </a:r>
          </a:p>
          <a:p>
            <a:pPr marL="0" indent="0">
              <a:buNone/>
            </a:pPr>
            <a:r>
              <a:rPr lang="en-US" sz="3200" dirty="0" smtClean="0"/>
              <a:t>Reliability = 8760 – (876 + 438)/8760 – 876 x 100 = 94.4%</a:t>
            </a:r>
          </a:p>
          <a:p>
            <a:pPr marL="0" indent="0">
              <a:buNone/>
            </a:pPr>
            <a:r>
              <a:rPr lang="en-US" sz="3200" dirty="0" smtClean="0"/>
              <a:t>Availability = 8,760 – (876 = 438)/8760 x 100 = 85.0%</a:t>
            </a:r>
            <a:endParaRPr lang="en-US" sz="3200" dirty="0"/>
          </a:p>
        </p:txBody>
      </p:sp>
    </p:spTree>
    <p:extLst>
      <p:ext uri="{BB962C8B-B14F-4D97-AF65-F5344CB8AC3E}">
        <p14:creationId xmlns:p14="http://schemas.microsoft.com/office/powerpoint/2010/main" val="18012074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3032"/>
            <a:ext cx="10515600" cy="850006"/>
          </a:xfrm>
        </p:spPr>
        <p:txBody>
          <a:bodyPr/>
          <a:lstStyle/>
          <a:p>
            <a:pPr algn="ctr"/>
            <a:r>
              <a:rPr lang="en-US" dirty="0"/>
              <a:t>Prime Movers Summary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62377816"/>
              </p:ext>
            </p:extLst>
          </p:nvPr>
        </p:nvGraphicFramePr>
        <p:xfrm>
          <a:off x="838200" y="837127"/>
          <a:ext cx="10515600" cy="6526086"/>
        </p:xfrm>
        <a:graphic>
          <a:graphicData uri="http://schemas.openxmlformats.org/drawingml/2006/table">
            <a:tbl>
              <a:tblPr firstRow="1" bandRow="1">
                <a:tableStyleId>{5C22544A-7EE6-4342-B048-85BDC9FD1C3A}</a:tableStyleId>
              </a:tblPr>
              <a:tblGrid>
                <a:gridCol w="2103120"/>
                <a:gridCol w="2103120"/>
                <a:gridCol w="2103120"/>
                <a:gridCol w="2103120"/>
                <a:gridCol w="2103120"/>
              </a:tblGrid>
              <a:tr h="1644688">
                <a:tc>
                  <a:txBody>
                    <a:bodyPr/>
                    <a:lstStyle/>
                    <a:p>
                      <a:r>
                        <a:rPr lang="en-US" sz="2800" dirty="0" smtClean="0"/>
                        <a:t>Type of Plant</a:t>
                      </a:r>
                      <a:endParaRPr lang="en-US" sz="2800" dirty="0"/>
                    </a:p>
                  </a:txBody>
                  <a:tcPr/>
                </a:tc>
                <a:tc>
                  <a:txBody>
                    <a:bodyPr/>
                    <a:lstStyle/>
                    <a:p>
                      <a:r>
                        <a:rPr lang="en-US" sz="2800" dirty="0" smtClean="0"/>
                        <a:t>Typical Output range</a:t>
                      </a:r>
                      <a:endParaRPr lang="en-US" sz="2800" dirty="0"/>
                    </a:p>
                  </a:txBody>
                  <a:tcPr/>
                </a:tc>
                <a:tc>
                  <a:txBody>
                    <a:bodyPr/>
                    <a:lstStyle/>
                    <a:p>
                      <a:r>
                        <a:rPr lang="en-US" sz="2800" dirty="0" smtClean="0"/>
                        <a:t>Typical Fuels</a:t>
                      </a:r>
                      <a:endParaRPr lang="en-US" sz="2800" dirty="0"/>
                    </a:p>
                  </a:txBody>
                  <a:tcPr/>
                </a:tc>
                <a:tc>
                  <a:txBody>
                    <a:bodyPr/>
                    <a:lstStyle/>
                    <a:p>
                      <a:r>
                        <a:rPr lang="en-US" sz="2800" dirty="0" smtClean="0"/>
                        <a:t>Typical heat to power ratio</a:t>
                      </a:r>
                      <a:endParaRPr lang="en-US" sz="2800" dirty="0"/>
                    </a:p>
                  </a:txBody>
                  <a:tcPr/>
                </a:tc>
                <a:tc>
                  <a:txBody>
                    <a:bodyPr/>
                    <a:lstStyle/>
                    <a:p>
                      <a:r>
                        <a:rPr lang="en-US" sz="2800" dirty="0" smtClean="0"/>
                        <a:t>Grade of heat output</a:t>
                      </a:r>
                      <a:endParaRPr lang="en-US" sz="2800" dirty="0"/>
                    </a:p>
                  </a:txBody>
                  <a:tcPr/>
                </a:tc>
              </a:tr>
              <a:tr h="1644688">
                <a:tc>
                  <a:txBody>
                    <a:bodyPr/>
                    <a:lstStyle/>
                    <a:p>
                      <a:r>
                        <a:rPr lang="en-US" sz="2400" dirty="0" smtClean="0"/>
                        <a:t>Gas turbine</a:t>
                      </a:r>
                      <a:endParaRPr lang="en-US" sz="2400" dirty="0"/>
                    </a:p>
                  </a:txBody>
                  <a:tcPr/>
                </a:tc>
                <a:tc>
                  <a:txBody>
                    <a:bodyPr/>
                    <a:lstStyle/>
                    <a:p>
                      <a:r>
                        <a:rPr lang="en-US" sz="2400" dirty="0" smtClean="0"/>
                        <a:t>0.5MW upwards</a:t>
                      </a:r>
                      <a:endParaRPr lang="en-US" sz="2400" dirty="0"/>
                    </a:p>
                  </a:txBody>
                  <a:tcPr/>
                </a:tc>
                <a:tc>
                  <a:txBody>
                    <a:bodyPr/>
                    <a:lstStyle/>
                    <a:p>
                      <a:r>
                        <a:rPr lang="en-US" sz="2400" dirty="0" smtClean="0"/>
                        <a:t>Natural gas, gas-oil, landfill gas, bio gas or mine gas</a:t>
                      </a:r>
                      <a:endParaRPr lang="en-US" sz="2400" dirty="0"/>
                    </a:p>
                  </a:txBody>
                  <a:tcPr/>
                </a:tc>
                <a:tc>
                  <a:txBody>
                    <a:bodyPr/>
                    <a:lstStyle/>
                    <a:p>
                      <a:r>
                        <a:rPr lang="en-US" sz="2400" dirty="0" smtClean="0"/>
                        <a:t>1.6: 1 up to 5.1 with supplementary firing</a:t>
                      </a:r>
                      <a:endParaRPr lang="en-US" sz="2400" dirty="0"/>
                    </a:p>
                  </a:txBody>
                  <a:tcPr/>
                </a:tc>
                <a:tc>
                  <a:txBody>
                    <a:bodyPr/>
                    <a:lstStyle/>
                    <a:p>
                      <a:r>
                        <a:rPr lang="en-US" sz="2400" dirty="0" smtClean="0"/>
                        <a:t>High</a:t>
                      </a:r>
                      <a:endParaRPr lang="en-US" sz="2400" dirty="0"/>
                    </a:p>
                  </a:txBody>
                  <a:tcPr/>
                </a:tc>
              </a:tr>
              <a:tr h="1618355">
                <a:tc>
                  <a:txBody>
                    <a:bodyPr/>
                    <a:lstStyle/>
                    <a:p>
                      <a:r>
                        <a:rPr lang="en-US" sz="2400" dirty="0" smtClean="0"/>
                        <a:t>Compression Ignition engine</a:t>
                      </a:r>
                      <a:endParaRPr lang="en-US" sz="2400" dirty="0"/>
                    </a:p>
                  </a:txBody>
                  <a:tcPr/>
                </a:tc>
                <a:tc>
                  <a:txBody>
                    <a:bodyPr/>
                    <a:lstStyle/>
                    <a:p>
                      <a:r>
                        <a:rPr lang="en-US" sz="2400" dirty="0" smtClean="0"/>
                        <a:t>2MW upwards</a:t>
                      </a:r>
                      <a:endParaRPr lang="en-US" sz="2400" dirty="0"/>
                    </a:p>
                  </a:txBody>
                  <a:tcPr/>
                </a:tc>
                <a:tc>
                  <a:txBody>
                    <a:bodyPr/>
                    <a:lstStyle/>
                    <a:p>
                      <a:r>
                        <a:rPr lang="en-US" sz="2400" dirty="0" smtClean="0"/>
                        <a:t>Natural gas, +</a:t>
                      </a:r>
                      <a:r>
                        <a:rPr lang="en-US" sz="2400" baseline="0" dirty="0" smtClean="0"/>
                        <a:t> 5% gas – oil heavy fuel oil</a:t>
                      </a:r>
                      <a:endParaRPr lang="en-US"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1: 1 – 1.5: 1 up to 2.5: 1 with supplementary firing</a:t>
                      </a:r>
                    </a:p>
                  </a:txBody>
                  <a:tcPr/>
                </a:tc>
                <a:tc>
                  <a:txBody>
                    <a:bodyPr/>
                    <a:lstStyle/>
                    <a:p>
                      <a:r>
                        <a:rPr lang="en-US" sz="2400" dirty="0" smtClean="0"/>
                        <a:t>Low and High</a:t>
                      </a:r>
                      <a:endParaRPr lang="en-US" sz="2400" dirty="0"/>
                    </a:p>
                  </a:txBody>
                  <a:tcPr/>
                </a:tc>
              </a:tr>
              <a:tr h="1618355">
                <a:tc>
                  <a:txBody>
                    <a:bodyPr/>
                    <a:lstStyle/>
                    <a:p>
                      <a:r>
                        <a:rPr lang="en-US" sz="2400" dirty="0" smtClean="0"/>
                        <a:t>Gas engine</a:t>
                      </a:r>
                      <a:endParaRPr lang="en-US" sz="2400" dirty="0"/>
                    </a:p>
                  </a:txBody>
                  <a:tcPr/>
                </a:tc>
                <a:tc>
                  <a:txBody>
                    <a:bodyPr/>
                    <a:lstStyle/>
                    <a:p>
                      <a:r>
                        <a:rPr lang="en-US" sz="2400" dirty="0" smtClean="0"/>
                        <a:t>Up to 4MW</a:t>
                      </a:r>
                      <a:endParaRPr lang="en-US"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Natural gas,  landfill gas, bio gas or mine gas</a:t>
                      </a:r>
                    </a:p>
                    <a:p>
                      <a:endParaRPr lang="en-US" sz="2400" dirty="0"/>
                    </a:p>
                  </a:txBody>
                  <a:tcPr/>
                </a:tc>
                <a:tc>
                  <a:txBody>
                    <a:bodyPr/>
                    <a:lstStyle/>
                    <a:p>
                      <a:r>
                        <a:rPr lang="en-US" sz="2400" dirty="0" smtClean="0"/>
                        <a:t>1: 1 – 1.7: 1</a:t>
                      </a:r>
                      <a:endParaRPr lang="en-US" sz="2400" dirty="0"/>
                    </a:p>
                  </a:txBody>
                  <a:tcPr/>
                </a:tc>
                <a:tc>
                  <a:txBody>
                    <a:bodyPr/>
                    <a:lstStyle/>
                    <a:p>
                      <a:r>
                        <a:rPr lang="en-US" sz="2400" dirty="0" smtClean="0"/>
                        <a:t>Low and High</a:t>
                      </a:r>
                      <a:endParaRPr lang="en-US" sz="2400" dirty="0"/>
                    </a:p>
                  </a:txBody>
                  <a:tcPr/>
                </a:tc>
              </a:tr>
            </a:tbl>
          </a:graphicData>
        </a:graphic>
      </p:graphicFrame>
    </p:spTree>
    <p:extLst>
      <p:ext uri="{BB962C8B-B14F-4D97-AF65-F5344CB8AC3E}">
        <p14:creationId xmlns:p14="http://schemas.microsoft.com/office/powerpoint/2010/main" val="33623779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Prime Movers Summary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68118273"/>
              </p:ext>
            </p:extLst>
          </p:nvPr>
        </p:nvGraphicFramePr>
        <p:xfrm>
          <a:off x="838200" y="1825625"/>
          <a:ext cx="10515600" cy="3017520"/>
        </p:xfrm>
        <a:graphic>
          <a:graphicData uri="http://schemas.openxmlformats.org/drawingml/2006/table">
            <a:tbl>
              <a:tblPr firstRow="1" bandRow="1">
                <a:tableStyleId>{5C22544A-7EE6-4342-B048-85BDC9FD1C3A}</a:tableStyleId>
              </a:tblPr>
              <a:tblGrid>
                <a:gridCol w="2103120"/>
                <a:gridCol w="2103120"/>
                <a:gridCol w="2103120"/>
                <a:gridCol w="2103120"/>
                <a:gridCol w="2103120"/>
              </a:tblGrid>
              <a:tr h="370840">
                <a:tc>
                  <a:txBody>
                    <a:bodyPr/>
                    <a:lstStyle/>
                    <a:p>
                      <a:r>
                        <a:rPr lang="en-US" sz="2800" dirty="0" smtClean="0"/>
                        <a:t>Type of Plant</a:t>
                      </a:r>
                      <a:endParaRPr lang="en-US" sz="2800" dirty="0"/>
                    </a:p>
                  </a:txBody>
                  <a:tcPr/>
                </a:tc>
                <a:tc>
                  <a:txBody>
                    <a:bodyPr/>
                    <a:lstStyle/>
                    <a:p>
                      <a:r>
                        <a:rPr lang="en-US" sz="2800" dirty="0" smtClean="0"/>
                        <a:t>Typical Output range</a:t>
                      </a:r>
                      <a:endParaRPr lang="en-US" sz="2800" dirty="0"/>
                    </a:p>
                  </a:txBody>
                  <a:tcPr/>
                </a:tc>
                <a:tc>
                  <a:txBody>
                    <a:bodyPr/>
                    <a:lstStyle/>
                    <a:p>
                      <a:r>
                        <a:rPr lang="en-US" sz="2800" dirty="0" smtClean="0"/>
                        <a:t>Typical Fuels</a:t>
                      </a:r>
                      <a:endParaRPr lang="en-US" sz="2800" dirty="0"/>
                    </a:p>
                  </a:txBody>
                  <a:tcPr/>
                </a:tc>
                <a:tc>
                  <a:txBody>
                    <a:bodyPr/>
                    <a:lstStyle/>
                    <a:p>
                      <a:r>
                        <a:rPr lang="en-US" sz="2800" dirty="0" smtClean="0"/>
                        <a:t>Typical heat to power ratio</a:t>
                      </a:r>
                      <a:endParaRPr lang="en-US" sz="2800" dirty="0"/>
                    </a:p>
                  </a:txBody>
                  <a:tcPr/>
                </a:tc>
                <a:tc>
                  <a:txBody>
                    <a:bodyPr/>
                    <a:lstStyle/>
                    <a:p>
                      <a:r>
                        <a:rPr lang="en-US" sz="2800" dirty="0" smtClean="0"/>
                        <a:t>Grade of heat output</a:t>
                      </a:r>
                      <a:endParaRPr lang="en-US" sz="2800" dirty="0"/>
                    </a:p>
                  </a:txBody>
                  <a:tcPr/>
                </a:tc>
              </a:tr>
              <a:tr h="370840">
                <a:tc>
                  <a:txBody>
                    <a:bodyPr/>
                    <a:lstStyle/>
                    <a:p>
                      <a:r>
                        <a:rPr lang="en-US" sz="2400" dirty="0" smtClean="0"/>
                        <a:t>Steam turbine</a:t>
                      </a:r>
                      <a:endParaRPr lang="en-US" sz="2400" dirty="0"/>
                    </a:p>
                  </a:txBody>
                  <a:tcPr/>
                </a:tc>
                <a:tc>
                  <a:txBody>
                    <a:bodyPr/>
                    <a:lstStyle/>
                    <a:p>
                      <a:r>
                        <a:rPr lang="en-US" sz="2400" dirty="0" smtClean="0"/>
                        <a:t>0.5 MW upwards</a:t>
                      </a:r>
                      <a:endParaRPr lang="en-US" sz="2400" dirty="0"/>
                    </a:p>
                  </a:txBody>
                  <a:tcPr/>
                </a:tc>
                <a:tc>
                  <a:txBody>
                    <a:bodyPr/>
                    <a:lstStyle/>
                    <a:p>
                      <a:r>
                        <a:rPr lang="en-US" sz="2400" dirty="0" smtClean="0"/>
                        <a:t>Any used to produce steam</a:t>
                      </a:r>
                      <a:endParaRPr lang="en-US"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smtClean="0"/>
                        <a:t>3.1: 10: 1</a:t>
                      </a:r>
                    </a:p>
                    <a:p>
                      <a:endParaRPr lang="en-US" sz="2400" dirty="0"/>
                    </a:p>
                  </a:txBody>
                  <a:tcPr/>
                </a:tc>
                <a:tc>
                  <a:txBody>
                    <a:bodyPr/>
                    <a:lstStyle/>
                    <a:p>
                      <a:r>
                        <a:rPr lang="en-US" sz="2400" dirty="0" smtClean="0"/>
                        <a:t>Medium</a:t>
                      </a:r>
                      <a:endParaRPr lang="en-US" sz="2400" dirty="0"/>
                    </a:p>
                  </a:txBody>
                  <a:tcPr/>
                </a:tc>
              </a:tr>
              <a:tr h="370840">
                <a:tc>
                  <a:txBody>
                    <a:bodyPr/>
                    <a:lstStyle/>
                    <a:p>
                      <a:r>
                        <a:rPr lang="en-US" sz="2400" dirty="0" smtClean="0"/>
                        <a:t>Combined cycle</a:t>
                      </a:r>
                      <a:endParaRPr lang="en-US" sz="2400" dirty="0"/>
                    </a:p>
                  </a:txBody>
                  <a:tcPr/>
                </a:tc>
                <a:tc>
                  <a:txBody>
                    <a:bodyPr/>
                    <a:lstStyle/>
                    <a:p>
                      <a:r>
                        <a:rPr lang="en-US" sz="2400" dirty="0" smtClean="0"/>
                        <a:t>10 MW</a:t>
                      </a:r>
                      <a:endParaRPr lang="en-US" sz="2400" dirty="0"/>
                    </a:p>
                  </a:txBody>
                  <a:tcPr/>
                </a:tc>
                <a:tc>
                  <a:txBody>
                    <a:bodyPr/>
                    <a:lstStyle/>
                    <a:p>
                      <a:r>
                        <a:rPr lang="en-US" sz="2400" dirty="0" smtClean="0"/>
                        <a:t>As gas turbine</a:t>
                      </a:r>
                      <a:endParaRPr lang="en-US" sz="2400" dirty="0"/>
                    </a:p>
                  </a:txBody>
                  <a:tcPr/>
                </a:tc>
                <a:tc>
                  <a:txBody>
                    <a:bodyPr/>
                    <a:lstStyle/>
                    <a:p>
                      <a:r>
                        <a:rPr lang="en-US" sz="2400" dirty="0" smtClean="0"/>
                        <a:t>Down to 0.7: 1</a:t>
                      </a:r>
                      <a:endParaRPr lang="en-US" sz="2400" dirty="0"/>
                    </a:p>
                  </a:txBody>
                  <a:tcPr/>
                </a:tc>
                <a:tc>
                  <a:txBody>
                    <a:bodyPr/>
                    <a:lstStyle/>
                    <a:p>
                      <a:r>
                        <a:rPr lang="en-US" sz="2400" dirty="0" smtClean="0"/>
                        <a:t>Medium</a:t>
                      </a:r>
                      <a:endParaRPr lang="en-US" sz="2400" dirty="0"/>
                    </a:p>
                  </a:txBody>
                  <a:tcPr/>
                </a:tc>
              </a:tr>
            </a:tbl>
          </a:graphicData>
        </a:graphic>
      </p:graphicFrame>
    </p:spTree>
    <p:extLst>
      <p:ext uri="{BB962C8B-B14F-4D97-AF65-F5344CB8AC3E}">
        <p14:creationId xmlns:p14="http://schemas.microsoft.com/office/powerpoint/2010/main" val="35345322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Stirling Engine</a:t>
            </a:r>
            <a:endParaRPr lang="en-US" dirty="0"/>
          </a:p>
        </p:txBody>
      </p:sp>
      <p:sp>
        <p:nvSpPr>
          <p:cNvPr id="3" name="Content Placeholder 2"/>
          <p:cNvSpPr>
            <a:spLocks noGrp="1"/>
          </p:cNvSpPr>
          <p:nvPr>
            <p:ph idx="1"/>
          </p:nvPr>
        </p:nvSpPr>
        <p:spPr/>
        <p:txBody>
          <a:bodyPr>
            <a:normAutofit/>
          </a:bodyPr>
          <a:lstStyle/>
          <a:p>
            <a:r>
              <a:rPr lang="en-US" sz="3200" dirty="0" smtClean="0"/>
              <a:t>Works with heat from an external heat source brought via a heat exchanger</a:t>
            </a:r>
          </a:p>
          <a:p>
            <a:r>
              <a:rPr lang="en-US" sz="3200" dirty="0" smtClean="0"/>
              <a:t>The heat from the heat exchanger is put into contact with the operating gas in the cylinder of the Stirling engine, where it expands at high temperature driving the piston up</a:t>
            </a:r>
          </a:p>
          <a:p>
            <a:r>
              <a:rPr lang="en-US" sz="3200" dirty="0" smtClean="0"/>
              <a:t>This system reduces the complexity of the engine compared to an ICE and thus increases reliability and reduces maintenance</a:t>
            </a:r>
            <a:endParaRPr lang="en-US" sz="3200" dirty="0"/>
          </a:p>
        </p:txBody>
      </p:sp>
    </p:spTree>
    <p:extLst>
      <p:ext uri="{BB962C8B-B14F-4D97-AF65-F5344CB8AC3E}">
        <p14:creationId xmlns:p14="http://schemas.microsoft.com/office/powerpoint/2010/main" val="23146132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Economics of </a:t>
            </a:r>
            <a:r>
              <a:rPr lang="en-US" dirty="0" smtClean="0"/>
              <a:t>CHP</a:t>
            </a:r>
            <a:endParaRPr lang="en-US" dirty="0"/>
          </a:p>
        </p:txBody>
      </p:sp>
      <p:sp>
        <p:nvSpPr>
          <p:cNvPr id="3" name="Content Placeholder 2"/>
          <p:cNvSpPr>
            <a:spLocks noGrp="1"/>
          </p:cNvSpPr>
          <p:nvPr>
            <p:ph idx="1"/>
          </p:nvPr>
        </p:nvSpPr>
        <p:spPr>
          <a:xfrm>
            <a:off x="1532586" y="1825625"/>
            <a:ext cx="9156879" cy="4351338"/>
          </a:xfrm>
        </p:spPr>
        <p:txBody>
          <a:bodyPr>
            <a:normAutofit/>
          </a:bodyPr>
          <a:lstStyle/>
          <a:p>
            <a:r>
              <a:rPr lang="en-US" sz="3200" dirty="0" smtClean="0"/>
              <a:t>The capital cost of the installation</a:t>
            </a:r>
          </a:p>
          <a:p>
            <a:r>
              <a:rPr lang="en-US" sz="3200" dirty="0" smtClean="0"/>
              <a:t>The potential number of operating hours</a:t>
            </a:r>
          </a:p>
          <a:p>
            <a:r>
              <a:rPr lang="en-US" sz="3200" dirty="0" smtClean="0"/>
              <a:t>The relative costs of ‘bought in’ electricity and gas (or fuel oil)</a:t>
            </a:r>
          </a:p>
          <a:p>
            <a:pPr marL="0" indent="0">
              <a:buNone/>
            </a:pPr>
            <a:r>
              <a:rPr lang="en-US" sz="3200" dirty="0" smtClean="0"/>
              <a:t>If any of these variables are not favourable then a particular CHP scheme may become non-viable</a:t>
            </a:r>
            <a:endParaRPr lang="en-US" sz="3200" dirty="0"/>
          </a:p>
        </p:txBody>
      </p:sp>
    </p:spTree>
    <p:extLst>
      <p:ext uri="{BB962C8B-B14F-4D97-AF65-F5344CB8AC3E}">
        <p14:creationId xmlns:p14="http://schemas.microsoft.com/office/powerpoint/2010/main" val="5634675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Economics of CHP</a:t>
            </a:r>
          </a:p>
        </p:txBody>
      </p:sp>
      <p:sp>
        <p:nvSpPr>
          <p:cNvPr id="3" name="Content Placeholder 2"/>
          <p:cNvSpPr>
            <a:spLocks noGrp="1"/>
          </p:cNvSpPr>
          <p:nvPr>
            <p:ph idx="1"/>
          </p:nvPr>
        </p:nvSpPr>
        <p:spPr/>
        <p:txBody>
          <a:bodyPr>
            <a:normAutofit/>
          </a:bodyPr>
          <a:lstStyle/>
          <a:p>
            <a:pPr marL="0" indent="0">
              <a:buNone/>
            </a:pPr>
            <a:r>
              <a:rPr lang="en-US" sz="3200" dirty="0" smtClean="0"/>
              <a:t>Given that fuel prices can be unstable, if the cost of gas rises, there will become a point when a particular CHP unit ceases to be economically viable.  Other factors are:</a:t>
            </a:r>
          </a:p>
          <a:p>
            <a:r>
              <a:rPr lang="en-US" sz="3200" dirty="0" smtClean="0"/>
              <a:t>The heat to power ratio of the particular CHP plant</a:t>
            </a:r>
          </a:p>
          <a:p>
            <a:r>
              <a:rPr lang="en-US" sz="3200" dirty="0" smtClean="0"/>
              <a:t>The difference in maintenance costs between a CHP scheme and a conventional scheme</a:t>
            </a:r>
          </a:p>
          <a:p>
            <a:r>
              <a:rPr lang="en-US" sz="3200" dirty="0" smtClean="0"/>
              <a:t>The cost of having mains electricity as a back-up system in case of breakdown or maintenance</a:t>
            </a:r>
            <a:endParaRPr lang="en-US" sz="3200" dirty="0"/>
          </a:p>
        </p:txBody>
      </p:sp>
    </p:spTree>
    <p:extLst>
      <p:ext uri="{BB962C8B-B14F-4D97-AF65-F5344CB8AC3E}">
        <p14:creationId xmlns:p14="http://schemas.microsoft.com/office/powerpoint/2010/main" val="30459173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CHP System Efficiency Example</a:t>
            </a:r>
            <a:endParaRPr lang="en-US" dirty="0"/>
          </a:p>
        </p:txBody>
      </p:sp>
      <p:sp>
        <p:nvSpPr>
          <p:cNvPr id="3" name="Content Placeholder 2"/>
          <p:cNvSpPr>
            <a:spLocks noGrp="1"/>
          </p:cNvSpPr>
          <p:nvPr>
            <p:ph idx="1"/>
          </p:nvPr>
        </p:nvSpPr>
        <p:spPr>
          <a:xfrm>
            <a:off x="1506828" y="1825625"/>
            <a:ext cx="9118242" cy="4351338"/>
          </a:xfrm>
        </p:spPr>
        <p:txBody>
          <a:bodyPr>
            <a:normAutofit/>
          </a:bodyPr>
          <a:lstStyle/>
          <a:p>
            <a:pPr marL="0" indent="0">
              <a:buNone/>
            </a:pPr>
            <a:r>
              <a:rPr lang="en-US" sz="3200" dirty="0" smtClean="0"/>
              <a:t>A building has an electrical power requirement of 80kW and a heat load of 122kW.  The owners of the building are considering installing a micro CHP unit which utilizes an internal combustion engine converted to run on natural gas.  Compare the primary energy consumption and unit energy costs of the CHP scheme compared with a conventional separate system</a:t>
            </a:r>
            <a:endParaRPr lang="en-US" sz="3200" dirty="0"/>
          </a:p>
        </p:txBody>
      </p:sp>
    </p:spTree>
    <p:extLst>
      <p:ext uri="{BB962C8B-B14F-4D97-AF65-F5344CB8AC3E}">
        <p14:creationId xmlns:p14="http://schemas.microsoft.com/office/powerpoint/2010/main" val="35133739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System Efficiency Example</a:t>
            </a:r>
          </a:p>
        </p:txBody>
      </p:sp>
      <p:sp>
        <p:nvSpPr>
          <p:cNvPr id="3" name="Content Placeholder 2"/>
          <p:cNvSpPr>
            <a:spLocks noGrp="1"/>
          </p:cNvSpPr>
          <p:nvPr>
            <p:ph idx="1"/>
          </p:nvPr>
        </p:nvSpPr>
        <p:spPr/>
        <p:txBody>
          <a:bodyPr>
            <a:normAutofit/>
          </a:bodyPr>
          <a:lstStyle/>
          <a:p>
            <a:pPr marL="0" indent="0">
              <a:buNone/>
            </a:pPr>
            <a:r>
              <a:rPr lang="en-US" sz="3200" dirty="0" smtClean="0"/>
              <a:t>Efficiency of the conventional electrical supply process = 35%</a:t>
            </a:r>
          </a:p>
          <a:p>
            <a:pPr marL="0" indent="0">
              <a:buNone/>
            </a:pPr>
            <a:r>
              <a:rPr lang="en-US" sz="3200" dirty="0" smtClean="0"/>
              <a:t>Efficiency of conventional boiler plant = 70%</a:t>
            </a:r>
          </a:p>
          <a:p>
            <a:pPr marL="0" indent="0">
              <a:buNone/>
            </a:pPr>
            <a:r>
              <a:rPr lang="en-US" sz="3200" dirty="0" smtClean="0"/>
              <a:t>Mechanical efficiency of CHP unit = 32%</a:t>
            </a:r>
          </a:p>
          <a:p>
            <a:pPr marL="0" indent="0">
              <a:buNone/>
            </a:pPr>
            <a:r>
              <a:rPr lang="en-US" sz="3200" dirty="0" smtClean="0"/>
              <a:t>Efficiency of CHP electricity generator = 95%</a:t>
            </a:r>
          </a:p>
          <a:p>
            <a:pPr marL="0" indent="0">
              <a:buNone/>
            </a:pPr>
            <a:r>
              <a:rPr lang="en-US" sz="3200" dirty="0" smtClean="0"/>
              <a:t>Heat recovery efficiency of CHP unit = 68.16%</a:t>
            </a:r>
          </a:p>
          <a:p>
            <a:pPr marL="0" indent="0">
              <a:buNone/>
            </a:pPr>
            <a:r>
              <a:rPr lang="en-US" sz="3200" dirty="0" smtClean="0"/>
              <a:t>Unit cost of gas = 0.9p/kWh</a:t>
            </a:r>
          </a:p>
          <a:p>
            <a:pPr marL="0" indent="0">
              <a:buNone/>
            </a:pPr>
            <a:r>
              <a:rPr lang="en-US" sz="3200" dirty="0" smtClean="0"/>
              <a:t>Unit cost of electricity = 5.0p/kWh</a:t>
            </a:r>
            <a:endParaRPr lang="en-US" sz="3200" dirty="0"/>
          </a:p>
        </p:txBody>
      </p:sp>
    </p:spTree>
    <p:extLst>
      <p:ext uri="{BB962C8B-B14F-4D97-AF65-F5344CB8AC3E}">
        <p14:creationId xmlns:p14="http://schemas.microsoft.com/office/powerpoint/2010/main" val="1405447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System Efficiency </a:t>
            </a:r>
            <a:r>
              <a:rPr lang="en-US" dirty="0" smtClean="0"/>
              <a:t>Example Solution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18187" y="1825624"/>
                <a:ext cx="11075830" cy="4716843"/>
              </a:xfrm>
            </p:spPr>
            <p:txBody>
              <a:bodyPr>
                <a:normAutofit/>
              </a:bodyPr>
              <a:lstStyle/>
              <a:p>
                <a:pPr marL="0" indent="0">
                  <a:buNone/>
                </a:pPr>
                <a:r>
                  <a:rPr lang="en-US" sz="3200" b="1" u="sng" dirty="0" smtClean="0"/>
                  <a:t>Option 1 Conventional System</a:t>
                </a:r>
                <a:endParaRPr lang="en-US" sz="3200" dirty="0" smtClean="0"/>
              </a:p>
              <a:p>
                <a:pPr marL="0" indent="0">
                  <a:buNone/>
                </a:pPr>
                <a:r>
                  <a:rPr lang="en-US" sz="3200" dirty="0" smtClean="0"/>
                  <a:t>Primary fuel power input to generate electricity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m:t>
                        </m:r>
                      </m:num>
                      <m:den>
                        <m:r>
                          <a:rPr lang="en-US" sz="3200" b="0" i="1" smtClean="0">
                            <a:latin typeface="Cambria Math" panose="02040503050406030204" pitchFamily="18" charset="0"/>
                          </a:rPr>
                          <m:t>0.35</m:t>
                        </m:r>
                      </m:den>
                    </m:f>
                  </m:oMath>
                </a14:m>
                <a:r>
                  <a:rPr lang="en-US" sz="3200" dirty="0" smtClean="0"/>
                  <a:t> = 228.6 kW</a:t>
                </a:r>
              </a:p>
              <a:p>
                <a:pPr marL="0" indent="0">
                  <a:buNone/>
                </a:pPr>
                <a:r>
                  <a:rPr lang="en-US" sz="3200" dirty="0" smtClean="0"/>
                  <a:t>Power input to boilers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122</m:t>
                        </m:r>
                      </m:num>
                      <m:den>
                        <m:r>
                          <a:rPr lang="en-US" sz="3200" b="0" i="1" smtClean="0">
                            <a:latin typeface="Cambria Math" panose="02040503050406030204" pitchFamily="18" charset="0"/>
                          </a:rPr>
                          <m:t>0.70</m:t>
                        </m:r>
                      </m:den>
                    </m:f>
                  </m:oMath>
                </a14:m>
                <a:r>
                  <a:rPr lang="en-US" sz="3200" dirty="0" smtClean="0"/>
                  <a:t> = 174.3 kW</a:t>
                </a:r>
              </a:p>
              <a:p>
                <a:pPr marL="0" indent="0">
                  <a:buNone/>
                </a:pPr>
                <a:r>
                  <a:rPr lang="en-US" sz="3200" dirty="0" smtClean="0"/>
                  <a:t>Total primary power input = 228.6 + 174.3 = 402.9 kW</a:t>
                </a:r>
              </a:p>
              <a:p>
                <a:pPr marL="0" indent="0">
                  <a:buNone/>
                </a:pPr>
                <a:r>
                  <a:rPr lang="en-US" sz="3200" dirty="0" smtClean="0"/>
                  <a:t>Overall System efficiency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80+122</m:t>
                        </m:r>
                      </m:num>
                      <m:den>
                        <m:r>
                          <a:rPr lang="en-US" sz="3200" b="0" i="1" smtClean="0">
                            <a:latin typeface="Cambria Math" panose="02040503050406030204" pitchFamily="18" charset="0"/>
                          </a:rPr>
                          <m:t>402.9</m:t>
                        </m:r>
                      </m:den>
                    </m:f>
                  </m:oMath>
                </a14:m>
                <a:r>
                  <a:rPr lang="en-US" sz="3200" dirty="0" smtClean="0"/>
                  <a:t> x 100 = 50.1%</a:t>
                </a:r>
              </a:p>
              <a:p>
                <a:pPr marL="0" indent="0">
                  <a:buNone/>
                </a:pPr>
                <a:r>
                  <a:rPr lang="en-US" sz="3200" dirty="0" smtClean="0"/>
                  <a:t>Energy cost for 1 hour’s operation = </a:t>
                </a:r>
                <a14:m>
                  <m:oMath xmlns:m="http://schemas.openxmlformats.org/officeDocument/2006/math">
                    <m:f>
                      <m:fPr>
                        <m:ctrlPr>
                          <a:rPr lang="en-US" sz="3200" i="1" smtClean="0">
                            <a:latin typeface="Cambria Math" panose="02040503050406030204" pitchFamily="18" charset="0"/>
                          </a:rPr>
                        </m:ctrlPr>
                      </m:fPr>
                      <m:num>
                        <m:d>
                          <m:dPr>
                            <m:ctrlPr>
                              <a:rPr lang="en-US" sz="3200" i="1" smtClean="0">
                                <a:latin typeface="Cambria Math" panose="02040503050406030204" pitchFamily="18" charset="0"/>
                              </a:rPr>
                            </m:ctrlPr>
                          </m:dPr>
                          <m:e>
                            <m:r>
                              <a:rPr lang="en-US" sz="3200" b="0" i="1" smtClean="0">
                                <a:latin typeface="Cambria Math" panose="02040503050406030204" pitchFamily="18" charset="0"/>
                              </a:rPr>
                              <m:t>80 </m:t>
                            </m:r>
                            <m:r>
                              <a:rPr lang="en-US" sz="3200" b="0" i="1" smtClean="0">
                                <a:latin typeface="Cambria Math" panose="02040503050406030204" pitchFamily="18" charset="0"/>
                                <a:ea typeface="Cambria Math" panose="02040503050406030204" pitchFamily="18" charset="0"/>
                              </a:rPr>
                              <m:t>×5.0</m:t>
                            </m:r>
                          </m:e>
                        </m:d>
                        <m:r>
                          <a:rPr lang="en-US" sz="3200" b="0" i="1" smtClean="0">
                            <a:latin typeface="Cambria Math" panose="02040503050406030204" pitchFamily="18" charset="0"/>
                          </a:rPr>
                          <m:t> </m:t>
                        </m:r>
                        <m:d>
                          <m:dPr>
                            <m:ctrlPr>
                              <a:rPr lang="en-US" sz="3200" b="0" i="1" smtClean="0">
                                <a:latin typeface="Cambria Math" panose="02040503050406030204" pitchFamily="18" charset="0"/>
                              </a:rPr>
                            </m:ctrlPr>
                          </m:dPr>
                          <m:e>
                            <m:r>
                              <a:rPr lang="en-US" sz="3200" b="0" i="1" smtClean="0">
                                <a:latin typeface="Cambria Math" panose="02040503050406030204" pitchFamily="18" charset="0"/>
                              </a:rPr>
                              <m:t>174.3 </m:t>
                            </m:r>
                            <m:r>
                              <a:rPr lang="en-US" sz="3200" b="0" i="1" smtClean="0">
                                <a:latin typeface="Cambria Math" panose="02040503050406030204" pitchFamily="18" charset="0"/>
                                <a:ea typeface="Cambria Math" panose="02040503050406030204" pitchFamily="18" charset="0"/>
                              </a:rPr>
                              <m:t>×0.9</m:t>
                            </m:r>
                          </m:e>
                        </m:d>
                      </m:num>
                      <m:den>
                        <m:r>
                          <a:rPr lang="en-US" sz="3200" b="0" i="1" smtClean="0">
                            <a:latin typeface="Cambria Math" panose="02040503050406030204" pitchFamily="18" charset="0"/>
                          </a:rPr>
                          <m:t>100</m:t>
                        </m:r>
                      </m:den>
                    </m:f>
                  </m:oMath>
                </a14:m>
                <a:r>
                  <a:rPr lang="en-US" sz="3200" dirty="0" smtClean="0"/>
                  <a:t> = £5.57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18187" y="1825624"/>
                <a:ext cx="11075830" cy="4716843"/>
              </a:xfrm>
              <a:blipFill rotWithShape="0">
                <a:blip r:embed="rId2"/>
                <a:stretch>
                  <a:fillRect l="-1376" t="-2713" r="-275"/>
                </a:stretch>
              </a:blipFill>
            </p:spPr>
            <p:txBody>
              <a:bodyPr/>
              <a:lstStyle/>
              <a:p>
                <a:r>
                  <a:rPr lang="en-US">
                    <a:noFill/>
                  </a:rPr>
                  <a:t> </a:t>
                </a:r>
              </a:p>
            </p:txBody>
          </p:sp>
        </mc:Fallback>
      </mc:AlternateContent>
    </p:spTree>
    <p:extLst>
      <p:ext uri="{BB962C8B-B14F-4D97-AF65-F5344CB8AC3E}">
        <p14:creationId xmlns:p14="http://schemas.microsoft.com/office/powerpoint/2010/main" val="31862980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System Efficiency Example Solution </a:t>
            </a:r>
            <a:r>
              <a:rPr lang="en-US" dirty="0" smtClean="0"/>
              <a:t>(2)</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481070"/>
                <a:ext cx="10778544" cy="5035639"/>
              </a:xfrm>
            </p:spPr>
            <p:txBody>
              <a:bodyPr>
                <a:normAutofit/>
              </a:bodyPr>
              <a:lstStyle/>
              <a:p>
                <a:pPr marL="0" indent="0">
                  <a:buNone/>
                </a:pPr>
                <a:r>
                  <a:rPr lang="en-US" sz="3200" b="1" u="sng" dirty="0" smtClean="0"/>
                  <a:t>Option 2 CHP System</a:t>
                </a:r>
              </a:p>
              <a:p>
                <a:pPr marL="0" indent="0">
                  <a:buNone/>
                </a:pPr>
                <a:r>
                  <a:rPr lang="en-US" sz="3200" dirty="0" smtClean="0"/>
                  <a:t>Fuel power input to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m:t>
                        </m:r>
                      </m:num>
                      <m:den>
                        <m:r>
                          <a:rPr lang="en-US" sz="3200" b="0" i="1" smtClean="0">
                            <a:latin typeface="Cambria Math" panose="02040503050406030204" pitchFamily="18" charset="0"/>
                          </a:rPr>
                          <m:t>0.32 </m:t>
                        </m:r>
                        <m:r>
                          <a:rPr lang="en-US" sz="3200" b="0" i="1" smtClean="0">
                            <a:latin typeface="Cambria Math" panose="02040503050406030204" pitchFamily="18" charset="0"/>
                            <a:ea typeface="Cambria Math" panose="02040503050406030204" pitchFamily="18" charset="0"/>
                          </a:rPr>
                          <m:t>×0.95</m:t>
                        </m:r>
                      </m:den>
                    </m:f>
                  </m:oMath>
                </a14:m>
                <a:r>
                  <a:rPr lang="en-US" sz="3200" dirty="0" smtClean="0"/>
                  <a:t> = 263.2 kW</a:t>
                </a:r>
              </a:p>
              <a:p>
                <a:pPr marL="0" indent="0">
                  <a:buNone/>
                </a:pPr>
                <a:r>
                  <a:rPr lang="en-US" sz="3200" dirty="0" smtClean="0"/>
                  <a:t>Waste heat produced by the CHP unit is passed through a heat exchanger with an efficiency of 68.16%</a:t>
                </a:r>
              </a:p>
              <a:p>
                <a:pPr marL="0" indent="0">
                  <a:buNone/>
                </a:pPr>
                <a:r>
                  <a:rPr lang="en-US" sz="3200" dirty="0" smtClean="0"/>
                  <a:t>Recoverable heat power = (263.2 x (1 – 0.32) x 0.6816 = 122kW</a:t>
                </a:r>
              </a:p>
              <a:p>
                <a:pPr marL="0" indent="0">
                  <a:buNone/>
                </a:pPr>
                <a:r>
                  <a:rPr lang="en-US" sz="3200" dirty="0" smtClean="0"/>
                  <a:t>Overall system efficiency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80+12</m:t>
                        </m:r>
                      </m:num>
                      <m:den>
                        <m:r>
                          <a:rPr lang="en-US" sz="3200" b="0" i="1" smtClean="0">
                            <a:latin typeface="Cambria Math" panose="02040503050406030204" pitchFamily="18" charset="0"/>
                          </a:rPr>
                          <m:t>263.2</m:t>
                        </m:r>
                      </m:den>
                    </m:f>
                  </m:oMath>
                </a14:m>
                <a:r>
                  <a:rPr lang="en-US" sz="3200" dirty="0" smtClean="0"/>
                  <a:t> x 100 =76.7%</a:t>
                </a:r>
              </a:p>
              <a:p>
                <a:pPr marL="0" indent="0">
                  <a:buNone/>
                </a:pPr>
                <a:r>
                  <a:rPr lang="en-US" sz="3200" dirty="0" smtClean="0"/>
                  <a:t>Energy cost for 1 hour’s operation = 263.3 x 0.9 = £2.37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481070"/>
                <a:ext cx="10778544" cy="5035639"/>
              </a:xfrm>
              <a:blipFill rotWithShape="0">
                <a:blip r:embed="rId2"/>
                <a:stretch>
                  <a:fillRect l="-1471" t="-2542"/>
                </a:stretch>
              </a:blipFill>
            </p:spPr>
            <p:txBody>
              <a:bodyPr/>
              <a:lstStyle/>
              <a:p>
                <a:r>
                  <a:rPr lang="en-US">
                    <a:noFill/>
                  </a:rPr>
                  <a:t> </a:t>
                </a:r>
              </a:p>
            </p:txBody>
          </p:sp>
        </mc:Fallback>
      </mc:AlternateContent>
    </p:spTree>
    <p:extLst>
      <p:ext uri="{BB962C8B-B14F-4D97-AF65-F5344CB8AC3E}">
        <p14:creationId xmlns:p14="http://schemas.microsoft.com/office/powerpoint/2010/main" val="39840553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6"/>
            <a:ext cx="10515600" cy="798491"/>
          </a:xfrm>
        </p:spPr>
        <p:txBody>
          <a:bodyPr>
            <a:normAutofit/>
          </a:bodyPr>
          <a:lstStyle/>
          <a:p>
            <a:pPr algn="ctr"/>
            <a:r>
              <a:rPr lang="en-US" dirty="0" smtClean="0"/>
              <a:t>CHP Plant Sizing Strategies</a:t>
            </a:r>
            <a:endParaRPr lang="en-US" dirty="0"/>
          </a:p>
        </p:txBody>
      </p:sp>
      <p:sp>
        <p:nvSpPr>
          <p:cNvPr id="3" name="Content Placeholder 2"/>
          <p:cNvSpPr>
            <a:spLocks noGrp="1"/>
          </p:cNvSpPr>
          <p:nvPr>
            <p:ph idx="1"/>
          </p:nvPr>
        </p:nvSpPr>
        <p:spPr>
          <a:xfrm>
            <a:off x="838200" y="1094704"/>
            <a:ext cx="10515600" cy="5422005"/>
          </a:xfrm>
        </p:spPr>
        <p:txBody>
          <a:bodyPr>
            <a:normAutofit/>
          </a:bodyPr>
          <a:lstStyle/>
          <a:p>
            <a:pPr marL="0" indent="0">
              <a:buNone/>
            </a:pPr>
            <a:r>
              <a:rPr lang="en-US" sz="3200" dirty="0" smtClean="0"/>
              <a:t>In order to correctly size a CHP installation it is important to obtain as much accurate energy data as possible for the given application</a:t>
            </a:r>
          </a:p>
          <a:p>
            <a:pPr marL="0" indent="0">
              <a:buNone/>
            </a:pPr>
            <a:r>
              <a:rPr lang="en-US" sz="3200" dirty="0" smtClean="0"/>
              <a:t>This data should include: -</a:t>
            </a:r>
          </a:p>
          <a:p>
            <a:pPr marL="514350" indent="-514350">
              <a:buAutoNum type="arabicPeriod"/>
            </a:pPr>
            <a:r>
              <a:rPr lang="en-US" sz="3200" dirty="0" smtClean="0"/>
              <a:t>Monthly electricity and heat energy consumption data in kWh</a:t>
            </a:r>
          </a:p>
          <a:p>
            <a:pPr marL="514350" indent="-514350">
              <a:buAutoNum type="arabicPeriod"/>
            </a:pPr>
            <a:r>
              <a:rPr lang="en-US" sz="3200" dirty="0" smtClean="0"/>
              <a:t>Base and peak load demands (in kW) for both electricity and heat</a:t>
            </a:r>
          </a:p>
          <a:p>
            <a:pPr marL="514350" indent="-514350">
              <a:buAutoNum type="arabicPeriod"/>
            </a:pPr>
            <a:r>
              <a:rPr lang="en-US" sz="3200" dirty="0" smtClean="0"/>
              <a:t>The operational characteristics of the particular application</a:t>
            </a:r>
          </a:p>
          <a:p>
            <a:pPr marL="514350" indent="-514350">
              <a:buAutoNum type="arabicPeriod"/>
            </a:pPr>
            <a:r>
              <a:rPr lang="en-US" sz="3200" dirty="0" smtClean="0"/>
              <a:t>Unit cost data for electricity and gas etc.</a:t>
            </a:r>
            <a:endParaRPr lang="en-US" sz="3200" dirty="0"/>
          </a:p>
        </p:txBody>
      </p:sp>
    </p:spTree>
    <p:extLst>
      <p:ext uri="{BB962C8B-B14F-4D97-AF65-F5344CB8AC3E}">
        <p14:creationId xmlns:p14="http://schemas.microsoft.com/office/powerpoint/2010/main" val="42419580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CHP Plant Sizing Strategies</a:t>
            </a:r>
          </a:p>
        </p:txBody>
      </p:sp>
      <p:sp>
        <p:nvSpPr>
          <p:cNvPr id="3" name="Content Placeholder 2"/>
          <p:cNvSpPr>
            <a:spLocks noGrp="1"/>
          </p:cNvSpPr>
          <p:nvPr>
            <p:ph idx="1"/>
          </p:nvPr>
        </p:nvSpPr>
        <p:spPr>
          <a:xfrm>
            <a:off x="838200" y="1825624"/>
            <a:ext cx="10515600" cy="4691085"/>
          </a:xfrm>
        </p:spPr>
        <p:txBody>
          <a:bodyPr>
            <a:normAutofit fontScale="92500"/>
          </a:bodyPr>
          <a:lstStyle/>
          <a:p>
            <a:r>
              <a:rPr lang="en-US" sz="3200" dirty="0" smtClean="0"/>
              <a:t>It is important not to oversize a CHP plant and to take all the possible no-cost and low-cost energy efficiency measures before sizing the plant</a:t>
            </a:r>
          </a:p>
          <a:p>
            <a:r>
              <a:rPr lang="en-US" sz="3200" dirty="0" smtClean="0"/>
              <a:t>This will avoid the CHP unit being oversized and should reduce the capital cost of the installation</a:t>
            </a:r>
          </a:p>
          <a:p>
            <a:r>
              <a:rPr lang="en-US" sz="3200" dirty="0" smtClean="0"/>
              <a:t>When determining the size of a CHP unit the most commonly used approach is to size the unit to meet the base heating load</a:t>
            </a:r>
          </a:p>
          <a:p>
            <a:r>
              <a:rPr lang="en-US" sz="3200" dirty="0" smtClean="0"/>
              <a:t>This means that the CHP unit can run all year round, thus guaranteeing that the payback period on the initial capital investment is short</a:t>
            </a:r>
            <a:endParaRPr lang="en-US" sz="3200" dirty="0"/>
          </a:p>
        </p:txBody>
      </p:sp>
    </p:spTree>
    <p:extLst>
      <p:ext uri="{BB962C8B-B14F-4D97-AF65-F5344CB8AC3E}">
        <p14:creationId xmlns:p14="http://schemas.microsoft.com/office/powerpoint/2010/main" val="9857629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Economics of CHP</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For most small-scale CHP applications three factors dominate economic viability.  These are: -</a:t>
            </a:r>
          </a:p>
          <a:p>
            <a:r>
              <a:rPr lang="en-US" sz="3200" dirty="0" smtClean="0"/>
              <a:t>The capital cost of the installation</a:t>
            </a:r>
          </a:p>
          <a:p>
            <a:r>
              <a:rPr lang="en-US" sz="3200" dirty="0" smtClean="0"/>
              <a:t>The potential number of operating hours per year</a:t>
            </a:r>
          </a:p>
          <a:p>
            <a:r>
              <a:rPr lang="en-US" sz="3200" dirty="0" smtClean="0"/>
              <a:t>The relative costs of ‘bought-in’ electricity and gas (or fuel oil)</a:t>
            </a:r>
          </a:p>
          <a:p>
            <a:pPr marL="0" indent="0">
              <a:buNone/>
            </a:pPr>
            <a:r>
              <a:rPr lang="en-US" sz="3200" dirty="0" smtClean="0"/>
              <a:t>If any of these three variables are not favourable, then a particular CHP scheme may become non-viable</a:t>
            </a:r>
            <a:endParaRPr lang="en-US" sz="3200" dirty="0"/>
          </a:p>
        </p:txBody>
      </p:sp>
    </p:spTree>
    <p:extLst>
      <p:ext uri="{BB962C8B-B14F-4D97-AF65-F5344CB8AC3E}">
        <p14:creationId xmlns:p14="http://schemas.microsoft.com/office/powerpoint/2010/main" val="3037459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The Economics of CHP</a:t>
            </a:r>
          </a:p>
        </p:txBody>
      </p:sp>
      <p:sp>
        <p:nvSpPr>
          <p:cNvPr id="3" name="Content Placeholder 2"/>
          <p:cNvSpPr>
            <a:spLocks noGrp="1"/>
          </p:cNvSpPr>
          <p:nvPr>
            <p:ph idx="1"/>
          </p:nvPr>
        </p:nvSpPr>
        <p:spPr>
          <a:xfrm>
            <a:off x="838200" y="1825625"/>
            <a:ext cx="10515600" cy="4613812"/>
          </a:xfrm>
        </p:spPr>
        <p:txBody>
          <a:bodyPr>
            <a:normAutofit/>
          </a:bodyPr>
          <a:lstStyle/>
          <a:p>
            <a:pPr marL="0" indent="0">
              <a:buNone/>
            </a:pPr>
            <a:r>
              <a:rPr lang="en-US" sz="3200" dirty="0" smtClean="0"/>
              <a:t>Given that fuel prices can be unstable, if the unit cost of mains electricity falls and the cost of gas rises, there will come a point when a particular CHP unit ceases to be economically viable:</a:t>
            </a:r>
          </a:p>
          <a:p>
            <a:r>
              <a:rPr lang="en-US" sz="3200" dirty="0" smtClean="0"/>
              <a:t>The heat to power ratio of the particular CHP plant</a:t>
            </a:r>
          </a:p>
          <a:p>
            <a:r>
              <a:rPr lang="en-US" sz="3200" dirty="0" smtClean="0"/>
              <a:t>The difference in maintenance costs between a CHP scheme and conventional scheme</a:t>
            </a:r>
          </a:p>
          <a:p>
            <a:r>
              <a:rPr lang="en-US" sz="3200" dirty="0" smtClean="0"/>
              <a:t>The cost of having mains electricity as a back-up system in case of breakdown or maintenance</a:t>
            </a:r>
            <a:endParaRPr lang="en-US" sz="3200" dirty="0"/>
          </a:p>
        </p:txBody>
      </p:sp>
    </p:spTree>
    <p:extLst>
      <p:ext uri="{BB962C8B-B14F-4D97-AF65-F5344CB8AC3E}">
        <p14:creationId xmlns:p14="http://schemas.microsoft.com/office/powerpoint/2010/main" val="13671215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2</a:t>
            </a:r>
            <a:endParaRPr lang="en-US" dirty="0"/>
          </a:p>
        </p:txBody>
      </p:sp>
      <p:sp>
        <p:nvSpPr>
          <p:cNvPr id="3" name="Content Placeholder 2"/>
          <p:cNvSpPr>
            <a:spLocks noGrp="1"/>
          </p:cNvSpPr>
          <p:nvPr>
            <p:ph idx="1"/>
          </p:nvPr>
        </p:nvSpPr>
        <p:spPr>
          <a:xfrm>
            <a:off x="838200" y="1825625"/>
            <a:ext cx="10515600" cy="4742600"/>
          </a:xfrm>
        </p:spPr>
        <p:txBody>
          <a:bodyPr>
            <a:normAutofit/>
          </a:bodyPr>
          <a:lstStyle/>
          <a:p>
            <a:pPr marL="0" indent="0">
              <a:buNone/>
            </a:pPr>
            <a:r>
              <a:rPr lang="en-US" sz="3200" dirty="0" smtClean="0"/>
              <a:t>An existing building has an average electrical demand of 80kWe and an average combined heating and hot water demand of 180 kW.  The average annual load factor for the building is 0.75.  The heating and hot water demand is currently served by two gas fired boilers and mains electricity is bought-in.  It is proposed to install a micro-CHP plant which will run on gas and have a heat to power ratio of 1.7: 1.  The existing boilers will supplement the heat output from the CHP unit.  If the initial cost of the CHP installation is £76,000, determine the simple payback period</a:t>
            </a:r>
            <a:endParaRPr lang="en-US" sz="3200" dirty="0"/>
          </a:p>
        </p:txBody>
      </p:sp>
    </p:spTree>
    <p:extLst>
      <p:ext uri="{BB962C8B-B14F-4D97-AF65-F5344CB8AC3E}">
        <p14:creationId xmlns:p14="http://schemas.microsoft.com/office/powerpoint/2010/main" val="41733859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2 Data</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Efficiency of existing boilers = 70%</a:t>
            </a:r>
          </a:p>
          <a:p>
            <a:pPr marL="0" indent="0">
              <a:buNone/>
            </a:pPr>
            <a:r>
              <a:rPr lang="en-US" sz="3200" dirty="0" smtClean="0"/>
              <a:t>CHP unit electric power output = 80 kWe</a:t>
            </a:r>
          </a:p>
          <a:p>
            <a:pPr marL="0" indent="0">
              <a:buNone/>
            </a:pPr>
            <a:r>
              <a:rPr lang="en-US" sz="3200" dirty="0" smtClean="0"/>
              <a:t>CHP unit gas power input = 286 kW</a:t>
            </a:r>
          </a:p>
          <a:p>
            <a:pPr marL="0" indent="0">
              <a:buNone/>
            </a:pPr>
            <a:r>
              <a:rPr lang="en-US" sz="3200" dirty="0" smtClean="0"/>
              <a:t>Unit price of electricity = 5.0 p/kWh</a:t>
            </a:r>
          </a:p>
          <a:p>
            <a:pPr marL="0" indent="0">
              <a:buNone/>
            </a:pPr>
            <a:r>
              <a:rPr lang="en-US" sz="3200" dirty="0" smtClean="0"/>
              <a:t>Unit price of gas = 0.9 p/kWh</a:t>
            </a:r>
          </a:p>
          <a:p>
            <a:pPr marL="0" indent="0">
              <a:buNone/>
            </a:pPr>
            <a:r>
              <a:rPr lang="en-US" sz="3200" dirty="0" smtClean="0"/>
              <a:t>Existing plant maintenance cost = £1,000 per year</a:t>
            </a:r>
          </a:p>
          <a:p>
            <a:pPr marL="0" indent="0">
              <a:buNone/>
            </a:pPr>
            <a:r>
              <a:rPr lang="en-US" sz="3200" dirty="0" smtClean="0"/>
              <a:t>CHP scheme maintenance cost = £5,000 per year</a:t>
            </a:r>
            <a:endParaRPr lang="en-US" sz="3200" dirty="0"/>
          </a:p>
        </p:txBody>
      </p:sp>
    </p:spTree>
    <p:extLst>
      <p:ext uri="{BB962C8B-B14F-4D97-AF65-F5344CB8AC3E}">
        <p14:creationId xmlns:p14="http://schemas.microsoft.com/office/powerpoint/2010/main" val="26054061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2 Solution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755479"/>
              </a:xfrm>
            </p:spPr>
            <p:txBody>
              <a:bodyPr>
                <a:normAutofit/>
              </a:bodyPr>
              <a:lstStyle/>
              <a:p>
                <a:pPr marL="0" indent="0">
                  <a:buNone/>
                </a:pPr>
                <a:r>
                  <a:rPr lang="en-US" sz="3200" dirty="0" smtClean="0"/>
                  <a:t>Annual operating hours = Load factor x total hours per year</a:t>
                </a:r>
              </a:p>
              <a:p>
                <a:pPr marL="0" indent="0">
                  <a:buNone/>
                </a:pPr>
                <a:r>
                  <a:rPr lang="en-US" sz="3200" dirty="0"/>
                  <a:t>	</a:t>
                </a:r>
                <a:r>
                  <a:rPr lang="en-US" sz="3200" dirty="0" smtClean="0"/>
                  <a:t>		= 0.75 x 8760 = 6570 hours</a:t>
                </a:r>
              </a:p>
              <a:p>
                <a:pPr marL="0" indent="0">
                  <a:buNone/>
                </a:pPr>
                <a:r>
                  <a:rPr lang="en-US" sz="3200" dirty="0" smtClean="0"/>
                  <a:t>Considering the present scheme:</a:t>
                </a:r>
              </a:p>
              <a:p>
                <a:pPr marL="0" indent="0">
                  <a:buNone/>
                </a:pPr>
                <a:r>
                  <a:rPr lang="en-US" sz="3200" dirty="0" smtClean="0"/>
                  <a:t>Electricity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80 </m:t>
                        </m:r>
                        <m:r>
                          <a:rPr lang="en-US" sz="3200" b="0" i="1" smtClean="0">
                            <a:latin typeface="Cambria Math" panose="02040503050406030204" pitchFamily="18" charset="0"/>
                            <a:ea typeface="Cambria Math" panose="02040503050406030204" pitchFamily="18" charset="0"/>
                          </a:rPr>
                          <m:t>× 6570 ×5.0</m:t>
                        </m:r>
                      </m:num>
                      <m:den>
                        <m:r>
                          <a:rPr lang="en-US" sz="3200" b="0" i="1" smtClean="0">
                            <a:latin typeface="Cambria Math" panose="02040503050406030204" pitchFamily="18" charset="0"/>
                          </a:rPr>
                          <m:t>100</m:t>
                        </m:r>
                      </m:den>
                    </m:f>
                  </m:oMath>
                </a14:m>
                <a:r>
                  <a:rPr lang="en-US" sz="3200" dirty="0" smtClean="0"/>
                  <a:t> = £26,280</a:t>
                </a:r>
              </a:p>
              <a:p>
                <a:pPr marL="0" indent="0">
                  <a:buNone/>
                </a:pPr>
                <a:r>
                  <a:rPr lang="en-US" sz="3200" dirty="0" smtClean="0"/>
                  <a:t>Gas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180 </m:t>
                        </m:r>
                        <m:r>
                          <a:rPr lang="en-US" sz="3200" b="0" i="1" smtClean="0">
                            <a:latin typeface="Cambria Math" panose="02040503050406030204" pitchFamily="18" charset="0"/>
                            <a:ea typeface="Cambria Math" panose="02040503050406030204" pitchFamily="18" charset="0"/>
                          </a:rPr>
                          <m:t>×6570 ×0.9</m:t>
                        </m:r>
                      </m:num>
                      <m:den>
                        <m:r>
                          <a:rPr lang="en-US" sz="3200" b="0" i="1" smtClean="0">
                            <a:latin typeface="Cambria Math" panose="02040503050406030204" pitchFamily="18" charset="0"/>
                          </a:rPr>
                          <m:t>100</m:t>
                        </m:r>
                      </m:den>
                    </m:f>
                  </m:oMath>
                </a14:m>
                <a:r>
                  <a:rPr lang="en-US" sz="3200" dirty="0" smtClean="0"/>
                  <a:t> = £15,204.86</a:t>
                </a:r>
              </a:p>
              <a:p>
                <a:pPr marL="0" indent="0">
                  <a:buNone/>
                </a:pPr>
                <a:r>
                  <a:rPr lang="en-US" sz="3200" dirty="0" smtClean="0"/>
                  <a:t>Maintenance cost = £1000</a:t>
                </a:r>
              </a:p>
              <a:p>
                <a:pPr marL="0" indent="0">
                  <a:buNone/>
                </a:pPr>
                <a:r>
                  <a:rPr lang="en-US" sz="3200" dirty="0" smtClean="0"/>
                  <a:t>Annual cost = £26,280 + £15,204.86 + £1000 = £42,484.86</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755479"/>
              </a:xfrm>
              <a:blipFill rotWithShape="0">
                <a:blip r:embed="rId2"/>
                <a:stretch>
                  <a:fillRect l="-1507" t="-2689"/>
                </a:stretch>
              </a:blipFill>
            </p:spPr>
            <p:txBody>
              <a:bodyPr/>
              <a:lstStyle/>
              <a:p>
                <a:r>
                  <a:rPr lang="en-US">
                    <a:noFill/>
                  </a:rPr>
                  <a:t> </a:t>
                </a:r>
              </a:p>
            </p:txBody>
          </p:sp>
        </mc:Fallback>
      </mc:AlternateContent>
    </p:spTree>
    <p:extLst>
      <p:ext uri="{BB962C8B-B14F-4D97-AF65-F5344CB8AC3E}">
        <p14:creationId xmlns:p14="http://schemas.microsoft.com/office/powerpoint/2010/main" val="309563652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2 Solution </a:t>
            </a:r>
            <a:r>
              <a:rPr lang="en-US" dirty="0" smtClean="0"/>
              <a:t>(2)</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729721"/>
              </a:xfrm>
            </p:spPr>
            <p:txBody>
              <a:bodyPr>
                <a:normAutofit lnSpcReduction="10000"/>
              </a:bodyPr>
              <a:lstStyle/>
              <a:p>
                <a:pPr marL="0" indent="0">
                  <a:buNone/>
                </a:pPr>
                <a:r>
                  <a:rPr lang="en-US" sz="3200" dirty="0" smtClean="0"/>
                  <a:t>Considering the proposed CHP Scheme:</a:t>
                </a:r>
              </a:p>
              <a:p>
                <a:pPr marL="0" indent="0">
                  <a:buNone/>
                </a:pPr>
                <a:r>
                  <a:rPr lang="en-US" sz="3200" dirty="0" smtClean="0"/>
                  <a:t>The average short-fall in CHP heat production </a:t>
                </a:r>
              </a:p>
              <a:p>
                <a:pPr marL="0" indent="0">
                  <a:buNone/>
                </a:pPr>
                <a:r>
                  <a:rPr lang="en-US" sz="3200" dirty="0" smtClean="0"/>
                  <a:t>= 180 – (80 x 1.7) = 44kW</a:t>
                </a:r>
              </a:p>
              <a:p>
                <a:pPr marL="0" indent="0">
                  <a:buNone/>
                </a:pPr>
                <a:r>
                  <a:rPr lang="en-US" sz="3200" dirty="0" smtClean="0"/>
                  <a:t>Annual CHP unit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286 </m:t>
                        </m:r>
                        <m:r>
                          <a:rPr lang="en-US" sz="3200" b="0" i="1" smtClean="0">
                            <a:latin typeface="Cambria Math" panose="02040503050406030204" pitchFamily="18" charset="0"/>
                            <a:ea typeface="Cambria Math" panose="02040503050406030204" pitchFamily="18" charset="0"/>
                          </a:rPr>
                          <m:t>×6570 ×0.9</m:t>
                        </m:r>
                      </m:num>
                      <m:den>
                        <m:r>
                          <a:rPr lang="en-US" sz="3200" b="0" i="1" smtClean="0">
                            <a:latin typeface="Cambria Math" panose="02040503050406030204" pitchFamily="18" charset="0"/>
                          </a:rPr>
                          <m:t>100</m:t>
                        </m:r>
                      </m:den>
                    </m:f>
                  </m:oMath>
                </a14:m>
                <a:r>
                  <a:rPr lang="en-US" sz="3200" dirty="0" smtClean="0"/>
                  <a:t> = £16,911.18</a:t>
                </a:r>
              </a:p>
              <a:p>
                <a:pPr marL="0" indent="0">
                  <a:buNone/>
                </a:pPr>
                <a:r>
                  <a:rPr lang="en-US" sz="3200" dirty="0" smtClean="0"/>
                  <a:t>Annual boiler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44 </m:t>
                        </m:r>
                        <m:r>
                          <a:rPr lang="en-US" sz="3200" b="0" i="1" smtClean="0">
                            <a:latin typeface="Cambria Math" panose="02040503050406030204" pitchFamily="18" charset="0"/>
                            <a:ea typeface="Cambria Math" panose="02040503050406030204" pitchFamily="18" charset="0"/>
                          </a:rPr>
                          <m:t>×6570 ×0.9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£3716.74</a:t>
                </a:r>
              </a:p>
              <a:p>
                <a:pPr marL="0" indent="0">
                  <a:buNone/>
                </a:pPr>
                <a:r>
                  <a:rPr lang="en-US" sz="3200" dirty="0" smtClean="0"/>
                  <a:t>Maintenance cost = £5,000</a:t>
                </a:r>
              </a:p>
              <a:p>
                <a:pPr marL="0" indent="0">
                  <a:buNone/>
                </a:pPr>
                <a:r>
                  <a:rPr lang="en-US" sz="3200" dirty="0" smtClean="0"/>
                  <a:t>Annual Operating Cost = £16,911.18 + £3,716.74 + £5,000</a:t>
                </a:r>
              </a:p>
              <a:p>
                <a:pPr marL="0" indent="0">
                  <a:buNone/>
                </a:pPr>
                <a:r>
                  <a:rPr lang="en-US" sz="3200" dirty="0"/>
                  <a:t>	</a:t>
                </a:r>
                <a:r>
                  <a:rPr lang="en-US" sz="3200" dirty="0" smtClean="0"/>
                  <a:t>			  = £25,627.92</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729721"/>
              </a:xfrm>
              <a:blipFill rotWithShape="0">
                <a:blip r:embed="rId2"/>
                <a:stretch>
                  <a:fillRect l="-1507" t="-3479"/>
                </a:stretch>
              </a:blipFill>
            </p:spPr>
            <p:txBody>
              <a:bodyPr/>
              <a:lstStyle/>
              <a:p>
                <a:r>
                  <a:rPr lang="en-US">
                    <a:noFill/>
                  </a:rPr>
                  <a:t> </a:t>
                </a:r>
              </a:p>
            </p:txBody>
          </p:sp>
        </mc:Fallback>
      </mc:AlternateContent>
    </p:spTree>
    <p:extLst>
      <p:ext uri="{BB962C8B-B14F-4D97-AF65-F5344CB8AC3E}">
        <p14:creationId xmlns:p14="http://schemas.microsoft.com/office/powerpoint/2010/main" val="38133188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2 Solution </a:t>
            </a:r>
            <a:r>
              <a:rPr lang="en-US" dirty="0" smtClean="0"/>
              <a:t>(3)</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Payback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𝐶𝑎𝑝𝑖𝑡𝑎𝑙</m:t>
                        </m:r>
                        <m:r>
                          <a:rPr lang="en-US" sz="3200" b="0" i="1" smtClean="0">
                            <a:latin typeface="Cambria Math" panose="02040503050406030204" pitchFamily="18" charset="0"/>
                          </a:rPr>
                          <m:t> </m:t>
                        </m:r>
                        <m:r>
                          <a:rPr lang="en-US" sz="3200" b="0" i="1" smtClean="0">
                            <a:latin typeface="Cambria Math" panose="02040503050406030204" pitchFamily="18" charset="0"/>
                          </a:rPr>
                          <m:t>𝐶𝑜𝑠𝑡</m:t>
                        </m:r>
                      </m:num>
                      <m:den>
                        <m:r>
                          <a:rPr lang="en-US" sz="3200" b="0" i="1" smtClean="0">
                            <a:latin typeface="Cambria Math" panose="02040503050406030204" pitchFamily="18" charset="0"/>
                          </a:rPr>
                          <m:t>𝐴𝑛𝑛𝑢𝑎𝑙</m:t>
                        </m:r>
                        <m:r>
                          <a:rPr lang="en-US" sz="3200" b="0" i="1" smtClean="0">
                            <a:latin typeface="Cambria Math" panose="02040503050406030204" pitchFamily="18" charset="0"/>
                          </a:rPr>
                          <m:t> </m:t>
                        </m:r>
                        <m:r>
                          <a:rPr lang="en-US" sz="3200" b="0" i="1" smtClean="0">
                            <a:latin typeface="Cambria Math" panose="02040503050406030204" pitchFamily="18" charset="0"/>
                          </a:rPr>
                          <m:t>𝑐𝑜𝑠𝑡</m:t>
                        </m:r>
                        <m:r>
                          <a:rPr lang="en-US" sz="3200" b="0" i="1" smtClean="0">
                            <a:latin typeface="Cambria Math" panose="02040503050406030204" pitchFamily="18" charset="0"/>
                          </a:rPr>
                          <m:t> </m:t>
                        </m:r>
                        <m:r>
                          <a:rPr lang="en-US" sz="3200" b="0" i="1" smtClean="0">
                            <a:latin typeface="Cambria Math" panose="02040503050406030204" pitchFamily="18" charset="0"/>
                          </a:rPr>
                          <m:t>𝑠𝑎𝑣𝑖𝑛𝑔</m:t>
                        </m:r>
                      </m:den>
                    </m:f>
                  </m:oMath>
                </a14:m>
                <a:endParaRPr lang="en-US" sz="3200" dirty="0" smtClean="0"/>
              </a:p>
              <a:p>
                <a:pPr marL="0" indent="0">
                  <a:buNone/>
                </a:pPr>
                <a:endParaRPr lang="en-US" sz="3200" dirty="0"/>
              </a:p>
              <a:p>
                <a:pPr marL="0" indent="0">
                  <a:buNone/>
                </a:pPr>
                <a:r>
                  <a:rPr lang="en-US" sz="3200" dirty="0" smtClean="0"/>
                  <a:t>Payback = </a:t>
                </a:r>
                <a14:m>
                  <m:oMath xmlns:m="http://schemas.openxmlformats.org/officeDocument/2006/math">
                    <m:f>
                      <m:fPr>
                        <m:ctrlPr>
                          <a:rPr lang="en-US" sz="3200" i="1" smtClean="0">
                            <a:latin typeface="Cambria Math" panose="02040503050406030204" pitchFamily="18" charset="0"/>
                          </a:rPr>
                        </m:ctrlPr>
                      </m:fPr>
                      <m:num>
                        <m:r>
                          <a:rPr lang="en-US" sz="3200" i="1" smtClean="0">
                            <a:latin typeface="Cambria Math" panose="02040503050406030204" pitchFamily="18" charset="0"/>
                          </a:rPr>
                          <m:t>£</m:t>
                        </m:r>
                        <m:r>
                          <a:rPr lang="en-US" sz="3200" b="0" i="1" smtClean="0">
                            <a:latin typeface="Cambria Math" panose="02040503050406030204" pitchFamily="18" charset="0"/>
                          </a:rPr>
                          <m:t>76,000</m:t>
                        </m:r>
                      </m:num>
                      <m:den>
                        <m:d>
                          <m:dPr>
                            <m:ctrlPr>
                              <a:rPr lang="en-US" sz="3200" i="1" smtClean="0">
                                <a:latin typeface="Cambria Math" panose="02040503050406030204" pitchFamily="18" charset="0"/>
                              </a:rPr>
                            </m:ctrlPr>
                          </m:dPr>
                          <m:e>
                            <m:r>
                              <a:rPr lang="en-US" sz="3200" i="1" smtClean="0">
                                <a:latin typeface="Cambria Math" panose="02040503050406030204" pitchFamily="18" charset="0"/>
                              </a:rPr>
                              <m:t>£</m:t>
                            </m:r>
                            <m:r>
                              <a:rPr lang="en-US" sz="3200" b="0" i="1" smtClean="0">
                                <a:latin typeface="Cambria Math" panose="02040503050406030204" pitchFamily="18" charset="0"/>
                              </a:rPr>
                              <m:t>42,484.86 − £25,627.92</m:t>
                            </m:r>
                          </m:e>
                        </m:d>
                      </m:den>
                    </m:f>
                  </m:oMath>
                </a14:m>
                <a:endParaRPr lang="en-US" sz="3200" dirty="0" smtClean="0"/>
              </a:p>
              <a:p>
                <a:pPr marL="0" indent="0">
                  <a:buNone/>
                </a:pPr>
                <a:endParaRPr lang="en-US" sz="3200" dirty="0"/>
              </a:p>
              <a:p>
                <a:pPr marL="0" indent="0">
                  <a:buNone/>
                </a:pPr>
                <a:r>
                  <a:rPr lang="en-US" sz="3200" dirty="0" smtClean="0"/>
                  <a:t>Payback = 4.51 years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280"/>
                </a:stretch>
              </a:blipFill>
            </p:spPr>
            <p:txBody>
              <a:bodyPr/>
              <a:lstStyle/>
              <a:p>
                <a:r>
                  <a:rPr lang="en-US">
                    <a:noFill/>
                  </a:rPr>
                  <a:t> </a:t>
                </a:r>
              </a:p>
            </p:txBody>
          </p:sp>
        </mc:Fallback>
      </mc:AlternateContent>
    </p:spTree>
    <p:extLst>
      <p:ext uri="{BB962C8B-B14F-4D97-AF65-F5344CB8AC3E}">
        <p14:creationId xmlns:p14="http://schemas.microsoft.com/office/powerpoint/2010/main" val="8027570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Economics of CHP</a:t>
            </a:r>
            <a:endParaRPr lang="en-US" dirty="0"/>
          </a:p>
        </p:txBody>
      </p:sp>
      <p:sp>
        <p:nvSpPr>
          <p:cNvPr id="3" name="Content Placeholder 2"/>
          <p:cNvSpPr>
            <a:spLocks noGrp="1"/>
          </p:cNvSpPr>
          <p:nvPr>
            <p:ph idx="1"/>
          </p:nvPr>
        </p:nvSpPr>
        <p:spPr/>
        <p:txBody>
          <a:bodyPr>
            <a:normAutofit/>
          </a:bodyPr>
          <a:lstStyle/>
          <a:p>
            <a:r>
              <a:rPr lang="en-US" sz="3200" dirty="0" smtClean="0"/>
              <a:t>While the analysis undertaken gives some indication of the economic viability of a CHP scheme, the method used is simplistic and has a number of inherent weaknesses</a:t>
            </a:r>
          </a:p>
          <a:p>
            <a:r>
              <a:rPr lang="en-US" sz="3200" dirty="0" smtClean="0"/>
              <a:t>It assumes that the electrical and heating demands are constant at 80kWe and 180 kW respectively</a:t>
            </a:r>
          </a:p>
          <a:p>
            <a:r>
              <a:rPr lang="en-US" sz="3200" dirty="0" smtClean="0"/>
              <a:t>In reality this will not be the case.  For long periods during the year demand will be higher than this, while at other times it will be lower</a:t>
            </a:r>
            <a:endParaRPr lang="en-US" sz="3200" dirty="0"/>
          </a:p>
        </p:txBody>
      </p:sp>
    </p:spTree>
    <p:extLst>
      <p:ext uri="{BB962C8B-B14F-4D97-AF65-F5344CB8AC3E}">
        <p14:creationId xmlns:p14="http://schemas.microsoft.com/office/powerpoint/2010/main" val="24345370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Economics of CHP</a:t>
            </a:r>
          </a:p>
        </p:txBody>
      </p:sp>
      <p:sp>
        <p:nvSpPr>
          <p:cNvPr id="3" name="Content Placeholder 2"/>
          <p:cNvSpPr>
            <a:spLocks noGrp="1"/>
          </p:cNvSpPr>
          <p:nvPr>
            <p:ph idx="1"/>
          </p:nvPr>
        </p:nvSpPr>
        <p:spPr/>
        <p:txBody>
          <a:bodyPr>
            <a:normAutofit/>
          </a:bodyPr>
          <a:lstStyle/>
          <a:p>
            <a:r>
              <a:rPr lang="en-US" sz="3200" dirty="0" smtClean="0"/>
              <a:t>this means that during periods of high electrical demand, electricity will have to be purchased from the local utility company</a:t>
            </a:r>
          </a:p>
          <a:p>
            <a:r>
              <a:rPr lang="en-US" sz="3200" dirty="0" smtClean="0"/>
              <a:t>However during periods of low demand the CHP unit will be producing electricity and heat which cannot be utilized</a:t>
            </a:r>
          </a:p>
          <a:p>
            <a:r>
              <a:rPr lang="en-US" sz="3200" dirty="0" smtClean="0"/>
              <a:t>As a result the analysis over estimates the potential cost savings achievable through using CHP</a:t>
            </a:r>
            <a:endParaRPr lang="en-US" sz="3200" dirty="0"/>
          </a:p>
        </p:txBody>
      </p:sp>
    </p:spTree>
    <p:extLst>
      <p:ext uri="{BB962C8B-B14F-4D97-AF65-F5344CB8AC3E}">
        <p14:creationId xmlns:p14="http://schemas.microsoft.com/office/powerpoint/2010/main" val="7386492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7426"/>
            <a:ext cx="10515600" cy="695460"/>
          </a:xfrm>
        </p:spPr>
        <p:txBody>
          <a:bodyPr/>
          <a:lstStyle/>
          <a:p>
            <a:pPr algn="ctr"/>
            <a:r>
              <a:rPr lang="en-US" dirty="0" smtClean="0"/>
              <a:t>Example 3</a:t>
            </a:r>
            <a:endParaRPr lang="en-US" dirty="0"/>
          </a:p>
        </p:txBody>
      </p:sp>
      <p:sp>
        <p:nvSpPr>
          <p:cNvPr id="3" name="Content Placeholder 2"/>
          <p:cNvSpPr>
            <a:spLocks noGrp="1"/>
          </p:cNvSpPr>
          <p:nvPr>
            <p:ph idx="1"/>
          </p:nvPr>
        </p:nvSpPr>
        <p:spPr>
          <a:xfrm>
            <a:off x="838200" y="1004552"/>
            <a:ext cx="10515600" cy="5486399"/>
          </a:xfrm>
        </p:spPr>
        <p:txBody>
          <a:bodyPr>
            <a:normAutofit fontScale="92500" lnSpcReduction="10000"/>
          </a:bodyPr>
          <a:lstStyle/>
          <a:p>
            <a:pPr marL="0" indent="0">
              <a:buNone/>
            </a:pPr>
            <a:r>
              <a:rPr lang="en-US" sz="3200" dirty="0" smtClean="0"/>
              <a:t>A new sports centre is to be built which will have a predicted annual heat load of 2,600,000 kWh and an annual electrical load of 830,000 kWe.  The peak winter heating and hot water demand is predicted to be 1000 kW and the base heat demand is 350 kW.  The base electrical demand is 130 kWe.  The sports centre plant will operate for 5130 hours per year.  Given the following data appraise the financially viability of three proposed schemes</a:t>
            </a:r>
          </a:p>
          <a:p>
            <a:pPr marL="514350" indent="-514350">
              <a:buAutoNum type="alphaLcParenR"/>
            </a:pPr>
            <a:r>
              <a:rPr lang="en-US" sz="3200" dirty="0" smtClean="0"/>
              <a:t>Conventional scheme in which boilers produce all the heat and electricity is purchased from an utility company</a:t>
            </a:r>
          </a:p>
          <a:p>
            <a:pPr marL="514350" indent="-514350">
              <a:buAutoNum type="alphaLcParenR"/>
            </a:pPr>
            <a:r>
              <a:rPr lang="en-US" sz="3200" dirty="0" smtClean="0"/>
              <a:t>A CHP scheme in which the CHP plant is sized to meet the base electrical load</a:t>
            </a:r>
          </a:p>
          <a:p>
            <a:pPr marL="514350" indent="-514350">
              <a:buAutoNum type="alphaLcParenR"/>
            </a:pPr>
            <a:r>
              <a:rPr lang="en-US" sz="3200" dirty="0" smtClean="0"/>
              <a:t>A CHP scheme in which the CHP plant is sized to meet the base heat load</a:t>
            </a:r>
          </a:p>
          <a:p>
            <a:pPr marL="514350" indent="-514350">
              <a:buAutoNum type="alphaLcParenR"/>
            </a:pPr>
            <a:endParaRPr lang="en-US" sz="3200" dirty="0"/>
          </a:p>
        </p:txBody>
      </p:sp>
    </p:spTree>
    <p:extLst>
      <p:ext uri="{BB962C8B-B14F-4D97-AF65-F5344CB8AC3E}">
        <p14:creationId xmlns:p14="http://schemas.microsoft.com/office/powerpoint/2010/main" val="35033427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3184"/>
            <a:ext cx="10515600" cy="759854"/>
          </a:xfrm>
        </p:spPr>
        <p:txBody>
          <a:bodyPr/>
          <a:lstStyle/>
          <a:p>
            <a:pPr algn="ctr"/>
            <a:r>
              <a:rPr lang="en-US" dirty="0" smtClean="0"/>
              <a:t>Example 3 Data</a:t>
            </a:r>
            <a:endParaRPr lang="en-US" dirty="0"/>
          </a:p>
        </p:txBody>
      </p:sp>
      <p:sp>
        <p:nvSpPr>
          <p:cNvPr id="3" name="Content Placeholder 2"/>
          <p:cNvSpPr>
            <a:spLocks noGrp="1"/>
          </p:cNvSpPr>
          <p:nvPr>
            <p:ph idx="1"/>
          </p:nvPr>
        </p:nvSpPr>
        <p:spPr>
          <a:xfrm>
            <a:off x="838200" y="1094704"/>
            <a:ext cx="10515600" cy="5357611"/>
          </a:xfrm>
        </p:spPr>
        <p:txBody>
          <a:bodyPr>
            <a:normAutofit lnSpcReduction="10000"/>
          </a:bodyPr>
          <a:lstStyle/>
          <a:p>
            <a:pPr marL="0" indent="0">
              <a:buNone/>
            </a:pPr>
            <a:r>
              <a:rPr lang="en-US" sz="3200" dirty="0" smtClean="0"/>
              <a:t>Efficiency of boilers = 70%</a:t>
            </a:r>
          </a:p>
          <a:p>
            <a:pPr marL="0" indent="0">
              <a:buNone/>
            </a:pPr>
            <a:r>
              <a:rPr lang="en-US" sz="3200" dirty="0" smtClean="0"/>
              <a:t>Mechanical efficiency of CHP unit = 30%</a:t>
            </a:r>
          </a:p>
          <a:p>
            <a:pPr marL="0" indent="0">
              <a:buNone/>
            </a:pPr>
            <a:r>
              <a:rPr lang="en-US" sz="3200" dirty="0" smtClean="0"/>
              <a:t>Efficiency of CHP electricity generator = 95%</a:t>
            </a:r>
          </a:p>
          <a:p>
            <a:pPr marL="0" indent="0">
              <a:buNone/>
            </a:pPr>
            <a:r>
              <a:rPr lang="en-US" sz="3200" dirty="0" smtClean="0"/>
              <a:t>Heat recovery efficiency of CHP unit = 70%</a:t>
            </a:r>
          </a:p>
          <a:p>
            <a:pPr marL="0" indent="0">
              <a:buNone/>
            </a:pPr>
            <a:r>
              <a:rPr lang="en-US" sz="3200" dirty="0" smtClean="0"/>
              <a:t>Unit cost of gas = 0.9p/kWh</a:t>
            </a:r>
          </a:p>
          <a:p>
            <a:pPr marL="0" indent="0">
              <a:buNone/>
            </a:pPr>
            <a:r>
              <a:rPr lang="en-US" sz="3200" dirty="0" smtClean="0"/>
              <a:t>Unit cost of electricity = 5.0p/kWh</a:t>
            </a:r>
          </a:p>
          <a:p>
            <a:pPr marL="0" indent="0">
              <a:buNone/>
            </a:pPr>
            <a:r>
              <a:rPr lang="en-US" sz="3200" dirty="0" smtClean="0"/>
              <a:t>Cost of maintaining boilers = 0.1p/kWh</a:t>
            </a:r>
          </a:p>
          <a:p>
            <a:pPr marL="0" indent="0">
              <a:buNone/>
            </a:pPr>
            <a:r>
              <a:rPr lang="en-US" sz="3200" dirty="0" smtClean="0"/>
              <a:t>CHP scheme maintenance cost = 0.9p/kWhe</a:t>
            </a:r>
          </a:p>
          <a:p>
            <a:pPr marL="0" indent="0">
              <a:buNone/>
            </a:pPr>
            <a:r>
              <a:rPr lang="en-US" sz="3200" dirty="0" smtClean="0"/>
              <a:t>Capital cost of boiler only scheme = £26.50 per kWe</a:t>
            </a:r>
          </a:p>
          <a:p>
            <a:pPr marL="0" indent="0">
              <a:buNone/>
            </a:pPr>
            <a:r>
              <a:rPr lang="en-US" sz="3200" dirty="0" smtClean="0"/>
              <a:t>Capital cost of CHP scheme = £900 per kWe</a:t>
            </a:r>
            <a:endParaRPr lang="en-US" sz="3200" dirty="0"/>
          </a:p>
        </p:txBody>
      </p:sp>
    </p:spTree>
    <p:extLst>
      <p:ext uri="{BB962C8B-B14F-4D97-AF65-F5344CB8AC3E}">
        <p14:creationId xmlns:p14="http://schemas.microsoft.com/office/powerpoint/2010/main" val="19743457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Example 3 Solution (1)</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781237"/>
              </a:xfrm>
            </p:spPr>
            <p:txBody>
              <a:bodyPr>
                <a:normAutofit/>
              </a:bodyPr>
              <a:lstStyle/>
              <a:p>
                <a:pPr marL="514350" indent="-514350">
                  <a:buAutoNum type="alphaLcParenBoth"/>
                </a:pPr>
                <a:r>
                  <a:rPr lang="en-US" sz="3200" dirty="0" smtClean="0"/>
                  <a:t>Considering the conventional scheme</a:t>
                </a:r>
              </a:p>
              <a:p>
                <a:pPr marL="0" indent="0">
                  <a:buNone/>
                </a:pPr>
                <a:r>
                  <a:rPr lang="en-US" sz="3200" dirty="0"/>
                  <a:t>	</a:t>
                </a:r>
                <a:r>
                  <a:rPr lang="en-US" sz="3200" dirty="0" smtClean="0"/>
                  <a:t>Electricity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830,000 </m:t>
                        </m:r>
                        <m:r>
                          <a:rPr lang="en-US" sz="3200" b="0" i="1" smtClean="0">
                            <a:latin typeface="Cambria Math" panose="02040503050406030204" pitchFamily="18" charset="0"/>
                            <a:ea typeface="Cambria Math" panose="02040503050406030204" pitchFamily="18" charset="0"/>
                          </a:rPr>
                          <m:t>×5.0</m:t>
                        </m:r>
                      </m:num>
                      <m:den>
                        <m:r>
                          <a:rPr lang="en-US" sz="3200" b="0" i="1" smtClean="0">
                            <a:latin typeface="Cambria Math" panose="02040503050406030204" pitchFamily="18" charset="0"/>
                          </a:rPr>
                          <m:t>100</m:t>
                        </m:r>
                      </m:den>
                    </m:f>
                  </m:oMath>
                </a14:m>
                <a:r>
                  <a:rPr lang="en-US" sz="3200" dirty="0" smtClean="0"/>
                  <a:t> = £41,500</a:t>
                </a:r>
              </a:p>
              <a:p>
                <a:pPr marL="0" indent="0">
                  <a:buNone/>
                </a:pPr>
                <a:r>
                  <a:rPr lang="en-US" sz="3200" dirty="0"/>
                  <a:t>	</a:t>
                </a:r>
                <a:r>
                  <a:rPr lang="en-US" sz="3200" dirty="0" smtClean="0"/>
                  <a:t>Gas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2,600,000 </m:t>
                        </m:r>
                        <m:r>
                          <a:rPr lang="en-US" sz="3200" b="0" i="1" smtClean="0">
                            <a:latin typeface="Cambria Math" panose="02040503050406030204" pitchFamily="18" charset="0"/>
                            <a:ea typeface="Cambria Math" panose="02040503050406030204" pitchFamily="18" charset="0"/>
                          </a:rPr>
                          <m:t>×0.9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£33,428.57</a:t>
                </a:r>
              </a:p>
              <a:p>
                <a:pPr marL="0" indent="0">
                  <a:buNone/>
                </a:pPr>
                <a:r>
                  <a:rPr lang="en-US" sz="3200" dirty="0"/>
                  <a:t>	</a:t>
                </a:r>
                <a:r>
                  <a:rPr lang="en-US" sz="3200" dirty="0" smtClean="0"/>
                  <a:t>Maintenance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2,600,000 </m:t>
                        </m:r>
                        <m:r>
                          <a:rPr lang="en-US" sz="3200" b="0" i="1" smtClean="0">
                            <a:latin typeface="Cambria Math" panose="02040503050406030204" pitchFamily="18" charset="0"/>
                            <a:ea typeface="Cambria Math" panose="02040503050406030204" pitchFamily="18" charset="0"/>
                          </a:rPr>
                          <m:t>×0.1</m:t>
                        </m:r>
                      </m:num>
                      <m:den>
                        <m:r>
                          <a:rPr lang="en-US" sz="3200" b="0" i="1" smtClean="0">
                            <a:latin typeface="Cambria Math" panose="02040503050406030204" pitchFamily="18" charset="0"/>
                          </a:rPr>
                          <m:t>100</m:t>
                        </m:r>
                      </m:den>
                    </m:f>
                  </m:oMath>
                </a14:m>
                <a:r>
                  <a:rPr lang="en-US" sz="3200" dirty="0" smtClean="0"/>
                  <a:t> = £ 2,600</a:t>
                </a:r>
              </a:p>
              <a:p>
                <a:pPr marL="0" indent="0">
                  <a:buNone/>
                </a:pPr>
                <a:r>
                  <a:rPr lang="en-US" sz="3200" dirty="0" smtClean="0"/>
                  <a:t>	Therefore Annual cost</a:t>
                </a:r>
              </a:p>
              <a:p>
                <a:pPr marL="0" indent="0">
                  <a:buNone/>
                </a:pPr>
                <a:r>
                  <a:rPr lang="en-US" sz="3200" dirty="0"/>
                  <a:t>	</a:t>
                </a:r>
                <a:r>
                  <a:rPr lang="en-US" sz="3200" dirty="0" smtClean="0"/>
                  <a:t>		  = £41,500 + £33,428 + £2,600 = £77,528.57</a:t>
                </a:r>
              </a:p>
              <a:p>
                <a:pPr marL="0" indent="0">
                  <a:buNone/>
                </a:pPr>
                <a:r>
                  <a:rPr lang="en-US" sz="3200" dirty="0" smtClean="0"/>
                  <a:t>	Capital Cost = £26.50 x 1000 = £26,500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781237"/>
              </a:xfrm>
              <a:blipFill rotWithShape="0">
                <a:blip r:embed="rId2"/>
                <a:stretch>
                  <a:fillRect l="-1565" t="-2930"/>
                </a:stretch>
              </a:blipFill>
            </p:spPr>
            <p:txBody>
              <a:bodyPr/>
              <a:lstStyle/>
              <a:p>
                <a:r>
                  <a:rPr lang="en-US">
                    <a:noFill/>
                  </a:rPr>
                  <a:t> </a:t>
                </a:r>
              </a:p>
            </p:txBody>
          </p:sp>
        </mc:Fallback>
      </mc:AlternateContent>
    </p:spTree>
    <p:extLst>
      <p:ext uri="{BB962C8B-B14F-4D97-AF65-F5344CB8AC3E}">
        <p14:creationId xmlns:p14="http://schemas.microsoft.com/office/powerpoint/2010/main" val="15952444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305"/>
            <a:ext cx="10515600" cy="824247"/>
          </a:xfrm>
        </p:spPr>
        <p:txBody>
          <a:bodyPr/>
          <a:lstStyle/>
          <a:p>
            <a:pPr algn="ctr"/>
            <a:r>
              <a:rPr lang="en-US" dirty="0"/>
              <a:t>Example 3 Solution </a:t>
            </a:r>
            <a:r>
              <a:rPr lang="en-US" dirty="0" smtClean="0"/>
              <a:t>(2)</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34851" y="1159099"/>
                <a:ext cx="11526591" cy="5434884"/>
              </a:xfrm>
            </p:spPr>
            <p:txBody>
              <a:bodyPr>
                <a:normAutofit/>
              </a:bodyPr>
              <a:lstStyle/>
              <a:p>
                <a:pPr marL="0" indent="0">
                  <a:buNone/>
                </a:pPr>
                <a:r>
                  <a:rPr lang="en-US" sz="3200" dirty="0" smtClean="0"/>
                  <a:t>(b) Considering CHP scheme sized to meet the base electrical </a:t>
                </a:r>
              </a:p>
              <a:p>
                <a:pPr marL="0" indent="0">
                  <a:buNone/>
                </a:pPr>
                <a:r>
                  <a:rPr lang="en-US" sz="3200" dirty="0"/>
                  <a:t> </a:t>
                </a:r>
                <a:r>
                  <a:rPr lang="en-US" sz="3200" dirty="0" smtClean="0"/>
                  <a:t>     load</a:t>
                </a:r>
              </a:p>
              <a:p>
                <a:pPr marL="0" indent="0">
                  <a:buNone/>
                </a:pPr>
                <a:r>
                  <a:rPr lang="en-US" sz="3200" dirty="0" smtClean="0"/>
                  <a:t>      Fuel to power input to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130</m:t>
                        </m:r>
                      </m:num>
                      <m:den>
                        <m:r>
                          <a:rPr lang="en-US" sz="3200" b="0" i="1" smtClean="0">
                            <a:latin typeface="Cambria Math" panose="02040503050406030204" pitchFamily="18" charset="0"/>
                          </a:rPr>
                          <m:t>0.3 </m:t>
                        </m:r>
                        <m:r>
                          <a:rPr lang="en-US" sz="3200" b="0" i="1" smtClean="0">
                            <a:latin typeface="Cambria Math" panose="02040503050406030204" pitchFamily="18" charset="0"/>
                            <a:ea typeface="Cambria Math" panose="02040503050406030204" pitchFamily="18" charset="0"/>
                          </a:rPr>
                          <m:t>×0.95</m:t>
                        </m:r>
                      </m:den>
                    </m:f>
                  </m:oMath>
                </a14:m>
                <a:r>
                  <a:rPr lang="en-US" sz="3200" dirty="0" smtClean="0"/>
                  <a:t> = 456.14 kW</a:t>
                </a:r>
              </a:p>
              <a:p>
                <a:pPr marL="0" indent="0">
                  <a:buNone/>
                </a:pPr>
                <a:r>
                  <a:rPr lang="en-US" sz="3200" dirty="0" smtClean="0"/>
                  <a:t>The waste heat produced by the CHP unit is passed through a heat exchanger with an efficiency of 70%</a:t>
                </a:r>
              </a:p>
              <a:p>
                <a:pPr marL="0" indent="0">
                  <a:buNone/>
                </a:pPr>
                <a:r>
                  <a:rPr lang="en-US" sz="3200" dirty="0" smtClean="0"/>
                  <a:t>Recoverable heat power = (456.14 x (1-0.3)) x 0.70 = 223.51 kW</a:t>
                </a:r>
              </a:p>
              <a:p>
                <a:pPr marL="0" indent="0">
                  <a:buNone/>
                </a:pPr>
                <a:r>
                  <a:rPr lang="en-US" sz="3200" dirty="0" smtClean="0"/>
                  <a:t>Therefore: -</a:t>
                </a:r>
              </a:p>
              <a:p>
                <a:pPr marL="0" indent="0">
                  <a:buNone/>
                </a:pPr>
                <a:r>
                  <a:rPr lang="en-US" sz="3000" dirty="0" smtClean="0"/>
                  <a:t>Annual electricity produced by CHP unit = 130 x 5130 = 666,900 kWe</a:t>
                </a:r>
              </a:p>
              <a:p>
                <a:pPr marL="0" indent="0">
                  <a:buNone/>
                </a:pPr>
                <a:r>
                  <a:rPr lang="en-US" sz="3000" dirty="0" smtClean="0"/>
                  <a:t>Annual heat produced by CHP unit = 223.51 x 5130 = 1,146,606.3 kWh</a:t>
                </a:r>
              </a:p>
              <a:p>
                <a:pPr marL="0" indent="0">
                  <a:buNone/>
                </a:pPr>
                <a:endParaRPr lang="en-US" sz="3200" dirty="0" smtClean="0"/>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34851" y="1159099"/>
                <a:ext cx="11526591" cy="5434884"/>
              </a:xfrm>
              <a:blipFill rotWithShape="0">
                <a:blip r:embed="rId2"/>
                <a:stretch>
                  <a:fillRect l="-1375" t="-2354"/>
                </a:stretch>
              </a:blipFill>
            </p:spPr>
            <p:txBody>
              <a:bodyPr/>
              <a:lstStyle/>
              <a:p>
                <a:r>
                  <a:rPr lang="en-US">
                    <a:noFill/>
                  </a:rPr>
                  <a:t> </a:t>
                </a:r>
              </a:p>
            </p:txBody>
          </p:sp>
        </mc:Fallback>
      </mc:AlternateContent>
    </p:spTree>
    <p:extLst>
      <p:ext uri="{BB962C8B-B14F-4D97-AF65-F5344CB8AC3E}">
        <p14:creationId xmlns:p14="http://schemas.microsoft.com/office/powerpoint/2010/main" val="14305634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(3)</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10515600" cy="4678206"/>
              </a:xfrm>
            </p:spPr>
            <p:txBody>
              <a:bodyPr>
                <a:normAutofit/>
              </a:bodyPr>
              <a:lstStyle/>
              <a:p>
                <a:pPr marL="0" indent="0">
                  <a:buNone/>
                </a:pPr>
                <a:r>
                  <a:rPr lang="en-US" sz="3200" dirty="0" smtClean="0"/>
                  <a:t>Therefore: -</a:t>
                </a:r>
              </a:p>
              <a:p>
                <a:pPr marL="0" indent="0">
                  <a:buNone/>
                </a:pPr>
                <a:r>
                  <a:rPr lang="en-US" sz="3200" dirty="0" smtClean="0"/>
                  <a:t>Annual CHP unit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454.14 </m:t>
                        </m:r>
                        <m:r>
                          <a:rPr lang="en-US" sz="3200" b="0" i="1" smtClean="0">
                            <a:latin typeface="Cambria Math" panose="02040503050406030204" pitchFamily="18" charset="0"/>
                            <a:ea typeface="Cambria Math" panose="02040503050406030204" pitchFamily="18" charset="0"/>
                          </a:rPr>
                          <m:t>×5130 × 0.9</m:t>
                        </m:r>
                      </m:num>
                      <m:den>
                        <m:r>
                          <a:rPr lang="en-US" sz="3200" b="0" i="1" smtClean="0">
                            <a:latin typeface="Cambria Math" panose="02040503050406030204" pitchFamily="18" charset="0"/>
                          </a:rPr>
                          <m:t>100</m:t>
                        </m:r>
                      </m:den>
                    </m:f>
                  </m:oMath>
                </a14:m>
                <a:r>
                  <a:rPr lang="en-US" sz="3200" dirty="0" smtClean="0"/>
                  <a:t> = £21,059.98</a:t>
                </a:r>
              </a:p>
              <a:p>
                <a:pPr marL="0" indent="0">
                  <a:buNone/>
                </a:pPr>
                <a:r>
                  <a:rPr lang="en-US" sz="3200" dirty="0" smtClean="0"/>
                  <a:t>Annual boiler fuel costs =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2,600,000 −1,146,000</m:t>
                            </m:r>
                          </m:e>
                        </m:d>
                        <m:r>
                          <a:rPr lang="en-US" sz="3200" b="0" i="1" smtClean="0">
                            <a:latin typeface="Cambria Math" panose="02040503050406030204" pitchFamily="18" charset="0"/>
                            <a:ea typeface="Cambria Math" panose="02040503050406030204" pitchFamily="18" charset="0"/>
                          </a:rPr>
                          <m:t>×0.9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£18,686.49</a:t>
                </a:r>
              </a:p>
              <a:p>
                <a:pPr marL="0" indent="0">
                  <a:buNone/>
                </a:pPr>
                <a:r>
                  <a:rPr lang="en-US" sz="3200" dirty="0" smtClean="0"/>
                  <a:t>Annual cost of electricity purchased</a:t>
                </a:r>
              </a:p>
              <a:p>
                <a:pPr marL="0" indent="0">
                  <a:buNone/>
                </a:pPr>
                <a:r>
                  <a:rPr lang="en-US" sz="3200" dirty="0"/>
                  <a:t> </a:t>
                </a:r>
                <a:r>
                  <a:rPr lang="en-US" sz="3200" dirty="0" smtClean="0"/>
                  <a:t>=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830,000 −666,900</m:t>
                            </m:r>
                          </m:e>
                        </m:d>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×5.0</m:t>
                        </m:r>
                      </m:num>
                      <m:den>
                        <m:r>
                          <a:rPr lang="en-US" sz="3200" b="0" i="1" smtClean="0">
                            <a:latin typeface="Cambria Math" panose="02040503050406030204" pitchFamily="18" charset="0"/>
                          </a:rPr>
                          <m:t>100</m:t>
                        </m:r>
                      </m:den>
                    </m:f>
                  </m:oMath>
                </a14:m>
                <a:r>
                  <a:rPr lang="en-US" sz="3200" dirty="0" smtClean="0"/>
                  <a:t> = £8,155.00</a:t>
                </a:r>
              </a:p>
              <a:p>
                <a:pPr marL="0" indent="0">
                  <a:buNone/>
                </a:pPr>
                <a:r>
                  <a:rPr lang="en-US" sz="3200" dirty="0" smtClean="0"/>
                  <a:t>Maintenance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0.9 </m:t>
                        </m:r>
                        <m:r>
                          <a:rPr lang="en-US" sz="3200" b="0" i="1" smtClean="0">
                            <a:latin typeface="Cambria Math" panose="02040503050406030204" pitchFamily="18" charset="0"/>
                            <a:ea typeface="Cambria Math" panose="02040503050406030204" pitchFamily="18" charset="0"/>
                          </a:rPr>
                          <m:t>×666,900</m:t>
                        </m:r>
                      </m:num>
                      <m:den>
                        <m:r>
                          <a:rPr lang="en-US" sz="3200" b="0" i="1" smtClean="0">
                            <a:latin typeface="Cambria Math" panose="02040503050406030204" pitchFamily="18" charset="0"/>
                          </a:rPr>
                          <m:t>100</m:t>
                        </m:r>
                      </m:den>
                    </m:f>
                  </m:oMath>
                </a14:m>
                <a:r>
                  <a:rPr lang="en-US" sz="3200" dirty="0" smtClean="0"/>
                  <a:t> = £6002.10</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10515600" cy="4678206"/>
              </a:xfrm>
              <a:blipFill rotWithShape="0">
                <a:blip r:embed="rId2"/>
                <a:stretch>
                  <a:fillRect l="-1507" t="-2734" r="-928"/>
                </a:stretch>
              </a:blipFill>
            </p:spPr>
            <p:txBody>
              <a:bodyPr/>
              <a:lstStyle/>
              <a:p>
                <a:r>
                  <a:rPr lang="en-US">
                    <a:noFill/>
                  </a:rPr>
                  <a:t> </a:t>
                </a:r>
              </a:p>
            </p:txBody>
          </p:sp>
        </mc:Fallback>
      </mc:AlternateContent>
    </p:spTree>
    <p:extLst>
      <p:ext uri="{BB962C8B-B14F-4D97-AF65-F5344CB8AC3E}">
        <p14:creationId xmlns:p14="http://schemas.microsoft.com/office/powerpoint/2010/main" val="8387141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305"/>
            <a:ext cx="10515600" cy="811368"/>
          </a:xfrm>
        </p:spPr>
        <p:txBody>
          <a:bodyPr/>
          <a:lstStyle/>
          <a:p>
            <a:pPr algn="ctr"/>
            <a:r>
              <a:rPr lang="en-US" dirty="0"/>
              <a:t>Example 3 Solution </a:t>
            </a:r>
            <a:r>
              <a:rPr lang="en-US" dirty="0" smtClean="0"/>
              <a:t>(4)</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159100"/>
                <a:ext cx="10515600" cy="5396246"/>
              </a:xfrm>
            </p:spPr>
            <p:txBody>
              <a:bodyPr>
                <a:normAutofit fontScale="92500" lnSpcReduction="20000"/>
              </a:bodyPr>
              <a:lstStyle/>
              <a:p>
                <a:pPr marL="0" indent="0">
                  <a:buNone/>
                </a:pPr>
                <a:r>
                  <a:rPr lang="en-US" sz="3200" dirty="0" smtClean="0"/>
                  <a:t>Therefore</a:t>
                </a:r>
              </a:p>
              <a:p>
                <a:pPr marL="0" indent="0">
                  <a:buNone/>
                </a:pPr>
                <a:r>
                  <a:rPr lang="en-US" sz="3200" dirty="0" smtClean="0"/>
                  <a:t>Annual Operating cost</a:t>
                </a:r>
              </a:p>
              <a:p>
                <a:pPr marL="0" indent="0">
                  <a:buNone/>
                </a:pPr>
                <a:r>
                  <a:rPr lang="en-US" sz="3200" dirty="0" smtClean="0"/>
                  <a:t>= £21,059.98 + £18,686.49 + £8,155 + £6002.10</a:t>
                </a:r>
              </a:p>
              <a:p>
                <a:pPr marL="0" indent="0">
                  <a:buNone/>
                </a:pPr>
                <a:r>
                  <a:rPr lang="en-US" sz="3200" dirty="0" smtClean="0"/>
                  <a:t>= £53,903.57</a:t>
                </a:r>
              </a:p>
              <a:p>
                <a:pPr marL="0" indent="0">
                  <a:buNone/>
                </a:pPr>
                <a:r>
                  <a:rPr lang="en-US" sz="3200" dirty="0" smtClean="0"/>
                  <a:t>Capital cost of CHP scheme</a:t>
                </a:r>
              </a:p>
              <a:p>
                <a:pPr marL="0" indent="0">
                  <a:buNone/>
                </a:pPr>
                <a:r>
                  <a:rPr lang="en-US" sz="3200" dirty="0" smtClean="0"/>
                  <a:t>= £900 x 130 = £117,000</a:t>
                </a:r>
              </a:p>
              <a:p>
                <a:pPr marL="0" indent="0">
                  <a:buNone/>
                </a:pPr>
                <a:r>
                  <a:rPr lang="en-US" sz="3200" dirty="0" smtClean="0"/>
                  <a:t>Increased capital expenditure compared with scheme (a)</a:t>
                </a:r>
              </a:p>
              <a:p>
                <a:pPr marL="0" indent="0">
                  <a:buNone/>
                </a:pPr>
                <a:r>
                  <a:rPr lang="en-US" sz="3200" dirty="0" smtClean="0"/>
                  <a:t>= £117,000 - £26,500 = £90,500</a:t>
                </a:r>
              </a:p>
              <a:p>
                <a:pPr marL="0" indent="0">
                  <a:buNone/>
                </a:pPr>
                <a:r>
                  <a:rPr lang="en-US" sz="3200" dirty="0" smtClean="0"/>
                  <a:t>Annual operating cost savings = £77,528.57 - £53,903.57</a:t>
                </a:r>
              </a:p>
              <a:p>
                <a:pPr marL="0" indent="0">
                  <a:buNone/>
                </a:pPr>
                <a:r>
                  <a:rPr lang="en-US" sz="3200" dirty="0" smtClean="0"/>
                  <a:t>= £23,625 compared to scheme (a)</a:t>
                </a:r>
              </a:p>
              <a:p>
                <a:pPr marL="0" indent="0">
                  <a:buNone/>
                </a:pPr>
                <a:r>
                  <a:rPr lang="en-US" sz="3200" dirty="0" smtClean="0"/>
                  <a:t>Payback on increased capital expenditure = </a:t>
                </a:r>
                <a14:m>
                  <m:oMath xmlns:m="http://schemas.openxmlformats.org/officeDocument/2006/math">
                    <m:f>
                      <m:fPr>
                        <m:ctrlPr>
                          <a:rPr lang="en-US" sz="3200" i="1" smtClean="0">
                            <a:latin typeface="Cambria Math" panose="02040503050406030204" pitchFamily="18" charset="0"/>
                          </a:rPr>
                        </m:ctrlPr>
                      </m:fPr>
                      <m:num>
                        <m:r>
                          <a:rPr lang="en-US" sz="3200" i="1" smtClean="0">
                            <a:latin typeface="Cambria Math" panose="02040503050406030204" pitchFamily="18" charset="0"/>
                          </a:rPr>
                          <m:t>£</m:t>
                        </m:r>
                        <m:r>
                          <a:rPr lang="en-US" sz="3200" b="0" i="1" smtClean="0">
                            <a:latin typeface="Cambria Math" panose="02040503050406030204" pitchFamily="18" charset="0"/>
                          </a:rPr>
                          <m:t>90,500</m:t>
                        </m:r>
                      </m:num>
                      <m:den>
                        <m:r>
                          <a:rPr lang="en-US" sz="3200" i="1" smtClean="0">
                            <a:latin typeface="Cambria Math" panose="02040503050406030204" pitchFamily="18" charset="0"/>
                          </a:rPr>
                          <m:t>£</m:t>
                        </m:r>
                        <m:r>
                          <a:rPr lang="en-US" sz="3200" b="0" i="1" smtClean="0">
                            <a:latin typeface="Cambria Math" panose="02040503050406030204" pitchFamily="18" charset="0"/>
                          </a:rPr>
                          <m:t>23,625</m:t>
                        </m:r>
                      </m:den>
                    </m:f>
                  </m:oMath>
                </a14:m>
                <a:r>
                  <a:rPr lang="en-US" sz="3200" dirty="0" smtClean="0"/>
                  <a:t> = 3.8 years</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159100"/>
                <a:ext cx="10515600" cy="5396246"/>
              </a:xfrm>
              <a:blipFill rotWithShape="0">
                <a:blip r:embed="rId2"/>
                <a:stretch>
                  <a:fillRect l="-1391" t="-3616"/>
                </a:stretch>
              </a:blipFill>
            </p:spPr>
            <p:txBody>
              <a:bodyPr/>
              <a:lstStyle/>
              <a:p>
                <a:r>
                  <a:rPr lang="en-US">
                    <a:noFill/>
                  </a:rPr>
                  <a:t> </a:t>
                </a:r>
              </a:p>
            </p:txBody>
          </p:sp>
        </mc:Fallback>
      </mc:AlternateContent>
    </p:spTree>
    <p:extLst>
      <p:ext uri="{BB962C8B-B14F-4D97-AF65-F5344CB8AC3E}">
        <p14:creationId xmlns:p14="http://schemas.microsoft.com/office/powerpoint/2010/main" val="162485023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734095"/>
          </a:xfrm>
        </p:spPr>
        <p:txBody>
          <a:bodyPr/>
          <a:lstStyle/>
          <a:p>
            <a:pPr algn="ctr"/>
            <a:r>
              <a:rPr lang="en-US" dirty="0"/>
              <a:t>Example 3 Solution </a:t>
            </a:r>
            <a:r>
              <a:rPr lang="en-US" dirty="0" smtClean="0"/>
              <a:t>(5)</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030310"/>
                <a:ext cx="10515600" cy="5563673"/>
              </a:xfrm>
            </p:spPr>
            <p:txBody>
              <a:bodyPr>
                <a:normAutofit/>
              </a:bodyPr>
              <a:lstStyle/>
              <a:p>
                <a:pPr marL="0" indent="0">
                  <a:buNone/>
                </a:pPr>
                <a:r>
                  <a:rPr lang="en-US" sz="3200" dirty="0" smtClean="0"/>
                  <a:t>(C) Considering the CHP scheme, sized to meet the base heat</a:t>
                </a:r>
              </a:p>
              <a:p>
                <a:pPr marL="0" indent="0">
                  <a:buNone/>
                </a:pPr>
                <a:r>
                  <a:rPr lang="en-US" sz="3200" dirty="0"/>
                  <a:t> </a:t>
                </a:r>
                <a:r>
                  <a:rPr lang="en-US" sz="3200" dirty="0" smtClean="0"/>
                  <a:t>     load:</a:t>
                </a:r>
              </a:p>
              <a:p>
                <a:pPr marL="0" indent="0">
                  <a:buNone/>
                </a:pPr>
                <a:r>
                  <a:rPr lang="en-US" sz="3200" dirty="0" smtClean="0"/>
                  <a:t>Heat produced for each kWe of electrical power generated</a:t>
                </a:r>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223.51</m:t>
                        </m:r>
                      </m:num>
                      <m:den>
                        <m:r>
                          <a:rPr lang="en-US" sz="3200" b="0" i="1" smtClean="0">
                            <a:latin typeface="Cambria Math" panose="02040503050406030204" pitchFamily="18" charset="0"/>
                          </a:rPr>
                          <m:t>130</m:t>
                        </m:r>
                      </m:den>
                    </m:f>
                  </m:oMath>
                </a14:m>
                <a:r>
                  <a:rPr lang="en-US" sz="3200" dirty="0" smtClean="0"/>
                  <a:t> = 1.719</a:t>
                </a:r>
              </a:p>
              <a:p>
                <a:pPr marL="0" indent="0">
                  <a:buNone/>
                </a:pPr>
                <a:r>
                  <a:rPr lang="en-US" sz="3200" dirty="0" smtClean="0"/>
                  <a:t>Therefore the heat to power ratio of the CHP unit is 1.719: 1</a:t>
                </a:r>
              </a:p>
              <a:p>
                <a:pPr marL="0" indent="0">
                  <a:buNone/>
                </a:pPr>
                <a:r>
                  <a:rPr lang="en-US" sz="3200" dirty="0" smtClean="0"/>
                  <a:t>Assuming that the CHP units sized to meet the base heat load of 350 kW, then:</a:t>
                </a:r>
              </a:p>
              <a:p>
                <a:pPr marL="0" indent="0">
                  <a:buNone/>
                </a:pPr>
                <a:r>
                  <a:rPr lang="en-US" sz="3200" dirty="0" smtClean="0"/>
                  <a:t>Electrical power output from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350</m:t>
                        </m:r>
                      </m:num>
                      <m:den>
                        <m:r>
                          <a:rPr lang="en-US" sz="3200" b="0" i="1" smtClean="0">
                            <a:latin typeface="Cambria Math" panose="02040503050406030204" pitchFamily="18" charset="0"/>
                          </a:rPr>
                          <m:t>1.719</m:t>
                        </m:r>
                      </m:den>
                    </m:f>
                  </m:oMath>
                </a14:m>
                <a:r>
                  <a:rPr lang="en-US" sz="3200" dirty="0" smtClean="0"/>
                  <a:t> = 203.61 kW</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030310"/>
                <a:ext cx="10515600" cy="5563673"/>
              </a:xfrm>
              <a:blipFill rotWithShape="0">
                <a:blip r:embed="rId2"/>
                <a:stretch>
                  <a:fillRect l="-1507" t="-2300" r="-580"/>
                </a:stretch>
              </a:blipFill>
            </p:spPr>
            <p:txBody>
              <a:bodyPr/>
              <a:lstStyle/>
              <a:p>
                <a:r>
                  <a:rPr lang="en-US">
                    <a:noFill/>
                  </a:rPr>
                  <a:t> </a:t>
                </a:r>
              </a:p>
            </p:txBody>
          </p:sp>
        </mc:Fallback>
      </mc:AlternateContent>
    </p:spTree>
    <p:extLst>
      <p:ext uri="{BB962C8B-B14F-4D97-AF65-F5344CB8AC3E}">
        <p14:creationId xmlns:p14="http://schemas.microsoft.com/office/powerpoint/2010/main" val="29511585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(6)</a:t>
            </a:r>
            <a:endParaRPr lang="en-US" dirty="0"/>
          </a:p>
        </p:txBody>
      </p:sp>
      <p:sp>
        <p:nvSpPr>
          <p:cNvPr id="3" name="Content Placeholder 2"/>
          <p:cNvSpPr>
            <a:spLocks noGrp="1"/>
          </p:cNvSpPr>
          <p:nvPr>
            <p:ph idx="1"/>
          </p:nvPr>
        </p:nvSpPr>
        <p:spPr/>
        <p:txBody>
          <a:bodyPr>
            <a:normAutofit/>
          </a:bodyPr>
          <a:lstStyle/>
          <a:p>
            <a:r>
              <a:rPr lang="en-US" sz="3200" dirty="0" smtClean="0"/>
              <a:t>Unfortunately, since the average electrical demand of the building is only 161.8 kWe, the CHP unit produces more electricity than can be consumed by the building</a:t>
            </a:r>
          </a:p>
          <a:p>
            <a:r>
              <a:rPr lang="en-US" sz="3200" dirty="0" smtClean="0"/>
              <a:t>Unless the electricity can be exported to the local utility company, the CHP unit will either have to be reduced in size, or else its output will have to be modulated down considerably</a:t>
            </a:r>
            <a:endParaRPr lang="en-US" sz="3200" dirty="0"/>
          </a:p>
        </p:txBody>
      </p:sp>
    </p:spTree>
    <p:extLst>
      <p:ext uri="{BB962C8B-B14F-4D97-AF65-F5344CB8AC3E}">
        <p14:creationId xmlns:p14="http://schemas.microsoft.com/office/powerpoint/2010/main" val="6764573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(7)</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9397" y="1825625"/>
                <a:ext cx="11294771" cy="4351338"/>
              </a:xfrm>
            </p:spPr>
            <p:txBody>
              <a:bodyPr>
                <a:normAutofit/>
              </a:bodyPr>
              <a:lstStyle/>
              <a:p>
                <a:pPr marL="0" indent="0">
                  <a:buNone/>
                </a:pPr>
                <a:r>
                  <a:rPr lang="en-US" sz="3200" dirty="0" smtClean="0"/>
                  <a:t>If it is assumed that electricity can be exported at, say 3.0p/kWh, then:</a:t>
                </a:r>
              </a:p>
              <a:p>
                <a:pPr marL="0" indent="0">
                  <a:buNone/>
                </a:pPr>
                <a:r>
                  <a:rPr lang="en-US" sz="3200" dirty="0" smtClean="0"/>
                  <a:t>Annual revenue generated through exporting electricity </a:t>
                </a:r>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203.61 −161.79</m:t>
                            </m:r>
                          </m:e>
                        </m:d>
                        <m:r>
                          <a:rPr lang="en-US" sz="3200" b="0" i="1" smtClean="0">
                            <a:latin typeface="Cambria Math" panose="02040503050406030204" pitchFamily="18" charset="0"/>
                            <a:ea typeface="Cambria Math" panose="02040503050406030204" pitchFamily="18" charset="0"/>
                          </a:rPr>
                          <m:t>×5130 ×3.0</m:t>
                        </m:r>
                      </m:num>
                      <m:den>
                        <m:r>
                          <a:rPr lang="en-US" sz="3200" b="0" i="1" smtClean="0">
                            <a:latin typeface="Cambria Math" panose="02040503050406030204" pitchFamily="18" charset="0"/>
                          </a:rPr>
                          <m:t>100</m:t>
                        </m:r>
                      </m:den>
                    </m:f>
                  </m:oMath>
                </a14:m>
                <a:r>
                  <a:rPr lang="en-US" sz="3200" dirty="0" smtClean="0"/>
                  <a:t> = £6436.10</a:t>
                </a:r>
              </a:p>
              <a:p>
                <a:pPr marL="0" indent="0">
                  <a:buNone/>
                </a:pPr>
                <a:r>
                  <a:rPr lang="en-US" sz="3200" dirty="0" smtClean="0"/>
                  <a:t>Annual heat produced by CHP unit = 350 x 5130 = 1,795,500 kWh</a:t>
                </a:r>
              </a:p>
              <a:p>
                <a:pPr marL="0" indent="0">
                  <a:buNone/>
                </a:pPr>
                <a:r>
                  <a:rPr lang="en-US" sz="3200" dirty="0" smtClean="0"/>
                  <a:t>Annual electricity produced by CHP unit = 161.79 x 5130 </a:t>
                </a:r>
              </a:p>
              <a:p>
                <a:pPr marL="0" indent="0">
                  <a:buNone/>
                </a:pPr>
                <a:r>
                  <a:rPr lang="en-US" sz="3200" dirty="0" smtClean="0"/>
                  <a:t>= 830,000 kWhe</a:t>
                </a:r>
              </a:p>
              <a:p>
                <a:pPr marL="0" indent="0">
                  <a:buNone/>
                </a:pP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9397" y="1825625"/>
                <a:ext cx="11294771" cy="4351338"/>
              </a:xfrm>
              <a:blipFill rotWithShape="0">
                <a:blip r:embed="rId2"/>
                <a:stretch>
                  <a:fillRect l="-1349" t="-2941"/>
                </a:stretch>
              </a:blipFill>
            </p:spPr>
            <p:txBody>
              <a:bodyPr/>
              <a:lstStyle/>
              <a:p>
                <a:r>
                  <a:rPr lang="en-US">
                    <a:noFill/>
                  </a:rPr>
                  <a:t> </a:t>
                </a:r>
              </a:p>
            </p:txBody>
          </p:sp>
        </mc:Fallback>
      </mc:AlternateContent>
    </p:spTree>
    <p:extLst>
      <p:ext uri="{BB962C8B-B14F-4D97-AF65-F5344CB8AC3E}">
        <p14:creationId xmlns:p14="http://schemas.microsoft.com/office/powerpoint/2010/main" val="250217854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(8)</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US" sz="3200" dirty="0" smtClean="0"/>
                  <a:t>Fuel power input to CHP unit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203.61</m:t>
                        </m:r>
                      </m:num>
                      <m:den>
                        <m:r>
                          <a:rPr lang="en-US" sz="3200" b="0" i="1" smtClean="0">
                            <a:latin typeface="Cambria Math" panose="02040503050406030204" pitchFamily="18" charset="0"/>
                          </a:rPr>
                          <m:t>0.3 </m:t>
                        </m:r>
                        <m:r>
                          <a:rPr lang="en-US" sz="3200" b="0" i="1" smtClean="0">
                            <a:latin typeface="Cambria Math" panose="02040503050406030204" pitchFamily="18" charset="0"/>
                            <a:ea typeface="Cambria Math" panose="02040503050406030204" pitchFamily="18" charset="0"/>
                          </a:rPr>
                          <m:t>×0.95</m:t>
                        </m:r>
                      </m:den>
                    </m:f>
                  </m:oMath>
                </a14:m>
                <a:r>
                  <a:rPr lang="en-US" sz="3200" dirty="0" smtClean="0"/>
                  <a:t> = 714.42 kW</a:t>
                </a:r>
              </a:p>
              <a:p>
                <a:pPr marL="0" indent="0">
                  <a:buNone/>
                </a:pPr>
                <a:r>
                  <a:rPr lang="en-US" sz="3200" dirty="0" smtClean="0"/>
                  <a:t>Annual CHP unit fuel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714.42 </m:t>
                        </m:r>
                        <m:r>
                          <a:rPr lang="en-US" sz="3200" b="0" i="1" smtClean="0">
                            <a:latin typeface="Cambria Math" panose="02040503050406030204" pitchFamily="18" charset="0"/>
                            <a:ea typeface="Cambria Math" panose="02040503050406030204" pitchFamily="18" charset="0"/>
                          </a:rPr>
                          <m:t>×5130 ×0.9</m:t>
                        </m:r>
                      </m:num>
                      <m:den>
                        <m:r>
                          <a:rPr lang="en-US" sz="3200" b="0" i="1" smtClean="0">
                            <a:latin typeface="Cambria Math" panose="02040503050406030204" pitchFamily="18" charset="0"/>
                          </a:rPr>
                          <m:t>100</m:t>
                        </m:r>
                      </m:den>
                    </m:f>
                  </m:oMath>
                </a14:m>
                <a:r>
                  <a:rPr lang="en-US" sz="3200" dirty="0" smtClean="0"/>
                  <a:t> = £32,984.77</a:t>
                </a:r>
              </a:p>
              <a:p>
                <a:pPr marL="0" indent="0">
                  <a:buNone/>
                </a:pPr>
                <a:r>
                  <a:rPr lang="en-US" sz="3200" dirty="0" smtClean="0"/>
                  <a:t>Annual boiler fuel cost = </a:t>
                </a:r>
                <a14:m>
                  <m:oMath xmlns:m="http://schemas.openxmlformats.org/officeDocument/2006/math">
                    <m:f>
                      <m:fPr>
                        <m:ctrlPr>
                          <a:rPr lang="en-US" sz="3200" i="1" smtClean="0">
                            <a:latin typeface="Cambria Math" panose="02040503050406030204" pitchFamily="18" charset="0"/>
                          </a:rPr>
                        </m:ctrlPr>
                      </m:fPr>
                      <m:num>
                        <m:d>
                          <m:dPr>
                            <m:ctrlPr>
                              <a:rPr lang="en-US" sz="3200" b="0" i="1" smtClean="0">
                                <a:latin typeface="Cambria Math" panose="02040503050406030204" pitchFamily="18" charset="0"/>
                              </a:rPr>
                            </m:ctrlPr>
                          </m:dPr>
                          <m:e>
                            <m:r>
                              <a:rPr lang="en-US" sz="3200" b="0" i="1" smtClean="0">
                                <a:latin typeface="Cambria Math" panose="02040503050406030204" pitchFamily="18" charset="0"/>
                              </a:rPr>
                              <m:t>2,600,000 −1,795,500</m:t>
                            </m:r>
                          </m:e>
                        </m:d>
                        <m:r>
                          <a:rPr lang="en-US" sz="3200" b="0" i="1" smtClean="0">
                            <a:latin typeface="Cambria Math" panose="02040503050406030204" pitchFamily="18" charset="0"/>
                          </a:rPr>
                          <m:t> </m:t>
                        </m:r>
                        <m:r>
                          <a:rPr lang="en-US" sz="3200" b="0" i="1" smtClean="0">
                            <a:latin typeface="Cambria Math" panose="02040503050406030204" pitchFamily="18" charset="0"/>
                            <a:ea typeface="Cambria Math" panose="02040503050406030204" pitchFamily="18" charset="0"/>
                          </a:rPr>
                          <m:t>×0.9</m:t>
                        </m:r>
                      </m:num>
                      <m:den>
                        <m:r>
                          <a:rPr lang="en-US" sz="3200" b="0" i="1" smtClean="0">
                            <a:latin typeface="Cambria Math" panose="02040503050406030204" pitchFamily="18" charset="0"/>
                          </a:rPr>
                          <m:t>0.7 </m:t>
                        </m:r>
                        <m:r>
                          <a:rPr lang="en-US" sz="3200" b="0" i="1" smtClean="0">
                            <a:latin typeface="Cambria Math" panose="02040503050406030204" pitchFamily="18" charset="0"/>
                            <a:ea typeface="Cambria Math" panose="02040503050406030204" pitchFamily="18" charset="0"/>
                          </a:rPr>
                          <m:t>×100</m:t>
                        </m:r>
                      </m:den>
                    </m:f>
                  </m:oMath>
                </a14:m>
                <a:r>
                  <a:rPr lang="en-US" sz="3200" dirty="0" smtClean="0"/>
                  <a:t> = £10,343.57</a:t>
                </a:r>
              </a:p>
              <a:p>
                <a:pPr marL="0" indent="0">
                  <a:buNone/>
                </a:pPr>
                <a:r>
                  <a:rPr lang="en-US" sz="3200" dirty="0" smtClean="0"/>
                  <a:t>Maintenance cost = </a:t>
                </a:r>
                <a14:m>
                  <m:oMath xmlns:m="http://schemas.openxmlformats.org/officeDocument/2006/math">
                    <m:f>
                      <m:fPr>
                        <m:ctrlPr>
                          <a:rPr lang="en-US" sz="3200" i="1" smtClean="0">
                            <a:latin typeface="Cambria Math" panose="02040503050406030204" pitchFamily="18" charset="0"/>
                          </a:rPr>
                        </m:ctrlPr>
                      </m:fPr>
                      <m:num>
                        <m:r>
                          <a:rPr lang="en-US" sz="3200" b="0" i="1" smtClean="0">
                            <a:latin typeface="Cambria Math" panose="02040503050406030204" pitchFamily="18" charset="0"/>
                          </a:rPr>
                          <m:t>0.9 </m:t>
                        </m:r>
                        <m:r>
                          <a:rPr lang="en-US" sz="3200" b="0" i="1" smtClean="0">
                            <a:latin typeface="Cambria Math" panose="02040503050406030204" pitchFamily="18" charset="0"/>
                            <a:ea typeface="Cambria Math" panose="02040503050406030204" pitchFamily="18" charset="0"/>
                          </a:rPr>
                          <m:t>×(203.61 ×5130)</m:t>
                        </m:r>
                      </m:num>
                      <m:den>
                        <m:r>
                          <a:rPr lang="en-US" sz="3200" b="0" i="1" smtClean="0">
                            <a:latin typeface="Cambria Math" panose="02040503050406030204" pitchFamily="18" charset="0"/>
                          </a:rPr>
                          <m:t>100</m:t>
                        </m:r>
                      </m:den>
                    </m:f>
                  </m:oMath>
                </a14:m>
                <a:r>
                  <a:rPr lang="en-US" sz="3200" dirty="0" smtClean="0"/>
                  <a:t> = £9,400.67</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507" t="-560"/>
                </a:stretch>
              </a:blipFill>
            </p:spPr>
            <p:txBody>
              <a:bodyPr/>
              <a:lstStyle/>
              <a:p>
                <a:r>
                  <a:rPr lang="en-US">
                    <a:noFill/>
                  </a:rPr>
                  <a:t> </a:t>
                </a:r>
              </a:p>
            </p:txBody>
          </p:sp>
        </mc:Fallback>
      </mc:AlternateContent>
    </p:spTree>
    <p:extLst>
      <p:ext uri="{BB962C8B-B14F-4D97-AF65-F5344CB8AC3E}">
        <p14:creationId xmlns:p14="http://schemas.microsoft.com/office/powerpoint/2010/main" val="2000740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Example 3 Solution </a:t>
            </a:r>
            <a:r>
              <a:rPr lang="en-US" dirty="0" smtClean="0"/>
              <a:t>(9)</a:t>
            </a:r>
            <a:endParaRPr lang="en-US" dirty="0"/>
          </a:p>
        </p:txBody>
      </p:sp>
      <p:sp>
        <p:nvSpPr>
          <p:cNvPr id="3" name="Content Placeholder 2"/>
          <p:cNvSpPr>
            <a:spLocks noGrp="1"/>
          </p:cNvSpPr>
          <p:nvPr>
            <p:ph idx="1"/>
          </p:nvPr>
        </p:nvSpPr>
        <p:spPr>
          <a:xfrm>
            <a:off x="489397" y="1825624"/>
            <a:ext cx="11217499" cy="4716843"/>
          </a:xfrm>
        </p:spPr>
        <p:txBody>
          <a:bodyPr>
            <a:normAutofit lnSpcReduction="10000"/>
          </a:bodyPr>
          <a:lstStyle/>
          <a:p>
            <a:pPr marL="0" indent="0">
              <a:buNone/>
            </a:pPr>
            <a:r>
              <a:rPr lang="en-US" sz="3200" dirty="0" smtClean="0"/>
              <a:t>Annual operating cost = £32,984 + £10,343 + £9,400.67 - £6436.10</a:t>
            </a:r>
          </a:p>
          <a:p>
            <a:pPr marL="0" indent="0">
              <a:buNone/>
            </a:pPr>
            <a:r>
              <a:rPr lang="en-US" sz="3200" dirty="0"/>
              <a:t>Annual operating cost </a:t>
            </a:r>
            <a:r>
              <a:rPr lang="en-US" sz="3200" dirty="0" smtClean="0"/>
              <a:t>= £46,292.91</a:t>
            </a:r>
          </a:p>
          <a:p>
            <a:pPr marL="0" indent="0">
              <a:buNone/>
            </a:pPr>
            <a:r>
              <a:rPr lang="en-US" sz="3200" dirty="0" smtClean="0"/>
              <a:t>Capital cost of CHP scheme = 900 x 203.61 = £183,249</a:t>
            </a:r>
          </a:p>
          <a:p>
            <a:pPr marL="0" indent="0">
              <a:buNone/>
            </a:pPr>
            <a:r>
              <a:rPr lang="en-US" sz="3200" dirty="0" smtClean="0"/>
              <a:t>Increased capital expenditure (compared with scheme (a))</a:t>
            </a:r>
          </a:p>
          <a:p>
            <a:pPr marL="0" indent="0">
              <a:buNone/>
            </a:pPr>
            <a:r>
              <a:rPr lang="en-US" sz="3200" dirty="0"/>
              <a:t>	</a:t>
            </a:r>
            <a:r>
              <a:rPr lang="en-US" sz="3200" dirty="0" smtClean="0"/>
              <a:t>= £183,249 - £26,500</a:t>
            </a:r>
          </a:p>
          <a:p>
            <a:pPr marL="0" indent="0">
              <a:buNone/>
            </a:pPr>
            <a:r>
              <a:rPr lang="en-US" sz="3200" dirty="0"/>
              <a:t>	</a:t>
            </a:r>
            <a:r>
              <a:rPr lang="en-US" sz="3200" dirty="0" smtClean="0"/>
              <a:t>= £156,749 </a:t>
            </a:r>
          </a:p>
          <a:p>
            <a:pPr marL="0" indent="0">
              <a:buNone/>
            </a:pPr>
            <a:r>
              <a:rPr lang="en-US" sz="3200" dirty="0" smtClean="0"/>
              <a:t>Annual operating cost saving (compared with scheme (a))</a:t>
            </a:r>
          </a:p>
          <a:p>
            <a:pPr marL="0" indent="0">
              <a:buNone/>
            </a:pPr>
            <a:r>
              <a:rPr lang="en-US" sz="3200" dirty="0"/>
              <a:t>	</a:t>
            </a:r>
            <a:r>
              <a:rPr lang="en-US" sz="3200" dirty="0" smtClean="0"/>
              <a:t>= £77,528.77 - £46,292.91</a:t>
            </a:r>
          </a:p>
          <a:p>
            <a:pPr marL="0" indent="0">
              <a:buNone/>
            </a:pPr>
            <a:r>
              <a:rPr lang="en-US" sz="3200" dirty="0"/>
              <a:t>	</a:t>
            </a:r>
            <a:r>
              <a:rPr lang="en-US" sz="3200" dirty="0" smtClean="0"/>
              <a:t>= £31,235.66                              </a:t>
            </a:r>
            <a:endParaRPr lang="en-US" sz="3200" dirty="0"/>
          </a:p>
        </p:txBody>
      </p:sp>
    </p:spTree>
    <p:extLst>
      <p:ext uri="{BB962C8B-B14F-4D97-AF65-F5344CB8AC3E}">
        <p14:creationId xmlns:p14="http://schemas.microsoft.com/office/powerpoint/2010/main" val="37719240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785611"/>
          </a:xfrm>
        </p:spPr>
        <p:txBody>
          <a:bodyPr/>
          <a:lstStyle/>
          <a:p>
            <a:pPr algn="ctr"/>
            <a:r>
              <a:rPr lang="en-US" dirty="0"/>
              <a:t>Example 3 Solution </a:t>
            </a:r>
            <a:r>
              <a:rPr lang="en-US" dirty="0" smtClean="0"/>
              <a:t>(10)</a:t>
            </a:r>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940158"/>
                <a:ext cx="10515600" cy="5589431"/>
              </a:xfrm>
            </p:spPr>
            <p:txBody>
              <a:bodyPr>
                <a:normAutofit lnSpcReduction="10000"/>
              </a:bodyPr>
              <a:lstStyle/>
              <a:p>
                <a:pPr marL="0" indent="0">
                  <a:buNone/>
                </a:pPr>
                <a:r>
                  <a:rPr lang="en-US" sz="3200" dirty="0" smtClean="0"/>
                  <a:t>Payback on increased capital expenditure</a:t>
                </a:r>
              </a:p>
              <a:p>
                <a:pPr marL="0" indent="0">
                  <a:buNone/>
                </a:pPr>
                <a:r>
                  <a:rPr lang="en-US" sz="3200" dirty="0" smtClean="0"/>
                  <a:t>= </a:t>
                </a:r>
                <a14:m>
                  <m:oMath xmlns:m="http://schemas.openxmlformats.org/officeDocument/2006/math">
                    <m:f>
                      <m:fPr>
                        <m:ctrlPr>
                          <a:rPr lang="en-US" sz="3200" i="1" smtClean="0">
                            <a:latin typeface="Cambria Math" panose="02040503050406030204" pitchFamily="18" charset="0"/>
                          </a:rPr>
                        </m:ctrlPr>
                      </m:fPr>
                      <m:num>
                        <m:r>
                          <a:rPr lang="en-US" sz="3200" i="1" smtClean="0">
                            <a:latin typeface="Cambria Math" panose="02040503050406030204" pitchFamily="18" charset="0"/>
                          </a:rPr>
                          <m:t>£</m:t>
                        </m:r>
                        <m:r>
                          <a:rPr lang="en-US" sz="3200" b="0" i="1" smtClean="0">
                            <a:latin typeface="Cambria Math" panose="02040503050406030204" pitchFamily="18" charset="0"/>
                          </a:rPr>
                          <m:t>156,749</m:t>
                        </m:r>
                      </m:num>
                      <m:den>
                        <m:r>
                          <a:rPr lang="en-US" sz="3200" i="1" smtClean="0">
                            <a:latin typeface="Cambria Math" panose="02040503050406030204" pitchFamily="18" charset="0"/>
                          </a:rPr>
                          <m:t>£</m:t>
                        </m:r>
                        <m:r>
                          <a:rPr lang="en-US" sz="3200" b="0" i="1" smtClean="0">
                            <a:latin typeface="Cambria Math" panose="02040503050406030204" pitchFamily="18" charset="0"/>
                          </a:rPr>
                          <m:t>31,235.66</m:t>
                        </m:r>
                      </m:den>
                    </m:f>
                  </m:oMath>
                </a14:m>
                <a:r>
                  <a:rPr lang="en-US" sz="3200" dirty="0" smtClean="0"/>
                  <a:t> = 5.02 years</a:t>
                </a:r>
              </a:p>
              <a:p>
                <a:pPr marL="0" indent="0">
                  <a:buNone/>
                </a:pPr>
                <a:r>
                  <a:rPr lang="en-US" sz="3200" dirty="0" smtClean="0"/>
                  <a:t>The example demonstrates that both CHP schemes achieve substantial cost savings</a:t>
                </a:r>
              </a:p>
              <a:p>
                <a:r>
                  <a:rPr lang="en-US" sz="3200" dirty="0" smtClean="0"/>
                  <a:t>However, it should be noted that although scheme (c), sized to meet the base-heat load, produces the greatest annual cost savings, scheme (b) appears to be the more cost effective of two proposals</a:t>
                </a:r>
              </a:p>
              <a:p>
                <a:r>
                  <a:rPr lang="en-US" sz="3200" dirty="0" smtClean="0"/>
                  <a:t>The capital cost of scheme C is much higher than scheme b and in scheme C (much of the electricity is under utilized (exported) for a low return</a:t>
                </a:r>
                <a:endParaRPr lang="en-US"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940158"/>
                <a:ext cx="10515600" cy="5589431"/>
              </a:xfrm>
              <a:blipFill rotWithShape="0">
                <a:blip r:embed="rId2"/>
                <a:stretch>
                  <a:fillRect l="-1507" t="-2944" r="-116"/>
                </a:stretch>
              </a:blipFill>
            </p:spPr>
            <p:txBody>
              <a:bodyPr/>
              <a:lstStyle/>
              <a:p>
                <a:r>
                  <a:rPr lang="en-US">
                    <a:noFill/>
                  </a:rPr>
                  <a:t> </a:t>
                </a:r>
              </a:p>
            </p:txBody>
          </p:sp>
        </mc:Fallback>
      </mc:AlternateContent>
    </p:spTree>
    <p:extLst>
      <p:ext uri="{BB962C8B-B14F-4D97-AF65-F5344CB8AC3E}">
        <p14:creationId xmlns:p14="http://schemas.microsoft.com/office/powerpoint/2010/main" val="8583412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Boilers &amp; Heat Recovery</a:t>
            </a:r>
            <a:endParaRPr lang="en-US" dirty="0"/>
          </a:p>
        </p:txBody>
      </p:sp>
      <p:sp>
        <p:nvSpPr>
          <p:cNvPr id="3" name="Content Placeholder 2"/>
          <p:cNvSpPr>
            <a:spLocks noGrp="1"/>
          </p:cNvSpPr>
          <p:nvPr>
            <p:ph idx="1"/>
          </p:nvPr>
        </p:nvSpPr>
        <p:spPr>
          <a:xfrm>
            <a:off x="1300766" y="1825625"/>
            <a:ext cx="9504609" cy="4351338"/>
          </a:xfrm>
        </p:spPr>
        <p:txBody>
          <a:bodyPr>
            <a:normAutofit/>
          </a:bodyPr>
          <a:lstStyle/>
          <a:p>
            <a:r>
              <a:rPr lang="en-US" sz="3200" dirty="0" smtClean="0"/>
              <a:t>The essence of successful CHP is the beneficial use of the heat produced as a by-product of generating electricity</a:t>
            </a:r>
          </a:p>
          <a:p>
            <a:r>
              <a:rPr lang="en-US" sz="3200" dirty="0" smtClean="0"/>
              <a:t>This heat is contained in the exhaust gases from a prime mover, or in the cooling systems</a:t>
            </a:r>
          </a:p>
          <a:p>
            <a:r>
              <a:rPr lang="en-US" sz="3200" dirty="0" smtClean="0"/>
              <a:t>In more straightforward cases, the heat from the prime mover is used directly without conversion to steam or hot water</a:t>
            </a:r>
            <a:endParaRPr lang="en-US" sz="3200" dirty="0"/>
          </a:p>
        </p:txBody>
      </p:sp>
    </p:spTree>
    <p:extLst>
      <p:ext uri="{BB962C8B-B14F-4D97-AF65-F5344CB8AC3E}">
        <p14:creationId xmlns:p14="http://schemas.microsoft.com/office/powerpoint/2010/main" val="299373415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Boilers &amp; Heat Recovery</a:t>
            </a:r>
          </a:p>
        </p:txBody>
      </p:sp>
      <p:sp>
        <p:nvSpPr>
          <p:cNvPr id="3" name="Content Placeholder 2"/>
          <p:cNvSpPr>
            <a:spLocks noGrp="1"/>
          </p:cNvSpPr>
          <p:nvPr>
            <p:ph idx="1"/>
          </p:nvPr>
        </p:nvSpPr>
        <p:spPr>
          <a:xfrm>
            <a:off x="838200" y="1825624"/>
            <a:ext cx="10515600" cy="4639569"/>
          </a:xfrm>
        </p:spPr>
        <p:txBody>
          <a:bodyPr>
            <a:normAutofit lnSpcReduction="10000"/>
          </a:bodyPr>
          <a:lstStyle/>
          <a:p>
            <a:r>
              <a:rPr lang="en-US" sz="3200" dirty="0" smtClean="0"/>
              <a:t>Examples include the use of exhaust gases for drying, or the use of hot water from cooling systems for heating purposes</a:t>
            </a:r>
          </a:p>
          <a:p>
            <a:r>
              <a:rPr lang="en-US" sz="3200" dirty="0" smtClean="0"/>
              <a:t>However, the direct use of exhaust gases involves contact with the material to be heated, which may cause damage to the product, particularly where non-premium fuels are being used</a:t>
            </a:r>
          </a:p>
          <a:p>
            <a:r>
              <a:rPr lang="en-US" sz="3200" dirty="0" smtClean="0"/>
              <a:t>Similarly, while engine cooling water can, in theory, be used directly in applications such as space heating, it is desirable in practice for the cooling circuits to be self-contained and to include additives to avoid and corrosion</a:t>
            </a:r>
            <a:endParaRPr lang="en-US" sz="3200" dirty="0"/>
          </a:p>
        </p:txBody>
      </p:sp>
    </p:spTree>
    <p:extLst>
      <p:ext uri="{BB962C8B-B14F-4D97-AF65-F5344CB8AC3E}">
        <p14:creationId xmlns:p14="http://schemas.microsoft.com/office/powerpoint/2010/main" val="294446836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Heat Recovery Boilers</a:t>
            </a:r>
            <a:endParaRPr lang="en-US" dirty="0"/>
          </a:p>
        </p:txBody>
      </p:sp>
      <p:sp>
        <p:nvSpPr>
          <p:cNvPr id="3" name="Content Placeholder 2"/>
          <p:cNvSpPr>
            <a:spLocks noGrp="1"/>
          </p:cNvSpPr>
          <p:nvPr>
            <p:ph idx="1"/>
          </p:nvPr>
        </p:nvSpPr>
        <p:spPr/>
        <p:txBody>
          <a:bodyPr>
            <a:normAutofit/>
          </a:bodyPr>
          <a:lstStyle/>
          <a:p>
            <a:r>
              <a:rPr lang="en-US" sz="3200" dirty="0" smtClean="0"/>
              <a:t>Recover heat from the exhaust gases, and is essentially a heat exchanger through which the exhaust gases pass and in which heat is transferred to the boiler feed-water to raise steam</a:t>
            </a:r>
          </a:p>
          <a:p>
            <a:r>
              <a:rPr lang="en-US" sz="3200" dirty="0" smtClean="0"/>
              <a:t>The cooled gases then pass to the exhaust pipe or chimney and the discharged to atmosphere</a:t>
            </a:r>
          </a:p>
          <a:p>
            <a:r>
              <a:rPr lang="en-US" sz="3200" dirty="0" smtClean="0"/>
              <a:t>This form of heat recovery does not change the composition of the exhaust gases from the primer mover</a:t>
            </a:r>
            <a:endParaRPr lang="en-US" sz="3200" dirty="0"/>
          </a:p>
        </p:txBody>
      </p:sp>
    </p:spTree>
    <p:extLst>
      <p:ext uri="{BB962C8B-B14F-4D97-AF65-F5344CB8AC3E}">
        <p14:creationId xmlns:p14="http://schemas.microsoft.com/office/powerpoint/2010/main" val="298546570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1997044"/>
              </p:ext>
            </p:extLst>
          </p:nvPr>
        </p:nvGraphicFramePr>
        <p:xfrm>
          <a:off x="838200" y="1825623"/>
          <a:ext cx="10515600" cy="4459266"/>
        </p:xfrm>
        <a:graphic>
          <a:graphicData uri="http://schemas.openxmlformats.org/drawingml/2006/table">
            <a:tbl>
              <a:tblPr firstRow="1" bandRow="1">
                <a:tableStyleId>{5C22544A-7EE6-4342-B048-85BDC9FD1C3A}</a:tableStyleId>
              </a:tblPr>
              <a:tblGrid>
                <a:gridCol w="5086082"/>
                <a:gridCol w="2421228"/>
                <a:gridCol w="3008290"/>
              </a:tblGrid>
              <a:tr h="1486422">
                <a:tc>
                  <a:txBody>
                    <a:bodyPr/>
                    <a:lstStyle/>
                    <a:p>
                      <a:r>
                        <a:rPr lang="en-US" sz="2800" dirty="0" smtClean="0"/>
                        <a:t>Typical Heat Content of Exhaust Gases</a:t>
                      </a:r>
                      <a:endParaRPr lang="en-US" sz="2800" dirty="0"/>
                    </a:p>
                  </a:txBody>
                  <a:tcPr/>
                </a:tc>
                <a:tc>
                  <a:txBody>
                    <a:bodyPr/>
                    <a:lstStyle/>
                    <a:p>
                      <a:r>
                        <a:rPr lang="en-US" sz="2800" dirty="0" smtClean="0"/>
                        <a:t>Gas Turbine</a:t>
                      </a:r>
                      <a:endParaRPr lang="en-US" sz="2800" dirty="0"/>
                    </a:p>
                  </a:txBody>
                  <a:tcPr/>
                </a:tc>
                <a:tc>
                  <a:txBody>
                    <a:bodyPr/>
                    <a:lstStyle/>
                    <a:p>
                      <a:r>
                        <a:rPr lang="en-US" sz="2800" dirty="0" smtClean="0"/>
                        <a:t>Reciprocating engine</a:t>
                      </a:r>
                      <a:endParaRPr lang="en-US" sz="2800" dirty="0"/>
                    </a:p>
                  </a:txBody>
                  <a:tcPr/>
                </a:tc>
              </a:tr>
              <a:tr h="1486422">
                <a:tc>
                  <a:txBody>
                    <a:bodyPr/>
                    <a:lstStyle/>
                    <a:p>
                      <a:r>
                        <a:rPr lang="en-US" sz="2800" dirty="0" smtClean="0"/>
                        <a:t>% of energy input contained in exhaust gases</a:t>
                      </a:r>
                      <a:endParaRPr lang="en-US" sz="2800" dirty="0"/>
                    </a:p>
                  </a:txBody>
                  <a:tcPr/>
                </a:tc>
                <a:tc>
                  <a:txBody>
                    <a:bodyPr/>
                    <a:lstStyle/>
                    <a:p>
                      <a:r>
                        <a:rPr lang="en-US" sz="2800" dirty="0" smtClean="0"/>
                        <a:t>60 – 70%</a:t>
                      </a:r>
                      <a:endParaRPr lang="en-US" sz="2800" dirty="0"/>
                    </a:p>
                  </a:txBody>
                  <a:tcPr/>
                </a:tc>
                <a:tc>
                  <a:txBody>
                    <a:bodyPr/>
                    <a:lstStyle/>
                    <a:p>
                      <a:r>
                        <a:rPr lang="en-US" sz="2800" dirty="0" smtClean="0"/>
                        <a:t>35 – 40 %</a:t>
                      </a:r>
                      <a:endParaRPr lang="en-US" sz="2800" dirty="0"/>
                    </a:p>
                  </a:txBody>
                  <a:tcPr/>
                </a:tc>
              </a:tr>
              <a:tr h="1486422">
                <a:tc>
                  <a:txBody>
                    <a:bodyPr/>
                    <a:lstStyle/>
                    <a:p>
                      <a:r>
                        <a:rPr lang="en-US" sz="2800" dirty="0" smtClean="0"/>
                        <a:t>Exhaust gas temperature</a:t>
                      </a:r>
                      <a:endParaRPr lang="en-US" sz="2800" dirty="0"/>
                    </a:p>
                  </a:txBody>
                  <a:tcPr/>
                </a:tc>
                <a:tc>
                  <a:txBody>
                    <a:bodyPr/>
                    <a:lstStyle/>
                    <a:p>
                      <a:r>
                        <a:rPr lang="en-US" sz="2800" dirty="0" smtClean="0"/>
                        <a:t>450 - 550°C</a:t>
                      </a:r>
                      <a:endParaRPr lang="en-US" sz="2800" dirty="0"/>
                    </a:p>
                  </a:txBody>
                  <a:tcPr/>
                </a:tc>
                <a:tc>
                  <a:txBody>
                    <a:bodyPr/>
                    <a:lstStyle/>
                    <a:p>
                      <a:r>
                        <a:rPr lang="en-US" sz="2800" dirty="0" smtClean="0"/>
                        <a:t>300 - 450°C</a:t>
                      </a:r>
                      <a:endParaRPr lang="en-US" sz="2800" dirty="0"/>
                    </a:p>
                  </a:txBody>
                  <a:tcPr/>
                </a:tc>
              </a:tr>
            </a:tbl>
          </a:graphicData>
        </a:graphic>
      </p:graphicFrame>
    </p:spTree>
    <p:extLst>
      <p:ext uri="{BB962C8B-B14F-4D97-AF65-F5344CB8AC3E}">
        <p14:creationId xmlns:p14="http://schemas.microsoft.com/office/powerpoint/2010/main" val="381025187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a:xfrm>
            <a:off x="838200" y="1390918"/>
            <a:ext cx="10515600" cy="4786045"/>
          </a:xfrm>
        </p:spPr>
        <p:txBody>
          <a:bodyPr>
            <a:normAutofit/>
          </a:bodyPr>
          <a:lstStyle/>
          <a:p>
            <a:pPr marL="0" indent="0">
              <a:buNone/>
            </a:pPr>
            <a:r>
              <a:rPr lang="en-US" sz="3200" b="1" u="sng" dirty="0" smtClean="0"/>
              <a:t>Factors preventing total heat recovery</a:t>
            </a:r>
          </a:p>
          <a:p>
            <a:pPr marL="514350" indent="-514350">
              <a:buAutoNum type="arabicPeriod"/>
            </a:pPr>
            <a:r>
              <a:rPr lang="en-US" sz="3200" dirty="0" smtClean="0"/>
              <a:t>The temperature of the exhaust gases must remain above the temperature of the fluid to be heated (usually 30°C)</a:t>
            </a:r>
          </a:p>
          <a:p>
            <a:pPr marL="514350" indent="-514350">
              <a:buAutoNum type="arabicPeriod"/>
            </a:pPr>
            <a:r>
              <a:rPr lang="en-US" sz="3200" dirty="0" smtClean="0"/>
              <a:t>The exhaust gases must not be cooled to a temperature at which their buoyancy prevents them from rising from their point of discharge into the surrounding atmosphere, thereby ensuring proper dispersion of the gases under all weather conditions</a:t>
            </a:r>
            <a:endParaRPr lang="en-US" sz="3200" dirty="0"/>
          </a:p>
        </p:txBody>
      </p:sp>
    </p:spTree>
    <p:extLst>
      <p:ext uri="{BB962C8B-B14F-4D97-AF65-F5344CB8AC3E}">
        <p14:creationId xmlns:p14="http://schemas.microsoft.com/office/powerpoint/2010/main" val="124920590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547"/>
            <a:ext cx="10515600" cy="824247"/>
          </a:xfrm>
        </p:spPr>
        <p:txBody>
          <a:bodyPr/>
          <a:lstStyle/>
          <a:p>
            <a:pPr algn="ctr"/>
            <a:r>
              <a:rPr lang="en-US" dirty="0"/>
              <a:t>Heat Recovery Boilers</a:t>
            </a:r>
          </a:p>
        </p:txBody>
      </p:sp>
      <p:sp>
        <p:nvSpPr>
          <p:cNvPr id="3" name="Content Placeholder 2"/>
          <p:cNvSpPr>
            <a:spLocks noGrp="1"/>
          </p:cNvSpPr>
          <p:nvPr>
            <p:ph idx="1"/>
          </p:nvPr>
        </p:nvSpPr>
        <p:spPr>
          <a:xfrm>
            <a:off x="838200" y="1146220"/>
            <a:ext cx="10515600" cy="5447763"/>
          </a:xfrm>
        </p:spPr>
        <p:txBody>
          <a:bodyPr>
            <a:normAutofit lnSpcReduction="10000"/>
          </a:bodyPr>
          <a:lstStyle/>
          <a:p>
            <a:pPr marL="0" indent="0">
              <a:buNone/>
            </a:pPr>
            <a:r>
              <a:rPr lang="en-US" sz="3200" b="1" u="sng" dirty="0"/>
              <a:t>Factors preventing total heat </a:t>
            </a:r>
            <a:r>
              <a:rPr lang="en-US" sz="3200" b="1" u="sng" dirty="0" smtClean="0"/>
              <a:t>recovery</a:t>
            </a:r>
          </a:p>
          <a:p>
            <a:pPr marL="514350" indent="-514350">
              <a:buAutoNum type="arabicPeriod" startAt="3"/>
            </a:pPr>
            <a:r>
              <a:rPr lang="en-US" sz="3200" dirty="0" smtClean="0"/>
              <a:t>The exhaust gases must not be cooled to a temperature at which acid condensation could occur</a:t>
            </a:r>
          </a:p>
          <a:p>
            <a:pPr marL="514350" indent="-514350">
              <a:buAutoNum type="arabicPeriod" startAt="3"/>
            </a:pPr>
            <a:r>
              <a:rPr lang="en-US" sz="3200" dirty="0" smtClean="0"/>
              <a:t>The risk associated particularly with the combustion of oil fuels which contain some Sulphur, as the Sulphur oxides produced can be condensed into sulphuric acid below certain temperatures</a:t>
            </a:r>
          </a:p>
          <a:p>
            <a:pPr marL="514350" indent="-514350">
              <a:buAutoNum type="arabicPeriod" startAt="3"/>
            </a:pPr>
            <a:r>
              <a:rPr lang="en-US" sz="3200" dirty="0" smtClean="0"/>
              <a:t>The latent heat of the water vapour in the exhaust gases can be recovered only by reducing the exhaust gas temperature to below 100°C at which point the water vapour will condense into liquid form and release its latent heat</a:t>
            </a:r>
            <a:endParaRPr lang="en-US" sz="3200" dirty="0"/>
          </a:p>
          <a:p>
            <a:pPr marL="0" indent="0">
              <a:buNone/>
            </a:pPr>
            <a:endParaRPr lang="en-US" sz="3200" dirty="0"/>
          </a:p>
        </p:txBody>
      </p:sp>
    </p:spTree>
    <p:extLst>
      <p:ext uri="{BB962C8B-B14F-4D97-AF65-F5344CB8AC3E}">
        <p14:creationId xmlns:p14="http://schemas.microsoft.com/office/powerpoint/2010/main" val="390571765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p:txBody>
          <a:bodyPr>
            <a:normAutofit/>
          </a:bodyPr>
          <a:lstStyle/>
          <a:p>
            <a:r>
              <a:rPr lang="en-US" sz="3200" dirty="0" smtClean="0"/>
              <a:t>The type of boiler used is determined largely by the required temperature and pressure of the steam or water produced</a:t>
            </a:r>
          </a:p>
          <a:p>
            <a:r>
              <a:rPr lang="en-US" sz="3200" dirty="0" smtClean="0"/>
              <a:t>The most frequently used design is a fire-tube or shell boiler in which the hot exhaust gases pass through a tank of tubes fitted within the main body of the boiler</a:t>
            </a:r>
          </a:p>
          <a:p>
            <a:r>
              <a:rPr lang="en-US" sz="3200" dirty="0" smtClean="0"/>
              <a:t>Finned tubes may sometimes be used to extend the heat exchange surface area, thereby improving efficiency and minimizing unit size</a:t>
            </a:r>
            <a:endParaRPr lang="en-US" sz="3200" dirty="0"/>
          </a:p>
        </p:txBody>
      </p:sp>
    </p:spTree>
    <p:extLst>
      <p:ext uri="{BB962C8B-B14F-4D97-AF65-F5344CB8AC3E}">
        <p14:creationId xmlns:p14="http://schemas.microsoft.com/office/powerpoint/2010/main" val="117191423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a:xfrm>
            <a:off x="1352282" y="1825625"/>
            <a:ext cx="9646276" cy="4351338"/>
          </a:xfrm>
        </p:spPr>
        <p:txBody>
          <a:bodyPr>
            <a:normAutofit/>
          </a:bodyPr>
          <a:lstStyle/>
          <a:p>
            <a:r>
              <a:rPr lang="en-US" sz="3200" dirty="0" smtClean="0"/>
              <a:t>The boiler contains the fluid to be heated and operates marginally above the required pressure of the fluid</a:t>
            </a:r>
          </a:p>
          <a:p>
            <a:r>
              <a:rPr lang="en-US" sz="3200" dirty="0" smtClean="0"/>
              <a:t>This type of boiler is generally limited to a maximum pressure of 25 bar and a maximum temperature of 300°C</a:t>
            </a:r>
          </a:p>
          <a:p>
            <a:r>
              <a:rPr lang="en-US" sz="3200" dirty="0" smtClean="0"/>
              <a:t>Beyond these limits, it is normal to use water-tube units.</a:t>
            </a:r>
            <a:endParaRPr lang="en-US" sz="3200" dirty="0"/>
          </a:p>
        </p:txBody>
      </p:sp>
    </p:spTree>
    <p:extLst>
      <p:ext uri="{BB962C8B-B14F-4D97-AF65-F5344CB8AC3E}">
        <p14:creationId xmlns:p14="http://schemas.microsoft.com/office/powerpoint/2010/main" val="18530755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Recovery Boilers</a:t>
            </a:r>
          </a:p>
        </p:txBody>
      </p:sp>
      <p:sp>
        <p:nvSpPr>
          <p:cNvPr id="3" name="Content Placeholder 2"/>
          <p:cNvSpPr>
            <a:spLocks noGrp="1"/>
          </p:cNvSpPr>
          <p:nvPr>
            <p:ph idx="1"/>
          </p:nvPr>
        </p:nvSpPr>
        <p:spPr/>
        <p:txBody>
          <a:bodyPr>
            <a:normAutofit lnSpcReduction="10000"/>
          </a:bodyPr>
          <a:lstStyle/>
          <a:p>
            <a:r>
              <a:rPr lang="en-US" sz="3200" dirty="0" smtClean="0"/>
              <a:t>One typical feature of the heat recovery boiler, when compared with a conventional fuel-burning unit, is that its physical, size is usually greater for the same boiler output</a:t>
            </a:r>
          </a:p>
          <a:p>
            <a:pPr marL="0" indent="0">
              <a:buNone/>
            </a:pPr>
            <a:r>
              <a:rPr lang="en-US" sz="3200" dirty="0" smtClean="0"/>
              <a:t>Two reasons for this: -</a:t>
            </a:r>
          </a:p>
          <a:p>
            <a:pPr marL="514350" indent="-514350">
              <a:buAutoNum type="arabicPeriod"/>
            </a:pPr>
            <a:r>
              <a:rPr lang="en-US" sz="3200" dirty="0" smtClean="0"/>
              <a:t>The lower exhaust gas temperatures require a greater heat transfer area in the boiler</a:t>
            </a:r>
          </a:p>
          <a:p>
            <a:pPr marL="514350" indent="-514350">
              <a:buAutoNum type="arabicPeriod"/>
            </a:pPr>
            <a:r>
              <a:rPr lang="en-US" sz="3200" dirty="0" smtClean="0"/>
              <a:t>Excessive flow resistance in the exhaust gas stream must be avoided as this can adversely affect operation of the turbine or engine</a:t>
            </a:r>
            <a:endParaRPr lang="en-US" sz="3200" dirty="0"/>
          </a:p>
        </p:txBody>
      </p:sp>
    </p:spTree>
    <p:extLst>
      <p:ext uri="{BB962C8B-B14F-4D97-AF65-F5344CB8AC3E}">
        <p14:creationId xmlns:p14="http://schemas.microsoft.com/office/powerpoint/2010/main" val="50232527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Supplementary &amp; Auxillary Firing</a:t>
            </a:r>
            <a:endParaRPr lang="en-US" dirty="0"/>
          </a:p>
        </p:txBody>
      </p:sp>
      <p:sp>
        <p:nvSpPr>
          <p:cNvPr id="3" name="Content Placeholder 2"/>
          <p:cNvSpPr>
            <a:spLocks noGrp="1"/>
          </p:cNvSpPr>
          <p:nvPr>
            <p:ph idx="1"/>
          </p:nvPr>
        </p:nvSpPr>
        <p:spPr>
          <a:xfrm>
            <a:off x="838200" y="1825624"/>
            <a:ext cx="10515600" cy="4665327"/>
          </a:xfrm>
        </p:spPr>
        <p:txBody>
          <a:bodyPr>
            <a:normAutofit lnSpcReduction="10000"/>
          </a:bodyPr>
          <a:lstStyle/>
          <a:p>
            <a:r>
              <a:rPr lang="en-US" sz="3200" dirty="0" smtClean="0"/>
              <a:t>The exhaust gases from a gas turbine contain around 15% oxygen, and this allow supplementary firing to be carried out in the exhaust before it passes to the boiler</a:t>
            </a:r>
          </a:p>
          <a:p>
            <a:r>
              <a:rPr lang="en-US" sz="3200" dirty="0" smtClean="0"/>
              <a:t>Furthermore, because this exhaust is already hot, supplementary firing to be carried out in the exhaust before it passes to the boiler</a:t>
            </a:r>
          </a:p>
          <a:p>
            <a:r>
              <a:rPr lang="en-US" sz="3200" dirty="0" smtClean="0"/>
              <a:t>Furthermore, because this exhaust is already hot, supplementary firing achieves a higher combustion efficiency than conventional boilers, enabling the same boiler output to be achieved with lower fuel consumption and reduced CO</a:t>
            </a:r>
            <a:r>
              <a:rPr lang="en-US" sz="3200" baseline="-25000" dirty="0" smtClean="0"/>
              <a:t>2</a:t>
            </a:r>
            <a:r>
              <a:rPr lang="en-US" sz="3200" dirty="0" smtClean="0"/>
              <a:t> emissions </a:t>
            </a:r>
            <a:endParaRPr lang="en-US" sz="3200" dirty="0"/>
          </a:p>
        </p:txBody>
      </p:sp>
    </p:spTree>
    <p:extLst>
      <p:ext uri="{BB962C8B-B14F-4D97-AF65-F5344CB8AC3E}">
        <p14:creationId xmlns:p14="http://schemas.microsoft.com/office/powerpoint/2010/main" val="209906755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Supplementary &amp; Auxillary Firing</a:t>
            </a:r>
          </a:p>
        </p:txBody>
      </p:sp>
      <p:sp>
        <p:nvSpPr>
          <p:cNvPr id="3" name="Content Placeholder 2"/>
          <p:cNvSpPr>
            <a:spLocks noGrp="1"/>
          </p:cNvSpPr>
          <p:nvPr>
            <p:ph idx="1"/>
          </p:nvPr>
        </p:nvSpPr>
        <p:spPr/>
        <p:txBody>
          <a:bodyPr>
            <a:normAutofit/>
          </a:bodyPr>
          <a:lstStyle/>
          <a:p>
            <a:r>
              <a:rPr lang="en-US" sz="3200" dirty="0" smtClean="0"/>
              <a:t>Efficiencies of up to 88% can be achieved, which compares well with the 80% efficiency typically associated with natural gas combustion in a conventional boiler</a:t>
            </a:r>
          </a:p>
          <a:p>
            <a:r>
              <a:rPr lang="en-US" sz="3200" dirty="0" smtClean="0"/>
              <a:t>Because supplementary firing takes place in a low-oxygen gas stream, this form of combustion will often produce significantly lower oxides of nitrogen (NOX) levels than boilers using ambient air</a:t>
            </a:r>
            <a:endParaRPr lang="en-US" sz="3200" dirty="0"/>
          </a:p>
        </p:txBody>
      </p:sp>
    </p:spTree>
    <p:extLst>
      <p:ext uri="{BB962C8B-B14F-4D97-AF65-F5344CB8AC3E}">
        <p14:creationId xmlns:p14="http://schemas.microsoft.com/office/powerpoint/2010/main" val="122473335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Fluidised Bed Combustion</a:t>
            </a:r>
            <a:endParaRPr lang="en-US" dirty="0"/>
          </a:p>
        </p:txBody>
      </p:sp>
      <p:sp>
        <p:nvSpPr>
          <p:cNvPr id="3" name="Content Placeholder 2"/>
          <p:cNvSpPr>
            <a:spLocks noGrp="1"/>
          </p:cNvSpPr>
          <p:nvPr>
            <p:ph idx="1"/>
          </p:nvPr>
        </p:nvSpPr>
        <p:spPr/>
        <p:txBody>
          <a:bodyPr>
            <a:normAutofit/>
          </a:bodyPr>
          <a:lstStyle/>
          <a:p>
            <a:r>
              <a:rPr lang="en-US" sz="3200" dirty="0" smtClean="0"/>
              <a:t>The use of a fluidized bed allows the combustion of any form of solid fuel, thereby broadening the range of fuels that can be used, particularly for supplementary firing</a:t>
            </a:r>
          </a:p>
          <a:p>
            <a:r>
              <a:rPr lang="en-US" sz="3200" dirty="0" smtClean="0"/>
              <a:t>Fluidised beds also offer the potential for cleaner combustion</a:t>
            </a:r>
          </a:p>
          <a:p>
            <a:r>
              <a:rPr lang="en-US" sz="3200" dirty="0" smtClean="0"/>
              <a:t>It is possible to reduce the level of noxious emissions by adding material that reacts chemically with the N</a:t>
            </a:r>
            <a:r>
              <a:rPr lang="en-US" sz="3200" baseline="-25000" dirty="0" smtClean="0"/>
              <a:t>OX</a:t>
            </a:r>
            <a:r>
              <a:rPr lang="en-US" sz="3200" dirty="0" smtClean="0"/>
              <a:t> and SO</a:t>
            </a:r>
            <a:r>
              <a:rPr lang="en-US" sz="3200" baseline="-25000" dirty="0" smtClean="0"/>
              <a:t>2</a:t>
            </a:r>
            <a:r>
              <a:rPr lang="en-US" sz="3200" dirty="0" smtClean="0"/>
              <a:t> produced during the combustion process</a:t>
            </a:r>
            <a:endParaRPr lang="en-US" sz="3200" dirty="0"/>
          </a:p>
        </p:txBody>
      </p:sp>
    </p:spTree>
    <p:extLst>
      <p:ext uri="{BB962C8B-B14F-4D97-AF65-F5344CB8AC3E}">
        <p14:creationId xmlns:p14="http://schemas.microsoft.com/office/powerpoint/2010/main" val="167639416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Fluidised Bed Combustion</a:t>
            </a:r>
          </a:p>
        </p:txBody>
      </p:sp>
      <p:sp>
        <p:nvSpPr>
          <p:cNvPr id="3" name="Content Placeholder 2"/>
          <p:cNvSpPr>
            <a:spLocks noGrp="1"/>
          </p:cNvSpPr>
          <p:nvPr>
            <p:ph idx="1"/>
          </p:nvPr>
        </p:nvSpPr>
        <p:spPr/>
        <p:txBody>
          <a:bodyPr>
            <a:normAutofit/>
          </a:bodyPr>
          <a:lstStyle/>
          <a:p>
            <a:r>
              <a:rPr lang="en-US" sz="3200" dirty="0" smtClean="0"/>
              <a:t>A fluidized bed consists of a bed containing sand or fine aggregate, which is kept in a fluidized state by passing air up through the bed</a:t>
            </a:r>
          </a:p>
          <a:p>
            <a:r>
              <a:rPr lang="en-US" sz="3200" dirty="0" smtClean="0"/>
              <a:t>The fuel is burned in the fluidized bed sometimes with gas or oil, and the resulting hot exhaust gases pass to heat recovery sections of the boiler</a:t>
            </a:r>
          </a:p>
          <a:p>
            <a:r>
              <a:rPr lang="en-US" sz="3200" dirty="0" smtClean="0"/>
              <a:t>This type of system can also use the exhaust gases from a turbine or engine in place of the fluidizing air, creating a form of supplementary firing</a:t>
            </a:r>
            <a:endParaRPr lang="en-US" sz="3200" dirty="0"/>
          </a:p>
        </p:txBody>
      </p:sp>
    </p:spTree>
    <p:extLst>
      <p:ext uri="{BB962C8B-B14F-4D97-AF65-F5344CB8AC3E}">
        <p14:creationId xmlns:p14="http://schemas.microsoft.com/office/powerpoint/2010/main" val="20650534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Fluidised Bed Combustion</a:t>
            </a:r>
          </a:p>
        </p:txBody>
      </p:sp>
      <p:sp>
        <p:nvSpPr>
          <p:cNvPr id="3" name="Content Placeholder 2"/>
          <p:cNvSpPr>
            <a:spLocks noGrp="1"/>
          </p:cNvSpPr>
          <p:nvPr>
            <p:ph idx="1"/>
          </p:nvPr>
        </p:nvSpPr>
        <p:spPr/>
        <p:txBody>
          <a:bodyPr>
            <a:normAutofit/>
          </a:bodyPr>
          <a:lstStyle/>
          <a:p>
            <a:r>
              <a:rPr lang="en-US" sz="3200" dirty="0" smtClean="0"/>
              <a:t>The application of fluidized bed combustion to CHP is not common</a:t>
            </a:r>
          </a:p>
          <a:p>
            <a:r>
              <a:rPr lang="en-US" sz="3200" dirty="0" smtClean="0"/>
              <a:t>The technology is not cost-effective for the average size of CHP plant in the UK, and it involves relatively complex design and operation</a:t>
            </a:r>
          </a:p>
          <a:p>
            <a:r>
              <a:rPr lang="en-US" sz="3200" dirty="0" smtClean="0"/>
              <a:t>Furthermore, it is not possible to shut down and start-up a fluidized bed within the timescales and with the ease of operation required of most CHP schemes</a:t>
            </a:r>
            <a:endParaRPr lang="en-US" sz="3200" dirty="0"/>
          </a:p>
        </p:txBody>
      </p:sp>
    </p:spTree>
    <p:extLst>
      <p:ext uri="{BB962C8B-B14F-4D97-AF65-F5344CB8AC3E}">
        <p14:creationId xmlns:p14="http://schemas.microsoft.com/office/powerpoint/2010/main" val="413369387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Heat Distribution &amp; Heat Networks</a:t>
            </a:r>
            <a:endParaRPr lang="en-US" dirty="0"/>
          </a:p>
        </p:txBody>
      </p:sp>
      <p:sp>
        <p:nvSpPr>
          <p:cNvPr id="3" name="Content Placeholder 2"/>
          <p:cNvSpPr>
            <a:spLocks noGrp="1"/>
          </p:cNvSpPr>
          <p:nvPr>
            <p:ph idx="1"/>
          </p:nvPr>
        </p:nvSpPr>
        <p:spPr/>
        <p:txBody>
          <a:bodyPr>
            <a:normAutofit lnSpcReduction="10000"/>
          </a:bodyPr>
          <a:lstStyle/>
          <a:p>
            <a:r>
              <a:rPr lang="en-US" sz="3200" dirty="0" smtClean="0"/>
              <a:t>It is important to consider heat distribution in conjunction with heat recovery as the distance between the heat user and the CHP plant, and the form in which the heat is required by the user, will influence the design of the CHP plant</a:t>
            </a:r>
          </a:p>
          <a:p>
            <a:r>
              <a:rPr lang="en-US" sz="3200" dirty="0" smtClean="0"/>
              <a:t>In the case of direct use of the heat from exhaust gases, the duct work for transporting the exhaust gases is relatively bulky and must be well insulated</a:t>
            </a:r>
          </a:p>
          <a:p>
            <a:r>
              <a:rPr lang="en-US" sz="3200" dirty="0" smtClean="0"/>
              <a:t>Installation costs will limit the distance over which a system of this type can be used</a:t>
            </a:r>
            <a:endParaRPr lang="en-US" sz="3200" dirty="0"/>
          </a:p>
        </p:txBody>
      </p:sp>
    </p:spTree>
    <p:extLst>
      <p:ext uri="{BB962C8B-B14F-4D97-AF65-F5344CB8AC3E}">
        <p14:creationId xmlns:p14="http://schemas.microsoft.com/office/powerpoint/2010/main" val="375540192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Heat Distribution &amp; Heat Networks</a:t>
            </a:r>
            <a:endParaRPr lang="en-US" dirty="0"/>
          </a:p>
        </p:txBody>
      </p:sp>
      <p:sp>
        <p:nvSpPr>
          <p:cNvPr id="3" name="Content Placeholder 2"/>
          <p:cNvSpPr>
            <a:spLocks noGrp="1"/>
          </p:cNvSpPr>
          <p:nvPr>
            <p:ph idx="1"/>
          </p:nvPr>
        </p:nvSpPr>
        <p:spPr/>
        <p:txBody>
          <a:bodyPr>
            <a:normAutofit/>
          </a:bodyPr>
          <a:lstStyle/>
          <a:p>
            <a:r>
              <a:rPr lang="en-US" sz="3200" dirty="0"/>
              <a:t>F</a:t>
            </a:r>
            <a:r>
              <a:rPr lang="en-US" sz="3200" dirty="0" smtClean="0"/>
              <a:t>urthermore, the performance and use of gas turbines and to a lesser extent, engines is adversely affected by the exhaust system back-pressure, and this also limits the length of exhaust duck work that can supply a direct heat use</a:t>
            </a:r>
          </a:p>
          <a:p>
            <a:r>
              <a:rPr lang="en-US" sz="3200" dirty="0" smtClean="0"/>
              <a:t>The same limitations apply to the siting of an exhaust heat recovery boiler, and it is normal for a CHP plant to be located adjacent to an existing central boiler plant- and often integrated within it.</a:t>
            </a:r>
            <a:endParaRPr lang="en-US" sz="3200" dirty="0"/>
          </a:p>
        </p:txBody>
      </p:sp>
    </p:spTree>
    <p:extLst>
      <p:ext uri="{BB962C8B-B14F-4D97-AF65-F5344CB8AC3E}">
        <p14:creationId xmlns:p14="http://schemas.microsoft.com/office/powerpoint/2010/main" val="60550618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Heat Distribution &amp; Heat Networks</a:t>
            </a:r>
          </a:p>
        </p:txBody>
      </p:sp>
      <p:sp>
        <p:nvSpPr>
          <p:cNvPr id="3" name="Content Placeholder 2"/>
          <p:cNvSpPr>
            <a:spLocks noGrp="1"/>
          </p:cNvSpPr>
          <p:nvPr>
            <p:ph idx="1"/>
          </p:nvPr>
        </p:nvSpPr>
        <p:spPr>
          <a:xfrm>
            <a:off x="1390918" y="1825625"/>
            <a:ext cx="9607640" cy="4351338"/>
          </a:xfrm>
        </p:spPr>
        <p:txBody>
          <a:bodyPr>
            <a:normAutofit/>
          </a:bodyPr>
          <a:lstStyle/>
          <a:p>
            <a:r>
              <a:rPr lang="en-US" sz="3200" dirty="0" smtClean="0"/>
              <a:t>The heat recovered from a CHP plant is frequently distributed using the existing systems connected to the central boiler-house, and the existence of an existing system is an important factor in determining CHP plant design and location</a:t>
            </a:r>
            <a:endParaRPr lang="en-US" sz="3200" dirty="0"/>
          </a:p>
        </p:txBody>
      </p:sp>
    </p:spTree>
    <p:extLst>
      <p:ext uri="{BB962C8B-B14F-4D97-AF65-F5344CB8AC3E}">
        <p14:creationId xmlns:p14="http://schemas.microsoft.com/office/powerpoint/2010/main" val="264437487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Minimising Emissions</a:t>
            </a:r>
            <a:endParaRPr lang="en-US" dirty="0"/>
          </a:p>
        </p:txBody>
      </p:sp>
      <p:sp>
        <p:nvSpPr>
          <p:cNvPr id="3" name="Content Placeholder 2"/>
          <p:cNvSpPr>
            <a:spLocks noGrp="1"/>
          </p:cNvSpPr>
          <p:nvPr>
            <p:ph idx="1"/>
          </p:nvPr>
        </p:nvSpPr>
        <p:spPr/>
        <p:txBody>
          <a:bodyPr>
            <a:normAutofit/>
          </a:bodyPr>
          <a:lstStyle/>
          <a:p>
            <a:r>
              <a:rPr lang="en-US" sz="3200" dirty="0" smtClean="0"/>
              <a:t>In addition, the combustion process produces nitrogen oxide (NO) and nitrogen dioxide (NO</a:t>
            </a:r>
            <a:r>
              <a:rPr lang="en-US" sz="3200" baseline="-25000" dirty="0" smtClean="0"/>
              <a:t>2</a:t>
            </a:r>
            <a:r>
              <a:rPr lang="en-US" sz="3200" dirty="0" smtClean="0"/>
              <a:t>), the combination generally being referred to as oxides of nitrogen (NOx)</a:t>
            </a:r>
          </a:p>
          <a:p>
            <a:r>
              <a:rPr lang="en-US" sz="3200" dirty="0" smtClean="0"/>
              <a:t>These oxides are created by a high temperature chemical reaction between the oxygen and nitrogen present in the air</a:t>
            </a:r>
          </a:p>
          <a:p>
            <a:r>
              <a:rPr lang="en-US" sz="3200" dirty="0" smtClean="0"/>
              <a:t>The presence of these oxides in the atmosphere is considered to have harmful effects, and there is a general objective to minimize </a:t>
            </a:r>
            <a:r>
              <a:rPr lang="en-US" sz="3200" dirty="0" err="1" smtClean="0"/>
              <a:t>Nox</a:t>
            </a:r>
            <a:r>
              <a:rPr lang="en-US" sz="3200" dirty="0" smtClean="0"/>
              <a:t> emissions from all combustion plant, including CHP plant</a:t>
            </a:r>
            <a:endParaRPr lang="en-US" sz="3200" dirty="0"/>
          </a:p>
        </p:txBody>
      </p:sp>
    </p:spTree>
    <p:extLst>
      <p:ext uri="{BB962C8B-B14F-4D97-AF65-F5344CB8AC3E}">
        <p14:creationId xmlns:p14="http://schemas.microsoft.com/office/powerpoint/2010/main" val="326918100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Suppressing NOx</a:t>
            </a:r>
            <a:endParaRPr lang="en-US" dirty="0"/>
          </a:p>
        </p:txBody>
      </p:sp>
      <p:sp>
        <p:nvSpPr>
          <p:cNvPr id="3" name="Content Placeholder 2"/>
          <p:cNvSpPr>
            <a:spLocks noGrp="1"/>
          </p:cNvSpPr>
          <p:nvPr>
            <p:ph idx="1"/>
          </p:nvPr>
        </p:nvSpPr>
        <p:spPr>
          <a:xfrm>
            <a:off x="1197734" y="1825625"/>
            <a:ext cx="9659155" cy="4351338"/>
          </a:xfrm>
        </p:spPr>
        <p:txBody>
          <a:bodyPr>
            <a:normAutofit/>
          </a:bodyPr>
          <a:lstStyle/>
          <a:p>
            <a:r>
              <a:rPr lang="en-US" sz="3200" dirty="0" smtClean="0"/>
              <a:t>Various techniques and systems for limiting the production of NOx in combustion systems already exist</a:t>
            </a:r>
          </a:p>
          <a:p>
            <a:r>
              <a:rPr lang="en-US" sz="3200" dirty="0" smtClean="0"/>
              <a:t>The most significant of these is to reduce the average temperature within the combustion zone</a:t>
            </a:r>
            <a:endParaRPr lang="en-US" sz="3200" dirty="0"/>
          </a:p>
        </p:txBody>
      </p:sp>
    </p:spTree>
    <p:extLst>
      <p:ext uri="{BB962C8B-B14F-4D97-AF65-F5344CB8AC3E}">
        <p14:creationId xmlns:p14="http://schemas.microsoft.com/office/powerpoint/2010/main" val="266961254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Gas Turbines Suppressing NOx</a:t>
            </a:r>
            <a:endParaRPr lang="en-US" dirty="0"/>
          </a:p>
        </p:txBody>
      </p:sp>
      <p:sp>
        <p:nvSpPr>
          <p:cNvPr id="3" name="Content Placeholder 2"/>
          <p:cNvSpPr>
            <a:spLocks noGrp="1"/>
          </p:cNvSpPr>
          <p:nvPr>
            <p:ph idx="1"/>
          </p:nvPr>
        </p:nvSpPr>
        <p:spPr/>
        <p:txBody>
          <a:bodyPr>
            <a:normAutofit/>
          </a:bodyPr>
          <a:lstStyle/>
          <a:p>
            <a:r>
              <a:rPr lang="en-US" sz="3200" dirty="0" smtClean="0"/>
              <a:t>Injecting water or steam into the turbine combustion chamber limits NOx formation by reducing the average combustion temperature</a:t>
            </a:r>
          </a:p>
          <a:p>
            <a:r>
              <a:rPr lang="en-US" sz="3200" dirty="0" smtClean="0"/>
              <a:t>The typical rate of steam or water injection is 50 – 100% of the fuel input rate</a:t>
            </a:r>
          </a:p>
          <a:p>
            <a:r>
              <a:rPr lang="en-US" sz="3200" dirty="0" smtClean="0"/>
              <a:t>Although this procedure has the additional advantage of slightly increasing turbine output</a:t>
            </a:r>
            <a:endParaRPr lang="en-US" sz="3200" dirty="0"/>
          </a:p>
        </p:txBody>
      </p:sp>
    </p:spTree>
    <p:extLst>
      <p:ext uri="{BB962C8B-B14F-4D97-AF65-F5344CB8AC3E}">
        <p14:creationId xmlns:p14="http://schemas.microsoft.com/office/powerpoint/2010/main" val="90860588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Gas Turbines Suppressing NOx</a:t>
            </a:r>
          </a:p>
        </p:txBody>
      </p:sp>
      <p:sp>
        <p:nvSpPr>
          <p:cNvPr id="3" name="Content Placeholder 2"/>
          <p:cNvSpPr>
            <a:spLocks noGrp="1"/>
          </p:cNvSpPr>
          <p:nvPr>
            <p:ph idx="1"/>
          </p:nvPr>
        </p:nvSpPr>
        <p:spPr/>
        <p:txBody>
          <a:bodyPr>
            <a:normAutofit/>
          </a:bodyPr>
          <a:lstStyle/>
          <a:p>
            <a:r>
              <a:rPr lang="en-US" sz="3200" dirty="0" smtClean="0"/>
              <a:t>There are disadvantages notably (1) Minor reduction in CHP system efficiency; (2) A possible increase in carbon monoxide (CO) levels in the exhaust as water or steam levels are increased- the result of partial quenching of the flame</a:t>
            </a:r>
          </a:p>
          <a:p>
            <a:r>
              <a:rPr lang="en-US" sz="3200" dirty="0" smtClean="0"/>
              <a:t>To avoid turbine damage, the water or steam injected must have a high degree of purity</a:t>
            </a:r>
          </a:p>
          <a:p>
            <a:r>
              <a:rPr lang="en-US" sz="3200" dirty="0" smtClean="0"/>
              <a:t>The equipment needed to treat and inject water or steam into a gas turbine increases the capital cost of a CHP scheme by around 2-3%.  Operating costs typically rise by 1-2%</a:t>
            </a:r>
            <a:endParaRPr lang="en-US" sz="3200" dirty="0"/>
          </a:p>
        </p:txBody>
      </p:sp>
    </p:spTree>
    <p:extLst>
      <p:ext uri="{BB962C8B-B14F-4D97-AF65-F5344CB8AC3E}">
        <p14:creationId xmlns:p14="http://schemas.microsoft.com/office/powerpoint/2010/main" val="128717175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Low NOx Burners</a:t>
            </a:r>
            <a:endParaRPr lang="en-US" dirty="0"/>
          </a:p>
        </p:txBody>
      </p:sp>
      <p:sp>
        <p:nvSpPr>
          <p:cNvPr id="3" name="Content Placeholder 2"/>
          <p:cNvSpPr>
            <a:spLocks noGrp="1"/>
          </p:cNvSpPr>
          <p:nvPr>
            <p:ph idx="1"/>
          </p:nvPr>
        </p:nvSpPr>
        <p:spPr/>
        <p:txBody>
          <a:bodyPr>
            <a:normAutofit/>
          </a:bodyPr>
          <a:lstStyle/>
          <a:p>
            <a:r>
              <a:rPr lang="en-US" sz="3200" dirty="0" smtClean="0"/>
              <a:t>Sometimes known as dry low </a:t>
            </a:r>
            <a:r>
              <a:rPr lang="en-US" sz="3200" dirty="0" err="1" smtClean="0"/>
              <a:t>Nox</a:t>
            </a:r>
            <a:r>
              <a:rPr lang="en-US" sz="3200" dirty="0" smtClean="0"/>
              <a:t> (DLN), have been developed for large gas turbines and are now available for most smaller turbines</a:t>
            </a:r>
          </a:p>
          <a:p>
            <a:r>
              <a:rPr lang="en-US" sz="3200" dirty="0" smtClean="0"/>
              <a:t>The burners are designed to operate with a lower-temperature flame to reduce </a:t>
            </a:r>
            <a:r>
              <a:rPr lang="en-US" sz="3200" smtClean="0"/>
              <a:t>NOx emissions</a:t>
            </a:r>
            <a:endParaRPr lang="en-US" sz="3200"/>
          </a:p>
        </p:txBody>
      </p:sp>
    </p:spTree>
    <p:extLst>
      <p:ext uri="{BB962C8B-B14F-4D97-AF65-F5344CB8AC3E}">
        <p14:creationId xmlns:p14="http://schemas.microsoft.com/office/powerpoint/2010/main" val="160053394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Low NOx Burners</a:t>
            </a:r>
          </a:p>
        </p:txBody>
      </p:sp>
      <p:sp>
        <p:nvSpPr>
          <p:cNvPr id="3" name="Content Placeholder 2"/>
          <p:cNvSpPr>
            <a:spLocks noGrp="1"/>
          </p:cNvSpPr>
          <p:nvPr>
            <p:ph idx="1"/>
          </p:nvPr>
        </p:nvSpPr>
        <p:spPr>
          <a:xfrm>
            <a:off x="1326524" y="1825625"/>
            <a:ext cx="9543245" cy="4351338"/>
          </a:xfrm>
        </p:spPr>
        <p:txBody>
          <a:bodyPr>
            <a:normAutofit/>
          </a:bodyPr>
          <a:lstStyle/>
          <a:p>
            <a:r>
              <a:rPr lang="en-US" sz="3200" dirty="0" smtClean="0"/>
              <a:t>At present, some of these burners can burn only gaseous fuel in low – </a:t>
            </a:r>
            <a:r>
              <a:rPr lang="en-US" sz="3200" dirty="0" err="1" smtClean="0"/>
              <a:t>Nox</a:t>
            </a:r>
            <a:r>
              <a:rPr lang="en-US" sz="3200" dirty="0" smtClean="0"/>
              <a:t> mode and have no capability to burn gas-oil as a stand-by fuel</a:t>
            </a:r>
          </a:p>
          <a:p>
            <a:r>
              <a:rPr lang="en-US" sz="3200" dirty="0" smtClean="0"/>
              <a:t>This limits their application on sites that use interruptible gas tariffs and, therefore, have a dual-fuel requirement</a:t>
            </a:r>
            <a:endParaRPr lang="en-US" sz="3200" dirty="0"/>
          </a:p>
        </p:txBody>
      </p:sp>
    </p:spTree>
    <p:extLst>
      <p:ext uri="{BB962C8B-B14F-4D97-AF65-F5344CB8AC3E}">
        <p14:creationId xmlns:p14="http://schemas.microsoft.com/office/powerpoint/2010/main" val="312711769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Compression-Ignition Engines</a:t>
            </a:r>
            <a:endParaRPr lang="en-US" dirty="0"/>
          </a:p>
        </p:txBody>
      </p:sp>
      <p:sp>
        <p:nvSpPr>
          <p:cNvPr id="3" name="Content Placeholder 2"/>
          <p:cNvSpPr>
            <a:spLocks noGrp="1"/>
          </p:cNvSpPr>
          <p:nvPr>
            <p:ph idx="1"/>
          </p:nvPr>
        </p:nvSpPr>
        <p:spPr/>
        <p:txBody>
          <a:bodyPr>
            <a:normAutofit/>
          </a:bodyPr>
          <a:lstStyle/>
          <a:p>
            <a:r>
              <a:rPr lang="en-US" sz="3200" dirty="0" smtClean="0"/>
              <a:t>The technique currently used to reduce NOx emissions from compression-ignition engines involves adjusting the design and operation of the engine</a:t>
            </a:r>
          </a:p>
          <a:p>
            <a:r>
              <a:rPr lang="en-US" sz="3200" dirty="0" smtClean="0"/>
              <a:t>An engine can be set up to give maximum power output, maximum energy efficiency or minimum NOx emissions, and the configurations vary in terms of factors such as valve and injector timing, compression ratio, cylinder pressure and intercooling</a:t>
            </a:r>
          </a:p>
          <a:p>
            <a:endParaRPr lang="en-US" sz="3200" dirty="0"/>
          </a:p>
        </p:txBody>
      </p:sp>
    </p:spTree>
    <p:extLst>
      <p:ext uri="{BB962C8B-B14F-4D97-AF65-F5344CB8AC3E}">
        <p14:creationId xmlns:p14="http://schemas.microsoft.com/office/powerpoint/2010/main" val="27859647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Compression-Ignition Engines</a:t>
            </a:r>
          </a:p>
        </p:txBody>
      </p:sp>
      <p:sp>
        <p:nvSpPr>
          <p:cNvPr id="3" name="Content Placeholder 2"/>
          <p:cNvSpPr>
            <a:spLocks noGrp="1"/>
          </p:cNvSpPr>
          <p:nvPr>
            <p:ph idx="1"/>
          </p:nvPr>
        </p:nvSpPr>
        <p:spPr/>
        <p:txBody>
          <a:bodyPr>
            <a:normAutofit/>
          </a:bodyPr>
          <a:lstStyle/>
          <a:p>
            <a:r>
              <a:rPr lang="en-US" sz="3200" dirty="0" smtClean="0"/>
              <a:t>An engine configured for minimum NOx emissions will not necessarily operate at maximum efficiency, and there will therefore, be a marginal increase in CO</a:t>
            </a:r>
            <a:r>
              <a:rPr lang="en-US" sz="3200" baseline="-25000" dirty="0" smtClean="0"/>
              <a:t>2</a:t>
            </a:r>
            <a:r>
              <a:rPr lang="en-US" sz="3200" dirty="0" smtClean="0"/>
              <a:t> emissions</a:t>
            </a:r>
          </a:p>
          <a:p>
            <a:r>
              <a:rPr lang="en-US" sz="3200" dirty="0" smtClean="0"/>
              <a:t>Another technique for achieving lower NOx emissions from compression-ignition engines is to use a relatively high level of excess air in the combustion chamber, thereby reducing average combustion temperatures</a:t>
            </a:r>
            <a:endParaRPr lang="en-US" sz="3200" dirty="0"/>
          </a:p>
        </p:txBody>
      </p:sp>
    </p:spTree>
    <p:extLst>
      <p:ext uri="{BB962C8B-B14F-4D97-AF65-F5344CB8AC3E}">
        <p14:creationId xmlns:p14="http://schemas.microsoft.com/office/powerpoint/2010/main" val="129441833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Compression-Ignition Engines</a:t>
            </a:r>
          </a:p>
        </p:txBody>
      </p:sp>
      <p:sp>
        <p:nvSpPr>
          <p:cNvPr id="3" name="Content Placeholder 2"/>
          <p:cNvSpPr>
            <a:spLocks noGrp="1"/>
          </p:cNvSpPr>
          <p:nvPr>
            <p:ph idx="1"/>
          </p:nvPr>
        </p:nvSpPr>
        <p:spPr/>
        <p:txBody>
          <a:bodyPr>
            <a:normAutofit lnSpcReduction="10000"/>
          </a:bodyPr>
          <a:lstStyle/>
          <a:p>
            <a:r>
              <a:rPr lang="en-US" sz="3200" dirty="0" smtClean="0"/>
              <a:t>Several control techniques are also being researched to reduce </a:t>
            </a:r>
            <a:r>
              <a:rPr lang="en-US" sz="3200" dirty="0" err="1" smtClean="0"/>
              <a:t>Nox</a:t>
            </a:r>
            <a:r>
              <a:rPr lang="en-US" sz="3200" dirty="0" smtClean="0"/>
              <a:t> emissions, although none of these has yet proved feasible or cost-effective in long-term operation</a:t>
            </a:r>
          </a:p>
          <a:p>
            <a:pPr marL="0" indent="0">
              <a:buNone/>
            </a:pPr>
            <a:r>
              <a:rPr lang="en-US" sz="3200" dirty="0" smtClean="0"/>
              <a:t>They include: -</a:t>
            </a:r>
          </a:p>
          <a:p>
            <a:pPr marL="514350" indent="-514350">
              <a:buAutoNum type="arabicPeriod"/>
            </a:pPr>
            <a:r>
              <a:rPr lang="en-US" sz="3200" dirty="0" smtClean="0"/>
              <a:t>Emulsification of water in liquid fuels</a:t>
            </a:r>
          </a:p>
          <a:p>
            <a:pPr marL="514350" indent="-514350">
              <a:buAutoNum type="arabicPeriod"/>
            </a:pPr>
            <a:r>
              <a:rPr lang="en-US" sz="3200" dirty="0" smtClean="0"/>
              <a:t>The introduction of water spray into the combustion air-intake</a:t>
            </a:r>
          </a:p>
          <a:p>
            <a:pPr marL="514350" indent="-514350">
              <a:buAutoNum type="arabicPeriod"/>
            </a:pPr>
            <a:r>
              <a:rPr lang="en-US" sz="3200" dirty="0" smtClean="0"/>
              <a:t>Partial recirculation of cooled exhaust gases into the combustion air</a:t>
            </a:r>
            <a:endParaRPr lang="en-US" sz="3200" dirty="0"/>
          </a:p>
        </p:txBody>
      </p:sp>
    </p:spTree>
    <p:extLst>
      <p:ext uri="{BB962C8B-B14F-4D97-AF65-F5344CB8AC3E}">
        <p14:creationId xmlns:p14="http://schemas.microsoft.com/office/powerpoint/2010/main" val="21082471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Boilers</a:t>
            </a:r>
            <a:endParaRPr lang="en-US" dirty="0"/>
          </a:p>
        </p:txBody>
      </p:sp>
      <p:sp>
        <p:nvSpPr>
          <p:cNvPr id="3" name="Content Placeholder 2"/>
          <p:cNvSpPr>
            <a:spLocks noGrp="1"/>
          </p:cNvSpPr>
          <p:nvPr>
            <p:ph idx="1"/>
          </p:nvPr>
        </p:nvSpPr>
        <p:spPr/>
        <p:txBody>
          <a:bodyPr>
            <a:normAutofit/>
          </a:bodyPr>
          <a:lstStyle/>
          <a:p>
            <a:r>
              <a:rPr lang="en-US" sz="3200" dirty="0" smtClean="0"/>
              <a:t>Recent developments in burner design provide a more accurate control of combustion, reducing average temperatures and NOx levels</a:t>
            </a:r>
          </a:p>
          <a:p>
            <a:r>
              <a:rPr lang="en-US" sz="3200" dirty="0" smtClean="0"/>
              <a:t>For CHP plants, the supplementary firing burner has the benefit of a lower oxygen content in the combustion zone and a higher combustion efficiency.  This results in lower NOx emissions per unit of energy available</a:t>
            </a:r>
            <a:endParaRPr lang="en-US" sz="3200" dirty="0"/>
          </a:p>
        </p:txBody>
      </p:sp>
    </p:spTree>
    <p:extLst>
      <p:ext uri="{BB962C8B-B14F-4D97-AF65-F5344CB8AC3E}">
        <p14:creationId xmlns:p14="http://schemas.microsoft.com/office/powerpoint/2010/main" val="295718137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Minimising Emissions from </a:t>
            </a:r>
            <a:br>
              <a:rPr lang="en-US" dirty="0" smtClean="0"/>
            </a:br>
            <a:r>
              <a:rPr lang="en-US" dirty="0" smtClean="0"/>
              <a:t>Spark-Ignition Engines</a:t>
            </a:r>
            <a:endParaRPr lang="en-US" dirty="0"/>
          </a:p>
        </p:txBody>
      </p:sp>
      <p:sp>
        <p:nvSpPr>
          <p:cNvPr id="3" name="Content Placeholder 2"/>
          <p:cNvSpPr>
            <a:spLocks noGrp="1"/>
          </p:cNvSpPr>
          <p:nvPr>
            <p:ph idx="1"/>
          </p:nvPr>
        </p:nvSpPr>
        <p:spPr/>
        <p:txBody>
          <a:bodyPr>
            <a:normAutofit/>
          </a:bodyPr>
          <a:lstStyle/>
          <a:p>
            <a:r>
              <a:rPr lang="en-US" sz="3200" dirty="0" smtClean="0"/>
              <a:t>The quantities of nitrogen oxides, carbon monoxide and unburned hydrocarbons in a gas engine exhaust are influenced by the quantity of air mixed with fuel in the engine</a:t>
            </a:r>
          </a:p>
          <a:p>
            <a:r>
              <a:rPr lang="en-US" sz="3200" dirty="0" smtClean="0"/>
              <a:t>If the mixture contains exactly enough air to burn the fuel combustion is stoichiometric and there is no oxygen in the resulting exhaust system</a:t>
            </a:r>
          </a:p>
          <a:p>
            <a:r>
              <a:rPr lang="en-US" sz="3200" dirty="0" smtClean="0"/>
              <a:t>Under these conditions, it is possible to add a special catalytic converter to the exhaust system</a:t>
            </a:r>
            <a:endParaRPr lang="en-US" sz="3200" dirty="0"/>
          </a:p>
        </p:txBody>
      </p:sp>
    </p:spTree>
    <p:extLst>
      <p:ext uri="{BB962C8B-B14F-4D97-AF65-F5344CB8AC3E}">
        <p14:creationId xmlns:p14="http://schemas.microsoft.com/office/powerpoint/2010/main" val="289238648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Minimising Emissions from </a:t>
            </a:r>
            <a:br>
              <a:rPr lang="en-US" dirty="0"/>
            </a:br>
            <a:r>
              <a:rPr lang="en-US" dirty="0"/>
              <a:t>Spark-Ignition Engines</a:t>
            </a:r>
          </a:p>
        </p:txBody>
      </p:sp>
      <p:sp>
        <p:nvSpPr>
          <p:cNvPr id="3" name="Content Placeholder 2"/>
          <p:cNvSpPr>
            <a:spLocks noGrp="1"/>
          </p:cNvSpPr>
          <p:nvPr>
            <p:ph idx="1"/>
          </p:nvPr>
        </p:nvSpPr>
        <p:spPr/>
        <p:txBody>
          <a:bodyPr>
            <a:normAutofit/>
          </a:bodyPr>
          <a:lstStyle/>
          <a:p>
            <a:r>
              <a:rPr lang="en-US" sz="3200" dirty="0" smtClean="0"/>
              <a:t>This ‘three-way catalyst’ converts nitrogen oxides, carbon monoxide and unburned hydrocarbons into water, CO</a:t>
            </a:r>
            <a:r>
              <a:rPr lang="en-US" sz="3200" baseline="-25000" dirty="0" smtClean="0"/>
              <a:t>2</a:t>
            </a:r>
            <a:r>
              <a:rPr lang="en-US" sz="3200" dirty="0" smtClean="0"/>
              <a:t> and nitrogen, giving a much cleaner and less harmful exhaust</a:t>
            </a:r>
          </a:p>
          <a:p>
            <a:r>
              <a:rPr lang="en-US" sz="3200" dirty="0" smtClean="0"/>
              <a:t>Another recent development is the ‘lean-burn’ engine, which runs with a high level of excess air (typically about 50%)</a:t>
            </a:r>
          </a:p>
          <a:p>
            <a:r>
              <a:rPr lang="en-US" sz="3200" dirty="0" smtClean="0"/>
              <a:t>These engines produce low NOx levels, but emissions of unburned fuel are higher, requiring the use of an ‘oxidation catalyst’ to convert this unburned fuel into carbon</a:t>
            </a:r>
            <a:endParaRPr lang="en-US" sz="3200" dirty="0"/>
          </a:p>
        </p:txBody>
      </p:sp>
    </p:spTree>
    <p:extLst>
      <p:ext uri="{BB962C8B-B14F-4D97-AF65-F5344CB8AC3E}">
        <p14:creationId xmlns:p14="http://schemas.microsoft.com/office/powerpoint/2010/main" val="13712500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Comparison of Stoichiometric </a:t>
            </a:r>
            <a:br>
              <a:rPr lang="en-US" dirty="0" smtClean="0"/>
            </a:br>
            <a:r>
              <a:rPr lang="en-US" dirty="0" smtClean="0"/>
              <a:t>and Lean-burn Engines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79013665"/>
              </p:ext>
            </p:extLst>
          </p:nvPr>
        </p:nvGraphicFramePr>
        <p:xfrm>
          <a:off x="838200" y="1825625"/>
          <a:ext cx="10044448" cy="3718560"/>
        </p:xfrm>
        <a:graphic>
          <a:graphicData uri="http://schemas.openxmlformats.org/drawingml/2006/table">
            <a:tbl>
              <a:tblPr firstRow="1" bandRow="1">
                <a:tableStyleId>{5C22544A-7EE6-4342-B048-85BDC9FD1C3A}</a:tableStyleId>
              </a:tblPr>
              <a:tblGrid>
                <a:gridCol w="5022224"/>
                <a:gridCol w="5022224"/>
              </a:tblGrid>
              <a:tr h="370840">
                <a:tc>
                  <a:txBody>
                    <a:bodyPr/>
                    <a:lstStyle/>
                    <a:p>
                      <a:r>
                        <a:rPr lang="en-US" sz="2800" dirty="0" smtClean="0"/>
                        <a:t>Stoichiometric</a:t>
                      </a:r>
                      <a:endParaRPr lang="en-US" sz="2800" dirty="0"/>
                    </a:p>
                  </a:txBody>
                  <a:tcPr/>
                </a:tc>
                <a:tc>
                  <a:txBody>
                    <a:bodyPr/>
                    <a:lstStyle/>
                    <a:p>
                      <a:r>
                        <a:rPr lang="en-US" sz="2800" dirty="0" smtClean="0"/>
                        <a:t>Lean-burn engines</a:t>
                      </a:r>
                      <a:endParaRPr lang="en-US" sz="2800" dirty="0"/>
                    </a:p>
                  </a:txBody>
                  <a:tcPr/>
                </a:tc>
              </a:tr>
              <a:tr h="370840">
                <a:tc>
                  <a:txBody>
                    <a:bodyPr/>
                    <a:lstStyle/>
                    <a:p>
                      <a:r>
                        <a:rPr lang="en-US" sz="2400" dirty="0" smtClean="0"/>
                        <a:t>Accurate air/fuel control needed for the application of a three-way catalytic converter</a:t>
                      </a:r>
                      <a:endParaRPr lang="en-US" sz="2400" dirty="0"/>
                    </a:p>
                  </a:txBody>
                  <a:tcPr/>
                </a:tc>
                <a:tc>
                  <a:txBody>
                    <a:bodyPr/>
                    <a:lstStyle/>
                    <a:p>
                      <a:r>
                        <a:rPr lang="en-US" sz="2400" dirty="0" smtClean="0"/>
                        <a:t>Air fuel mixing achieved using standard equipment and giving stable air/fuel ratio</a:t>
                      </a:r>
                      <a:endParaRPr lang="en-US" sz="2400" dirty="0"/>
                    </a:p>
                  </a:txBody>
                  <a:tcPr/>
                </a:tc>
              </a:tr>
              <a:tr h="370840">
                <a:tc>
                  <a:txBody>
                    <a:bodyPr/>
                    <a:lstStyle/>
                    <a:p>
                      <a:r>
                        <a:rPr lang="en-US" sz="2400" dirty="0" smtClean="0"/>
                        <a:t>Higher electrical output for the same size of engine</a:t>
                      </a:r>
                      <a:endParaRPr lang="en-US" sz="2400" dirty="0"/>
                    </a:p>
                  </a:txBody>
                  <a:tcPr/>
                </a:tc>
                <a:tc>
                  <a:txBody>
                    <a:bodyPr/>
                    <a:lstStyle/>
                    <a:p>
                      <a:r>
                        <a:rPr lang="en-US" sz="2400" dirty="0" smtClean="0"/>
                        <a:t>Higher thermal efficiency giving lower CO</a:t>
                      </a:r>
                      <a:r>
                        <a:rPr lang="en-US" sz="2400" baseline="-25000" dirty="0" smtClean="0"/>
                        <a:t>2</a:t>
                      </a:r>
                      <a:r>
                        <a:rPr lang="en-US" sz="2400" dirty="0" smtClean="0"/>
                        <a:t> emissions</a:t>
                      </a:r>
                      <a:endParaRPr lang="en-US" sz="2400" dirty="0"/>
                    </a:p>
                  </a:txBody>
                  <a:tcPr/>
                </a:tc>
              </a:tr>
              <a:tr h="370840">
                <a:tc>
                  <a:txBody>
                    <a:bodyPr/>
                    <a:lstStyle/>
                    <a:p>
                      <a:r>
                        <a:rPr lang="en-US" sz="2400" dirty="0" smtClean="0"/>
                        <a:t>Higher temperatures giving increased</a:t>
                      </a:r>
                      <a:r>
                        <a:rPr lang="en-US" sz="2400" baseline="0" dirty="0" smtClean="0"/>
                        <a:t> wear and higher maintenance costs</a:t>
                      </a:r>
                      <a:endParaRPr lang="en-US" sz="2400" dirty="0"/>
                    </a:p>
                  </a:txBody>
                  <a:tcPr/>
                </a:tc>
                <a:tc>
                  <a:txBody>
                    <a:bodyPr/>
                    <a:lstStyle/>
                    <a:p>
                      <a:r>
                        <a:rPr lang="en-US" sz="2400" dirty="0" smtClean="0"/>
                        <a:t>Lower cylinder temperatures giving longer</a:t>
                      </a:r>
                      <a:r>
                        <a:rPr lang="en-US" sz="2400" baseline="0" dirty="0" smtClean="0"/>
                        <a:t> component life and lower maintenance costs</a:t>
                      </a:r>
                      <a:endParaRPr lang="en-US" sz="2400" dirty="0"/>
                    </a:p>
                  </a:txBody>
                  <a:tcPr/>
                </a:tc>
              </a:tr>
            </a:tbl>
          </a:graphicData>
        </a:graphic>
      </p:graphicFrame>
    </p:spTree>
    <p:extLst>
      <p:ext uri="{BB962C8B-B14F-4D97-AF65-F5344CB8AC3E}">
        <p14:creationId xmlns:p14="http://schemas.microsoft.com/office/powerpoint/2010/main" val="73046023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Comparison of Stoichiometric </a:t>
            </a:r>
            <a:br>
              <a:rPr lang="en-US" dirty="0"/>
            </a:br>
            <a:r>
              <a:rPr lang="en-US" dirty="0"/>
              <a:t>and Lean-burn Engines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85954917"/>
              </p:ext>
            </p:extLst>
          </p:nvPr>
        </p:nvGraphicFramePr>
        <p:xfrm>
          <a:off x="838200" y="1825625"/>
          <a:ext cx="10515600" cy="298704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US" sz="2800" dirty="0" smtClean="0"/>
                        <a:t>Stoichiometric</a:t>
                      </a:r>
                      <a:endParaRPr lang="en-US" sz="2800" dirty="0"/>
                    </a:p>
                  </a:txBody>
                  <a:tcPr/>
                </a:tc>
                <a:tc>
                  <a:txBody>
                    <a:bodyPr/>
                    <a:lstStyle/>
                    <a:p>
                      <a:r>
                        <a:rPr lang="en-US" sz="2800" dirty="0" smtClean="0"/>
                        <a:t>Lean-burn engines</a:t>
                      </a:r>
                      <a:endParaRPr lang="en-US" sz="2800" dirty="0"/>
                    </a:p>
                  </a:txBody>
                  <a:tcPr/>
                </a:tc>
              </a:tr>
              <a:tr h="370840">
                <a:tc>
                  <a:txBody>
                    <a:bodyPr/>
                    <a:lstStyle/>
                    <a:p>
                      <a:r>
                        <a:rPr lang="en-US" sz="2400" dirty="0" smtClean="0"/>
                        <a:t>Increased oil </a:t>
                      </a:r>
                      <a:r>
                        <a:rPr lang="en-US" sz="2400" dirty="0" err="1" smtClean="0"/>
                        <a:t>deteriorisation</a:t>
                      </a:r>
                      <a:r>
                        <a:rPr lang="en-US" sz="2400" dirty="0" smtClean="0"/>
                        <a:t> because of higher nitration rates</a:t>
                      </a:r>
                      <a:endParaRPr lang="en-US" sz="2400" dirty="0"/>
                    </a:p>
                  </a:txBody>
                  <a:tcPr/>
                </a:tc>
                <a:tc>
                  <a:txBody>
                    <a:bodyPr/>
                    <a:lstStyle/>
                    <a:p>
                      <a:r>
                        <a:rPr lang="en-US" sz="2400" dirty="0" smtClean="0"/>
                        <a:t>Longer oil and spark plug life</a:t>
                      </a:r>
                      <a:endParaRPr lang="en-US" sz="2400" dirty="0"/>
                    </a:p>
                  </a:txBody>
                  <a:tcPr/>
                </a:tc>
              </a:tr>
              <a:tr h="370840">
                <a:tc>
                  <a:txBody>
                    <a:bodyPr/>
                    <a:lstStyle/>
                    <a:p>
                      <a:r>
                        <a:rPr lang="en-US" sz="2400" dirty="0" smtClean="0"/>
                        <a:t>Higher NOx output if catalyst not used</a:t>
                      </a:r>
                      <a:endParaRPr lang="en-US" sz="2400" dirty="0"/>
                    </a:p>
                  </a:txBody>
                  <a:tcPr/>
                </a:tc>
                <a:tc>
                  <a:txBody>
                    <a:bodyPr/>
                    <a:lstStyle/>
                    <a:p>
                      <a:r>
                        <a:rPr lang="en-US" sz="2400" dirty="0" smtClean="0"/>
                        <a:t>Higher unburned fuel output if catalyst not used</a:t>
                      </a:r>
                      <a:endParaRPr lang="en-US" sz="2400" dirty="0"/>
                    </a:p>
                  </a:txBody>
                  <a:tcPr/>
                </a:tc>
              </a:tr>
              <a:tr h="370840">
                <a:tc>
                  <a:txBody>
                    <a:bodyPr/>
                    <a:lstStyle/>
                    <a:p>
                      <a:endParaRPr lang="en-US" sz="2400"/>
                    </a:p>
                  </a:txBody>
                  <a:tcPr/>
                </a:tc>
                <a:tc>
                  <a:txBody>
                    <a:bodyPr/>
                    <a:lstStyle/>
                    <a:p>
                      <a:r>
                        <a:rPr lang="en-US" sz="2400" dirty="0" smtClean="0"/>
                        <a:t>Risk of combustion instability if air/fuel ratio is too high</a:t>
                      </a:r>
                      <a:endParaRPr lang="en-US" sz="2400" dirty="0"/>
                    </a:p>
                  </a:txBody>
                  <a:tcPr/>
                </a:tc>
              </a:tr>
            </a:tbl>
          </a:graphicData>
        </a:graphic>
      </p:graphicFrame>
    </p:spTree>
    <p:extLst>
      <p:ext uri="{BB962C8B-B14F-4D97-AF65-F5344CB8AC3E}">
        <p14:creationId xmlns:p14="http://schemas.microsoft.com/office/powerpoint/2010/main" val="56052727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Exhaust Gas Emissions Treatment</a:t>
            </a:r>
            <a:endParaRPr lang="en-US" dirty="0"/>
          </a:p>
        </p:txBody>
      </p:sp>
      <p:sp>
        <p:nvSpPr>
          <p:cNvPr id="3" name="Content Placeholder 2"/>
          <p:cNvSpPr>
            <a:spLocks noGrp="1"/>
          </p:cNvSpPr>
          <p:nvPr>
            <p:ph idx="1"/>
          </p:nvPr>
        </p:nvSpPr>
        <p:spPr/>
        <p:txBody>
          <a:bodyPr>
            <a:normAutofit/>
          </a:bodyPr>
          <a:lstStyle/>
          <a:p>
            <a:r>
              <a:rPr lang="en-US" sz="3200" dirty="0" smtClean="0"/>
              <a:t>A number of techniques for exhaust gas treatment have been developed to reduce the concentration of specific emissions produced by combustion processes</a:t>
            </a:r>
          </a:p>
          <a:p>
            <a:r>
              <a:rPr lang="en-US" sz="3200" dirty="0" smtClean="0"/>
              <a:t>All have been proven in service before being made widely available, but commonly add to the operating costs of a CHP plant, and reduce efficiency by using additional energy</a:t>
            </a:r>
          </a:p>
          <a:p>
            <a:r>
              <a:rPr lang="en-US" sz="3200" dirty="0" smtClean="0"/>
              <a:t>Producing the required feedstock materials also </a:t>
            </a:r>
            <a:r>
              <a:rPr lang="en-US" sz="3200" smtClean="0"/>
              <a:t>consumes energy</a:t>
            </a:r>
            <a:endParaRPr lang="en-US" sz="3200"/>
          </a:p>
        </p:txBody>
      </p:sp>
    </p:spTree>
    <p:extLst>
      <p:ext uri="{BB962C8B-B14F-4D97-AF65-F5344CB8AC3E}">
        <p14:creationId xmlns:p14="http://schemas.microsoft.com/office/powerpoint/2010/main" val="172615311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Selective Catalytic Reduction</a:t>
            </a:r>
            <a:endParaRPr lang="en-US" dirty="0"/>
          </a:p>
        </p:txBody>
      </p:sp>
      <p:sp>
        <p:nvSpPr>
          <p:cNvPr id="3" name="Content Placeholder 2"/>
          <p:cNvSpPr>
            <a:spLocks noGrp="1"/>
          </p:cNvSpPr>
          <p:nvPr>
            <p:ph idx="1"/>
          </p:nvPr>
        </p:nvSpPr>
        <p:spPr/>
        <p:txBody>
          <a:bodyPr>
            <a:normAutofit/>
          </a:bodyPr>
          <a:lstStyle/>
          <a:p>
            <a:r>
              <a:rPr lang="en-US" sz="3200" dirty="0" smtClean="0"/>
              <a:t>Is a proven technique for reducing NOx  levels in an exhaust stream by up to 90%</a:t>
            </a:r>
          </a:p>
          <a:p>
            <a:r>
              <a:rPr lang="en-US" sz="3200" dirty="0" smtClean="0"/>
              <a:t>The technique involves blending ammonia (NH</a:t>
            </a:r>
            <a:r>
              <a:rPr lang="en-US" sz="3200" baseline="-25000" dirty="0" smtClean="0"/>
              <a:t>3</a:t>
            </a:r>
            <a:r>
              <a:rPr lang="en-US" sz="3200" dirty="0" smtClean="0"/>
              <a:t>) with the exhaust stream and passing the mixture through a catalyst, where NOx and NH</a:t>
            </a:r>
            <a:r>
              <a:rPr lang="en-US" sz="3200" baseline="-25000" dirty="0" smtClean="0"/>
              <a:t>3</a:t>
            </a:r>
            <a:r>
              <a:rPr lang="en-US" sz="3200" dirty="0" smtClean="0"/>
              <a:t> are converted to nitrogen and water</a:t>
            </a:r>
          </a:p>
          <a:p>
            <a:r>
              <a:rPr lang="en-US" sz="3200" dirty="0" smtClean="0"/>
              <a:t>The catalytic reduction occurs at an </a:t>
            </a:r>
            <a:r>
              <a:rPr lang="en-US" sz="3200" dirty="0" smtClean="0"/>
              <a:t>exhaust temperature of around 300 - 400°C</a:t>
            </a:r>
            <a:endParaRPr lang="en-US" sz="3200" dirty="0"/>
          </a:p>
        </p:txBody>
      </p:sp>
    </p:spTree>
    <p:extLst>
      <p:ext uri="{BB962C8B-B14F-4D97-AF65-F5344CB8AC3E}">
        <p14:creationId xmlns:p14="http://schemas.microsoft.com/office/powerpoint/2010/main" val="192744409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Selective Catalytic Reduction</a:t>
            </a:r>
          </a:p>
        </p:txBody>
      </p:sp>
      <p:sp>
        <p:nvSpPr>
          <p:cNvPr id="3" name="Content Placeholder 2"/>
          <p:cNvSpPr>
            <a:spLocks noGrp="1"/>
          </p:cNvSpPr>
          <p:nvPr>
            <p:ph idx="1"/>
          </p:nvPr>
        </p:nvSpPr>
        <p:spPr/>
        <p:txBody>
          <a:bodyPr>
            <a:normAutofit/>
          </a:bodyPr>
          <a:lstStyle/>
          <a:p>
            <a:r>
              <a:rPr lang="en-US" sz="3200" dirty="0" smtClean="0"/>
              <a:t>This is a disadvantage in a CHP application, particularly if prime movers have high exhaust temperatures, as the system design required may be more complex</a:t>
            </a:r>
          </a:p>
          <a:p>
            <a:r>
              <a:rPr lang="en-US" sz="3200" dirty="0" smtClean="0"/>
              <a:t>The SCR control system must minimize the amount of excess NH</a:t>
            </a:r>
            <a:r>
              <a:rPr lang="en-US" sz="3200" baseline="-25000" dirty="0" smtClean="0"/>
              <a:t>3</a:t>
            </a:r>
            <a:r>
              <a:rPr lang="en-US" sz="3200" dirty="0" smtClean="0"/>
              <a:t> remaining in the exhaust after the conversion process, particularly in exhaust from a fuel containing </a:t>
            </a:r>
            <a:r>
              <a:rPr lang="en-US" sz="3200" dirty="0" err="1" smtClean="0"/>
              <a:t>sulphur</a:t>
            </a:r>
            <a:endParaRPr lang="en-US" sz="3200" dirty="0"/>
          </a:p>
        </p:txBody>
      </p:sp>
    </p:spTree>
    <p:extLst>
      <p:ext uri="{BB962C8B-B14F-4D97-AF65-F5344CB8AC3E}">
        <p14:creationId xmlns:p14="http://schemas.microsoft.com/office/powerpoint/2010/main" val="337067003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Non-Catalytic Reduction</a:t>
            </a:r>
            <a:endParaRPr lang="en-US" dirty="0"/>
          </a:p>
        </p:txBody>
      </p:sp>
      <p:sp>
        <p:nvSpPr>
          <p:cNvPr id="3" name="Content Placeholder 2"/>
          <p:cNvSpPr>
            <a:spLocks noGrp="1"/>
          </p:cNvSpPr>
          <p:nvPr>
            <p:ph idx="1"/>
          </p:nvPr>
        </p:nvSpPr>
        <p:spPr/>
        <p:txBody>
          <a:bodyPr>
            <a:normAutofit/>
          </a:bodyPr>
          <a:lstStyle/>
          <a:p>
            <a:r>
              <a:rPr lang="en-US" sz="3200" dirty="0" smtClean="0"/>
              <a:t>Non-catalytic reduction (NCR) has been applied in some boiler plant to reduce NOx emissions by up to 70%</a:t>
            </a:r>
          </a:p>
          <a:p>
            <a:r>
              <a:rPr lang="en-US" sz="3200" dirty="0" smtClean="0"/>
              <a:t>Ammonia or urea is added in the combustion zone to convert NOx to nitrogen and water</a:t>
            </a:r>
          </a:p>
          <a:p>
            <a:r>
              <a:rPr lang="en-US" sz="3200" dirty="0" smtClean="0"/>
              <a:t>However, this techniques requires a temperature range within the combustion zone of between 900°C and 1000°C if it is to be successful</a:t>
            </a:r>
            <a:endParaRPr lang="en-US" sz="3200" dirty="0"/>
          </a:p>
        </p:txBody>
      </p:sp>
    </p:spTree>
    <p:extLst>
      <p:ext uri="{BB962C8B-B14F-4D97-AF65-F5344CB8AC3E}">
        <p14:creationId xmlns:p14="http://schemas.microsoft.com/office/powerpoint/2010/main" val="341560761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Non-Catalytic Reduction</a:t>
            </a:r>
            <a:endParaRPr lang="en-US" dirty="0"/>
          </a:p>
        </p:txBody>
      </p:sp>
      <p:sp>
        <p:nvSpPr>
          <p:cNvPr id="3" name="Content Placeholder 2"/>
          <p:cNvSpPr>
            <a:spLocks noGrp="1"/>
          </p:cNvSpPr>
          <p:nvPr>
            <p:ph idx="1"/>
          </p:nvPr>
        </p:nvSpPr>
        <p:spPr/>
        <p:txBody>
          <a:bodyPr>
            <a:normAutofit/>
          </a:bodyPr>
          <a:lstStyle/>
          <a:p>
            <a:r>
              <a:rPr lang="en-US" sz="3200" dirty="0" smtClean="0"/>
              <a:t>Under normal operating conditions the combustion zone temperatures of most boilers will be below this range</a:t>
            </a:r>
          </a:p>
          <a:p>
            <a:r>
              <a:rPr lang="en-US" sz="3200" dirty="0" smtClean="0"/>
              <a:t>The NCR technique is applied successfully in energy from-waste plant to achieve compliance with EC Directives</a:t>
            </a:r>
            <a:endParaRPr lang="en-US" sz="3200" dirty="0"/>
          </a:p>
        </p:txBody>
      </p:sp>
    </p:spTree>
    <p:extLst>
      <p:ext uri="{BB962C8B-B14F-4D97-AF65-F5344CB8AC3E}">
        <p14:creationId xmlns:p14="http://schemas.microsoft.com/office/powerpoint/2010/main" val="310703610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Flue Gas </a:t>
            </a:r>
            <a:r>
              <a:rPr lang="en-US" dirty="0" err="1" smtClean="0"/>
              <a:t>Desulphurisation</a:t>
            </a:r>
            <a:endParaRPr lang="en-US" dirty="0"/>
          </a:p>
        </p:txBody>
      </p:sp>
      <p:sp>
        <p:nvSpPr>
          <p:cNvPr id="3" name="Content Placeholder 2"/>
          <p:cNvSpPr>
            <a:spLocks noGrp="1"/>
          </p:cNvSpPr>
          <p:nvPr>
            <p:ph idx="1"/>
          </p:nvPr>
        </p:nvSpPr>
        <p:spPr/>
        <p:txBody>
          <a:bodyPr>
            <a:normAutofit/>
          </a:bodyPr>
          <a:lstStyle/>
          <a:p>
            <a:r>
              <a:rPr lang="en-US" sz="3200" dirty="0" smtClean="0"/>
              <a:t>The wet technique consists of an absorption zone in which a mixture of water and ground limestone (Ca CO</a:t>
            </a:r>
            <a:r>
              <a:rPr lang="en-US" sz="3200" baseline="-25000" dirty="0" smtClean="0"/>
              <a:t>3</a:t>
            </a:r>
            <a:r>
              <a:rPr lang="en-US" sz="3200" dirty="0" smtClean="0"/>
              <a:t>) is sprayed into the exhaust gases</a:t>
            </a:r>
          </a:p>
          <a:p>
            <a:r>
              <a:rPr lang="en-US" sz="3200" dirty="0" smtClean="0"/>
              <a:t>A series of chemical reactions take place, with the limestone slurry absorbing SO</a:t>
            </a:r>
            <a:r>
              <a:rPr lang="en-US" sz="3200" baseline="-25000" dirty="0" smtClean="0"/>
              <a:t>2</a:t>
            </a:r>
            <a:r>
              <a:rPr lang="en-US" sz="3200" dirty="0" smtClean="0"/>
              <a:t> from the exhaust</a:t>
            </a:r>
          </a:p>
          <a:p>
            <a:r>
              <a:rPr lang="en-US" sz="3200" dirty="0" smtClean="0"/>
              <a:t>This is then passed into an oxidation zone where gypsum is produced as a by-product</a:t>
            </a:r>
            <a:endParaRPr lang="en-US" sz="3200" dirty="0"/>
          </a:p>
        </p:txBody>
      </p:sp>
    </p:spTree>
    <p:extLst>
      <p:ext uri="{BB962C8B-B14F-4D97-AF65-F5344CB8AC3E}">
        <p14:creationId xmlns:p14="http://schemas.microsoft.com/office/powerpoint/2010/main" val="202671212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Flue Gas </a:t>
            </a:r>
            <a:r>
              <a:rPr lang="en-US" dirty="0" err="1"/>
              <a:t>Desulphurisation</a:t>
            </a:r>
            <a:endParaRPr lang="en-US" dirty="0"/>
          </a:p>
        </p:txBody>
      </p:sp>
      <p:sp>
        <p:nvSpPr>
          <p:cNvPr id="3" name="Content Placeholder 2"/>
          <p:cNvSpPr>
            <a:spLocks noGrp="1"/>
          </p:cNvSpPr>
          <p:nvPr>
            <p:ph idx="1"/>
          </p:nvPr>
        </p:nvSpPr>
        <p:spPr/>
        <p:txBody>
          <a:bodyPr>
            <a:normAutofit/>
          </a:bodyPr>
          <a:lstStyle/>
          <a:p>
            <a:r>
              <a:rPr lang="en-US" sz="3200" dirty="0" smtClean="0"/>
              <a:t>Flue gas desulphurization (FGD) is already installed and operating at some large coal-fired power stations in the UK as part of the flue gas treatment required by Large Combustion Plant Directive</a:t>
            </a:r>
          </a:p>
          <a:p>
            <a:r>
              <a:rPr lang="en-US" sz="3200" dirty="0" smtClean="0"/>
              <a:t>Although the efficiency of Sulphur dioxide removal can be as high as 90%, using wet FGD to achieve a high reduction in the SO</a:t>
            </a:r>
            <a:r>
              <a:rPr lang="en-US" sz="3200" baseline="-25000" dirty="0" smtClean="0"/>
              <a:t>2</a:t>
            </a:r>
            <a:r>
              <a:rPr lang="en-US" sz="3200" dirty="0" smtClean="0"/>
              <a:t> content of an exhaust gas is usually only practicable or cost-effective for large-scale applications such as central power stations</a:t>
            </a:r>
            <a:endParaRPr lang="en-US" sz="3200" dirty="0"/>
          </a:p>
        </p:txBody>
      </p:sp>
    </p:spTree>
    <p:extLst>
      <p:ext uri="{BB962C8B-B14F-4D97-AF65-F5344CB8AC3E}">
        <p14:creationId xmlns:p14="http://schemas.microsoft.com/office/powerpoint/2010/main" val="403969833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Flue Gas </a:t>
            </a:r>
            <a:r>
              <a:rPr lang="en-US" dirty="0" err="1"/>
              <a:t>Desulphurisation</a:t>
            </a:r>
            <a:endParaRPr lang="en-US" dirty="0"/>
          </a:p>
        </p:txBody>
      </p:sp>
      <p:sp>
        <p:nvSpPr>
          <p:cNvPr id="3" name="Content Placeholder 2"/>
          <p:cNvSpPr>
            <a:spLocks noGrp="1"/>
          </p:cNvSpPr>
          <p:nvPr>
            <p:ph idx="1"/>
          </p:nvPr>
        </p:nvSpPr>
        <p:spPr/>
        <p:txBody>
          <a:bodyPr>
            <a:normAutofit/>
          </a:bodyPr>
          <a:lstStyle/>
          <a:p>
            <a:r>
              <a:rPr lang="en-US" sz="3200" dirty="0" smtClean="0"/>
              <a:t>Dry sorbent </a:t>
            </a:r>
            <a:r>
              <a:rPr lang="en-US" sz="3200" dirty="0" err="1" smtClean="0"/>
              <a:t>desulphurisation</a:t>
            </a:r>
            <a:r>
              <a:rPr lang="en-US" sz="3200" dirty="0" smtClean="0"/>
              <a:t> systems, based on the injection of powdered limestone or hydrated lime, are fitted to a few UK combustion processes</a:t>
            </a:r>
          </a:p>
          <a:p>
            <a:r>
              <a:rPr lang="en-US" sz="3200" dirty="0" smtClean="0"/>
              <a:t>They can achieve worthwhile SO</a:t>
            </a:r>
            <a:r>
              <a:rPr lang="en-US" sz="3200" baseline="-25000" dirty="0" smtClean="0"/>
              <a:t>2</a:t>
            </a:r>
            <a:r>
              <a:rPr lang="en-US" sz="3200" dirty="0" smtClean="0"/>
              <a:t> reductions, and use bag filters to collect solid gypsum waste from the exhaust systems</a:t>
            </a:r>
          </a:p>
          <a:p>
            <a:r>
              <a:rPr lang="en-US" sz="3200" dirty="0" smtClean="0"/>
              <a:t>The dry sorbent system is one of the cheaper Sulphur abatement techniques for industrial-sized CHP plants and can achieve an SO</a:t>
            </a:r>
            <a:r>
              <a:rPr lang="en-US" sz="3200" baseline="-25000" dirty="0" smtClean="0"/>
              <a:t>2</a:t>
            </a:r>
            <a:r>
              <a:rPr lang="en-US" sz="3200" dirty="0" smtClean="0"/>
              <a:t> removal efficiency of up to 75%</a:t>
            </a:r>
            <a:endParaRPr lang="en-US" sz="3200" dirty="0"/>
          </a:p>
        </p:txBody>
      </p:sp>
    </p:spTree>
    <p:extLst>
      <p:ext uri="{BB962C8B-B14F-4D97-AF65-F5344CB8AC3E}">
        <p14:creationId xmlns:p14="http://schemas.microsoft.com/office/powerpoint/2010/main" val="231930642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Absorption Cooling</a:t>
            </a:r>
            <a:endParaRPr lang="en-US" dirty="0"/>
          </a:p>
        </p:txBody>
      </p:sp>
      <p:sp>
        <p:nvSpPr>
          <p:cNvPr id="3" name="Content Placeholder 2"/>
          <p:cNvSpPr>
            <a:spLocks noGrp="1"/>
          </p:cNvSpPr>
          <p:nvPr>
            <p:ph idx="1"/>
          </p:nvPr>
        </p:nvSpPr>
        <p:spPr/>
        <p:txBody>
          <a:bodyPr>
            <a:normAutofit/>
          </a:bodyPr>
          <a:lstStyle/>
          <a:p>
            <a:r>
              <a:rPr lang="en-US" sz="3200" dirty="0" smtClean="0"/>
              <a:t>Is a technology that allows cooling to be produced from heat rather than from electricity</a:t>
            </a:r>
          </a:p>
          <a:p>
            <a:r>
              <a:rPr lang="en-US" sz="3200" dirty="0" smtClean="0"/>
              <a:t>Converting an electrical load into a heat load in this way has several advantages:</a:t>
            </a:r>
          </a:p>
          <a:p>
            <a:pPr marL="0" indent="0">
              <a:buNone/>
            </a:pPr>
            <a:r>
              <a:rPr lang="en-US" sz="3200" dirty="0"/>
              <a:t> </a:t>
            </a:r>
            <a:r>
              <a:rPr lang="en-US" sz="3200" dirty="0" smtClean="0"/>
              <a:t>1.  It reduces the site’s demand for electricity</a:t>
            </a:r>
          </a:p>
          <a:p>
            <a:pPr marL="0" indent="0">
              <a:buNone/>
            </a:pPr>
            <a:r>
              <a:rPr lang="en-US" sz="3200" dirty="0"/>
              <a:t> </a:t>
            </a:r>
            <a:r>
              <a:rPr lang="en-US" sz="3200" dirty="0" smtClean="0"/>
              <a:t>2.  It increases the options for heat use</a:t>
            </a:r>
          </a:p>
          <a:p>
            <a:pPr marL="0" indent="0">
              <a:buNone/>
            </a:pPr>
            <a:r>
              <a:rPr lang="en-US" sz="3200" dirty="0"/>
              <a:t> </a:t>
            </a:r>
            <a:r>
              <a:rPr lang="en-US" sz="3200" dirty="0" smtClean="0"/>
              <a:t>3.  It ‘irons out’ some of the seasonal peaks and troughs in</a:t>
            </a:r>
          </a:p>
          <a:p>
            <a:pPr marL="0" indent="0">
              <a:buNone/>
            </a:pPr>
            <a:r>
              <a:rPr lang="en-US" sz="3200" dirty="0"/>
              <a:t> </a:t>
            </a:r>
            <a:r>
              <a:rPr lang="en-US" sz="3200" dirty="0" smtClean="0"/>
              <a:t>     the requirement for heat</a:t>
            </a:r>
          </a:p>
          <a:p>
            <a:pPr marL="0" indent="0">
              <a:buNone/>
            </a:pPr>
            <a:endParaRPr lang="en-US" sz="3200" dirty="0"/>
          </a:p>
        </p:txBody>
      </p:sp>
    </p:spTree>
    <p:extLst>
      <p:ext uri="{BB962C8B-B14F-4D97-AF65-F5344CB8AC3E}">
        <p14:creationId xmlns:p14="http://schemas.microsoft.com/office/powerpoint/2010/main" val="272755604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Absorption Cooling</a:t>
            </a:r>
          </a:p>
        </p:txBody>
      </p:sp>
      <p:sp>
        <p:nvSpPr>
          <p:cNvPr id="3" name="Content Placeholder 2"/>
          <p:cNvSpPr>
            <a:spLocks noGrp="1"/>
          </p:cNvSpPr>
          <p:nvPr>
            <p:ph idx="1"/>
          </p:nvPr>
        </p:nvSpPr>
        <p:spPr/>
        <p:txBody>
          <a:bodyPr>
            <a:normAutofit/>
          </a:bodyPr>
          <a:lstStyle/>
          <a:p>
            <a:r>
              <a:rPr lang="en-US" sz="3200" dirty="0" smtClean="0"/>
              <a:t>It uses an evaporator and condenser in the same way as refrigeration by mechanical </a:t>
            </a:r>
            <a:r>
              <a:rPr lang="en-US" sz="3200" dirty="0" err="1" smtClean="0"/>
              <a:t>vapour</a:t>
            </a:r>
            <a:r>
              <a:rPr lang="en-US" sz="3200" dirty="0" smtClean="0"/>
              <a:t> compression, but it replaces the compressor in the conventional system with a chemical absorber and a generator</a:t>
            </a:r>
          </a:p>
          <a:p>
            <a:r>
              <a:rPr lang="en-US" sz="3200" dirty="0" smtClean="0"/>
              <a:t>A pump provides the necessary change in pressure</a:t>
            </a:r>
          </a:p>
          <a:p>
            <a:r>
              <a:rPr lang="en-US" sz="3200" dirty="0" smtClean="0"/>
              <a:t>When a prime mover provides electricity, heat and cooling via an absorption chiller it is often referred to as </a:t>
            </a:r>
            <a:r>
              <a:rPr lang="en-US" sz="3200" dirty="0" err="1" smtClean="0"/>
              <a:t>trigeneration</a:t>
            </a:r>
            <a:endParaRPr lang="en-US" sz="3200" dirty="0"/>
          </a:p>
        </p:txBody>
      </p:sp>
    </p:spTree>
    <p:extLst>
      <p:ext uri="{BB962C8B-B14F-4D97-AF65-F5344CB8AC3E}">
        <p14:creationId xmlns:p14="http://schemas.microsoft.com/office/powerpoint/2010/main" val="556709719"/>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Absorption Cooling</a:t>
            </a:r>
          </a:p>
        </p:txBody>
      </p:sp>
      <p:sp>
        <p:nvSpPr>
          <p:cNvPr id="3" name="Content Placeholder 2"/>
          <p:cNvSpPr>
            <a:spLocks noGrp="1"/>
          </p:cNvSpPr>
          <p:nvPr>
            <p:ph idx="1"/>
          </p:nvPr>
        </p:nvSpPr>
        <p:spPr/>
        <p:txBody>
          <a:bodyPr>
            <a:normAutofit/>
          </a:bodyPr>
          <a:lstStyle/>
          <a:p>
            <a:r>
              <a:rPr lang="en-US" sz="3200" dirty="0" smtClean="0"/>
              <a:t>Absorption cooling is based on the strong affinity of certain pairs of chemicals to dissolve in one another</a:t>
            </a:r>
          </a:p>
          <a:p>
            <a:r>
              <a:rPr lang="en-US" sz="3200" dirty="0" smtClean="0"/>
              <a:t>Well proven examples include lithium bromide (in solution) and water, and ammonia and water</a:t>
            </a:r>
            <a:endParaRPr lang="en-US" sz="3200" dirty="0"/>
          </a:p>
        </p:txBody>
      </p:sp>
    </p:spTree>
    <p:extLst>
      <p:ext uri="{BB962C8B-B14F-4D97-AF65-F5344CB8AC3E}">
        <p14:creationId xmlns:p14="http://schemas.microsoft.com/office/powerpoint/2010/main" val="3883523152"/>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Absorption Cooling</a:t>
            </a:r>
          </a:p>
        </p:txBody>
      </p:sp>
      <p:sp>
        <p:nvSpPr>
          <p:cNvPr id="3" name="Content Placeholder 2"/>
          <p:cNvSpPr>
            <a:spLocks noGrp="1"/>
          </p:cNvSpPr>
          <p:nvPr>
            <p:ph idx="1"/>
          </p:nvPr>
        </p:nvSpPr>
        <p:spPr/>
        <p:txBody>
          <a:bodyPr>
            <a:normAutofit/>
          </a:bodyPr>
          <a:lstStyle/>
          <a:p>
            <a:pPr marL="0" indent="0">
              <a:buNone/>
            </a:pPr>
            <a:r>
              <a:rPr lang="en-US" sz="3200" dirty="0" smtClean="0"/>
              <a:t>Absorption cooling using water and a strong, water based lithium bromide solution operates as follows: -</a:t>
            </a:r>
          </a:p>
          <a:p>
            <a:pPr marL="514350" indent="-514350">
              <a:buAutoNum type="arabicPeriod"/>
            </a:pPr>
            <a:r>
              <a:rPr lang="en-US" sz="3200" dirty="0" smtClean="0"/>
              <a:t>Refrigerant (water) is evaporated by the return leg of a chilled water system in a low-pressure vessel- the evaporators.  This cools the chilled water coils</a:t>
            </a:r>
          </a:p>
          <a:p>
            <a:pPr marL="514350" indent="-514350">
              <a:buAutoNum type="arabicPeriod"/>
            </a:pPr>
            <a:r>
              <a:rPr lang="en-US" sz="3200" dirty="0" smtClean="0"/>
              <a:t>The lithium bromide solution in the absorber draws refrigerant water </a:t>
            </a:r>
            <a:r>
              <a:rPr lang="en-US" sz="3200" dirty="0" err="1" smtClean="0"/>
              <a:t>vapour</a:t>
            </a:r>
            <a:r>
              <a:rPr lang="en-US" sz="3200" dirty="0" smtClean="0"/>
              <a:t> from the evaporator and absorbs it, diluting the solution.  The absorption process generates heat which needs to be removed</a:t>
            </a:r>
            <a:endParaRPr lang="en-US" sz="3200" dirty="0"/>
          </a:p>
        </p:txBody>
      </p:sp>
    </p:spTree>
    <p:extLst>
      <p:ext uri="{BB962C8B-B14F-4D97-AF65-F5344CB8AC3E}">
        <p14:creationId xmlns:p14="http://schemas.microsoft.com/office/powerpoint/2010/main" val="138951701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Absorption Cooling</a:t>
            </a:r>
          </a:p>
        </p:txBody>
      </p:sp>
      <p:sp>
        <p:nvSpPr>
          <p:cNvPr id="3" name="Content Placeholder 2"/>
          <p:cNvSpPr>
            <a:spLocks noGrp="1"/>
          </p:cNvSpPr>
          <p:nvPr>
            <p:ph idx="1"/>
          </p:nvPr>
        </p:nvSpPr>
        <p:spPr/>
        <p:txBody>
          <a:bodyPr>
            <a:normAutofit/>
          </a:bodyPr>
          <a:lstStyle/>
          <a:p>
            <a:pPr marL="514350" indent="-514350">
              <a:buAutoNum type="arabicPeriod" startAt="3"/>
            </a:pPr>
            <a:r>
              <a:rPr lang="en-US" sz="3200" dirty="0" smtClean="0"/>
              <a:t>The weakened solution is pumped to a higher pressure and passed from the absorber via a heat exchanger, to the generator</a:t>
            </a:r>
          </a:p>
          <a:p>
            <a:pPr marL="514350" indent="-514350">
              <a:buAutoNum type="arabicPeriod" startAt="3"/>
            </a:pPr>
            <a:r>
              <a:rPr lang="en-US" sz="3200" dirty="0" smtClean="0"/>
              <a:t>Heat from an appropriate heat source is applied in the generator the absorbed water is driven off and passed to the condenser, and the absorbing liquid is returned, again via the heat exchanger, to the absorber</a:t>
            </a:r>
          </a:p>
          <a:p>
            <a:pPr marL="514350" indent="-514350">
              <a:buAutoNum type="arabicPeriod" startAt="3"/>
            </a:pPr>
            <a:r>
              <a:rPr lang="en-US" sz="3200" dirty="0" smtClean="0"/>
              <a:t>The condensed water is returned to the evaporator</a:t>
            </a:r>
            <a:endParaRPr lang="en-US" sz="3200" dirty="0"/>
          </a:p>
        </p:txBody>
      </p:sp>
    </p:spTree>
    <p:extLst>
      <p:ext uri="{BB962C8B-B14F-4D97-AF65-F5344CB8AC3E}">
        <p14:creationId xmlns:p14="http://schemas.microsoft.com/office/powerpoint/2010/main" val="60101423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Absorption Cooling</a:t>
            </a:r>
          </a:p>
        </p:txBody>
      </p:sp>
      <p:sp>
        <p:nvSpPr>
          <p:cNvPr id="3" name="Content Placeholder 2"/>
          <p:cNvSpPr>
            <a:spLocks noGrp="1"/>
          </p:cNvSpPr>
          <p:nvPr>
            <p:ph idx="1"/>
          </p:nvPr>
        </p:nvSpPr>
        <p:spPr/>
        <p:txBody>
          <a:bodyPr>
            <a:normAutofit/>
          </a:bodyPr>
          <a:lstStyle/>
          <a:p>
            <a:r>
              <a:rPr lang="en-US" sz="3200" dirty="0" smtClean="0"/>
              <a:t>Furthermore, the amount of heat rejected from an absorption cooler is greater than the amount rejected from an electrically driven chiller of equivalent capacity, so the heat dissipation unit will need to be larger</a:t>
            </a:r>
          </a:p>
          <a:p>
            <a:r>
              <a:rPr lang="en-US" sz="3200" dirty="0" smtClean="0"/>
              <a:t>Cooling towers are usually relatively inexpensive to install and are an effective method of heat dissipation, but they require regular, effective treatment and maintenance to minimize any </a:t>
            </a:r>
            <a:r>
              <a:rPr lang="en-US" sz="3200" smtClean="0"/>
              <a:t>health risks</a:t>
            </a:r>
            <a:endParaRPr lang="en-US" sz="3200"/>
          </a:p>
        </p:txBody>
      </p:sp>
    </p:spTree>
    <p:extLst>
      <p:ext uri="{BB962C8B-B14F-4D97-AF65-F5344CB8AC3E}">
        <p14:creationId xmlns:p14="http://schemas.microsoft.com/office/powerpoint/2010/main" val="3232019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1245</TotalTime>
  <Words>6804</Words>
  <Application>Microsoft Office PowerPoint</Application>
  <PresentationFormat>Widescreen</PresentationFormat>
  <Paragraphs>596</Paragraphs>
  <Slides>121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121</vt:i4>
      </vt:variant>
    </vt:vector>
  </HeadingPairs>
  <TitlesOfParts>
    <vt:vector size="126" baseType="lpstr">
      <vt:lpstr>Arial</vt:lpstr>
      <vt:lpstr>Calibri</vt:lpstr>
      <vt:lpstr>Calibri Light</vt:lpstr>
      <vt:lpstr>Cambria Math</vt:lpstr>
      <vt:lpstr>Office Theme</vt:lpstr>
      <vt:lpstr>Combined Heat and Power (CHP)</vt:lpstr>
      <vt:lpstr>Definition of CHP</vt:lpstr>
      <vt:lpstr>Combined Heat and Power</vt:lpstr>
      <vt:lpstr>Advantages of CHP</vt:lpstr>
      <vt:lpstr>Applications of CHP</vt:lpstr>
      <vt:lpstr>How Does it Save Energy</vt:lpstr>
      <vt:lpstr>How Does it Save Energy</vt:lpstr>
      <vt:lpstr>How Does it Save Energy</vt:lpstr>
      <vt:lpstr>CHP Benefits</vt:lpstr>
      <vt:lpstr>Efficiency Benefits</vt:lpstr>
      <vt:lpstr>Environmental Benefits</vt:lpstr>
      <vt:lpstr>PowerPoint Presentation</vt:lpstr>
      <vt:lpstr>Economic Benefits</vt:lpstr>
      <vt:lpstr>Lower Costs</vt:lpstr>
      <vt:lpstr>Benefits/Schemes</vt:lpstr>
      <vt:lpstr>Carbon Reduction Commitment</vt:lpstr>
      <vt:lpstr>Renewable Obligations (RO)</vt:lpstr>
      <vt:lpstr>Feed-in-Tariffs (FITs)</vt:lpstr>
      <vt:lpstr>Combined Heat and Power Technologies</vt:lpstr>
      <vt:lpstr>Prime Mover</vt:lpstr>
      <vt:lpstr> Internal Combustion Engines</vt:lpstr>
      <vt:lpstr>Internal Combustion Engines</vt:lpstr>
      <vt:lpstr>Advantages Internal Combustion Engine</vt:lpstr>
      <vt:lpstr>Disadvantages Internal Combustion Engine</vt:lpstr>
      <vt:lpstr>Internal Combustion Engine</vt:lpstr>
      <vt:lpstr>Steam Turbines</vt:lpstr>
      <vt:lpstr>Steam Turbines</vt:lpstr>
      <vt:lpstr>Steam Turbines</vt:lpstr>
      <vt:lpstr>Steam Turbines</vt:lpstr>
      <vt:lpstr>Gas Turbines</vt:lpstr>
      <vt:lpstr>Gas Turbines</vt:lpstr>
      <vt:lpstr>Gas Turbines</vt:lpstr>
      <vt:lpstr>Gas Turbines</vt:lpstr>
      <vt:lpstr>Advantages of Gas Turbines</vt:lpstr>
      <vt:lpstr>Disadvantages of Gas Turbines</vt:lpstr>
      <vt:lpstr>Gas Turbines</vt:lpstr>
      <vt:lpstr>Gas Turbine Performance</vt:lpstr>
      <vt:lpstr>Gas Turbine Performance</vt:lpstr>
      <vt:lpstr>Combined Cycle CHP</vt:lpstr>
      <vt:lpstr>Combined Cycle CHP</vt:lpstr>
      <vt:lpstr>Prime Mover/Electrical Generator  Reliability and Availability</vt:lpstr>
      <vt:lpstr>Prime Mover/Electrical Generator  Reliability and Availability</vt:lpstr>
      <vt:lpstr>Prime Mover/Electrical Generator  Reliability and Availability</vt:lpstr>
      <vt:lpstr>Reliability and Availability Example</vt:lpstr>
      <vt:lpstr>Prime Movers Summary</vt:lpstr>
      <vt:lpstr>Prime Movers Summary</vt:lpstr>
      <vt:lpstr>Stirling Engine</vt:lpstr>
      <vt:lpstr>Economics of CHP</vt:lpstr>
      <vt:lpstr>Economics of CHP</vt:lpstr>
      <vt:lpstr>CHP System Efficiency Example</vt:lpstr>
      <vt:lpstr>CHP System Efficiency Example</vt:lpstr>
      <vt:lpstr>CHP System Efficiency Example Solution (1)</vt:lpstr>
      <vt:lpstr>CHP System Efficiency Example Solution (2)</vt:lpstr>
      <vt:lpstr>CHP Plant Sizing Strategies</vt:lpstr>
      <vt:lpstr>CHP Plant Sizing Strategies</vt:lpstr>
      <vt:lpstr>The Economics of CHP</vt:lpstr>
      <vt:lpstr>The Economics of CHP</vt:lpstr>
      <vt:lpstr>Example 2</vt:lpstr>
      <vt:lpstr>Example 2 Data</vt:lpstr>
      <vt:lpstr>Example 2 Solution (1)</vt:lpstr>
      <vt:lpstr>Example 2 Solution (2)</vt:lpstr>
      <vt:lpstr>Example 2 Solution (3)</vt:lpstr>
      <vt:lpstr>Economics of CHP</vt:lpstr>
      <vt:lpstr>Economics of CHP</vt:lpstr>
      <vt:lpstr>Example 3</vt:lpstr>
      <vt:lpstr>Example 3 Data</vt:lpstr>
      <vt:lpstr>Example 3 Solution (1)</vt:lpstr>
      <vt:lpstr>Example 3 Solution (2)</vt:lpstr>
      <vt:lpstr>Example 3 Solution (3)</vt:lpstr>
      <vt:lpstr>Example 3 Solution (4)</vt:lpstr>
      <vt:lpstr>Example 3 Solution (5)</vt:lpstr>
      <vt:lpstr>Example 3 Solution (6)</vt:lpstr>
      <vt:lpstr>Example 3 Solution (7)</vt:lpstr>
      <vt:lpstr>Example 3 Solution (8)</vt:lpstr>
      <vt:lpstr>Example 3 Solution (9)</vt:lpstr>
      <vt:lpstr>Example 3 Solution (10)</vt:lpstr>
      <vt:lpstr>Boilers &amp; Heat Recovery</vt:lpstr>
      <vt:lpstr>Boilers &amp; Heat Recovery</vt:lpstr>
      <vt:lpstr>Heat Recovery Boilers</vt:lpstr>
      <vt:lpstr>Heat Recovery Boilers</vt:lpstr>
      <vt:lpstr>Heat Recovery Boilers</vt:lpstr>
      <vt:lpstr>Heat Recovery Boilers</vt:lpstr>
      <vt:lpstr>Heat Recovery Boilers</vt:lpstr>
      <vt:lpstr>Heat Recovery Boilers</vt:lpstr>
      <vt:lpstr>Heat Recovery Boilers</vt:lpstr>
      <vt:lpstr>Supplementary &amp; Auxillary Firing</vt:lpstr>
      <vt:lpstr>Supplementary &amp; Auxillary Firing</vt:lpstr>
      <vt:lpstr>Fluidised Bed Combustion</vt:lpstr>
      <vt:lpstr>Fluidised Bed Combustion</vt:lpstr>
      <vt:lpstr>Fluidised Bed Combustion</vt:lpstr>
      <vt:lpstr>Heat Distribution &amp; Heat Networks</vt:lpstr>
      <vt:lpstr>Heat Distribution &amp; Heat Networks</vt:lpstr>
      <vt:lpstr>Heat Distribution &amp; Heat Networks</vt:lpstr>
      <vt:lpstr>Minimising Emissions</vt:lpstr>
      <vt:lpstr>Suppressing NOx</vt:lpstr>
      <vt:lpstr>Gas Turbines Suppressing NOx</vt:lpstr>
      <vt:lpstr>Gas Turbines Suppressing NOx</vt:lpstr>
      <vt:lpstr>Low NOx Burners</vt:lpstr>
      <vt:lpstr>Low NOx Burners</vt:lpstr>
      <vt:lpstr>Compression-Ignition Engines</vt:lpstr>
      <vt:lpstr>Compression-Ignition Engines</vt:lpstr>
      <vt:lpstr>Compression-Ignition Engines</vt:lpstr>
      <vt:lpstr>Boilers</vt:lpstr>
      <vt:lpstr>Minimising Emissions from  Spark-Ignition Engines</vt:lpstr>
      <vt:lpstr>Minimising Emissions from  Spark-Ignition Engines</vt:lpstr>
      <vt:lpstr>Comparison of Stoichiometric  and Lean-burn Engines</vt:lpstr>
      <vt:lpstr>Comparison of Stoichiometric  and Lean-burn Engines</vt:lpstr>
      <vt:lpstr>Exhaust Gas Emissions Treatment</vt:lpstr>
      <vt:lpstr>Selective Catalytic Reduction</vt:lpstr>
      <vt:lpstr>Selective Catalytic Reduction</vt:lpstr>
      <vt:lpstr>Non-Catalytic Reduction</vt:lpstr>
      <vt:lpstr>Non-Catalytic Reduction</vt:lpstr>
      <vt:lpstr>Flue Gas Desulphurisation</vt:lpstr>
      <vt:lpstr>Flue Gas Desulphurisation</vt:lpstr>
      <vt:lpstr>Flue Gas Desulphurisation</vt:lpstr>
      <vt:lpstr>Absorption Cooling</vt:lpstr>
      <vt:lpstr>Absorption Cooling</vt:lpstr>
      <vt:lpstr>Absorption Cooling</vt:lpstr>
      <vt:lpstr>Absorption Cooling</vt:lpstr>
      <vt:lpstr>Absorption Cooling</vt:lpstr>
      <vt:lpstr>Absorption Cooling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Combined Heat and Power (CHP)</dc:title>
  <dc:creator>Andrew Thorn</dc:creator>
  <cp:lastModifiedBy>Andrew Thorn</cp:lastModifiedBy>
  <cp:revision>93</cp:revision>
  <dcterms:created xsi:type="dcterms:W3CDTF">2019-01-30T08:58:12Z</dcterms:created>
  <dcterms:modified xsi:type="dcterms:W3CDTF">2019-03-06T16:11:13Z</dcterms:modified>
</cp:coreProperties>
</file>