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1"/>
  </p:notesMasterIdLst>
  <p:handoutMasterIdLst>
    <p:handoutMasterId r:id="rId22"/>
  </p:handoutMasterIdLst>
  <p:sldIdLst>
    <p:sldId id="998" r:id="rId2"/>
    <p:sldId id="760" r:id="rId3"/>
    <p:sldId id="984" r:id="rId4"/>
    <p:sldId id="974" r:id="rId5"/>
    <p:sldId id="985" r:id="rId6"/>
    <p:sldId id="986" r:id="rId7"/>
    <p:sldId id="987" r:id="rId8"/>
    <p:sldId id="988" r:id="rId9"/>
    <p:sldId id="989" r:id="rId10"/>
    <p:sldId id="990" r:id="rId11"/>
    <p:sldId id="991" r:id="rId12"/>
    <p:sldId id="992" r:id="rId13"/>
    <p:sldId id="993" r:id="rId14"/>
    <p:sldId id="994" r:id="rId15"/>
    <p:sldId id="995" r:id="rId16"/>
    <p:sldId id="996" r:id="rId17"/>
    <p:sldId id="997" r:id="rId18"/>
    <p:sldId id="765" r:id="rId19"/>
    <p:sldId id="999" r:id="rId20"/>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18" autoAdjust="0"/>
    <p:restoredTop sz="94576" autoAdjust="0"/>
  </p:normalViewPr>
  <p:slideViewPr>
    <p:cSldViewPr>
      <p:cViewPr varScale="1">
        <p:scale>
          <a:sx n="96" d="100"/>
          <a:sy n="96" d="100"/>
        </p:scale>
        <p:origin x="1416" y="1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2</a:t>
            </a:fld>
            <a:endParaRPr lang="en-US" sz="800" b="0" dirty="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b="0" dirty="0"/>
              <a:t>Cisco Networking Academy Program</a:t>
            </a:r>
          </a:p>
          <a:p>
            <a:pPr>
              <a:buFontTx/>
              <a:buNone/>
            </a:pPr>
            <a:r>
              <a:rPr lang="en-US" b="0" dirty="0"/>
              <a:t>Connecting Networks v6.0</a:t>
            </a:r>
          </a:p>
          <a:p>
            <a:pPr>
              <a:buFontTx/>
              <a:buNone/>
            </a:pPr>
            <a:r>
              <a:rPr lang="en-US" b="0" dirty="0"/>
              <a:t>Chapter 7: Network Evolution</a:t>
            </a:r>
          </a:p>
          <a:p>
            <a:endParaRPr lang="en-GB" dirty="0"/>
          </a:p>
        </p:txBody>
      </p:sp>
    </p:spTree>
    <p:extLst>
      <p:ext uri="{BB962C8B-B14F-4D97-AF65-F5344CB8AC3E}">
        <p14:creationId xmlns:p14="http://schemas.microsoft.com/office/powerpoint/2010/main" val="3105582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Tx/>
              <a:buNone/>
            </a:pPr>
            <a:r>
              <a:rPr lang="en-US" sz="1200" b="0" dirty="0"/>
              <a:t>7 – Network Evolution</a:t>
            </a:r>
          </a:p>
          <a:p>
            <a:pPr>
              <a:buFontTx/>
              <a:buNone/>
            </a:pPr>
            <a:r>
              <a:rPr lang="en-US" sz="1200" b="0" dirty="0"/>
              <a:t>7.2 – Cloud and Virtualization</a:t>
            </a:r>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pPr/>
              <a:t>3</a:t>
            </a:fld>
            <a:endParaRPr lang="en-US" dirty="0"/>
          </a:p>
        </p:txBody>
      </p:sp>
    </p:spTree>
    <p:extLst>
      <p:ext uri="{BB962C8B-B14F-4D97-AF65-F5344CB8AC3E}">
        <p14:creationId xmlns:p14="http://schemas.microsoft.com/office/powerpoint/2010/main" val="905544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4</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7.3.1 – Software-Defined Networking</a:t>
            </a:r>
          </a:p>
          <a:p>
            <a:pPr>
              <a:lnSpc>
                <a:spcPct val="80000"/>
              </a:lnSpc>
              <a:buFontTx/>
              <a:buNone/>
            </a:pPr>
            <a:r>
              <a:rPr lang="en-US" dirty="0">
                <a:latin typeface="Arial" charset="0"/>
              </a:rPr>
              <a:t>7.3.1.1</a:t>
            </a:r>
            <a:r>
              <a:rPr lang="en-US" baseline="0" dirty="0">
                <a:latin typeface="Arial" charset="0"/>
              </a:rPr>
              <a:t> – Video – Network Programming, SDN, and Controllers</a:t>
            </a:r>
            <a:endParaRPr lang="en-US" dirty="0"/>
          </a:p>
        </p:txBody>
      </p:sp>
    </p:spTree>
    <p:extLst>
      <p:ext uri="{BB962C8B-B14F-4D97-AF65-F5344CB8AC3E}">
        <p14:creationId xmlns:p14="http://schemas.microsoft.com/office/powerpoint/2010/main" val="653089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5</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7.3.1 – Software-Defined Networking</a:t>
            </a:r>
          </a:p>
          <a:p>
            <a:pPr>
              <a:lnSpc>
                <a:spcPct val="80000"/>
              </a:lnSpc>
              <a:buFontTx/>
              <a:buNone/>
            </a:pPr>
            <a:r>
              <a:rPr lang="en-US" dirty="0">
                <a:latin typeface="Arial" charset="0"/>
              </a:rPr>
              <a:t>7.3.1.2</a:t>
            </a:r>
            <a:r>
              <a:rPr lang="en-US" baseline="0" dirty="0">
                <a:latin typeface="Arial" charset="0"/>
              </a:rPr>
              <a:t> – Control Plane and Data Plane</a:t>
            </a:r>
            <a:endParaRPr lang="en-US" dirty="0"/>
          </a:p>
        </p:txBody>
      </p:sp>
    </p:spTree>
    <p:extLst>
      <p:ext uri="{BB962C8B-B14F-4D97-AF65-F5344CB8AC3E}">
        <p14:creationId xmlns:p14="http://schemas.microsoft.com/office/powerpoint/2010/main" val="1921646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6</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7.3.1 – Software-Defined Networking</a:t>
            </a:r>
          </a:p>
          <a:p>
            <a:pPr>
              <a:lnSpc>
                <a:spcPct val="80000"/>
              </a:lnSpc>
              <a:buFontTx/>
              <a:buNone/>
            </a:pPr>
            <a:r>
              <a:rPr lang="en-US" dirty="0">
                <a:latin typeface="Arial" charset="0"/>
              </a:rPr>
              <a:t>7.3.1.2</a:t>
            </a:r>
            <a:r>
              <a:rPr lang="en-US" baseline="0" dirty="0">
                <a:latin typeface="Arial" charset="0"/>
              </a:rPr>
              <a:t> – Control Plane and Data Plane (Cont.)</a:t>
            </a:r>
            <a:endParaRPr lang="en-US" dirty="0"/>
          </a:p>
        </p:txBody>
      </p:sp>
    </p:spTree>
    <p:extLst>
      <p:ext uri="{BB962C8B-B14F-4D97-AF65-F5344CB8AC3E}">
        <p14:creationId xmlns:p14="http://schemas.microsoft.com/office/powerpoint/2010/main" val="902660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7</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7.3.1 – Software-Defined Networking</a:t>
            </a:r>
          </a:p>
          <a:p>
            <a:pPr>
              <a:lnSpc>
                <a:spcPct val="80000"/>
              </a:lnSpc>
              <a:buFontTx/>
              <a:buNone/>
            </a:pPr>
            <a:r>
              <a:rPr lang="en-US" dirty="0">
                <a:latin typeface="Arial" charset="0"/>
              </a:rPr>
              <a:t>7.3.1.3</a:t>
            </a:r>
            <a:r>
              <a:rPr lang="en-US" baseline="0" dirty="0">
                <a:latin typeface="Arial" charset="0"/>
              </a:rPr>
              <a:t> – Virtualizing the Network</a:t>
            </a:r>
            <a:endParaRPr lang="en-US" dirty="0"/>
          </a:p>
        </p:txBody>
      </p:sp>
    </p:spTree>
    <p:extLst>
      <p:ext uri="{BB962C8B-B14F-4D97-AF65-F5344CB8AC3E}">
        <p14:creationId xmlns:p14="http://schemas.microsoft.com/office/powerpoint/2010/main" val="1448942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8</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7.3.1 – Software-Defined Networking</a:t>
            </a:r>
          </a:p>
          <a:p>
            <a:pPr>
              <a:lnSpc>
                <a:spcPct val="80000"/>
              </a:lnSpc>
              <a:buFontTx/>
              <a:buNone/>
            </a:pPr>
            <a:r>
              <a:rPr lang="en-US" dirty="0">
                <a:latin typeface="Arial" charset="0"/>
              </a:rPr>
              <a:t>7.3.1.4</a:t>
            </a:r>
            <a:r>
              <a:rPr lang="en-US" baseline="0" dirty="0">
                <a:latin typeface="Arial" charset="0"/>
              </a:rPr>
              <a:t> – SDN Architecture</a:t>
            </a:r>
            <a:endParaRPr lang="en-US" dirty="0"/>
          </a:p>
        </p:txBody>
      </p:sp>
    </p:spTree>
    <p:extLst>
      <p:ext uri="{BB962C8B-B14F-4D97-AF65-F5344CB8AC3E}">
        <p14:creationId xmlns:p14="http://schemas.microsoft.com/office/powerpoint/2010/main" val="2330142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9</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7.3.1 – Software-Defined Networking</a:t>
            </a:r>
          </a:p>
          <a:p>
            <a:pPr>
              <a:lnSpc>
                <a:spcPct val="80000"/>
              </a:lnSpc>
              <a:buFontTx/>
              <a:buNone/>
            </a:pPr>
            <a:r>
              <a:rPr lang="en-US" dirty="0">
                <a:latin typeface="Arial" charset="0"/>
              </a:rPr>
              <a:t>7.3.1.4</a:t>
            </a:r>
            <a:r>
              <a:rPr lang="en-US" baseline="0" dirty="0">
                <a:latin typeface="Arial" charset="0"/>
              </a:rPr>
              <a:t> – SDN Architecture (Cont.)</a:t>
            </a:r>
            <a:endParaRPr lang="en-US" dirty="0"/>
          </a:p>
        </p:txBody>
      </p:sp>
    </p:spTree>
    <p:extLst>
      <p:ext uri="{BB962C8B-B14F-4D97-AF65-F5344CB8AC3E}">
        <p14:creationId xmlns:p14="http://schemas.microsoft.com/office/powerpoint/2010/main" val="9957007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10</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7.3.2 – Controllers</a:t>
            </a:r>
          </a:p>
          <a:p>
            <a:pPr>
              <a:lnSpc>
                <a:spcPct val="80000"/>
              </a:lnSpc>
              <a:buFontTx/>
              <a:buNone/>
            </a:pPr>
            <a:r>
              <a:rPr lang="en-US" dirty="0">
                <a:latin typeface="Arial" charset="0"/>
              </a:rPr>
              <a:t>7.3.2.1</a:t>
            </a:r>
            <a:r>
              <a:rPr lang="en-US" baseline="0" dirty="0">
                <a:latin typeface="Arial" charset="0"/>
              </a:rPr>
              <a:t> – SDN Controller and Operations</a:t>
            </a:r>
            <a:endParaRPr lang="en-US" dirty="0"/>
          </a:p>
        </p:txBody>
      </p:sp>
    </p:spTree>
    <p:extLst>
      <p:ext uri="{BB962C8B-B14F-4D97-AF65-F5344CB8AC3E}">
        <p14:creationId xmlns:p14="http://schemas.microsoft.com/office/powerpoint/2010/main" val="35678293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11</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7.3.2 – Controllers</a:t>
            </a:r>
          </a:p>
          <a:p>
            <a:pPr>
              <a:lnSpc>
                <a:spcPct val="80000"/>
              </a:lnSpc>
              <a:buFontTx/>
              <a:buNone/>
            </a:pPr>
            <a:r>
              <a:rPr lang="en-US" dirty="0">
                <a:latin typeface="Arial" charset="0"/>
              </a:rPr>
              <a:t>7.3.2.2</a:t>
            </a:r>
            <a:r>
              <a:rPr lang="en-US" baseline="0" dirty="0">
                <a:latin typeface="Arial" charset="0"/>
              </a:rPr>
              <a:t> – Video - Cisco Application Centric Infrastructure</a:t>
            </a:r>
            <a:endParaRPr lang="en-US" dirty="0"/>
          </a:p>
        </p:txBody>
      </p:sp>
    </p:spTree>
    <p:extLst>
      <p:ext uri="{BB962C8B-B14F-4D97-AF65-F5344CB8AC3E}">
        <p14:creationId xmlns:p14="http://schemas.microsoft.com/office/powerpoint/2010/main" val="6126883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12</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7.3.2 – Controllers</a:t>
            </a:r>
          </a:p>
          <a:p>
            <a:pPr>
              <a:lnSpc>
                <a:spcPct val="80000"/>
              </a:lnSpc>
              <a:buFontTx/>
              <a:buNone/>
            </a:pPr>
            <a:r>
              <a:rPr lang="en-US" dirty="0">
                <a:latin typeface="Arial" charset="0"/>
              </a:rPr>
              <a:t>7.3.2.3</a:t>
            </a:r>
            <a:r>
              <a:rPr lang="en-US" baseline="0" dirty="0">
                <a:latin typeface="Arial" charset="0"/>
              </a:rPr>
              <a:t> – Core Components of ACI</a:t>
            </a:r>
            <a:endParaRPr lang="en-US" dirty="0"/>
          </a:p>
        </p:txBody>
      </p:sp>
    </p:spTree>
    <p:extLst>
      <p:ext uri="{BB962C8B-B14F-4D97-AF65-F5344CB8AC3E}">
        <p14:creationId xmlns:p14="http://schemas.microsoft.com/office/powerpoint/2010/main" val="17174155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13</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7.3.2 – Controllers</a:t>
            </a:r>
          </a:p>
          <a:p>
            <a:pPr>
              <a:lnSpc>
                <a:spcPct val="80000"/>
              </a:lnSpc>
              <a:buFontTx/>
              <a:buNone/>
            </a:pPr>
            <a:r>
              <a:rPr lang="en-US" dirty="0">
                <a:latin typeface="Arial" charset="0"/>
              </a:rPr>
              <a:t>7.3.2.4</a:t>
            </a:r>
            <a:r>
              <a:rPr lang="en-US" baseline="0" dirty="0">
                <a:latin typeface="Arial" charset="0"/>
              </a:rPr>
              <a:t> – Spine-Leaf Topology</a:t>
            </a:r>
            <a:endParaRPr lang="en-US" dirty="0"/>
          </a:p>
        </p:txBody>
      </p:sp>
    </p:spTree>
    <p:extLst>
      <p:ext uri="{BB962C8B-B14F-4D97-AF65-F5344CB8AC3E}">
        <p14:creationId xmlns:p14="http://schemas.microsoft.com/office/powerpoint/2010/main" val="3251426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14</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7.3.2 – Controllers</a:t>
            </a:r>
          </a:p>
          <a:p>
            <a:pPr>
              <a:lnSpc>
                <a:spcPct val="80000"/>
              </a:lnSpc>
              <a:buFontTx/>
              <a:buNone/>
            </a:pPr>
            <a:r>
              <a:rPr lang="en-US" dirty="0">
                <a:latin typeface="Arial" charset="0"/>
              </a:rPr>
              <a:t>7.3.2.5</a:t>
            </a:r>
            <a:r>
              <a:rPr lang="en-US" baseline="0" dirty="0">
                <a:latin typeface="Arial" charset="0"/>
              </a:rPr>
              <a:t> – SDN Types</a:t>
            </a:r>
            <a:endParaRPr lang="en-US" dirty="0"/>
          </a:p>
        </p:txBody>
      </p:sp>
    </p:spTree>
    <p:extLst>
      <p:ext uri="{BB962C8B-B14F-4D97-AF65-F5344CB8AC3E}">
        <p14:creationId xmlns:p14="http://schemas.microsoft.com/office/powerpoint/2010/main" val="5914999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15</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7.3.2 – Controllers</a:t>
            </a:r>
          </a:p>
          <a:p>
            <a:pPr>
              <a:lnSpc>
                <a:spcPct val="80000"/>
              </a:lnSpc>
              <a:buFontTx/>
              <a:buNone/>
            </a:pPr>
            <a:r>
              <a:rPr lang="en-US" dirty="0">
                <a:latin typeface="Arial" charset="0"/>
              </a:rPr>
              <a:t>7.3.2.5</a:t>
            </a:r>
            <a:r>
              <a:rPr lang="en-US" baseline="0" dirty="0">
                <a:latin typeface="Arial" charset="0"/>
              </a:rPr>
              <a:t> – SDN Types (Cont.)</a:t>
            </a:r>
            <a:endParaRPr lang="en-US" dirty="0"/>
          </a:p>
        </p:txBody>
      </p:sp>
    </p:spTree>
    <p:extLst>
      <p:ext uri="{BB962C8B-B14F-4D97-AF65-F5344CB8AC3E}">
        <p14:creationId xmlns:p14="http://schemas.microsoft.com/office/powerpoint/2010/main" val="22721572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16</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7.3.2 – Controllers</a:t>
            </a:r>
          </a:p>
          <a:p>
            <a:pPr>
              <a:lnSpc>
                <a:spcPct val="80000"/>
              </a:lnSpc>
              <a:buFontTx/>
              <a:buNone/>
            </a:pPr>
            <a:r>
              <a:rPr lang="en-US" dirty="0">
                <a:latin typeface="Arial" charset="0"/>
              </a:rPr>
              <a:t>7.3.2.6</a:t>
            </a:r>
            <a:r>
              <a:rPr lang="en-US" baseline="0" dirty="0">
                <a:latin typeface="Arial" charset="0"/>
              </a:rPr>
              <a:t> – APIC-EM Features</a:t>
            </a:r>
            <a:endParaRPr lang="en-US" dirty="0"/>
          </a:p>
        </p:txBody>
      </p:sp>
    </p:spTree>
    <p:extLst>
      <p:ext uri="{BB962C8B-B14F-4D97-AF65-F5344CB8AC3E}">
        <p14:creationId xmlns:p14="http://schemas.microsoft.com/office/powerpoint/2010/main" val="986727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17</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7.3 – Network</a:t>
            </a:r>
            <a:r>
              <a:rPr lang="en-US" sz="1200" kern="1200" baseline="0" dirty="0">
                <a:solidFill>
                  <a:schemeClr val="tx1"/>
                </a:solidFill>
                <a:latin typeface="Arial" charset="0"/>
                <a:ea typeface="ＭＳ Ｐゴシック" charset="0"/>
                <a:cs typeface="ＭＳ Ｐゴシック" charset="0"/>
              </a:rPr>
              <a:t> Programming</a:t>
            </a:r>
            <a:endParaRPr lang="en-US" sz="1200" kern="1200" dirty="0">
              <a:solidFill>
                <a:schemeClr val="tx1"/>
              </a:solidFill>
              <a:latin typeface="Arial" charset="0"/>
              <a:ea typeface="ＭＳ Ｐゴシック" charset="0"/>
              <a:cs typeface="ＭＳ Ｐゴシック" charset="0"/>
            </a:endParaRPr>
          </a:p>
          <a:p>
            <a:pPr>
              <a:lnSpc>
                <a:spcPct val="80000"/>
              </a:lnSpc>
              <a:buFontTx/>
              <a:buNone/>
            </a:pPr>
            <a:r>
              <a:rPr lang="en-US" dirty="0">
                <a:latin typeface="Arial" charset="0"/>
              </a:rPr>
              <a:t>7.3.2 – Controllers</a:t>
            </a:r>
          </a:p>
          <a:p>
            <a:pPr>
              <a:lnSpc>
                <a:spcPct val="80000"/>
              </a:lnSpc>
              <a:buFontTx/>
              <a:buNone/>
            </a:pPr>
            <a:r>
              <a:rPr lang="en-US" dirty="0">
                <a:latin typeface="Arial" charset="0"/>
              </a:rPr>
              <a:t>7.3.2.7</a:t>
            </a:r>
            <a:r>
              <a:rPr lang="en-US" baseline="0" dirty="0">
                <a:latin typeface="Arial" charset="0"/>
              </a:rPr>
              <a:t> – APIC-EM ACL Analysis</a:t>
            </a:r>
            <a:endParaRPr lang="en-US" dirty="0"/>
          </a:p>
        </p:txBody>
      </p:sp>
    </p:spTree>
    <p:extLst>
      <p:ext uri="{BB962C8B-B14F-4D97-AF65-F5344CB8AC3E}">
        <p14:creationId xmlns:p14="http://schemas.microsoft.com/office/powerpoint/2010/main" val="387619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7.4 – Summary</a:t>
            </a:r>
          </a:p>
          <a:p>
            <a:r>
              <a:rPr lang="en-US" dirty="0"/>
              <a:t>7.4.1 – Conclusion </a:t>
            </a:r>
            <a:r>
              <a:rPr lang="en-US" sz="1200" b="0" i="0" kern="1200" dirty="0">
                <a:solidFill>
                  <a:schemeClr val="tx1"/>
                </a:solidFill>
                <a:effectLst/>
                <a:latin typeface="+mn-lt"/>
                <a:ea typeface="+mn-ea"/>
                <a:cs typeface="+mn-cs"/>
              </a:rPr>
              <a:t>	</a:t>
            </a:r>
            <a:endParaRPr lang="en-US" dirty="0"/>
          </a:p>
          <a:p>
            <a:pPr>
              <a:lnSpc>
                <a:spcPct val="80000"/>
              </a:lnSpc>
              <a:buFontTx/>
              <a:buNone/>
            </a:pPr>
            <a:r>
              <a:rPr lang="en-US" altLang="en-US" dirty="0"/>
              <a:t>7.4.1.1 - Chapter 7: Network Evolution</a:t>
            </a:r>
          </a:p>
        </p:txBody>
      </p:sp>
    </p:spTree>
    <p:extLst>
      <p:ext uri="{BB962C8B-B14F-4D97-AF65-F5344CB8AC3E}">
        <p14:creationId xmlns:p14="http://schemas.microsoft.com/office/powerpoint/2010/main" val="3676125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20/08/2020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20/08/2020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20/08/2020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20/08/2020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20/08/2020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20/08/2020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20/08/2020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20/08/2020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20/08/2020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20/08/2020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20/08/2020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1"/>
            <a:ext cx="9144000" cy="68579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p:cNvSpPr>
            <a:spLocks noGrp="1"/>
          </p:cNvSpPr>
          <p:nvPr>
            <p:ph type="ctrTitle"/>
          </p:nvPr>
        </p:nvSpPr>
        <p:spPr>
          <a:xfrm>
            <a:off x="416425" y="1220545"/>
            <a:ext cx="7598042" cy="3426595"/>
          </a:xfrm>
          <a:prstGeom prst="rect">
            <a:avLst/>
          </a:prstGeom>
        </p:spPr>
        <p:txBody>
          <a:bodyPr anchor="b">
            <a:noAutofit/>
          </a:bodyPr>
          <a:lstStyle>
            <a:lvl1pPr marL="0" indent="0" algn="l">
              <a:lnSpc>
                <a:spcPct val="90000"/>
              </a:lnSpc>
              <a:buFont typeface="Arial" panose="020B0604020202020204" pitchFamily="34" charset="0"/>
              <a:buNone/>
              <a:defRPr sz="4600" b="0" i="0" spc="0" baseline="0">
                <a:solidFill>
                  <a:schemeClr val="accent5"/>
                </a:solidFill>
                <a:latin typeface="+mj-lt"/>
                <a:cs typeface="CiscoSans Thin"/>
              </a:defRPr>
            </a:lvl1pPr>
          </a:lstStyle>
          <a:p>
            <a:r>
              <a:rPr lang="en-US" dirty="0"/>
              <a:t>Click to edit Master title style</a:t>
            </a:r>
          </a:p>
        </p:txBody>
      </p:sp>
      <p:sp>
        <p:nvSpPr>
          <p:cNvPr id="8" name="Rectangle 7"/>
          <p:cNvSpPr>
            <a:spLocks noChangeArrowheads="1"/>
          </p:cNvSpPr>
          <p:nvPr userDrawn="1"/>
        </p:nvSpPr>
        <p:spPr bwMode="ltGray">
          <a:xfrm>
            <a:off x="8532803" y="6375382"/>
            <a:ext cx="201319"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5">
                    <a:lumMod val="50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5">
                  <a:lumMod val="50000"/>
                </a:schemeClr>
              </a:solidFill>
              <a:latin typeface="+mn-lt"/>
              <a:ea typeface="+mn-ea"/>
              <a:cs typeface="CiscoSans Thin"/>
            </a:endParaRPr>
          </a:p>
        </p:txBody>
      </p:sp>
      <p:sp>
        <p:nvSpPr>
          <p:cNvPr id="9" name="Rectangle 4"/>
          <p:cNvSpPr>
            <a:spLocks noChangeArrowheads="1"/>
          </p:cNvSpPr>
          <p:nvPr userDrawn="1"/>
        </p:nvSpPr>
        <p:spPr bwMode="ltGray">
          <a:xfrm>
            <a:off x="5867508" y="6373710"/>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5">
                    <a:lumMod val="50000"/>
                  </a:schemeClr>
                </a:solidFill>
                <a:latin typeface="+mn-lt"/>
                <a:ea typeface="+mn-ea"/>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508040" y="6286929"/>
            <a:ext cx="340257" cy="241299"/>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274754471"/>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20/08/2020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9" r:id="rId12"/>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512888"/>
          </a:xfrm>
        </p:spPr>
        <p:txBody>
          <a:bodyPr/>
          <a:lstStyle/>
          <a:p>
            <a:pPr eaLnBrk="1" hangingPunct="1"/>
            <a:r>
              <a:rPr lang="en-GB" altLang="en-US" dirty="0"/>
              <a:t>ACUA 6001</a:t>
            </a:r>
          </a:p>
        </p:txBody>
      </p:sp>
      <p:sp>
        <p:nvSpPr>
          <p:cNvPr id="6147" name="Subtitle 4"/>
          <p:cNvSpPr>
            <a:spLocks noGrp="1"/>
          </p:cNvSpPr>
          <p:nvPr>
            <p:ph type="subTitle" idx="1"/>
          </p:nvPr>
        </p:nvSpPr>
        <p:spPr>
          <a:xfrm>
            <a:off x="179512" y="2133600"/>
            <a:ext cx="8795145" cy="3363913"/>
          </a:xfrm>
        </p:spPr>
        <p:txBody>
          <a:bodyPr/>
          <a:lstStyle/>
          <a:p>
            <a:pPr eaLnBrk="1" hangingPunct="1"/>
            <a:r>
              <a:rPr lang="en-GB" altLang="en-US" dirty="0">
                <a:solidFill>
                  <a:schemeClr val="tx1"/>
                </a:solidFill>
              </a:rPr>
              <a:t>Data Centre Virtualization</a:t>
            </a:r>
          </a:p>
          <a:p>
            <a:pPr eaLnBrk="1" hangingPunct="1"/>
            <a:r>
              <a:rPr lang="en-GB" altLang="en-US" dirty="0">
                <a:solidFill>
                  <a:schemeClr val="tx1"/>
                </a:solidFill>
              </a:rPr>
              <a:t>Week 4</a:t>
            </a:r>
          </a:p>
          <a:p>
            <a:pPr eaLnBrk="1" hangingPunct="1"/>
            <a:endParaRPr lang="en-GB" altLang="en-US" dirty="0">
              <a:solidFill>
                <a:schemeClr val="tx1"/>
              </a:solidFill>
            </a:endParaRPr>
          </a:p>
          <a:p>
            <a:pPr eaLnBrk="1" hangingPunct="1"/>
            <a:r>
              <a:rPr lang="en-GB" altLang="en-US" dirty="0">
                <a:solidFill>
                  <a:schemeClr val="tx1"/>
                </a:solidFill>
              </a:rPr>
              <a:t>Network Programming</a:t>
            </a:r>
          </a:p>
          <a:p>
            <a:pPr eaLnBrk="1" hangingPunct="1"/>
            <a:endParaRPr lang="en-GB" altLang="en-US" dirty="0">
              <a:solidFill>
                <a:schemeClr val="tx1"/>
              </a:solidFill>
            </a:endParaRPr>
          </a:p>
          <a:p>
            <a:pPr eaLnBrk="1" hangingPunct="1"/>
            <a:r>
              <a:rPr lang="en-GB" altLang="en-US" dirty="0">
                <a:solidFill>
                  <a:schemeClr val="tx1"/>
                </a:solidFill>
              </a:rPr>
              <a:t>					 	- Koushik </a:t>
            </a:r>
            <a:r>
              <a:rPr lang="en-GB" altLang="en-US" dirty="0" err="1">
                <a:solidFill>
                  <a:schemeClr val="tx1"/>
                </a:solidFill>
              </a:rPr>
              <a:t>Modak</a:t>
            </a:r>
            <a:endParaRPr lang="en-GB" altLang="en-US" dirty="0">
              <a:solidFill>
                <a:schemeClr val="tx1"/>
              </a:solidFill>
            </a:endParaRP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extLst>
      <p:ext uri="{BB962C8B-B14F-4D97-AF65-F5344CB8AC3E}">
        <p14:creationId xmlns:p14="http://schemas.microsoft.com/office/powerpoint/2010/main" val="36854781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4"/>
          <p:cNvSpPr>
            <a:spLocks noGrp="1" noChangeArrowheads="1"/>
          </p:cNvSpPr>
          <p:nvPr>
            <p:ph idx="1"/>
          </p:nvPr>
        </p:nvSpPr>
        <p:spPr>
          <a:xfrm>
            <a:off x="145357" y="1498532"/>
            <a:ext cx="8853286" cy="4155319"/>
          </a:xfrm>
        </p:spPr>
        <p:txBody>
          <a:bodyPr/>
          <a:lstStyle/>
          <a:p>
            <a:pPr marL="622300" lvl="1" indent="-457200">
              <a:spcBef>
                <a:spcPts val="600"/>
              </a:spcBef>
              <a:spcAft>
                <a:spcPts val="600"/>
              </a:spcAft>
              <a:buSzPct val="90000"/>
              <a:buFont typeface="Arial" panose="020B0604020202020204" pitchFamily="34" charset="0"/>
              <a:buChar char="•"/>
            </a:pPr>
            <a:r>
              <a:rPr lang="en-US" dirty="0"/>
              <a:t>To understand why network programmability is necessary for evolving networks.</a:t>
            </a:r>
          </a:p>
          <a:p>
            <a:pPr marL="622300" lvl="1" indent="-457200">
              <a:spcBef>
                <a:spcPts val="600"/>
              </a:spcBef>
              <a:spcAft>
                <a:spcPts val="600"/>
              </a:spcAft>
              <a:buSzPct val="90000"/>
              <a:buFont typeface="Arial" panose="020B0604020202020204" pitchFamily="34" charset="0"/>
              <a:buChar char="•"/>
            </a:pPr>
            <a:r>
              <a:rPr lang="en-US" dirty="0"/>
              <a:t>To understand software-defined networking.</a:t>
            </a:r>
          </a:p>
          <a:p>
            <a:pPr marL="622300" lvl="1" indent="-457200">
              <a:spcBef>
                <a:spcPts val="600"/>
              </a:spcBef>
              <a:spcAft>
                <a:spcPts val="600"/>
              </a:spcAft>
              <a:buSzPct val="90000"/>
              <a:buFont typeface="Arial" panose="020B0604020202020204" pitchFamily="34" charset="0"/>
              <a:buChar char="•"/>
            </a:pPr>
            <a:r>
              <a:rPr lang="en-US" dirty="0"/>
              <a:t>To understand the controllers used in network programming.</a:t>
            </a:r>
          </a:p>
          <a:p>
            <a:pPr lvl="1"/>
            <a:endParaRPr lang="en-US" sz="1300" dirty="0"/>
          </a:p>
        </p:txBody>
      </p:sp>
      <p:sp>
        <p:nvSpPr>
          <p:cNvPr id="4098" name="Rectangle 33"/>
          <p:cNvSpPr>
            <a:spLocks noGrp="1" noChangeArrowheads="1"/>
          </p:cNvSpPr>
          <p:nvPr>
            <p:ph type="title"/>
          </p:nvPr>
        </p:nvSpPr>
        <p:spPr>
          <a:xfrm>
            <a:off x="0" y="857251"/>
            <a:ext cx="9144000" cy="757551"/>
          </a:xfrm>
        </p:spPr>
        <p:txBody>
          <a:bodyPr/>
          <a:lstStyle/>
          <a:p>
            <a:pPr eaLnBrk="1" hangingPunct="1"/>
            <a:r>
              <a:rPr lang="en-US" dirty="0"/>
              <a:t>Lesson Aims</a:t>
            </a:r>
          </a:p>
        </p:txBody>
      </p:sp>
    </p:spTree>
    <p:extLst>
      <p:ext uri="{BB962C8B-B14F-4D97-AF65-F5344CB8AC3E}">
        <p14:creationId xmlns:p14="http://schemas.microsoft.com/office/powerpoint/2010/main" val="880020603"/>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72660"/>
            <a:ext cx="8072482" cy="1900579"/>
          </a:xfrm>
        </p:spPr>
        <p:txBody>
          <a:bodyPr/>
          <a:lstStyle/>
          <a:p>
            <a:r>
              <a:rPr lang="en-US" dirty="0"/>
              <a:t>Network Programming</a:t>
            </a:r>
            <a:br>
              <a:rPr lang="en-US" dirty="0"/>
            </a:br>
            <a:endParaRPr lang="en-US" dirty="0"/>
          </a:p>
        </p:txBody>
      </p:sp>
    </p:spTree>
    <p:extLst>
      <p:ext uri="{BB962C8B-B14F-4D97-AF65-F5344CB8AC3E}">
        <p14:creationId xmlns:p14="http://schemas.microsoft.com/office/powerpoint/2010/main" val="234983844"/>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Software-Defined Networking</a:t>
            </a:r>
            <a:br>
              <a:rPr lang="en-US" altLang="en-US" sz="1600" dirty="0"/>
            </a:br>
            <a:r>
              <a:rPr lang="en-US" altLang="en-US" dirty="0"/>
              <a:t>Video – Network Programming, SDN, and Controllers</a:t>
            </a:r>
          </a:p>
        </p:txBody>
      </p:sp>
      <p:pic>
        <p:nvPicPr>
          <p:cNvPr id="7" name="Picture 6"/>
          <p:cNvPicPr>
            <a:picLocks noChangeAspect="1"/>
          </p:cNvPicPr>
          <p:nvPr/>
        </p:nvPicPr>
        <p:blipFill rotWithShape="1">
          <a:blip r:embed="rId3"/>
          <a:srcRect t="18794"/>
          <a:stretch/>
        </p:blipFill>
        <p:spPr>
          <a:xfrm>
            <a:off x="304627" y="3803651"/>
            <a:ext cx="4103436" cy="1850466"/>
          </a:xfrm>
          <a:prstGeom prst="rect">
            <a:avLst/>
          </a:prstGeom>
          <a:ln>
            <a:noFill/>
          </a:ln>
        </p:spPr>
      </p:pic>
      <p:pic>
        <p:nvPicPr>
          <p:cNvPr id="8" name="Picture 7"/>
          <p:cNvPicPr>
            <a:picLocks noChangeAspect="1"/>
          </p:cNvPicPr>
          <p:nvPr/>
        </p:nvPicPr>
        <p:blipFill>
          <a:blip r:embed="rId4"/>
          <a:stretch>
            <a:fillRect/>
          </a:stretch>
        </p:blipFill>
        <p:spPr>
          <a:xfrm>
            <a:off x="4572002" y="1991313"/>
            <a:ext cx="4351271" cy="1477221"/>
          </a:xfrm>
          <a:prstGeom prst="rect">
            <a:avLst/>
          </a:prstGeom>
        </p:spPr>
      </p:pic>
      <p:pic>
        <p:nvPicPr>
          <p:cNvPr id="9" name="Picture 8"/>
          <p:cNvPicPr>
            <a:picLocks noChangeAspect="1"/>
          </p:cNvPicPr>
          <p:nvPr/>
        </p:nvPicPr>
        <p:blipFill>
          <a:blip r:embed="rId5"/>
          <a:stretch>
            <a:fillRect/>
          </a:stretch>
        </p:blipFill>
        <p:spPr>
          <a:xfrm>
            <a:off x="412750" y="1901413"/>
            <a:ext cx="4051128" cy="2004682"/>
          </a:xfrm>
          <a:prstGeom prst="rect">
            <a:avLst/>
          </a:prstGeom>
        </p:spPr>
      </p:pic>
      <p:pic>
        <p:nvPicPr>
          <p:cNvPr id="12" name="Picture 11"/>
          <p:cNvPicPr>
            <a:picLocks noChangeAspect="1"/>
          </p:cNvPicPr>
          <p:nvPr/>
        </p:nvPicPr>
        <p:blipFill>
          <a:blip r:embed="rId6"/>
          <a:stretch>
            <a:fillRect/>
          </a:stretch>
        </p:blipFill>
        <p:spPr>
          <a:xfrm>
            <a:off x="4569900" y="3642366"/>
            <a:ext cx="4353372" cy="1867113"/>
          </a:xfrm>
          <a:prstGeom prst="rect">
            <a:avLst/>
          </a:prstGeom>
        </p:spPr>
      </p:pic>
    </p:spTree>
    <p:extLst>
      <p:ext uri="{BB962C8B-B14F-4D97-AF65-F5344CB8AC3E}">
        <p14:creationId xmlns:p14="http://schemas.microsoft.com/office/powerpoint/2010/main" val="175641329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Software-Defined Networking</a:t>
            </a:r>
            <a:br>
              <a:rPr lang="en-US" altLang="en-US" sz="1600" dirty="0"/>
            </a:br>
            <a:r>
              <a:rPr lang="en-US" altLang="en-US" dirty="0"/>
              <a:t>Control Plane and Data Plane</a:t>
            </a:r>
          </a:p>
        </p:txBody>
      </p:sp>
      <p:sp>
        <p:nvSpPr>
          <p:cNvPr id="2" name="Rectangle 1"/>
          <p:cNvSpPr/>
          <p:nvPr/>
        </p:nvSpPr>
        <p:spPr>
          <a:xfrm>
            <a:off x="114300" y="1656195"/>
            <a:ext cx="8128000" cy="1392689"/>
          </a:xfrm>
          <a:prstGeom prst="rect">
            <a:avLst/>
          </a:prstGeom>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600" dirty="0">
                <a:solidFill>
                  <a:srgbClr val="000000"/>
                </a:solidFill>
                <a:latin typeface="+mn-lt"/>
                <a:ea typeface="ＭＳ Ｐゴシック" charset="0"/>
                <a:cs typeface="CiscoSans"/>
              </a:rPr>
              <a:t>A network device contains the following planes:</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Control plane - Regarded as the brains of a device. Used to make forwarding decisions. Information sent to the control plane is processed by the CPU.</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Data plane - Also called the forwarding plane, this plane is the switch fabric connecting the various network ports on a device. The data plane of each device is used to forward traffic flows. </a:t>
            </a:r>
          </a:p>
        </p:txBody>
      </p:sp>
      <p:pic>
        <p:nvPicPr>
          <p:cNvPr id="3" name="Picture 2"/>
          <p:cNvPicPr>
            <a:picLocks noChangeAspect="1"/>
          </p:cNvPicPr>
          <p:nvPr/>
        </p:nvPicPr>
        <p:blipFill>
          <a:blip r:embed="rId3"/>
          <a:stretch>
            <a:fillRect/>
          </a:stretch>
        </p:blipFill>
        <p:spPr>
          <a:xfrm>
            <a:off x="1424884" y="3079750"/>
            <a:ext cx="3716076" cy="2509490"/>
          </a:xfrm>
          <a:prstGeom prst="rect">
            <a:avLst/>
          </a:prstGeom>
        </p:spPr>
      </p:pic>
      <p:sp>
        <p:nvSpPr>
          <p:cNvPr id="4" name="Rectangle 3"/>
          <p:cNvSpPr/>
          <p:nvPr/>
        </p:nvSpPr>
        <p:spPr>
          <a:xfrm>
            <a:off x="5251507" y="3448388"/>
            <a:ext cx="3467044" cy="2031325"/>
          </a:xfrm>
          <a:prstGeom prst="rect">
            <a:avLst/>
          </a:prstGeom>
          <a:ln>
            <a:solidFill>
              <a:srgbClr val="000000"/>
            </a:solidFill>
          </a:ln>
        </p:spPr>
        <p:txBody>
          <a:bodyPr wrap="square">
            <a:spAutoFit/>
          </a:bodyPr>
          <a:lstStyle/>
          <a:p>
            <a:r>
              <a:rPr lang="en-US" sz="1400" dirty="0">
                <a:solidFill>
                  <a:srgbClr val="000000"/>
                </a:solidFill>
                <a:latin typeface="+mn-lt"/>
                <a:ea typeface="ＭＳ Ｐゴシック" charset="0"/>
                <a:cs typeface="CiscoSans"/>
              </a:rPr>
              <a:t>CEF is an advanced, Layer 3 IP switching technology that enables forwarding of packets to occur at the data plane without consulting the control plane. Packets are forwarded directly by the data plane based on the information contained in the Forwarding Information Base (FIB) and adjacency table, without needing to consult the information in the control plane.</a:t>
            </a:r>
          </a:p>
        </p:txBody>
      </p:sp>
    </p:spTree>
    <p:extLst>
      <p:ext uri="{BB962C8B-B14F-4D97-AF65-F5344CB8AC3E}">
        <p14:creationId xmlns:p14="http://schemas.microsoft.com/office/powerpoint/2010/main" val="3226552083"/>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Software-Defined Networking</a:t>
            </a:r>
            <a:br>
              <a:rPr lang="en-US" altLang="en-US" sz="1600" dirty="0"/>
            </a:br>
            <a:r>
              <a:rPr lang="en-US" altLang="en-US" dirty="0"/>
              <a:t>Control Plane and Data Plane (Cont.)</a:t>
            </a:r>
          </a:p>
        </p:txBody>
      </p:sp>
      <p:sp>
        <p:nvSpPr>
          <p:cNvPr id="4" name="Rectangle 3"/>
          <p:cNvSpPr/>
          <p:nvPr/>
        </p:nvSpPr>
        <p:spPr>
          <a:xfrm>
            <a:off x="127001" y="1795894"/>
            <a:ext cx="3847527" cy="2862322"/>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600" dirty="0">
                <a:solidFill>
                  <a:srgbClr val="000000"/>
                </a:solidFill>
                <a:latin typeface="+mn-lt"/>
                <a:ea typeface="ＭＳ Ｐゴシック" charset="0"/>
                <a:cs typeface="CiscoSans"/>
              </a:rPr>
              <a:t>To virtualize the network, the control plane function is removed from each device and is performed by a centralized controller.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600" dirty="0">
                <a:solidFill>
                  <a:srgbClr val="000000"/>
                </a:solidFill>
                <a:latin typeface="+mn-lt"/>
                <a:ea typeface="ＭＳ Ｐゴシック" charset="0"/>
                <a:cs typeface="CiscoSans"/>
              </a:rPr>
              <a:t>The centralized controller communicates control plane functions to each device.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600" dirty="0">
                <a:solidFill>
                  <a:srgbClr val="000000"/>
                </a:solidFill>
                <a:latin typeface="+mn-lt"/>
                <a:ea typeface="ＭＳ Ｐゴシック" charset="0"/>
                <a:cs typeface="CiscoSans"/>
              </a:rPr>
              <a:t>Each device can now focus on forwarding data while the centralized controller manages data flow, increases security, and provides other services.</a:t>
            </a:r>
          </a:p>
        </p:txBody>
      </p:sp>
      <p:pic>
        <p:nvPicPr>
          <p:cNvPr id="5" name="Picture 4"/>
          <p:cNvPicPr>
            <a:picLocks noChangeAspect="1"/>
          </p:cNvPicPr>
          <p:nvPr/>
        </p:nvPicPr>
        <p:blipFill>
          <a:blip r:embed="rId3"/>
          <a:stretch>
            <a:fillRect/>
          </a:stretch>
        </p:blipFill>
        <p:spPr>
          <a:xfrm>
            <a:off x="4844643" y="1795894"/>
            <a:ext cx="3867558" cy="3811156"/>
          </a:xfrm>
          <a:prstGeom prst="rect">
            <a:avLst/>
          </a:prstGeom>
        </p:spPr>
      </p:pic>
    </p:spTree>
    <p:extLst>
      <p:ext uri="{BB962C8B-B14F-4D97-AF65-F5344CB8AC3E}">
        <p14:creationId xmlns:p14="http://schemas.microsoft.com/office/powerpoint/2010/main" val="3852117358"/>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Software-Defined Networking</a:t>
            </a:r>
            <a:br>
              <a:rPr lang="en-US" altLang="en-US" sz="1600" dirty="0"/>
            </a:br>
            <a:r>
              <a:rPr lang="en-US" altLang="en-US" dirty="0"/>
              <a:t>Virtualizing the Network</a:t>
            </a:r>
          </a:p>
        </p:txBody>
      </p:sp>
      <p:sp>
        <p:nvSpPr>
          <p:cNvPr id="4" name="Rectangle 3"/>
          <p:cNvSpPr/>
          <p:nvPr/>
        </p:nvSpPr>
        <p:spPr>
          <a:xfrm>
            <a:off x="21166" y="1835137"/>
            <a:ext cx="8318500" cy="2716128"/>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600" dirty="0">
                <a:solidFill>
                  <a:srgbClr val="000000"/>
                </a:solidFill>
                <a:latin typeface="+mn-lt"/>
                <a:ea typeface="ＭＳ Ｐゴシック" charset="0"/>
                <a:cs typeface="CiscoSans"/>
              </a:rPr>
              <a:t>Two major network architectures have been developed to support network virtualization:</a:t>
            </a:r>
          </a:p>
          <a:p>
            <a:pPr marL="393700" lvl="1" indent="-228600" defTabSz="684213">
              <a:spcBef>
                <a:spcPts val="300"/>
              </a:spcBef>
              <a:spcAft>
                <a:spcPts val="300"/>
              </a:spcAft>
              <a:buClr>
                <a:schemeClr val="tx2"/>
              </a:buClr>
              <a:buSzPct val="90000"/>
              <a:buFont typeface="Arial" charset="0"/>
              <a:buChar char="•"/>
            </a:pPr>
            <a:r>
              <a:rPr lang="en-US" sz="1500" dirty="0">
                <a:solidFill>
                  <a:srgbClr val="000000"/>
                </a:solidFill>
                <a:latin typeface="+mn-lt"/>
                <a:ea typeface="ＭＳ Ｐゴシック" charset="0"/>
                <a:cs typeface="CiscoSans"/>
              </a:rPr>
              <a:t>Software Defined Networking (SDN) - A network architecture that virtualizes the network.</a:t>
            </a:r>
          </a:p>
          <a:p>
            <a:pPr marL="393700" lvl="1" indent="-228600" defTabSz="684213">
              <a:spcBef>
                <a:spcPts val="300"/>
              </a:spcBef>
              <a:spcAft>
                <a:spcPts val="300"/>
              </a:spcAft>
              <a:buClr>
                <a:schemeClr val="tx2"/>
              </a:buClr>
              <a:buSzPct val="90000"/>
              <a:buFont typeface="Arial" charset="0"/>
              <a:buChar char="•"/>
            </a:pPr>
            <a:r>
              <a:rPr lang="en-US" sz="1500" dirty="0">
                <a:solidFill>
                  <a:srgbClr val="000000"/>
                </a:solidFill>
                <a:latin typeface="+mn-lt"/>
                <a:ea typeface="ＭＳ Ｐゴシック" charset="0"/>
                <a:cs typeface="CiscoSans"/>
              </a:rPr>
              <a:t>Cisco Application Centric Infrastructure (ACI) - A hardware solution for integrating cloud computing and data center management.</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600" dirty="0">
                <a:solidFill>
                  <a:srgbClr val="000000"/>
                </a:solidFill>
                <a:latin typeface="+mn-lt"/>
                <a:ea typeface="ＭＳ Ｐゴシック" charset="0"/>
                <a:cs typeface="CiscoSans"/>
              </a:rPr>
              <a:t>These are some other network virtualization technologies, some of which are included as components in SDN and ACI:</a:t>
            </a:r>
          </a:p>
          <a:p>
            <a:pPr marL="393700" lvl="1" indent="-228600" defTabSz="684213">
              <a:spcBef>
                <a:spcPts val="300"/>
              </a:spcBef>
              <a:spcAft>
                <a:spcPts val="300"/>
              </a:spcAft>
              <a:buClr>
                <a:schemeClr val="tx2"/>
              </a:buClr>
              <a:buSzPct val="90000"/>
              <a:buFont typeface="Arial" charset="0"/>
              <a:buChar char="•"/>
            </a:pPr>
            <a:r>
              <a:rPr lang="en-US" sz="1500" dirty="0" err="1">
                <a:solidFill>
                  <a:srgbClr val="000000"/>
                </a:solidFill>
                <a:latin typeface="+mn-lt"/>
                <a:ea typeface="ＭＳ Ｐゴシック" charset="0"/>
                <a:cs typeface="CiscoSans"/>
              </a:rPr>
              <a:t>OpenFlow</a:t>
            </a:r>
            <a:r>
              <a:rPr lang="en-US" sz="1500" dirty="0">
                <a:solidFill>
                  <a:srgbClr val="000000"/>
                </a:solidFill>
                <a:latin typeface="+mn-lt"/>
                <a:ea typeface="ＭＳ Ｐゴシック" charset="0"/>
                <a:cs typeface="CiscoSans"/>
              </a:rPr>
              <a:t> - The </a:t>
            </a:r>
            <a:r>
              <a:rPr lang="en-US" sz="1500" dirty="0" err="1">
                <a:solidFill>
                  <a:srgbClr val="000000"/>
                </a:solidFill>
                <a:latin typeface="+mn-lt"/>
                <a:ea typeface="ＭＳ Ｐゴシック" charset="0"/>
                <a:cs typeface="CiscoSans"/>
              </a:rPr>
              <a:t>OpenFlow</a:t>
            </a:r>
            <a:r>
              <a:rPr lang="en-US" sz="1500" dirty="0">
                <a:solidFill>
                  <a:srgbClr val="000000"/>
                </a:solidFill>
                <a:latin typeface="+mn-lt"/>
                <a:ea typeface="ＭＳ Ｐゴシック" charset="0"/>
                <a:cs typeface="CiscoSans"/>
              </a:rPr>
              <a:t> protocol is a basic element in building SDN solutions. </a:t>
            </a:r>
          </a:p>
          <a:p>
            <a:pPr marL="393700" lvl="1" indent="-228600" defTabSz="684213">
              <a:spcBef>
                <a:spcPts val="300"/>
              </a:spcBef>
              <a:spcAft>
                <a:spcPts val="300"/>
              </a:spcAft>
              <a:buClr>
                <a:schemeClr val="tx2"/>
              </a:buClr>
              <a:buSzPct val="90000"/>
              <a:buFont typeface="Arial" charset="0"/>
              <a:buChar char="•"/>
            </a:pPr>
            <a:r>
              <a:rPr lang="en-US" sz="1500" dirty="0">
                <a:solidFill>
                  <a:srgbClr val="000000"/>
                </a:solidFill>
                <a:latin typeface="+mn-lt"/>
                <a:ea typeface="ＭＳ Ｐゴシック" charset="0"/>
                <a:cs typeface="CiscoSans"/>
              </a:rPr>
              <a:t>OpenStack - This approach is a virtualization and orchestration platform available to build scalable cloud environments and provide an infrastructure as a service (IaaS) solution. </a:t>
            </a:r>
            <a:endParaRPr lang="en-US" sz="1600" dirty="0">
              <a:solidFill>
                <a:srgbClr val="000000"/>
              </a:solidFill>
              <a:latin typeface="+mn-lt"/>
              <a:ea typeface="ＭＳ Ｐゴシック" charset="0"/>
              <a:cs typeface="CiscoSans"/>
            </a:endParaRPr>
          </a:p>
        </p:txBody>
      </p:sp>
      <p:pic>
        <p:nvPicPr>
          <p:cNvPr id="2" name="Picture 1"/>
          <p:cNvPicPr>
            <a:picLocks noChangeAspect="1"/>
          </p:cNvPicPr>
          <p:nvPr/>
        </p:nvPicPr>
        <p:blipFill>
          <a:blip r:embed="rId3"/>
          <a:stretch>
            <a:fillRect/>
          </a:stretch>
        </p:blipFill>
        <p:spPr>
          <a:xfrm>
            <a:off x="2410884" y="4730208"/>
            <a:ext cx="1769533" cy="965200"/>
          </a:xfrm>
          <a:prstGeom prst="rect">
            <a:avLst/>
          </a:prstGeom>
        </p:spPr>
      </p:pic>
      <p:pic>
        <p:nvPicPr>
          <p:cNvPr id="3" name="Picture 2"/>
          <p:cNvPicPr>
            <a:picLocks noChangeAspect="1"/>
          </p:cNvPicPr>
          <p:nvPr/>
        </p:nvPicPr>
        <p:blipFill>
          <a:blip r:embed="rId4"/>
          <a:stretch>
            <a:fillRect/>
          </a:stretch>
        </p:blipFill>
        <p:spPr>
          <a:xfrm>
            <a:off x="5460122" y="4730208"/>
            <a:ext cx="954436" cy="965200"/>
          </a:xfrm>
          <a:prstGeom prst="rect">
            <a:avLst/>
          </a:prstGeom>
        </p:spPr>
      </p:pic>
    </p:spTree>
    <p:extLst>
      <p:ext uri="{BB962C8B-B14F-4D97-AF65-F5344CB8AC3E}">
        <p14:creationId xmlns:p14="http://schemas.microsoft.com/office/powerpoint/2010/main" val="1150127044"/>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Software-Defined Networking</a:t>
            </a:r>
            <a:br>
              <a:rPr lang="en-US" altLang="en-US" sz="1600" dirty="0"/>
            </a:br>
            <a:r>
              <a:rPr lang="en-US" altLang="en-US" dirty="0"/>
              <a:t>SDN Architecture</a:t>
            </a:r>
          </a:p>
        </p:txBody>
      </p:sp>
      <p:sp>
        <p:nvSpPr>
          <p:cNvPr id="4" name="Rectangle 3"/>
          <p:cNvSpPr/>
          <p:nvPr/>
        </p:nvSpPr>
        <p:spPr>
          <a:xfrm>
            <a:off x="0" y="1656194"/>
            <a:ext cx="8318500" cy="1969770"/>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600" dirty="0">
                <a:solidFill>
                  <a:srgbClr val="000000"/>
                </a:solidFill>
                <a:latin typeface="+mn-lt"/>
                <a:ea typeface="ＭＳ Ｐゴシック" charset="0"/>
                <a:cs typeface="CiscoSans"/>
              </a:rPr>
              <a:t>In a traditional router or switch architecture, the control plane and data plane functions occur in the same device. Routing decisions and packet forwarding are the responsibility of the device operating system.</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600" dirty="0">
                <a:solidFill>
                  <a:srgbClr val="000000"/>
                </a:solidFill>
                <a:latin typeface="+mn-lt"/>
                <a:ea typeface="ＭＳ Ｐゴシック" charset="0"/>
                <a:cs typeface="CiscoSans"/>
              </a:rPr>
              <a:t>Software defined networking (SDN) is a network architecture that has been developed to virtualize the network. SDN can virtualize the control plane. SDN moves the control plane from each network device to a central network intelligence and policy-making entity called the SDN controller. </a:t>
            </a:r>
          </a:p>
        </p:txBody>
      </p:sp>
      <p:pic>
        <p:nvPicPr>
          <p:cNvPr id="5" name="Picture 4"/>
          <p:cNvPicPr>
            <a:picLocks noChangeAspect="1"/>
          </p:cNvPicPr>
          <p:nvPr/>
        </p:nvPicPr>
        <p:blipFill>
          <a:blip r:embed="rId3"/>
          <a:stretch>
            <a:fillRect/>
          </a:stretch>
        </p:blipFill>
        <p:spPr>
          <a:xfrm>
            <a:off x="3626591" y="3448050"/>
            <a:ext cx="3687646" cy="2324100"/>
          </a:xfrm>
          <a:prstGeom prst="rect">
            <a:avLst/>
          </a:prstGeom>
        </p:spPr>
      </p:pic>
    </p:spTree>
    <p:extLst>
      <p:ext uri="{BB962C8B-B14F-4D97-AF65-F5344CB8AC3E}">
        <p14:creationId xmlns:p14="http://schemas.microsoft.com/office/powerpoint/2010/main" val="302158775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Software-Defined Networking</a:t>
            </a:r>
            <a:br>
              <a:rPr lang="en-US" altLang="en-US" sz="1600" dirty="0"/>
            </a:br>
            <a:r>
              <a:rPr lang="en-US" altLang="en-US" dirty="0"/>
              <a:t>SDN Architecture (Cont.)</a:t>
            </a:r>
          </a:p>
        </p:txBody>
      </p:sp>
      <p:sp>
        <p:nvSpPr>
          <p:cNvPr id="4" name="Rectangle 3"/>
          <p:cNvSpPr/>
          <p:nvPr/>
        </p:nvSpPr>
        <p:spPr>
          <a:xfrm>
            <a:off x="-548" y="1766388"/>
            <a:ext cx="5055148" cy="3508653"/>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The SDN controller enables network administrators to manage and dictate how the data plane of virtual switches and routers should handle network traffic.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The SDN controller uses northbound APIs to communicate with the upstream applications. These APIs help network administrators shape traffic and deploy services.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The SDN controller also uses southbound APIs to define the behavior of the downstream virtual switches and routers.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ea typeface="ＭＳ Ｐゴシック" charset="0"/>
                <a:cs typeface="CiscoSans"/>
              </a:rPr>
              <a:t>An API is a set of standardized requests that define the proper way for an application to request services from another application. </a:t>
            </a:r>
            <a:endParaRPr lang="en-US" sz="1400" dirty="0">
              <a:solidFill>
                <a:srgbClr val="000000"/>
              </a:solidFill>
              <a:latin typeface="+mn-lt"/>
              <a:ea typeface="ＭＳ Ｐゴシック" charset="0"/>
              <a:cs typeface="CiscoSans"/>
            </a:endParaRP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err="1">
                <a:solidFill>
                  <a:srgbClr val="000000"/>
                </a:solidFill>
                <a:latin typeface="+mn-lt"/>
                <a:ea typeface="ＭＳ Ｐゴシック" charset="0"/>
                <a:cs typeface="CiscoSans"/>
              </a:rPr>
              <a:t>OpenFlow</a:t>
            </a:r>
            <a:r>
              <a:rPr lang="en-US" sz="1400" dirty="0">
                <a:solidFill>
                  <a:srgbClr val="000000"/>
                </a:solidFill>
                <a:latin typeface="+mn-lt"/>
                <a:ea typeface="ＭＳ Ｐゴシック" charset="0"/>
                <a:cs typeface="CiscoSans"/>
              </a:rPr>
              <a:t> is the original and widely implemented southbound API.</a:t>
            </a:r>
            <a:endParaRPr lang="en-US" sz="1400" dirty="0"/>
          </a:p>
        </p:txBody>
      </p:sp>
      <p:pic>
        <p:nvPicPr>
          <p:cNvPr id="6" name="Picture 5"/>
          <p:cNvPicPr>
            <a:picLocks noChangeAspect="1"/>
          </p:cNvPicPr>
          <p:nvPr/>
        </p:nvPicPr>
        <p:blipFill>
          <a:blip r:embed="rId3"/>
          <a:stretch>
            <a:fillRect/>
          </a:stretch>
        </p:blipFill>
        <p:spPr>
          <a:xfrm>
            <a:off x="5137180" y="1975778"/>
            <a:ext cx="3625821" cy="2767672"/>
          </a:xfrm>
          <a:prstGeom prst="rect">
            <a:avLst/>
          </a:prstGeom>
        </p:spPr>
      </p:pic>
    </p:spTree>
    <p:extLst>
      <p:ext uri="{BB962C8B-B14F-4D97-AF65-F5344CB8AC3E}">
        <p14:creationId xmlns:p14="http://schemas.microsoft.com/office/powerpoint/2010/main" val="1166994872"/>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Controllers</a:t>
            </a:r>
            <a:br>
              <a:rPr lang="en-US" altLang="en-US" sz="1600" dirty="0"/>
            </a:br>
            <a:r>
              <a:rPr lang="en-US" altLang="en-US" dirty="0"/>
              <a:t>SDN Controller and Operations</a:t>
            </a:r>
          </a:p>
        </p:txBody>
      </p:sp>
      <p:sp>
        <p:nvSpPr>
          <p:cNvPr id="4" name="Rectangle 3"/>
          <p:cNvSpPr/>
          <p:nvPr/>
        </p:nvSpPr>
        <p:spPr>
          <a:xfrm>
            <a:off x="-548" y="1766387"/>
            <a:ext cx="5055148" cy="3570208"/>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SDN controller defines the data flows that occur in the SDN Data Plane. A flow could consist of all packets with the same source and destination IP addresses, or all packets with the same VLAN identifier.</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Each flow traveling through the network must first get permission from the SDN controller. If the controller allows a flow, it computes a route for the flow to take and adds an entry for that flow in each of the switches along the path.</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The controller populates and the switches manage the flow tables. Each </a:t>
            </a:r>
            <a:r>
              <a:rPr lang="en-US" sz="1400" dirty="0" err="1">
                <a:solidFill>
                  <a:srgbClr val="000000"/>
                </a:solidFill>
                <a:latin typeface="+mn-lt"/>
                <a:ea typeface="ＭＳ Ｐゴシック" charset="0"/>
                <a:cs typeface="CiscoSans"/>
              </a:rPr>
              <a:t>OpenFlow</a:t>
            </a:r>
            <a:r>
              <a:rPr lang="en-US" sz="1400" dirty="0">
                <a:solidFill>
                  <a:srgbClr val="000000"/>
                </a:solidFill>
                <a:latin typeface="+mn-lt"/>
                <a:ea typeface="ＭＳ Ｐゴシック" charset="0"/>
                <a:cs typeface="CiscoSans"/>
              </a:rPr>
              <a:t> switch connects to other </a:t>
            </a:r>
            <a:r>
              <a:rPr lang="en-US" sz="1400" dirty="0" err="1">
                <a:solidFill>
                  <a:srgbClr val="000000"/>
                </a:solidFill>
                <a:latin typeface="+mn-lt"/>
                <a:ea typeface="ＭＳ Ｐゴシック" charset="0"/>
                <a:cs typeface="CiscoSans"/>
              </a:rPr>
              <a:t>OpenFlow</a:t>
            </a:r>
            <a:r>
              <a:rPr lang="en-US" sz="1400" dirty="0">
                <a:solidFill>
                  <a:srgbClr val="000000"/>
                </a:solidFill>
                <a:latin typeface="+mn-lt"/>
                <a:ea typeface="ＭＳ Ｐゴシック" charset="0"/>
                <a:cs typeface="CiscoSans"/>
              </a:rPr>
              <a:t> switches. They can also connect to end-user devices that are part of a packet flow.</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To the switch, a flow is a sequence of packets that matches a specific entry in a flow table.</a:t>
            </a:r>
          </a:p>
        </p:txBody>
      </p:sp>
      <p:pic>
        <p:nvPicPr>
          <p:cNvPr id="2" name="Picture 1"/>
          <p:cNvPicPr>
            <a:picLocks noChangeAspect="1"/>
          </p:cNvPicPr>
          <p:nvPr/>
        </p:nvPicPr>
        <p:blipFill>
          <a:blip r:embed="rId3"/>
          <a:stretch>
            <a:fillRect/>
          </a:stretch>
        </p:blipFill>
        <p:spPr>
          <a:xfrm>
            <a:off x="5122673" y="2089151"/>
            <a:ext cx="3730336" cy="3086063"/>
          </a:xfrm>
          <a:prstGeom prst="rect">
            <a:avLst/>
          </a:prstGeom>
        </p:spPr>
      </p:pic>
    </p:spTree>
    <p:extLst>
      <p:ext uri="{BB962C8B-B14F-4D97-AF65-F5344CB8AC3E}">
        <p14:creationId xmlns:p14="http://schemas.microsoft.com/office/powerpoint/2010/main" val="4142672319"/>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Controllers</a:t>
            </a:r>
            <a:br>
              <a:rPr lang="en-US" altLang="en-US" sz="1600" dirty="0"/>
            </a:br>
            <a:r>
              <a:rPr lang="en-US" altLang="en-US" dirty="0"/>
              <a:t>Video - Cisco Application Centric Infrastructure</a:t>
            </a:r>
          </a:p>
        </p:txBody>
      </p:sp>
      <p:pic>
        <p:nvPicPr>
          <p:cNvPr id="8" name="Picture 7"/>
          <p:cNvPicPr>
            <a:picLocks noChangeAspect="1"/>
          </p:cNvPicPr>
          <p:nvPr/>
        </p:nvPicPr>
        <p:blipFill>
          <a:blip r:embed="rId3"/>
          <a:stretch>
            <a:fillRect/>
          </a:stretch>
        </p:blipFill>
        <p:spPr>
          <a:xfrm>
            <a:off x="371181" y="1656195"/>
            <a:ext cx="1116967" cy="1461656"/>
          </a:xfrm>
          <a:prstGeom prst="rect">
            <a:avLst/>
          </a:prstGeom>
        </p:spPr>
      </p:pic>
      <p:pic>
        <p:nvPicPr>
          <p:cNvPr id="9" name="Picture 8"/>
          <p:cNvPicPr>
            <a:picLocks noChangeAspect="1"/>
          </p:cNvPicPr>
          <p:nvPr/>
        </p:nvPicPr>
        <p:blipFill>
          <a:blip r:embed="rId4"/>
          <a:stretch>
            <a:fillRect/>
          </a:stretch>
        </p:blipFill>
        <p:spPr>
          <a:xfrm>
            <a:off x="1859327" y="1676540"/>
            <a:ext cx="1133779" cy="1463365"/>
          </a:xfrm>
          <a:prstGeom prst="rect">
            <a:avLst/>
          </a:prstGeom>
        </p:spPr>
      </p:pic>
      <p:pic>
        <p:nvPicPr>
          <p:cNvPr id="10" name="Picture 9"/>
          <p:cNvPicPr>
            <a:picLocks noChangeAspect="1"/>
          </p:cNvPicPr>
          <p:nvPr/>
        </p:nvPicPr>
        <p:blipFill>
          <a:blip r:embed="rId5"/>
          <a:stretch>
            <a:fillRect/>
          </a:stretch>
        </p:blipFill>
        <p:spPr>
          <a:xfrm>
            <a:off x="3454400" y="1709765"/>
            <a:ext cx="1116490" cy="1451438"/>
          </a:xfrm>
          <a:prstGeom prst="rect">
            <a:avLst/>
          </a:prstGeom>
        </p:spPr>
      </p:pic>
      <p:pic>
        <p:nvPicPr>
          <p:cNvPr id="11" name="Picture 10"/>
          <p:cNvPicPr>
            <a:picLocks noChangeAspect="1"/>
          </p:cNvPicPr>
          <p:nvPr/>
        </p:nvPicPr>
        <p:blipFill>
          <a:blip r:embed="rId6"/>
          <a:stretch>
            <a:fillRect/>
          </a:stretch>
        </p:blipFill>
        <p:spPr>
          <a:xfrm>
            <a:off x="4750582" y="1676539"/>
            <a:ext cx="3739609" cy="2126942"/>
          </a:xfrm>
          <a:prstGeom prst="rect">
            <a:avLst/>
          </a:prstGeom>
        </p:spPr>
      </p:pic>
      <p:pic>
        <p:nvPicPr>
          <p:cNvPr id="13" name="Picture 12"/>
          <p:cNvPicPr>
            <a:picLocks noChangeAspect="1"/>
          </p:cNvPicPr>
          <p:nvPr/>
        </p:nvPicPr>
        <p:blipFill>
          <a:blip r:embed="rId7"/>
          <a:stretch>
            <a:fillRect/>
          </a:stretch>
        </p:blipFill>
        <p:spPr>
          <a:xfrm>
            <a:off x="1436341" y="3160249"/>
            <a:ext cx="4871007" cy="2573007"/>
          </a:xfrm>
          <a:prstGeom prst="rect">
            <a:avLst/>
          </a:prstGeom>
        </p:spPr>
      </p:pic>
    </p:spTree>
    <p:extLst>
      <p:ext uri="{BB962C8B-B14F-4D97-AF65-F5344CB8AC3E}">
        <p14:creationId xmlns:p14="http://schemas.microsoft.com/office/powerpoint/2010/main" val="1532306980"/>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Controllers</a:t>
            </a:r>
            <a:br>
              <a:rPr lang="en-US" altLang="en-US" sz="1600" dirty="0"/>
            </a:br>
            <a:r>
              <a:rPr lang="en-US" altLang="en-US" dirty="0"/>
              <a:t>Core Components of ACI</a:t>
            </a:r>
          </a:p>
        </p:txBody>
      </p:sp>
      <p:sp>
        <p:nvSpPr>
          <p:cNvPr id="4" name="Rectangle 3"/>
          <p:cNvSpPr/>
          <p:nvPr/>
        </p:nvSpPr>
        <p:spPr>
          <a:xfrm>
            <a:off x="33821" y="1766387"/>
            <a:ext cx="4538181" cy="3377848"/>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Three core components of the ACI architecture:</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Application Network Profile (ANP) - Collection of end-point groups (EPG), their connections, and the policies that define those connections. </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Application Policy Infrastructure Controller (APIC) – The brains of the ACI architecture. A centralized software controller that is designed for programmability and centralized management. Translates application policies into network programming.</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Cisco Nexus 9000 Series switches – Provide an application-aware switching fabric and work with an APIC to manage the virtual and physical network infrastructure.</a:t>
            </a:r>
          </a:p>
        </p:txBody>
      </p:sp>
      <p:pic>
        <p:nvPicPr>
          <p:cNvPr id="3" name="Picture 2"/>
          <p:cNvPicPr>
            <a:picLocks noChangeAspect="1"/>
          </p:cNvPicPr>
          <p:nvPr/>
        </p:nvPicPr>
        <p:blipFill>
          <a:blip r:embed="rId3"/>
          <a:stretch>
            <a:fillRect/>
          </a:stretch>
        </p:blipFill>
        <p:spPr>
          <a:xfrm>
            <a:off x="4659094" y="1452994"/>
            <a:ext cx="4385112" cy="3280256"/>
          </a:xfrm>
          <a:prstGeom prst="rect">
            <a:avLst/>
          </a:prstGeom>
        </p:spPr>
      </p:pic>
      <p:sp>
        <p:nvSpPr>
          <p:cNvPr id="6" name="TextBox 5"/>
          <p:cNvSpPr txBox="1"/>
          <p:nvPr/>
        </p:nvSpPr>
        <p:spPr>
          <a:xfrm>
            <a:off x="4826000" y="4733251"/>
            <a:ext cx="4051300" cy="954107"/>
          </a:xfrm>
          <a:prstGeom prst="rect">
            <a:avLst/>
          </a:prstGeom>
          <a:noFill/>
          <a:ln>
            <a:solidFill>
              <a:srgbClr val="000000"/>
            </a:solidFill>
          </a:ln>
        </p:spPr>
        <p:txBody>
          <a:bodyPr wrap="square" rtlCol="0">
            <a:spAutoFit/>
          </a:bodyPr>
          <a:lstStyle/>
          <a:p>
            <a:r>
              <a:rPr lang="en-US" sz="1400" dirty="0">
                <a:solidFill>
                  <a:srgbClr val="000000"/>
                </a:solidFill>
                <a:latin typeface="+mn-lt"/>
                <a:ea typeface="ＭＳ Ｐゴシック" charset="0"/>
                <a:cs typeface="CiscoSans"/>
              </a:rPr>
              <a:t>APIC is positioned between the ANP and the ACI-enabled network infrastructure. The APIC translates the application requirements into a network configuration to meet those needs.</a:t>
            </a:r>
          </a:p>
        </p:txBody>
      </p:sp>
    </p:spTree>
    <p:extLst>
      <p:ext uri="{BB962C8B-B14F-4D97-AF65-F5344CB8AC3E}">
        <p14:creationId xmlns:p14="http://schemas.microsoft.com/office/powerpoint/2010/main" val="422583324"/>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Controllers</a:t>
            </a:r>
            <a:br>
              <a:rPr lang="en-US" altLang="en-US" sz="1600" dirty="0"/>
            </a:br>
            <a:r>
              <a:rPr lang="en-US" altLang="en-US" dirty="0"/>
              <a:t>Spine-Leaf Topology</a:t>
            </a:r>
          </a:p>
        </p:txBody>
      </p:sp>
      <p:sp>
        <p:nvSpPr>
          <p:cNvPr id="4" name="Rectangle 3"/>
          <p:cNvSpPr/>
          <p:nvPr/>
        </p:nvSpPr>
        <p:spPr>
          <a:xfrm>
            <a:off x="33821" y="1766388"/>
            <a:ext cx="4538181" cy="4247317"/>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Cisco ACI fabric is composed of the APIC and the Cisco Nexus 9000 series switches using two-tier spine-leaf topology, as shown in the figure.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Leaf switches always attach to the spines, but they never attach to each other.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Spine switches only attach to the leaf and core switches (not shown).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Cisco APICs and all other devices in the network physically attach to leaf switches.</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When compared to SDN, the APIC controller does not manipulate the data path directly.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ea typeface="ＭＳ Ｐゴシック" charset="0"/>
                <a:cs typeface="CiscoSans"/>
              </a:rPr>
              <a:t>The APIC centralizes the policy definition and programs the leaf switches to forward traffic based on the defined policies.</a:t>
            </a:r>
          </a:p>
          <a:p>
            <a:pPr marL="169863" indent="-169863" defTabSz="684213">
              <a:spcBef>
                <a:spcPts val="600"/>
              </a:spcBef>
              <a:spcAft>
                <a:spcPts val="600"/>
              </a:spcAft>
              <a:buClr>
                <a:schemeClr val="tx2"/>
              </a:buClr>
              <a:buSzPct val="90000"/>
              <a:buFont typeface="Wingdings" panose="05000000000000000000" pitchFamily="2" charset="2"/>
              <a:buChar char="§"/>
            </a:pPr>
            <a:endParaRPr lang="en-US" sz="1400" dirty="0">
              <a:solidFill>
                <a:srgbClr val="000000"/>
              </a:solidFill>
              <a:latin typeface="+mn-lt"/>
              <a:ea typeface="ＭＳ Ｐゴシック" charset="0"/>
              <a:cs typeface="CiscoSans"/>
            </a:endParaRPr>
          </a:p>
        </p:txBody>
      </p:sp>
      <p:pic>
        <p:nvPicPr>
          <p:cNvPr id="2" name="Picture 1"/>
          <p:cNvPicPr>
            <a:picLocks noChangeAspect="1"/>
          </p:cNvPicPr>
          <p:nvPr/>
        </p:nvPicPr>
        <p:blipFill>
          <a:blip r:embed="rId3"/>
          <a:stretch>
            <a:fillRect/>
          </a:stretch>
        </p:blipFill>
        <p:spPr>
          <a:xfrm>
            <a:off x="4572002" y="2024494"/>
            <a:ext cx="4339997" cy="2807856"/>
          </a:xfrm>
          <a:prstGeom prst="rect">
            <a:avLst/>
          </a:prstGeom>
        </p:spPr>
      </p:pic>
    </p:spTree>
    <p:extLst>
      <p:ext uri="{BB962C8B-B14F-4D97-AF65-F5344CB8AC3E}">
        <p14:creationId xmlns:p14="http://schemas.microsoft.com/office/powerpoint/2010/main" val="2444880171"/>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Controllers</a:t>
            </a:r>
            <a:br>
              <a:rPr lang="en-US" altLang="en-US" sz="1600" dirty="0"/>
            </a:br>
            <a:r>
              <a:rPr lang="en-US" altLang="en-US" dirty="0"/>
              <a:t>SDN Types</a:t>
            </a:r>
          </a:p>
        </p:txBody>
      </p:sp>
      <p:sp>
        <p:nvSpPr>
          <p:cNvPr id="4" name="Rectangle 3"/>
          <p:cNvSpPr/>
          <p:nvPr/>
        </p:nvSpPr>
        <p:spPr>
          <a:xfrm>
            <a:off x="33821" y="1766388"/>
            <a:ext cx="4538181" cy="3516347"/>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To better understand APIC-EM, it is helpful to take a broader look at the three types of SDN:</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Device-based SDN - The devices are programmable by applications running on the device itself or on a server in the network. Cisco </a:t>
            </a:r>
            <a:r>
              <a:rPr lang="en-US" sz="1400" dirty="0" err="1">
                <a:solidFill>
                  <a:srgbClr val="000000"/>
                </a:solidFill>
                <a:latin typeface="+mn-lt"/>
                <a:ea typeface="ＭＳ Ｐゴシック" charset="0"/>
                <a:cs typeface="CiscoSans"/>
              </a:rPr>
              <a:t>OnePK</a:t>
            </a:r>
            <a:r>
              <a:rPr lang="en-US" sz="1400" dirty="0">
                <a:solidFill>
                  <a:srgbClr val="000000"/>
                </a:solidFill>
                <a:latin typeface="+mn-lt"/>
                <a:ea typeface="ＭＳ Ｐゴシック" charset="0"/>
                <a:cs typeface="CiscoSans"/>
              </a:rPr>
              <a:t> is an example of a device-based SDN. It enables programmers to build applications to integrate and interact with Cisco devices.</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Controller-based SDN - Uses a centralized controller that has knowledge of all devices in the network. The applications can interface with the controller responsible for managing devices and manipulating traffic flows throughout the network. The Cisco Open SDN Controller is a commercial distribution of </a:t>
            </a:r>
            <a:r>
              <a:rPr lang="en-US" sz="1400" dirty="0" err="1">
                <a:solidFill>
                  <a:srgbClr val="000000"/>
                </a:solidFill>
                <a:latin typeface="+mn-lt"/>
                <a:ea typeface="ＭＳ Ｐゴシック" charset="0"/>
                <a:cs typeface="CiscoSans"/>
              </a:rPr>
              <a:t>OpenDaylight</a:t>
            </a:r>
            <a:r>
              <a:rPr lang="en-US" sz="1400" dirty="0">
                <a:solidFill>
                  <a:srgbClr val="000000"/>
                </a:solidFill>
                <a:latin typeface="+mn-lt"/>
                <a:ea typeface="ＭＳ Ｐゴシック" charset="0"/>
                <a:cs typeface="CiscoSans"/>
              </a:rPr>
              <a:t>.</a:t>
            </a:r>
          </a:p>
        </p:txBody>
      </p:sp>
      <p:pic>
        <p:nvPicPr>
          <p:cNvPr id="3" name="Picture 2"/>
          <p:cNvPicPr>
            <a:picLocks noChangeAspect="1"/>
          </p:cNvPicPr>
          <p:nvPr/>
        </p:nvPicPr>
        <p:blipFill>
          <a:blip r:embed="rId3"/>
          <a:stretch>
            <a:fillRect/>
          </a:stretch>
        </p:blipFill>
        <p:spPr>
          <a:xfrm>
            <a:off x="5080001" y="1656194"/>
            <a:ext cx="2535367" cy="1639456"/>
          </a:xfrm>
          <a:prstGeom prst="rect">
            <a:avLst/>
          </a:prstGeom>
        </p:spPr>
      </p:pic>
      <p:pic>
        <p:nvPicPr>
          <p:cNvPr id="5" name="Picture 4"/>
          <p:cNvPicPr>
            <a:picLocks noChangeAspect="1"/>
          </p:cNvPicPr>
          <p:nvPr/>
        </p:nvPicPr>
        <p:blipFill>
          <a:blip r:embed="rId4"/>
          <a:stretch>
            <a:fillRect/>
          </a:stretch>
        </p:blipFill>
        <p:spPr>
          <a:xfrm>
            <a:off x="5141163" y="3651250"/>
            <a:ext cx="2474204" cy="2017336"/>
          </a:xfrm>
          <a:prstGeom prst="rect">
            <a:avLst/>
          </a:prstGeom>
        </p:spPr>
      </p:pic>
    </p:spTree>
    <p:extLst>
      <p:ext uri="{BB962C8B-B14F-4D97-AF65-F5344CB8AC3E}">
        <p14:creationId xmlns:p14="http://schemas.microsoft.com/office/powerpoint/2010/main" val="1436568117"/>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Controllers</a:t>
            </a:r>
            <a:br>
              <a:rPr lang="en-US" altLang="en-US" sz="1600" dirty="0"/>
            </a:br>
            <a:r>
              <a:rPr lang="en-US" altLang="en-US" dirty="0"/>
              <a:t>SDN Types (Cont.)</a:t>
            </a:r>
          </a:p>
        </p:txBody>
      </p:sp>
      <p:sp>
        <p:nvSpPr>
          <p:cNvPr id="4" name="Rectangle 3"/>
          <p:cNvSpPr/>
          <p:nvPr/>
        </p:nvSpPr>
        <p:spPr>
          <a:xfrm>
            <a:off x="33821" y="1766388"/>
            <a:ext cx="4538181" cy="2908489"/>
          </a:xfrm>
          <a:prstGeom prst="rect">
            <a:avLst/>
          </a:prstGeom>
          <a:ln>
            <a:noFill/>
          </a:ln>
        </p:spPr>
        <p:txBody>
          <a:bodyPr wrap="square">
            <a:spAutoFit/>
          </a:bodyPr>
          <a:lstStyle/>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Policy-based SDN - Similar to controller-based SDN where a centralized controller has a view of all devices in the network. Includes an additional Policy layer. Uses built-in applications that automate advanced configuration tasks via a guided workflow and user-friendly GUI. No programming skills are required. Cisco APIC-EM is an example of this type of SDN.</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Policy-based SDN is the most robust, providing for a simple mechanism to control and manage policies across the entire network.</a:t>
            </a:r>
          </a:p>
          <a:p>
            <a:pPr marL="393700" lvl="1" indent="-228600" defTabSz="684213">
              <a:spcBef>
                <a:spcPts val="300"/>
              </a:spcBef>
              <a:spcAft>
                <a:spcPts val="300"/>
              </a:spcAft>
              <a:buClr>
                <a:schemeClr val="tx2"/>
              </a:buClr>
              <a:buSzPct val="90000"/>
              <a:buFont typeface="Arial" charset="0"/>
              <a:buChar char="•"/>
            </a:pPr>
            <a:endParaRPr lang="en-US" sz="1400" dirty="0">
              <a:solidFill>
                <a:srgbClr val="000000"/>
              </a:solidFill>
              <a:latin typeface="+mn-lt"/>
              <a:ea typeface="ＭＳ Ｐゴシック" charset="0"/>
              <a:cs typeface="CiscoSans"/>
            </a:endParaRPr>
          </a:p>
        </p:txBody>
      </p:sp>
      <p:pic>
        <p:nvPicPr>
          <p:cNvPr id="2" name="Picture 1"/>
          <p:cNvPicPr>
            <a:picLocks noChangeAspect="1"/>
          </p:cNvPicPr>
          <p:nvPr/>
        </p:nvPicPr>
        <p:blipFill>
          <a:blip r:embed="rId3"/>
          <a:stretch>
            <a:fillRect/>
          </a:stretch>
        </p:blipFill>
        <p:spPr>
          <a:xfrm>
            <a:off x="4764237" y="1656194"/>
            <a:ext cx="3763813" cy="3117850"/>
          </a:xfrm>
          <a:prstGeom prst="rect">
            <a:avLst/>
          </a:prstGeom>
        </p:spPr>
      </p:pic>
    </p:spTree>
    <p:extLst>
      <p:ext uri="{BB962C8B-B14F-4D97-AF65-F5344CB8AC3E}">
        <p14:creationId xmlns:p14="http://schemas.microsoft.com/office/powerpoint/2010/main" val="2488514410"/>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Controllers</a:t>
            </a:r>
            <a:br>
              <a:rPr lang="en-US" altLang="en-US" sz="1600" dirty="0"/>
            </a:br>
            <a:r>
              <a:rPr lang="en-US" altLang="en-US" dirty="0"/>
              <a:t>APIC-EM Features</a:t>
            </a:r>
          </a:p>
        </p:txBody>
      </p:sp>
      <p:sp>
        <p:nvSpPr>
          <p:cNvPr id="4" name="Rectangle 3"/>
          <p:cNvSpPr/>
          <p:nvPr/>
        </p:nvSpPr>
        <p:spPr>
          <a:xfrm>
            <a:off x="33821" y="1656194"/>
            <a:ext cx="4538181" cy="3454792"/>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Cisco APIC-EM provides the following features:</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Discovery - Supports a discovery functionality that is used to populate the controller's device and host inventory database.</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Device Inventory - Collects detailed information from devices within the network including device name, device status, MAC address, IPv4/IPv6 addresses, IOS/Firmware, platform, up time, and configuration.</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Host Inventory - Collects detailed information from hosts with the network including host name, user ID, MAC address, IPv4/IPv6 addresses, and network attachment point.</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Policy - Ability to view and control policies across the entire network including </a:t>
            </a:r>
            <a:r>
              <a:rPr lang="en-US" sz="1400" dirty="0" err="1">
                <a:solidFill>
                  <a:srgbClr val="000000"/>
                </a:solidFill>
                <a:latin typeface="+mn-lt"/>
                <a:ea typeface="ＭＳ Ｐゴシック" charset="0"/>
                <a:cs typeface="CiscoSans"/>
              </a:rPr>
              <a:t>QoS</a:t>
            </a:r>
            <a:r>
              <a:rPr lang="en-US" sz="1400" dirty="0">
                <a:solidFill>
                  <a:srgbClr val="000000"/>
                </a:solidFill>
                <a:latin typeface="+mn-lt"/>
                <a:ea typeface="ＭＳ Ｐゴシック" charset="0"/>
                <a:cs typeface="CiscoSans"/>
              </a:rPr>
              <a:t>.</a:t>
            </a:r>
          </a:p>
        </p:txBody>
      </p:sp>
      <p:pic>
        <p:nvPicPr>
          <p:cNvPr id="3" name="Picture 2"/>
          <p:cNvPicPr>
            <a:picLocks noChangeAspect="1"/>
          </p:cNvPicPr>
          <p:nvPr/>
        </p:nvPicPr>
        <p:blipFill>
          <a:blip r:embed="rId3"/>
          <a:stretch>
            <a:fillRect/>
          </a:stretch>
        </p:blipFill>
        <p:spPr>
          <a:xfrm>
            <a:off x="5126977" y="1277418"/>
            <a:ext cx="3462049" cy="2424544"/>
          </a:xfrm>
          <a:prstGeom prst="rect">
            <a:avLst/>
          </a:prstGeom>
        </p:spPr>
      </p:pic>
      <p:sp>
        <p:nvSpPr>
          <p:cNvPr id="5" name="TextBox 4"/>
          <p:cNvSpPr txBox="1"/>
          <p:nvPr/>
        </p:nvSpPr>
        <p:spPr>
          <a:xfrm>
            <a:off x="4831081" y="3790950"/>
            <a:ext cx="3757945" cy="1677382"/>
          </a:xfrm>
          <a:prstGeom prst="rect">
            <a:avLst/>
          </a:prstGeom>
          <a:noFill/>
        </p:spPr>
        <p:txBody>
          <a:bodyPr wrap="square" rtlCol="0">
            <a:spAutoFit/>
          </a:bodyPr>
          <a:lstStyle/>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ea typeface="ＭＳ Ｐゴシック" charset="0"/>
                <a:cs typeface="CiscoSans"/>
              </a:rPr>
              <a:t>Topology - Supports a graphical view of the network (topology view). </a:t>
            </a:r>
            <a:endParaRPr lang="en-US" sz="1400" dirty="0">
              <a:solidFill>
                <a:srgbClr val="000000"/>
              </a:solidFill>
              <a:latin typeface="+mn-lt"/>
              <a:ea typeface="ＭＳ Ｐゴシック" charset="0"/>
              <a:cs typeface="CiscoSans"/>
            </a:endParaRP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Policy Analysis - Inspection and analysis of network access control policies. Ability to trace application specific paths between end devices to quickly identify ACLs in use and problem areas. </a:t>
            </a:r>
            <a:endParaRPr lang="en-US" dirty="0"/>
          </a:p>
        </p:txBody>
      </p:sp>
    </p:spTree>
    <p:extLst>
      <p:ext uri="{BB962C8B-B14F-4D97-AF65-F5344CB8AC3E}">
        <p14:creationId xmlns:p14="http://schemas.microsoft.com/office/powerpoint/2010/main" val="341584995"/>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Controllers</a:t>
            </a:r>
            <a:br>
              <a:rPr lang="en-US" altLang="en-US" sz="1600" dirty="0"/>
            </a:br>
            <a:r>
              <a:rPr lang="en-US" altLang="en-US" dirty="0"/>
              <a:t>APIC-EM ACL Analysis</a:t>
            </a:r>
          </a:p>
        </p:txBody>
      </p:sp>
      <p:sp>
        <p:nvSpPr>
          <p:cNvPr id="4" name="Rectangle 3"/>
          <p:cNvSpPr/>
          <p:nvPr/>
        </p:nvSpPr>
        <p:spPr>
          <a:xfrm>
            <a:off x="33821" y="1795999"/>
            <a:ext cx="4538181" cy="3139321"/>
          </a:xfrm>
          <a:prstGeom prst="rect">
            <a:avLst/>
          </a:prstGeom>
          <a:ln>
            <a:noFill/>
          </a:ln>
        </p:spPr>
        <p:txBody>
          <a:bodyPr wrap="square">
            <a:spAutoFit/>
          </a:bodyPr>
          <a:lstStyle/>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One of the most important features of the APIC-EM controller is the ability to manage policies across the entire network. </a:t>
            </a:r>
          </a:p>
          <a:p>
            <a:pPr marL="169863" indent="-169863" defTabSz="684213">
              <a:spcBef>
                <a:spcPts val="600"/>
              </a:spcBef>
              <a:spcAft>
                <a:spcPts val="600"/>
              </a:spcAft>
              <a:buClr>
                <a:schemeClr val="tx2"/>
              </a:buClr>
              <a:buSzPct val="90000"/>
              <a:buFont typeface="Wingdings" panose="05000000000000000000" pitchFamily="2" charset="2"/>
              <a:buChar char="§"/>
            </a:pPr>
            <a:r>
              <a:rPr lang="en-US" sz="1400" dirty="0">
                <a:solidFill>
                  <a:srgbClr val="000000"/>
                </a:solidFill>
                <a:latin typeface="+mn-lt"/>
                <a:ea typeface="ＭＳ Ｐゴシック" charset="0"/>
                <a:cs typeface="CiscoSans"/>
              </a:rPr>
              <a:t>APIC-EM ACL Analysis and Path Trace provide tools to allow the administrator to analyze and understand ACL policies and configurations. </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ACL Analysis Tool - Enables ACL inspection and interrogation across the entire network, exposing any problems and conflicts. </a:t>
            </a:r>
          </a:p>
          <a:p>
            <a:pPr marL="393700" lvl="1" indent="-228600" defTabSz="684213">
              <a:spcBef>
                <a:spcPts val="300"/>
              </a:spcBef>
              <a:spcAft>
                <a:spcPts val="300"/>
              </a:spcAft>
              <a:buClr>
                <a:schemeClr val="tx2"/>
              </a:buClr>
              <a:buSzPct val="90000"/>
              <a:buFont typeface="Arial" charset="0"/>
              <a:buChar char="•"/>
            </a:pPr>
            <a:r>
              <a:rPr lang="en-US" sz="1400" dirty="0">
                <a:solidFill>
                  <a:srgbClr val="000000"/>
                </a:solidFill>
                <a:latin typeface="+mn-lt"/>
                <a:ea typeface="ＭＳ Ｐゴシック" charset="0"/>
                <a:cs typeface="CiscoSans"/>
              </a:rPr>
              <a:t>ACL Path Trace - This tool examines specific ACLs on the path between two end nodes, displaying any potential issues. </a:t>
            </a:r>
          </a:p>
        </p:txBody>
      </p:sp>
      <p:pic>
        <p:nvPicPr>
          <p:cNvPr id="2" name="Picture 1"/>
          <p:cNvPicPr>
            <a:picLocks noChangeAspect="1"/>
          </p:cNvPicPr>
          <p:nvPr/>
        </p:nvPicPr>
        <p:blipFill>
          <a:blip r:embed="rId3"/>
          <a:stretch>
            <a:fillRect/>
          </a:stretch>
        </p:blipFill>
        <p:spPr>
          <a:xfrm>
            <a:off x="4806345" y="1465662"/>
            <a:ext cx="3967436" cy="2025650"/>
          </a:xfrm>
          <a:prstGeom prst="rect">
            <a:avLst/>
          </a:prstGeom>
        </p:spPr>
      </p:pic>
      <p:sp>
        <p:nvSpPr>
          <p:cNvPr id="6" name="TextBox 5"/>
          <p:cNvSpPr txBox="1"/>
          <p:nvPr/>
        </p:nvSpPr>
        <p:spPr>
          <a:xfrm>
            <a:off x="5989963" y="1090892"/>
            <a:ext cx="1600200" cy="338554"/>
          </a:xfrm>
          <a:prstGeom prst="rect">
            <a:avLst/>
          </a:prstGeom>
          <a:noFill/>
        </p:spPr>
        <p:txBody>
          <a:bodyPr wrap="square" rtlCol="0">
            <a:spAutoFit/>
          </a:bodyPr>
          <a:lstStyle/>
          <a:p>
            <a:r>
              <a:rPr lang="en-US" sz="1600" dirty="0">
                <a:solidFill>
                  <a:srgbClr val="000000"/>
                </a:solidFill>
                <a:latin typeface="+mn-lt"/>
                <a:ea typeface="ＭＳ Ｐゴシック" charset="0"/>
                <a:cs typeface="CiscoSans"/>
              </a:rPr>
              <a:t>ACL Analysis</a:t>
            </a:r>
          </a:p>
        </p:txBody>
      </p:sp>
      <p:pic>
        <p:nvPicPr>
          <p:cNvPr id="7" name="Picture 6"/>
          <p:cNvPicPr>
            <a:picLocks noChangeAspect="1"/>
          </p:cNvPicPr>
          <p:nvPr/>
        </p:nvPicPr>
        <p:blipFill>
          <a:blip r:embed="rId4"/>
          <a:stretch>
            <a:fillRect/>
          </a:stretch>
        </p:blipFill>
        <p:spPr>
          <a:xfrm>
            <a:off x="4806345" y="3892942"/>
            <a:ext cx="3888730" cy="1587108"/>
          </a:xfrm>
          <a:prstGeom prst="rect">
            <a:avLst/>
          </a:prstGeom>
        </p:spPr>
      </p:pic>
      <p:sp>
        <p:nvSpPr>
          <p:cNvPr id="9" name="TextBox 8"/>
          <p:cNvSpPr txBox="1"/>
          <p:nvPr/>
        </p:nvSpPr>
        <p:spPr>
          <a:xfrm>
            <a:off x="5989964" y="3613151"/>
            <a:ext cx="1744337" cy="338554"/>
          </a:xfrm>
          <a:prstGeom prst="rect">
            <a:avLst/>
          </a:prstGeom>
          <a:noFill/>
        </p:spPr>
        <p:txBody>
          <a:bodyPr wrap="square" rtlCol="0">
            <a:spAutoFit/>
          </a:bodyPr>
          <a:lstStyle/>
          <a:p>
            <a:r>
              <a:rPr lang="en-US" sz="1600" dirty="0">
                <a:solidFill>
                  <a:srgbClr val="000000"/>
                </a:solidFill>
                <a:latin typeface="+mn-lt"/>
                <a:ea typeface="ＭＳ Ｐゴシック" charset="0"/>
                <a:cs typeface="CiscoSans"/>
              </a:rPr>
              <a:t>ACL Path Trace</a:t>
            </a:r>
          </a:p>
        </p:txBody>
      </p:sp>
    </p:spTree>
    <p:extLst>
      <p:ext uri="{BB962C8B-B14F-4D97-AF65-F5344CB8AC3E}">
        <p14:creationId xmlns:p14="http://schemas.microsoft.com/office/powerpoint/2010/main" val="2177821881"/>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bwMode="auto">
          <a:xfrm>
            <a:off x="1417131" y="2011877"/>
            <a:ext cx="6450388" cy="1864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61593" tIns="30796" rIns="61593" bIns="30796"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endParaRPr lang="en-US" sz="1200" dirty="0"/>
          </a:p>
        </p:txBody>
      </p:sp>
      <p:sp>
        <p:nvSpPr>
          <p:cNvPr id="4" name="Content Placeholder 3"/>
          <p:cNvSpPr>
            <a:spLocks noGrp="1"/>
          </p:cNvSpPr>
          <p:nvPr>
            <p:ph idx="1"/>
          </p:nvPr>
        </p:nvSpPr>
        <p:spPr/>
        <p:txBody>
          <a:bodyPr/>
          <a:lstStyle/>
          <a:p>
            <a:r>
              <a:rPr lang="en-US" dirty="0"/>
              <a:t>Explain why network programmability is necessary for evolving networks.</a:t>
            </a:r>
          </a:p>
          <a:p>
            <a:endParaRPr lang="en-US" dirty="0"/>
          </a:p>
          <a:p>
            <a:endParaRPr lang="en-US" dirty="0"/>
          </a:p>
          <a:p>
            <a:endParaRPr lang="en-US" dirty="0"/>
          </a:p>
          <a:p>
            <a:endParaRPr lang="en-US" dirty="0"/>
          </a:p>
          <a:p>
            <a:endParaRPr lang="en-US" dirty="0"/>
          </a:p>
          <a:p>
            <a:endParaRPr lang="en-US" dirty="0"/>
          </a:p>
        </p:txBody>
      </p:sp>
      <p:sp>
        <p:nvSpPr>
          <p:cNvPr id="21505" name="Rectangle 2"/>
          <p:cNvSpPr>
            <a:spLocks noGrp="1" noChangeArrowheads="1"/>
          </p:cNvSpPr>
          <p:nvPr>
            <p:ph type="title"/>
          </p:nvPr>
        </p:nvSpPr>
        <p:spPr/>
        <p:txBody>
          <a:bodyPr/>
          <a:lstStyle/>
          <a:p>
            <a:r>
              <a:rPr lang="en-US" dirty="0">
                <a:latin typeface="Arial" charset="0"/>
              </a:rPr>
              <a:t>Student Activity</a:t>
            </a:r>
          </a:p>
        </p:txBody>
      </p:sp>
    </p:spTree>
    <p:extLst>
      <p:ext uri="{BB962C8B-B14F-4D97-AF65-F5344CB8AC3E}">
        <p14:creationId xmlns:p14="http://schemas.microsoft.com/office/powerpoint/2010/main" val="145008397"/>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6E983-E500-EB42-9620-5216CE802541}"/>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455AE925-B3AA-5C46-9FC5-1D515D42B2B6}"/>
              </a:ext>
            </a:extLst>
          </p:cNvPr>
          <p:cNvSpPr>
            <a:spLocks noGrp="1"/>
          </p:cNvSpPr>
          <p:nvPr>
            <p:ph idx="1"/>
          </p:nvPr>
        </p:nvSpPr>
        <p:spPr/>
        <p:txBody>
          <a:bodyPr/>
          <a:lstStyle/>
          <a:p>
            <a:pPr algn="just"/>
            <a:r>
              <a:rPr lang="en-GB" sz="2000" dirty="0"/>
              <a:t>Nunes, Bruno AA, et al. "A survey of software-defined networking: Past, present, and future of programmable networks”, Communications Surveys &amp; Tutorials, IEEE 16.3 (2014): 1617-1634.</a:t>
            </a:r>
          </a:p>
          <a:p>
            <a:pPr algn="just"/>
            <a:r>
              <a:rPr lang="en-GB" sz="2000" dirty="0"/>
              <a:t>C. J. Sher </a:t>
            </a:r>
            <a:r>
              <a:rPr lang="en-GB" sz="2000" dirty="0" err="1"/>
              <a:t>Decusatis</a:t>
            </a:r>
            <a:r>
              <a:rPr lang="en-GB" sz="2000" dirty="0"/>
              <a:t>, A. Carranza, C. M. </a:t>
            </a:r>
            <a:r>
              <a:rPr lang="en-GB" sz="2000" dirty="0" err="1"/>
              <a:t>Decusatis</a:t>
            </a:r>
            <a:r>
              <a:rPr lang="en-GB" sz="2000" dirty="0"/>
              <a:t>, "Communication within clouds: open standards and proprietary protocols for data centre networking," Communications Magazine, IEEE , vol.50, no.9, September 2012.</a:t>
            </a:r>
          </a:p>
          <a:p>
            <a:pPr algn="just"/>
            <a:r>
              <a:rPr lang="en-GB" sz="2000" dirty="0"/>
              <a:t>Santana, G.A.A. (2013) </a:t>
            </a:r>
            <a:r>
              <a:rPr lang="en-GB" sz="2000" i="1" dirty="0"/>
              <a:t>Data Centre Virtualization Fundamentals: Understanding Techniques and Designs for Highly Efficient Data Centres with Cisco Nexus</a:t>
            </a:r>
            <a:r>
              <a:rPr lang="en-GB" sz="2000" dirty="0"/>
              <a:t>, UCS, MDS, and Beyond, Pearson Education.</a:t>
            </a:r>
          </a:p>
          <a:p>
            <a:pPr algn="just"/>
            <a:endParaRPr lang="en-US" sz="2000" dirty="0"/>
          </a:p>
        </p:txBody>
      </p:sp>
      <p:sp>
        <p:nvSpPr>
          <p:cNvPr id="4" name="Date Placeholder 3">
            <a:extLst>
              <a:ext uri="{FF2B5EF4-FFF2-40B4-BE49-F238E27FC236}">
                <a16:creationId xmlns:a16="http://schemas.microsoft.com/office/drawing/2014/main" id="{3EF59C8C-3D62-D84C-B7E3-A5673AD5633A}"/>
              </a:ext>
            </a:extLst>
          </p:cNvPr>
          <p:cNvSpPr>
            <a:spLocks noGrp="1"/>
          </p:cNvSpPr>
          <p:nvPr>
            <p:ph type="dt" sz="half" idx="10"/>
          </p:nvPr>
        </p:nvSpPr>
        <p:spPr/>
        <p:txBody>
          <a:bodyPr/>
          <a:lstStyle/>
          <a:p>
            <a:pPr>
              <a:defRPr/>
            </a:pPr>
            <a:fld id="{2303D31F-598B-47EE-BA37-93F097A3D676}" type="datetime1">
              <a:rPr lang="en-GB" altLang="en-US" smtClean="0"/>
              <a:pPr>
                <a:defRPr/>
              </a:pPr>
              <a:t>20/08/2020</a:t>
            </a:fld>
            <a:endParaRPr lang="en-GB" altLang="en-US"/>
          </a:p>
        </p:txBody>
      </p:sp>
      <p:sp>
        <p:nvSpPr>
          <p:cNvPr id="5" name="Slide Number Placeholder 4">
            <a:extLst>
              <a:ext uri="{FF2B5EF4-FFF2-40B4-BE49-F238E27FC236}">
                <a16:creationId xmlns:a16="http://schemas.microsoft.com/office/drawing/2014/main" id="{F1CC2782-A771-004A-B1E6-F75F26FD3258}"/>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355469702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3712</TotalTime>
  <Words>1821</Words>
  <Application>Microsoft Macintosh PowerPoint</Application>
  <PresentationFormat>On-screen Show (4:3)</PresentationFormat>
  <Paragraphs>159</Paragraphs>
  <Slides>19</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Myriad Pro</vt:lpstr>
      <vt:lpstr>Verdana</vt:lpstr>
      <vt:lpstr>Wingdings</vt:lpstr>
      <vt:lpstr>20140311PresentationUWTSDTemplate</vt:lpstr>
      <vt:lpstr>ACUA 6001</vt:lpstr>
      <vt:lpstr>Lesson Aims</vt:lpstr>
      <vt:lpstr>Network Programming </vt:lpstr>
      <vt:lpstr>Software-Defined Networking Video – Network Programming, SDN, and Controllers</vt:lpstr>
      <vt:lpstr>Software-Defined Networking Control Plane and Data Plane</vt:lpstr>
      <vt:lpstr>Software-Defined Networking Control Plane and Data Plane (Cont.)</vt:lpstr>
      <vt:lpstr>Software-Defined Networking Virtualizing the Network</vt:lpstr>
      <vt:lpstr>Software-Defined Networking SDN Architecture</vt:lpstr>
      <vt:lpstr>Software-Defined Networking SDN Architecture (Cont.)</vt:lpstr>
      <vt:lpstr>Controllers SDN Controller and Operations</vt:lpstr>
      <vt:lpstr>Controllers Video - Cisco Application Centric Infrastructure</vt:lpstr>
      <vt:lpstr>Controllers Core Components of ACI</vt:lpstr>
      <vt:lpstr>Controllers Spine-Leaf Topology</vt:lpstr>
      <vt:lpstr>Controllers SDN Types</vt:lpstr>
      <vt:lpstr>Controllers SDN Types (Cont.)</vt:lpstr>
      <vt:lpstr>Controllers APIC-EM Features</vt:lpstr>
      <vt:lpstr>Controllers APIC-EM ACL Analysis</vt:lpstr>
      <vt:lpstr>Student Activity</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Modak Koushik</cp:lastModifiedBy>
  <cp:revision>52</cp:revision>
  <cp:lastPrinted>2018-07-09T15:27:01Z</cp:lastPrinted>
  <dcterms:created xsi:type="dcterms:W3CDTF">2002-10-07T19:43:58Z</dcterms:created>
  <dcterms:modified xsi:type="dcterms:W3CDTF">2020-08-20T00:12:48Z</dcterms:modified>
</cp:coreProperties>
</file>