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57" r:id="rId3"/>
    <p:sldId id="258" r:id="rId4"/>
    <p:sldId id="259" r:id="rId5"/>
    <p:sldId id="266" r:id="rId6"/>
    <p:sldId id="264" r:id="rId7"/>
    <p:sldId id="265" r:id="rId8"/>
    <p:sldId id="263" r:id="rId9"/>
    <p:sldId id="262" r:id="rId10"/>
    <p:sldId id="261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910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56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101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643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210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26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12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671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737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95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692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759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60EF2BF-6F79-89AB-AE06-0DA2979CAEB0}"/>
              </a:ext>
            </a:extLst>
          </p:cNvPr>
          <p:cNvSpPr>
            <a:spLocks noGrp="1"/>
          </p:cNvSpPr>
          <p:nvPr/>
        </p:nvSpPr>
        <p:spPr>
          <a:xfrm>
            <a:off x="1826910" y="2502415"/>
            <a:ext cx="8539079" cy="106867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9600" b="1" dirty="0">
                <a:ea typeface="Aptos" panose="020B0004020202020204" pitchFamily="34" charset="0"/>
              </a:rPr>
            </a:br>
            <a:br>
              <a:rPr lang="en-GB" sz="9600" dirty="0"/>
            </a:b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Enelly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Somabwana</a:t>
            </a:r>
            <a:b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Student number: 2438796</a:t>
            </a:r>
            <a:b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Sheperd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Ziko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53125C10-44C8-8D43-7CD2-7F839280552A}"/>
              </a:ext>
            </a:extLst>
          </p:cNvPr>
          <p:cNvSpPr>
            <a:spLocks noGrp="1"/>
          </p:cNvSpPr>
          <p:nvPr/>
        </p:nvSpPr>
        <p:spPr>
          <a:xfrm>
            <a:off x="238592" y="5588832"/>
            <a:ext cx="11313763" cy="3098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9AD474-3CFB-FAFA-9328-DD642AE8269B}"/>
              </a:ext>
            </a:extLst>
          </p:cNvPr>
          <p:cNvSpPr txBox="1"/>
          <p:nvPr/>
        </p:nvSpPr>
        <p:spPr>
          <a:xfrm>
            <a:off x="3212034" y="1495074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UWTSD logo | Discover Dylan Thomas">
            <a:extLst>
              <a:ext uri="{FF2B5EF4-FFF2-40B4-BE49-F238E27FC236}">
                <a16:creationId xmlns:a16="http://schemas.microsoft.com/office/drawing/2014/main" id="{E3AA040D-37D1-926E-1ABD-D27218FA2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910" y="109050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5014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43BD39-266B-7DBF-72A3-43CCB90DD7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D9CEC-5F90-9DFD-9DC6-E39A57C85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2" y="-249760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Introduction: The impact on Jenny.</a:t>
            </a:r>
            <a:endParaRPr lang="en-US" sz="4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C80E7A-BFC4-B64D-0830-B67F416385FF}"/>
              </a:ext>
            </a:extLst>
          </p:cNvPr>
          <p:cNvSpPr txBox="1"/>
          <p:nvPr/>
        </p:nvSpPr>
        <p:spPr>
          <a:xfrm>
            <a:off x="7192475" y="1563439"/>
            <a:ext cx="48162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This presentation evaluates the life plan development for Jenny, who is a 16 year old that has been caring for her mother over the past 5 years which was passed on to her due to the death of her father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F06DC0-B471-F079-38F2-08FB5B3DD940}"/>
              </a:ext>
            </a:extLst>
          </p:cNvPr>
          <p:cNvSpPr txBox="1"/>
          <p:nvPr/>
        </p:nvSpPr>
        <p:spPr>
          <a:xfrm>
            <a:off x="7192475" y="3290527"/>
            <a:ext cx="43551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This presentation will use John bowlby’s attachment Theory to analyse and understand how Jenny’s role as a caregiver has had a significant impact on her development.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A75196-B54B-5F8C-A5F7-38FD7B2E2357}"/>
              </a:ext>
            </a:extLst>
          </p:cNvPr>
          <p:cNvSpPr txBox="1"/>
          <p:nvPr/>
        </p:nvSpPr>
        <p:spPr>
          <a:xfrm>
            <a:off x="7192475" y="5017615"/>
            <a:ext cx="42776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/>
              <a:t>This theory will also help to adapt a plan to support jenny’s current situation to understand the emotional, psychological and social development.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84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424003-CD66-3948-88B0-2C4FDA5B061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359835"/>
            <a:ext cx="12191980" cy="70061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E22978-B0E6-8180-7AF6-CAD29CFB0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217" y="1378888"/>
            <a:ext cx="5664184" cy="3265776"/>
          </a:xfrm>
        </p:spPr>
        <p:txBody>
          <a:bodyPr>
            <a:normAutofit/>
          </a:bodyPr>
          <a:lstStyle/>
          <a:p>
            <a:pPr algn="r"/>
            <a:r>
              <a:rPr lang="en-GB" sz="8000" dirty="0">
                <a:ln w="22225">
                  <a:solidFill>
                    <a:srgbClr val="FFFFFF"/>
                  </a:solidFill>
                </a:ln>
                <a:noFill/>
              </a:rPr>
              <a:t>Jenny’s dilemma  </a:t>
            </a:r>
            <a:endParaRPr lang="en-US" sz="8000" dirty="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0C99D4A-2855-1B11-A8AF-80C7375789A3}"/>
              </a:ext>
            </a:extLst>
          </p:cNvPr>
          <p:cNvSpPr txBox="1"/>
          <p:nvPr/>
        </p:nvSpPr>
        <p:spPr>
          <a:xfrm>
            <a:off x="7302618" y="531674"/>
            <a:ext cx="43260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Jenny’s mother needs 24/7 assistance around the home. That includes cooking, cleaning, shopping and taking medications. This is all due to her mobility issues.</a:t>
            </a: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0D0AB2-F12F-8319-5E45-E65DF96CC4E4}"/>
              </a:ext>
            </a:extLst>
          </p:cNvPr>
          <p:cNvSpPr txBox="1"/>
          <p:nvPr/>
        </p:nvSpPr>
        <p:spPr>
          <a:xfrm>
            <a:off x="7392337" y="2184170"/>
            <a:ext cx="43260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FFFFFF"/>
                </a:solidFill>
              </a:rPr>
              <a:t>With jenny being a young caregiver and having to grief the loss of her father, this can affect her ability to bond with her mother and attend to her needs.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31BE60-177A-7A8D-A179-51FE33D75434}"/>
              </a:ext>
            </a:extLst>
          </p:cNvPr>
          <p:cNvSpPr txBox="1"/>
          <p:nvPr/>
        </p:nvSpPr>
        <p:spPr>
          <a:xfrm>
            <a:off x="3916423" y="464466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0C09E4-B729-BA6D-82DF-F66986445660}"/>
              </a:ext>
            </a:extLst>
          </p:cNvPr>
          <p:cNvSpPr txBox="1"/>
          <p:nvPr/>
        </p:nvSpPr>
        <p:spPr>
          <a:xfrm>
            <a:off x="7392348" y="3744334"/>
            <a:ext cx="4326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And there are researchers that have identified that young adults tend to undergo huge amounts of stress and anxiety during their development.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7A055DB-2D34-6A0C-BADE-EA34E5FF3C9E}"/>
              </a:ext>
            </a:extLst>
          </p:cNvPr>
          <p:cNvSpPr txBox="1"/>
          <p:nvPr/>
        </p:nvSpPr>
        <p:spPr>
          <a:xfrm>
            <a:off x="1268406" y="420648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52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77A36-CB2B-1152-89DC-A1180B29B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24132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4000"/>
              <a:t>Bowlby’s Attachment Theory</a:t>
            </a:r>
            <a:endParaRPr lang="en-US" sz="4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A7C6E-8626-DED1-3A04-3039C4C3F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13" r="26063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ABD886-83F8-6131-2779-ED78AE33E700}"/>
              </a:ext>
            </a:extLst>
          </p:cNvPr>
          <p:cNvSpPr txBox="1"/>
          <p:nvPr/>
        </p:nvSpPr>
        <p:spPr>
          <a:xfrm>
            <a:off x="6096000" y="1494199"/>
            <a:ext cx="54668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Bowlby’s theory emphasises the importance of early emotional bonds between a child and their care giver.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E27492-8235-9A96-1573-C02CC0F3EFA6}"/>
              </a:ext>
            </a:extLst>
          </p:cNvPr>
          <p:cNvSpPr txBox="1"/>
          <p:nvPr/>
        </p:nvSpPr>
        <p:spPr>
          <a:xfrm>
            <a:off x="6095999" y="2551396"/>
            <a:ext cx="49169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Bowlby’s research evaluated that bonds with children that are formed with their caregiver have a lasting impact on their emotional wellbeing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547EA0-06EF-9DE7-9F1B-17A971255F26}"/>
              </a:ext>
            </a:extLst>
          </p:cNvPr>
          <p:cNvSpPr txBox="1"/>
          <p:nvPr/>
        </p:nvSpPr>
        <p:spPr>
          <a:xfrm>
            <a:off x="6095999" y="3751725"/>
            <a:ext cx="43824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 truly believed that children are biologically programmed to form attachments that will help them feel safe and secure.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0399EB-C500-6C9E-3C76-ADFED233DBE5}"/>
              </a:ext>
            </a:extLst>
          </p:cNvPr>
          <p:cNvSpPr txBox="1"/>
          <p:nvPr/>
        </p:nvSpPr>
        <p:spPr>
          <a:xfrm>
            <a:off x="6095999" y="4952054"/>
            <a:ext cx="60959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had 4 stages of attachment which are: pre-attachment (birth- 6 weeks), attachment in the making ( 6 weeks- 6 months), clear-cut attachment (6 months- 2 years), and formation of a reciprocal relationship ( 2 years and beyond).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(McLeod)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44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CCF5A-F003-CE6B-BB4F-CCDE9940C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years development/attachment theory (Jenny)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1A6DF-F887-A7A0-6270-3E3329DF0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>
            <a:normAutofit fontScale="92500"/>
          </a:bodyPr>
          <a:lstStyle/>
          <a:p>
            <a:r>
              <a:rPr lang="en-GB" dirty="0"/>
              <a:t>Caregiving responsibilities as a young adult can interfere with a child’s development. For example, in the attachment theory  parents are meant to be the caregivers to provide support and stability .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F773A5-C4F7-A30D-82AA-09279789BE9C}"/>
              </a:ext>
            </a:extLst>
          </p:cNvPr>
          <p:cNvSpPr txBox="1"/>
          <p:nvPr/>
        </p:nvSpPr>
        <p:spPr>
          <a:xfrm>
            <a:off x="838200" y="3304291"/>
            <a:ext cx="7875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800" dirty="0"/>
              <a:t>Jenny experienced the loss of her father during her adolescence stage. And that can lead to depression, anxiety or emotional pressure.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AFEA37-50C9-19F4-0ED9-4B20C0F20B86}"/>
              </a:ext>
            </a:extLst>
          </p:cNvPr>
          <p:cNvSpPr txBox="1"/>
          <p:nvPr/>
        </p:nvSpPr>
        <p:spPr>
          <a:xfrm>
            <a:off x="838200" y="4979016"/>
            <a:ext cx="684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/>
              <a:t>The roles are reversed in jenny’s situation.</a:t>
            </a:r>
            <a:endParaRPr lang="en-US" sz="2800" dirty="0"/>
          </a:p>
        </p:txBody>
      </p:sp>
      <p:pic>
        <p:nvPicPr>
          <p:cNvPr id="6" name="Picture 5" descr="Peace With Dementia: Can There Be Positive Aspects to Caregiving?">
            <a:extLst>
              <a:ext uri="{FF2B5EF4-FFF2-40B4-BE49-F238E27FC236}">
                <a16:creationId xmlns:a16="http://schemas.microsoft.com/office/drawing/2014/main" id="{8F3C93A5-CB25-DDA6-9140-5781561D36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4347" y="4072721"/>
            <a:ext cx="3456739" cy="1812591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9948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49BDD-333C-194D-1D0F-EB518FDE1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Strategies/ interventions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8B2E7-7702-0C2A-82CF-C1A761D79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55" y="1431062"/>
            <a:ext cx="10515600" cy="104130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Jenny could find someone that has a profession in that field to lighten some of the duties that she has.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C64B61-877F-CCE3-872C-A99C2ADFC3EE}"/>
              </a:ext>
            </a:extLst>
          </p:cNvPr>
          <p:cNvSpPr txBox="1"/>
          <p:nvPr/>
        </p:nvSpPr>
        <p:spPr>
          <a:xfrm>
            <a:off x="123055" y="2529620"/>
            <a:ext cx="990499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Jenny can join a mental health support group to help with the grieving of her father because it did put a lot of stress on her.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5C3DAF-6FAE-2CAF-A92D-851BF48368CC}"/>
              </a:ext>
            </a:extLst>
          </p:cNvPr>
          <p:cNvSpPr txBox="1"/>
          <p:nvPr/>
        </p:nvSpPr>
        <p:spPr>
          <a:xfrm>
            <a:off x="123055" y="4073674"/>
            <a:ext cx="88487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She can attend to more activities that are related to her mother.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65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BF25D-4D07-AB01-7385-0EDAEBF3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 and environmental factors that are influencing jenny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3B43D-C83B-5AD9-2598-DBCFDDA26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437" y="2324823"/>
            <a:ext cx="10515600" cy="1104177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Jenny is experiencing her adolescence stage. Meaning that she will be going through puberty and hormonal changes.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896C35-B32B-498F-A1E2-E40066F54CB2}"/>
              </a:ext>
            </a:extLst>
          </p:cNvPr>
          <p:cNvSpPr txBox="1"/>
          <p:nvPr/>
        </p:nvSpPr>
        <p:spPr>
          <a:xfrm>
            <a:off x="959165" y="2929802"/>
            <a:ext cx="7955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9502AC-B432-3EC5-CAA2-14633E1E741A}"/>
              </a:ext>
            </a:extLst>
          </p:cNvPr>
          <p:cNvSpPr txBox="1"/>
          <p:nvPr/>
        </p:nvSpPr>
        <p:spPr>
          <a:xfrm>
            <a:off x="829147" y="1806742"/>
            <a:ext cx="40705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/>
              <a:t>Biological factors: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1FE6C0-A46D-5A98-A033-6E3ADA76C042}"/>
              </a:ext>
            </a:extLst>
          </p:cNvPr>
          <p:cNvSpPr txBox="1"/>
          <p:nvPr/>
        </p:nvSpPr>
        <p:spPr>
          <a:xfrm>
            <a:off x="624437" y="3285361"/>
            <a:ext cx="65896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Going through grief at a young age.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ECC57F-6EA6-B461-DF6A-7182B49119A4}"/>
              </a:ext>
            </a:extLst>
          </p:cNvPr>
          <p:cNvSpPr txBox="1"/>
          <p:nvPr/>
        </p:nvSpPr>
        <p:spPr>
          <a:xfrm>
            <a:off x="829146" y="4033979"/>
            <a:ext cx="5266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factors: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BA4E1A-944F-4089-B2F8-62AE6ADD0F4A}"/>
              </a:ext>
            </a:extLst>
          </p:cNvPr>
          <p:cNvSpPr txBox="1"/>
          <p:nvPr/>
        </p:nvSpPr>
        <p:spPr>
          <a:xfrm>
            <a:off x="624437" y="4451209"/>
            <a:ext cx="6384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Less opportunities to socialise.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F4B1AD-1A78-A935-BFDA-6B03C853C6CD}"/>
              </a:ext>
            </a:extLst>
          </p:cNvPr>
          <p:cNvSpPr txBox="1"/>
          <p:nvPr/>
        </p:nvSpPr>
        <p:spPr>
          <a:xfrm>
            <a:off x="624437" y="5082841"/>
            <a:ext cx="58922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Support at home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6962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AE90A-FF37-C238-E4A0-211889AAF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661"/>
            <a:ext cx="10515600" cy="1325563"/>
          </a:xfrm>
        </p:spPr>
        <p:txBody>
          <a:bodyPr/>
          <a:lstStyle/>
          <a:p>
            <a:r>
              <a:rPr lang="en-GB" dirty="0"/>
              <a:t>Strengths of the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82393-1A22-464F-E450-B219BA823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0646"/>
            <a:ext cx="10515600" cy="1034082"/>
          </a:xfrm>
        </p:spPr>
        <p:txBody>
          <a:bodyPr>
            <a:no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His theory provides a detailed explanation of how attachment is formed and the importance of it in a humans development.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DFF02B-6AFD-0762-CF93-6D74B07A5016}"/>
              </a:ext>
            </a:extLst>
          </p:cNvPr>
          <p:cNvSpPr txBox="1"/>
          <p:nvPr/>
        </p:nvSpPr>
        <p:spPr>
          <a:xfrm>
            <a:off x="0" y="2319559"/>
            <a:ext cx="89989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theory has a great influence on childcare practices by portraying the importance of a secure attachment for a healthy development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C0759A-68AC-CA65-C3E0-F3E307647F89}"/>
              </a:ext>
            </a:extLst>
          </p:cNvPr>
          <p:cNvSpPr txBox="1"/>
          <p:nvPr/>
        </p:nvSpPr>
        <p:spPr>
          <a:xfrm>
            <a:off x="0" y="3860298"/>
            <a:ext cx="880706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Lastly, this theory has a wide range of studies that have confirmed the existence of the attachment style and their impact  on relationships and mental health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2162F2-0A13-52A4-36E9-94649A5DA707}"/>
              </a:ext>
            </a:extLst>
          </p:cNvPr>
          <p:cNvSpPr txBox="1"/>
          <p:nvPr/>
        </p:nvSpPr>
        <p:spPr>
          <a:xfrm>
            <a:off x="0" y="6097734"/>
            <a:ext cx="4299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(National Society for the Prevention of Cruelty to Children)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52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24C4E-DD44-1DAC-8679-DA8B5AA89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of the theory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CF680-D3DB-1DA4-C311-946994E1B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123256" cy="973307"/>
          </a:xfrm>
        </p:spPr>
        <p:txBody>
          <a:bodyPr/>
          <a:lstStyle/>
          <a:p>
            <a:r>
              <a:rPr lang="en-GB" dirty="0"/>
              <a:t>This theory might not apply to everyone globally because of cultural differences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A8B02A-543C-7FAF-EBCD-7CEE6021E14A}"/>
              </a:ext>
            </a:extLst>
          </p:cNvPr>
          <p:cNvSpPr txBox="1"/>
          <p:nvPr/>
        </p:nvSpPr>
        <p:spPr>
          <a:xfrm>
            <a:off x="838200" y="2828835"/>
            <a:ext cx="95076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err="1"/>
              <a:t>Bowlby</a:t>
            </a:r>
            <a:r>
              <a:rPr lang="en-GB" sz="2800" dirty="0"/>
              <a:t> mainly described the mother and child bonding .</a:t>
            </a: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66209B-5054-280A-031A-FF239B86A2C1}"/>
              </a:ext>
            </a:extLst>
          </p:cNvPr>
          <p:cNvSpPr txBox="1"/>
          <p:nvPr/>
        </p:nvSpPr>
        <p:spPr>
          <a:xfrm>
            <a:off x="838200" y="3505946"/>
            <a:ext cx="70527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Many researchers have mentioned that early attachment determines in later relationships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536954-E085-2160-491C-27AD0FAB76F0}"/>
              </a:ext>
            </a:extLst>
          </p:cNvPr>
          <p:cNvSpPr txBox="1"/>
          <p:nvPr/>
        </p:nvSpPr>
        <p:spPr>
          <a:xfrm>
            <a:off x="10708240" y="630820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Tizard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)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35325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08852-A1E5-D048-8DF9-0F70537C3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1080"/>
            <a:ext cx="10515600" cy="1325563"/>
          </a:xfrm>
        </p:spPr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72AB0-3BE2-5980-F981-42D98EB73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have used John Bowlby’s attachment theory to break down how it can affect a young caregiver throughout their lifetime and how it can have an impact on them.</a:t>
            </a:r>
          </a:p>
          <a:p>
            <a:pPr marL="0" indent="0">
              <a:buNone/>
            </a:pPr>
            <a:r>
              <a:rPr lang="en-GB" dirty="0"/>
              <a:t>I have also mentioned the strategies, both environmental and biological factors, strengths and weakness about the theory and jenny’s situation itself.</a:t>
            </a:r>
          </a:p>
          <a:p>
            <a:pPr marL="0" indent="0">
              <a:buNone/>
            </a:pPr>
            <a:r>
              <a:rPr lang="en-GB" dirty="0"/>
              <a:t>And lastly, to give a good understanding that being a grieving and young caregiver isn’t easy.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90125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5CFC5-9500-9599-C513-7F878ADB0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28401-A551-BD64-73B1-450E0AE97A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admin_admin. ““I Just Want to Be a Kid”: The Untold Struggles of Young Carers and How We Can Help.”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MYTIME Young Carers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3 Mar. 2025, www.mytimeyoungcarers.org/the-untold-struggles-of-young-carers/.</a:t>
            </a:r>
          </a:p>
          <a:p>
            <a:pPr marL="0" indent="0">
              <a:buNone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Celinska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Angelica. “An Introduction to John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Bowlby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.”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Voice of Early Childhood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12 Jan. 2025, thevoiceofearlychildhood.com/an-introduction-to-john-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bowlby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/.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McLeod, Saul. “John Bowlby’s Attachment Theory.”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Simply Psychology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 Apr. 2025,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www.simplypsychology.org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bowlby.html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Society for the Prevention of Cruelty to Children. “Attachment and Child Development.”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NSPCC Learning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10 Aug. 2021,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learning.nspcc.org.uk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/child-health-development/attachment-early-years. 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Children's Society. “Young Carers Well-Being.” 2018.</a:t>
            </a:r>
          </a:p>
          <a:p>
            <a:pPr marL="0" indent="0">
              <a:buNone/>
            </a:pP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Tizard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Barbara. “Looking Back: The Making and Breaking of Attachment Theory - the British Psychological Society.”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Www.bps.org.uk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5 Oct. 2009, www.bps.org.uk/psychologist/looking-back-making-and-breaking-attachment-theory.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450505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Introduction: The impact on Jenny.</vt:lpstr>
      <vt:lpstr>Jenny’s dilemma  </vt:lpstr>
      <vt:lpstr>Bowlby’s Attachment Theory</vt:lpstr>
      <vt:lpstr>Early years development/attachment theory (Jenny) </vt:lpstr>
      <vt:lpstr>Strategies/ interventions </vt:lpstr>
      <vt:lpstr>Biological and environmental factors that are influencing jenny</vt:lpstr>
      <vt:lpstr>Strengths of the theory </vt:lpstr>
      <vt:lpstr>Weaknesses of the theory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Enelly Somabwana (2438796)</dc:creator>
  <cp:lastModifiedBy>Enelly Somabwana (2438796)</cp:lastModifiedBy>
  <cp:revision>3</cp:revision>
  <dcterms:created xsi:type="dcterms:W3CDTF">2026-03-12T14:14:12Z</dcterms:created>
  <dcterms:modified xsi:type="dcterms:W3CDTF">2026-03-15T19:51:53Z</dcterms:modified>
</cp:coreProperties>
</file>