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0688638" cy="756285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49" d="100"/>
          <a:sy n="49" d="100"/>
        </p:scale>
        <p:origin x="1544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37160" y="109728"/>
            <a:ext cx="10415016" cy="932688"/>
          </a:xfrm>
          <a:prstGeom prst="roundRect">
            <a:avLst/>
          </a:prstGeom>
          <a:solidFill>
            <a:srgbClr val="D8EE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274320" y="164592"/>
            <a:ext cx="10058400" cy="393192"/>
          </a:xfrm>
          <a:prstGeom prst="rect">
            <a:avLst/>
          </a:prstGeom>
          <a:noFill/>
        </p:spPr>
        <p:txBody>
          <a:bodyPr wrap="square" lIns="64008" tIns="36576">
            <a:spAutoFit/>
          </a:bodyPr>
          <a:lstStyle/>
          <a:p>
            <a:pPr>
              <a:spcAft>
                <a:spcPts val="400"/>
              </a:spcAft>
              <a:defRPr sz="2300" b="1">
                <a:solidFill>
                  <a:srgbClr val="173765"/>
                </a:solidFill>
                <a:latin typeface="Arial"/>
              </a:defRPr>
            </a:pPr>
            <a:r>
              <a:t>Emotional Intelligence, Mindfulness and Academic Success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74320" y="640080"/>
            <a:ext cx="10058400" cy="236988"/>
          </a:xfrm>
          <a:prstGeom prst="rect">
            <a:avLst/>
          </a:prstGeom>
          <a:noFill/>
        </p:spPr>
        <p:txBody>
          <a:bodyPr wrap="square" lIns="64008" tIns="36576">
            <a:spAutoFit/>
          </a:bodyPr>
          <a:lstStyle/>
          <a:p>
            <a:pPr>
              <a:spcAft>
                <a:spcPts val="400"/>
              </a:spcAft>
              <a:defRPr sz="1000" b="1">
                <a:solidFill>
                  <a:srgbClr val="173765"/>
                </a:solidFill>
                <a:latin typeface="Arial"/>
              </a:defRPr>
            </a:pPr>
            <a:r>
              <a:rPr dirty="0"/>
              <a:t>University of Wales Trinity Saint David  |  Developing Emotional Intelligence Skills  |  LCLM5006</a:t>
            </a:r>
            <a:r>
              <a:rPr lang="en-US" dirty="0"/>
              <a:t> | </a:t>
            </a:r>
            <a:endParaRPr dirty="0"/>
          </a:p>
        </p:txBody>
      </p:sp>
      <p:sp>
        <p:nvSpPr>
          <p:cNvPr id="5" name="Rounded Rectangle 4"/>
          <p:cNvSpPr/>
          <p:nvPr/>
        </p:nvSpPr>
        <p:spPr>
          <a:xfrm>
            <a:off x="137160" y="1115568"/>
            <a:ext cx="10415016" cy="466344"/>
          </a:xfrm>
          <a:prstGeom prst="roundRect">
            <a:avLst/>
          </a:prstGeom>
          <a:solidFill>
            <a:srgbClr val="EFE5F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274320" y="1161288"/>
            <a:ext cx="10058400" cy="236988"/>
          </a:xfrm>
          <a:prstGeom prst="rect">
            <a:avLst/>
          </a:prstGeom>
          <a:noFill/>
        </p:spPr>
        <p:txBody>
          <a:bodyPr wrap="square" lIns="64008" tIns="36576">
            <a:spAutoFit/>
          </a:bodyPr>
          <a:lstStyle/>
          <a:p>
            <a:pPr>
              <a:spcAft>
                <a:spcPts val="400"/>
              </a:spcAft>
              <a:defRPr sz="1000" b="1">
                <a:solidFill>
                  <a:srgbClr val="173765"/>
                </a:solidFill>
                <a:latin typeface="Arial"/>
              </a:defRPr>
            </a:pPr>
            <a:r>
              <a:rPr dirty="0"/>
              <a:t>Erlina Geronimo  |  Student ID: 2430880  | </a:t>
            </a:r>
            <a:r>
              <a:rPr lang="en-US" dirty="0"/>
              <a:t>Lecturer : Nishi  </a:t>
            </a:r>
            <a:r>
              <a:rPr lang="en-US" dirty="0" err="1"/>
              <a:t>Ramsurrun</a:t>
            </a:r>
            <a:r>
              <a:rPr lang="en-US" dirty="0"/>
              <a:t>  |</a:t>
            </a:r>
            <a:r>
              <a:rPr dirty="0"/>
              <a:t> C1 Individual Poster  |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37160" y="1691640"/>
            <a:ext cx="3337560" cy="1417320"/>
          </a:xfrm>
          <a:prstGeom prst="roundRect">
            <a:avLst/>
          </a:prstGeom>
          <a:solidFill>
            <a:srgbClr val="DEF1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265176" y="1783080"/>
            <a:ext cx="3081528" cy="301752"/>
          </a:xfrm>
          <a:prstGeom prst="rect">
            <a:avLst/>
          </a:prstGeom>
          <a:noFill/>
        </p:spPr>
        <p:txBody>
          <a:bodyPr wrap="square" lIns="64008" tIns="36576">
            <a:spAutoFit/>
          </a:bodyPr>
          <a:lstStyle/>
          <a:p>
            <a:pPr>
              <a:spcAft>
                <a:spcPts val="400"/>
              </a:spcAft>
              <a:defRPr sz="1400" b="1">
                <a:solidFill>
                  <a:srgbClr val="173765"/>
                </a:solidFill>
                <a:latin typeface="Arial"/>
              </a:defRPr>
            </a:pPr>
            <a:r>
              <a:t>1. Introduction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65176" y="2176272"/>
            <a:ext cx="3081528" cy="877824"/>
          </a:xfrm>
          <a:prstGeom prst="rect">
            <a:avLst/>
          </a:prstGeom>
          <a:noFill/>
        </p:spPr>
        <p:txBody>
          <a:bodyPr wrap="square" lIns="64008" tIns="36576">
            <a:spAutoFit/>
          </a:bodyPr>
          <a:lstStyle/>
          <a:p>
            <a:pPr>
              <a:spcAft>
                <a:spcPts val="400"/>
              </a:spcAft>
              <a:defRPr sz="1000" b="0">
                <a:solidFill>
                  <a:srgbClr val="173765"/>
                </a:solidFill>
                <a:latin typeface="Arial"/>
              </a:defRPr>
            </a:pPr>
            <a:r>
              <a:t>Emotional intelligence (EI) means recognising, understanding and managing emotions. It supports learning, relationships and decision-making (Salovey and Mayer, 1990).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137160" y="3209544"/>
            <a:ext cx="3337560" cy="1481328"/>
          </a:xfrm>
          <a:prstGeom prst="roundRect">
            <a:avLst/>
          </a:prstGeom>
          <a:solidFill>
            <a:srgbClr val="DBF7F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265176" y="3300984"/>
            <a:ext cx="3081528" cy="301752"/>
          </a:xfrm>
          <a:prstGeom prst="rect">
            <a:avLst/>
          </a:prstGeom>
          <a:noFill/>
        </p:spPr>
        <p:txBody>
          <a:bodyPr wrap="square" lIns="64008" tIns="36576">
            <a:spAutoFit/>
          </a:bodyPr>
          <a:lstStyle/>
          <a:p>
            <a:pPr>
              <a:spcAft>
                <a:spcPts val="400"/>
              </a:spcAft>
              <a:defRPr sz="1400" b="1">
                <a:solidFill>
                  <a:srgbClr val="173765"/>
                </a:solidFill>
                <a:latin typeface="Arial"/>
              </a:defRPr>
            </a:pPr>
            <a:r>
              <a:t>2. Method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65176" y="3694176"/>
            <a:ext cx="3081528" cy="941832"/>
          </a:xfrm>
          <a:prstGeom prst="rect">
            <a:avLst/>
          </a:prstGeom>
          <a:noFill/>
        </p:spPr>
        <p:txBody>
          <a:bodyPr wrap="square" lIns="64008" tIns="36576">
            <a:spAutoFit/>
          </a:bodyPr>
          <a:lstStyle/>
          <a:p>
            <a:pPr>
              <a:spcAft>
                <a:spcPts val="400"/>
              </a:spcAft>
              <a:defRPr sz="1000" b="0">
                <a:solidFill>
                  <a:srgbClr val="173765"/>
                </a:solidFill>
                <a:latin typeface="Arial"/>
              </a:defRPr>
            </a:pPr>
            <a:r>
              <a:t>Secondary research on emotional intelligence, mindfulness and academic achievement was compared with practical study experiences.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137160" y="4791456"/>
            <a:ext cx="3337560" cy="2267712"/>
          </a:xfrm>
          <a:prstGeom prst="roundRect">
            <a:avLst/>
          </a:prstGeom>
          <a:solidFill>
            <a:srgbClr val="FFF6D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265176" y="4882896"/>
            <a:ext cx="3081528" cy="301752"/>
          </a:xfrm>
          <a:prstGeom prst="rect">
            <a:avLst/>
          </a:prstGeom>
          <a:noFill/>
        </p:spPr>
        <p:txBody>
          <a:bodyPr wrap="square" lIns="64008" tIns="36576">
            <a:spAutoFit/>
          </a:bodyPr>
          <a:lstStyle/>
          <a:p>
            <a:pPr>
              <a:spcAft>
                <a:spcPts val="400"/>
              </a:spcAft>
              <a:defRPr sz="1400" b="1">
                <a:solidFill>
                  <a:srgbClr val="173765"/>
                </a:solidFill>
                <a:latin typeface="Arial"/>
              </a:defRPr>
            </a:pPr>
            <a:r>
              <a:t>★. Key EI skills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65176" y="5276088"/>
            <a:ext cx="3081528" cy="1728216"/>
          </a:xfrm>
          <a:prstGeom prst="rect">
            <a:avLst/>
          </a:prstGeom>
          <a:noFill/>
        </p:spPr>
        <p:txBody>
          <a:bodyPr wrap="square" lIns="64008" tIns="36576">
            <a:spAutoFit/>
          </a:bodyPr>
          <a:lstStyle/>
          <a:p>
            <a:pPr>
              <a:spcAft>
                <a:spcPts val="400"/>
              </a:spcAft>
              <a:defRPr sz="1100" b="0">
                <a:solidFill>
                  <a:srgbClr val="173765"/>
                </a:solidFill>
                <a:latin typeface="Arial"/>
              </a:defRPr>
            </a:pPr>
            <a:r>
              <a:t>• Self-awareness: recognise feelings</a:t>
            </a:r>
          </a:p>
          <a:p>
            <a:pPr>
              <a:spcAft>
                <a:spcPts val="400"/>
              </a:spcAft>
              <a:defRPr sz="1100" b="0">
                <a:solidFill>
                  <a:srgbClr val="173765"/>
                </a:solidFill>
                <a:latin typeface="Arial"/>
              </a:defRPr>
            </a:pPr>
            <a:r>
              <a:t>• Self-regulation: pause before reacting</a:t>
            </a:r>
          </a:p>
          <a:p>
            <a:pPr>
              <a:spcAft>
                <a:spcPts val="400"/>
              </a:spcAft>
              <a:defRPr sz="1100" b="0">
                <a:solidFill>
                  <a:srgbClr val="173765"/>
                </a:solidFill>
                <a:latin typeface="Arial"/>
              </a:defRPr>
            </a:pPr>
            <a:r>
              <a:t>• Motivation: work towards goals</a:t>
            </a:r>
          </a:p>
          <a:p>
            <a:pPr>
              <a:spcAft>
                <a:spcPts val="400"/>
              </a:spcAft>
              <a:defRPr sz="1100" b="0">
                <a:solidFill>
                  <a:srgbClr val="173765"/>
                </a:solidFill>
                <a:latin typeface="Arial"/>
              </a:defRPr>
            </a:pPr>
            <a:r>
              <a:t>• Empathy: understand others</a:t>
            </a:r>
          </a:p>
          <a:p>
            <a:pPr>
              <a:spcAft>
                <a:spcPts val="400"/>
              </a:spcAft>
              <a:defRPr sz="1100" b="0">
                <a:solidFill>
                  <a:srgbClr val="173765"/>
                </a:solidFill>
                <a:latin typeface="Arial"/>
              </a:defRPr>
            </a:pPr>
            <a:endParaRPr/>
          </a:p>
          <a:p>
            <a:pPr>
              <a:spcAft>
                <a:spcPts val="400"/>
              </a:spcAft>
              <a:defRPr sz="1100" b="0">
                <a:solidFill>
                  <a:srgbClr val="173765"/>
                </a:solidFill>
                <a:latin typeface="Arial"/>
              </a:defRPr>
            </a:pPr>
            <a:r>
              <a:t>Better awareness supports better choices.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3593592" y="1691640"/>
            <a:ext cx="3493008" cy="2231136"/>
          </a:xfrm>
          <a:prstGeom prst="roundRect">
            <a:avLst/>
          </a:prstGeom>
          <a:solidFill>
            <a:srgbClr val="F0E6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3721608" y="1783080"/>
            <a:ext cx="3236976" cy="301752"/>
          </a:xfrm>
          <a:prstGeom prst="rect">
            <a:avLst/>
          </a:prstGeom>
          <a:noFill/>
        </p:spPr>
        <p:txBody>
          <a:bodyPr wrap="square" lIns="64008" tIns="36576">
            <a:spAutoFit/>
          </a:bodyPr>
          <a:lstStyle/>
          <a:p>
            <a:pPr>
              <a:spcAft>
                <a:spcPts val="400"/>
              </a:spcAft>
              <a:defRPr sz="1400" b="1">
                <a:solidFill>
                  <a:srgbClr val="173765"/>
                </a:solidFill>
                <a:latin typeface="Arial"/>
              </a:defRPr>
            </a:pPr>
            <a:r>
              <a:t>3. Emotional Awareness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721608" y="2176272"/>
            <a:ext cx="3236976" cy="1691640"/>
          </a:xfrm>
          <a:prstGeom prst="rect">
            <a:avLst/>
          </a:prstGeom>
          <a:noFill/>
        </p:spPr>
        <p:txBody>
          <a:bodyPr wrap="square" lIns="64008" tIns="36576">
            <a:spAutoFit/>
          </a:bodyPr>
          <a:lstStyle/>
          <a:p>
            <a:pPr>
              <a:spcAft>
                <a:spcPts val="400"/>
              </a:spcAft>
              <a:defRPr sz="1050" b="0">
                <a:solidFill>
                  <a:srgbClr val="173765"/>
                </a:solidFill>
                <a:latin typeface="Arial"/>
              </a:defRPr>
            </a:pPr>
            <a:r>
              <a:t>• Stress and anxiety may reduce concentration.</a:t>
            </a:r>
          </a:p>
          <a:p>
            <a:pPr>
              <a:spcAft>
                <a:spcPts val="400"/>
              </a:spcAft>
              <a:defRPr sz="1050" b="0">
                <a:solidFill>
                  <a:srgbClr val="173765"/>
                </a:solidFill>
                <a:latin typeface="Arial"/>
              </a:defRPr>
            </a:pPr>
            <a:r>
              <a:t>• Positive emotions can support confidence.</a:t>
            </a:r>
          </a:p>
          <a:p>
            <a:pPr>
              <a:spcAft>
                <a:spcPts val="400"/>
              </a:spcAft>
              <a:defRPr sz="1050" b="0">
                <a:solidFill>
                  <a:srgbClr val="173765"/>
                </a:solidFill>
                <a:latin typeface="Arial"/>
              </a:defRPr>
            </a:pPr>
            <a:r>
              <a:t>• Name feelings and identify triggers.</a:t>
            </a:r>
          </a:p>
          <a:p>
            <a:pPr>
              <a:spcAft>
                <a:spcPts val="400"/>
              </a:spcAft>
              <a:defRPr sz="1050" b="0">
                <a:solidFill>
                  <a:srgbClr val="173765"/>
                </a:solidFill>
                <a:latin typeface="Arial"/>
              </a:defRPr>
            </a:pPr>
            <a:r>
              <a:t>• Pause before reacting and consider alternatives.</a:t>
            </a:r>
          </a:p>
          <a:p>
            <a:pPr>
              <a:spcAft>
                <a:spcPts val="400"/>
              </a:spcAft>
              <a:defRPr sz="1050" b="0">
                <a:solidFill>
                  <a:srgbClr val="173765"/>
                </a:solidFill>
                <a:latin typeface="Arial"/>
              </a:defRPr>
            </a:pPr>
            <a:r>
              <a:t>• Reflect on decisions (Mayer et al., 2004).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3593592" y="4023360"/>
            <a:ext cx="3493008" cy="3035808"/>
          </a:xfrm>
          <a:prstGeom prst="roundRect">
            <a:avLst/>
          </a:prstGeom>
          <a:solidFill>
            <a:srgbClr val="D8F8F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3721608" y="4114800"/>
            <a:ext cx="3236976" cy="301752"/>
          </a:xfrm>
          <a:prstGeom prst="rect">
            <a:avLst/>
          </a:prstGeom>
          <a:noFill/>
        </p:spPr>
        <p:txBody>
          <a:bodyPr wrap="square" lIns="64008" tIns="36576">
            <a:spAutoFit/>
          </a:bodyPr>
          <a:lstStyle/>
          <a:p>
            <a:pPr>
              <a:spcAft>
                <a:spcPts val="400"/>
              </a:spcAft>
              <a:defRPr sz="1400" b="1">
                <a:solidFill>
                  <a:srgbClr val="173765"/>
                </a:solidFill>
                <a:latin typeface="Arial"/>
              </a:defRPr>
            </a:pPr>
            <a:r>
              <a:t>4. EI and Academic Success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721608" y="4507992"/>
            <a:ext cx="3236976" cy="2496312"/>
          </a:xfrm>
          <a:prstGeom prst="rect">
            <a:avLst/>
          </a:prstGeom>
          <a:noFill/>
        </p:spPr>
        <p:txBody>
          <a:bodyPr wrap="square" lIns="64008" tIns="36576">
            <a:spAutoFit/>
          </a:bodyPr>
          <a:lstStyle/>
          <a:p>
            <a:pPr>
              <a:spcAft>
                <a:spcPts val="400"/>
              </a:spcAft>
              <a:defRPr sz="980" b="0">
                <a:solidFill>
                  <a:srgbClr val="173765"/>
                </a:solidFill>
                <a:latin typeface="Arial"/>
              </a:defRPr>
            </a:pPr>
            <a:r>
              <a:t>Stress can affect concentration; motivation supports effort; resilience helps students recover from setbacks.</a:t>
            </a:r>
          </a:p>
          <a:p>
            <a:pPr>
              <a:spcAft>
                <a:spcPts val="400"/>
              </a:spcAft>
              <a:defRPr sz="980" b="0">
                <a:solidFill>
                  <a:srgbClr val="173765"/>
                </a:solidFill>
                <a:latin typeface="Arial"/>
              </a:defRPr>
            </a:pPr>
            <a:endParaRPr/>
          </a:p>
          <a:p>
            <a:pPr>
              <a:spcAft>
                <a:spcPts val="400"/>
              </a:spcAft>
              <a:defRPr sz="980" b="0">
                <a:solidFill>
                  <a:srgbClr val="173765"/>
                </a:solidFill>
                <a:latin typeface="Arial"/>
              </a:defRPr>
            </a:pPr>
            <a:r>
              <a:t>Helpful strategies:</a:t>
            </a:r>
          </a:p>
          <a:p>
            <a:pPr>
              <a:spcAft>
                <a:spcPts val="400"/>
              </a:spcAft>
              <a:defRPr sz="980" b="0">
                <a:solidFill>
                  <a:srgbClr val="173765"/>
                </a:solidFill>
                <a:latin typeface="Arial"/>
              </a:defRPr>
            </a:pPr>
            <a:r>
              <a:t>• Break work into smaller tasks.</a:t>
            </a:r>
          </a:p>
          <a:p>
            <a:pPr>
              <a:spcAft>
                <a:spcPts val="400"/>
              </a:spcAft>
              <a:defRPr sz="980" b="0">
                <a:solidFill>
                  <a:srgbClr val="173765"/>
                </a:solidFill>
                <a:latin typeface="Arial"/>
              </a:defRPr>
            </a:pPr>
            <a:r>
              <a:t>• Use a realistic timetable.</a:t>
            </a:r>
          </a:p>
          <a:p>
            <a:pPr>
              <a:spcAft>
                <a:spcPts val="400"/>
              </a:spcAft>
              <a:defRPr sz="980" b="0">
                <a:solidFill>
                  <a:srgbClr val="173765"/>
                </a:solidFill>
                <a:latin typeface="Arial"/>
              </a:defRPr>
            </a:pPr>
            <a:r>
              <a:t>• Practise slow breathing.</a:t>
            </a:r>
          </a:p>
          <a:p>
            <a:pPr>
              <a:spcAft>
                <a:spcPts val="400"/>
              </a:spcAft>
              <a:defRPr sz="980" b="0">
                <a:solidFill>
                  <a:srgbClr val="173765"/>
                </a:solidFill>
                <a:latin typeface="Arial"/>
              </a:defRPr>
            </a:pPr>
            <a:r>
              <a:t>• Set achievable goals.</a:t>
            </a:r>
          </a:p>
          <a:p>
            <a:pPr>
              <a:spcAft>
                <a:spcPts val="400"/>
              </a:spcAft>
              <a:defRPr sz="980" b="0">
                <a:solidFill>
                  <a:srgbClr val="173765"/>
                </a:solidFill>
                <a:latin typeface="Arial"/>
              </a:defRPr>
            </a:pPr>
            <a:r>
              <a:t>• Ask for feedback and support.</a:t>
            </a:r>
          </a:p>
          <a:p>
            <a:pPr>
              <a:spcAft>
                <a:spcPts val="400"/>
              </a:spcAft>
              <a:defRPr sz="980" b="0">
                <a:solidFill>
                  <a:srgbClr val="173765"/>
                </a:solidFill>
                <a:latin typeface="Arial"/>
              </a:defRPr>
            </a:pPr>
            <a:endParaRPr/>
          </a:p>
          <a:p>
            <a:pPr>
              <a:spcAft>
                <a:spcPts val="400"/>
              </a:spcAft>
              <a:defRPr sz="980" b="0">
                <a:solidFill>
                  <a:srgbClr val="173765"/>
                </a:solidFill>
                <a:latin typeface="Arial"/>
              </a:defRPr>
            </a:pPr>
            <a:r>
              <a:t>EI is useful but cannot replace study habits or academic support (MacCann et al., 2020).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7205472" y="1691640"/>
            <a:ext cx="3346704" cy="1883664"/>
          </a:xfrm>
          <a:prstGeom prst="roundRect">
            <a:avLst/>
          </a:prstGeom>
          <a:solidFill>
            <a:srgbClr val="FFF5C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7333488" y="1783080"/>
            <a:ext cx="3090672" cy="301752"/>
          </a:xfrm>
          <a:prstGeom prst="rect">
            <a:avLst/>
          </a:prstGeom>
          <a:noFill/>
        </p:spPr>
        <p:txBody>
          <a:bodyPr wrap="square" lIns="64008" tIns="36576">
            <a:spAutoFit/>
          </a:bodyPr>
          <a:lstStyle/>
          <a:p>
            <a:pPr>
              <a:spcAft>
                <a:spcPts val="400"/>
              </a:spcAft>
              <a:defRPr sz="1400" b="1">
                <a:solidFill>
                  <a:srgbClr val="173765"/>
                </a:solidFill>
                <a:latin typeface="Arial"/>
              </a:defRPr>
            </a:pPr>
            <a:r>
              <a:t>5. Personal Reflection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333488" y="2176272"/>
            <a:ext cx="3090672" cy="1344168"/>
          </a:xfrm>
          <a:prstGeom prst="rect">
            <a:avLst/>
          </a:prstGeom>
          <a:noFill/>
        </p:spPr>
        <p:txBody>
          <a:bodyPr wrap="square" lIns="64008" tIns="36576">
            <a:spAutoFit/>
          </a:bodyPr>
          <a:lstStyle/>
          <a:p>
            <a:pPr>
              <a:spcAft>
                <a:spcPts val="400"/>
              </a:spcAft>
              <a:defRPr sz="1040" b="0">
                <a:solidFill>
                  <a:srgbClr val="173765"/>
                </a:solidFill>
                <a:latin typeface="Arial"/>
              </a:defRPr>
            </a:pPr>
            <a:r>
              <a:t>When deadlines approach, I may feel anxious. Pausing, breathing and prioritising tasks can help me focus. Mindfulness is useful, but planning and support also matter (Kabat-Zinn, 2003).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7205472" y="3675887"/>
            <a:ext cx="3346704" cy="1115568"/>
          </a:xfrm>
          <a:prstGeom prst="roundRect">
            <a:avLst/>
          </a:prstGeom>
          <a:solidFill>
            <a:srgbClr val="F0E6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7333488" y="3767327"/>
            <a:ext cx="3090672" cy="301752"/>
          </a:xfrm>
          <a:prstGeom prst="rect">
            <a:avLst/>
          </a:prstGeom>
          <a:noFill/>
        </p:spPr>
        <p:txBody>
          <a:bodyPr wrap="square" lIns="64008" tIns="36576">
            <a:spAutoFit/>
          </a:bodyPr>
          <a:lstStyle/>
          <a:p>
            <a:pPr>
              <a:spcAft>
                <a:spcPts val="400"/>
              </a:spcAft>
              <a:defRPr sz="1400" b="1">
                <a:solidFill>
                  <a:srgbClr val="173765"/>
                </a:solidFill>
                <a:latin typeface="Arial"/>
              </a:defRPr>
            </a:pPr>
            <a:r>
              <a:t>6. Conclusion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333488" y="4160520"/>
            <a:ext cx="3090672" cy="576072"/>
          </a:xfrm>
          <a:prstGeom prst="rect">
            <a:avLst/>
          </a:prstGeom>
          <a:noFill/>
        </p:spPr>
        <p:txBody>
          <a:bodyPr wrap="square" lIns="64008" tIns="36576">
            <a:spAutoFit/>
          </a:bodyPr>
          <a:lstStyle/>
          <a:p>
            <a:pPr>
              <a:spcAft>
                <a:spcPts val="400"/>
              </a:spcAft>
              <a:defRPr sz="1000" b="0">
                <a:solidFill>
                  <a:srgbClr val="173765"/>
                </a:solidFill>
                <a:latin typeface="Arial"/>
              </a:defRPr>
            </a:pPr>
            <a:r>
              <a:t>EI helps students respond thoughtfully to emotions. Mindfulness, planning and support may improve learning.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7205472" y="4892040"/>
            <a:ext cx="3346704" cy="2167128"/>
          </a:xfrm>
          <a:prstGeom prst="roundRect">
            <a:avLst/>
          </a:prstGeom>
          <a:solidFill>
            <a:srgbClr val="DEF1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9" name="TextBox 28"/>
          <p:cNvSpPr txBox="1"/>
          <p:nvPr/>
        </p:nvSpPr>
        <p:spPr>
          <a:xfrm>
            <a:off x="7333488" y="4983479"/>
            <a:ext cx="3090672" cy="301752"/>
          </a:xfrm>
          <a:prstGeom prst="rect">
            <a:avLst/>
          </a:prstGeom>
          <a:noFill/>
        </p:spPr>
        <p:txBody>
          <a:bodyPr wrap="square" lIns="64008" tIns="36576">
            <a:spAutoFit/>
          </a:bodyPr>
          <a:lstStyle/>
          <a:p>
            <a:pPr>
              <a:spcAft>
                <a:spcPts val="400"/>
              </a:spcAft>
              <a:defRPr sz="1400" b="1">
                <a:solidFill>
                  <a:srgbClr val="173765"/>
                </a:solidFill>
                <a:latin typeface="Arial"/>
              </a:defRPr>
            </a:pPr>
            <a:r>
              <a:t>7. References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7333488" y="5376672"/>
            <a:ext cx="3090672" cy="1627632"/>
          </a:xfrm>
          <a:prstGeom prst="rect">
            <a:avLst/>
          </a:prstGeom>
          <a:noFill/>
        </p:spPr>
        <p:txBody>
          <a:bodyPr wrap="square" lIns="64008" tIns="36576">
            <a:spAutoFit/>
          </a:bodyPr>
          <a:lstStyle/>
          <a:p>
            <a:pPr>
              <a:spcAft>
                <a:spcPts val="400"/>
              </a:spcAft>
              <a:defRPr sz="770" b="0">
                <a:solidFill>
                  <a:srgbClr val="173765"/>
                </a:solidFill>
                <a:latin typeface="Arial"/>
              </a:defRPr>
            </a:pPr>
            <a:r>
              <a:t>Gross, J.J. (1998) Review of General Psychology, 2(3), 271–299.</a:t>
            </a:r>
          </a:p>
          <a:p>
            <a:pPr>
              <a:spcAft>
                <a:spcPts val="400"/>
              </a:spcAft>
              <a:defRPr sz="770" b="0">
                <a:solidFill>
                  <a:srgbClr val="173765"/>
                </a:solidFill>
                <a:latin typeface="Arial"/>
              </a:defRPr>
            </a:pPr>
            <a:r>
              <a:t>Kabat-Zinn, J. (2003) Clinical Psychology: Science and Practice, 10(2), 144–156.</a:t>
            </a:r>
          </a:p>
          <a:p>
            <a:pPr>
              <a:spcAft>
                <a:spcPts val="400"/>
              </a:spcAft>
              <a:defRPr sz="770" b="0">
                <a:solidFill>
                  <a:srgbClr val="173765"/>
                </a:solidFill>
                <a:latin typeface="Arial"/>
              </a:defRPr>
            </a:pPr>
            <a:r>
              <a:t>MacCann, C. et al. (2020) Psychological Bulletin, 146(2), 150–186.</a:t>
            </a:r>
          </a:p>
          <a:p>
            <a:pPr>
              <a:spcAft>
                <a:spcPts val="400"/>
              </a:spcAft>
              <a:defRPr sz="770" b="0">
                <a:solidFill>
                  <a:srgbClr val="173765"/>
                </a:solidFill>
                <a:latin typeface="Arial"/>
              </a:defRPr>
            </a:pPr>
            <a:r>
              <a:t>Mayer, J.D., Salovey, P. and Caruso, D.R. (2004) Psychological Inquiry, 15(3), 197–215.</a:t>
            </a:r>
          </a:p>
          <a:p>
            <a:pPr>
              <a:spcAft>
                <a:spcPts val="400"/>
              </a:spcAft>
              <a:defRPr sz="770" b="0">
                <a:solidFill>
                  <a:srgbClr val="173765"/>
                </a:solidFill>
                <a:latin typeface="Arial"/>
              </a:defRPr>
            </a:pPr>
            <a:r>
              <a:t>Salovey, P. and Mayer, J.D. (1990) Imagination, Cognition and Personality, 9(3), 185–211.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28600" y="7205472"/>
            <a:ext cx="10058400" cy="201168"/>
          </a:xfrm>
          <a:prstGeom prst="rect">
            <a:avLst/>
          </a:prstGeom>
          <a:noFill/>
        </p:spPr>
        <p:txBody>
          <a:bodyPr wrap="square" lIns="64008" tIns="36576">
            <a:spAutoFit/>
          </a:bodyPr>
          <a:lstStyle/>
          <a:p>
            <a:pPr>
              <a:spcAft>
                <a:spcPts val="400"/>
              </a:spcAft>
              <a:defRPr sz="1000" b="1">
                <a:solidFill>
                  <a:srgbClr val="173765"/>
                </a:solidFill>
                <a:latin typeface="Arial"/>
              </a:defRPr>
            </a:pPr>
            <a:r>
              <a:t>Be aware  •  Be balanced  •  Be successful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413</Words>
  <Application>Microsoft Office PowerPoint</Application>
  <PresentationFormat>Custom</PresentationFormat>
  <Paragraphs>42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Erlina Aligato Geronimo (2430880)</cp:lastModifiedBy>
  <cp:revision>4</cp:revision>
  <dcterms:created xsi:type="dcterms:W3CDTF">2013-01-27T09:14:16Z</dcterms:created>
  <dcterms:modified xsi:type="dcterms:W3CDTF">2026-10-19T19:36:18Z</dcterms:modified>
  <cp:category/>
</cp:coreProperties>
</file>