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5"/>
  </p:sldMasterIdLst>
  <p:notesMasterIdLst>
    <p:notesMasterId r:id="rId86"/>
  </p:notesMasterIdLst>
  <p:handoutMasterIdLst>
    <p:handoutMasterId r:id="rId87"/>
  </p:handoutMasterIdLst>
  <p:sldIdLst>
    <p:sldId id="695" r:id="rId6"/>
    <p:sldId id="1940" r:id="rId7"/>
    <p:sldId id="1941" r:id="rId8"/>
    <p:sldId id="614" r:id="rId9"/>
    <p:sldId id="1577" r:id="rId10"/>
    <p:sldId id="1871" r:id="rId11"/>
    <p:sldId id="1864" r:id="rId12"/>
    <p:sldId id="1865" r:id="rId13"/>
    <p:sldId id="1866" r:id="rId14"/>
    <p:sldId id="1867" r:id="rId15"/>
    <p:sldId id="1868" r:id="rId16"/>
    <p:sldId id="1869" r:id="rId17"/>
    <p:sldId id="1870" r:id="rId18"/>
    <p:sldId id="1747" r:id="rId19"/>
    <p:sldId id="1860" r:id="rId20"/>
    <p:sldId id="749" r:id="rId21"/>
    <p:sldId id="835" r:id="rId22"/>
    <p:sldId id="834" r:id="rId23"/>
    <p:sldId id="914" r:id="rId24"/>
    <p:sldId id="1980" r:id="rId25"/>
    <p:sldId id="1981" r:id="rId26"/>
    <p:sldId id="1889" r:id="rId27"/>
    <p:sldId id="837" r:id="rId28"/>
    <p:sldId id="838" r:id="rId29"/>
    <p:sldId id="839" r:id="rId30"/>
    <p:sldId id="840" r:id="rId31"/>
    <p:sldId id="841" r:id="rId32"/>
    <p:sldId id="842" r:id="rId33"/>
    <p:sldId id="751" r:id="rId34"/>
    <p:sldId id="797" r:id="rId35"/>
    <p:sldId id="886" r:id="rId36"/>
    <p:sldId id="887" r:id="rId37"/>
    <p:sldId id="888" r:id="rId38"/>
    <p:sldId id="326" r:id="rId39"/>
    <p:sldId id="890" r:id="rId40"/>
    <p:sldId id="889" r:id="rId41"/>
    <p:sldId id="905" r:id="rId42"/>
    <p:sldId id="906" r:id="rId43"/>
    <p:sldId id="907" r:id="rId44"/>
    <p:sldId id="891" r:id="rId45"/>
    <p:sldId id="892" r:id="rId46"/>
    <p:sldId id="893" r:id="rId47"/>
    <p:sldId id="480" r:id="rId48"/>
    <p:sldId id="896" r:id="rId49"/>
    <p:sldId id="897" r:id="rId50"/>
    <p:sldId id="911" r:id="rId51"/>
    <p:sldId id="912" r:id="rId52"/>
    <p:sldId id="913" r:id="rId53"/>
    <p:sldId id="1872" r:id="rId54"/>
    <p:sldId id="631" r:id="rId55"/>
    <p:sldId id="632" r:id="rId56"/>
    <p:sldId id="636" r:id="rId57"/>
    <p:sldId id="559" r:id="rId58"/>
    <p:sldId id="815" r:id="rId59"/>
    <p:sldId id="816" r:id="rId60"/>
    <p:sldId id="1875" r:id="rId61"/>
    <p:sldId id="1923" r:id="rId62"/>
    <p:sldId id="1876" r:id="rId63"/>
    <p:sldId id="1924" r:id="rId64"/>
    <p:sldId id="371" r:id="rId65"/>
    <p:sldId id="1925" r:id="rId66"/>
    <p:sldId id="901" r:id="rId67"/>
    <p:sldId id="1861" r:id="rId68"/>
    <p:sldId id="1863" r:id="rId69"/>
    <p:sldId id="1878" r:id="rId70"/>
    <p:sldId id="297" r:id="rId71"/>
    <p:sldId id="1931" r:id="rId72"/>
    <p:sldId id="1979" r:id="rId73"/>
    <p:sldId id="1926" r:id="rId74"/>
    <p:sldId id="876" r:id="rId75"/>
    <p:sldId id="1927" r:id="rId76"/>
    <p:sldId id="763" r:id="rId77"/>
    <p:sldId id="633" r:id="rId78"/>
    <p:sldId id="634" r:id="rId79"/>
    <p:sldId id="417" r:id="rId80"/>
    <p:sldId id="637" r:id="rId81"/>
    <p:sldId id="638" r:id="rId82"/>
    <p:sldId id="639" r:id="rId83"/>
    <p:sldId id="269" r:id="rId84"/>
    <p:sldId id="277" r:id="rId85"/>
  </p:sldIdLst>
  <p:sldSz cx="12192000" cy="6858000"/>
  <p:notesSz cx="6797675" cy="987425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4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ss Wardell" initials="RW" lastIdx="1" clrIdx="0"/>
</p:cmAuthorLst>
</file>

<file path=ppt/presProps.xml><?xml version="1.0" encoding="utf-8"?>
<p:presentationPr xmlns:a="http://schemas.openxmlformats.org/drawingml/2006/main" xmlns:r="http://schemas.openxmlformats.org/officeDocument/2006/relationships" xmlns:p="http://schemas.openxmlformats.org/presentationml/2006/main">
  <p:prnPr clrMode="gray" frameSlides="1"/>
  <p:clrMru>
    <a:srgbClr val="B4B5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B729D8-1D98-4402-9D2A-0CE8E4F1463C}" v="39" dt="2022-10-10T11:06:39.5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62" autoAdjust="0"/>
    <p:restoredTop sz="91057"/>
  </p:normalViewPr>
  <p:slideViewPr>
    <p:cSldViewPr snapToGrid="0">
      <p:cViewPr varScale="1">
        <p:scale>
          <a:sx n="99" d="100"/>
          <a:sy n="99" d="100"/>
        </p:scale>
        <p:origin x="942" y="102"/>
      </p:cViewPr>
      <p:guideLst>
        <p:guide orient="horz" pos="2160"/>
        <p:guide pos="3840"/>
      </p:guideLst>
    </p:cSldViewPr>
  </p:slideViewPr>
  <p:outlineViewPr>
    <p:cViewPr>
      <p:scale>
        <a:sx n="33" d="100"/>
        <a:sy n="33" d="100"/>
      </p:scale>
      <p:origin x="0" y="0"/>
    </p:cViewPr>
    <p:sldLst>
      <p:sld r:id="rId1" collapse="1"/>
      <p:sld r:id="rId2" collapse="1"/>
    </p:sldLst>
  </p:outlin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064" y="-3168"/>
      </p:cViewPr>
      <p:guideLst>
        <p:guide orient="horz" pos="3110"/>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presProps" Target="presProp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1.xml"/><Relationship Id="rId90" Type="http://schemas.openxmlformats.org/officeDocument/2006/relationships/viewProps" Target="viewProp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commentAuthors" Target="commentAuthors.xml"/><Relationship Id="rId9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notesMaster" Target="notesMasters/notesMaster1.xml"/><Relationship Id="rId94" Type="http://schemas.microsoft.com/office/2015/10/relationships/revisionInfo" Target="revisionInfo.xml"/><Relationship Id="rId4" Type="http://schemas.openxmlformats.org/officeDocument/2006/relationships/customXml" Target="../customXml/item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tableStyles" Target="tableStyles.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handoutMaster" Target="handoutMasters/handoutMaster1.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s>
</file>

<file path=ppt/_rels/viewProps.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slide" Target="slides/slide59.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Holley" userId="45123e1e-ac21-4ee3-b53e-8d97b4b34e1e" providerId="ADAL" clId="{52B729D8-1D98-4402-9D2A-0CE8E4F1463C}"/>
    <pc:docChg chg="custSel addSld delSld modSld sldOrd">
      <pc:chgData name="David Holley" userId="45123e1e-ac21-4ee3-b53e-8d97b4b34e1e" providerId="ADAL" clId="{52B729D8-1D98-4402-9D2A-0CE8E4F1463C}" dt="2022-10-10T11:27:30.067" v="87" actId="47"/>
      <pc:docMkLst>
        <pc:docMk/>
      </pc:docMkLst>
      <pc:sldChg chg="modSp mod">
        <pc:chgData name="David Holley" userId="45123e1e-ac21-4ee3-b53e-8d97b4b34e1e" providerId="ADAL" clId="{52B729D8-1D98-4402-9D2A-0CE8E4F1463C}" dt="2022-10-06T10:59:39.493" v="18" actId="207"/>
        <pc:sldMkLst>
          <pc:docMk/>
          <pc:sldMk cId="1398909652" sldId="269"/>
        </pc:sldMkLst>
        <pc:spChg chg="mod">
          <ac:chgData name="David Holley" userId="45123e1e-ac21-4ee3-b53e-8d97b4b34e1e" providerId="ADAL" clId="{52B729D8-1D98-4402-9D2A-0CE8E4F1463C}" dt="2022-10-06T10:59:39.493" v="18" actId="207"/>
          <ac:spMkLst>
            <pc:docMk/>
            <pc:sldMk cId="1398909652" sldId="269"/>
            <ac:spMk id="25603" creationId="{00000000-0000-0000-0000-000000000000}"/>
          </ac:spMkLst>
        </pc:spChg>
      </pc:sldChg>
      <pc:sldChg chg="modSp mod">
        <pc:chgData name="David Holley" userId="45123e1e-ac21-4ee3-b53e-8d97b4b34e1e" providerId="ADAL" clId="{52B729D8-1D98-4402-9D2A-0CE8E4F1463C}" dt="2022-10-10T11:14:52.766" v="82" actId="207"/>
        <pc:sldMkLst>
          <pc:docMk/>
          <pc:sldMk cId="1995983758" sldId="631"/>
        </pc:sldMkLst>
        <pc:spChg chg="mod">
          <ac:chgData name="David Holley" userId="45123e1e-ac21-4ee3-b53e-8d97b4b34e1e" providerId="ADAL" clId="{52B729D8-1D98-4402-9D2A-0CE8E4F1463C}" dt="2022-10-10T11:14:52.766" v="82" actId="207"/>
          <ac:spMkLst>
            <pc:docMk/>
            <pc:sldMk cId="1995983758" sldId="631"/>
            <ac:spMk id="5" creationId="{00000000-0000-0000-0000-000000000000}"/>
          </ac:spMkLst>
        </pc:spChg>
      </pc:sldChg>
      <pc:sldChg chg="modSp mod">
        <pc:chgData name="David Holley" userId="45123e1e-ac21-4ee3-b53e-8d97b4b34e1e" providerId="ADAL" clId="{52B729D8-1D98-4402-9D2A-0CE8E4F1463C}" dt="2022-10-06T10:59:30.861" v="17" actId="207"/>
        <pc:sldMkLst>
          <pc:docMk/>
          <pc:sldMk cId="1951833708" sldId="639"/>
        </pc:sldMkLst>
        <pc:spChg chg="mod">
          <ac:chgData name="David Holley" userId="45123e1e-ac21-4ee3-b53e-8d97b4b34e1e" providerId="ADAL" clId="{52B729D8-1D98-4402-9D2A-0CE8E4F1463C}" dt="2022-10-06T10:59:30.861" v="17" actId="207"/>
          <ac:spMkLst>
            <pc:docMk/>
            <pc:sldMk cId="1951833708" sldId="639"/>
            <ac:spMk id="33" creationId="{00000000-0000-0000-0000-000000000000}"/>
          </ac:spMkLst>
        </pc:spChg>
      </pc:sldChg>
      <pc:sldChg chg="modSp mod">
        <pc:chgData name="David Holley" userId="45123e1e-ac21-4ee3-b53e-8d97b4b34e1e" providerId="ADAL" clId="{52B729D8-1D98-4402-9D2A-0CE8E4F1463C}" dt="2022-10-10T11:12:12.445" v="81" actId="122"/>
        <pc:sldMkLst>
          <pc:docMk/>
          <pc:sldMk cId="627827473" sldId="889"/>
        </pc:sldMkLst>
        <pc:spChg chg="mod">
          <ac:chgData name="David Holley" userId="45123e1e-ac21-4ee3-b53e-8d97b4b34e1e" providerId="ADAL" clId="{52B729D8-1D98-4402-9D2A-0CE8E4F1463C}" dt="2022-10-10T11:12:12.445" v="81" actId="122"/>
          <ac:spMkLst>
            <pc:docMk/>
            <pc:sldMk cId="627827473" sldId="889"/>
            <ac:spMk id="5" creationId="{00000000-0000-0000-0000-000000000000}"/>
          </ac:spMkLst>
        </pc:spChg>
      </pc:sldChg>
      <pc:sldChg chg="modSp mod">
        <pc:chgData name="David Holley" userId="45123e1e-ac21-4ee3-b53e-8d97b4b34e1e" providerId="ADAL" clId="{52B729D8-1D98-4402-9D2A-0CE8E4F1463C}" dt="2022-10-06T10:44:54.517" v="13" actId="1076"/>
        <pc:sldMkLst>
          <pc:docMk/>
          <pc:sldMk cId="2232554420" sldId="897"/>
        </pc:sldMkLst>
        <pc:spChg chg="mod">
          <ac:chgData name="David Holley" userId="45123e1e-ac21-4ee3-b53e-8d97b4b34e1e" providerId="ADAL" clId="{52B729D8-1D98-4402-9D2A-0CE8E4F1463C}" dt="2022-10-06T10:44:54.517" v="13" actId="1076"/>
          <ac:spMkLst>
            <pc:docMk/>
            <pc:sldMk cId="2232554420" sldId="897"/>
            <ac:spMk id="4101" creationId="{00000000-0000-0000-0000-000000000000}"/>
          </ac:spMkLst>
        </pc:spChg>
        <pc:spChg chg="mod">
          <ac:chgData name="David Holley" userId="45123e1e-ac21-4ee3-b53e-8d97b4b34e1e" providerId="ADAL" clId="{52B729D8-1D98-4402-9D2A-0CE8E4F1463C}" dt="2022-10-06T10:44:50.451" v="12" actId="1076"/>
          <ac:spMkLst>
            <pc:docMk/>
            <pc:sldMk cId="2232554420" sldId="897"/>
            <ac:spMk id="4102" creationId="{00000000-0000-0000-0000-000000000000}"/>
          </ac:spMkLst>
        </pc:spChg>
        <pc:graphicFrameChg chg="mod">
          <ac:chgData name="David Holley" userId="45123e1e-ac21-4ee3-b53e-8d97b4b34e1e" providerId="ADAL" clId="{52B729D8-1D98-4402-9D2A-0CE8E4F1463C}" dt="2022-10-06T10:44:46.504" v="11" actId="1076"/>
          <ac:graphicFrameMkLst>
            <pc:docMk/>
            <pc:sldMk cId="2232554420" sldId="897"/>
            <ac:graphicFrameMk id="4098" creationId="{00000000-0000-0000-0000-000000000000}"/>
          </ac:graphicFrameMkLst>
        </pc:graphicFrameChg>
      </pc:sldChg>
      <pc:sldChg chg="modSp mod">
        <pc:chgData name="David Holley" userId="45123e1e-ac21-4ee3-b53e-8d97b4b34e1e" providerId="ADAL" clId="{52B729D8-1D98-4402-9D2A-0CE8E4F1463C}" dt="2022-10-10T11:25:34.645" v="86" actId="20577"/>
        <pc:sldMkLst>
          <pc:docMk/>
          <pc:sldMk cId="1375562742" sldId="901"/>
        </pc:sldMkLst>
        <pc:spChg chg="mod">
          <ac:chgData name="David Holley" userId="45123e1e-ac21-4ee3-b53e-8d97b4b34e1e" providerId="ADAL" clId="{52B729D8-1D98-4402-9D2A-0CE8E4F1463C}" dt="2022-10-10T11:25:34.645" v="86" actId="20577"/>
          <ac:spMkLst>
            <pc:docMk/>
            <pc:sldMk cId="1375562742" sldId="901"/>
            <ac:spMk id="7" creationId="{5B64EE34-93B6-0C43-9074-55EFB14BBB1D}"/>
          </ac:spMkLst>
        </pc:spChg>
      </pc:sldChg>
      <pc:sldChg chg="ord">
        <pc:chgData name="David Holley" userId="45123e1e-ac21-4ee3-b53e-8d97b4b34e1e" providerId="ADAL" clId="{52B729D8-1D98-4402-9D2A-0CE8E4F1463C}" dt="2022-10-10T11:25:24.965" v="84"/>
        <pc:sldMkLst>
          <pc:docMk/>
          <pc:sldMk cId="1452786525" sldId="1861"/>
        </pc:sldMkLst>
      </pc:sldChg>
      <pc:sldChg chg="ord">
        <pc:chgData name="David Holley" userId="45123e1e-ac21-4ee3-b53e-8d97b4b34e1e" providerId="ADAL" clId="{52B729D8-1D98-4402-9D2A-0CE8E4F1463C}" dt="2022-10-10T11:25:24.965" v="84"/>
        <pc:sldMkLst>
          <pc:docMk/>
          <pc:sldMk cId="4055171265" sldId="1863"/>
        </pc:sldMkLst>
      </pc:sldChg>
      <pc:sldChg chg="addSp modSp mod modAnim">
        <pc:chgData name="David Holley" userId="45123e1e-ac21-4ee3-b53e-8d97b4b34e1e" providerId="ADAL" clId="{52B729D8-1D98-4402-9D2A-0CE8E4F1463C}" dt="2022-10-10T11:06:52.111" v="80" actId="14100"/>
        <pc:sldMkLst>
          <pc:docMk/>
          <pc:sldMk cId="1316017115" sldId="1889"/>
        </pc:sldMkLst>
        <pc:spChg chg="add mod">
          <ac:chgData name="David Holley" userId="45123e1e-ac21-4ee3-b53e-8d97b4b34e1e" providerId="ADAL" clId="{52B729D8-1D98-4402-9D2A-0CE8E4F1463C}" dt="2022-10-10T11:05:26.652" v="35" actId="207"/>
          <ac:spMkLst>
            <pc:docMk/>
            <pc:sldMk cId="1316017115" sldId="1889"/>
            <ac:spMk id="2" creationId="{39A48866-EFF9-588C-5BB3-4C51D3B4F49A}"/>
          </ac:spMkLst>
        </pc:spChg>
        <pc:spChg chg="add mod">
          <ac:chgData name="David Holley" userId="45123e1e-ac21-4ee3-b53e-8d97b4b34e1e" providerId="ADAL" clId="{52B729D8-1D98-4402-9D2A-0CE8E4F1463C}" dt="2022-10-10T11:06:12.515" v="61" actId="313"/>
          <ac:spMkLst>
            <pc:docMk/>
            <pc:sldMk cId="1316017115" sldId="1889"/>
            <ac:spMk id="3" creationId="{15E2F795-17BD-8128-D2DC-57277091EE91}"/>
          </ac:spMkLst>
        </pc:spChg>
        <pc:spChg chg="add mod">
          <ac:chgData name="David Holley" userId="45123e1e-ac21-4ee3-b53e-8d97b4b34e1e" providerId="ADAL" clId="{52B729D8-1D98-4402-9D2A-0CE8E4F1463C}" dt="2022-10-10T11:06:52.111" v="80" actId="14100"/>
          <ac:spMkLst>
            <pc:docMk/>
            <pc:sldMk cId="1316017115" sldId="1889"/>
            <ac:spMk id="4" creationId="{85231D18-616A-3468-82A5-8441C58BE9EF}"/>
          </ac:spMkLst>
        </pc:spChg>
      </pc:sldChg>
      <pc:sldChg chg="modSp del mod">
        <pc:chgData name="David Holley" userId="45123e1e-ac21-4ee3-b53e-8d97b4b34e1e" providerId="ADAL" clId="{52B729D8-1D98-4402-9D2A-0CE8E4F1463C}" dt="2022-10-10T11:27:30.067" v="87" actId="47"/>
        <pc:sldMkLst>
          <pc:docMk/>
          <pc:sldMk cId="854195029" sldId="1932"/>
        </pc:sldMkLst>
        <pc:spChg chg="mod">
          <ac:chgData name="David Holley" userId="45123e1e-ac21-4ee3-b53e-8d97b4b34e1e" providerId="ADAL" clId="{52B729D8-1D98-4402-9D2A-0CE8E4F1463C}" dt="2022-10-06T10:51:44.386" v="15" actId="27636"/>
          <ac:spMkLst>
            <pc:docMk/>
            <pc:sldMk cId="854195029" sldId="1932"/>
            <ac:spMk id="6" creationId="{E6DCE394-BB19-45D0-8103-460AFB586E8B}"/>
          </ac:spMkLst>
        </pc:spChg>
      </pc:sldChg>
      <pc:sldChg chg="modSp add mod">
        <pc:chgData name="David Holley" userId="45123e1e-ac21-4ee3-b53e-8d97b4b34e1e" providerId="ADAL" clId="{52B729D8-1D98-4402-9D2A-0CE8E4F1463C}" dt="2022-10-06T07:30:32.252" v="9" actId="1076"/>
        <pc:sldMkLst>
          <pc:docMk/>
          <pc:sldMk cId="2638419049" sldId="1940"/>
        </pc:sldMkLst>
        <pc:spChg chg="mod">
          <ac:chgData name="David Holley" userId="45123e1e-ac21-4ee3-b53e-8d97b4b34e1e" providerId="ADAL" clId="{52B729D8-1D98-4402-9D2A-0CE8E4F1463C}" dt="2022-10-06T07:30:32.252" v="9" actId="1076"/>
          <ac:spMkLst>
            <pc:docMk/>
            <pc:sldMk cId="2638419049" sldId="1940"/>
            <ac:spMk id="175106" creationId="{00000000-0000-0000-0000-000000000000}"/>
          </ac:spMkLst>
        </pc:spChg>
      </pc:sldChg>
      <pc:sldChg chg="delSp add mod setBg delDesignElem">
        <pc:chgData name="David Holley" userId="45123e1e-ac21-4ee3-b53e-8d97b4b34e1e" providerId="ADAL" clId="{52B729D8-1D98-4402-9D2A-0CE8E4F1463C}" dt="2022-10-06T07:30:59.688" v="10" actId="478"/>
        <pc:sldMkLst>
          <pc:docMk/>
          <pc:sldMk cId="2156754480" sldId="1941"/>
        </pc:sldMkLst>
        <pc:spChg chg="del">
          <ac:chgData name="David Holley" userId="45123e1e-ac21-4ee3-b53e-8d97b4b34e1e" providerId="ADAL" clId="{52B729D8-1D98-4402-9D2A-0CE8E4F1463C}" dt="2022-10-06T07:30:59.688" v="10" actId="478"/>
          <ac:spMkLst>
            <pc:docMk/>
            <pc:sldMk cId="2156754480" sldId="1941"/>
            <ac:spMk id="4" creationId="{940B960E-A51C-D13C-9FF5-CF271710D016}"/>
          </ac:spMkLst>
        </pc:spChg>
        <pc:spChg chg="del">
          <ac:chgData name="David Holley" userId="45123e1e-ac21-4ee3-b53e-8d97b4b34e1e" providerId="ADAL" clId="{52B729D8-1D98-4402-9D2A-0CE8E4F1463C}" dt="2022-10-06T07:30:02.148" v="1"/>
          <ac:spMkLst>
            <pc:docMk/>
            <pc:sldMk cId="2156754480" sldId="1941"/>
            <ac:spMk id="11" creationId="{E49CC64F-7275-4E33-961B-0C5CDC439875}"/>
          </ac:spMkLst>
        </pc:spChg>
      </pc:sldChg>
    </pc:docChg>
  </pc:docChgLst>
</pc:chgInfo>
</file>

<file path=ppt/handoutMasters/_rels/handoutMaster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g"/><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5" name="Slide Number Placeholder 4"/>
          <p:cNvSpPr>
            <a:spLocks noGrp="1"/>
          </p:cNvSpPr>
          <p:nvPr>
            <p:ph type="sldNum" sz="quarter" idx="3"/>
          </p:nvPr>
        </p:nvSpPr>
        <p:spPr>
          <a:xfrm>
            <a:off x="3850444" y="9378825"/>
            <a:ext cx="2945659" cy="495426"/>
          </a:xfrm>
          <a:prstGeom prst="rect">
            <a:avLst/>
          </a:prstGeom>
        </p:spPr>
        <p:txBody>
          <a:bodyPr vert="horz" lIns="91426" tIns="45713" rIns="91426" bIns="45713" rtlCol="0" anchor="b"/>
          <a:lstStyle>
            <a:lvl1pPr algn="r">
              <a:defRPr sz="1200"/>
            </a:lvl1pPr>
          </a:lstStyle>
          <a:p>
            <a:r>
              <a:rPr lang="en-AU" dirty="0"/>
              <a:t>Section 5 page </a:t>
            </a:r>
            <a:fld id="{4958E4E4-370B-43C5-912D-00C8E6F1B70E}" type="slidenum">
              <a:rPr lang="en-AU" smtClean="0"/>
              <a:t>‹#›</a:t>
            </a:fld>
            <a:endParaRPr lang="en-AU" dirty="0"/>
          </a:p>
        </p:txBody>
      </p:sp>
      <p:cxnSp>
        <p:nvCxnSpPr>
          <p:cNvPr id="6" name="Straight Connector 5"/>
          <p:cNvCxnSpPr/>
          <p:nvPr/>
        </p:nvCxnSpPr>
        <p:spPr>
          <a:xfrm flipV="1">
            <a:off x="-25400" y="461963"/>
            <a:ext cx="6858000" cy="11112"/>
          </a:xfrm>
          <a:prstGeom prst="line">
            <a:avLst/>
          </a:prstGeom>
          <a:ln>
            <a:solidFill>
              <a:srgbClr val="C00000"/>
            </a:solidFill>
          </a:ln>
        </p:spPr>
        <p:style>
          <a:lnRef idx="1">
            <a:schemeClr val="accent1"/>
          </a:lnRef>
          <a:fillRef idx="0">
            <a:schemeClr val="accent1"/>
          </a:fillRef>
          <a:effectRef idx="0">
            <a:schemeClr val="accent1"/>
          </a:effectRef>
          <a:fontRef idx="minor">
            <a:schemeClr val="tx1"/>
          </a:fontRef>
        </p:style>
      </p:cxnSp>
      <p:sp>
        <p:nvSpPr>
          <p:cNvPr id="7" name="TextBox 6"/>
          <p:cNvSpPr txBox="1"/>
          <p:nvPr/>
        </p:nvSpPr>
        <p:spPr>
          <a:xfrm>
            <a:off x="2465651" y="86132"/>
            <a:ext cx="2133854" cy="307777"/>
          </a:xfrm>
          <a:prstGeom prst="rect">
            <a:avLst/>
          </a:prstGeom>
          <a:noFill/>
        </p:spPr>
        <p:txBody>
          <a:bodyPr wrap="none" rtlCol="0">
            <a:spAutoFit/>
          </a:bodyPr>
          <a:lstStyle/>
          <a:p>
            <a:r>
              <a:rPr lang="en-US" sz="1400" dirty="0"/>
              <a:t>Designing for Manufacture</a:t>
            </a:r>
          </a:p>
        </p:txBody>
      </p:sp>
      <p:pic>
        <p:nvPicPr>
          <p:cNvPr id="8" name="Picture 7" descr="BHW logo.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89420" y="0"/>
            <a:ext cx="944880" cy="438912"/>
          </a:xfrm>
          <a:prstGeom prst="rect">
            <a:avLst/>
          </a:prstGeom>
        </p:spPr>
      </p:pic>
      <p:pic>
        <p:nvPicPr>
          <p:cNvPr id="10" name="Picture 26" descr="wordmark_col">
            <a:extLst>
              <a:ext uri="{FF2B5EF4-FFF2-40B4-BE49-F238E27FC236}">
                <a16:creationId xmlns:a16="http://schemas.microsoft.com/office/drawing/2014/main" id="{4D7F0772-7BB4-4943-8114-F4909D53EA8E}"/>
              </a:ext>
            </a:extLst>
          </p:cNvPr>
          <p:cNvPicPr>
            <a:picLocks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752" y="112576"/>
            <a:ext cx="1485092" cy="213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4979914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2" Type="http://schemas.openxmlformats.org/officeDocument/2006/relationships/hyperlink" Target="http://ws-intranet.ent.baesystems.com/sites/InformationSecurity/Pages/default.aspx" TargetMode="External"/><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bwMode="auto">
      <p:bgRef idx="1001">
        <a:schemeClr val="bg1"/>
      </p:bgRef>
    </p:bg>
    <p:spTree>
      <p:nvGrpSpPr>
        <p:cNvPr id="1" name=""/>
        <p:cNvGrpSpPr/>
        <p:nvPr/>
      </p:nvGrpSpPr>
      <p:grpSpPr>
        <a:xfrm>
          <a:off x="0" y="0"/>
          <a:ext cx="0" cy="0"/>
          <a:chOff x="0" y="0"/>
          <a:chExt cx="0" cy="0"/>
        </a:xfrm>
      </p:grpSpPr>
      <p:sp>
        <p:nvSpPr>
          <p:cNvPr id="4" name="Slide Image Placeholder 3"/>
          <p:cNvSpPr>
            <a:spLocks noGrp="1" noRot="1" noChangeAspect="1"/>
          </p:cNvSpPr>
          <p:nvPr>
            <p:ph type="sldImg" idx="2"/>
          </p:nvPr>
        </p:nvSpPr>
        <p:spPr>
          <a:xfrm>
            <a:off x="-557213" y="679450"/>
            <a:ext cx="7907338" cy="4448175"/>
          </a:xfrm>
          <a:prstGeom prst="rect">
            <a:avLst/>
          </a:prstGeom>
          <a:noFill/>
          <a:ln w="12700">
            <a:solidFill>
              <a:prstClr val="black"/>
            </a:solidFill>
          </a:ln>
        </p:spPr>
        <p:txBody>
          <a:bodyPr vert="horz" lIns="91426" tIns="45713" rIns="91426" bIns="45713" rtlCol="0" anchor="ctr"/>
          <a:lstStyle/>
          <a:p>
            <a:endParaRPr lang="en-AU" dirty="0"/>
          </a:p>
        </p:txBody>
      </p:sp>
      <p:sp>
        <p:nvSpPr>
          <p:cNvPr id="5" name="Notes Placeholder 4"/>
          <p:cNvSpPr>
            <a:spLocks noGrp="1"/>
          </p:cNvSpPr>
          <p:nvPr>
            <p:ph type="body" sz="quarter" idx="3"/>
          </p:nvPr>
        </p:nvSpPr>
        <p:spPr>
          <a:xfrm>
            <a:off x="679768" y="5271010"/>
            <a:ext cx="5438140" cy="3887986"/>
          </a:xfrm>
          <a:prstGeom prst="rect">
            <a:avLst/>
          </a:prstGeom>
        </p:spPr>
        <p:txBody>
          <a:bodyPr vert="horz" lIns="91426" tIns="45713" rIns="91426" bIns="45713"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AU" dirty="0"/>
          </a:p>
        </p:txBody>
      </p:sp>
      <p:sp>
        <p:nvSpPr>
          <p:cNvPr id="26" name="Slide Number Placeholder 25"/>
          <p:cNvSpPr>
            <a:spLocks noGrp="1"/>
          </p:cNvSpPr>
          <p:nvPr>
            <p:ph type="sldNum" sz="quarter" idx="5"/>
          </p:nvPr>
        </p:nvSpPr>
        <p:spPr>
          <a:xfrm>
            <a:off x="6415863" y="17299"/>
            <a:ext cx="381812" cy="132175"/>
          </a:xfrm>
          <a:prstGeom prst="rect">
            <a:avLst/>
          </a:prstGeom>
        </p:spPr>
        <p:txBody>
          <a:bodyPr vert="horz" lIns="91426" tIns="45713" rIns="91426" bIns="45713" rtlCol="0" anchor="ctr" anchorCtr="0"/>
          <a:lstStyle>
            <a:lvl1pPr algn="r">
              <a:defRPr sz="800" b="1">
                <a:solidFill>
                  <a:schemeClr val="accent2"/>
                </a:solidFill>
              </a:defRPr>
            </a:lvl1pPr>
          </a:lstStyle>
          <a:p>
            <a:fld id="{E9401674-90E8-405F-9AFA-FF6A0703C313}" type="slidenum">
              <a:rPr lang="en-AU" smtClean="0"/>
              <a:pPr/>
              <a:t>‹#›</a:t>
            </a:fld>
            <a:endParaRPr lang="en-AU" dirty="0"/>
          </a:p>
        </p:txBody>
      </p:sp>
      <p:sp>
        <p:nvSpPr>
          <p:cNvPr id="28" name="Text Placeholder 5"/>
          <p:cNvSpPr txBox="1">
            <a:spLocks/>
          </p:cNvSpPr>
          <p:nvPr/>
        </p:nvSpPr>
        <p:spPr>
          <a:xfrm>
            <a:off x="673959" y="9315591"/>
            <a:ext cx="5443949" cy="31547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BAE SYSTEM COMPANY MARKING (IF REQUIRED). GUIDANCE CAN BE FOUND </a:t>
            </a:r>
            <a:r>
              <a:rPr lang="en-GB" sz="500" kern="0" dirty="0">
                <a:solidFill>
                  <a:schemeClr val="accent2"/>
                </a:solidFill>
                <a:cs typeface="Arial"/>
                <a:hlinkClick r:id="rId2"/>
              </a:rPr>
              <a:t>HERE</a:t>
            </a:r>
            <a:endParaRPr lang="en-GB" sz="500" kern="0" dirty="0">
              <a:solidFill>
                <a:schemeClr val="accent2"/>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Include the appropriate copyright legend. Include appropriate trademark legends (if required). Guidance can be found </a:t>
            </a:r>
            <a:r>
              <a:rPr lang="en-GB" sz="500" kern="0" dirty="0">
                <a:solidFill>
                  <a:schemeClr val="accent2"/>
                </a:solidFill>
                <a:cs typeface="Arial"/>
                <a:hlinkClick r:id="rId2"/>
              </a:rPr>
              <a:t>HERE</a:t>
            </a:r>
            <a:endParaRPr lang="en-GB" sz="500" kern="0" dirty="0">
              <a:solidFill>
                <a:srgbClr val="666666"/>
              </a:solidFill>
              <a:cs typeface="Arial"/>
            </a:endParaRPr>
          </a:p>
          <a:p>
            <a:pPr marL="0" marR="0" indent="0" algn="l" defTabSz="1072922" rtl="0" eaLnBrk="1" fontAlgn="auto" latinLnBrk="0" hangingPunct="1">
              <a:lnSpc>
                <a:spcPts val="704"/>
              </a:lnSpc>
              <a:spcBef>
                <a:spcPts val="0"/>
              </a:spcBef>
              <a:spcAft>
                <a:spcPts val="0"/>
              </a:spcAft>
              <a:buClrTx/>
              <a:buSzTx/>
              <a:buFont typeface="Arial" panose="020B0604020202020204" pitchFamily="34" charset="0"/>
              <a:buNone/>
              <a:tabLst/>
              <a:defRPr/>
            </a:pPr>
            <a:r>
              <a:rPr lang="en-GB" sz="500" kern="0" dirty="0">
                <a:solidFill>
                  <a:srgbClr val="666666"/>
                </a:solidFill>
                <a:cs typeface="Arial"/>
              </a:rPr>
              <a:t>(see final slide for restrictions on use)</a:t>
            </a:r>
          </a:p>
        </p:txBody>
      </p:sp>
      <p:sp>
        <p:nvSpPr>
          <p:cNvPr id="30" name="Text Placeholder 5"/>
          <p:cNvSpPr txBox="1">
            <a:spLocks/>
          </p:cNvSpPr>
          <p:nvPr/>
        </p:nvSpPr>
        <p:spPr>
          <a:xfrm>
            <a:off x="1825400" y="22216"/>
            <a:ext cx="3793138" cy="123111"/>
          </a:xfrm>
          <a:prstGeom prst="rect">
            <a:avLst/>
          </a:prstGeom>
        </p:spPr>
        <p:txBody>
          <a:bodyPr wrap="square" lIns="0" tIns="0" rIns="91426" bIns="45713" anchor="ctr">
            <a:spAutoFit/>
          </a:bodyPr>
          <a:lstStyle>
            <a:lvl1pPr marL="0" indent="0" algn="l" defTabSz="914400" rtl="0" eaLnBrk="1" latinLnBrk="0" hangingPunct="1">
              <a:spcBef>
                <a:spcPct val="20000"/>
              </a:spcBef>
              <a:buFont typeface="Arial" panose="020B0604020202020204" pitchFamily="34" charset="0"/>
              <a:buNone/>
              <a:defRPr sz="500" kern="1200" baseline="0">
                <a:solidFill>
                  <a:schemeClr val="bg1"/>
                </a:solidFill>
                <a:latin typeface="+mn-lt"/>
                <a:ea typeface="+mn-ea"/>
                <a:cs typeface="+mn-cs"/>
              </a:defRPr>
            </a:lvl1pPr>
            <a:lvl2pPr marL="4572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2pPr>
            <a:lvl3pPr marL="9144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3pPr>
            <a:lvl4pPr marL="13716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4pPr>
            <a:lvl5pPr marL="1828800" indent="0" algn="l" defTabSz="914400" rtl="0" eaLnBrk="1" latinLnBrk="0" hangingPunct="1">
              <a:spcBef>
                <a:spcPct val="20000"/>
              </a:spcBef>
              <a:buFont typeface="Arial" panose="020B0604020202020204" pitchFamily="34" charset="0"/>
              <a:buNone/>
              <a:defRPr sz="500" kern="1200">
                <a:solidFill>
                  <a:schemeClr val="bg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US" kern="0" dirty="0">
                <a:solidFill>
                  <a:srgbClr val="666666"/>
                </a:solidFill>
              </a:rPr>
              <a:t>INCLUDE THE APPROPRIATE NATIONAL SECURITY MARKINGS (IF REQUIRED) </a:t>
            </a:r>
            <a:r>
              <a:rPr lang="en-GB" kern="0" dirty="0">
                <a:solidFill>
                  <a:srgbClr val="666666"/>
                </a:solidFill>
              </a:rPr>
              <a:t>GUIDANCE CAN BE</a:t>
            </a:r>
            <a:r>
              <a:rPr lang="en-GB" sz="500" kern="0" dirty="0">
                <a:solidFill>
                  <a:srgbClr val="666666"/>
                </a:solidFill>
              </a:rPr>
              <a:t> </a:t>
            </a:r>
            <a:r>
              <a:rPr lang="en-GB" sz="500" kern="0" dirty="0">
                <a:solidFill>
                  <a:srgbClr val="666666"/>
                </a:solidFill>
                <a:cs typeface="Arial"/>
              </a:rPr>
              <a:t>FOUND </a:t>
            </a:r>
            <a:r>
              <a:rPr lang="en-GB" sz="500" kern="0" dirty="0">
                <a:solidFill>
                  <a:schemeClr val="accent2"/>
                </a:solidFill>
                <a:cs typeface="Arial"/>
                <a:hlinkClick r:id="rId2"/>
              </a:rPr>
              <a:t>HERE</a:t>
            </a:r>
            <a:endParaRPr lang="en-GB" sz="500" kern="0" dirty="0">
              <a:solidFill>
                <a:srgbClr val="666666"/>
              </a:solidFill>
            </a:endParaRPr>
          </a:p>
        </p:txBody>
      </p:sp>
    </p:spTree>
    <p:extLst>
      <p:ext uri="{BB962C8B-B14F-4D97-AF65-F5344CB8AC3E}">
        <p14:creationId xmlns:p14="http://schemas.microsoft.com/office/powerpoint/2010/main" val="2085031839"/>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2" name="Rectangle 2"/>
          <p:cNvSpPr>
            <a:spLocks noGrp="1" noRot="1" noChangeAspect="1" noChangeArrowheads="1" noTextEdit="1"/>
          </p:cNvSpPr>
          <p:nvPr>
            <p:ph type="sldImg"/>
          </p:nvPr>
        </p:nvSpPr>
        <p:spPr>
          <a:xfrm>
            <a:off x="320675" y="857250"/>
            <a:ext cx="6167438" cy="3470275"/>
          </a:xfrm>
          <a:ln/>
        </p:spPr>
      </p:sp>
      <p:sp>
        <p:nvSpPr>
          <p:cNvPr id="128003" name="Rectangle 3"/>
          <p:cNvSpPr>
            <a:spLocks noGrp="1" noChangeArrowheads="1"/>
          </p:cNvSpPr>
          <p:nvPr>
            <p:ph type="body" idx="1"/>
          </p:nvPr>
        </p:nvSpPr>
        <p:spPr>
          <a:xfrm>
            <a:off x="692357" y="4690269"/>
            <a:ext cx="5412963" cy="4748554"/>
          </a:xfrm>
          <a:noFill/>
        </p:spPr>
        <p:txBody>
          <a:bodyPr/>
          <a:lstStyle/>
          <a:p>
            <a:pPr eaLnBrk="1" hangingPunct="1"/>
            <a:r>
              <a:rPr lang="en-GB" dirty="0"/>
              <a:t>Now we will move on to cover the processes for MANAGING RISK.</a:t>
            </a:r>
          </a:p>
          <a:p>
            <a:pPr eaLnBrk="1" hangingPunct="1"/>
            <a:endParaRPr lang="en-GB" dirty="0"/>
          </a:p>
          <a:p>
            <a:pPr eaLnBrk="1" hangingPunct="1"/>
            <a:r>
              <a:rPr lang="en-GB" dirty="0"/>
              <a:t>Part 02 of the Handbook, particularly Section 9.4.</a:t>
            </a:r>
          </a:p>
          <a:p>
            <a:pPr eaLnBrk="1" hangingPunct="1"/>
            <a:endParaRPr lang="en-GB" dirty="0"/>
          </a:p>
          <a:p>
            <a:pPr eaLnBrk="1" hangingPunct="1"/>
            <a:r>
              <a:rPr lang="en-GB" dirty="0"/>
              <a:t>Key activities of  recognising what Hazards might apply, exploring and understanding them and then controlling the Risks.</a:t>
            </a:r>
          </a:p>
        </p:txBody>
      </p:sp>
    </p:spTree>
    <p:extLst>
      <p:ext uri="{BB962C8B-B14F-4D97-AF65-F5344CB8AC3E}">
        <p14:creationId xmlns:p14="http://schemas.microsoft.com/office/powerpoint/2010/main" val="7886951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noChangeArrowheads="1"/>
          </p:cNvSpPr>
          <p:nvPr>
            <p:ph type="dt" sz="quarter" idx="1"/>
          </p:nvPr>
        </p:nvSpPr>
        <p:spPr/>
        <p:txBody>
          <a:bodyPr/>
          <a:lstStyle/>
          <a:p>
            <a:pPr>
              <a:defRPr/>
            </a:pPr>
            <a:fld id="{526C752A-F05C-294B-BDF3-731C29D0CED5}" type="datetime8">
              <a:rPr lang="en-US" altLang="x-none"/>
              <a:pPr>
                <a:defRPr/>
              </a:pPr>
              <a:t>10/10/2022 11:55 AM</a:t>
            </a:fld>
            <a:endParaRPr lang="en-US" altLang="x-none"/>
          </a:p>
        </p:txBody>
      </p:sp>
      <p:sp>
        <p:nvSpPr>
          <p:cNvPr id="5" name="Rectangle 6"/>
          <p:cNvSpPr>
            <a:spLocks noGrp="1" noChangeArrowheads="1"/>
          </p:cNvSpPr>
          <p:nvPr>
            <p:ph type="ftr" sz="quarter" idx="4"/>
          </p:nvPr>
        </p:nvSpPr>
        <p:spPr/>
        <p:txBody>
          <a:bodyPr/>
          <a:lstStyle/>
          <a:p>
            <a:pPr>
              <a:defRPr/>
            </a:pPr>
            <a:r>
              <a:rPr lang="en-US" altLang="x-none"/>
              <a:t>Version 1</a:t>
            </a:r>
          </a:p>
        </p:txBody>
      </p:sp>
      <p:sp>
        <p:nvSpPr>
          <p:cNvPr id="328706" name="Rectangle 2"/>
          <p:cNvSpPr>
            <a:spLocks noGrp="1" noRot="1" noChangeAspect="1" noChangeArrowheads="1" noTextEdit="1"/>
          </p:cNvSpPr>
          <p:nvPr>
            <p:ph type="sldImg"/>
          </p:nvPr>
        </p:nvSpPr>
        <p:spPr>
          <a:xfrm>
            <a:off x="-557213" y="679450"/>
            <a:ext cx="7907338" cy="4448175"/>
          </a:xfrm>
          <a:ln/>
        </p:spPr>
      </p:sp>
      <p:sp>
        <p:nvSpPr>
          <p:cNvPr id="328707" name="Rectangle 3"/>
          <p:cNvSpPr>
            <a:spLocks noGrp="1" noChangeArrowheads="1"/>
          </p:cNvSpPr>
          <p:nvPr>
            <p:ph type="body" idx="1"/>
          </p:nvPr>
        </p:nvSpPr>
        <p:spPr/>
        <p:txBody>
          <a:bodyPr/>
          <a:lstStyle/>
          <a:p>
            <a:pPr eaLnBrk="1" hangingPunct="1">
              <a:defRPr/>
            </a:pPr>
            <a:r>
              <a:rPr lang="en-US" altLang="x-none" dirty="0"/>
              <a:t>Now, lets look at an example.</a:t>
            </a:r>
          </a:p>
          <a:p>
            <a:pPr eaLnBrk="1" hangingPunct="1">
              <a:defRPr/>
            </a:pPr>
            <a:r>
              <a:rPr lang="en-US" altLang="x-none" dirty="0"/>
              <a:t>When designing a recipe for Pizza the basic need is Hunger.</a:t>
            </a:r>
          </a:p>
          <a:p>
            <a:pPr eaLnBrk="1" hangingPunct="1">
              <a:defRPr/>
            </a:pPr>
            <a:r>
              <a:rPr lang="en-US" altLang="x-none" dirty="0"/>
              <a:t>This hierarchy is also quite useful for quality control. Explain.</a:t>
            </a:r>
          </a:p>
          <a:p>
            <a:pPr lvl="1" eaLnBrk="1" hangingPunct="1">
              <a:defRPr/>
            </a:pPr>
            <a:r>
              <a:rPr lang="en-US" altLang="x-none" dirty="0"/>
              <a:t>When you don’t meet the specification you have poor manufacturing quality</a:t>
            </a:r>
          </a:p>
          <a:p>
            <a:pPr lvl="1" eaLnBrk="1" hangingPunct="1">
              <a:defRPr/>
            </a:pPr>
            <a:r>
              <a:rPr lang="en-US" altLang="x-none" dirty="0"/>
              <a:t>When you don’t meet the requirements you have poor design quality</a:t>
            </a:r>
          </a:p>
          <a:p>
            <a:pPr lvl="1" eaLnBrk="1" hangingPunct="1">
              <a:defRPr/>
            </a:pPr>
            <a:r>
              <a:rPr lang="en-US" altLang="x-none" dirty="0"/>
              <a:t>When you don’t meet the expectations you have poor design process quality</a:t>
            </a:r>
          </a:p>
          <a:p>
            <a:pPr lvl="1" eaLnBrk="1" hangingPunct="1">
              <a:defRPr/>
            </a:pPr>
            <a:r>
              <a:rPr lang="en-US" altLang="x-none" dirty="0"/>
              <a:t>When you don’t meet the needs you have poor market research quality</a:t>
            </a:r>
          </a:p>
          <a:p>
            <a:pPr eaLnBrk="1" hangingPunct="1">
              <a:defRPr/>
            </a:pPr>
            <a:r>
              <a:rPr lang="en-US" altLang="x-none" dirty="0"/>
              <a:t>We are not done with specification at the end of this hierarchy. On to the next slide.</a:t>
            </a:r>
          </a:p>
        </p:txBody>
      </p:sp>
    </p:spTree>
    <p:extLst>
      <p:ext uri="{BB962C8B-B14F-4D97-AF65-F5344CB8AC3E}">
        <p14:creationId xmlns:p14="http://schemas.microsoft.com/office/powerpoint/2010/main" val="35646469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381000" y="685800"/>
            <a:ext cx="6096000" cy="3429000"/>
          </a:xfrm>
          <a:ln/>
        </p:spPr>
      </p:sp>
      <p:sp>
        <p:nvSpPr>
          <p:cNvPr id="40963" name="Notes Placeholder 2"/>
          <p:cNvSpPr>
            <a:spLocks noGrp="1"/>
          </p:cNvSpPr>
          <p:nvPr>
            <p:ph type="body" idx="1"/>
          </p:nvPr>
        </p:nvSpPr>
        <p:spPr>
          <a:noFill/>
          <a:ln/>
        </p:spPr>
        <p:txBody>
          <a:bodyPr/>
          <a:lstStyle/>
          <a:p>
            <a:endParaRPr lang="en-US" dirty="0">
              <a:latin typeface="Arial" pitchFamily="34" charset="0"/>
            </a:endParaRPr>
          </a:p>
        </p:txBody>
      </p:sp>
      <p:sp>
        <p:nvSpPr>
          <p:cNvPr id="40964" name="Slide Number Placeholder 3"/>
          <p:cNvSpPr>
            <a:spLocks noGrp="1"/>
          </p:cNvSpPr>
          <p:nvPr>
            <p:ph type="sldNum" sz="quarter" idx="5"/>
          </p:nvPr>
        </p:nvSpPr>
        <p:spPr>
          <a:noFill/>
        </p:spPr>
        <p:txBody>
          <a:bodyPr/>
          <a:lstStyle/>
          <a:p>
            <a:fld id="{2AE265DD-89AB-48F4-9FC8-62F99782467C}" type="slidenum">
              <a:rPr lang="en-GB" smtClean="0">
                <a:solidFill>
                  <a:srgbClr val="000000"/>
                </a:solidFill>
                <a:latin typeface="Arial" pitchFamily="34" charset="0"/>
              </a:rPr>
              <a:pPr/>
              <a:t>4</a:t>
            </a:fld>
            <a:endParaRPr lang="en-GB" dirty="0">
              <a:solidFill>
                <a:srgbClr val="000000"/>
              </a:solidFill>
              <a:latin typeface="Arial" pitchFamily="34" charset="0"/>
            </a:endParaRPr>
          </a:p>
        </p:txBody>
      </p:sp>
    </p:spTree>
    <p:extLst>
      <p:ext uri="{BB962C8B-B14F-4D97-AF65-F5344CB8AC3E}">
        <p14:creationId xmlns:p14="http://schemas.microsoft.com/office/powerpoint/2010/main" val="17327843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5</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0530693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xfrm>
            <a:off x="381000" y="685800"/>
            <a:ext cx="6096000" cy="3429000"/>
          </a:xfrm>
          <a:ln/>
        </p:spPr>
      </p:sp>
      <p:sp>
        <p:nvSpPr>
          <p:cNvPr id="6246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endParaRPr>
          </a:p>
        </p:txBody>
      </p:sp>
      <p:sp>
        <p:nvSpPr>
          <p:cNvPr id="6246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200">
                <a:solidFill>
                  <a:schemeClr val="tx1"/>
                </a:solidFill>
                <a:latin typeface="Arial" charset="0"/>
                <a:ea typeface="ＭＳ Ｐゴシック" charset="0"/>
                <a:cs typeface="ＭＳ Ｐゴシック" charset="0"/>
              </a:defRPr>
            </a:lvl1pPr>
            <a:lvl2pPr marL="742950" indent="-285750" eaLnBrk="0" hangingPunct="0">
              <a:defRPr sz="1200">
                <a:solidFill>
                  <a:schemeClr val="tx1"/>
                </a:solidFill>
                <a:latin typeface="Arial" charset="0"/>
                <a:ea typeface="ＭＳ Ｐゴシック" charset="0"/>
              </a:defRPr>
            </a:lvl2pPr>
            <a:lvl3pPr marL="1143000" indent="-228600" eaLnBrk="0" hangingPunct="0">
              <a:defRPr sz="1200">
                <a:solidFill>
                  <a:schemeClr val="tx1"/>
                </a:solidFill>
                <a:latin typeface="Arial" charset="0"/>
                <a:ea typeface="ＭＳ Ｐゴシック" charset="0"/>
              </a:defRPr>
            </a:lvl3pPr>
            <a:lvl4pPr marL="1600200" indent="-228600" eaLnBrk="0" hangingPunct="0">
              <a:defRPr sz="1200">
                <a:solidFill>
                  <a:schemeClr val="tx1"/>
                </a:solidFill>
                <a:latin typeface="Arial" charset="0"/>
                <a:ea typeface="ＭＳ Ｐゴシック" charset="0"/>
              </a:defRPr>
            </a:lvl4pPr>
            <a:lvl5pPr marL="2057400" indent="-228600" eaLnBrk="0" hangingPunct="0">
              <a:defRPr sz="1200">
                <a:solidFill>
                  <a:schemeClr val="tx1"/>
                </a:solidFill>
                <a:latin typeface="Arial" charset="0"/>
                <a:ea typeface="ＭＳ Ｐゴシック" charset="0"/>
              </a:defRPr>
            </a:lvl5pPr>
            <a:lvl6pPr marL="2514600" indent="-228600" algn="ctr" eaLnBrk="0" fontAlgn="base" hangingPunct="0">
              <a:spcBef>
                <a:spcPct val="0"/>
              </a:spcBef>
              <a:spcAft>
                <a:spcPct val="0"/>
              </a:spcAft>
              <a:defRPr sz="1200">
                <a:solidFill>
                  <a:schemeClr val="tx1"/>
                </a:solidFill>
                <a:latin typeface="Arial" charset="0"/>
                <a:ea typeface="ＭＳ Ｐゴシック" charset="0"/>
              </a:defRPr>
            </a:lvl6pPr>
            <a:lvl7pPr marL="2971800" indent="-228600" algn="ctr" eaLnBrk="0" fontAlgn="base" hangingPunct="0">
              <a:spcBef>
                <a:spcPct val="0"/>
              </a:spcBef>
              <a:spcAft>
                <a:spcPct val="0"/>
              </a:spcAft>
              <a:defRPr sz="1200">
                <a:solidFill>
                  <a:schemeClr val="tx1"/>
                </a:solidFill>
                <a:latin typeface="Arial" charset="0"/>
                <a:ea typeface="ＭＳ Ｐゴシック" charset="0"/>
              </a:defRPr>
            </a:lvl7pPr>
            <a:lvl8pPr marL="3429000" indent="-228600" algn="ctr" eaLnBrk="0" fontAlgn="base" hangingPunct="0">
              <a:spcBef>
                <a:spcPct val="0"/>
              </a:spcBef>
              <a:spcAft>
                <a:spcPct val="0"/>
              </a:spcAft>
              <a:defRPr sz="1200">
                <a:solidFill>
                  <a:schemeClr val="tx1"/>
                </a:solidFill>
                <a:latin typeface="Arial" charset="0"/>
                <a:ea typeface="ＭＳ Ｐゴシック" charset="0"/>
              </a:defRPr>
            </a:lvl8pPr>
            <a:lvl9pPr marL="3886200" indent="-228600" algn="ctr" eaLnBrk="0" fontAlgn="base" hangingPunct="0">
              <a:spcBef>
                <a:spcPct val="0"/>
              </a:spcBef>
              <a:spcAft>
                <a:spcPct val="0"/>
              </a:spcAft>
              <a:defRPr sz="1200">
                <a:solidFill>
                  <a:schemeClr val="tx1"/>
                </a:solidFill>
                <a:latin typeface="Arial" charset="0"/>
                <a:ea typeface="ＭＳ Ｐゴシック" charset="0"/>
              </a:defRPr>
            </a:lvl9pPr>
          </a:lstStyle>
          <a:p>
            <a:pPr eaLnBrk="1" hangingPunct="1"/>
            <a:fld id="{2CA4362E-EE5C-C543-9825-FE8576BF511E}" type="slidenum">
              <a:rPr lang="en-GB">
                <a:solidFill>
                  <a:prstClr val="black"/>
                </a:solidFill>
              </a:rPr>
              <a:pPr eaLnBrk="1" hangingPunct="1"/>
              <a:t>8</a:t>
            </a:fld>
            <a:endParaRPr lang="en-GB" dirty="0">
              <a:solidFill>
                <a:prstClr val="black"/>
              </a:solidFill>
            </a:endParaRPr>
          </a:p>
        </p:txBody>
      </p:sp>
    </p:spTree>
    <p:extLst>
      <p:ext uri="{BB962C8B-B14F-4D97-AF65-F5344CB8AC3E}">
        <p14:creationId xmlns:p14="http://schemas.microsoft.com/office/powerpoint/2010/main" val="26215235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Image Placeholder 1"/>
          <p:cNvSpPr>
            <a:spLocks noGrp="1" noRot="1" noChangeAspect="1"/>
          </p:cNvSpPr>
          <p:nvPr>
            <p:ph type="sldImg"/>
          </p:nvPr>
        </p:nvSpPr>
        <p:spPr>
          <a:xfrm>
            <a:off x="-557213" y="679450"/>
            <a:ext cx="7907338" cy="4448175"/>
          </a:xfrm>
          <a:ln/>
        </p:spPr>
      </p:sp>
      <p:sp>
        <p:nvSpPr>
          <p:cNvPr id="3072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Times New Roman" charset="0"/>
            </a:endParaRPr>
          </a:p>
        </p:txBody>
      </p:sp>
      <p:sp>
        <p:nvSpPr>
          <p:cNvPr id="4" name="Slide Number Placeholder 3"/>
          <p:cNvSpPr>
            <a:spLocks noGrp="1"/>
          </p:cNvSpPr>
          <p:nvPr>
            <p:ph type="sldNum" sz="quarter" idx="5"/>
          </p:nvPr>
        </p:nvSpPr>
        <p:spPr/>
        <p:txBody>
          <a:bodyPr/>
          <a:lstStyle/>
          <a:p>
            <a:pPr>
              <a:defRPr/>
            </a:pPr>
            <a:fld id="{3E1B68A6-DBFB-724B-92E7-FF2D216B364B}" type="slidenum">
              <a:rPr lang="en-GB" smtClean="0"/>
              <a:pPr>
                <a:defRPr/>
              </a:pPr>
              <a:t>13</a:t>
            </a:fld>
            <a:endParaRPr lang="en-GB" dirty="0"/>
          </a:p>
        </p:txBody>
      </p:sp>
    </p:spTree>
    <p:extLst>
      <p:ext uri="{BB962C8B-B14F-4D97-AF65-F5344CB8AC3E}">
        <p14:creationId xmlns:p14="http://schemas.microsoft.com/office/powerpoint/2010/main" val="15702590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12FBE744-DFD3-9F4F-A370-6F4F46691C00}" type="slidenum">
              <a:rPr lang="en-GB" sz="1200"/>
              <a:pPr eaLnBrk="1" hangingPunct="1"/>
              <a:t>16</a:t>
            </a:fld>
            <a:endParaRPr lang="en-GB" sz="1200" dirty="0"/>
          </a:p>
        </p:txBody>
      </p:sp>
      <p:sp>
        <p:nvSpPr>
          <p:cNvPr id="103426"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27"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11</a:t>
            </a:r>
          </a:p>
        </p:txBody>
      </p:sp>
      <p:sp>
        <p:nvSpPr>
          <p:cNvPr id="103428"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29"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3430"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103431"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next few slides are vital for the remainder of the course and indeed the whole philosophy.</a:t>
            </a:r>
          </a:p>
          <a:p>
            <a:pPr marL="196850" indent="-196850" eaLnBrk="1" hangingPunct="1"/>
            <a:endParaRPr lang="en-US" dirty="0">
              <a:latin typeface="Times New Roman" charset="0"/>
            </a:endParaRPr>
          </a:p>
          <a:p>
            <a:pPr marL="196850" indent="-196850" eaLnBrk="1" hangingPunct="1"/>
            <a:r>
              <a:rPr lang="en-US" dirty="0">
                <a:latin typeface="Times New Roman" charset="0"/>
              </a:rPr>
              <a:t>There are many ways of classifying requirements but the 3 groups given above represent a consistent and complete framework that can be extremely valuable in system development. </a:t>
            </a:r>
          </a:p>
          <a:p>
            <a:pPr marL="196850" indent="-196850" eaLnBrk="1" hangingPunct="1"/>
            <a:endParaRPr lang="en-US" dirty="0">
              <a:latin typeface="Times New Roman" charset="0"/>
            </a:endParaRPr>
          </a:p>
          <a:p>
            <a:pPr marL="196850" indent="-196850" eaLnBrk="1" hangingPunct="1"/>
            <a:r>
              <a:rPr lang="en-US" dirty="0">
                <a:latin typeface="Times New Roman" charset="0"/>
              </a:rPr>
              <a:t>They are defined in the next few slides.</a:t>
            </a:r>
          </a:p>
        </p:txBody>
      </p:sp>
    </p:spTree>
    <p:extLst>
      <p:ext uri="{BB962C8B-B14F-4D97-AF65-F5344CB8AC3E}">
        <p14:creationId xmlns:p14="http://schemas.microsoft.com/office/powerpoint/2010/main" val="30636213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6E100DD-1A96-BE4D-A41D-D65B98D8A795}" type="slidenum">
              <a:rPr lang="en-GB" sz="1200"/>
              <a:pPr eaLnBrk="1" hangingPunct="1"/>
              <a:t>17</a:t>
            </a:fld>
            <a:endParaRPr lang="en-GB" sz="1200" dirty="0"/>
          </a:p>
        </p:txBody>
      </p:sp>
      <p:sp>
        <p:nvSpPr>
          <p:cNvPr id="58370" name="Rectangle 2"/>
          <p:cNvSpPr>
            <a:spLocks noGrp="1" noRot="1" noChangeAspect="1" noChangeArrowheads="1" noTextEdit="1"/>
          </p:cNvSpPr>
          <p:nvPr>
            <p:ph type="sldImg"/>
          </p:nvPr>
        </p:nvSpPr>
        <p:spPr>
          <a:xfrm>
            <a:off x="381000" y="685800"/>
            <a:ext cx="6096000" cy="3429000"/>
          </a:xfrm>
          <a:ln/>
        </p:spPr>
      </p:sp>
      <p:sp>
        <p:nvSpPr>
          <p:cNvPr id="58371"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lnSpc>
                <a:spcPct val="80000"/>
              </a:lnSpc>
            </a:pPr>
            <a:r>
              <a:rPr lang="en-GB" sz="800" dirty="0">
                <a:latin typeface="Times New Roman" charset="0"/>
              </a:rPr>
              <a:t>Every system has an operational requirement(s) which is a statement in a sentence or two which defines the major purpose of the system – what it fundamentally does – what its capability is. They also contain the key overarching constraints that fundamental to that system. A system will have many constraints but a few ( typically one or two) are very important.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examples given above are to illustrate typical operational requirements:</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dish washer is </a:t>
            </a:r>
            <a:r>
              <a:rPr lang="ja-JP" altLang="en-GB" sz="800">
                <a:latin typeface="Times New Roman" charset="0"/>
              </a:rPr>
              <a:t>“</a:t>
            </a:r>
            <a:r>
              <a:rPr lang="en-GB" altLang="ja-JP" sz="800" dirty="0">
                <a:latin typeface="Times New Roman" charset="0"/>
              </a:rPr>
              <a:t>to clean eating and cooking utensils</a:t>
            </a:r>
            <a:r>
              <a:rPr lang="ja-JP" altLang="en-GB" sz="800">
                <a:latin typeface="Times New Roman" charset="0"/>
              </a:rPr>
              <a:t>”</a:t>
            </a:r>
            <a:r>
              <a:rPr lang="en-GB" altLang="ja-JP" sz="800" dirty="0">
                <a:latin typeface="Times New Roman" charset="0"/>
              </a:rPr>
              <a:t>. This can be done many ways including ways that will damage the items (e.g. using conc. Nitric acid as a cleaning fluid will certainly clean the items but they will be damaged). Hence </a:t>
            </a:r>
            <a:r>
              <a:rPr lang="ja-JP" altLang="en-GB" sz="800">
                <a:latin typeface="Times New Roman" charset="0"/>
              </a:rPr>
              <a:t>“</a:t>
            </a:r>
            <a:r>
              <a:rPr lang="en-GB" altLang="ja-JP" sz="800" dirty="0">
                <a:latin typeface="Times New Roman" charset="0"/>
              </a:rPr>
              <a:t>without damage</a:t>
            </a:r>
            <a:r>
              <a:rPr lang="ja-JP" altLang="en-GB" sz="800">
                <a:latin typeface="Times New Roman" charset="0"/>
              </a:rPr>
              <a:t>”</a:t>
            </a:r>
            <a:r>
              <a:rPr lang="en-GB" altLang="ja-JP" sz="800" dirty="0">
                <a:latin typeface="Times New Roman" charset="0"/>
              </a:rPr>
              <a:t>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The fundamental job of a civil aircraft is </a:t>
            </a:r>
            <a:r>
              <a:rPr lang="ja-JP" altLang="en-GB" sz="800">
                <a:latin typeface="Times New Roman" charset="0"/>
              </a:rPr>
              <a:t>“</a:t>
            </a:r>
            <a:r>
              <a:rPr lang="en-GB" altLang="ja-JP" sz="800" dirty="0">
                <a:latin typeface="Times New Roman" charset="0"/>
              </a:rPr>
              <a:t>to transfer passengers and their baggage from one point to another</a:t>
            </a:r>
            <a:r>
              <a:rPr lang="ja-JP" altLang="en-GB" sz="800">
                <a:latin typeface="Times New Roman" charset="0"/>
              </a:rPr>
              <a:t>”</a:t>
            </a:r>
            <a:r>
              <a:rPr lang="en-GB" altLang="ja-JP" sz="800" dirty="0">
                <a:latin typeface="Times New Roman" charset="0"/>
              </a:rPr>
              <a:t>. Here safety is the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Some system</a:t>
            </a:r>
            <a:r>
              <a:rPr lang="ja-JP" altLang="en-GB" sz="800">
                <a:latin typeface="Times New Roman" charset="0"/>
              </a:rPr>
              <a:t>’</a:t>
            </a:r>
            <a:r>
              <a:rPr lang="en-GB" altLang="ja-JP" sz="800" dirty="0">
                <a:latin typeface="Times New Roman" charset="0"/>
              </a:rPr>
              <a:t>s operational requirement may have more than one overarching constraint. </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It is often useful to ask the class if they have a clear written operational requirement for their current project – that is know and understood by all team members. Typically they don</a:t>
            </a:r>
            <a:r>
              <a:rPr lang="ja-JP" altLang="en-GB" sz="800">
                <a:latin typeface="Times New Roman" charset="0"/>
              </a:rPr>
              <a:t>’</a:t>
            </a:r>
            <a:r>
              <a:rPr lang="en-GB" altLang="ja-JP" sz="800" dirty="0">
                <a:latin typeface="Times New Roman" charset="0"/>
              </a:rPr>
              <a:t>t, although some say </a:t>
            </a:r>
            <a:r>
              <a:rPr lang="ja-JP" altLang="en-GB" sz="800">
                <a:latin typeface="Times New Roman" charset="0"/>
              </a:rPr>
              <a:t>“</a:t>
            </a:r>
            <a:r>
              <a:rPr lang="en-GB" altLang="ja-JP" sz="800" dirty="0">
                <a:latin typeface="Times New Roman" charset="0"/>
              </a:rPr>
              <a:t>no but its obvious!</a:t>
            </a:r>
            <a:r>
              <a:rPr lang="ja-JP" altLang="en-GB" sz="800">
                <a:latin typeface="Times New Roman" charset="0"/>
              </a:rPr>
              <a:t>”</a:t>
            </a:r>
            <a:r>
              <a:rPr lang="en-GB" altLang="ja-JP" sz="800" dirty="0">
                <a:latin typeface="Times New Roman" charset="0"/>
              </a:rPr>
              <a:t> It</a:t>
            </a:r>
            <a:r>
              <a:rPr lang="ja-JP" altLang="en-GB" sz="800">
                <a:latin typeface="Times New Roman" charset="0"/>
              </a:rPr>
              <a:t>’</a:t>
            </a:r>
            <a:r>
              <a:rPr lang="en-GB" altLang="ja-JP" sz="800" dirty="0">
                <a:latin typeface="Times New Roman" charset="0"/>
              </a:rPr>
              <a:t>s never obvious and having a clear succinct operational requirement is fundamental to good system design and development. A good illustrative example here is JFK</a:t>
            </a:r>
            <a:r>
              <a:rPr lang="ja-JP" altLang="en-GB" sz="800">
                <a:latin typeface="Times New Roman" charset="0"/>
              </a:rPr>
              <a:t>’</a:t>
            </a:r>
            <a:r>
              <a:rPr lang="en-GB" altLang="ja-JP" sz="800" dirty="0">
                <a:latin typeface="Times New Roman" charset="0"/>
              </a:rPr>
              <a:t>s statement – </a:t>
            </a:r>
            <a:r>
              <a:rPr lang="ja-JP" altLang="en-GB" sz="800">
                <a:latin typeface="Times New Roman" charset="0"/>
              </a:rPr>
              <a:t>“</a:t>
            </a:r>
            <a:r>
              <a:rPr lang="en-GB" altLang="ja-JP" sz="800" dirty="0">
                <a:latin typeface="Times New Roman" charset="0"/>
              </a:rPr>
              <a:t>by the end of the decade we will put a man on the Moon and bring him back safely</a:t>
            </a:r>
            <a:r>
              <a:rPr lang="ja-JP" altLang="en-GB" sz="800">
                <a:latin typeface="Times New Roman" charset="0"/>
              </a:rPr>
              <a:t>”</a:t>
            </a:r>
            <a:r>
              <a:rPr lang="en-GB" altLang="ja-JP" sz="800" dirty="0">
                <a:latin typeface="Times New Roman" charset="0"/>
              </a:rPr>
              <a:t> Very clear purpose </a:t>
            </a:r>
            <a:r>
              <a:rPr lang="ja-JP" altLang="en-GB" sz="800">
                <a:latin typeface="Times New Roman" charset="0"/>
              </a:rPr>
              <a:t>“</a:t>
            </a:r>
            <a:r>
              <a:rPr lang="en-GB" altLang="ja-JP" sz="800" dirty="0">
                <a:latin typeface="Times New Roman" charset="0"/>
              </a:rPr>
              <a:t>put a man on the Moon</a:t>
            </a:r>
            <a:r>
              <a:rPr lang="ja-JP" altLang="en-GB" sz="800">
                <a:latin typeface="Times New Roman" charset="0"/>
              </a:rPr>
              <a:t>”</a:t>
            </a:r>
            <a:r>
              <a:rPr lang="en-GB" altLang="ja-JP" sz="800" dirty="0">
                <a:latin typeface="Times New Roman" charset="0"/>
              </a:rPr>
              <a:t> with two overarching constraints: </a:t>
            </a:r>
            <a:r>
              <a:rPr lang="ja-JP" altLang="en-GB" sz="800">
                <a:latin typeface="Times New Roman" charset="0"/>
              </a:rPr>
              <a:t>“</a:t>
            </a:r>
            <a:r>
              <a:rPr lang="en-GB" altLang="ja-JP" sz="800" dirty="0">
                <a:latin typeface="Times New Roman" charset="0"/>
              </a:rPr>
              <a:t>by the end of decade</a:t>
            </a:r>
            <a:r>
              <a:rPr lang="ja-JP" altLang="en-GB" sz="800">
                <a:latin typeface="Times New Roman" charset="0"/>
              </a:rPr>
              <a:t>”</a:t>
            </a:r>
            <a:r>
              <a:rPr lang="en-GB" altLang="ja-JP" sz="800" dirty="0">
                <a:latin typeface="Times New Roman" charset="0"/>
              </a:rPr>
              <a:t> and </a:t>
            </a:r>
            <a:r>
              <a:rPr lang="ja-JP" altLang="en-GB" sz="800">
                <a:latin typeface="Times New Roman" charset="0"/>
              </a:rPr>
              <a:t>“</a:t>
            </a:r>
            <a:r>
              <a:rPr lang="en-GB" altLang="ja-JP" sz="800" dirty="0">
                <a:latin typeface="Times New Roman" charset="0"/>
              </a:rPr>
              <a:t>bring him back safely</a:t>
            </a:r>
            <a:r>
              <a:rPr lang="ja-JP" altLang="en-GB" sz="800">
                <a:latin typeface="Times New Roman" charset="0"/>
              </a:rPr>
              <a:t>”</a:t>
            </a:r>
            <a:r>
              <a:rPr lang="en-GB" altLang="ja-JP" sz="800" dirty="0">
                <a:latin typeface="Times New Roman" charset="0"/>
              </a:rPr>
              <a:t>. Would it have happened if JFK had have said </a:t>
            </a:r>
            <a:r>
              <a:rPr lang="ja-JP" altLang="en-GB" sz="800">
                <a:latin typeface="Times New Roman" charset="0"/>
              </a:rPr>
              <a:t>“</a:t>
            </a:r>
            <a:r>
              <a:rPr lang="en-GB" altLang="ja-JP" sz="800" dirty="0">
                <a:latin typeface="Times New Roman" charset="0"/>
              </a:rPr>
              <a:t>put something somewhere soon</a:t>
            </a:r>
            <a:r>
              <a:rPr lang="ja-JP" altLang="en-GB" sz="800">
                <a:latin typeface="Times New Roman" charset="0"/>
              </a:rPr>
              <a:t>”</a:t>
            </a:r>
            <a:r>
              <a:rPr lang="en-GB" altLang="ja-JP" sz="800" dirty="0">
                <a:latin typeface="Times New Roman" charset="0"/>
              </a:rPr>
              <a: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 good teaching point here is ask the class for the operational requirement for the toaster. The class will quickly determine to </a:t>
            </a:r>
            <a:r>
              <a:rPr lang="ja-JP" altLang="en-GB" sz="800">
                <a:latin typeface="Times New Roman" charset="0"/>
              </a:rPr>
              <a:t>“</a:t>
            </a:r>
            <a:r>
              <a:rPr lang="en-GB" altLang="ja-JP" sz="800" dirty="0">
                <a:latin typeface="Times New Roman" charset="0"/>
              </a:rPr>
              <a:t>toast bread</a:t>
            </a:r>
            <a:r>
              <a:rPr lang="ja-JP" altLang="en-GB" sz="800">
                <a:latin typeface="Times New Roman" charset="0"/>
              </a:rPr>
              <a:t>”</a:t>
            </a:r>
            <a:r>
              <a:rPr lang="en-GB" altLang="ja-JP" sz="800" dirty="0">
                <a:latin typeface="Times New Roman" charset="0"/>
              </a:rPr>
              <a:t> as its fundamental purpose, but often add without burning as an overarching constraint. The point here is that some people like burnt toast! What is needed is an edible output from the toaster. Also the toaster should not get so hot so as to burn the user – hence a good encompassing overarching constraint is safely. It is worthwhile writing on the Flip Chart</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Operational Requirement for a Toaster</a:t>
            </a: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ja-JP" altLang="en-GB" sz="800">
                <a:latin typeface="Times New Roman" charset="0"/>
              </a:rPr>
              <a:t>“</a:t>
            </a:r>
            <a:r>
              <a:rPr lang="en-GB" altLang="ja-JP" sz="800" dirty="0">
                <a:latin typeface="Times New Roman" charset="0"/>
              </a:rPr>
              <a:t>to toast bread products safely</a:t>
            </a:r>
            <a:r>
              <a:rPr lang="ja-JP" altLang="en-GB" sz="800">
                <a:latin typeface="Times New Roman" charset="0"/>
              </a:rPr>
              <a:t>”</a:t>
            </a:r>
            <a:endParaRPr lang="en-GB" altLang="ja-JP"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endParaRPr lang="en-GB" sz="800" dirty="0">
              <a:latin typeface="Times New Roman" charset="0"/>
            </a:endParaRPr>
          </a:p>
          <a:p>
            <a:pPr marL="196850" indent="-196850" eaLnBrk="1" hangingPunct="1">
              <a:lnSpc>
                <a:spcPct val="80000"/>
              </a:lnSpc>
            </a:pPr>
            <a:r>
              <a:rPr lang="en-GB" sz="800" dirty="0">
                <a:latin typeface="Times New Roman" charset="0"/>
              </a:rPr>
              <a:t>Another issue that can occur at this point depends upon the level of the system. Every system fulfils a need and when we examine the need we can often identify meta-solutions. For example – do people need a dish washer? No they need clean items and there are many alternative ways of providing clean items. However, as a dishwasher manufacturer I make money from dishwashers – but I should pay attention to alternative meta-solutions.  </a:t>
            </a:r>
          </a:p>
        </p:txBody>
      </p:sp>
    </p:spTree>
    <p:extLst>
      <p:ext uri="{BB962C8B-B14F-4D97-AF65-F5344CB8AC3E}">
        <p14:creationId xmlns:p14="http://schemas.microsoft.com/office/powerpoint/2010/main" val="141055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p:cNvSpPr>
            <a:spLocks noGrp="1" noRot="1" noChangeAspect="1" noTextEdit="1"/>
          </p:cNvSpPr>
          <p:nvPr>
            <p:ph type="sldImg"/>
          </p:nvPr>
        </p:nvSpPr>
        <p:spPr>
          <a:xfrm>
            <a:off x="381000" y="685800"/>
            <a:ext cx="6096000" cy="3429000"/>
          </a:xfrm>
          <a:ln/>
        </p:spPr>
      </p:sp>
      <p:sp>
        <p:nvSpPr>
          <p:cNvPr id="64514"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64515"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40293C52-060F-294A-BAC1-686F8FB866C7}" type="slidenum">
              <a:rPr lang="en-GB" sz="1200"/>
              <a:pPr eaLnBrk="1" hangingPunct="1"/>
              <a:t>18</a:t>
            </a:fld>
            <a:endParaRPr lang="en-GB" sz="1200" dirty="0"/>
          </a:p>
        </p:txBody>
      </p:sp>
    </p:spTree>
    <p:extLst>
      <p:ext uri="{BB962C8B-B14F-4D97-AF65-F5344CB8AC3E}">
        <p14:creationId xmlns:p14="http://schemas.microsoft.com/office/powerpoint/2010/main" val="383675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19</a:t>
            </a:fld>
            <a:endParaRPr lang="en-GB" dirty="0"/>
          </a:p>
        </p:txBody>
      </p:sp>
    </p:spTree>
    <p:extLst>
      <p:ext uri="{BB962C8B-B14F-4D97-AF65-F5344CB8AC3E}">
        <p14:creationId xmlns:p14="http://schemas.microsoft.com/office/powerpoint/2010/main" val="6485740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22</a:t>
            </a:fld>
            <a:endParaRPr lang="en-GB" dirty="0"/>
          </a:p>
        </p:txBody>
      </p:sp>
    </p:spTree>
    <p:extLst>
      <p:ext uri="{BB962C8B-B14F-4D97-AF65-F5344CB8AC3E}">
        <p14:creationId xmlns:p14="http://schemas.microsoft.com/office/powerpoint/2010/main" val="33340241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305C604-7D14-EB4B-9194-38D3FD63EC38}" type="slidenum">
              <a:rPr lang="en-GB" sz="1200"/>
              <a:pPr eaLnBrk="1" hangingPunct="1"/>
              <a:t>23</a:t>
            </a:fld>
            <a:endParaRPr lang="en-GB" sz="1200" dirty="0"/>
          </a:p>
        </p:txBody>
      </p:sp>
      <p:sp>
        <p:nvSpPr>
          <p:cNvPr id="430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r>
              <a:rPr lang="en-GB" sz="1100" i="1" dirty="0">
                <a:latin typeface="Times New Roman" charset="0"/>
              </a:rPr>
              <a:t>13</a:t>
            </a:r>
          </a:p>
        </p:txBody>
      </p:sp>
      <p:sp>
        <p:nvSpPr>
          <p:cNvPr id="430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430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43015"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GB" dirty="0"/>
              <a:t>Functional Requirements define what the system has to DO in order to satisfy the operational requirement(s). The key to understanding functionality is the word </a:t>
            </a:r>
            <a:r>
              <a:rPr lang="ja-JP" altLang="en-GB"/>
              <a:t>“</a:t>
            </a:r>
            <a:r>
              <a:rPr lang="en-GB" altLang="ja-JP" dirty="0"/>
              <a:t>DO</a:t>
            </a:r>
            <a:r>
              <a:rPr lang="ja-JP" altLang="en-GB"/>
              <a:t>”</a:t>
            </a:r>
            <a:r>
              <a:rPr lang="en-GB" altLang="ja-JP" dirty="0"/>
              <a:t>. What is it that the system has to do? Functional Requirements therefore have to contain a verb.</a:t>
            </a:r>
          </a:p>
          <a:p>
            <a:pPr marL="196850" indent="-196850" eaLnBrk="1" hangingPunct="1"/>
            <a:endParaRPr lang="en-US" dirty="0"/>
          </a:p>
        </p:txBody>
      </p:sp>
    </p:spTree>
    <p:extLst>
      <p:ext uri="{BB962C8B-B14F-4D97-AF65-F5344CB8AC3E}">
        <p14:creationId xmlns:p14="http://schemas.microsoft.com/office/powerpoint/2010/main" val="314409963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91AAA8-9A14-DA47-B700-0AC769B61205}" type="slidenum">
              <a:rPr lang="en-GB" sz="1200"/>
              <a:pPr eaLnBrk="1" hangingPunct="1"/>
              <a:t>24</a:t>
            </a:fld>
            <a:endParaRPr lang="en-GB" sz="1200" dirty="0"/>
          </a:p>
        </p:txBody>
      </p:sp>
      <p:sp>
        <p:nvSpPr>
          <p:cNvPr id="64514"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5"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14</a:t>
            </a:r>
          </a:p>
        </p:txBody>
      </p:sp>
      <p:sp>
        <p:nvSpPr>
          <p:cNvPr id="64516"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7"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4518"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4519"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The operational and functional requirements specify what the system has to do. The non-functional requirements modify or constraint the operational or functional requirements. These can be further sub-classified as:</a:t>
            </a:r>
          </a:p>
          <a:p>
            <a:pPr marL="196850" indent="-196850" eaLnBrk="1" hangingPunct="1"/>
            <a:endParaRPr lang="en-US" dirty="0">
              <a:latin typeface="Times New Roman" charset="0"/>
            </a:endParaRPr>
          </a:p>
          <a:p>
            <a:pPr marL="196850" indent="-196850" eaLnBrk="1" hangingPunct="1"/>
            <a:r>
              <a:rPr lang="en-US" dirty="0">
                <a:latin typeface="Times New Roman" charset="0"/>
              </a:rPr>
              <a:t>	Non-Functional Performance</a:t>
            </a:r>
          </a:p>
          <a:p>
            <a:pPr marL="196850" indent="-196850" eaLnBrk="1" hangingPunct="1"/>
            <a:r>
              <a:rPr lang="en-US" dirty="0">
                <a:latin typeface="Times New Roman" charset="0"/>
              </a:rPr>
              <a:t>	Non-Functional System</a:t>
            </a:r>
          </a:p>
          <a:p>
            <a:pPr marL="196850" indent="-196850" eaLnBrk="1" hangingPunct="1"/>
            <a:r>
              <a:rPr lang="en-US" dirty="0">
                <a:latin typeface="Times New Roman" charset="0"/>
              </a:rPr>
              <a:t>	Non-Functional Implementation</a:t>
            </a:r>
          </a:p>
          <a:p>
            <a:pPr marL="196850" indent="-196850" eaLnBrk="1" hangingPunct="1"/>
            <a:endParaRPr lang="en-US" dirty="0">
              <a:latin typeface="Times New Roman" charset="0"/>
            </a:endParaRPr>
          </a:p>
          <a:p>
            <a:pPr marL="196850" indent="-196850" eaLnBrk="1" hangingPunct="1"/>
            <a:r>
              <a:rPr lang="en-US" dirty="0">
                <a:latin typeface="Times New Roman" charset="0"/>
              </a:rPr>
              <a:t>Which are defined in the next slides.</a:t>
            </a:r>
          </a:p>
        </p:txBody>
      </p:sp>
    </p:spTree>
    <p:extLst>
      <p:ext uri="{BB962C8B-B14F-4D97-AF65-F5344CB8AC3E}">
        <p14:creationId xmlns:p14="http://schemas.microsoft.com/office/powerpoint/2010/main" val="38383282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30FB49B-FD25-7A45-81F7-45097E2B295B}" type="slidenum">
              <a:rPr lang="en-GB" sz="1200"/>
              <a:pPr eaLnBrk="1" hangingPunct="1"/>
              <a:t>25</a:t>
            </a:fld>
            <a:endParaRPr lang="en-GB" sz="1200" dirty="0"/>
          </a:p>
        </p:txBody>
      </p:sp>
      <p:sp>
        <p:nvSpPr>
          <p:cNvPr id="66562" name="Rectangle 2"/>
          <p:cNvSpPr>
            <a:spLocks noGrp="1" noRot="1" noChangeAspect="1" noChangeArrowheads="1" noTextEdit="1"/>
          </p:cNvSpPr>
          <p:nvPr>
            <p:ph type="sldImg"/>
          </p:nvPr>
        </p:nvSpPr>
        <p:spPr>
          <a:xfrm>
            <a:off x="381000" y="685800"/>
            <a:ext cx="6096000" cy="3429000"/>
          </a:xfrm>
          <a:ln/>
        </p:spPr>
      </p:sp>
      <p:sp>
        <p:nvSpPr>
          <p:cNvPr id="66563"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Performance Requirements specify how well a particular function has to perform. For every function there will be a set of associated performance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The examples above illustrate this point – but it is worth noting that for any function there will be a set of non-functional performance requirements</a:t>
            </a:r>
          </a:p>
        </p:txBody>
      </p:sp>
    </p:spTree>
    <p:extLst>
      <p:ext uri="{BB962C8B-B14F-4D97-AF65-F5344CB8AC3E}">
        <p14:creationId xmlns:p14="http://schemas.microsoft.com/office/powerpoint/2010/main" val="29320488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C3531A21-AB18-6F4D-BEF6-8E1BD511EA75}" type="slidenum">
              <a:rPr lang="en-GB" sz="1200"/>
              <a:pPr eaLnBrk="1" hangingPunct="1"/>
              <a:t>26</a:t>
            </a:fld>
            <a:endParaRPr lang="en-GB" sz="1200" dirty="0"/>
          </a:p>
        </p:txBody>
      </p:sp>
      <p:sp>
        <p:nvSpPr>
          <p:cNvPr id="68610" name="Rectangle 2"/>
          <p:cNvSpPr>
            <a:spLocks noChangeArrowheads="1"/>
          </p:cNvSpPr>
          <p:nvPr/>
        </p:nvSpPr>
        <p:spPr bwMode="auto">
          <a:xfrm>
            <a:off x="388620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1" name="Rectangle 3"/>
          <p:cNvSpPr>
            <a:spLocks noChangeArrowheads="1"/>
          </p:cNvSpPr>
          <p:nvPr/>
        </p:nvSpPr>
        <p:spPr bwMode="auto">
          <a:xfrm>
            <a:off x="388620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lIns="19659" tIns="0" rIns="19659" bIns="0" anchor="b"/>
          <a:lstStyle/>
          <a:p>
            <a:pPr algn="r" defTabSz="942975" eaLnBrk="0" hangingPunct="0">
              <a:spcBef>
                <a:spcPct val="0"/>
              </a:spcBef>
              <a:buClrTx/>
              <a:buFontTx/>
              <a:buNone/>
            </a:pPr>
            <a:r>
              <a:rPr lang="en-GB" sz="1100" i="1" dirty="0">
                <a:latin typeface="Times New Roman" charset="0"/>
              </a:rPr>
              <a:t>16</a:t>
            </a:r>
          </a:p>
        </p:txBody>
      </p:sp>
      <p:sp>
        <p:nvSpPr>
          <p:cNvPr id="68612" name="Rectangle 4"/>
          <p:cNvSpPr>
            <a:spLocks noChangeArrowheads="1"/>
          </p:cNvSpPr>
          <p:nvPr/>
        </p:nvSpPr>
        <p:spPr bwMode="auto">
          <a:xfrm>
            <a:off x="0" y="8704263"/>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3" name="Rectangle 5"/>
          <p:cNvSpPr>
            <a:spLocks noChangeArrowheads="1"/>
          </p:cNvSpPr>
          <p:nvPr/>
        </p:nvSpPr>
        <p:spPr bwMode="auto">
          <a:xfrm>
            <a:off x="0" y="9525"/>
            <a:ext cx="2971800" cy="4286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68614" name="Rectangle 6"/>
          <p:cNvSpPr>
            <a:spLocks noGrp="1" noRot="1" noChangeAspect="1" noChangeArrowheads="1" noTextEdit="1"/>
          </p:cNvSpPr>
          <p:nvPr>
            <p:ph type="sldImg"/>
          </p:nvPr>
        </p:nvSpPr>
        <p:spPr>
          <a:xfrm>
            <a:off x="385763" y="687388"/>
            <a:ext cx="6086475" cy="3424237"/>
          </a:xfrm>
          <a:ln w="12700" cap="flat">
            <a:solidFill>
              <a:schemeClr val="tx1"/>
            </a:solidFill>
          </a:ln>
        </p:spPr>
      </p:sp>
      <p:sp>
        <p:nvSpPr>
          <p:cNvPr id="68615" name="Rectangle 7"/>
          <p:cNvSpPr>
            <a:spLocks noGrp="1" noChangeArrowheads="1"/>
          </p:cNvSpPr>
          <p:nvPr>
            <p:ph type="body" idx="1"/>
          </p:nvPr>
        </p:nvSpPr>
        <p:spPr>
          <a:xfrm>
            <a:off x="914400" y="4346575"/>
            <a:ext cx="5029200" cy="38481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93384" tIns="45871" rIns="93384" bIns="45871"/>
          <a:lstStyle/>
          <a:p>
            <a:pPr marL="196850" indent="-196850" eaLnBrk="1" hangingPunct="1"/>
            <a:r>
              <a:rPr lang="en-US" dirty="0">
                <a:latin typeface="Times New Roman" charset="0"/>
              </a:rPr>
              <a:t>Some of the “performance” requirements do not associate with just  one function but impact on several (or all) functions. They affect or constrain the whole system. These requirements are called Non-Functional System Requirements. This class of requirements not only include performance but other types of requirements such as size, weight etc. and the “illities”.</a:t>
            </a:r>
          </a:p>
          <a:p>
            <a:pPr marL="196850" indent="-196850" eaLnBrk="1" hangingPunct="1"/>
            <a:endParaRPr lang="en-US" dirty="0">
              <a:latin typeface="Times New Roman" charset="0"/>
            </a:endParaRPr>
          </a:p>
          <a:p>
            <a:pPr marL="196850" indent="-196850" eaLnBrk="1" hangingPunct="1"/>
            <a:r>
              <a:rPr lang="en-US" dirty="0">
                <a:latin typeface="Times New Roman" charset="0"/>
              </a:rPr>
              <a:t>The “illities” are an important group because it is these that often form the key user requirements. </a:t>
            </a:r>
          </a:p>
          <a:p>
            <a:pPr marL="196850" indent="-196850" eaLnBrk="1" hangingPunct="1"/>
            <a:endParaRPr lang="en-US" dirty="0">
              <a:latin typeface="Times New Roman" charset="0"/>
            </a:endParaRPr>
          </a:p>
          <a:p>
            <a:pPr marL="196850" indent="-196850" eaLnBrk="1" hangingPunct="1"/>
            <a:r>
              <a:rPr lang="en-US" dirty="0">
                <a:latin typeface="Times New Roman" charset="0"/>
              </a:rPr>
              <a:t>Non-Functional System Requirement also includes contractual/commercial requirements. These are important to capture and share because they can have just a greater bearing on the system solution as the more performance oriented ones.</a:t>
            </a:r>
          </a:p>
          <a:p>
            <a:pPr marL="196850" indent="-196850" eaLnBrk="1" hangingPunct="1"/>
            <a:endParaRPr lang="en-US" dirty="0">
              <a:latin typeface="Times New Roman" charset="0"/>
            </a:endParaRPr>
          </a:p>
        </p:txBody>
      </p:sp>
    </p:spTree>
    <p:extLst>
      <p:ext uri="{BB962C8B-B14F-4D97-AF65-F5344CB8AC3E}">
        <p14:creationId xmlns:p14="http://schemas.microsoft.com/office/powerpoint/2010/main" val="1619736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0FD708D-BB60-E243-8048-037A9857C35C}" type="slidenum">
              <a:rPr lang="en-GB" sz="1200"/>
              <a:pPr eaLnBrk="1" hangingPunct="1"/>
              <a:t>27</a:t>
            </a:fld>
            <a:endParaRPr lang="en-GB" sz="1200" dirty="0"/>
          </a:p>
        </p:txBody>
      </p:sp>
      <p:sp>
        <p:nvSpPr>
          <p:cNvPr id="70658" name="Rectangle 2"/>
          <p:cNvSpPr>
            <a:spLocks noGrp="1" noRot="1" noChangeAspect="1" noChangeArrowheads="1" noTextEdit="1"/>
          </p:cNvSpPr>
          <p:nvPr>
            <p:ph type="sldImg"/>
          </p:nvPr>
        </p:nvSpPr>
        <p:spPr>
          <a:xfrm>
            <a:off x="381000" y="685800"/>
            <a:ext cx="6096000" cy="3429000"/>
          </a:xfrm>
          <a:ln/>
        </p:spPr>
      </p:sp>
      <p:sp>
        <p:nvSpPr>
          <p:cNvPr id="70659" name="Rectangle 3"/>
          <p:cNvSpPr>
            <a:spLocks noGrp="1" noChangeArrowheads="1"/>
          </p:cNvSpPr>
          <p:nvPr>
            <p:ph type="body" idx="1"/>
          </p:nvPr>
        </p:nvSpPr>
        <p:spPr>
          <a:xfrm>
            <a:off x="685800" y="4343400"/>
            <a:ext cx="5486400"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6850" indent="-196850" eaLnBrk="1" hangingPunct="1"/>
            <a:r>
              <a:rPr lang="en-GB" dirty="0">
                <a:latin typeface="Times New Roman" charset="0"/>
              </a:rPr>
              <a:t>Non-Functional Implementation Requirements are those where the customer has specified the solution. They can also include legislative requirements.</a:t>
            </a:r>
          </a:p>
          <a:p>
            <a:pPr marL="196850" indent="-196850" eaLnBrk="1" hangingPunct="1"/>
            <a:endParaRPr lang="en-GB" dirty="0">
              <a:latin typeface="Times New Roman" charset="0"/>
            </a:endParaRPr>
          </a:p>
          <a:p>
            <a:pPr marL="196850" indent="-196850" eaLnBrk="1" hangingPunct="1"/>
            <a:r>
              <a:rPr lang="en-GB" dirty="0">
                <a:latin typeface="Times New Roman" charset="0"/>
              </a:rPr>
              <a:t>Both examples in the slide illustrate the situation where the customer has provided the solution as a requirement. As such Non-Functional Implementation Requirements often represent the ultimate restrictive constraint.   </a:t>
            </a:r>
          </a:p>
        </p:txBody>
      </p:sp>
    </p:spTree>
    <p:extLst>
      <p:ext uri="{BB962C8B-B14F-4D97-AF65-F5344CB8AC3E}">
        <p14:creationId xmlns:p14="http://schemas.microsoft.com/office/powerpoint/2010/main" val="20133873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noTextEdit="1"/>
          </p:cNvSpPr>
          <p:nvPr>
            <p:ph type="sldImg"/>
          </p:nvPr>
        </p:nvSpPr>
        <p:spPr>
          <a:xfrm>
            <a:off x="381000" y="685800"/>
            <a:ext cx="6096000" cy="3429000"/>
          </a:xfrm>
          <a:ln/>
        </p:spPr>
      </p:sp>
      <p:sp>
        <p:nvSpPr>
          <p:cNvPr id="7680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7680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7E60FDC5-5FEE-8C47-A0EE-5F0EBFEEE2FA}" type="slidenum">
              <a:rPr lang="en-GB" sz="1200"/>
              <a:pPr eaLnBrk="1" hangingPunct="1"/>
              <a:t>28</a:t>
            </a:fld>
            <a:endParaRPr lang="en-GB" sz="1200" dirty="0"/>
          </a:p>
        </p:txBody>
      </p:sp>
    </p:spTree>
    <p:extLst>
      <p:ext uri="{BB962C8B-B14F-4D97-AF65-F5344CB8AC3E}">
        <p14:creationId xmlns:p14="http://schemas.microsoft.com/office/powerpoint/2010/main" val="1289471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0530"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7D6EB44-BAE5-4045-B89D-5E0865E1A5B6}" type="slidenum">
              <a:rPr lang="en-GB"/>
              <a:pPr eaLnBrk="1" hangingPunct="1"/>
              <a:t>31</a:t>
            </a:fld>
            <a:endParaRPr lang="en-GB" dirty="0"/>
          </a:p>
        </p:txBody>
      </p:sp>
      <p:sp>
        <p:nvSpPr>
          <p:cNvPr id="150531" name="Rectangle 2"/>
          <p:cNvSpPr>
            <a:spLocks noGrp="1" noRot="1" noChangeAspect="1" noChangeArrowheads="1" noTextEdit="1"/>
          </p:cNvSpPr>
          <p:nvPr>
            <p:ph type="sldImg"/>
          </p:nvPr>
        </p:nvSpPr>
        <p:spPr>
          <a:xfrm>
            <a:off x="381000" y="685800"/>
            <a:ext cx="6096000" cy="3429000"/>
          </a:xfrm>
          <a:ln/>
        </p:spPr>
      </p:sp>
      <p:sp>
        <p:nvSpPr>
          <p:cNvPr id="150532"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r>
              <a:rPr lang="en-GB" dirty="0"/>
              <a:t>This slide emphasizing the fact that we tend not specify to functionality (even a group of engineers don’t). We write requirements as a set of constraints. This not at all surprising when we consider the user/customer – if you where flying at 50M at 1,000kph you tend not be concerned about how a HUD works but will the symbology be bright enough when I fly into the sun? </a:t>
            </a:r>
          </a:p>
          <a:p>
            <a:pPr eaLnBrk="1" hangingPunct="1"/>
            <a:endParaRPr lang="en-GB" dirty="0"/>
          </a:p>
          <a:p>
            <a:pPr eaLnBrk="1" hangingPunct="1"/>
            <a:r>
              <a:rPr lang="en-GB" dirty="0"/>
              <a:t>Customers rarely tell us what functionality is required. They may imply it through constraints (non-functional requirements). However, as a system developer we MUST determine that functionality that is necessary to deliver the operational requirement(s). </a:t>
            </a:r>
          </a:p>
        </p:txBody>
      </p:sp>
    </p:spTree>
    <p:extLst>
      <p:ext uri="{BB962C8B-B14F-4D97-AF65-F5344CB8AC3E}">
        <p14:creationId xmlns:p14="http://schemas.microsoft.com/office/powerpoint/2010/main" val="322941019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A9AD59A4-9F59-864E-829E-73BB486957FF}" type="slidenum">
              <a:rPr lang="en-US" smtClean="0"/>
              <a:pPr/>
              <a:t>33</a:t>
            </a:fld>
            <a:endParaRPr lang="en-US" dirty="0"/>
          </a:p>
        </p:txBody>
      </p:sp>
    </p:spTree>
    <p:extLst>
      <p:ext uri="{BB962C8B-B14F-4D97-AF65-F5344CB8AC3E}">
        <p14:creationId xmlns:p14="http://schemas.microsoft.com/office/powerpoint/2010/main" val="5549105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3"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2F66531F-F1AC-A549-AA56-B569797867DD}" type="slidenum">
              <a:rPr lang="en-GB" sz="1200"/>
              <a:pPr eaLnBrk="1" hangingPunct="1"/>
              <a:t>34</a:t>
            </a:fld>
            <a:endParaRPr lang="en-GB" sz="1200" dirty="0"/>
          </a:p>
        </p:txBody>
      </p:sp>
      <p:sp>
        <p:nvSpPr>
          <p:cNvPr id="79874" name="Rectangle 2"/>
          <p:cNvSpPr>
            <a:spLocks noGrp="1" noRot="1" noChangeAspect="1" noChangeArrowheads="1" noTextEdit="1"/>
          </p:cNvSpPr>
          <p:nvPr>
            <p:ph type="sldImg"/>
          </p:nvPr>
        </p:nvSpPr>
        <p:spPr>
          <a:xfrm>
            <a:off x="-557213" y="679450"/>
            <a:ext cx="7907338" cy="4448175"/>
          </a:xfrm>
          <a:ln/>
        </p:spPr>
      </p:sp>
      <p:sp>
        <p:nvSpPr>
          <p:cNvPr id="79875" name="Rectangle 3"/>
          <p:cNvSpPr>
            <a:spLocks noGrp="1" noChangeArrowheads="1"/>
          </p:cNvSpPr>
          <p:nvPr>
            <p:ph type="body" idx="1"/>
          </p:nvPr>
        </p:nvSpPr>
        <p:spPr>
          <a:xfrm>
            <a:off x="914400" y="4344988"/>
            <a:ext cx="5029200" cy="4113212"/>
          </a:xfr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lIns="90651" tIns="45327" rIns="90651" bIns="45327"/>
          <a:lstStyle/>
          <a:p>
            <a:pPr eaLnBrk="1" hangingPunct="1"/>
            <a:r>
              <a:rPr lang="en-US" dirty="0">
                <a:latin typeface="Times New Roman" charset="0"/>
              </a:rPr>
              <a:t>.</a:t>
            </a:r>
          </a:p>
        </p:txBody>
      </p:sp>
    </p:spTree>
    <p:extLst>
      <p:ext uri="{BB962C8B-B14F-4D97-AF65-F5344CB8AC3E}">
        <p14:creationId xmlns:p14="http://schemas.microsoft.com/office/powerpoint/2010/main" val="12644359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Slide Image Placeholder 1"/>
          <p:cNvSpPr>
            <a:spLocks noGrp="1" noRot="1" noChangeAspect="1" noTextEdit="1"/>
          </p:cNvSpPr>
          <p:nvPr>
            <p:ph type="sldImg"/>
          </p:nvPr>
        </p:nvSpPr>
        <p:spPr>
          <a:xfrm>
            <a:off x="381000" y="685800"/>
            <a:ext cx="6096000" cy="3429000"/>
          </a:xfrm>
          <a:ln/>
        </p:spPr>
      </p:sp>
      <p:sp>
        <p:nvSpPr>
          <p:cNvPr id="120835"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12083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7FE2F51-840A-5549-A41A-17CCA028BE6B}" type="slidenum">
              <a:rPr lang="en-GB"/>
              <a:pPr eaLnBrk="1" hangingPunct="1"/>
              <a:t>35</a:t>
            </a:fld>
            <a:endParaRPr lang="en-GB" dirty="0"/>
          </a:p>
        </p:txBody>
      </p:sp>
    </p:spTree>
    <p:extLst>
      <p:ext uri="{BB962C8B-B14F-4D97-AF65-F5344CB8AC3E}">
        <p14:creationId xmlns:p14="http://schemas.microsoft.com/office/powerpoint/2010/main" val="17713876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xfrm>
            <a:off x="381000" y="685800"/>
            <a:ext cx="6096000" cy="3429000"/>
          </a:xfrm>
          <a:ln/>
        </p:spPr>
      </p:sp>
      <p:sp>
        <p:nvSpPr>
          <p:cNvPr id="90115" name="Notes Placeholder 2"/>
          <p:cNvSpPr>
            <a:spLocks noGrp="1"/>
          </p:cNvSpPr>
          <p:nvPr>
            <p:ph type="body" idx="1"/>
          </p:nvPr>
        </p:nvSpPr>
        <p:spPr>
          <a:noFill/>
          <a:ln/>
        </p:spPr>
        <p:txBody>
          <a:bodyPr/>
          <a:lstStyle/>
          <a:p>
            <a:pPr eaLnBrk="1" hangingPunct="1"/>
            <a:endParaRPr lang="en-US" dirty="0">
              <a:latin typeface="Arial" charset="0"/>
            </a:endParaRPr>
          </a:p>
        </p:txBody>
      </p:sp>
      <p:sp>
        <p:nvSpPr>
          <p:cNvPr id="90116" name="Slide Number Placeholder 3"/>
          <p:cNvSpPr>
            <a:spLocks noGrp="1"/>
          </p:cNvSpPr>
          <p:nvPr>
            <p:ph type="sldNum" sz="quarter" idx="5"/>
          </p:nvPr>
        </p:nvSpPr>
        <p:spPr>
          <a:noFill/>
        </p:spPr>
        <p:txBody>
          <a:bodyPr/>
          <a:lstStyle/>
          <a:p>
            <a:fld id="{7E724F37-5F4E-4118-8909-BEC7655FC998}" type="slidenum">
              <a:rPr lang="en-GB" smtClean="0">
                <a:latin typeface="Arial" charset="0"/>
              </a:rPr>
              <a:pPr/>
              <a:t>36</a:t>
            </a:fld>
            <a:endParaRPr lang="en-GB" dirty="0">
              <a:latin typeface="Arial" charset="0"/>
            </a:endParaRPr>
          </a:p>
        </p:txBody>
      </p:sp>
    </p:spTree>
    <p:extLst>
      <p:ext uri="{BB962C8B-B14F-4D97-AF65-F5344CB8AC3E}">
        <p14:creationId xmlns:p14="http://schemas.microsoft.com/office/powerpoint/2010/main" val="376716334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40</a:t>
            </a:fld>
            <a:endParaRPr lang="en-GB" sz="1200" dirty="0">
              <a:cs typeface="Arial" charset="0"/>
            </a:endParaRPr>
          </a:p>
        </p:txBody>
      </p:sp>
    </p:spTree>
    <p:extLst>
      <p:ext uri="{BB962C8B-B14F-4D97-AF65-F5344CB8AC3E}">
        <p14:creationId xmlns:p14="http://schemas.microsoft.com/office/powerpoint/2010/main" val="20019064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7"/>
          <p:cNvSpPr>
            <a:spLocks noGrp="1" noChangeArrowheads="1"/>
          </p:cNvSpPr>
          <p:nvPr>
            <p:ph type="sldNum" sz="quarter" idx="5"/>
          </p:nvPr>
        </p:nvSpPr>
        <p:spPr>
          <a:noFill/>
        </p:spPr>
        <p:txBody>
          <a:bodyPr/>
          <a:lstStyle/>
          <a:p>
            <a:fld id="{48951BC1-0F7A-47FD-9555-C0C3F5959843}" type="slidenum">
              <a:rPr lang="en-GB" smtClean="0">
                <a:solidFill>
                  <a:prstClr val="black"/>
                </a:solidFill>
              </a:rPr>
              <a:pPr/>
              <a:t>43</a:t>
            </a:fld>
            <a:endParaRPr lang="en-GB" dirty="0">
              <a:solidFill>
                <a:prstClr val="black"/>
              </a:solidFill>
            </a:endParaRPr>
          </a:p>
        </p:txBody>
      </p:sp>
      <p:sp>
        <p:nvSpPr>
          <p:cNvPr id="214019" name="Rectangle 2"/>
          <p:cNvSpPr>
            <a:spLocks noGrp="1" noRot="1" noChangeAspect="1" noChangeArrowheads="1" noTextEdit="1"/>
          </p:cNvSpPr>
          <p:nvPr>
            <p:ph type="sldImg"/>
          </p:nvPr>
        </p:nvSpPr>
        <p:spPr>
          <a:xfrm>
            <a:off x="381000" y="685800"/>
            <a:ext cx="6096000" cy="3429000"/>
          </a:xfrm>
          <a:ln/>
        </p:spPr>
      </p:sp>
      <p:sp>
        <p:nvSpPr>
          <p:cNvPr id="214020" name="Rectangle 3"/>
          <p:cNvSpPr>
            <a:spLocks noGrp="1" noChangeArrowheads="1"/>
          </p:cNvSpPr>
          <p:nvPr>
            <p:ph type="body" idx="1"/>
          </p:nvPr>
        </p:nvSpPr>
        <p:spPr>
          <a:xfrm>
            <a:off x="914400" y="4344988"/>
            <a:ext cx="5029200" cy="4113212"/>
          </a:xfrm>
          <a:noFill/>
          <a:ln/>
        </p:spPr>
        <p:txBody>
          <a:bodyPr lIns="90660" tIns="45331" rIns="90660" bIns="45331"/>
          <a:lstStyle/>
          <a:p>
            <a:pPr eaLnBrk="1" hangingPunct="1"/>
            <a:r>
              <a:rPr lang="en-US" dirty="0"/>
              <a:t>This discussion is described in the trainer notes – it is a most important discusion.</a:t>
            </a:r>
          </a:p>
        </p:txBody>
      </p:sp>
    </p:spTree>
    <p:extLst>
      <p:ext uri="{BB962C8B-B14F-4D97-AF65-F5344CB8AC3E}">
        <p14:creationId xmlns:p14="http://schemas.microsoft.com/office/powerpoint/2010/main" val="15184876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49" name="Slide Image Placeholder 1"/>
          <p:cNvSpPr>
            <a:spLocks noGrp="1" noRot="1" noChangeAspect="1" noTextEdit="1"/>
          </p:cNvSpPr>
          <p:nvPr>
            <p:ph type="sldImg"/>
          </p:nvPr>
        </p:nvSpPr>
        <p:spPr>
          <a:xfrm>
            <a:off x="381000" y="685800"/>
            <a:ext cx="6096000" cy="3429000"/>
          </a:xfrm>
          <a:ln/>
        </p:spPr>
      </p:sp>
      <p:sp>
        <p:nvSpPr>
          <p:cNvPr id="10445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Arial" charset="0"/>
            </a:endParaRPr>
          </a:p>
        </p:txBody>
      </p:sp>
      <p:sp>
        <p:nvSpPr>
          <p:cNvPr id="104451"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4092D7D-3B17-F145-A5C5-565E5AD05A43}" type="slidenum">
              <a:rPr lang="en-GB" sz="1200"/>
              <a:pPr eaLnBrk="1" hangingPunct="1"/>
              <a:t>44</a:t>
            </a:fld>
            <a:endParaRPr lang="en-GB" sz="1200" dirty="0"/>
          </a:p>
        </p:txBody>
      </p:sp>
    </p:spTree>
    <p:extLst>
      <p:ext uri="{BB962C8B-B14F-4D97-AF65-F5344CB8AC3E}">
        <p14:creationId xmlns:p14="http://schemas.microsoft.com/office/powerpoint/2010/main" val="568801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46</a:t>
            </a:fld>
            <a:endParaRPr lang="en-GB" sz="1200" dirty="0"/>
          </a:p>
        </p:txBody>
      </p:sp>
    </p:spTree>
    <p:extLst>
      <p:ext uri="{BB962C8B-B14F-4D97-AF65-F5344CB8AC3E}">
        <p14:creationId xmlns:p14="http://schemas.microsoft.com/office/powerpoint/2010/main" val="76273457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5" name="Slide Image Placeholder 1"/>
          <p:cNvSpPr>
            <a:spLocks noGrp="1" noRot="1" noChangeAspect="1" noTextEdit="1"/>
          </p:cNvSpPr>
          <p:nvPr>
            <p:ph type="sldImg"/>
          </p:nvPr>
        </p:nvSpPr>
        <p:spPr>
          <a:xfrm>
            <a:off x="-557213" y="679450"/>
            <a:ext cx="7907338" cy="4448175"/>
          </a:xfrm>
          <a:ln/>
        </p:spPr>
      </p:sp>
      <p:sp>
        <p:nvSpPr>
          <p:cNvPr id="10854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10854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80A3937-74F4-9540-8FDC-928AA9E9A4F9}" type="slidenum">
              <a:rPr lang="en-GB" sz="1200"/>
              <a:pPr eaLnBrk="1" hangingPunct="1"/>
              <a:t>47</a:t>
            </a:fld>
            <a:endParaRPr lang="en-GB" sz="1200" dirty="0"/>
          </a:p>
        </p:txBody>
      </p:sp>
    </p:spTree>
    <p:extLst>
      <p:ext uri="{BB962C8B-B14F-4D97-AF65-F5344CB8AC3E}">
        <p14:creationId xmlns:p14="http://schemas.microsoft.com/office/powerpoint/2010/main" val="187105709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1" name="Slide Image Placeholder 1"/>
          <p:cNvSpPr>
            <a:spLocks noGrp="1" noRot="1" noChangeAspect="1" noTextEdit="1"/>
          </p:cNvSpPr>
          <p:nvPr>
            <p:ph type="sldImg"/>
          </p:nvPr>
        </p:nvSpPr>
        <p:spPr>
          <a:xfrm>
            <a:off x="-557213" y="679450"/>
            <a:ext cx="7907338" cy="4448175"/>
          </a:xfrm>
          <a:ln/>
        </p:spPr>
      </p:sp>
      <p:sp>
        <p:nvSpPr>
          <p:cNvPr id="92162"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endParaRPr lang="en-US" dirty="0">
              <a:latin typeface="Arial" charset="0"/>
              <a:cs typeface="Arial" charset="0"/>
            </a:endParaRPr>
          </a:p>
        </p:txBody>
      </p:sp>
      <p:sp>
        <p:nvSpPr>
          <p:cNvPr id="92163"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defTabSz="903288" eaLnBrk="0" hangingPunct="0">
              <a:defRPr sz="2400">
                <a:solidFill>
                  <a:schemeClr val="tx1"/>
                </a:solidFill>
                <a:latin typeface="Arial" charset="0"/>
                <a:ea typeface="ＭＳ Ｐゴシック" charset="0"/>
                <a:cs typeface="ＭＳ Ｐゴシック" charset="0"/>
              </a:defRPr>
            </a:lvl1pPr>
            <a:lvl2pPr marL="742950" indent="-285750" defTabSz="903288" eaLnBrk="0" hangingPunct="0">
              <a:defRPr sz="2400">
                <a:solidFill>
                  <a:schemeClr val="tx1"/>
                </a:solidFill>
                <a:latin typeface="Arial" charset="0"/>
                <a:ea typeface="ＭＳ Ｐゴシック" charset="0"/>
              </a:defRPr>
            </a:lvl2pPr>
            <a:lvl3pPr marL="1143000" indent="-228600" defTabSz="903288" eaLnBrk="0" hangingPunct="0">
              <a:defRPr sz="2400">
                <a:solidFill>
                  <a:schemeClr val="tx1"/>
                </a:solidFill>
                <a:latin typeface="Arial" charset="0"/>
                <a:ea typeface="ＭＳ Ｐゴシック" charset="0"/>
              </a:defRPr>
            </a:lvl3pPr>
            <a:lvl4pPr marL="1600200" indent="-228600" defTabSz="903288" eaLnBrk="0" hangingPunct="0">
              <a:defRPr sz="2400">
                <a:solidFill>
                  <a:schemeClr val="tx1"/>
                </a:solidFill>
                <a:latin typeface="Arial" charset="0"/>
                <a:ea typeface="ＭＳ Ｐゴシック" charset="0"/>
              </a:defRPr>
            </a:lvl4pPr>
            <a:lvl5pPr marL="2057400" indent="-228600" defTabSz="903288" eaLnBrk="0" hangingPunct="0">
              <a:defRPr sz="2400">
                <a:solidFill>
                  <a:schemeClr val="tx1"/>
                </a:solidFill>
                <a:latin typeface="Arial" charset="0"/>
                <a:ea typeface="ＭＳ Ｐゴシック" charset="0"/>
              </a:defRPr>
            </a:lvl5pPr>
            <a:lvl6pPr marL="25146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defTabSz="903288"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E3045DB1-F87F-0F4B-A14A-011328F30620}" type="slidenum">
              <a:rPr lang="en-GB" sz="1200">
                <a:cs typeface="Arial" charset="0"/>
              </a:rPr>
              <a:pPr eaLnBrk="1" hangingPunct="1"/>
              <a:t>49</a:t>
            </a:fld>
            <a:endParaRPr lang="en-GB" sz="1200" dirty="0">
              <a:cs typeface="Arial" charset="0"/>
            </a:endParaRPr>
          </a:p>
        </p:txBody>
      </p:sp>
    </p:spTree>
    <p:extLst>
      <p:ext uri="{BB962C8B-B14F-4D97-AF65-F5344CB8AC3E}">
        <p14:creationId xmlns:p14="http://schemas.microsoft.com/office/powerpoint/2010/main" val="376706798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50</a:t>
            </a:fld>
            <a:endParaRPr lang="en-AU" dirty="0"/>
          </a:p>
        </p:txBody>
      </p:sp>
    </p:spTree>
    <p:extLst>
      <p:ext uri="{BB962C8B-B14F-4D97-AF65-F5344CB8AC3E}">
        <p14:creationId xmlns:p14="http://schemas.microsoft.com/office/powerpoint/2010/main" val="11929423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59</a:t>
            </a:fld>
            <a:endParaRPr lang="en-GB" dirty="0"/>
          </a:p>
        </p:txBody>
      </p:sp>
    </p:spTree>
    <p:extLst>
      <p:ext uri="{BB962C8B-B14F-4D97-AF65-F5344CB8AC3E}">
        <p14:creationId xmlns:p14="http://schemas.microsoft.com/office/powerpoint/2010/main" val="403148738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r>
              <a:rPr lang="en-GB" dirty="0"/>
              <a:t>Here’s the TV purpose and generic functionality displayed hierarchically.</a:t>
            </a:r>
          </a:p>
          <a:p>
            <a:r>
              <a:rPr lang="en-GB" dirty="0"/>
              <a:t>In BAE Systems, we often call the purpose the </a:t>
            </a:r>
            <a:r>
              <a:rPr lang="en-GB" b="1" dirty="0"/>
              <a:t>Operational Requirement </a:t>
            </a:r>
            <a:r>
              <a:rPr lang="en-GB" dirty="0"/>
              <a:t>of the System.</a:t>
            </a:r>
          </a:p>
          <a:p>
            <a:r>
              <a:rPr lang="en-GB" dirty="0"/>
              <a:t>Note the sub-level purposes in engineering terms are called functions and are expressed as </a:t>
            </a:r>
            <a:r>
              <a:rPr lang="en-GB" b="1" dirty="0"/>
              <a:t>Verb-Noun</a:t>
            </a:r>
            <a:r>
              <a:rPr lang="en-GB" dirty="0"/>
              <a:t> phrases.</a:t>
            </a:r>
          </a:p>
        </p:txBody>
      </p:sp>
      <p:sp>
        <p:nvSpPr>
          <p:cNvPr id="4" name="Slide Number Placeholder 3"/>
          <p:cNvSpPr>
            <a:spLocks noGrp="1"/>
          </p:cNvSpPr>
          <p:nvPr>
            <p:ph type="sldNum" sz="quarter" idx="10"/>
          </p:nvPr>
        </p:nvSpPr>
        <p:spPr/>
        <p:txBody>
          <a:bodyPr/>
          <a:lstStyle/>
          <a:p>
            <a:pPr>
              <a:defRPr/>
            </a:pPr>
            <a:fld id="{245640A3-763E-D74E-B6E0-683C3EF2C22B}" type="slidenum">
              <a:rPr lang="en-GB" smtClean="0"/>
              <a:pPr>
                <a:defRPr/>
              </a:pPr>
              <a:t>60</a:t>
            </a:fld>
            <a:endParaRPr lang="en-GB" dirty="0"/>
          </a:p>
        </p:txBody>
      </p:sp>
    </p:spTree>
    <p:extLst>
      <p:ext uri="{BB962C8B-B14F-4D97-AF65-F5344CB8AC3E}">
        <p14:creationId xmlns:p14="http://schemas.microsoft.com/office/powerpoint/2010/main" val="338339555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pPr>
              <a:defRPr/>
            </a:pPr>
            <a:fld id="{1D11074A-28EF-4A74-BB00-C8D59A5DA98E}" type="slidenum">
              <a:rPr lang="en-GB" smtClean="0"/>
              <a:pPr>
                <a:defRPr/>
              </a:pPr>
              <a:t>61</a:t>
            </a:fld>
            <a:endParaRPr lang="en-GB" dirty="0"/>
          </a:p>
        </p:txBody>
      </p:sp>
    </p:spTree>
    <p:extLst>
      <p:ext uri="{BB962C8B-B14F-4D97-AF65-F5344CB8AC3E}">
        <p14:creationId xmlns:p14="http://schemas.microsoft.com/office/powerpoint/2010/main" val="35413623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64</a:t>
            </a:fld>
            <a:endParaRPr lang="en-AU" dirty="0"/>
          </a:p>
        </p:txBody>
      </p:sp>
    </p:spTree>
    <p:extLst>
      <p:ext uri="{BB962C8B-B14F-4D97-AF65-F5344CB8AC3E}">
        <p14:creationId xmlns:p14="http://schemas.microsoft.com/office/powerpoint/2010/main" val="420607157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57213" y="679450"/>
            <a:ext cx="7907338" cy="444817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9401674-90E8-405F-9AFA-FF6A0703C313}" type="slidenum">
              <a:rPr lang="en-AU" smtClean="0"/>
              <a:pPr/>
              <a:t>65</a:t>
            </a:fld>
            <a:endParaRPr lang="en-AU" dirty="0"/>
          </a:p>
        </p:txBody>
      </p:sp>
    </p:spTree>
    <p:extLst>
      <p:ext uri="{BB962C8B-B14F-4D97-AF65-F5344CB8AC3E}">
        <p14:creationId xmlns:p14="http://schemas.microsoft.com/office/powerpoint/2010/main" val="299135858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p:cNvSpPr>
            <a:spLocks noGrp="1" noRot="1" noChangeAspect="1" noTextEdit="1"/>
          </p:cNvSpPr>
          <p:nvPr>
            <p:ph type="sldImg"/>
          </p:nvPr>
        </p:nvSpPr>
        <p:spPr>
          <a:xfrm>
            <a:off x="381000" y="685800"/>
            <a:ext cx="6096000" cy="3429000"/>
          </a:xfrm>
          <a:ln/>
        </p:spPr>
      </p:sp>
      <p:sp>
        <p:nvSpPr>
          <p:cNvPr id="32770"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dirty="0">
              <a:latin typeface="Times New Roman" charset="0"/>
            </a:endParaRPr>
          </a:p>
        </p:txBody>
      </p:sp>
      <p:sp>
        <p:nvSpPr>
          <p:cNvPr id="32771"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fld id="{A6B4DECB-6D1F-CB46-84C9-84115D048AAC}" type="slidenum">
              <a:rPr lang="en-GB" sz="1200"/>
              <a:pPr eaLnBrk="1" hangingPunct="1"/>
              <a:t>70</a:t>
            </a:fld>
            <a:endParaRPr lang="en-GB" sz="1200" dirty="0"/>
          </a:p>
        </p:txBody>
      </p:sp>
    </p:spTree>
    <p:extLst>
      <p:ext uri="{BB962C8B-B14F-4D97-AF65-F5344CB8AC3E}">
        <p14:creationId xmlns:p14="http://schemas.microsoft.com/office/powerpoint/2010/main" val="306521660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a:xfrm>
            <a:off x="381000" y="685800"/>
            <a:ext cx="6096000" cy="3429000"/>
          </a:xfrm>
          <a:ln/>
        </p:spPr>
      </p:sp>
      <p:sp>
        <p:nvSpPr>
          <p:cNvPr id="26626" name="Notes Placeholder 2"/>
          <p:cNvSpPr>
            <a:spLocks noGrp="1"/>
          </p:cNvSpPr>
          <p:nvPr>
            <p:ph type="body" idx="1"/>
          </p:nvPr>
        </p:nvSpPr>
        <p:spPr>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
        <p:nvSpPr>
          <p:cNvPr id="26627"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fld id="{93B98D60-CE4C-E446-AAB7-7AB7EF55C005}" type="slidenum">
              <a:rPr lang="en-GB" sz="1200"/>
              <a:pPr eaLnBrk="1" hangingPunct="1"/>
              <a:t>72</a:t>
            </a:fld>
            <a:endParaRPr lang="en-GB" sz="1200" dirty="0"/>
          </a:p>
        </p:txBody>
      </p:sp>
    </p:spTree>
    <p:extLst>
      <p:ext uri="{BB962C8B-B14F-4D97-AF65-F5344CB8AC3E}">
        <p14:creationId xmlns:p14="http://schemas.microsoft.com/office/powerpoint/2010/main" val="313031170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794"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62532A52-D26F-DE40-8C22-307348D54BB7}" type="slidenum">
              <a:rPr lang="en-GB"/>
              <a:pPr eaLnBrk="1" hangingPunct="1"/>
              <a:t>73</a:t>
            </a:fld>
            <a:endParaRPr lang="en-GB" dirty="0"/>
          </a:p>
        </p:txBody>
      </p:sp>
      <p:sp>
        <p:nvSpPr>
          <p:cNvPr id="161795" name="Rectangle 2"/>
          <p:cNvSpPr>
            <a:spLocks noGrp="1" noRot="1" noChangeAspect="1" noChangeArrowheads="1" noTextEdit="1"/>
          </p:cNvSpPr>
          <p:nvPr>
            <p:ph type="sldImg"/>
          </p:nvPr>
        </p:nvSpPr>
        <p:spPr>
          <a:xfrm>
            <a:off x="382588" y="684213"/>
            <a:ext cx="6096000" cy="3429000"/>
          </a:xfrm>
          <a:ln/>
        </p:spPr>
      </p:sp>
      <p:sp>
        <p:nvSpPr>
          <p:cNvPr id="161796" name="Rectangle 3"/>
          <p:cNvSpPr>
            <a:spLocks noGrp="1" noChangeArrowheads="1"/>
          </p:cNvSpPr>
          <p:nvPr>
            <p:ph type="body" idx="1"/>
          </p:nvPr>
        </p:nvSpPr>
        <p:spPr>
          <a:xfrm>
            <a:off x="912813" y="4344988"/>
            <a:ext cx="5032375" cy="4114800"/>
          </a:xfrm>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88859" tIns="44429" rIns="88859" bIns="44429"/>
          <a:lstStyle/>
          <a:p>
            <a:pPr eaLnBrk="1" hangingPunct="1"/>
            <a:r>
              <a:rPr lang="en-GB" dirty="0"/>
              <a:t>This slide emphasises one of QFD’s key attractions - its use throughout product design, development and manufacture. </a:t>
            </a:r>
            <a:br>
              <a:rPr lang="en-GB" dirty="0"/>
            </a:br>
            <a:r>
              <a:rPr lang="en-GB" dirty="0"/>
              <a:t>It can provide excellent traceability from manufacturing process control right through to customer requirement.</a:t>
            </a:r>
          </a:p>
          <a:p>
            <a:pPr eaLnBrk="1" hangingPunct="1"/>
            <a:r>
              <a:rPr lang="en-GB" dirty="0"/>
              <a:t>It readily answers the question … why are we doing this or that at the manufacturing level.  </a:t>
            </a:r>
          </a:p>
        </p:txBody>
      </p:sp>
    </p:spTree>
    <p:extLst>
      <p:ext uri="{BB962C8B-B14F-4D97-AF65-F5344CB8AC3E}">
        <p14:creationId xmlns:p14="http://schemas.microsoft.com/office/powerpoint/2010/main" val="277874907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noTextEdit="1"/>
          </p:cNvSpPr>
          <p:nvPr>
            <p:ph type="sldImg"/>
          </p:nvPr>
        </p:nvSpPr>
        <p:spPr>
          <a:xfrm>
            <a:off x="381000" y="685800"/>
            <a:ext cx="6096000" cy="3429000"/>
          </a:xfrm>
          <a:ln/>
        </p:spPr>
      </p:sp>
      <p:sp>
        <p:nvSpPr>
          <p:cNvPr id="36866"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pPr eaLnBrk="1" hangingPunct="1"/>
            <a:endParaRPr lang="en-US" dirty="0"/>
          </a:p>
        </p:txBody>
      </p:sp>
      <p:sp>
        <p:nvSpPr>
          <p:cNvPr id="36867"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1600">
                <a:solidFill>
                  <a:schemeClr val="tx1"/>
                </a:solidFill>
                <a:latin typeface="Arial" charset="0"/>
                <a:ea typeface="ＭＳ Ｐゴシック" charset="0"/>
                <a:cs typeface="ＭＳ Ｐゴシック" charset="0"/>
              </a:defRPr>
            </a:lvl1pPr>
            <a:lvl2pPr marL="742950" indent="-285750" eaLnBrk="0" hangingPunct="0">
              <a:defRPr sz="1600">
                <a:solidFill>
                  <a:schemeClr val="tx1"/>
                </a:solidFill>
                <a:latin typeface="Arial" charset="0"/>
                <a:ea typeface="ＭＳ Ｐゴシック" charset="0"/>
              </a:defRPr>
            </a:lvl2pPr>
            <a:lvl3pPr marL="1143000" indent="-228600" eaLnBrk="0" hangingPunct="0">
              <a:defRPr sz="1600">
                <a:solidFill>
                  <a:schemeClr val="tx1"/>
                </a:solidFill>
                <a:latin typeface="Arial" charset="0"/>
                <a:ea typeface="ＭＳ Ｐゴシック" charset="0"/>
              </a:defRPr>
            </a:lvl3pPr>
            <a:lvl4pPr marL="1600200" indent="-228600" eaLnBrk="0" hangingPunct="0">
              <a:defRPr sz="1600">
                <a:solidFill>
                  <a:schemeClr val="tx1"/>
                </a:solidFill>
                <a:latin typeface="Arial" charset="0"/>
                <a:ea typeface="ＭＳ Ｐゴシック" charset="0"/>
              </a:defRPr>
            </a:lvl4pPr>
            <a:lvl5pPr marL="2057400" indent="-228600" eaLnBrk="0" hangingPunct="0">
              <a:defRPr sz="1600">
                <a:solidFill>
                  <a:schemeClr val="tx1"/>
                </a:solidFill>
                <a:latin typeface="Arial" charset="0"/>
                <a:ea typeface="ＭＳ Ｐゴシック" charset="0"/>
              </a:defRPr>
            </a:lvl5pPr>
            <a:lvl6pPr marL="2514600" indent="-228600" eaLnBrk="0" fontAlgn="base" hangingPunct="0">
              <a:spcBef>
                <a:spcPct val="0"/>
              </a:spcBef>
              <a:spcAft>
                <a:spcPct val="0"/>
              </a:spcAft>
              <a:defRPr sz="1600">
                <a:solidFill>
                  <a:schemeClr val="tx1"/>
                </a:solidFill>
                <a:latin typeface="Arial" charset="0"/>
                <a:ea typeface="ＭＳ Ｐゴシック" charset="0"/>
              </a:defRPr>
            </a:lvl6pPr>
            <a:lvl7pPr marL="2971800" indent="-228600" eaLnBrk="0" fontAlgn="base" hangingPunct="0">
              <a:spcBef>
                <a:spcPct val="0"/>
              </a:spcBef>
              <a:spcAft>
                <a:spcPct val="0"/>
              </a:spcAft>
              <a:defRPr sz="1600">
                <a:solidFill>
                  <a:schemeClr val="tx1"/>
                </a:solidFill>
                <a:latin typeface="Arial" charset="0"/>
                <a:ea typeface="ＭＳ Ｐゴシック" charset="0"/>
              </a:defRPr>
            </a:lvl7pPr>
            <a:lvl8pPr marL="3429000" indent="-228600" eaLnBrk="0" fontAlgn="base" hangingPunct="0">
              <a:spcBef>
                <a:spcPct val="0"/>
              </a:spcBef>
              <a:spcAft>
                <a:spcPct val="0"/>
              </a:spcAft>
              <a:defRPr sz="1600">
                <a:solidFill>
                  <a:schemeClr val="tx1"/>
                </a:solidFill>
                <a:latin typeface="Arial" charset="0"/>
                <a:ea typeface="ＭＳ Ｐゴシック" charset="0"/>
              </a:defRPr>
            </a:lvl8pPr>
            <a:lvl9pPr marL="3886200" indent="-228600" eaLnBrk="0" fontAlgn="base" hangingPunct="0">
              <a:spcBef>
                <a:spcPct val="0"/>
              </a:spcBef>
              <a:spcAft>
                <a:spcPct val="0"/>
              </a:spcAft>
              <a:defRPr sz="1600">
                <a:solidFill>
                  <a:schemeClr val="tx1"/>
                </a:solidFill>
                <a:latin typeface="Arial" charset="0"/>
                <a:ea typeface="ＭＳ Ｐゴシック" charset="0"/>
              </a:defRPr>
            </a:lvl9pPr>
          </a:lstStyle>
          <a:p>
            <a:pPr eaLnBrk="1" hangingPunct="1">
              <a:spcBef>
                <a:spcPct val="30000"/>
              </a:spcBef>
              <a:buClr>
                <a:srgbClr val="000000"/>
              </a:buClr>
              <a:buFont typeface="Wingdings" charset="0"/>
              <a:buNone/>
            </a:pPr>
            <a:fld id="{C46F49A7-EABF-A148-B360-33A8EC260F65}" type="slidenum">
              <a:rPr lang="en-GB" sz="1200">
                <a:solidFill>
                  <a:srgbClr val="000000"/>
                </a:solidFill>
              </a:rPr>
              <a:pPr eaLnBrk="1" hangingPunct="1">
                <a:spcBef>
                  <a:spcPct val="30000"/>
                </a:spcBef>
                <a:buClr>
                  <a:srgbClr val="000000"/>
                </a:buClr>
                <a:buFont typeface="Wingdings" charset="0"/>
                <a:buNone/>
              </a:pPr>
              <a:t>75</a:t>
            </a:fld>
            <a:endParaRPr lang="en-GB" sz="1200" dirty="0">
              <a:solidFill>
                <a:srgbClr val="000000"/>
              </a:solidFill>
            </a:endParaRPr>
          </a:p>
        </p:txBody>
      </p:sp>
    </p:spTree>
    <p:extLst>
      <p:ext uri="{BB962C8B-B14F-4D97-AF65-F5344CB8AC3E}">
        <p14:creationId xmlns:p14="http://schemas.microsoft.com/office/powerpoint/2010/main" val="141717117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2818"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2BDDAAB2-F911-7046-8A3F-22E71681D9DB}" type="slidenum">
              <a:rPr lang="en-GB"/>
              <a:pPr eaLnBrk="1" hangingPunct="1"/>
              <a:t>76</a:t>
            </a:fld>
            <a:endParaRPr lang="en-GB" dirty="0"/>
          </a:p>
        </p:txBody>
      </p:sp>
      <p:sp>
        <p:nvSpPr>
          <p:cNvPr id="162819" name="Rectangle 2"/>
          <p:cNvSpPr>
            <a:spLocks noGrp="1" noRot="1" noChangeAspect="1" noChangeArrowheads="1" noTextEdit="1"/>
          </p:cNvSpPr>
          <p:nvPr>
            <p:ph type="sldImg"/>
          </p:nvPr>
        </p:nvSpPr>
        <p:spPr>
          <a:xfrm>
            <a:off x="385763" y="685800"/>
            <a:ext cx="6088062" cy="3425825"/>
          </a:xfrm>
          <a:ln/>
        </p:spPr>
      </p:sp>
      <p:sp>
        <p:nvSpPr>
          <p:cNvPr id="162820" name="Rectangle 3"/>
          <p:cNvSpPr>
            <a:spLocks noGrp="1" noChangeArrowheads="1"/>
          </p:cNvSpPr>
          <p:nvPr>
            <p:ph type="body" idx="1"/>
          </p:nvPr>
        </p:nvSpPr>
        <p:spPr>
          <a:xfrm>
            <a:off x="912813" y="4344988"/>
            <a:ext cx="5032375" cy="4113212"/>
          </a:xfrm>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dirty="0"/>
          </a:p>
        </p:txBody>
      </p:sp>
    </p:spTree>
    <p:extLst>
      <p:ext uri="{BB962C8B-B14F-4D97-AF65-F5344CB8AC3E}">
        <p14:creationId xmlns:p14="http://schemas.microsoft.com/office/powerpoint/2010/main" val="3203985577"/>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160D957E-8821-594A-9A01-DBFAE6B81DC3}" type="slidenum">
              <a:rPr lang="en-GB" sz="1200"/>
              <a:pPr eaLnBrk="1" hangingPunct="1"/>
              <a:t>80</a:t>
            </a:fld>
            <a:endParaRPr lang="en-GB" sz="1200" dirty="0"/>
          </a:p>
        </p:txBody>
      </p:sp>
      <p:sp>
        <p:nvSpPr>
          <p:cNvPr id="32770" name="Rectangle 2"/>
          <p:cNvSpPr>
            <a:spLocks noGrp="1" noRot="1" noChangeAspect="1" noChangeArrowheads="1" noTextEdit="1"/>
          </p:cNvSpPr>
          <p:nvPr>
            <p:ph type="sldImg"/>
          </p:nvPr>
        </p:nvSpPr>
        <p:spPr>
          <a:xfrm>
            <a:off x="385763" y="685800"/>
            <a:ext cx="6091237" cy="3427413"/>
          </a:xfrm>
          <a:ln/>
        </p:spPr>
      </p:sp>
      <p:sp>
        <p:nvSpPr>
          <p:cNvPr id="32771" name="Rectangle 3"/>
          <p:cNvSpPr>
            <a:spLocks noGrp="1" noChangeArrowheads="1"/>
          </p:cNvSpPr>
          <p:nvPr>
            <p:ph type="body" idx="1"/>
          </p:nvPr>
        </p:nvSpPr>
        <p:spPr>
          <a:xfrm>
            <a:off x="912813" y="4343400"/>
            <a:ext cx="5032375"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809" tIns="45904" rIns="91809" bIns="45904"/>
          <a:lstStyle/>
          <a:p>
            <a:pPr eaLnBrk="1" hangingPunct="1"/>
            <a:r>
              <a:rPr lang="en-GB" dirty="0">
                <a:latin typeface="Arial" charset="0"/>
              </a:rPr>
              <a:t>This slide shows the </a:t>
            </a:r>
            <a:r>
              <a:rPr lang="ja-JP" altLang="en-GB" dirty="0">
                <a:latin typeface="Arial" charset="0"/>
              </a:rPr>
              <a:t>“</a:t>
            </a:r>
            <a:r>
              <a:rPr lang="en-GB" altLang="ja-JP" dirty="0">
                <a:latin typeface="Arial" charset="0"/>
              </a:rPr>
              <a:t>Rooms</a:t>
            </a:r>
            <a:r>
              <a:rPr lang="ja-JP" altLang="en-GB" dirty="0">
                <a:latin typeface="Arial" charset="0"/>
              </a:rPr>
              <a:t>”</a:t>
            </a:r>
            <a:r>
              <a:rPr lang="en-GB" altLang="ja-JP" dirty="0">
                <a:latin typeface="Arial" charset="0"/>
              </a:rPr>
              <a:t> of the QFD 1 chart and indicates how QFD helps translate the </a:t>
            </a:r>
            <a:r>
              <a:rPr lang="ja-JP" altLang="en-GB" dirty="0">
                <a:latin typeface="Arial" charset="0"/>
              </a:rPr>
              <a:t>“</a:t>
            </a:r>
            <a:r>
              <a:rPr lang="en-GB" altLang="ja-JP" dirty="0">
                <a:latin typeface="Arial" charset="0"/>
              </a:rPr>
              <a:t>voice of the Customer</a:t>
            </a:r>
            <a:r>
              <a:rPr lang="ja-JP" altLang="en-GB" dirty="0">
                <a:latin typeface="Arial" charset="0"/>
              </a:rPr>
              <a:t>”</a:t>
            </a:r>
            <a:r>
              <a:rPr lang="en-GB" altLang="ja-JP" dirty="0">
                <a:latin typeface="Arial" charset="0"/>
              </a:rPr>
              <a:t> into CTQ</a:t>
            </a:r>
            <a:r>
              <a:rPr lang="ja-JP" altLang="en-GB" dirty="0">
                <a:latin typeface="Arial" charset="0"/>
              </a:rPr>
              <a:t>’</a:t>
            </a:r>
            <a:r>
              <a:rPr lang="en-GB" altLang="ja-JP" dirty="0">
                <a:latin typeface="Arial" charset="0"/>
              </a:rPr>
              <a:t>s and Y measures.</a:t>
            </a:r>
            <a:endParaRPr lang="en-GB" dirty="0">
              <a:latin typeface="Arial" charset="0"/>
            </a:endParaRPr>
          </a:p>
        </p:txBody>
      </p:sp>
    </p:spTree>
    <p:extLst>
      <p:ext uri="{BB962C8B-B14F-4D97-AF65-F5344CB8AC3E}">
        <p14:creationId xmlns:p14="http://schemas.microsoft.com/office/powerpoint/2010/main" val="16295403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E05E8-6C7B-44EB-92EF-5344B834F7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3007A24-61E4-4A29-83DD-B2023D1986D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B36472F-F79F-412F-A67D-7B4CF9826AC0}"/>
              </a:ext>
            </a:extLst>
          </p:cNvPr>
          <p:cNvSpPr>
            <a:spLocks noGrp="1"/>
          </p:cNvSpPr>
          <p:nvPr>
            <p:ph type="dt" sz="half" idx="10"/>
          </p:nvPr>
        </p:nvSpPr>
        <p:spPr/>
        <p:txBody>
          <a:bodyPr/>
          <a:lstStyle/>
          <a:p>
            <a:fld id="{78533E99-93AF-4F9B-B046-F8559FCD0C6B}" type="datetimeFigureOut">
              <a:rPr lang="en-GB" smtClean="0"/>
              <a:t>10/10/2022</a:t>
            </a:fld>
            <a:endParaRPr lang="en-GB" dirty="0"/>
          </a:p>
        </p:txBody>
      </p:sp>
      <p:sp>
        <p:nvSpPr>
          <p:cNvPr id="5" name="Footer Placeholder 4">
            <a:extLst>
              <a:ext uri="{FF2B5EF4-FFF2-40B4-BE49-F238E27FC236}">
                <a16:creationId xmlns:a16="http://schemas.microsoft.com/office/drawing/2014/main" id="{4BB3979C-086F-4332-BD74-3E6BBA2C7BE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4BDDCEF-45C1-4CF2-9B08-E34537AF53BC}"/>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424402459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0B8684-C521-4E8A-B242-0830501CC5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5A42E7-5BCE-4C71-A9A7-34B01F3F5D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31ABA8-0501-4B31-9B68-2A9655B6490B}"/>
              </a:ext>
            </a:extLst>
          </p:cNvPr>
          <p:cNvSpPr>
            <a:spLocks noGrp="1"/>
          </p:cNvSpPr>
          <p:nvPr>
            <p:ph type="dt" sz="half" idx="10"/>
          </p:nvPr>
        </p:nvSpPr>
        <p:spPr/>
        <p:txBody>
          <a:bodyPr/>
          <a:lstStyle/>
          <a:p>
            <a:pPr>
              <a:defRPr/>
            </a:pPr>
            <a:endParaRPr lang="en-US" dirty="0"/>
          </a:p>
        </p:txBody>
      </p:sp>
      <p:sp>
        <p:nvSpPr>
          <p:cNvPr id="5" name="Footer Placeholder 4">
            <a:extLst>
              <a:ext uri="{FF2B5EF4-FFF2-40B4-BE49-F238E27FC236}">
                <a16:creationId xmlns:a16="http://schemas.microsoft.com/office/drawing/2014/main" id="{01A0D972-5F68-49F8-8321-5CD2095C2D30}"/>
              </a:ext>
            </a:extLst>
          </p:cNvPr>
          <p:cNvSpPr>
            <a:spLocks noGrp="1"/>
          </p:cNvSpPr>
          <p:nvPr>
            <p:ph type="ftr" sz="quarter" idx="11"/>
          </p:nvPr>
        </p:nvSpPr>
        <p:spPr/>
        <p:txBody>
          <a:bodyPr/>
          <a:lstStyle/>
          <a:p>
            <a:pPr>
              <a:defRPr/>
            </a:pPr>
            <a:endParaRPr lang="en-US" dirty="0"/>
          </a:p>
        </p:txBody>
      </p:sp>
      <p:sp>
        <p:nvSpPr>
          <p:cNvPr id="6" name="Slide Number Placeholder 5">
            <a:extLst>
              <a:ext uri="{FF2B5EF4-FFF2-40B4-BE49-F238E27FC236}">
                <a16:creationId xmlns:a16="http://schemas.microsoft.com/office/drawing/2014/main" id="{CE7BFAB8-1FC1-4F90-B23D-5620E8B297B9}"/>
              </a:ext>
            </a:extLst>
          </p:cNvPr>
          <p:cNvSpPr>
            <a:spLocks noGrp="1"/>
          </p:cNvSpPr>
          <p:nvPr>
            <p:ph type="sldNum" sz="quarter" idx="12"/>
          </p:nvPr>
        </p:nvSpPr>
        <p:spPr/>
        <p:txBody>
          <a:bodyPr/>
          <a:lstStyle/>
          <a:p>
            <a:fld id="{714C567D-0E37-3E41-B6D4-8C0AC45026B9}" type="slidenum">
              <a:rPr lang="en-US" smtClean="0"/>
              <a:pPr/>
              <a:t>‹#›</a:t>
            </a:fld>
            <a:endParaRPr lang="en-US" dirty="0"/>
          </a:p>
        </p:txBody>
      </p:sp>
    </p:spTree>
    <p:extLst>
      <p:ext uri="{BB962C8B-B14F-4D97-AF65-F5344CB8AC3E}">
        <p14:creationId xmlns:p14="http://schemas.microsoft.com/office/powerpoint/2010/main" val="15587377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B07BD-E717-40E2-B0DC-05DA84B1C8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3B159C2-334F-4F8D-B79E-361B806BAC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4A65E1-566D-4EEE-84D3-ABA3936D7509}"/>
              </a:ext>
            </a:extLst>
          </p:cNvPr>
          <p:cNvSpPr>
            <a:spLocks noGrp="1"/>
          </p:cNvSpPr>
          <p:nvPr>
            <p:ph type="dt" sz="half" idx="10"/>
          </p:nvPr>
        </p:nvSpPr>
        <p:spPr/>
        <p:txBody>
          <a:bodyPr/>
          <a:lstStyle/>
          <a:p>
            <a:fld id="{78533E99-93AF-4F9B-B046-F8559FCD0C6B}" type="datetimeFigureOut">
              <a:rPr lang="en-GB" smtClean="0"/>
              <a:t>10/10/2022</a:t>
            </a:fld>
            <a:endParaRPr lang="en-GB" dirty="0"/>
          </a:p>
        </p:txBody>
      </p:sp>
      <p:sp>
        <p:nvSpPr>
          <p:cNvPr id="5" name="Footer Placeholder 4">
            <a:extLst>
              <a:ext uri="{FF2B5EF4-FFF2-40B4-BE49-F238E27FC236}">
                <a16:creationId xmlns:a16="http://schemas.microsoft.com/office/drawing/2014/main" id="{EB66A89F-1172-492C-93C0-BBD5CD2EBF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949A642-65C6-4B6C-857F-441F3F9A96A8}"/>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804063471"/>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DBF42-5C9C-4A30-8FE5-F38D52D901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7C5D6D-C93B-4581-AD3D-C021C2B024E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FADDF2-5AE9-4EDB-8781-F3E527A6A4D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B72BF0-580B-4872-8DB8-7DE82356A9A3}"/>
              </a:ext>
            </a:extLst>
          </p:cNvPr>
          <p:cNvSpPr>
            <a:spLocks noGrp="1"/>
          </p:cNvSpPr>
          <p:nvPr>
            <p:ph type="dt" sz="half" idx="10"/>
          </p:nvPr>
        </p:nvSpPr>
        <p:spPr/>
        <p:txBody>
          <a:bodyPr/>
          <a:lstStyle/>
          <a:p>
            <a:pPr>
              <a:defRPr/>
            </a:pPr>
            <a:endParaRPr lang="en-US" dirty="0"/>
          </a:p>
        </p:txBody>
      </p:sp>
      <p:sp>
        <p:nvSpPr>
          <p:cNvPr id="6" name="Footer Placeholder 5">
            <a:extLst>
              <a:ext uri="{FF2B5EF4-FFF2-40B4-BE49-F238E27FC236}">
                <a16:creationId xmlns:a16="http://schemas.microsoft.com/office/drawing/2014/main" id="{2E2D445B-1FEF-4802-951D-27C6ACA87CCD}"/>
              </a:ext>
            </a:extLst>
          </p:cNvPr>
          <p:cNvSpPr>
            <a:spLocks noGrp="1"/>
          </p:cNvSpPr>
          <p:nvPr>
            <p:ph type="ftr" sz="quarter" idx="11"/>
          </p:nvPr>
        </p:nvSpPr>
        <p:spPr/>
        <p:txBody>
          <a:bodyPr/>
          <a:lstStyle/>
          <a:p>
            <a:pPr>
              <a:defRPr/>
            </a:pPr>
            <a:endParaRPr lang="en-US" dirty="0"/>
          </a:p>
        </p:txBody>
      </p:sp>
      <p:sp>
        <p:nvSpPr>
          <p:cNvPr id="7" name="Slide Number Placeholder 6">
            <a:extLst>
              <a:ext uri="{FF2B5EF4-FFF2-40B4-BE49-F238E27FC236}">
                <a16:creationId xmlns:a16="http://schemas.microsoft.com/office/drawing/2014/main" id="{DCA90A08-F89B-43CF-8750-502E6F9654C8}"/>
              </a:ext>
            </a:extLst>
          </p:cNvPr>
          <p:cNvSpPr>
            <a:spLocks noGrp="1"/>
          </p:cNvSpPr>
          <p:nvPr>
            <p:ph type="sldNum" sz="quarter" idx="12"/>
          </p:nvPr>
        </p:nvSpPr>
        <p:spPr/>
        <p:txBody>
          <a:bodyPr/>
          <a:lstStyle/>
          <a:p>
            <a:fld id="{4DD93AAA-9664-724C-BCA8-AA8BF9C19235}" type="slidenum">
              <a:rPr lang="en-US" smtClean="0"/>
              <a:pPr/>
              <a:t>‹#›</a:t>
            </a:fld>
            <a:endParaRPr lang="en-US" dirty="0"/>
          </a:p>
        </p:txBody>
      </p:sp>
    </p:spTree>
    <p:extLst>
      <p:ext uri="{BB962C8B-B14F-4D97-AF65-F5344CB8AC3E}">
        <p14:creationId xmlns:p14="http://schemas.microsoft.com/office/powerpoint/2010/main" val="24843041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28556-DF50-4C4C-999E-48EBE3F38B7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596D4D-EFD6-4B68-AF2D-8917E098668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E94AF5-8247-4183-9988-B12EDD92E74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F8C28BC-4D26-457F-BEC9-E61FC00139B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A451F4-9197-4B1A-B877-86D95F5FE2E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316869-B2F5-4896-A8B4-92EAD43D04DB}"/>
              </a:ext>
            </a:extLst>
          </p:cNvPr>
          <p:cNvSpPr>
            <a:spLocks noGrp="1"/>
          </p:cNvSpPr>
          <p:nvPr>
            <p:ph type="dt" sz="half" idx="10"/>
          </p:nvPr>
        </p:nvSpPr>
        <p:spPr/>
        <p:txBody>
          <a:bodyPr/>
          <a:lstStyle/>
          <a:p>
            <a:fld id="{78533E99-93AF-4F9B-B046-F8559FCD0C6B}" type="datetimeFigureOut">
              <a:rPr lang="en-GB" smtClean="0"/>
              <a:t>10/10/2022</a:t>
            </a:fld>
            <a:endParaRPr lang="en-GB" dirty="0"/>
          </a:p>
        </p:txBody>
      </p:sp>
      <p:sp>
        <p:nvSpPr>
          <p:cNvPr id="8" name="Footer Placeholder 7">
            <a:extLst>
              <a:ext uri="{FF2B5EF4-FFF2-40B4-BE49-F238E27FC236}">
                <a16:creationId xmlns:a16="http://schemas.microsoft.com/office/drawing/2014/main" id="{3487E4D6-7D2E-4593-8AF6-E1FA5F1F1FDE}"/>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ECD4BC4-0D0A-4A2E-8454-10D5FDF37F1E}"/>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448977322"/>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BA167-8E2F-4E4C-8042-9979DD2E952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BE0A4E-E8CE-4020-9284-EF07970EE906}"/>
              </a:ext>
            </a:extLst>
          </p:cNvPr>
          <p:cNvSpPr>
            <a:spLocks noGrp="1"/>
          </p:cNvSpPr>
          <p:nvPr>
            <p:ph type="dt" sz="half" idx="10"/>
          </p:nvPr>
        </p:nvSpPr>
        <p:spPr/>
        <p:txBody>
          <a:bodyPr/>
          <a:lstStyle/>
          <a:p>
            <a:pPr>
              <a:defRPr/>
            </a:pPr>
            <a:endParaRPr lang="en-US" dirty="0"/>
          </a:p>
        </p:txBody>
      </p:sp>
      <p:sp>
        <p:nvSpPr>
          <p:cNvPr id="4" name="Footer Placeholder 3">
            <a:extLst>
              <a:ext uri="{FF2B5EF4-FFF2-40B4-BE49-F238E27FC236}">
                <a16:creationId xmlns:a16="http://schemas.microsoft.com/office/drawing/2014/main" id="{64E04DC3-3A48-469D-AEB3-B4B8FB1FCE2F}"/>
              </a:ext>
            </a:extLst>
          </p:cNvPr>
          <p:cNvSpPr>
            <a:spLocks noGrp="1"/>
          </p:cNvSpPr>
          <p:nvPr>
            <p:ph type="ftr" sz="quarter" idx="11"/>
          </p:nvPr>
        </p:nvSpPr>
        <p:spPr/>
        <p:txBody>
          <a:bodyPr/>
          <a:lstStyle/>
          <a:p>
            <a:pPr>
              <a:defRPr/>
            </a:pPr>
            <a:endParaRPr lang="en-US" dirty="0"/>
          </a:p>
        </p:txBody>
      </p:sp>
      <p:sp>
        <p:nvSpPr>
          <p:cNvPr id="5" name="Slide Number Placeholder 4">
            <a:extLst>
              <a:ext uri="{FF2B5EF4-FFF2-40B4-BE49-F238E27FC236}">
                <a16:creationId xmlns:a16="http://schemas.microsoft.com/office/drawing/2014/main" id="{CF2EF526-A4D5-4C91-9A28-2520A3570C87}"/>
              </a:ext>
            </a:extLst>
          </p:cNvPr>
          <p:cNvSpPr>
            <a:spLocks noGrp="1"/>
          </p:cNvSpPr>
          <p:nvPr>
            <p:ph type="sldNum" sz="quarter" idx="12"/>
          </p:nvPr>
        </p:nvSpPr>
        <p:spPr/>
        <p:txBody>
          <a:bodyPr/>
          <a:lstStyle/>
          <a:p>
            <a:fld id="{1C9AE723-F85C-2640-9190-641236277428}" type="slidenum">
              <a:rPr lang="en-US" smtClean="0"/>
              <a:pPr/>
              <a:t>‹#›</a:t>
            </a:fld>
            <a:endParaRPr lang="en-US" dirty="0"/>
          </a:p>
        </p:txBody>
      </p:sp>
    </p:spTree>
    <p:extLst>
      <p:ext uri="{BB962C8B-B14F-4D97-AF65-F5344CB8AC3E}">
        <p14:creationId xmlns:p14="http://schemas.microsoft.com/office/powerpoint/2010/main" val="2481088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2AC06B0-55CF-4897-A40F-31B070C0DCAA}"/>
              </a:ext>
            </a:extLst>
          </p:cNvPr>
          <p:cNvSpPr>
            <a:spLocks noGrp="1"/>
          </p:cNvSpPr>
          <p:nvPr>
            <p:ph type="dt" sz="half" idx="10"/>
          </p:nvPr>
        </p:nvSpPr>
        <p:spPr/>
        <p:txBody>
          <a:bodyPr/>
          <a:lstStyle/>
          <a:p>
            <a:fld id="{78533E99-93AF-4F9B-B046-F8559FCD0C6B}" type="datetimeFigureOut">
              <a:rPr lang="en-GB" smtClean="0"/>
              <a:t>10/10/2022</a:t>
            </a:fld>
            <a:endParaRPr lang="en-GB" dirty="0"/>
          </a:p>
        </p:txBody>
      </p:sp>
      <p:sp>
        <p:nvSpPr>
          <p:cNvPr id="3" name="Footer Placeholder 2">
            <a:extLst>
              <a:ext uri="{FF2B5EF4-FFF2-40B4-BE49-F238E27FC236}">
                <a16:creationId xmlns:a16="http://schemas.microsoft.com/office/drawing/2014/main" id="{7A538C80-5865-4873-B972-8431C06AE93B}"/>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4EA0EA7A-3834-46E1-9483-F57F1793F17A}"/>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74443928"/>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752E5-BBA5-4BB3-B066-1A09ECAA42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81C9FF-E9A6-46EF-B92E-23FFD1BAC8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2CE73D8-938B-4679-AA81-3A9144D4BA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15A147-547C-43E9-B16E-06B84424B042}"/>
              </a:ext>
            </a:extLst>
          </p:cNvPr>
          <p:cNvSpPr>
            <a:spLocks noGrp="1"/>
          </p:cNvSpPr>
          <p:nvPr>
            <p:ph type="dt" sz="half" idx="10"/>
          </p:nvPr>
        </p:nvSpPr>
        <p:spPr/>
        <p:txBody>
          <a:bodyPr/>
          <a:lstStyle/>
          <a:p>
            <a:fld id="{78533E99-93AF-4F9B-B046-F8559FCD0C6B}" type="datetimeFigureOut">
              <a:rPr lang="en-GB" smtClean="0"/>
              <a:t>10/10/2022</a:t>
            </a:fld>
            <a:endParaRPr lang="en-GB" dirty="0"/>
          </a:p>
        </p:txBody>
      </p:sp>
      <p:sp>
        <p:nvSpPr>
          <p:cNvPr id="6" name="Footer Placeholder 5">
            <a:extLst>
              <a:ext uri="{FF2B5EF4-FFF2-40B4-BE49-F238E27FC236}">
                <a16:creationId xmlns:a16="http://schemas.microsoft.com/office/drawing/2014/main" id="{0C33B988-28D6-4025-B6AA-71CE0FE3894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FF9771AC-20A2-4F05-854A-E43BC49F1F3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316275275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BE7FB-6A8A-4603-BCB4-C7C9634704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FEDAD09-6F29-4335-8095-712A3863BC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010ADBC-217F-4A06-98DE-DE3485DB97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3B1889-203B-4B7F-83B4-BBD69AA485D5}"/>
              </a:ext>
            </a:extLst>
          </p:cNvPr>
          <p:cNvSpPr>
            <a:spLocks noGrp="1"/>
          </p:cNvSpPr>
          <p:nvPr>
            <p:ph type="dt" sz="half" idx="10"/>
          </p:nvPr>
        </p:nvSpPr>
        <p:spPr/>
        <p:txBody>
          <a:bodyPr/>
          <a:lstStyle/>
          <a:p>
            <a:fld id="{78533E99-93AF-4F9B-B046-F8559FCD0C6B}" type="datetimeFigureOut">
              <a:rPr lang="en-GB" smtClean="0"/>
              <a:t>10/10/2022</a:t>
            </a:fld>
            <a:endParaRPr lang="en-GB" dirty="0"/>
          </a:p>
        </p:txBody>
      </p:sp>
      <p:sp>
        <p:nvSpPr>
          <p:cNvPr id="6" name="Footer Placeholder 5">
            <a:extLst>
              <a:ext uri="{FF2B5EF4-FFF2-40B4-BE49-F238E27FC236}">
                <a16:creationId xmlns:a16="http://schemas.microsoft.com/office/drawing/2014/main" id="{DB486CFA-AE25-45DB-9DB1-D2C4F015848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FB4E84-8DA1-44FD-B8FE-357CBC3C42D4}"/>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634215517"/>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71D0-05AC-444B-BD0B-6FBAEED1530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B387FC-8591-4B69-8FEA-1E9C973D0F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2C7EE3-DA6E-447E-A47C-79440927026D}"/>
              </a:ext>
            </a:extLst>
          </p:cNvPr>
          <p:cNvSpPr>
            <a:spLocks noGrp="1"/>
          </p:cNvSpPr>
          <p:nvPr>
            <p:ph type="dt" sz="half" idx="10"/>
          </p:nvPr>
        </p:nvSpPr>
        <p:spPr/>
        <p:txBody>
          <a:bodyPr/>
          <a:lstStyle/>
          <a:p>
            <a:fld id="{78533E99-93AF-4F9B-B046-F8559FCD0C6B}" type="datetimeFigureOut">
              <a:rPr lang="en-GB" smtClean="0"/>
              <a:t>10/10/2022</a:t>
            </a:fld>
            <a:endParaRPr lang="en-GB" dirty="0"/>
          </a:p>
        </p:txBody>
      </p:sp>
      <p:sp>
        <p:nvSpPr>
          <p:cNvPr id="5" name="Footer Placeholder 4">
            <a:extLst>
              <a:ext uri="{FF2B5EF4-FFF2-40B4-BE49-F238E27FC236}">
                <a16:creationId xmlns:a16="http://schemas.microsoft.com/office/drawing/2014/main" id="{E5846715-F1D5-49D0-975F-C75A9A50EDA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DB62488-1685-46D5-9C34-98059FCC30A9}"/>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291117670"/>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E7A8D5-7437-442D-9176-499084329C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857BB48-AFB0-4F55-8ED2-B5256BAE75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456B0B-7CFD-4A7A-A699-1B358C27062C}"/>
              </a:ext>
            </a:extLst>
          </p:cNvPr>
          <p:cNvSpPr>
            <a:spLocks noGrp="1"/>
          </p:cNvSpPr>
          <p:nvPr>
            <p:ph type="dt" sz="half" idx="10"/>
          </p:nvPr>
        </p:nvSpPr>
        <p:spPr/>
        <p:txBody>
          <a:bodyPr/>
          <a:lstStyle/>
          <a:p>
            <a:fld id="{78533E99-93AF-4F9B-B046-F8559FCD0C6B}" type="datetimeFigureOut">
              <a:rPr lang="en-GB" smtClean="0"/>
              <a:t>10/10/2022</a:t>
            </a:fld>
            <a:endParaRPr lang="en-GB" dirty="0"/>
          </a:p>
        </p:txBody>
      </p:sp>
      <p:sp>
        <p:nvSpPr>
          <p:cNvPr id="5" name="Footer Placeholder 4">
            <a:extLst>
              <a:ext uri="{FF2B5EF4-FFF2-40B4-BE49-F238E27FC236}">
                <a16:creationId xmlns:a16="http://schemas.microsoft.com/office/drawing/2014/main" id="{2C4B9D80-A61D-497E-9AEA-0ACF769C2AB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4823490-C163-44E3-A3A4-3CC546922826}"/>
              </a:ext>
            </a:extLst>
          </p:cNvPr>
          <p:cNvSpPr>
            <a:spLocks noGrp="1"/>
          </p:cNvSpPr>
          <p:nvPr>
            <p:ph type="sldNum" sz="quarter" idx="12"/>
          </p:nvPr>
        </p:nvSpPr>
        <p:spPr/>
        <p:txBody>
          <a:body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1828675688"/>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Plain, with bullets">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787545"/>
            <a:ext cx="6077679"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4" name="Rectangle 13"/>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5" name="Text Placeholder 7"/>
          <p:cNvSpPr>
            <a:spLocks noGrp="1"/>
          </p:cNvSpPr>
          <p:nvPr>
            <p:ph type="body" sz="quarter" idx="13"/>
          </p:nvPr>
        </p:nvSpPr>
        <p:spPr>
          <a:xfrm>
            <a:off x="7200001" y="4392000"/>
            <a:ext cx="4416000" cy="1440394"/>
          </a:xfrm>
          <a:prstGeom prst="rect">
            <a:avLst/>
          </a:prstGeom>
        </p:spPr>
        <p:txBody>
          <a:bodyPr lIns="0" tIns="0" rIns="0" bIns="0">
            <a:spAutoFit/>
          </a:bodyPr>
          <a:lstStyle>
            <a:lvl1pPr marL="177800" indent="-177800">
              <a:lnSpc>
                <a:spcPct val="100000"/>
              </a:lnSpc>
              <a:spcBef>
                <a:spcPts val="0"/>
              </a:spcBef>
              <a:buClr>
                <a:schemeClr val="accent2"/>
              </a:buClr>
              <a:buFont typeface="Arial" panose="020B0604020202020204" pitchFamily="34" charset="0"/>
              <a:buChar char="•"/>
              <a:defRPr sz="1600" baseline="0">
                <a:solidFill>
                  <a:schemeClr val="bg1"/>
                </a:solidFill>
              </a:defRPr>
            </a:lvl1pPr>
            <a:lvl2pPr>
              <a:defRPr baseline="0">
                <a:solidFill>
                  <a:schemeClr val="bg1"/>
                </a:solidFill>
              </a:defRPr>
            </a:lvl2pPr>
            <a:lvl3pPr>
              <a:defRPr baseline="0">
                <a:solidFill>
                  <a:schemeClr val="bg1"/>
                </a:solidFill>
              </a:defRPr>
            </a:lvl3pPr>
            <a:lvl4pPr>
              <a:defRPr baseline="0">
                <a:solidFill>
                  <a:schemeClr val="bg1"/>
                </a:solidFill>
              </a:defRPr>
            </a:lvl4pPr>
            <a:lvl5pPr>
              <a:defRPr baseline="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666044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012 Title Only">
    <p:spTree>
      <p:nvGrpSpPr>
        <p:cNvPr id="1" name=""/>
        <p:cNvGrpSpPr/>
        <p:nvPr/>
      </p:nvGrpSpPr>
      <p:grpSpPr>
        <a:xfrm>
          <a:off x="0" y="0"/>
          <a:ext cx="0" cy="0"/>
          <a:chOff x="0" y="0"/>
          <a:chExt cx="0" cy="0"/>
        </a:xfrm>
      </p:grpSpPr>
      <p:sp>
        <p:nvSpPr>
          <p:cNvPr id="3" name="Rectangle 16"/>
          <p:cNvSpPr>
            <a:spLocks noGrp="1" noChangeArrowheads="1"/>
          </p:cNvSpPr>
          <p:nvPr>
            <p:ph type="title"/>
          </p:nvPr>
        </p:nvSpPr>
        <p:spPr bwMode="gray">
          <a:xfrm>
            <a:off x="189023" y="-5542"/>
            <a:ext cx="8652933" cy="1041400"/>
          </a:xfrm>
          <a:prstGeom prst="rect">
            <a:avLst/>
          </a:prstGeom>
          <a:noFill/>
          <a:ln w="9525">
            <a:noFill/>
            <a:miter lim="800000"/>
            <a:headEnd/>
            <a:tailEnd/>
          </a:ln>
          <a:effectLst/>
        </p:spPr>
        <p:txBody>
          <a:bodyPr/>
          <a:lstStyle/>
          <a:p>
            <a:pPr lvl="0"/>
            <a:r>
              <a:rPr lang="en-US"/>
              <a:t>Click to edit Master title style</a:t>
            </a:r>
            <a:endParaRPr lang="en-US" dirty="0"/>
          </a:p>
        </p:txBody>
      </p:sp>
      <p:sp>
        <p:nvSpPr>
          <p:cNvPr id="4" name="Slide Number Placeholder 8"/>
          <p:cNvSpPr>
            <a:spLocks noGrp="1"/>
          </p:cNvSpPr>
          <p:nvPr>
            <p:ph type="sldNum" sz="quarter" idx="4"/>
          </p:nvPr>
        </p:nvSpPr>
        <p:spPr>
          <a:xfrm>
            <a:off x="115923" y="6532557"/>
            <a:ext cx="536165" cy="246221"/>
          </a:xfrm>
          <a:prstGeom prst="rect">
            <a:avLst/>
          </a:prstGeom>
        </p:spPr>
        <p:txBody>
          <a:bodyPr vert="horz" lIns="91440" tIns="45720" rIns="91440" bIns="45720" rtlCol="0" anchor="ctr"/>
          <a:lstStyle>
            <a:lvl1pPr algn="l">
              <a:defRPr sz="1000">
                <a:solidFill>
                  <a:srgbClr val="FFFFFF"/>
                </a:solidFill>
              </a:defRPr>
            </a:lvl1pPr>
          </a:lstStyle>
          <a:p>
            <a:fld id="{C22618A1-DFED-413B-BF04-637AA2483EFF}" type="slidenum">
              <a:rPr lang="en-GB" smtClean="0"/>
              <a:pPr/>
              <a:t>‹#›</a:t>
            </a:fld>
            <a:endParaRPr lang="en-GB" dirty="0"/>
          </a:p>
        </p:txBody>
      </p:sp>
      <p:sp>
        <p:nvSpPr>
          <p:cNvPr id="6" name="Slide Number Placeholder 5">
            <a:extLst>
              <a:ext uri="{FF2B5EF4-FFF2-40B4-BE49-F238E27FC236}">
                <a16:creationId xmlns:a16="http://schemas.microsoft.com/office/drawing/2014/main" id="{4CBBEB0B-EFFE-3048-89FA-1438C631167A}"/>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1223329790"/>
      </p:ext>
    </p:extLst>
  </p:cSld>
  <p:clrMapOvr>
    <a:masterClrMapping/>
  </p:clrMapOvr>
  <p:transition>
    <p:wipe dir="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990665"/>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914400" y="3554413"/>
            <a:ext cx="103632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2123DF09-8A53-4607-8231-56EA3FD2000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22094278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One column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3790800"/>
          </a:xfrm>
          <a:prstGeom prst="rect">
            <a:avLst/>
          </a:prstGeom>
        </p:spPr>
        <p:txBody>
          <a:bodyPr lIns="0" tIns="0" rIns="0" bIns="0">
            <a:noAutofit/>
          </a:bodyPr>
          <a:lstStyle>
            <a:lvl1pPr marL="285750" indent="-285750">
              <a:lnSpc>
                <a:spcPct val="100000"/>
              </a:lnSpc>
              <a:spcBef>
                <a:spcPts val="0"/>
              </a:spcBef>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838841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20750"/>
          </a:xfrm>
        </p:spPr>
        <p:txBody>
          <a:bodyPr/>
          <a:lstStyle/>
          <a:p>
            <a:r>
              <a:rPr lang="en-US"/>
              <a:t>Click to edit Master title style</a:t>
            </a:r>
            <a:endParaRPr lang="en-GB"/>
          </a:p>
        </p:txBody>
      </p:sp>
      <p:sp>
        <p:nvSpPr>
          <p:cNvPr id="3" name="Content Placeholder 2"/>
          <p:cNvSpPr>
            <a:spLocks noGrp="1"/>
          </p:cNvSpPr>
          <p:nvPr>
            <p:ph sz="half" idx="1"/>
          </p:nvPr>
        </p:nvSpPr>
        <p:spPr>
          <a:xfrm>
            <a:off x="376767" y="1152529"/>
            <a:ext cx="5632451"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4" name="Text Placeholder 3"/>
          <p:cNvSpPr>
            <a:spLocks noGrp="1"/>
          </p:cNvSpPr>
          <p:nvPr>
            <p:ph type="body" sz="half" idx="2"/>
          </p:nvPr>
        </p:nvSpPr>
        <p:spPr>
          <a:xfrm>
            <a:off x="6212425" y="1152529"/>
            <a:ext cx="5632449" cy="1415772"/>
          </a:xfrm>
        </p:spPr>
        <p:txBody>
          <a:bodyPr/>
          <a:lstStyle>
            <a:lvl1pPr marL="342900" indent="-342900">
              <a:buFont typeface="Arial" charset="0"/>
              <a:buChar char="•"/>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6" name="Slide Number Placeholder 5">
            <a:extLst>
              <a:ext uri="{FF2B5EF4-FFF2-40B4-BE49-F238E27FC236}">
                <a16:creationId xmlns:a16="http://schemas.microsoft.com/office/drawing/2014/main" id="{19150D92-2463-2448-9573-6870F3D25C3E}"/>
              </a:ext>
            </a:extLst>
          </p:cNvPr>
          <p:cNvSpPr txBox="1">
            <a:spLocks/>
          </p:cNvSpPr>
          <p:nvPr userDrawn="1"/>
        </p:nvSpPr>
        <p:spPr>
          <a:xfrm>
            <a:off x="11233212" y="55445"/>
            <a:ext cx="490605" cy="123111"/>
          </a:xfrm>
          <a:prstGeom prst="rect">
            <a:avLst/>
          </a:prstGeom>
        </p:spPr>
        <p:txBody>
          <a:bodyPr vert="horz" lIns="0" tIns="0" rIns="0" bIns="0" rtlCol="0" anchor="ctr">
            <a:spAutoFit/>
          </a:bodyPr>
          <a:lstStyle>
            <a:defPPr>
              <a:defRPr lang="en-US"/>
            </a:defPPr>
            <a:lvl1pPr marL="0" algn="r" defTabSz="914400" rtl="0" eaLnBrk="1" latinLnBrk="0" hangingPunct="1">
              <a:defRPr sz="800" b="1" kern="1200">
                <a:solidFill>
                  <a:schemeClr val="tx2"/>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375AD64-750F-4F68-B1B7-75972F27F639}" type="slidenum">
              <a:rPr lang="en-AU" sz="800" smtClean="0"/>
              <a:pPr/>
              <a:t>‹#›</a:t>
            </a:fld>
            <a:endParaRPr lang="en-AU" sz="800" dirty="0"/>
          </a:p>
        </p:txBody>
      </p:sp>
    </p:spTree>
    <p:extLst>
      <p:ext uri="{BB962C8B-B14F-4D97-AF65-F5344CB8AC3E}">
        <p14:creationId xmlns:p14="http://schemas.microsoft.com/office/powerpoint/2010/main" val="39822047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10" name="Slide Number Placeholder 9"/>
          <p:cNvSpPr>
            <a:spLocks noGrp="1"/>
          </p:cNvSpPr>
          <p:nvPr>
            <p:ph type="sldNum" sz="quarter" idx="15"/>
          </p:nvPr>
        </p:nvSpPr>
        <p:spPr/>
        <p:txBody>
          <a:bodyPr/>
          <a:lstStyle/>
          <a:p>
            <a:fld id="{C22618A1-DFED-413B-BF04-637AA2483EFF}" type="slidenum">
              <a:rPr lang="en-GB" smtClean="0"/>
              <a:pPr/>
              <a:t>‹#›</a:t>
            </a:fld>
            <a:endParaRPr lang="en-GB" dirty="0"/>
          </a:p>
        </p:txBody>
      </p:sp>
      <p:sp>
        <p:nvSpPr>
          <p:cNvPr id="11" name="Content Placeholder 3"/>
          <p:cNvSpPr>
            <a:spLocks noGrp="1"/>
          </p:cNvSpPr>
          <p:nvPr>
            <p:ph sz="quarter" idx="16"/>
          </p:nvPr>
        </p:nvSpPr>
        <p:spPr>
          <a:xfrm>
            <a:off x="658369"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Content Placeholder 3"/>
          <p:cNvSpPr>
            <a:spLocks noGrp="1"/>
          </p:cNvSpPr>
          <p:nvPr>
            <p:ph sz="quarter" idx="17"/>
          </p:nvPr>
        </p:nvSpPr>
        <p:spPr>
          <a:xfrm>
            <a:off x="6385985" y="1194455"/>
            <a:ext cx="5278967"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Title Placeholder 10">
            <a:extLst>
              <a:ext uri="{FF2B5EF4-FFF2-40B4-BE49-F238E27FC236}">
                <a16:creationId xmlns:a16="http://schemas.microsoft.com/office/drawing/2014/main" id="{167BB693-CD7D-584A-BCFE-D6CB22928681}"/>
              </a:ext>
            </a:extLst>
          </p:cNvPr>
          <p:cNvSpPr>
            <a:spLocks noGrp="1"/>
          </p:cNvSpPr>
          <p:nvPr>
            <p:ph type="title"/>
          </p:nvPr>
        </p:nvSpPr>
        <p:spPr>
          <a:xfrm>
            <a:off x="652088" y="495664"/>
            <a:ext cx="109728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254878308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Two column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ext Placeholder 7"/>
          <p:cNvSpPr>
            <a:spLocks noGrp="1"/>
          </p:cNvSpPr>
          <p:nvPr>
            <p:ph type="body" sz="quarter" idx="16"/>
          </p:nvPr>
        </p:nvSpPr>
        <p:spPr>
          <a:xfrm>
            <a:off x="63936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20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Text Placeholder 7"/>
          <p:cNvSpPr>
            <a:spLocks noGrp="1"/>
          </p:cNvSpPr>
          <p:nvPr>
            <p:ph type="body" sz="quarter" idx="17"/>
          </p:nvPr>
        </p:nvSpPr>
        <p:spPr>
          <a:xfrm>
            <a:off x="576000" y="1513840"/>
            <a:ext cx="5193000" cy="4538826"/>
          </a:xfrm>
          <a:prstGeom prst="rect">
            <a:avLst/>
          </a:prstGeom>
        </p:spPr>
        <p:txBody>
          <a:bodyPr wrap="square" lIns="0" tIns="0" rIns="0" bIns="0">
            <a:noAutofit/>
          </a:bodyPr>
          <a:lstStyle>
            <a:lvl1pPr marL="285750" indent="-285750">
              <a:lnSpc>
                <a:spcPct val="100000"/>
              </a:lnSpc>
              <a:spcBef>
                <a:spcPts val="0"/>
              </a:spcBef>
              <a:buClr>
                <a:schemeClr val="accent2"/>
              </a:buClr>
              <a:buFont typeface="Arial" panose="020B0604020202020204" pitchFamily="34" charset="0"/>
              <a:buChar char="•"/>
              <a:defRPr sz="2000"/>
            </a:lvl1pPr>
            <a:lvl2pPr>
              <a:defRPr sz="1800"/>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5466239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12192000" cy="90805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914400" y="990607"/>
            <a:ext cx="5080000" cy="221599"/>
          </a:xfrm>
        </p:spPr>
        <p:txBody>
          <a:bodyPr/>
          <a:lstStyle/>
          <a:p>
            <a:pPr lvl="0"/>
            <a:endParaRPr lang="en-GB" noProof="0" dirty="0"/>
          </a:p>
        </p:txBody>
      </p:sp>
      <p:sp>
        <p:nvSpPr>
          <p:cNvPr id="4" name="Text Placeholder 3"/>
          <p:cNvSpPr>
            <a:spLocks noGrp="1"/>
          </p:cNvSpPr>
          <p:nvPr>
            <p:ph type="body" sz="half" idx="2"/>
          </p:nvPr>
        </p:nvSpPr>
        <p:spPr>
          <a:xfrm>
            <a:off x="6197600" y="990607"/>
            <a:ext cx="5080000" cy="1415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Slide Number Placeholder 4">
            <a:extLst>
              <a:ext uri="{FF2B5EF4-FFF2-40B4-BE49-F238E27FC236}">
                <a16:creationId xmlns:a16="http://schemas.microsoft.com/office/drawing/2014/main" id="{EC88B3CE-C08C-48AC-B25B-C82148DEB2D1}"/>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312898933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5" name="Title 4"/>
          <p:cNvSpPr>
            <a:spLocks noGrp="1"/>
          </p:cNvSpPr>
          <p:nvPr>
            <p:ph type="title"/>
          </p:nvPr>
        </p:nvSpPr>
        <p:spPr>
          <a:xfrm>
            <a:off x="658369" y="628689"/>
            <a:ext cx="9501111" cy="584775"/>
          </a:xfrm>
        </p:spPr>
        <p:txBody>
          <a:bodyPr/>
          <a:lstStyle/>
          <a:p>
            <a:r>
              <a:rPr lang="en-US"/>
              <a:t>Click to edit Master title style</a:t>
            </a:r>
            <a:endParaRPr lang="en-GB"/>
          </a:p>
        </p:txBody>
      </p:sp>
      <p:sp>
        <p:nvSpPr>
          <p:cNvPr id="7" name="Text Placeholder 6"/>
          <p:cNvSpPr>
            <a:spLocks noGrp="1"/>
          </p:cNvSpPr>
          <p:nvPr>
            <p:ph type="body" sz="quarter" idx="13"/>
          </p:nvPr>
        </p:nvSpPr>
        <p:spPr>
          <a:xfrm>
            <a:off x="658369" y="1478866"/>
            <a:ext cx="11006583" cy="1117229"/>
          </a:xfrm>
        </p:spPr>
        <p:txBody>
          <a:bodyPr/>
          <a:lstStyle>
            <a:lvl2pPr marL="0" indent="-180000">
              <a:buClr>
                <a:schemeClr val="accent1"/>
              </a:buClr>
              <a:buFont typeface="Lucida Grande"/>
              <a:buChar char="›"/>
              <a:defRPr/>
            </a:lvl2pPr>
            <a:lvl3pPr marL="0" indent="-180000">
              <a:buClr>
                <a:schemeClr val="accent1"/>
              </a:buClr>
              <a:buFont typeface="Lucida Grande"/>
              <a:buChar char="›"/>
              <a:defRPr/>
            </a:lvl3pPr>
            <a:lvl4pPr marL="0" indent="-180000">
              <a:buClr>
                <a:schemeClr val="accent1"/>
              </a:buClr>
              <a:buFont typeface="Lucida Grande"/>
              <a:buChar char="›"/>
              <a:defRPr/>
            </a:lvl4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4" name="Slide Number Placeholder 4">
            <a:extLst>
              <a:ext uri="{FF2B5EF4-FFF2-40B4-BE49-F238E27FC236}">
                <a16:creationId xmlns:a16="http://schemas.microsoft.com/office/drawing/2014/main" id="{C1C8DDE8-72FE-47F5-A87D-FAF9557C6EBE}"/>
              </a:ext>
            </a:extLst>
          </p:cNvPr>
          <p:cNvSpPr>
            <a:spLocks noGrp="1"/>
          </p:cNvSpPr>
          <p:nvPr>
            <p:ph type="sldNum" sz="quarter" idx="12"/>
          </p:nvPr>
        </p:nvSpPr>
        <p:spPr bwMode="auto">
          <a:xfrm>
            <a:off x="11233212" y="55445"/>
            <a:ext cx="490605" cy="123111"/>
          </a:xfrm>
        </p:spPr>
        <p:txBody>
          <a:bodyPr/>
          <a:lstStyle/>
          <a:p>
            <a:fld id="{455123DE-DF0A-45CF-9929-81DBBDC71DC7}" type="slidenum">
              <a:rPr lang="en-AU" smtClean="0"/>
              <a:pPr/>
              <a:t>‹#›</a:t>
            </a:fld>
            <a:endParaRPr lang="en-AU" dirty="0"/>
          </a:p>
        </p:txBody>
      </p:sp>
    </p:spTree>
    <p:extLst>
      <p:ext uri="{BB962C8B-B14F-4D97-AF65-F5344CB8AC3E}">
        <p14:creationId xmlns:p14="http://schemas.microsoft.com/office/powerpoint/2010/main" val="172198523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C22618A1-DFED-413B-BF04-637AA2483EFF}" type="slidenum">
              <a:rPr lang="en-GB" smtClean="0"/>
              <a:pPr/>
              <a:t>‹#›</a:t>
            </a:fld>
            <a:endParaRPr lang="en-GB" dirty="0"/>
          </a:p>
        </p:txBody>
      </p:sp>
      <p:sp>
        <p:nvSpPr>
          <p:cNvPr id="7" name="Text Placeholder 6"/>
          <p:cNvSpPr>
            <a:spLocks noGrp="1"/>
          </p:cNvSpPr>
          <p:nvPr>
            <p:ph type="body" sz="quarter" idx="13"/>
          </p:nvPr>
        </p:nvSpPr>
        <p:spPr>
          <a:xfrm>
            <a:off x="658369" y="1260089"/>
            <a:ext cx="11006583" cy="1117229"/>
          </a:xfrm>
        </p:spPr>
        <p:txBody>
          <a:bodyPr/>
          <a:lstStyle/>
          <a:p>
            <a:pPr lvl="0"/>
            <a:r>
              <a:rPr lang="en-US"/>
              <a:t>Click to edit Master text styles</a:t>
            </a:r>
          </a:p>
          <a:p>
            <a:pPr lvl="1"/>
            <a:r>
              <a:rPr lang="en-US"/>
              <a:t>Second level</a:t>
            </a:r>
          </a:p>
          <a:p>
            <a:pPr lvl="2"/>
            <a:r>
              <a:rPr lang="en-US"/>
              <a:t>Third level</a:t>
            </a:r>
          </a:p>
          <a:p>
            <a:pPr lvl="3"/>
            <a:r>
              <a:rPr lang="en-US"/>
              <a:t>Fourth level</a:t>
            </a:r>
          </a:p>
        </p:txBody>
      </p:sp>
      <p:sp>
        <p:nvSpPr>
          <p:cNvPr id="5" name="Title Placeholder 10">
            <a:extLst>
              <a:ext uri="{FF2B5EF4-FFF2-40B4-BE49-F238E27FC236}">
                <a16:creationId xmlns:a16="http://schemas.microsoft.com/office/drawing/2014/main" id="{2C74437F-9E46-3B43-BEF3-C4F26B9AD8C4}"/>
              </a:ext>
            </a:extLst>
          </p:cNvPr>
          <p:cNvSpPr>
            <a:spLocks noGrp="1"/>
          </p:cNvSpPr>
          <p:nvPr>
            <p:ph type="title"/>
          </p:nvPr>
        </p:nvSpPr>
        <p:spPr>
          <a:xfrm>
            <a:off x="634589" y="495664"/>
            <a:ext cx="10990300" cy="424732"/>
          </a:xfrm>
          <a:prstGeom prst="rect">
            <a:avLst/>
          </a:prstGeom>
        </p:spPr>
        <p:txBody>
          <a:bodyPr vert="horz" wrap="square" lIns="91440" tIns="45720" rIns="91440" bIns="45720" rtlCol="0" anchor="b" anchorCtr="0">
            <a:spAutoFit/>
          </a:bodyPr>
          <a:lstStyle/>
          <a:p>
            <a:r>
              <a:rPr lang="en-US"/>
              <a:t>Click to edit Master title style</a:t>
            </a:r>
            <a:endParaRPr lang="en-GB" dirty="0"/>
          </a:p>
        </p:txBody>
      </p:sp>
    </p:spTree>
    <p:extLst>
      <p:ext uri="{BB962C8B-B14F-4D97-AF65-F5344CB8AC3E}">
        <p14:creationId xmlns:p14="http://schemas.microsoft.com/office/powerpoint/2010/main" val="427588012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Master title, left, boxed,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bwMode="auto">
          <a:xfrm>
            <a:off x="11233212" y="64071"/>
            <a:ext cx="490605" cy="123111"/>
          </a:xfrm>
        </p:spPr>
        <p:txBody>
          <a:bodyPr/>
          <a:lstStyle/>
          <a:p>
            <a:fld id="{455123DE-DF0A-45CF-9929-81DBBDC71DC7}" type="slidenum">
              <a:rPr lang="en-AU" smtClean="0"/>
              <a:pPr/>
              <a:t>‹#›</a:t>
            </a:fld>
            <a:endParaRPr lang="en-AU" dirty="0"/>
          </a:p>
        </p:txBody>
      </p:sp>
      <p:grpSp>
        <p:nvGrpSpPr>
          <p:cNvPr id="16" name="Group 15"/>
          <p:cNvGrpSpPr/>
          <p:nvPr userDrawn="1"/>
        </p:nvGrpSpPr>
        <p:grpSpPr bwMode="auto">
          <a:xfrm>
            <a:off x="0" y="544544"/>
            <a:ext cx="6936000" cy="2502000"/>
            <a:chOff x="0" y="544544"/>
            <a:chExt cx="5202000" cy="2502000"/>
          </a:xfrm>
        </p:grpSpPr>
        <p:sp>
          <p:nvSpPr>
            <p:cNvPr id="9" name="Rectangle 8"/>
            <p:cNvSpPr/>
            <p:nvPr userDrawn="1"/>
          </p:nvSpPr>
          <p:spPr bwMode="auto">
            <a:xfrm>
              <a:off x="0" y="544544"/>
              <a:ext cx="5202000" cy="2502000"/>
            </a:xfrm>
            <a:prstGeom prst="rect">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bwMode="auto">
            <a:xfrm>
              <a:off x="1" y="831600"/>
              <a:ext cx="216000" cy="87840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bwMode="auto">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bwMode="auto">
          <a:xfrm>
            <a:off x="576000" y="796875"/>
            <a:ext cx="5784000" cy="925846"/>
          </a:xfrm>
          <a:prstGeom prst="rect">
            <a:avLst/>
          </a:prstGeom>
        </p:spPr>
        <p:txBody>
          <a:bodyPr lIns="0" tIns="0" rIns="0" bIns="0" anchor="t" anchorCtr="0">
            <a:noAutofit/>
          </a:bodyPr>
          <a:lstStyle>
            <a:lvl1pPr>
              <a:lnSpc>
                <a:spcPct val="90000"/>
              </a:lnSpc>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1964247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Master title, left, boxed,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376111643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Master title, left, boxed,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8" name="Text Placeholder 7"/>
          <p:cNvSpPr>
            <a:spLocks noGrp="1"/>
          </p:cNvSpPr>
          <p:nvPr>
            <p:ph type="body" sz="quarter" idx="13" hasCustomPrompt="1"/>
          </p:nvPr>
        </p:nvSpPr>
        <p:spPr>
          <a:xfrm>
            <a:off x="576000" y="2050742"/>
            <a:ext cx="5784000" cy="553998"/>
          </a:xfrm>
          <a:prstGeom prst="rect">
            <a:avLst/>
          </a:prstGeom>
        </p:spPr>
        <p:txBody>
          <a:bodyPr lIns="0" tIns="0" rIns="0" bIns="0">
            <a:sp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185642405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Only for Copied In Conten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grpSp>
        <p:nvGrpSpPr>
          <p:cNvPr id="16" name="Group 15"/>
          <p:cNvGrpSpPr/>
          <p:nvPr userDrawn="1"/>
        </p:nvGrpSpPr>
        <p:grpSpPr>
          <a:xfrm>
            <a:off x="0" y="544544"/>
            <a:ext cx="6936000" cy="2502000"/>
            <a:chOff x="0" y="544544"/>
            <a:chExt cx="5202000" cy="2502000"/>
          </a:xfrm>
        </p:grpSpPr>
        <p:sp>
          <p:nvSpPr>
            <p:cNvPr id="9" name="Rectangle 8"/>
            <p:cNvSpPr/>
            <p:nvPr userDrawn="1"/>
          </p:nvSpPr>
          <p:spPr>
            <a:xfrm>
              <a:off x="0" y="544544"/>
              <a:ext cx="5202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noFill/>
              </a:endParaRPr>
            </a:p>
          </p:txBody>
        </p:sp>
        <p:sp>
          <p:nvSpPr>
            <p:cNvPr id="10" name="Rectangle 9"/>
            <p:cNvSpPr/>
            <p:nvPr userDrawn="1"/>
          </p:nvSpPr>
          <p:spPr>
            <a:xfrm>
              <a:off x="1" y="831600"/>
              <a:ext cx="216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grpSp>
      <p:sp>
        <p:nvSpPr>
          <p:cNvPr id="2" name="Title 1"/>
          <p:cNvSpPr>
            <a:spLocks noGrp="1"/>
          </p:cNvSpPr>
          <p:nvPr>
            <p:ph type="title" hasCustomPrompt="1"/>
          </p:nvPr>
        </p:nvSpPr>
        <p:spPr>
          <a:xfrm>
            <a:off x="576000" y="787544"/>
            <a:ext cx="5784000" cy="334800"/>
          </a:xfrm>
          <a:prstGeom prst="rect">
            <a:avLst/>
          </a:prstGeom>
        </p:spPr>
        <p:txBody>
          <a:bodyPr lIns="0" tIns="0" rIns="0" bIns="0" anchor="t" anchorCtr="0">
            <a:noAutofit/>
          </a:bodyPr>
          <a:lstStyle>
            <a:lvl1pPr>
              <a:defRPr sz="2400" baseline="0"/>
            </a:lvl1pPr>
          </a:lstStyle>
          <a:p>
            <a:r>
              <a:rPr lang="en-US" dirty="0"/>
              <a:t>Title line 1</a:t>
            </a:r>
            <a:br>
              <a:rPr lang="en-US" dirty="0"/>
            </a:br>
            <a:endParaRPr lang="en-AU" dirty="0"/>
          </a:p>
        </p:txBody>
      </p:sp>
    </p:spTree>
    <p:extLst>
      <p:ext uri="{BB962C8B-B14F-4D97-AF65-F5344CB8AC3E}">
        <p14:creationId xmlns:p14="http://schemas.microsoft.com/office/powerpoint/2010/main" val="323847121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aster title, lef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Tree>
    <p:extLst>
      <p:ext uri="{BB962C8B-B14F-4D97-AF65-F5344CB8AC3E}">
        <p14:creationId xmlns:p14="http://schemas.microsoft.com/office/powerpoint/2010/main" val="23800227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Master title, lef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endParaRPr lang="en-AU" dirty="0"/>
          </a:p>
        </p:txBody>
      </p:sp>
    </p:spTree>
    <p:extLst>
      <p:ext uri="{BB962C8B-B14F-4D97-AF65-F5344CB8AC3E}">
        <p14:creationId xmlns:p14="http://schemas.microsoft.com/office/powerpoint/2010/main" val="14592976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Master title, lef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Rectangle 9"/>
          <p:cNvSpPr/>
          <p:nvPr userDrawn="1"/>
        </p:nvSpPr>
        <p:spPr>
          <a:xfrm>
            <a:off x="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8" name="Text Placeholder 7"/>
          <p:cNvSpPr>
            <a:spLocks noGrp="1"/>
          </p:cNvSpPr>
          <p:nvPr userDrawn="1">
            <p:ph type="body" sz="quarter" idx="13" hasCustomPrompt="1"/>
          </p:nvPr>
        </p:nvSpPr>
        <p:spPr>
          <a:xfrm>
            <a:off x="576000" y="2050742"/>
            <a:ext cx="5784000" cy="553998"/>
          </a:xfrm>
          <a:prstGeom prst="rect">
            <a:avLst/>
          </a:prstGeom>
          <a:noFill/>
        </p:spPr>
        <p:txBody>
          <a:bodyPr lIns="0" tIns="0" rIns="0" bIns="0">
            <a:noAutofit/>
          </a:bodyPr>
          <a:lstStyle>
            <a:lvl1pPr marL="0" indent="0">
              <a:lnSpc>
                <a:spcPct val="100000"/>
              </a:lnSpc>
              <a:spcBef>
                <a:spcPts val="0"/>
              </a:spcBef>
              <a:buNone/>
              <a:defRPr sz="1200">
                <a:solidFill>
                  <a:schemeClr val="bg2"/>
                </a:solidFill>
              </a:defRPr>
            </a:lvl1pPr>
          </a:lstStyle>
          <a:p>
            <a:pPr lvl="0"/>
            <a:r>
              <a:rPr lang="en-US" dirty="0"/>
              <a:t>Name</a:t>
            </a:r>
          </a:p>
          <a:p>
            <a:pPr lvl="0"/>
            <a:r>
              <a:rPr lang="en-US" dirty="0"/>
              <a:t>Job Title and Business</a:t>
            </a:r>
          </a:p>
          <a:p>
            <a:pPr lvl="0"/>
            <a:r>
              <a:rPr lang="en-US" dirty="0"/>
              <a:t>Date</a:t>
            </a:r>
          </a:p>
        </p:txBody>
      </p:sp>
      <p:sp>
        <p:nvSpPr>
          <p:cNvPr id="2" name="Title 1"/>
          <p:cNvSpPr>
            <a:spLocks noGrp="1"/>
          </p:cNvSpPr>
          <p:nvPr userDrawn="1">
            <p:ph type="title" hasCustomPrompt="1"/>
          </p:nvPr>
        </p:nvSpPr>
        <p:spPr>
          <a:xfrm>
            <a:off x="576000" y="787545"/>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Tree>
    <p:extLst>
      <p:ext uri="{BB962C8B-B14F-4D97-AF65-F5344CB8AC3E}">
        <p14:creationId xmlns:p14="http://schemas.microsoft.com/office/powerpoint/2010/main" val="190763018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Master title, right, boxed, 3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34062304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Master title, right, boxed, 2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lvl1pPr>
          </a:lstStyle>
          <a:p>
            <a:r>
              <a:rPr lang="en-US" dirty="0"/>
              <a:t>Title line 1</a:t>
            </a:r>
            <a:br>
              <a:rPr lang="en-US" dirty="0"/>
            </a:br>
            <a:r>
              <a:rPr lang="en-US" dirty="0"/>
              <a:t>Title line 2</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70474894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Master title, right, boxed, 1 line">
    <p:spTree>
      <p:nvGrpSpPr>
        <p:cNvPr id="1" name=""/>
        <p:cNvGrpSpPr/>
        <p:nvPr/>
      </p:nvGrpSpPr>
      <p:grpSpPr>
        <a:xfrm>
          <a:off x="0" y="0"/>
          <a:ext cx="0" cy="0"/>
          <a:chOff x="0" y="0"/>
          <a:chExt cx="0" cy="0"/>
        </a:xfrm>
      </p:grpSpPr>
      <p:sp>
        <p:nvSpPr>
          <p:cNvPr id="14" name="Rectangle 13"/>
          <p:cNvSpPr/>
          <p:nvPr userDrawn="1"/>
        </p:nvSpPr>
        <p:spPr>
          <a:xfrm>
            <a:off x="5256000" y="540000"/>
            <a:ext cx="6936000" cy="2502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p:spPr>
        <p:txBody>
          <a:bodyPr lIns="0" tIns="0" rIns="0" bIns="0">
            <a:noAutofit/>
          </a:bodyPr>
          <a:lstStyle>
            <a:lvl1pPr marL="0" indent="0">
              <a:lnSpc>
                <a:spcPct val="100000"/>
              </a:lnSpc>
              <a:spcBef>
                <a:spcPts val="0"/>
              </a:spcBef>
              <a:buNone/>
              <a:defRPr sz="1200"/>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94404564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Master title, right, 3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10044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br>
              <a:rPr lang="en-US" dirty="0"/>
            </a:br>
            <a:r>
              <a:rPr lang="en-US" dirty="0"/>
              <a:t>Title line 3</a:t>
            </a:r>
            <a:br>
              <a:rPr lang="en-US" dirty="0"/>
            </a:b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127771745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Master title, right, 2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6696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br>
              <a:rPr lang="en-US" dirty="0"/>
            </a:br>
            <a:r>
              <a:rPr lang="en-US" dirty="0"/>
              <a:t>Title line 2</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324716751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Master title, right, 1 lin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5" name="Title 1"/>
          <p:cNvSpPr>
            <a:spLocks noGrp="1"/>
          </p:cNvSpPr>
          <p:nvPr>
            <p:ph type="title" hasCustomPrompt="1"/>
          </p:nvPr>
        </p:nvSpPr>
        <p:spPr>
          <a:xfrm>
            <a:off x="5832000" y="788400"/>
            <a:ext cx="5784000" cy="334800"/>
          </a:xfrm>
          <a:prstGeom prst="rect">
            <a:avLst/>
          </a:prstGeom>
        </p:spPr>
        <p:txBody>
          <a:bodyPr lIns="0" tIns="0" rIns="0" bIns="0" anchor="t" anchorCtr="0">
            <a:noAutofit/>
          </a:bodyPr>
          <a:lstStyle>
            <a:lvl1pPr>
              <a:defRPr sz="2400" baseline="0">
                <a:solidFill>
                  <a:schemeClr val="bg2"/>
                </a:solidFill>
              </a:defRPr>
            </a:lvl1pPr>
          </a:lstStyle>
          <a:p>
            <a:r>
              <a:rPr lang="en-US" dirty="0"/>
              <a:t>Title line 1</a:t>
            </a:r>
            <a:endParaRPr lang="en-AU" dirty="0"/>
          </a:p>
        </p:txBody>
      </p:sp>
      <p:sp>
        <p:nvSpPr>
          <p:cNvPr id="16" name="Text Placeholder 7"/>
          <p:cNvSpPr>
            <a:spLocks noGrp="1"/>
          </p:cNvSpPr>
          <p:nvPr>
            <p:ph type="body" sz="quarter" idx="13" hasCustomPrompt="1"/>
          </p:nvPr>
        </p:nvSpPr>
        <p:spPr>
          <a:xfrm>
            <a:off x="5832001" y="2052000"/>
            <a:ext cx="5784000" cy="553998"/>
          </a:xfrm>
          <a:prstGeom prst="rect">
            <a:avLst/>
          </a:prstGeom>
          <a:noFill/>
        </p:spPr>
        <p:txBody>
          <a:bodyPr lIns="0" tIns="0" rIns="0" bIns="0">
            <a:noAutofit/>
          </a:bodyPr>
          <a:lstStyle>
            <a:lvl1pPr marL="0" indent="0">
              <a:lnSpc>
                <a:spcPct val="100000"/>
              </a:lnSpc>
              <a:spcBef>
                <a:spcPts val="0"/>
              </a:spcBef>
              <a:buNone/>
              <a:defRPr sz="1200" baseline="0">
                <a:solidFill>
                  <a:schemeClr val="bg2"/>
                </a:solidFill>
              </a:defRPr>
            </a:lvl1pPr>
          </a:lstStyle>
          <a:p>
            <a:pPr lvl="0"/>
            <a:r>
              <a:rPr lang="en-US" dirty="0"/>
              <a:t>Name</a:t>
            </a:r>
          </a:p>
          <a:p>
            <a:pPr lvl="0"/>
            <a:r>
              <a:rPr lang="en-US" dirty="0"/>
              <a:t>Job Title and Business</a:t>
            </a:r>
          </a:p>
          <a:p>
            <a:pPr lvl="0"/>
            <a:r>
              <a:rPr lang="en-US" dirty="0"/>
              <a:t>Date</a:t>
            </a:r>
          </a:p>
        </p:txBody>
      </p:sp>
      <p:sp>
        <p:nvSpPr>
          <p:cNvPr id="17" name="Rectangle 16"/>
          <p:cNvSpPr/>
          <p:nvPr userDrawn="1"/>
        </p:nvSpPr>
        <p:spPr>
          <a:xfrm>
            <a:off x="5256001" y="8316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Tree>
    <p:extLst>
      <p:ext uri="{BB962C8B-B14F-4D97-AF65-F5344CB8AC3E}">
        <p14:creationId xmlns:p14="http://schemas.microsoft.com/office/powerpoint/2010/main" val="408654820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One image, two column">
    <p:spTree>
      <p:nvGrpSpPr>
        <p:cNvPr id="1" name=""/>
        <p:cNvGrpSpPr/>
        <p:nvPr/>
      </p:nvGrpSpPr>
      <p:grpSpPr>
        <a:xfrm>
          <a:off x="0" y="0"/>
          <a:ext cx="0" cy="0"/>
          <a:chOff x="0" y="0"/>
          <a:chExt cx="0" cy="0"/>
        </a:xfrm>
      </p:grpSpPr>
      <p:sp>
        <p:nvSpPr>
          <p:cNvPr id="12" name="Picture Placeholder 10"/>
          <p:cNvSpPr>
            <a:spLocks noGrp="1"/>
          </p:cNvSpPr>
          <p:nvPr>
            <p:ph type="pic" sz="quarter" idx="14" hasCustomPrompt="1"/>
          </p:nvPr>
        </p:nvSpPr>
        <p:spPr>
          <a:xfrm>
            <a:off x="0" y="2790000"/>
            <a:ext cx="12192000" cy="221599"/>
          </a:xfrm>
          <a:prstGeom prst="rect">
            <a:avLst/>
          </a:prstGeom>
        </p:spPr>
        <p:txBody>
          <a:bodyPr/>
          <a:lstStyle>
            <a:lvl1pPr marL="0" indent="0">
              <a:buNone/>
              <a:defRPr baseline="0"/>
            </a:lvl1pPr>
          </a:lstStyle>
          <a:p>
            <a:r>
              <a:rPr lang="en-AU" dirty="0"/>
              <a:t>Select Picture here</a:t>
            </a:r>
          </a:p>
        </p:txBody>
      </p:sp>
      <p:sp>
        <p:nvSpPr>
          <p:cNvPr id="2" name="Title 1"/>
          <p:cNvSpPr>
            <a:spLocks noGrp="1"/>
          </p:cNvSpPr>
          <p:nvPr>
            <p:ph type="title" hasCustomPrompt="1"/>
          </p:nvPr>
        </p:nvSpPr>
        <p:spPr>
          <a:xfrm>
            <a:off x="576001" y="1332000"/>
            <a:ext cx="4445244" cy="669600"/>
          </a:xfrm>
          <a:prstGeom prst="rect">
            <a:avLst/>
          </a:prstGeom>
        </p:spPr>
        <p:txBody>
          <a:bodyPr lIns="0" tIns="0" rIns="0" bIns="0" anchor="t" anchorCtr="0">
            <a:noAutofit/>
          </a:bodyPr>
          <a:lstStyle>
            <a:lvl1pPr>
              <a:defRPr sz="2400"/>
            </a:lvl1pPr>
          </a:lstStyle>
          <a:p>
            <a:r>
              <a:rPr lang="en-US" dirty="0"/>
              <a:t>Title line 1</a:t>
            </a:r>
            <a:br>
              <a:rPr lang="en-US" dirty="0"/>
            </a:br>
            <a:r>
              <a:rPr lang="en-US" dirty="0"/>
              <a:t>Title line 2</a:t>
            </a:r>
            <a:endParaRPr lang="en-AU" dirty="0"/>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1375200"/>
            <a:ext cx="288000" cy="5508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13" name="Text Placeholder 7"/>
          <p:cNvSpPr>
            <a:spLocks noGrp="1"/>
          </p:cNvSpPr>
          <p:nvPr>
            <p:ph type="body" sz="quarter" idx="13"/>
          </p:nvPr>
        </p:nvSpPr>
        <p:spPr>
          <a:xfrm>
            <a:off x="7200000" y="1279112"/>
            <a:ext cx="4419171" cy="1260000"/>
          </a:xfrm>
          <a:prstGeom prst="rect">
            <a:avLst/>
          </a:prstGeom>
        </p:spPr>
        <p:txBody>
          <a:bodyPr lIns="0" tIns="0" rIns="0" bIns="0">
            <a:noAutofit/>
          </a:bodyPr>
          <a:lstStyle>
            <a:lvl1pPr marL="177800" indent="-177800">
              <a:lnSpc>
                <a:spcPct val="100000"/>
              </a:lnSpc>
              <a:spcBef>
                <a:spcPts val="0"/>
              </a:spcBef>
              <a:buClr>
                <a:schemeClr val="accent2"/>
              </a:buClr>
              <a:buFont typeface="Arial" panose="020B0604020202020204" pitchFamily="34" charset="0"/>
              <a:buChar char="•"/>
              <a:defRPr sz="1600"/>
            </a:lvl1pPr>
            <a:lvl2pPr marL="822292" indent="-285750">
              <a:buFont typeface="Arial" panose="020B0604020202020204" pitchFamily="34" charset="0"/>
              <a:buChar char="•"/>
              <a:defRPr sz="1600">
                <a:solidFill>
                  <a:schemeClr val="tx2"/>
                </a:solidFill>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054568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Tab pull out tex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1" name="Rectangle 10"/>
          <p:cNvSpPr/>
          <p:nvPr userDrawn="1"/>
        </p:nvSpPr>
        <p:spPr>
          <a:xfrm>
            <a:off x="0" y="29808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2" name="Title 1"/>
          <p:cNvSpPr>
            <a:spLocks noGrp="1"/>
          </p:cNvSpPr>
          <p:nvPr>
            <p:ph type="title" hasCustomPrompt="1"/>
          </p:nvPr>
        </p:nvSpPr>
        <p:spPr>
          <a:xfrm>
            <a:off x="576000" y="2934379"/>
            <a:ext cx="11089749" cy="925200"/>
          </a:xfrm>
          <a:prstGeom prst="rect">
            <a:avLst/>
          </a:prstGeom>
        </p:spPr>
        <p:txBody>
          <a:bodyPr lIns="0" tIns="0" rIns="0" bIns="0" anchor="t" anchorCtr="0">
            <a:noAutofit/>
          </a:bodyPr>
          <a:lstStyle>
            <a:lvl1pPr marL="0">
              <a:defRPr sz="2400">
                <a:solidFill>
                  <a:schemeClr val="tx2"/>
                </a:solidFill>
              </a:defRPr>
            </a:lvl1pPr>
          </a:lstStyle>
          <a:p>
            <a:r>
              <a:rPr lang="en-US" dirty="0"/>
              <a:t>Headline</a:t>
            </a:r>
            <a:endParaRPr lang="en-AU" dirty="0"/>
          </a:p>
        </p:txBody>
      </p:sp>
      <p:sp>
        <p:nvSpPr>
          <p:cNvPr id="14" name="Text Placeholder 13"/>
          <p:cNvSpPr>
            <a:spLocks noGrp="1"/>
          </p:cNvSpPr>
          <p:nvPr>
            <p:ph type="body" sz="quarter" idx="13" hasCustomPrompt="1"/>
          </p:nvPr>
        </p:nvSpPr>
        <p:spPr>
          <a:xfrm>
            <a:off x="576000" y="604800"/>
            <a:ext cx="11011200" cy="664797"/>
          </a:xfrm>
          <a:prstGeom prst="rect">
            <a:avLst/>
          </a:prstGeom>
        </p:spPr>
        <p:txBody>
          <a:bodyPr>
            <a:noAutofit/>
          </a:bodyPr>
          <a:lstStyle>
            <a:lvl1pPr marL="0" indent="0">
              <a:spcBef>
                <a:spcPts val="0"/>
              </a:spcBef>
              <a:buNone/>
              <a:defRPr sz="2400"/>
            </a:lvl1p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49402069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Text with one image, portrait">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7908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52000" y="349200"/>
            <a:ext cx="50208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343696131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Text with one image, landscap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0" y="3548027"/>
            <a:ext cx="12192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11010600" cy="10800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vl5pPr marL="2431917"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Tree>
    <p:extLst>
      <p:ext uri="{BB962C8B-B14F-4D97-AF65-F5344CB8AC3E}">
        <p14:creationId xmlns:p14="http://schemas.microsoft.com/office/powerpoint/2010/main" val="79572578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Text with one image, wide">
    <p:spTree>
      <p:nvGrpSpPr>
        <p:cNvPr id="1" name=""/>
        <p:cNvGrpSpPr/>
        <p:nvPr/>
      </p:nvGrpSpPr>
      <p:grpSpPr>
        <a:xfrm>
          <a:off x="0" y="0"/>
          <a:ext cx="0" cy="0"/>
          <a:chOff x="0" y="0"/>
          <a:chExt cx="0" cy="0"/>
        </a:xfrm>
      </p:grpSpPr>
      <p:sp>
        <p:nvSpPr>
          <p:cNvPr id="13" name="Picture Placeholder 10"/>
          <p:cNvSpPr>
            <a:spLocks noGrp="1"/>
          </p:cNvSpPr>
          <p:nvPr>
            <p:ph type="pic" sz="quarter" idx="14" hasCustomPrompt="1"/>
          </p:nvPr>
        </p:nvSpPr>
        <p:spPr>
          <a:xfrm>
            <a:off x="9300" y="1728000"/>
            <a:ext cx="7728000" cy="221599"/>
          </a:xfrm>
          <a:prstGeom prst="rect">
            <a:avLst/>
          </a:prstGeom>
        </p:spPr>
        <p:txBody>
          <a:bodyPr/>
          <a:lstStyle>
            <a:lvl1pPr marL="0" indent="0">
              <a:buNone/>
              <a:defRPr baseline="0"/>
            </a:lvl1pPr>
          </a:lstStyle>
          <a:p>
            <a:r>
              <a:rPr lang="en-AU" dirty="0"/>
              <a:t>Select Picture here</a:t>
            </a: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8080592" y="1727998"/>
            <a:ext cx="3535409" cy="2520000"/>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5" name="Rectangle 14"/>
          <p:cNvSpPr/>
          <p:nvPr userDrawn="1"/>
        </p:nvSpPr>
        <p:spPr>
          <a:xfrm>
            <a:off x="8080591" y="4651200"/>
            <a:ext cx="288000" cy="8784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6" name="Text Placeholder 5"/>
          <p:cNvSpPr>
            <a:spLocks noGrp="1"/>
          </p:cNvSpPr>
          <p:nvPr>
            <p:ph type="body" sz="quarter" idx="15" hasCustomPrompt="1"/>
          </p:nvPr>
        </p:nvSpPr>
        <p:spPr>
          <a:xfrm>
            <a:off x="8659200" y="4586399"/>
            <a:ext cx="2961600" cy="432000"/>
          </a:xfrm>
          <a:prstGeom prst="rect">
            <a:avLst/>
          </a:prstGeom>
        </p:spPr>
        <p:txBody>
          <a:bodyPr>
            <a:noAutofit/>
          </a:bodyPr>
          <a:lstStyle>
            <a:lvl1pPr marL="0" indent="0">
              <a:spcBef>
                <a:spcPts val="0"/>
              </a:spcBef>
              <a:buNone/>
              <a:defRPr sz="3200" baseline="0"/>
            </a:lvl1pPr>
          </a:lstStyle>
          <a:p>
            <a:r>
              <a:rPr lang="en-US" sz="3500" dirty="0"/>
              <a:t>Title line 1</a:t>
            </a:r>
            <a:endParaRPr lang="en-AU" sz="1600" dirty="0"/>
          </a:p>
        </p:txBody>
      </p:sp>
      <p:sp>
        <p:nvSpPr>
          <p:cNvPr id="4" name="Text Placeholder 3"/>
          <p:cNvSpPr>
            <a:spLocks noGrp="1"/>
          </p:cNvSpPr>
          <p:nvPr>
            <p:ph type="body" sz="quarter" idx="16" hasCustomPrompt="1"/>
          </p:nvPr>
        </p:nvSpPr>
        <p:spPr>
          <a:xfrm>
            <a:off x="8659200" y="5076001"/>
            <a:ext cx="2961600" cy="246221"/>
          </a:xfrm>
          <a:prstGeom prst="rect">
            <a:avLst/>
          </a:prstGeom>
        </p:spPr>
        <p:txBody>
          <a:bodyPr>
            <a:noAutofit/>
          </a:bodyPr>
          <a:lstStyle>
            <a:lvl1pPr marL="0" indent="0">
              <a:lnSpc>
                <a:spcPct val="100000"/>
              </a:lnSpc>
              <a:spcBef>
                <a:spcPts val="0"/>
              </a:spcBef>
              <a:buNone/>
              <a:defRPr sz="1600" baseline="0"/>
            </a:lvl1pPr>
          </a:lstStyle>
          <a:p>
            <a:pPr lvl="0"/>
            <a:r>
              <a:rPr lang="en-AU" dirty="0"/>
              <a:t>Title Line 2</a:t>
            </a:r>
          </a:p>
        </p:txBody>
      </p:sp>
    </p:spTree>
    <p:extLst>
      <p:ext uri="{BB962C8B-B14F-4D97-AF65-F5344CB8AC3E}">
        <p14:creationId xmlns:p14="http://schemas.microsoft.com/office/powerpoint/2010/main" val="296308753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Text with two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00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1" y="2261866"/>
            <a:ext cx="6000000" cy="3823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00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7128000" y="323850"/>
            <a:ext cx="5064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7128000" y="3312000"/>
            <a:ext cx="5064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13562243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Text with three images">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1" y="1728001"/>
            <a:ext cx="6960000" cy="246221"/>
          </a:xfrm>
          <a:prstGeom prst="rect">
            <a:avLst/>
          </a:prstGeom>
        </p:spPr>
        <p:txBody>
          <a:bodyPr lIns="0" tIns="0" rIns="0" bIns="0">
            <a:noAutofit/>
          </a:bodyPr>
          <a:lstStyle>
            <a:lvl1pPr marL="0" indent="0">
              <a:lnSpc>
                <a:spcPct val="100000"/>
              </a:lnSpc>
              <a:spcBef>
                <a:spcPts val="0"/>
              </a:spcBef>
              <a:buFont typeface="+mj-lt"/>
              <a:buNone/>
              <a:defRPr sz="1600"/>
            </a:lvl1pPr>
          </a:lstStyle>
          <a:p>
            <a:pPr lvl="0"/>
            <a:r>
              <a:rPr lang="en-US" dirty="0"/>
              <a:t>Enter text here</a:t>
            </a:r>
          </a:p>
        </p:txBody>
      </p:sp>
      <p:sp>
        <p:nvSpPr>
          <p:cNvPr id="12" name="Text Placeholder 7"/>
          <p:cNvSpPr>
            <a:spLocks noGrp="1"/>
          </p:cNvSpPr>
          <p:nvPr>
            <p:ph type="body" sz="quarter" idx="15"/>
          </p:nvPr>
        </p:nvSpPr>
        <p:spPr>
          <a:xfrm>
            <a:off x="576000" y="2261866"/>
            <a:ext cx="6960000" cy="3787200"/>
          </a:xfrm>
          <a:prstGeom prst="rect">
            <a:avLst/>
          </a:prstGeom>
        </p:spPr>
        <p:txBody>
          <a:bodyPr lIns="0" tIns="0" rIns="0" bIns="0">
            <a:noAutofit/>
          </a:bodyPr>
          <a:lstStyle>
            <a:lvl1pPr marL="285750" indent="-285750">
              <a:lnSpc>
                <a:spcPct val="100000"/>
              </a:lnSpc>
              <a:spcBef>
                <a:spcPts val="0"/>
              </a:spcBef>
              <a:buClr>
                <a:schemeClr val="accent2"/>
              </a:buClr>
              <a:buFont typeface="Arial" panose="020B0604020202020204" pitchFamily="34" charset="0"/>
              <a:buChar char="•"/>
              <a:defRPr sz="1600"/>
            </a:lvl1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1"/>
          <p:cNvSpPr>
            <a:spLocks noGrp="1"/>
          </p:cNvSpPr>
          <p:nvPr>
            <p:ph type="title" hasCustomPrompt="1"/>
          </p:nvPr>
        </p:nvSpPr>
        <p:spPr>
          <a:xfrm>
            <a:off x="576001" y="603683"/>
            <a:ext cx="69600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16" name="Picture Placeholder 15"/>
          <p:cNvSpPr>
            <a:spLocks noGrp="1"/>
          </p:cNvSpPr>
          <p:nvPr>
            <p:ph type="pic" sz="quarter" idx="16" hasCustomPrompt="1"/>
          </p:nvPr>
        </p:nvSpPr>
        <p:spPr>
          <a:xfrm>
            <a:off x="8064000" y="323850"/>
            <a:ext cx="4128000" cy="221599"/>
          </a:xfrm>
          <a:prstGeom prst="rect">
            <a:avLst/>
          </a:prstGeom>
        </p:spPr>
        <p:txBody>
          <a:bodyPr/>
          <a:lstStyle>
            <a:lvl1pPr marL="0" indent="0">
              <a:buNone/>
              <a:defRPr baseline="0"/>
            </a:lvl1pPr>
          </a:lstStyle>
          <a:p>
            <a:r>
              <a:rPr lang="en-AU" dirty="0"/>
              <a:t>Select a picture to add</a:t>
            </a:r>
          </a:p>
        </p:txBody>
      </p:sp>
      <p:sp>
        <p:nvSpPr>
          <p:cNvPr id="15" name="Picture Placeholder 15"/>
          <p:cNvSpPr>
            <a:spLocks noGrp="1"/>
          </p:cNvSpPr>
          <p:nvPr>
            <p:ph type="pic" sz="quarter" idx="18" hasCustomPrompt="1"/>
          </p:nvPr>
        </p:nvSpPr>
        <p:spPr>
          <a:xfrm>
            <a:off x="8064000" y="2340000"/>
            <a:ext cx="4128000" cy="221599"/>
          </a:xfrm>
          <a:prstGeom prst="rect">
            <a:avLst/>
          </a:prstGeom>
        </p:spPr>
        <p:txBody>
          <a:bodyPr/>
          <a:lstStyle>
            <a:lvl1pPr marL="0" indent="0">
              <a:buNone/>
              <a:defRPr baseline="0"/>
            </a:lvl1pPr>
          </a:lstStyle>
          <a:p>
            <a:r>
              <a:rPr lang="en-AU" dirty="0"/>
              <a:t>Select a picture to add</a:t>
            </a:r>
          </a:p>
        </p:txBody>
      </p:sp>
      <p:sp>
        <p:nvSpPr>
          <p:cNvPr id="17" name="Picture Placeholder 15"/>
          <p:cNvSpPr>
            <a:spLocks noGrp="1"/>
          </p:cNvSpPr>
          <p:nvPr>
            <p:ph type="pic" sz="quarter" idx="19" hasCustomPrompt="1"/>
          </p:nvPr>
        </p:nvSpPr>
        <p:spPr>
          <a:xfrm>
            <a:off x="8064000" y="4356000"/>
            <a:ext cx="4128000" cy="221599"/>
          </a:xfrm>
          <a:prstGeom prst="rect">
            <a:avLst/>
          </a:prstGeom>
        </p:spPr>
        <p:txBody>
          <a:bodyPr/>
          <a:lstStyle>
            <a:lvl1pPr marL="0" indent="0">
              <a:buNone/>
              <a:defRPr baseline="0"/>
            </a:lvl1pPr>
          </a:lstStyle>
          <a:p>
            <a:r>
              <a:rPr lang="en-AU" dirty="0"/>
              <a:t>Select a picture to add</a:t>
            </a:r>
          </a:p>
        </p:txBody>
      </p:sp>
    </p:spTree>
    <p:extLst>
      <p:ext uri="{BB962C8B-B14F-4D97-AF65-F5344CB8AC3E}">
        <p14:creationId xmlns:p14="http://schemas.microsoft.com/office/powerpoint/2010/main" val="5125648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Text with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6" name="Chart Placeholder 5"/>
          <p:cNvSpPr>
            <a:spLocks noGrp="1"/>
          </p:cNvSpPr>
          <p:nvPr>
            <p:ph type="chart" sz="quarter" idx="14" hasCustomPrompt="1"/>
          </p:nvPr>
        </p:nvSpPr>
        <p:spPr>
          <a:xfrm>
            <a:off x="0" y="2513014"/>
            <a:ext cx="12192000" cy="221599"/>
          </a:xfrm>
          <a:prstGeom prst="rect">
            <a:avLst/>
          </a:prstGeom>
        </p:spPr>
        <p:txBody>
          <a:bodyPr/>
          <a:lstStyle>
            <a:lvl1pPr marL="0" indent="0">
              <a:buNone/>
              <a:defRPr/>
            </a:lvl1pPr>
          </a:lstStyle>
          <a:p>
            <a:r>
              <a:rPr lang="en-AU" dirty="0"/>
              <a:t>Insert Chart here</a:t>
            </a:r>
          </a:p>
        </p:txBody>
      </p:sp>
    </p:spTree>
    <p:extLst>
      <p:ext uri="{BB962C8B-B14F-4D97-AF65-F5344CB8AC3E}">
        <p14:creationId xmlns:p14="http://schemas.microsoft.com/office/powerpoint/2010/main" val="194509272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Text with Table Landscap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8" name="Text Placeholder 8"/>
          <p:cNvSpPr>
            <a:spLocks noGrp="1"/>
          </p:cNvSpPr>
          <p:nvPr>
            <p:ph type="body" sz="quarter" idx="13" hasCustomPrompt="1"/>
          </p:nvPr>
        </p:nvSpPr>
        <p:spPr>
          <a:xfrm>
            <a:off x="576000" y="1728001"/>
            <a:ext cx="11010600" cy="169277"/>
          </a:xfrm>
          <a:prstGeom prst="rect">
            <a:avLst/>
          </a:prstGeom>
        </p:spPr>
        <p:txBody>
          <a:bodyPr lIns="0" tIns="0" rIns="0" bIns="0">
            <a:noAutofit/>
          </a:bodyPr>
          <a:lstStyle>
            <a:lvl1pPr marL="0" indent="0">
              <a:lnSpc>
                <a:spcPct val="100000"/>
              </a:lnSpc>
              <a:spcBef>
                <a:spcPts val="0"/>
              </a:spcBef>
              <a:buFont typeface="+mj-lt"/>
              <a:buNone/>
              <a:defRPr sz="1100"/>
            </a:lvl1pPr>
          </a:lstStyle>
          <a:p>
            <a:pPr lvl="0"/>
            <a:r>
              <a:rPr lang="en-US" dirty="0"/>
              <a:t>Enter text here</a:t>
            </a:r>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4" name="Table Placeholder 3"/>
          <p:cNvSpPr>
            <a:spLocks noGrp="1"/>
          </p:cNvSpPr>
          <p:nvPr>
            <p:ph type="tbl" sz="quarter" idx="14" hasCustomPrompt="1"/>
          </p:nvPr>
        </p:nvSpPr>
        <p:spPr>
          <a:xfrm>
            <a:off x="0" y="2512799"/>
            <a:ext cx="12192000" cy="221599"/>
          </a:xfrm>
          <a:prstGeom prst="rect">
            <a:avLst/>
          </a:prstGeom>
        </p:spPr>
        <p:txBody>
          <a:bodyPr/>
          <a:lstStyle>
            <a:lvl1pPr marL="0" indent="0">
              <a:buFontTx/>
              <a:buNone/>
              <a:defRPr/>
            </a:lvl1pPr>
          </a:lstStyle>
          <a:p>
            <a:r>
              <a:rPr lang="en-AU" dirty="0"/>
              <a:t>Insert Table here</a:t>
            </a:r>
          </a:p>
        </p:txBody>
      </p:sp>
    </p:spTree>
    <p:extLst>
      <p:ext uri="{BB962C8B-B14F-4D97-AF65-F5344CB8AC3E}">
        <p14:creationId xmlns:p14="http://schemas.microsoft.com/office/powerpoint/2010/main" val="90305777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itle and image only">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0" name="Title 1"/>
          <p:cNvSpPr>
            <a:spLocks noGrp="1"/>
          </p:cNvSpPr>
          <p:nvPr>
            <p:ph type="title" hasCustomPrompt="1"/>
          </p:nvPr>
        </p:nvSpPr>
        <p:spPr>
          <a:xfrm>
            <a:off x="576000" y="603683"/>
            <a:ext cx="11010600" cy="664797"/>
          </a:xfrm>
          <a:prstGeom prst="rect">
            <a:avLst/>
          </a:prstGeom>
        </p:spPr>
        <p:txBody>
          <a:bodyPr lIns="0" tIns="0" rIns="0" bIns="0" anchor="t" anchorCtr="0">
            <a:noAutofit/>
          </a:bodyPr>
          <a:lstStyle/>
          <a:p>
            <a:r>
              <a:rPr lang="en-US" dirty="0"/>
              <a:t>Title line 1</a:t>
            </a:r>
            <a:br>
              <a:rPr lang="en-US" dirty="0"/>
            </a:br>
            <a:r>
              <a:rPr lang="en-US" dirty="0"/>
              <a:t>Title line 2</a:t>
            </a:r>
            <a:endParaRPr lang="en-AU" dirty="0"/>
          </a:p>
        </p:txBody>
      </p:sp>
      <p:sp>
        <p:nvSpPr>
          <p:cNvPr id="9" name="Picture Placeholder 10"/>
          <p:cNvSpPr>
            <a:spLocks noGrp="1"/>
          </p:cNvSpPr>
          <p:nvPr>
            <p:ph type="pic" sz="quarter" idx="14" hasCustomPrompt="1"/>
          </p:nvPr>
        </p:nvSpPr>
        <p:spPr>
          <a:xfrm>
            <a:off x="0" y="1746000"/>
            <a:ext cx="12192000" cy="221599"/>
          </a:xfrm>
          <a:prstGeom prst="rect">
            <a:avLst/>
          </a:prstGeom>
        </p:spPr>
        <p:txBody>
          <a:bodyPr/>
          <a:lstStyle>
            <a:lvl1pPr marL="0" indent="0">
              <a:buNone/>
              <a:defRPr baseline="0"/>
            </a:lvl1pPr>
          </a:lstStyle>
          <a:p>
            <a:r>
              <a:rPr lang="en-AU" dirty="0"/>
              <a:t>Select Picture here</a:t>
            </a:r>
          </a:p>
        </p:txBody>
      </p:sp>
    </p:spTree>
    <p:extLst>
      <p:ext uri="{BB962C8B-B14F-4D97-AF65-F5344CB8AC3E}">
        <p14:creationId xmlns:p14="http://schemas.microsoft.com/office/powerpoint/2010/main" val="8183493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Plain end slide">
    <p:spTree>
      <p:nvGrpSpPr>
        <p:cNvPr id="1" name=""/>
        <p:cNvGrpSpPr/>
        <p:nvPr/>
      </p:nvGrpSpPr>
      <p:grpSpPr>
        <a:xfrm>
          <a:off x="0" y="0"/>
          <a:ext cx="0" cy="0"/>
          <a:chOff x="0" y="0"/>
          <a:chExt cx="0" cy="0"/>
        </a:xfrm>
      </p:grpSpPr>
      <p:sp>
        <p:nvSpPr>
          <p:cNvPr id="6" name="Rectangle 5"/>
          <p:cNvSpPr/>
          <p:nvPr userDrawn="1"/>
        </p:nvSpPr>
        <p:spPr>
          <a:xfrm>
            <a:off x="2" y="324000"/>
            <a:ext cx="12191999" cy="5760000"/>
          </a:xfrm>
          <a:prstGeom prst="rect">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solidFill>
                <a:schemeClr val="tx2"/>
              </a:solidFill>
            </a:endParaRPr>
          </a:p>
        </p:txBody>
      </p:sp>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7998"/>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bg1"/>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bg1"/>
                </a:solidFill>
              </a:defRPr>
            </a:lvl1pPr>
          </a:lstStyle>
          <a:p>
            <a:pPr lvl="0"/>
            <a:r>
              <a:rPr lang="en-AU" dirty="0"/>
              <a:t>Enter text here</a:t>
            </a:r>
          </a:p>
        </p:txBody>
      </p:sp>
    </p:spTree>
    <p:extLst>
      <p:ext uri="{BB962C8B-B14F-4D97-AF65-F5344CB8AC3E}">
        <p14:creationId xmlns:p14="http://schemas.microsoft.com/office/powerpoint/2010/main" val="34728498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White end slid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p:txBody>
          <a:bodyPr/>
          <a:lstStyle/>
          <a:p>
            <a:fld id="{455123DE-DF0A-45CF-9929-81DBBDC71DC7}" type="slidenum">
              <a:rPr lang="en-AU" smtClean="0"/>
              <a:pPr/>
              <a:t>‹#›</a:t>
            </a:fld>
            <a:endParaRPr lang="en-AU" dirty="0"/>
          </a:p>
        </p:txBody>
      </p:sp>
      <p:sp>
        <p:nvSpPr>
          <p:cNvPr id="13" name="Title 1"/>
          <p:cNvSpPr>
            <a:spLocks noGrp="1"/>
          </p:cNvSpPr>
          <p:nvPr>
            <p:ph type="title" hasCustomPrompt="1"/>
          </p:nvPr>
        </p:nvSpPr>
        <p:spPr>
          <a:xfrm>
            <a:off x="576001" y="1728000"/>
            <a:ext cx="6077679" cy="334800"/>
          </a:xfrm>
          <a:prstGeom prst="rect">
            <a:avLst/>
          </a:prstGeom>
        </p:spPr>
        <p:txBody>
          <a:bodyPr lIns="0" tIns="0" rIns="0" bIns="0" anchor="t" anchorCtr="0">
            <a:noAutofit/>
          </a:bodyPr>
          <a:lstStyle>
            <a:lvl1pPr>
              <a:defRPr sz="2400" b="1" baseline="0">
                <a:solidFill>
                  <a:schemeClr val="accent2"/>
                </a:solidFill>
              </a:defRPr>
            </a:lvl1pPr>
          </a:lstStyle>
          <a:p>
            <a:r>
              <a:rPr lang="en-US" dirty="0"/>
              <a:t>Title line 1</a:t>
            </a:r>
            <a:endParaRPr lang="en-AU" dirty="0"/>
          </a:p>
        </p:txBody>
      </p:sp>
      <p:sp>
        <p:nvSpPr>
          <p:cNvPr id="14" name="Rectangle 13"/>
          <p:cNvSpPr/>
          <p:nvPr userDrawn="1"/>
        </p:nvSpPr>
        <p:spPr>
          <a:xfrm>
            <a:off x="1" y="1774800"/>
            <a:ext cx="288000" cy="219600"/>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AU" sz="1800" dirty="0"/>
          </a:p>
        </p:txBody>
      </p:sp>
      <p:sp>
        <p:nvSpPr>
          <p:cNvPr id="7" name="Text Placeholder 6"/>
          <p:cNvSpPr>
            <a:spLocks noGrp="1"/>
          </p:cNvSpPr>
          <p:nvPr>
            <p:ph type="body" sz="quarter" idx="14" hasCustomPrompt="1"/>
          </p:nvPr>
        </p:nvSpPr>
        <p:spPr>
          <a:xfrm>
            <a:off x="8160001" y="3024001"/>
            <a:ext cx="3445199" cy="223053"/>
          </a:xfrm>
          <a:prstGeom prst="rect">
            <a:avLst/>
          </a:prstGeom>
        </p:spPr>
        <p:txBody>
          <a:bodyPr>
            <a:noAutofit/>
          </a:bodyPr>
          <a:lstStyle>
            <a:lvl1pPr marL="0" indent="0">
              <a:buNone/>
              <a:defRPr sz="1600">
                <a:solidFill>
                  <a:schemeClr val="tx2"/>
                </a:solidFill>
              </a:defRPr>
            </a:lvl1pPr>
          </a:lstStyle>
          <a:p>
            <a:pPr lvl="0"/>
            <a:r>
              <a:rPr lang="en-AU" dirty="0"/>
              <a:t>Enter text here</a:t>
            </a:r>
          </a:p>
        </p:txBody>
      </p:sp>
      <p:sp>
        <p:nvSpPr>
          <p:cNvPr id="16" name="Text Placeholder 6"/>
          <p:cNvSpPr>
            <a:spLocks noGrp="1"/>
          </p:cNvSpPr>
          <p:nvPr>
            <p:ph type="body" sz="quarter" idx="15" hasCustomPrompt="1"/>
          </p:nvPr>
        </p:nvSpPr>
        <p:spPr>
          <a:xfrm>
            <a:off x="8160000" y="3455999"/>
            <a:ext cx="3456000" cy="1591200"/>
          </a:xfrm>
          <a:prstGeom prst="rect">
            <a:avLst/>
          </a:prstGeom>
        </p:spPr>
        <p:txBody>
          <a:bodyPr>
            <a:noAutofit/>
          </a:bodyPr>
          <a:lstStyle>
            <a:lvl1pPr marL="0" indent="0">
              <a:spcBef>
                <a:spcPts val="0"/>
              </a:spcBef>
              <a:buNone/>
              <a:defRPr sz="1200">
                <a:solidFill>
                  <a:schemeClr val="tx2"/>
                </a:solidFill>
              </a:defRPr>
            </a:lvl1pPr>
          </a:lstStyle>
          <a:p>
            <a:pPr lvl="0"/>
            <a:r>
              <a:rPr lang="en-AU" dirty="0"/>
              <a:t>Enter text here</a:t>
            </a:r>
          </a:p>
        </p:txBody>
      </p:sp>
    </p:spTree>
    <p:extLst>
      <p:ext uri="{BB962C8B-B14F-4D97-AF65-F5344CB8AC3E}">
        <p14:creationId xmlns:p14="http://schemas.microsoft.com/office/powerpoint/2010/main" val="75559263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Colour &amp; Tab">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838200" y="365126"/>
            <a:ext cx="10515600" cy="424988"/>
          </a:xfrm>
          <a:prstGeom prst="rect">
            <a:avLst/>
          </a:prstGeom>
        </p:spPr>
        <p:txBody>
          <a:bodyPr>
            <a:noAutofit/>
          </a:bodyPr>
          <a:lstStyle>
            <a:lvl1pPr>
              <a:defRPr baseline="0"/>
            </a:lvl1pPr>
          </a:lstStyle>
          <a:p>
            <a:r>
              <a:rPr lang="en-US" dirty="0"/>
              <a:t>Title line 1</a:t>
            </a:r>
            <a:endParaRPr lang="en-AU" dirty="0"/>
          </a:p>
        </p:txBody>
      </p:sp>
      <p:sp>
        <p:nvSpPr>
          <p:cNvPr id="5" name="Slide Number Placeholder 4"/>
          <p:cNvSpPr>
            <a:spLocks noGrp="1"/>
          </p:cNvSpPr>
          <p:nvPr>
            <p:ph type="sldNum" sz="quarter" idx="12"/>
          </p:nvPr>
        </p:nvSpPr>
        <p:spPr/>
        <p:txBody>
          <a:bodyPr/>
          <a:lstStyle/>
          <a:p>
            <a:fld id="{1375AD64-750F-4F68-B1B7-75972F27F639}" type="slidenum">
              <a:rPr lang="en-AU" smtClean="0"/>
              <a:pPr/>
              <a:t>‹#›</a:t>
            </a:fld>
            <a:endParaRPr lang="en-AU" dirty="0"/>
          </a:p>
        </p:txBody>
      </p:sp>
      <p:pic>
        <p:nvPicPr>
          <p:cNvPr id="1026" name="Picture 1"/>
          <p:cNvPicPr>
            <a:picLocks noChangeAspect="1" noChangeArrowheads="1"/>
          </p:cNvPicPr>
          <p:nvPr userDrawn="1"/>
        </p:nvPicPr>
        <p:blipFill>
          <a:blip r:embed="rId2" cstate="screen">
            <a:extLst>
              <a:ext uri="{28A0092B-C50C-407E-A947-70E740481C1C}">
                <a14:useLocalDpi xmlns:a14="http://schemas.microsoft.com/office/drawing/2010/main"/>
              </a:ext>
            </a:extLst>
          </a:blip>
          <a:stretch>
            <a:fillRect/>
          </a:stretch>
        </p:blipFill>
        <p:spPr bwMode="auto">
          <a:xfrm>
            <a:off x="838200" y="1839600"/>
            <a:ext cx="9613777" cy="4093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 name="Text Placeholder 9"/>
          <p:cNvSpPr>
            <a:spLocks noGrp="1"/>
          </p:cNvSpPr>
          <p:nvPr>
            <p:ph type="body" sz="quarter" idx="18"/>
          </p:nvPr>
        </p:nvSpPr>
        <p:spPr>
          <a:xfrm>
            <a:off x="838200" y="1020007"/>
            <a:ext cx="10515600" cy="734400"/>
          </a:xfrm>
          <a:prstGeom prst="rect">
            <a:avLst/>
          </a:prstGeom>
        </p:spPr>
        <p:txBody>
          <a:bodyPr>
            <a:noAutofit/>
          </a:bodyPr>
          <a:lstStyle>
            <a:lvl1pPr>
              <a:lnSpc>
                <a:spcPct val="100000"/>
              </a:lnSpc>
              <a:defRPr/>
            </a:lvl1pPr>
          </a:lstStyle>
          <a:p>
            <a:pPr lvl="0"/>
            <a:r>
              <a:rPr lang="en-US"/>
              <a:t>Click to edit Master text styles</a:t>
            </a:r>
          </a:p>
        </p:txBody>
      </p:sp>
    </p:spTree>
    <p:extLst>
      <p:ext uri="{BB962C8B-B14F-4D97-AF65-F5344CB8AC3E}">
        <p14:creationId xmlns:p14="http://schemas.microsoft.com/office/powerpoint/2010/main" val="25220730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Tab Device">
    <p:spTree>
      <p:nvGrpSpPr>
        <p:cNvPr id="1" name=""/>
        <p:cNvGrpSpPr/>
        <p:nvPr/>
      </p:nvGrpSpPr>
      <p:grpSpPr>
        <a:xfrm>
          <a:off x="0" y="0"/>
          <a:ext cx="0" cy="0"/>
          <a:chOff x="0" y="0"/>
          <a:chExt cx="0" cy="0"/>
        </a:xfrm>
      </p:grpSpPr>
      <p:sp>
        <p:nvSpPr>
          <p:cNvPr id="4" name="Slide Number Placeholder 3"/>
          <p:cNvSpPr>
            <a:spLocks noGrp="1"/>
          </p:cNvSpPr>
          <p:nvPr>
            <p:ph type="sldNum" sz="quarter" idx="11"/>
          </p:nvPr>
        </p:nvSpPr>
        <p:spPr/>
        <p:txBody>
          <a:bodyPr/>
          <a:lstStyle/>
          <a:p>
            <a:fld id="{1375AD64-750F-4F68-B1B7-75972F27F639}" type="slidenum">
              <a:rPr lang="en-AU" smtClean="0"/>
              <a:pPr/>
              <a:t>‹#›</a:t>
            </a:fld>
            <a:endParaRPr lang="en-AU" dirty="0"/>
          </a:p>
        </p:txBody>
      </p:sp>
      <p:sp>
        <p:nvSpPr>
          <p:cNvPr id="18" name="Text Placeholder 15"/>
          <p:cNvSpPr>
            <a:spLocks noGrp="1"/>
          </p:cNvSpPr>
          <p:nvPr>
            <p:ph type="body" sz="quarter" idx="17" hasCustomPrompt="1"/>
          </p:nvPr>
        </p:nvSpPr>
        <p:spPr>
          <a:xfrm>
            <a:off x="576000" y="200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19" name="Text Placeholder 15"/>
          <p:cNvSpPr>
            <a:spLocks noGrp="1"/>
          </p:cNvSpPr>
          <p:nvPr>
            <p:ph type="body" sz="quarter" idx="16" hasCustomPrompt="1"/>
          </p:nvPr>
        </p:nvSpPr>
        <p:spPr>
          <a:xfrm>
            <a:off x="576000" y="26424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0" name="Text Placeholder 15"/>
          <p:cNvSpPr>
            <a:spLocks noGrp="1"/>
          </p:cNvSpPr>
          <p:nvPr>
            <p:ph type="body" sz="quarter" idx="15" hasCustomPrompt="1"/>
          </p:nvPr>
        </p:nvSpPr>
        <p:spPr>
          <a:xfrm>
            <a:off x="576000" y="3621600"/>
            <a:ext cx="288000" cy="221599"/>
          </a:xfrm>
          <a:prstGeom prst="rect">
            <a:avLst/>
          </a:prstGeom>
          <a:solidFill>
            <a:schemeClr val="accent2"/>
          </a:solidFill>
        </p:spPr>
        <p:txBody>
          <a:bodyPr/>
          <a:lstStyle>
            <a:lvl1pPr marL="0" indent="0">
              <a:buFontTx/>
              <a:buNone/>
              <a:defRPr/>
            </a:lvl1pPr>
          </a:lstStyle>
          <a:p>
            <a:pPr lvl="0"/>
            <a:r>
              <a:rPr lang="en-AU" dirty="0"/>
              <a:t> </a:t>
            </a:r>
          </a:p>
        </p:txBody>
      </p:sp>
      <p:sp>
        <p:nvSpPr>
          <p:cNvPr id="23" name="Title 1"/>
          <p:cNvSpPr>
            <a:spLocks noGrp="1"/>
          </p:cNvSpPr>
          <p:nvPr>
            <p:ph type="title" hasCustomPrompt="1"/>
          </p:nvPr>
        </p:nvSpPr>
        <p:spPr>
          <a:xfrm>
            <a:off x="576000" y="604800"/>
            <a:ext cx="11011200" cy="666000"/>
          </a:xfrm>
          <a:prstGeom prst="rect">
            <a:avLst/>
          </a:prstGeom>
        </p:spPr>
        <p:txBody>
          <a:bodyPr>
            <a:noAutofit/>
          </a:bodyPr>
          <a:lstStyle>
            <a:lvl1pPr>
              <a:defRPr baseline="0"/>
            </a:lvl1pPr>
          </a:lstStyle>
          <a:p>
            <a:r>
              <a:rPr lang="en-US" dirty="0"/>
              <a:t>Title line 1</a:t>
            </a:r>
            <a:endParaRPr lang="en-AU" dirty="0"/>
          </a:p>
        </p:txBody>
      </p:sp>
      <p:sp>
        <p:nvSpPr>
          <p:cNvPr id="3" name="Text Placeholder 2"/>
          <p:cNvSpPr>
            <a:spLocks noGrp="1"/>
          </p:cNvSpPr>
          <p:nvPr>
            <p:ph type="body" sz="quarter" idx="20" hasCustomPrompt="1"/>
          </p:nvPr>
        </p:nvSpPr>
        <p:spPr>
          <a:xfrm>
            <a:off x="1152000" y="1965601"/>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endParaRPr lang="en-GB" dirty="0"/>
          </a:p>
        </p:txBody>
      </p:sp>
      <p:sp>
        <p:nvSpPr>
          <p:cNvPr id="12" name="Text Placeholder 2"/>
          <p:cNvSpPr>
            <a:spLocks noGrp="1"/>
          </p:cNvSpPr>
          <p:nvPr>
            <p:ph type="body" sz="quarter" idx="21" hasCustomPrompt="1"/>
          </p:nvPr>
        </p:nvSpPr>
        <p:spPr>
          <a:xfrm>
            <a:off x="1152000" y="2609999"/>
            <a:ext cx="9964800" cy="249299"/>
          </a:xfrm>
          <a:prstGeom prst="rect">
            <a:avLst/>
          </a:prstGeom>
        </p:spPr>
        <p:txBody>
          <a:bodyPr/>
          <a:lstStyle>
            <a:lvl1pPr marL="0" indent="0">
              <a:spcBef>
                <a:spcPts val="0"/>
              </a:spcBef>
              <a:buFont typeface="Arial" panose="020B0604020202020204" pitchFamily="34" charset="0"/>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
        <p:nvSpPr>
          <p:cNvPr id="13" name="Text Placeholder 2"/>
          <p:cNvSpPr>
            <a:spLocks noGrp="1"/>
          </p:cNvSpPr>
          <p:nvPr>
            <p:ph type="body" sz="quarter" idx="22" hasCustomPrompt="1"/>
          </p:nvPr>
        </p:nvSpPr>
        <p:spPr>
          <a:xfrm>
            <a:off x="1152000" y="3589199"/>
            <a:ext cx="9964800" cy="249299"/>
          </a:xfrm>
          <a:prstGeom prst="rect">
            <a:avLst/>
          </a:prstGeom>
        </p:spPr>
        <p:txBody>
          <a:bodyPr/>
          <a:lstStyle>
            <a:lvl1pPr marL="0" indent="0">
              <a:spcBef>
                <a:spcPts val="0"/>
              </a:spcBef>
              <a:buFontTx/>
              <a:buNone/>
              <a:defRPr sz="1800" baseline="0"/>
            </a:lvl1pPr>
            <a:lvl2pPr marL="536542" indent="0">
              <a:buFontTx/>
              <a:buNone/>
              <a:defRPr/>
            </a:lvl2pPr>
            <a:lvl3pPr marL="1073084" indent="0">
              <a:buFontTx/>
              <a:buNone/>
              <a:defRPr/>
            </a:lvl3pPr>
            <a:lvl4pPr marL="1609626" indent="0">
              <a:buFontTx/>
              <a:buNone/>
              <a:defRPr/>
            </a:lvl4pPr>
            <a:lvl5pPr marL="2146167" indent="0">
              <a:buFontTx/>
              <a:buNone/>
              <a:defRPr/>
            </a:lvl5pPr>
          </a:lstStyle>
          <a:p>
            <a:pPr lvl="0"/>
            <a:r>
              <a:rPr lang="en-US" dirty="0"/>
              <a:t>Enter text here</a:t>
            </a:r>
          </a:p>
        </p:txBody>
      </p:sp>
    </p:spTree>
    <p:extLst>
      <p:ext uri="{BB962C8B-B14F-4D97-AF65-F5344CB8AC3E}">
        <p14:creationId xmlns:p14="http://schemas.microsoft.com/office/powerpoint/2010/main" val="39547854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userDrawn="1">
  <p:cSld name="1_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8368" y="2665164"/>
            <a:ext cx="10972800" cy="546945"/>
          </a:xfrm>
          <a:prstGeom prst="rect">
            <a:avLst/>
          </a:prstGeom>
        </p:spPr>
        <p:txBody>
          <a:bodyPr anchor="ctr" anchorCtr="0"/>
          <a:lstStyle>
            <a:lvl1pPr algn="l">
              <a:defRPr sz="2954">
                <a:solidFill>
                  <a:schemeClr val="tx2"/>
                </a:solidFill>
              </a:defRPr>
            </a:lvl1pPr>
          </a:lstStyle>
          <a:p>
            <a:r>
              <a:rPr lang="en-US"/>
              <a:t>Click to edit Master title style</a:t>
            </a:r>
            <a:endParaRPr lang="en-GB"/>
          </a:p>
        </p:txBody>
      </p:sp>
      <p:sp>
        <p:nvSpPr>
          <p:cNvPr id="3" name="Slide Number Placeholder 5">
            <a:extLst>
              <a:ext uri="{FF2B5EF4-FFF2-40B4-BE49-F238E27FC236}">
                <a16:creationId xmlns:a16="http://schemas.microsoft.com/office/drawing/2014/main" id="{B110F617-4F3B-504C-8E8C-A3ECC2BEF451}"/>
              </a:ext>
            </a:extLst>
          </p:cNvPr>
          <p:cNvSpPr>
            <a:spLocks noGrp="1"/>
          </p:cNvSpPr>
          <p:nvPr>
            <p:ph type="sldNum" sz="quarter" idx="4"/>
          </p:nvPr>
        </p:nvSpPr>
        <p:spPr>
          <a:xfrm>
            <a:off x="11233212" y="55445"/>
            <a:ext cx="490605" cy="123111"/>
          </a:xfrm>
          <a:prstGeom prst="rect">
            <a:avLst/>
          </a:prstGeom>
        </p:spPr>
        <p:txBody>
          <a:bodyPr vert="horz" lIns="0" tIns="0" rIns="0" bIns="0" rtlCol="0" anchor="ctr">
            <a:spAutoFit/>
          </a:bodyPr>
          <a:lstStyle>
            <a:lvl1pPr algn="r">
              <a:defRPr sz="800" b="1">
                <a:solidFill>
                  <a:schemeClr val="tx2"/>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359387378"/>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6D95E70-2D7D-4672-A6FC-01966CAA949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A75942E-26CC-4434-A7E8-88A32F6F797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F68EB4-BBBD-42B0-9F5A-F84C4382BEE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8533E99-93AF-4F9B-B046-F8559FCD0C6B}" type="datetimeFigureOut">
              <a:rPr lang="en-GB" smtClean="0"/>
              <a:t>10/10/2022</a:t>
            </a:fld>
            <a:endParaRPr lang="en-GB" dirty="0"/>
          </a:p>
        </p:txBody>
      </p:sp>
      <p:sp>
        <p:nvSpPr>
          <p:cNvPr id="5" name="Footer Placeholder 4">
            <a:extLst>
              <a:ext uri="{FF2B5EF4-FFF2-40B4-BE49-F238E27FC236}">
                <a16:creationId xmlns:a16="http://schemas.microsoft.com/office/drawing/2014/main" id="{1BE1028B-5F6C-4EDC-AD68-BA70992A7CB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A5E1271F-7264-45F7-ADE4-E79006C581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375AD64-750F-4F68-B1B7-75972F27F639}" type="slidenum">
              <a:rPr lang="en-AU" smtClean="0"/>
              <a:pPr/>
              <a:t>‹#›</a:t>
            </a:fld>
            <a:endParaRPr lang="en-AU" dirty="0"/>
          </a:p>
        </p:txBody>
      </p:sp>
    </p:spTree>
    <p:extLst>
      <p:ext uri="{BB962C8B-B14F-4D97-AF65-F5344CB8AC3E}">
        <p14:creationId xmlns:p14="http://schemas.microsoft.com/office/powerpoint/2010/main" val="217168360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52" r:id="rId5"/>
    <p:sldLayoutId id="2147483753" r:id="rId6"/>
    <p:sldLayoutId id="2147483754" r:id="rId7"/>
    <p:sldLayoutId id="2147483755" r:id="rId8"/>
    <p:sldLayoutId id="2147483756" r:id="rId9"/>
    <p:sldLayoutId id="2147483757" r:id="rId10"/>
    <p:sldLayoutId id="2147483758" r:id="rId11"/>
    <p:sldLayoutId id="2147483759" r:id="rId12"/>
    <p:sldLayoutId id="2147483760" r:id="rId13"/>
    <p:sldLayoutId id="2147483761" r:id="rId14"/>
    <p:sldLayoutId id="2147483762" r:id="rId15"/>
    <p:sldLayoutId id="2147483763" r:id="rId16"/>
    <p:sldLayoutId id="2147483764" r:id="rId17"/>
    <p:sldLayoutId id="2147483765" r:id="rId18"/>
    <p:sldLayoutId id="2147483766" r:id="rId19"/>
    <p:sldLayoutId id="2147483767" r:id="rId20"/>
    <p:sldLayoutId id="2147483768" r:id="rId21"/>
    <p:sldLayoutId id="2147483672" r:id="rId22"/>
    <p:sldLayoutId id="2147483710" r:id="rId23"/>
    <p:sldLayoutId id="2147483711" r:id="rId24"/>
    <p:sldLayoutId id="2147483714" r:id="rId25"/>
    <p:sldLayoutId id="2147483703" r:id="rId26"/>
    <p:sldLayoutId id="2147483715" r:id="rId27"/>
    <p:sldLayoutId id="2147483716" r:id="rId28"/>
    <p:sldLayoutId id="2147483674" r:id="rId29"/>
    <p:sldLayoutId id="2147483717" r:id="rId30"/>
    <p:sldLayoutId id="2147483718" r:id="rId31"/>
    <p:sldLayoutId id="2147483704" r:id="rId32"/>
    <p:sldLayoutId id="2147483719" r:id="rId33"/>
    <p:sldLayoutId id="2147483720" r:id="rId34"/>
    <p:sldLayoutId id="2147483675" r:id="rId35"/>
    <p:sldLayoutId id="2147483702" r:id="rId36"/>
    <p:sldLayoutId id="2147483688" r:id="rId37"/>
    <p:sldLayoutId id="2147483689" r:id="rId38"/>
    <p:sldLayoutId id="2147483690" r:id="rId39"/>
    <p:sldLayoutId id="2147483692" r:id="rId40"/>
    <p:sldLayoutId id="2147483691" r:id="rId41"/>
    <p:sldLayoutId id="2147483693" r:id="rId42"/>
    <p:sldLayoutId id="2147483709" r:id="rId43"/>
    <p:sldLayoutId id="2147483698" r:id="rId44"/>
    <p:sldLayoutId id="2147483700" r:id="rId45"/>
    <p:sldLayoutId id="2147483701" r:id="rId46"/>
    <p:sldLayoutId id="2147483706" r:id="rId47"/>
    <p:sldLayoutId id="2147483712" r:id="rId48"/>
    <p:sldLayoutId id="2147483727" r:id="rId49"/>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oleObject" Target="../embeddings/oleObject1.bin"/><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oleObject" Target="../embeddings/oleObject2.bin"/><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13.emf"/><Relationship Id="rId1" Type="http://schemas.openxmlformats.org/officeDocument/2006/relationships/slideLayout" Target="../slideLayouts/slideLayout13.xml"/><Relationship Id="rId5" Type="http://schemas.openxmlformats.org/officeDocument/2006/relationships/image" Target="../media/image16.emf"/><Relationship Id="rId4" Type="http://schemas.openxmlformats.org/officeDocument/2006/relationships/image" Target="../media/image15.emf"/></Relationships>
</file>

<file path=ppt/slides/_rels/slide15.xml.rels><?xml version="1.0" encoding="UTF-8" standalone="yes"?>
<Relationships xmlns="http://schemas.openxmlformats.org/package/2006/relationships"><Relationship Id="rId3" Type="http://schemas.openxmlformats.org/officeDocument/2006/relationships/image" Target="../media/image18.emf"/><Relationship Id="rId2" Type="http://schemas.openxmlformats.org/officeDocument/2006/relationships/image" Target="../media/image17.emf"/><Relationship Id="rId1" Type="http://schemas.openxmlformats.org/officeDocument/2006/relationships/slideLayout" Target="../slideLayouts/slideLayout6.xml"/><Relationship Id="rId5" Type="http://schemas.openxmlformats.org/officeDocument/2006/relationships/image" Target="../media/image20.emf"/><Relationship Id="rId4" Type="http://schemas.openxmlformats.org/officeDocument/2006/relationships/image" Target="../media/image19.emf"/></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9.xml"/><Relationship Id="rId1" Type="http://schemas.openxmlformats.org/officeDocument/2006/relationships/slideLayout" Target="../slideLayouts/slideLayout16.xm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image" Target="../media/image23.emf"/><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25.emf"/><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3" Type="http://schemas.openxmlformats.org/officeDocument/2006/relationships/image" Target="../media/image26.wmf"/><Relationship Id="rId2" Type="http://schemas.openxmlformats.org/officeDocument/2006/relationships/notesSlide" Target="../notesSlides/notesSlide17.xml"/><Relationship Id="rId1" Type="http://schemas.openxmlformats.org/officeDocument/2006/relationships/slideLayout" Target="../slideLayouts/slideLayout13.xml"/><Relationship Id="rId4" Type="http://schemas.openxmlformats.org/officeDocument/2006/relationships/image" Target="../media/image27.emf"/></Relationships>
</file>

<file path=ppt/slides/_rels/slide29.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0.xml"/><Relationship Id="rId1" Type="http://schemas.openxmlformats.org/officeDocument/2006/relationships/slideLayout" Target="../slideLayouts/slideLayout17.xml"/><Relationship Id="rId4" Type="http://schemas.openxmlformats.org/officeDocument/2006/relationships/image" Target="../media/image31.jpeg"/></Relationships>
</file>

<file path=ppt/slides/_rels/slide3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1.xml"/><Relationship Id="rId1" Type="http://schemas.openxmlformats.org/officeDocument/2006/relationships/slideLayout" Target="../slideLayouts/slideLayout4.xml"/><Relationship Id="rId5" Type="http://schemas.openxmlformats.org/officeDocument/2006/relationships/image" Target="../media/image34.jpeg"/><Relationship Id="rId4" Type="http://schemas.openxmlformats.org/officeDocument/2006/relationships/image" Target="../media/image33.jpeg"/></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2" Type="http://schemas.openxmlformats.org/officeDocument/2006/relationships/image" Target="../media/image35.emf"/><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23.xml"/><Relationship Id="rId1" Type="http://schemas.openxmlformats.org/officeDocument/2006/relationships/slideLayout" Target="../slideLayouts/slideLayout13.xml"/><Relationship Id="rId5" Type="http://schemas.openxmlformats.org/officeDocument/2006/relationships/image" Target="../media/image39.jpeg"/><Relationship Id="rId4" Type="http://schemas.openxmlformats.org/officeDocument/2006/relationships/image" Target="../media/image38.emf"/></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notesSlide" Target="../notesSlides/notesSlide24.xml"/><Relationship Id="rId1" Type="http://schemas.openxmlformats.org/officeDocument/2006/relationships/slideLayout" Target="../slideLayouts/slideLayout19.xml"/><Relationship Id="rId6" Type="http://schemas.openxmlformats.org/officeDocument/2006/relationships/image" Target="../media/image43.jpeg"/><Relationship Id="rId5" Type="http://schemas.openxmlformats.org/officeDocument/2006/relationships/image" Target="../media/image42.jpg"/><Relationship Id="rId4" Type="http://schemas.openxmlformats.org/officeDocument/2006/relationships/image" Target="../media/image41.jpg"/></Relationships>
</file>

<file path=ppt/slides/_rels/slide44.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notesSlide" Target="../notesSlides/notesSlide25.xml"/><Relationship Id="rId1" Type="http://schemas.openxmlformats.org/officeDocument/2006/relationships/slideLayout" Target="../slideLayouts/slideLayout13.xml"/><Relationship Id="rId4" Type="http://schemas.openxmlformats.org/officeDocument/2006/relationships/image" Target="../media/image44.emf"/></Relationships>
</file>

<file path=ppt/slides/_rels/slide45.xml.rels><?xml version="1.0" encoding="UTF-8" standalone="yes"?>
<Relationships xmlns="http://schemas.openxmlformats.org/package/2006/relationships"><Relationship Id="rId3" Type="http://schemas.openxmlformats.org/officeDocument/2006/relationships/image" Target="../media/image45.emf"/><Relationship Id="rId2" Type="http://schemas.openxmlformats.org/officeDocument/2006/relationships/oleObject" Target="../embeddings/oleObject4.bin"/><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image" Target="../media/image47.emf"/><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3" Type="http://schemas.openxmlformats.org/officeDocument/2006/relationships/image" Target="../media/image37.emf"/><Relationship Id="rId2" Type="http://schemas.openxmlformats.org/officeDocument/2006/relationships/notesSlide" Target="../notesSlides/notesSlide28.xml"/><Relationship Id="rId1" Type="http://schemas.openxmlformats.org/officeDocument/2006/relationships/slideLayout" Target="../slideLayouts/slideLayout13.xml"/><Relationship Id="rId5" Type="http://schemas.openxmlformats.org/officeDocument/2006/relationships/image" Target="../media/image39.jpeg"/><Relationship Id="rId4" Type="http://schemas.openxmlformats.org/officeDocument/2006/relationships/image" Target="../media/image38.emf"/></Relationships>
</file>

<file path=ppt/slides/_rels/slide50.xml.rels><?xml version="1.0" encoding="UTF-8" standalone="yes"?>
<Relationships xmlns="http://schemas.openxmlformats.org/package/2006/relationships"><Relationship Id="rId3" Type="http://schemas.openxmlformats.org/officeDocument/2006/relationships/image" Target="../media/image49.emf"/><Relationship Id="rId2" Type="http://schemas.openxmlformats.org/officeDocument/2006/relationships/notesSlide" Target="../notesSlides/notesSlide29.xml"/><Relationship Id="rId1" Type="http://schemas.openxmlformats.org/officeDocument/2006/relationships/slideLayout" Target="../slideLayouts/slideLayout13.xml"/><Relationship Id="rId4" Type="http://schemas.openxmlformats.org/officeDocument/2006/relationships/image" Target="../media/image50.emf"/></Relationships>
</file>

<file path=ppt/slides/_rels/slide51.xml.rels><?xml version="1.0" encoding="UTF-8" standalone="yes"?>
<Relationships xmlns="http://schemas.openxmlformats.org/package/2006/relationships"><Relationship Id="rId3" Type="http://schemas.openxmlformats.org/officeDocument/2006/relationships/image" Target="../media/image52.jpg"/><Relationship Id="rId7" Type="http://schemas.openxmlformats.org/officeDocument/2006/relationships/image" Target="../media/image56.jpg"/><Relationship Id="rId2" Type="http://schemas.openxmlformats.org/officeDocument/2006/relationships/image" Target="../media/image51.png"/><Relationship Id="rId1" Type="http://schemas.openxmlformats.org/officeDocument/2006/relationships/slideLayout" Target="../slideLayouts/slideLayout6.xml"/><Relationship Id="rId6" Type="http://schemas.openxmlformats.org/officeDocument/2006/relationships/image" Target="../media/image55.jpg"/><Relationship Id="rId5" Type="http://schemas.openxmlformats.org/officeDocument/2006/relationships/image" Target="../media/image54.jpg"/><Relationship Id="rId4" Type="http://schemas.openxmlformats.org/officeDocument/2006/relationships/image" Target="../media/image53.jp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emf"/><Relationship Id="rId1" Type="http://schemas.openxmlformats.org/officeDocument/2006/relationships/slideLayout" Target="../slideLayouts/slideLayout13.xml"/><Relationship Id="rId4" Type="http://schemas.openxmlformats.org/officeDocument/2006/relationships/image" Target="../media/image59.jpg"/></Relationships>
</file>

<file path=ppt/slides/_rels/slide55.xml.rels><?xml version="1.0" encoding="UTF-8" standalone="yes"?>
<Relationships xmlns="http://schemas.openxmlformats.org/package/2006/relationships"><Relationship Id="rId2" Type="http://schemas.openxmlformats.org/officeDocument/2006/relationships/image" Target="../media/image60.emf"/><Relationship Id="rId1" Type="http://schemas.openxmlformats.org/officeDocument/2006/relationships/slideLayout" Target="../slideLayouts/slideLayout1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4.xml.rels><?xml version="1.0" encoding="UTF-8" standalone="yes"?>
<Relationships xmlns="http://schemas.openxmlformats.org/package/2006/relationships"><Relationship Id="rId3" Type="http://schemas.openxmlformats.org/officeDocument/2006/relationships/image" Target="../media/image61.emf"/><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7.xml.rels><?xml version="1.0" encoding="UTF-8" standalone="yes"?>
<Relationships xmlns="http://schemas.openxmlformats.org/package/2006/relationships"><Relationship Id="rId3" Type="http://schemas.openxmlformats.org/officeDocument/2006/relationships/image" Target="../media/image35.emf"/><Relationship Id="rId2" Type="http://schemas.openxmlformats.org/officeDocument/2006/relationships/image" Target="../media/image24.jpg"/><Relationship Id="rId1" Type="http://schemas.openxmlformats.org/officeDocument/2006/relationships/slideLayout" Target="../slideLayouts/slideLayout1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9.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image" Target="../media/image57.emf"/><Relationship Id="rId1" Type="http://schemas.openxmlformats.org/officeDocument/2006/relationships/slideLayout" Target="../slideLayouts/slideLayout13.xml"/><Relationship Id="rId4" Type="http://schemas.openxmlformats.org/officeDocument/2006/relationships/image" Target="../media/image59.jpg"/></Relationships>
</file>

<file path=ppt/slides/_rels/slide70.xml.rels><?xml version="1.0" encoding="UTF-8" standalone="yes"?>
<Relationships xmlns="http://schemas.openxmlformats.org/package/2006/relationships"><Relationship Id="rId3" Type="http://schemas.openxmlformats.org/officeDocument/2006/relationships/image" Target="../media/image62.emf"/><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_rels/slide72.xml.rels><?xml version="1.0" encoding="UTF-8" standalone="yes"?>
<Relationships xmlns="http://schemas.openxmlformats.org/package/2006/relationships"><Relationship Id="rId3" Type="http://schemas.openxmlformats.org/officeDocument/2006/relationships/image" Target="../media/image63.emf"/><Relationship Id="rId2" Type="http://schemas.openxmlformats.org/officeDocument/2006/relationships/notesSlide" Target="../notesSlides/notesSlide36.xml"/><Relationship Id="rId1" Type="http://schemas.openxmlformats.org/officeDocument/2006/relationships/slideLayout" Target="../slideLayouts/slideLayout17.xml"/></Relationships>
</file>

<file path=ppt/slides/_rels/slide73.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74.xml.rels><?xml version="1.0" encoding="UTF-8" standalone="yes"?>
<Relationships xmlns="http://schemas.openxmlformats.org/package/2006/relationships"><Relationship Id="rId2" Type="http://schemas.openxmlformats.org/officeDocument/2006/relationships/image" Target="../media/image64.emf"/><Relationship Id="rId1" Type="http://schemas.openxmlformats.org/officeDocument/2006/relationships/slideLayout" Target="../slideLayouts/slideLayout13.xml"/></Relationships>
</file>

<file path=ppt/slides/_rels/slide75.xml.rels><?xml version="1.0" encoding="UTF-8" standalone="yes"?>
<Relationships xmlns="http://schemas.openxmlformats.org/package/2006/relationships"><Relationship Id="rId3" Type="http://schemas.openxmlformats.org/officeDocument/2006/relationships/image" Target="../media/image65.emf"/><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3" Type="http://schemas.openxmlformats.org/officeDocument/2006/relationships/image" Target="../media/image57.emf"/><Relationship Id="rId2" Type="http://schemas.openxmlformats.org/officeDocument/2006/relationships/image" Target="../media/image66.emf"/><Relationship Id="rId1" Type="http://schemas.openxmlformats.org/officeDocument/2006/relationships/slideLayout" Target="../slideLayouts/slideLayout6.xml"/><Relationship Id="rId5" Type="http://schemas.openxmlformats.org/officeDocument/2006/relationships/image" Target="../media/image68.jpeg"/><Relationship Id="rId4" Type="http://schemas.openxmlformats.org/officeDocument/2006/relationships/image" Target="../media/image67.jpeg"/></Relationships>
</file>

<file path=ppt/slides/_rels/slide78.xml.rels><?xml version="1.0" encoding="UTF-8" standalone="yes"?>
<Relationships xmlns="http://schemas.openxmlformats.org/package/2006/relationships"><Relationship Id="rId2" Type="http://schemas.openxmlformats.org/officeDocument/2006/relationships/image" Target="../media/image66.emf"/><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2" name="Rectangle 3"/>
          <p:cNvSpPr>
            <a:spLocks noChangeArrowheads="1"/>
          </p:cNvSpPr>
          <p:nvPr/>
        </p:nvSpPr>
        <p:spPr bwMode="auto">
          <a:xfrm>
            <a:off x="1524001" y="2985572"/>
            <a:ext cx="184731"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p>
            <a:endParaRPr lang="en-GB" dirty="0"/>
          </a:p>
        </p:txBody>
      </p:sp>
      <p:sp>
        <p:nvSpPr>
          <p:cNvPr id="4" name="Slide Number Placeholder 3">
            <a:extLst>
              <a:ext uri="{FF2B5EF4-FFF2-40B4-BE49-F238E27FC236}">
                <a16:creationId xmlns:a16="http://schemas.microsoft.com/office/drawing/2014/main" id="{B971BE89-439E-BE4C-AE33-FD4ED747238C}"/>
              </a:ext>
            </a:extLst>
          </p:cNvPr>
          <p:cNvSpPr>
            <a:spLocks noGrp="1"/>
          </p:cNvSpPr>
          <p:nvPr>
            <p:ph type="sldNum" sz="quarter" idx="12"/>
          </p:nvPr>
        </p:nvSpPr>
        <p:spPr/>
        <p:txBody>
          <a:bodyPr/>
          <a:lstStyle/>
          <a:p>
            <a:fld id="{455123DE-DF0A-45CF-9929-81DBBDC71DC7}" type="slidenum">
              <a:rPr lang="en-AU" smtClean="0"/>
              <a:pPr/>
              <a:t>1</a:t>
            </a:fld>
            <a:endParaRPr lang="en-AU" dirty="0"/>
          </a:p>
        </p:txBody>
      </p:sp>
      <p:sp>
        <p:nvSpPr>
          <p:cNvPr id="3" name="Title 2"/>
          <p:cNvSpPr>
            <a:spLocks noGrp="1"/>
          </p:cNvSpPr>
          <p:nvPr>
            <p:ph type="title"/>
          </p:nvPr>
        </p:nvSpPr>
        <p:spPr>
          <a:xfrm>
            <a:off x="735724" y="787545"/>
            <a:ext cx="9080937" cy="1004400"/>
          </a:xfrm>
        </p:spPr>
        <p:txBody>
          <a:bodyPr/>
          <a:lstStyle/>
          <a:p>
            <a:r>
              <a:rPr lang="en-GB" sz="4000" b="1" dirty="0"/>
              <a:t>Analyse</a:t>
            </a:r>
            <a:br>
              <a:rPr lang="en-GB" sz="3200" b="1" dirty="0"/>
            </a:br>
            <a:r>
              <a:rPr lang="en-GB" sz="3200" b="1" dirty="0"/>
              <a:t>Performing Functional/Behavioural Analysis</a:t>
            </a:r>
            <a:endParaRPr lang="en-GB" sz="3200" dirty="0"/>
          </a:p>
        </p:txBody>
      </p:sp>
      <p:sp>
        <p:nvSpPr>
          <p:cNvPr id="6" name="Text Placeholder 5">
            <a:extLst>
              <a:ext uri="{FF2B5EF4-FFF2-40B4-BE49-F238E27FC236}">
                <a16:creationId xmlns:a16="http://schemas.microsoft.com/office/drawing/2014/main" id="{D9B18099-5DFB-FF4F-B2DD-C5EDB0231F0D}"/>
              </a:ext>
            </a:extLst>
          </p:cNvPr>
          <p:cNvSpPr>
            <a:spLocks noGrp="1"/>
          </p:cNvSpPr>
          <p:nvPr>
            <p:ph type="body" sz="quarter" idx="13"/>
          </p:nvPr>
        </p:nvSpPr>
        <p:spPr>
          <a:xfrm>
            <a:off x="4887311" y="4703927"/>
            <a:ext cx="7103918" cy="1366528"/>
          </a:xfrm>
        </p:spPr>
        <p:txBody>
          <a:bodyPr/>
          <a:lstStyle/>
          <a:p>
            <a:pPr marL="133386" lvl="1" indent="0">
              <a:buNone/>
            </a:pPr>
            <a:r>
              <a:rPr lang="en-GB" sz="1800" dirty="0">
                <a:latin typeface="Arial" charset="0"/>
                <a:ea typeface="Arial" charset="0"/>
                <a:cs typeface="Arial" charset="0"/>
              </a:rPr>
              <a:t>“Design is a funny word. Some people think design means how it looks. But of course, if you dig deeper, it’s really about how it works”</a:t>
            </a:r>
          </a:p>
          <a:p>
            <a:pPr marL="0" indent="0" algn="r">
              <a:lnSpc>
                <a:spcPct val="90000"/>
              </a:lnSpc>
              <a:buNone/>
            </a:pPr>
            <a:r>
              <a:rPr lang="en-GB" sz="1800" dirty="0">
                <a:latin typeface="Arial" charset="0"/>
                <a:ea typeface="Arial" charset="0"/>
                <a:cs typeface="Arial" charset="0"/>
              </a:rPr>
              <a:t>			</a:t>
            </a:r>
            <a:r>
              <a:rPr lang="en-GB" sz="1800" b="1" dirty="0">
                <a:latin typeface="Arial" charset="0"/>
                <a:ea typeface="Arial" charset="0"/>
                <a:cs typeface="Arial" charset="0"/>
              </a:rPr>
              <a:t>Steve Jobs</a:t>
            </a:r>
          </a:p>
          <a:p>
            <a:pPr marL="0" indent="0">
              <a:buNone/>
            </a:pPr>
            <a:endParaRPr lang="en-US" sz="2400" dirty="0"/>
          </a:p>
        </p:txBody>
      </p:sp>
    </p:spTree>
    <p:extLst>
      <p:ext uri="{BB962C8B-B14F-4D97-AF65-F5344CB8AC3E}">
        <p14:creationId xmlns:p14="http://schemas.microsoft.com/office/powerpoint/2010/main" val="16798807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106" name="Rectangle 2"/>
          <p:cNvSpPr>
            <a:spLocks noGrp="1" noChangeArrowheads="1"/>
          </p:cNvSpPr>
          <p:nvPr>
            <p:ph type="title"/>
          </p:nvPr>
        </p:nvSpPr>
        <p:spPr>
          <a:xfrm>
            <a:off x="-50488" y="76396"/>
            <a:ext cx="11976957" cy="764443"/>
          </a:xfrm>
        </p:spPr>
        <p:txBody>
          <a:bodyPr>
            <a:noAutofit/>
          </a:bodyPr>
          <a:lstStyle/>
          <a:p>
            <a:r>
              <a:rPr lang="en-US" altLang="x-none" sz="3200" dirty="0"/>
              <a:t>Requirements: Need, Expectation, Requirement and Specification Hierarchy</a:t>
            </a:r>
          </a:p>
        </p:txBody>
      </p:sp>
      <p:sp>
        <p:nvSpPr>
          <p:cNvPr id="175115" name="Rectangle 11"/>
          <p:cNvSpPr>
            <a:spLocks noChangeArrowheads="1"/>
          </p:cNvSpPr>
          <p:nvPr/>
        </p:nvSpPr>
        <p:spPr bwMode="auto">
          <a:xfrm>
            <a:off x="7373846" y="1494329"/>
            <a:ext cx="4286479" cy="36933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Feeding because I am hungry.</a:t>
            </a:r>
          </a:p>
        </p:txBody>
      </p:sp>
      <p:sp>
        <p:nvSpPr>
          <p:cNvPr id="175116" name="Rectangle 12"/>
          <p:cNvSpPr>
            <a:spLocks noChangeArrowheads="1"/>
          </p:cNvSpPr>
          <p:nvPr/>
        </p:nvSpPr>
        <p:spPr bwMode="auto">
          <a:xfrm>
            <a:off x="7407948" y="2321056"/>
            <a:ext cx="4286480" cy="646331"/>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Satisfying, inexpensive, hot meal, readily available.</a:t>
            </a:r>
          </a:p>
        </p:txBody>
      </p:sp>
      <p:sp>
        <p:nvSpPr>
          <p:cNvPr id="175117" name="Rectangle 13"/>
          <p:cNvSpPr>
            <a:spLocks noChangeArrowheads="1"/>
          </p:cNvSpPr>
          <p:nvPr/>
        </p:nvSpPr>
        <p:spPr bwMode="auto">
          <a:xfrm>
            <a:off x="7391400" y="3298850"/>
            <a:ext cx="4286480" cy="923330"/>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wrap="square" anchor="ctr">
            <a:spAutoFit/>
          </a:bodyPr>
          <a:lstStyle/>
          <a:p>
            <a:pPr eaLnBrk="1" hangingPunct="1">
              <a:defRPr/>
            </a:pPr>
            <a:r>
              <a:rPr lang="en-US" altLang="x-none" dirty="0"/>
              <a:t>The user requires a hot and  enjoyable medium fat, high protein, medium carbohydrate meal at their home promptly.</a:t>
            </a:r>
          </a:p>
        </p:txBody>
      </p:sp>
      <p:sp>
        <p:nvSpPr>
          <p:cNvPr id="175118" name="Rectangle 14"/>
          <p:cNvSpPr>
            <a:spLocks noChangeArrowheads="1"/>
          </p:cNvSpPr>
          <p:nvPr/>
        </p:nvSpPr>
        <p:spPr bwMode="auto">
          <a:xfrm>
            <a:off x="7391400" y="5188277"/>
            <a:ext cx="4088176" cy="923330"/>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square" anchor="ctr">
            <a:spAutoFit/>
          </a:bodyPr>
          <a:lstStyle/>
          <a:p>
            <a:pPr eaLnBrk="1" hangingPunct="1">
              <a:defRPr/>
            </a:pPr>
            <a:r>
              <a:rPr lang="en-US" altLang="x-none" dirty="0"/>
              <a:t>Cheese, ham and tomato </a:t>
            </a:r>
            <a:r>
              <a:rPr lang="en-US" altLang="x-none" dirty="0" err="1"/>
              <a:t>toastie</a:t>
            </a:r>
            <a:r>
              <a:rPr lang="en-US" altLang="x-none" dirty="0"/>
              <a:t> with 20g of British medium cheddar cheese, 15g of sliced tomato and 15g fine Yorkshire ham.</a:t>
            </a:r>
          </a:p>
        </p:txBody>
      </p:sp>
      <p:sp>
        <p:nvSpPr>
          <p:cNvPr id="175123" name="Line 19"/>
          <p:cNvSpPr>
            <a:spLocks noChangeShapeType="1"/>
          </p:cNvSpPr>
          <p:nvPr/>
        </p:nvSpPr>
        <p:spPr bwMode="auto">
          <a:xfrm flipV="1">
            <a:off x="1589800" y="4545078"/>
            <a:ext cx="9002000" cy="22922"/>
          </a:xfrm>
          <a:prstGeom prst="line">
            <a:avLst/>
          </a:prstGeom>
          <a:noFill/>
          <a:ln w="38100">
            <a:solidFill>
              <a:srgbClr val="FFCC99"/>
            </a:solidFill>
            <a:prstDash val="dash"/>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nSpc>
                <a:spcPct val="85000"/>
              </a:lnSpc>
              <a:spcBef>
                <a:spcPct val="25000"/>
              </a:spcBef>
              <a:defRPr/>
            </a:pPr>
            <a:endParaRPr lang="en-US"/>
          </a:p>
        </p:txBody>
      </p:sp>
      <p:sp>
        <p:nvSpPr>
          <p:cNvPr id="175124" name="Text Box 20"/>
          <p:cNvSpPr txBox="1">
            <a:spLocks noChangeArrowheads="1"/>
          </p:cNvSpPr>
          <p:nvPr/>
        </p:nvSpPr>
        <p:spPr bwMode="auto">
          <a:xfrm>
            <a:off x="2362200" y="3200400"/>
            <a:ext cx="3276600"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63500">
                <a:solidFill>
                  <a:schemeClr val="accent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spAutoFit/>
          </a:bodyPr>
          <a:lstStyle/>
          <a:p>
            <a:pPr algn="ctr" eaLnBrk="1" hangingPunct="1">
              <a:spcBef>
                <a:spcPct val="50000"/>
              </a:spcBef>
              <a:defRPr/>
            </a:pPr>
            <a:endParaRPr lang="x-none" altLang="x-none" sz="1600" b="1">
              <a:latin typeface="Arial" charset="0"/>
            </a:endParaRPr>
          </a:p>
        </p:txBody>
      </p:sp>
      <p:sp>
        <p:nvSpPr>
          <p:cNvPr id="175125" name="Rectangle 21"/>
          <p:cNvSpPr>
            <a:spLocks noChangeArrowheads="1"/>
          </p:cNvSpPr>
          <p:nvPr/>
        </p:nvSpPr>
        <p:spPr bwMode="auto">
          <a:xfrm>
            <a:off x="2067791" y="1278350"/>
            <a:ext cx="3754582" cy="815879"/>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noAutofit/>
          </a:bodyPr>
          <a:lstStyle/>
          <a:p>
            <a:pPr algn="ctr" eaLnBrk="1" hangingPunct="1">
              <a:defRPr/>
            </a:pPr>
            <a:r>
              <a:rPr lang="en-US" altLang="x-none" b="1" dirty="0">
                <a:solidFill>
                  <a:srgbClr val="5F5F5F"/>
                </a:solidFill>
                <a:latin typeface="Arial" charset="0"/>
              </a:rPr>
              <a:t>Need</a:t>
            </a:r>
          </a:p>
          <a:p>
            <a:pPr algn="ctr" eaLnBrk="1" hangingPunct="1">
              <a:defRPr/>
            </a:pPr>
            <a:r>
              <a:rPr lang="en-US" altLang="x-none" sz="1600" dirty="0">
                <a:solidFill>
                  <a:srgbClr val="5F5F5F"/>
                </a:solidFill>
              </a:rPr>
              <a:t>(</a:t>
            </a:r>
            <a:r>
              <a:rPr lang="en-US" altLang="x-none" sz="1600" i="1" dirty="0">
                <a:solidFill>
                  <a:srgbClr val="5F5F5F"/>
                </a:solidFill>
              </a:rPr>
              <a:t>Lack of</a:t>
            </a:r>
            <a:r>
              <a:rPr lang="en-US" altLang="x-none" sz="1600" dirty="0">
                <a:solidFill>
                  <a:srgbClr val="5F5F5F"/>
                </a:solidFill>
              </a:rPr>
              <a:t> something required, desired, or considered useful)</a:t>
            </a:r>
          </a:p>
        </p:txBody>
      </p:sp>
      <p:sp>
        <p:nvSpPr>
          <p:cNvPr id="175126" name="Rectangle 22"/>
          <p:cNvSpPr>
            <a:spLocks noChangeArrowheads="1"/>
          </p:cNvSpPr>
          <p:nvPr/>
        </p:nvSpPr>
        <p:spPr bwMode="auto">
          <a:xfrm>
            <a:off x="2438400" y="2190562"/>
            <a:ext cx="3810000" cy="892552"/>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Expectation</a:t>
            </a:r>
          </a:p>
          <a:p>
            <a:pPr algn="ctr" eaLnBrk="1" hangingPunct="1">
              <a:defRPr/>
            </a:pPr>
            <a:r>
              <a:rPr lang="en-US" altLang="x-none" sz="1600" dirty="0">
                <a:solidFill>
                  <a:srgbClr val="5F5F5F"/>
                </a:solidFill>
              </a:rPr>
              <a:t>(</a:t>
            </a:r>
            <a:r>
              <a:rPr lang="en-US" altLang="x-none" dirty="0">
                <a:solidFill>
                  <a:srgbClr val="5F5F5F"/>
                </a:solidFill>
              </a:rPr>
              <a:t>characteristics or features</a:t>
            </a:r>
            <a:r>
              <a:rPr lang="en-US" altLang="x-none" sz="1600" dirty="0">
                <a:solidFill>
                  <a:srgbClr val="5F5F5F"/>
                </a:solidFill>
              </a:rPr>
              <a:t> which needs will be met)</a:t>
            </a:r>
          </a:p>
        </p:txBody>
      </p:sp>
      <p:sp>
        <p:nvSpPr>
          <p:cNvPr id="175127" name="Rectangle 23"/>
          <p:cNvSpPr>
            <a:spLocks noChangeArrowheads="1"/>
          </p:cNvSpPr>
          <p:nvPr/>
        </p:nvSpPr>
        <p:spPr bwMode="auto">
          <a:xfrm>
            <a:off x="3124200" y="3327904"/>
            <a:ext cx="3429000" cy="861774"/>
          </a:xfrm>
          <a:prstGeom prst="rect">
            <a:avLst/>
          </a:prstGeom>
          <a:ln>
            <a:headEnd/>
            <a:tailEnd/>
          </a:ln>
        </p:spPr>
        <p:style>
          <a:lnRef idx="2">
            <a:schemeClr val="accent1"/>
          </a:lnRef>
          <a:fillRef idx="1">
            <a:schemeClr val="lt1"/>
          </a:fillRef>
          <a:effectRef idx="0">
            <a:schemeClr val="accent1"/>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Requirement</a:t>
            </a:r>
          </a:p>
          <a:p>
            <a:pPr algn="ctr" eaLnBrk="1" hangingPunct="1">
              <a:defRPr/>
            </a:pPr>
            <a:r>
              <a:rPr lang="en-US" altLang="x-none" sz="1600" dirty="0">
                <a:solidFill>
                  <a:srgbClr val="5F5F5F"/>
                </a:solidFill>
              </a:rPr>
              <a:t>(</a:t>
            </a:r>
            <a:r>
              <a:rPr lang="en-US" altLang="x-none" sz="1600" i="1" dirty="0">
                <a:solidFill>
                  <a:srgbClr val="5F5F5F"/>
                </a:solidFill>
              </a:rPr>
              <a:t>Formal statement</a:t>
            </a:r>
            <a:r>
              <a:rPr lang="en-US" altLang="x-none" sz="1600" dirty="0">
                <a:solidFill>
                  <a:srgbClr val="5F5F5F"/>
                </a:solidFill>
              </a:rPr>
              <a:t> of needs and expectations)</a:t>
            </a:r>
          </a:p>
        </p:txBody>
      </p:sp>
      <p:sp>
        <p:nvSpPr>
          <p:cNvPr id="175128" name="Rectangle 24"/>
          <p:cNvSpPr>
            <a:spLocks noChangeArrowheads="1"/>
          </p:cNvSpPr>
          <p:nvPr/>
        </p:nvSpPr>
        <p:spPr bwMode="auto">
          <a:xfrm>
            <a:off x="3778827" y="5097334"/>
            <a:ext cx="3124200" cy="1107996"/>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nchor="ctr">
            <a:spAutoFit/>
          </a:bodyPr>
          <a:lstStyle/>
          <a:p>
            <a:pPr algn="ctr" eaLnBrk="1" hangingPunct="1">
              <a:defRPr/>
            </a:pPr>
            <a:r>
              <a:rPr lang="en-US" altLang="x-none" b="1" dirty="0">
                <a:solidFill>
                  <a:srgbClr val="5F5F5F"/>
                </a:solidFill>
                <a:latin typeface="Arial" charset="0"/>
              </a:rPr>
              <a:t>Specification/Definition</a:t>
            </a:r>
          </a:p>
          <a:p>
            <a:pPr algn="ctr" eaLnBrk="1" hangingPunct="1">
              <a:defRPr/>
            </a:pPr>
            <a:r>
              <a:rPr lang="en-US" altLang="x-none" sz="1600" dirty="0">
                <a:solidFill>
                  <a:srgbClr val="5F5F5F"/>
                </a:solidFill>
              </a:rPr>
              <a:t>(</a:t>
            </a:r>
            <a:r>
              <a:rPr lang="en-US" altLang="x-none" sz="1600" i="1" dirty="0">
                <a:solidFill>
                  <a:srgbClr val="5F5F5F"/>
                </a:solidFill>
              </a:rPr>
              <a:t>Formal description of system (product) to satisfy the Requirements)</a:t>
            </a:r>
          </a:p>
        </p:txBody>
      </p:sp>
      <p:sp>
        <p:nvSpPr>
          <p:cNvPr id="175129" name="AutoShape 25"/>
          <p:cNvSpPr>
            <a:spLocks noChangeArrowheads="1"/>
          </p:cNvSpPr>
          <p:nvPr/>
        </p:nvSpPr>
        <p:spPr bwMode="auto">
          <a:xfrm rot="10800000" flipH="1">
            <a:off x="1839191" y="2085145"/>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0" name="AutoShape 26"/>
          <p:cNvSpPr>
            <a:spLocks noChangeArrowheads="1"/>
          </p:cNvSpPr>
          <p:nvPr/>
        </p:nvSpPr>
        <p:spPr bwMode="auto">
          <a:xfrm rot="10800000" flipH="1">
            <a:off x="2514600" y="3122910"/>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sp>
        <p:nvSpPr>
          <p:cNvPr id="175131" name="AutoShape 27"/>
          <p:cNvSpPr>
            <a:spLocks noChangeArrowheads="1"/>
          </p:cNvSpPr>
          <p:nvPr/>
        </p:nvSpPr>
        <p:spPr bwMode="auto">
          <a:xfrm rot="10800000" flipH="1">
            <a:off x="3061854" y="4558917"/>
            <a:ext cx="457200" cy="1107612"/>
          </a:xfrm>
          <a:custGeom>
            <a:avLst/>
            <a:gdLst>
              <a:gd name="G0" fmla="+- 15126 0 0"/>
              <a:gd name="G1" fmla="+- 2912 0 0"/>
              <a:gd name="G2" fmla="+- 12158 0 2912"/>
              <a:gd name="G3" fmla="+- G2 0 2912"/>
              <a:gd name="G4" fmla="*/ G3 32768 32059"/>
              <a:gd name="G5" fmla="*/ G4 1 2"/>
              <a:gd name="G6" fmla="+- 21600 0 15126"/>
              <a:gd name="G7" fmla="*/ G6 2912 6079"/>
              <a:gd name="G8" fmla="+- G7 15126 0"/>
              <a:gd name="T0" fmla="*/ 15126 w 21600"/>
              <a:gd name="T1" fmla="*/ 0 h 21600"/>
              <a:gd name="T2" fmla="*/ 15126 w 21600"/>
              <a:gd name="T3" fmla="*/ 12158 h 21600"/>
              <a:gd name="T4" fmla="*/ 3237 w 21600"/>
              <a:gd name="T5" fmla="*/ 21600 h 21600"/>
              <a:gd name="T6" fmla="*/ 21600 w 21600"/>
              <a:gd name="T7" fmla="*/ 6079 h 21600"/>
              <a:gd name="T8" fmla="*/ 17694720 60000 65536"/>
              <a:gd name="T9" fmla="*/ 5898240 60000 65536"/>
              <a:gd name="T10" fmla="*/ 5898240 60000 65536"/>
              <a:gd name="T11" fmla="*/ 0 60000 65536"/>
              <a:gd name="T12" fmla="*/ 12427 w 21600"/>
              <a:gd name="T13" fmla="*/ G1 h 21600"/>
              <a:gd name="T14" fmla="*/ G8 w 21600"/>
              <a:gd name="T15" fmla="*/ G2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solidFill>
            <a:srgbClr val="C0C0C0"/>
          </a:solidFill>
          <a:ln>
            <a:noFill/>
          </a:ln>
          <a:effectLst/>
          <a:extLst>
            <a:ext uri="{91240B29-F687-4F45-9708-019B960494DF}">
              <a14:hiddenLine xmlns:a14="http://schemas.microsoft.com/office/drawing/2010/main" w="63500">
                <a:solidFill>
                  <a:srgbClr val="969696"/>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spAutoFit/>
          </a:bodyPr>
          <a:lstStyle/>
          <a:p>
            <a:pPr>
              <a:lnSpc>
                <a:spcPct val="85000"/>
              </a:lnSpc>
              <a:spcBef>
                <a:spcPct val="25000"/>
              </a:spcBef>
              <a:defRPr/>
            </a:pPr>
            <a:endParaRPr lang="en-US"/>
          </a:p>
        </p:txBody>
      </p:sp>
      <p:cxnSp>
        <p:nvCxnSpPr>
          <p:cNvPr id="4" name="Straight Connector 3"/>
          <p:cNvCxnSpPr>
            <a:cxnSpLocks/>
            <a:stCxn id="175115" idx="1"/>
          </p:cNvCxnSpPr>
          <p:nvPr/>
        </p:nvCxnSpPr>
        <p:spPr bwMode="auto">
          <a:xfrm>
            <a:off x="7373846" y="1678995"/>
            <a:ext cx="76203" cy="883818"/>
          </a:xfrm>
          <a:prstGeom prst="line">
            <a:avLst/>
          </a:prstGeom>
          <a:solidFill>
            <a:srgbClr val="3374D4"/>
          </a:solidFill>
          <a:ln w="9525" cap="flat" cmpd="sng" algn="ctr">
            <a:noFill/>
            <a:prstDash val="solid"/>
            <a:round/>
            <a:headEnd type="none" w="med" len="med"/>
            <a:tailEnd type="none" w="med" len="med"/>
          </a:ln>
          <a:effectLst/>
        </p:spPr>
      </p:cxnSp>
      <p:cxnSp>
        <p:nvCxnSpPr>
          <p:cNvPr id="8" name="Straight Connector 7"/>
          <p:cNvCxnSpPr>
            <a:cxnSpLocks/>
            <a:stCxn id="175125" idx="3"/>
            <a:endCxn id="175115" idx="1"/>
          </p:cNvCxnSpPr>
          <p:nvPr/>
        </p:nvCxnSpPr>
        <p:spPr bwMode="auto">
          <a:xfrm flipV="1">
            <a:off x="5822373" y="1678995"/>
            <a:ext cx="1551473" cy="7295"/>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1" name="Straight Connector 20"/>
          <p:cNvCxnSpPr>
            <a:cxnSpLocks/>
            <a:stCxn id="175126" idx="3"/>
            <a:endCxn id="175116" idx="1"/>
          </p:cNvCxnSpPr>
          <p:nvPr/>
        </p:nvCxnSpPr>
        <p:spPr bwMode="auto">
          <a:xfrm>
            <a:off x="6248400" y="2636838"/>
            <a:ext cx="1159548" cy="738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4" name="Straight Connector 23"/>
          <p:cNvCxnSpPr>
            <a:cxnSpLocks/>
            <a:stCxn id="175127" idx="3"/>
            <a:endCxn id="175117" idx="1"/>
          </p:cNvCxnSpPr>
          <p:nvPr/>
        </p:nvCxnSpPr>
        <p:spPr bwMode="auto">
          <a:xfrm>
            <a:off x="6553200" y="3758791"/>
            <a:ext cx="838200" cy="1724"/>
          </a:xfrm>
          <a:prstGeom prst="line">
            <a:avLst/>
          </a:prstGeom>
          <a:solidFill>
            <a:srgbClr val="3374D4"/>
          </a:solidFill>
          <a:ln w="28575" cap="flat" cmpd="sng" algn="ctr">
            <a:solidFill>
              <a:srgbClr val="C00000"/>
            </a:solidFill>
            <a:prstDash val="solid"/>
            <a:round/>
            <a:headEnd type="none" w="med" len="med"/>
            <a:tailEnd type="none" w="med" len="med"/>
          </a:ln>
          <a:effectLst/>
        </p:spPr>
      </p:cxnSp>
      <p:cxnSp>
        <p:nvCxnSpPr>
          <p:cNvPr id="27" name="Straight Connector 26"/>
          <p:cNvCxnSpPr>
            <a:cxnSpLocks/>
            <a:stCxn id="175128" idx="3"/>
            <a:endCxn id="175118" idx="1"/>
          </p:cNvCxnSpPr>
          <p:nvPr/>
        </p:nvCxnSpPr>
        <p:spPr bwMode="auto">
          <a:xfrm flipV="1">
            <a:off x="6903027" y="5649942"/>
            <a:ext cx="488373" cy="1390"/>
          </a:xfrm>
          <a:prstGeom prst="line">
            <a:avLst/>
          </a:prstGeom>
          <a:solidFill>
            <a:srgbClr val="3374D4"/>
          </a:solidFill>
          <a:ln w="28575" cap="flat" cmpd="sng" algn="ctr">
            <a:solidFill>
              <a:srgbClr val="C00000"/>
            </a:solidFill>
            <a:prstDash val="solid"/>
            <a:round/>
            <a:headEnd type="none" w="med" len="med"/>
            <a:tailEnd type="none" w="med" len="med"/>
          </a:ln>
          <a:effectLst/>
        </p:spPr>
      </p:cxnSp>
      <p:sp>
        <p:nvSpPr>
          <p:cNvPr id="16" name="Right Arrow 15"/>
          <p:cNvSpPr/>
          <p:nvPr/>
        </p:nvSpPr>
        <p:spPr bwMode="auto">
          <a:xfrm rot="16200000">
            <a:off x="1301607" y="3339009"/>
            <a:ext cx="1373043" cy="955964"/>
          </a:xfrm>
          <a:prstGeom prst="rightArrow">
            <a:avLst>
              <a:gd name="adj1" fmla="val 58696"/>
              <a:gd name="adj2" fmla="val 50000"/>
            </a:avLst>
          </a:prstGeom>
          <a:ln>
            <a:headEnd type="none" w="med" len="med"/>
            <a:tailEnd type="none" w="med" len="me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rtlCol="0" anchor="ctr"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Free</a:t>
            </a:r>
          </a:p>
        </p:txBody>
      </p:sp>
      <p:sp>
        <p:nvSpPr>
          <p:cNvPr id="2" name="Left Arrow 1"/>
          <p:cNvSpPr/>
          <p:nvPr/>
        </p:nvSpPr>
        <p:spPr bwMode="auto">
          <a:xfrm rot="16200000">
            <a:off x="1340985" y="4794142"/>
            <a:ext cx="1316182" cy="1031052"/>
          </a:xfrm>
          <a:prstGeom prst="leftArrow">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US" sz="1400" dirty="0">
                <a:solidFill>
                  <a:schemeClr val="tx1"/>
                </a:solidFill>
                <a:latin typeface="+mj-lt"/>
              </a:rPr>
              <a:t>Solution Specific</a:t>
            </a:r>
          </a:p>
        </p:txBody>
      </p:sp>
    </p:spTree>
    <p:extLst>
      <p:ext uri="{BB962C8B-B14F-4D97-AF65-F5344CB8AC3E}">
        <p14:creationId xmlns:p14="http://schemas.microsoft.com/office/powerpoint/2010/main" val="2638419049"/>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78C8A-8FDC-6562-0106-8E1FE8AD38C2}"/>
              </a:ext>
            </a:extLst>
          </p:cNvPr>
          <p:cNvSpPr>
            <a:spLocks noGrp="1"/>
          </p:cNvSpPr>
          <p:nvPr>
            <p:ph type="title"/>
          </p:nvPr>
        </p:nvSpPr>
        <p:spPr>
          <a:xfrm>
            <a:off x="7464614" y="1783959"/>
            <a:ext cx="4087306" cy="2889114"/>
          </a:xfrm>
        </p:spPr>
        <p:txBody>
          <a:bodyPr vert="horz" lIns="91440" tIns="45720" rIns="91440" bIns="45720" rtlCol="0" anchor="b">
            <a:normAutofit/>
          </a:bodyPr>
          <a:lstStyle/>
          <a:p>
            <a:r>
              <a:rPr lang="en-US" sz="4600"/>
              <a:t>Design the right thing…Then design the thing right.</a:t>
            </a:r>
          </a:p>
        </p:txBody>
      </p:sp>
      <p:pic>
        <p:nvPicPr>
          <p:cNvPr id="6" name="Content Placeholder 5" descr="A picture containing text, table, plate, indoor&#10;&#10;Description automatically generated">
            <a:extLst>
              <a:ext uri="{FF2B5EF4-FFF2-40B4-BE49-F238E27FC236}">
                <a16:creationId xmlns:a16="http://schemas.microsoft.com/office/drawing/2014/main" id="{EA0C8FCE-5214-DD34-63F6-6B4F5DE71F5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1" b="9501"/>
          <a:stretch/>
        </p:blipFill>
        <p:spPr>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extLst>
      <p:ext uri="{BB962C8B-B14F-4D97-AF65-F5344CB8AC3E}">
        <p14:creationId xmlns:p14="http://schemas.microsoft.com/office/powerpoint/2010/main" val="2156754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2"/>
          <p:cNvSpPr>
            <a:spLocks noChangeArrowheads="1"/>
          </p:cNvSpPr>
          <p:nvPr/>
        </p:nvSpPr>
        <p:spPr bwMode="auto">
          <a:xfrm>
            <a:off x="2445084" y="1837006"/>
            <a:ext cx="6406832" cy="4032738"/>
          </a:xfrm>
          <a:prstGeom prst="rect">
            <a:avLst/>
          </a:prstGeom>
          <a:solidFill>
            <a:schemeClr val="accent6">
              <a:lumMod val="20000"/>
              <a:lumOff val="80000"/>
            </a:schemeClr>
          </a:solidFill>
          <a:ln w="9525">
            <a:solidFill>
              <a:schemeClr val="tx1"/>
            </a:solidFill>
            <a:miter lim="800000"/>
            <a:headEnd/>
            <a:tailEnd/>
          </a:ln>
          <a:scene3d>
            <a:camera prst="orthographicFront"/>
            <a:lightRig rig="threePt" dir="t"/>
          </a:scene3d>
          <a:sp3d>
            <a:bevelT/>
          </a:sp3d>
        </p:spPr>
        <p:txBody>
          <a:bodyPr wrap="none" lIns="84253" tIns="42126" rIns="84253" bIns="42126" anchor="ctr"/>
          <a:lstStyle/>
          <a:p>
            <a:pPr>
              <a:defRPr/>
            </a:pPr>
            <a:endParaRPr lang="en-US" sz="1662" dirty="0">
              <a:solidFill>
                <a:srgbClr val="000000"/>
              </a:solidFill>
              <a:latin typeface="Arial" charset="0"/>
            </a:endParaRPr>
          </a:p>
        </p:txBody>
      </p:sp>
      <p:sp>
        <p:nvSpPr>
          <p:cNvPr id="22566" name="Text Box 15"/>
          <p:cNvSpPr txBox="1">
            <a:spLocks noChangeArrowheads="1"/>
          </p:cNvSpPr>
          <p:nvPr/>
        </p:nvSpPr>
        <p:spPr bwMode="auto">
          <a:xfrm>
            <a:off x="2516100" y="737819"/>
            <a:ext cx="1459924" cy="681585"/>
          </a:xfrm>
          <a:prstGeom prst="rect">
            <a:avLst/>
          </a:prstGeom>
          <a:noFill/>
          <a:ln w="9525">
            <a:noFill/>
            <a:miter lim="800000"/>
            <a:headEnd/>
            <a:tailEnd/>
          </a:ln>
        </p:spPr>
        <p:txBody>
          <a:bodyPr wrap="square" lIns="84253" tIns="42126" rIns="84253" bIns="42126">
            <a:spAutoFit/>
          </a:bodyPr>
          <a:lstStyle/>
          <a:p>
            <a:pPr eaLnBrk="0" hangingPunct="0"/>
            <a:r>
              <a:rPr lang="en-GB" sz="1292" dirty="0">
                <a:solidFill>
                  <a:srgbClr val="000000"/>
                </a:solidFill>
              </a:rPr>
              <a:t>Customer</a:t>
            </a:r>
          </a:p>
          <a:p>
            <a:pPr eaLnBrk="0" hangingPunct="0"/>
            <a:r>
              <a:rPr lang="en-GB" sz="1292" dirty="0">
                <a:solidFill>
                  <a:srgbClr val="000000"/>
                </a:solidFill>
              </a:rPr>
              <a:t>Needs and Expectations</a:t>
            </a:r>
          </a:p>
        </p:txBody>
      </p:sp>
      <p:sp>
        <p:nvSpPr>
          <p:cNvPr id="29" name="Flowchart: Document 28"/>
          <p:cNvSpPr/>
          <p:nvPr/>
        </p:nvSpPr>
        <p:spPr bwMode="auto">
          <a:xfrm>
            <a:off x="7011925" y="2620876"/>
            <a:ext cx="1224297" cy="162562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User </a:t>
            </a:r>
          </a:p>
          <a:p>
            <a:pPr>
              <a:defRPr/>
            </a:pPr>
            <a:r>
              <a:rPr lang="en-GB" sz="1200" dirty="0">
                <a:solidFill>
                  <a:srgbClr val="000000"/>
                </a:solidFill>
              </a:rPr>
              <a:t>Requirements</a:t>
            </a:r>
          </a:p>
        </p:txBody>
      </p:sp>
      <p:sp>
        <p:nvSpPr>
          <p:cNvPr id="32" name="Flowchart: Document 31"/>
          <p:cNvSpPr/>
          <p:nvPr/>
        </p:nvSpPr>
        <p:spPr bwMode="auto">
          <a:xfrm>
            <a:off x="9203302" y="5490511"/>
            <a:ext cx="1349619" cy="929054"/>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Subsystem</a:t>
            </a:r>
          </a:p>
          <a:p>
            <a:pPr>
              <a:defRPr/>
            </a:pPr>
            <a:r>
              <a:rPr lang="en-GB" sz="1292" dirty="0">
                <a:solidFill>
                  <a:srgbClr val="000000"/>
                </a:solidFill>
              </a:rPr>
              <a:t>Requirements</a:t>
            </a:r>
          </a:p>
        </p:txBody>
      </p:sp>
      <p:cxnSp>
        <p:nvCxnSpPr>
          <p:cNvPr id="35" name="Straight Arrow Connector 34"/>
          <p:cNvCxnSpPr/>
          <p:nvPr/>
        </p:nvCxnSpPr>
        <p:spPr bwMode="invGray">
          <a:xfrm>
            <a:off x="8639519" y="4049740"/>
            <a:ext cx="1428760" cy="1466"/>
          </a:xfrm>
          <a:prstGeom prst="straightConnector1">
            <a:avLst/>
          </a:prstGeom>
          <a:ln w="76200">
            <a:solidFill>
              <a:srgbClr val="000090"/>
            </a:solidFill>
            <a:tailEnd type="triangle" w="med" len="med"/>
          </a:ln>
          <a:scene3d>
            <a:camera prst="orthographicFront"/>
            <a:lightRig rig="threePt" dir="t"/>
          </a:scene3d>
          <a:sp3d>
            <a:bevelT/>
          </a:sp3d>
        </p:spPr>
        <p:style>
          <a:lnRef idx="1">
            <a:schemeClr val="accent1"/>
          </a:lnRef>
          <a:fillRef idx="0">
            <a:schemeClr val="accent1"/>
          </a:fillRef>
          <a:effectRef idx="0">
            <a:schemeClr val="accent1"/>
          </a:effectRef>
          <a:fontRef idx="minor">
            <a:schemeClr val="tx1"/>
          </a:fontRef>
        </p:style>
      </p:cxnSp>
      <p:sp>
        <p:nvSpPr>
          <p:cNvPr id="33" name="Flowchart: Document 32"/>
          <p:cNvSpPr/>
          <p:nvPr/>
        </p:nvSpPr>
        <p:spPr bwMode="auto">
          <a:xfrm>
            <a:off x="8925662" y="2963008"/>
            <a:ext cx="1409700" cy="961292"/>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defRPr/>
            </a:pPr>
            <a:r>
              <a:rPr lang="en-GB" sz="1292" dirty="0">
                <a:solidFill>
                  <a:srgbClr val="000000"/>
                </a:solidFill>
              </a:rPr>
              <a:t>Build and Check Requirements</a:t>
            </a:r>
          </a:p>
        </p:txBody>
      </p:sp>
      <p:sp>
        <p:nvSpPr>
          <p:cNvPr id="22579" name="TextBox 46"/>
          <p:cNvSpPr txBox="1">
            <a:spLocks noChangeArrowheads="1"/>
          </p:cNvSpPr>
          <p:nvPr/>
        </p:nvSpPr>
        <p:spPr bwMode="gray">
          <a:xfrm>
            <a:off x="6781803" y="1940177"/>
            <a:ext cx="1928646" cy="369127"/>
          </a:xfrm>
          <a:prstGeom prst="rect">
            <a:avLst/>
          </a:prstGeom>
          <a:noFill/>
          <a:ln w="9525">
            <a:noFill/>
            <a:miter lim="800000"/>
            <a:headEnd/>
            <a:tailEnd/>
          </a:ln>
        </p:spPr>
        <p:txBody>
          <a:bodyPr wrap="none" lIns="84253" tIns="42126" rIns="84253" bIns="42126">
            <a:spAutoFit/>
          </a:bodyPr>
          <a:lstStyle/>
          <a:p>
            <a:r>
              <a:rPr lang="en-GB" sz="1846" b="1" dirty="0"/>
              <a:t>Design System</a:t>
            </a:r>
          </a:p>
        </p:txBody>
      </p:sp>
      <p:sp>
        <p:nvSpPr>
          <p:cNvPr id="22580" name="Title 33"/>
          <p:cNvSpPr>
            <a:spLocks noGrp="1"/>
          </p:cNvSpPr>
          <p:nvPr>
            <p:ph type="title"/>
          </p:nvPr>
        </p:nvSpPr>
        <p:spPr>
          <a:xfrm>
            <a:off x="389418" y="89922"/>
            <a:ext cx="10163503" cy="693165"/>
          </a:xfrm>
        </p:spPr>
        <p:txBody>
          <a:bodyPr>
            <a:normAutofit fontScale="90000"/>
          </a:bodyPr>
          <a:lstStyle/>
          <a:p>
            <a:r>
              <a:rPr lang="en-GB" dirty="0"/>
              <a:t>BAE Systems’ Design System Process (RFCD)</a:t>
            </a:r>
          </a:p>
        </p:txBody>
      </p:sp>
      <p:sp>
        <p:nvSpPr>
          <p:cNvPr id="40" name="Line 3"/>
          <p:cNvSpPr>
            <a:spLocks noChangeShapeType="1"/>
          </p:cNvSpPr>
          <p:nvPr/>
        </p:nvSpPr>
        <p:spPr bwMode="gray">
          <a:xfrm>
            <a:off x="2347167" y="1115083"/>
            <a:ext cx="517455" cy="709053"/>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41" name="Line 4"/>
          <p:cNvSpPr>
            <a:spLocks noChangeShapeType="1"/>
          </p:cNvSpPr>
          <p:nvPr/>
        </p:nvSpPr>
        <p:spPr bwMode="gray">
          <a:xfrm>
            <a:off x="7886365" y="4948581"/>
            <a:ext cx="1219547" cy="1316289"/>
          </a:xfrm>
          <a:prstGeom prst="line">
            <a:avLst/>
          </a:prstGeom>
          <a:noFill/>
          <a:ln w="76200">
            <a:solidFill>
              <a:srgbClr val="000090"/>
            </a:solidFill>
            <a:round/>
            <a:headEnd/>
            <a:tailEnd type="triangle" w="med" len="med"/>
          </a:ln>
          <a:scene3d>
            <a:camera prst="orthographicFront"/>
            <a:lightRig rig="threePt" dir="t"/>
          </a:scene3d>
          <a:sp3d>
            <a:bevelT/>
          </a:sp3d>
        </p:spPr>
        <p:txBody>
          <a:bodyPr wrap="none" lIns="84253" tIns="42126" rIns="84253" bIns="42126" anchor="ctr"/>
          <a:lstStyle/>
          <a:p>
            <a:pPr algn="ctr">
              <a:defRPr/>
            </a:pPr>
            <a:endParaRPr lang="en-GB" sz="1108" dirty="0">
              <a:solidFill>
                <a:srgbClr val="000000"/>
              </a:solidFill>
            </a:endParaRPr>
          </a:p>
        </p:txBody>
      </p:sp>
      <p:sp>
        <p:nvSpPr>
          <p:cNvPr id="23" name="Flowchart: Document 28">
            <a:extLst>
              <a:ext uri="{FF2B5EF4-FFF2-40B4-BE49-F238E27FC236}">
                <a16:creationId xmlns:a16="http://schemas.microsoft.com/office/drawing/2014/main" id="{E3214D6F-80FD-884F-A69A-42815FDF7B5A}"/>
              </a:ext>
            </a:extLst>
          </p:cNvPr>
          <p:cNvSpPr/>
          <p:nvPr/>
        </p:nvSpPr>
        <p:spPr bwMode="auto">
          <a:xfrm>
            <a:off x="7102244" y="3052067"/>
            <a:ext cx="1349620"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t"/>
          <a:lstStyle/>
          <a:p>
            <a:pPr>
              <a:defRPr/>
            </a:pPr>
            <a:r>
              <a:rPr lang="en-GB" sz="1200" dirty="0">
                <a:solidFill>
                  <a:srgbClr val="000000"/>
                </a:solidFill>
              </a:rPr>
              <a:t>System Requirements</a:t>
            </a:r>
          </a:p>
        </p:txBody>
      </p:sp>
      <p:sp>
        <p:nvSpPr>
          <p:cNvPr id="30" name="Flowchart: Document 29"/>
          <p:cNvSpPr/>
          <p:nvPr/>
        </p:nvSpPr>
        <p:spPr bwMode="auto">
          <a:xfrm>
            <a:off x="7175990" y="3471531"/>
            <a:ext cx="1346688" cy="1597269"/>
          </a:xfrm>
          <a:prstGeom prst="flowChartDocumen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lIns="84253" tIns="42126" rIns="84253" bIns="42126" anchor="ctr"/>
          <a:lstStyle/>
          <a:p>
            <a:pPr algn="ctr">
              <a:defRPr/>
            </a:pPr>
            <a:r>
              <a:rPr lang="en-GB" sz="1662" dirty="0">
                <a:solidFill>
                  <a:srgbClr val="000000"/>
                </a:solidFill>
              </a:rPr>
              <a:t>System</a:t>
            </a:r>
          </a:p>
          <a:p>
            <a:pPr algn="ctr">
              <a:defRPr/>
            </a:pPr>
            <a:r>
              <a:rPr lang="en-GB" sz="1662" dirty="0">
                <a:solidFill>
                  <a:srgbClr val="000000"/>
                </a:solidFill>
              </a:rPr>
              <a:t>Design</a:t>
            </a:r>
          </a:p>
          <a:p>
            <a:pPr algn="ctr">
              <a:defRPr/>
            </a:pPr>
            <a:r>
              <a:rPr lang="en-GB" sz="1662" dirty="0">
                <a:solidFill>
                  <a:srgbClr val="000000"/>
                </a:solidFill>
              </a:rPr>
              <a:t>Definition</a:t>
            </a:r>
          </a:p>
        </p:txBody>
      </p:sp>
      <p:pic>
        <p:nvPicPr>
          <p:cNvPr id="2" name="Picture 1">
            <a:extLst>
              <a:ext uri="{FF2B5EF4-FFF2-40B4-BE49-F238E27FC236}">
                <a16:creationId xmlns:a16="http://schemas.microsoft.com/office/drawing/2014/main" id="{F39FC57D-286D-B348-A255-C4ED8C391DE9}"/>
              </a:ext>
            </a:extLst>
          </p:cNvPr>
          <p:cNvPicPr>
            <a:picLocks noChangeAspect="1"/>
          </p:cNvPicPr>
          <p:nvPr/>
        </p:nvPicPr>
        <p:blipFill>
          <a:blip r:embed="rId3"/>
          <a:stretch>
            <a:fillRect/>
          </a:stretch>
        </p:blipFill>
        <p:spPr>
          <a:xfrm>
            <a:off x="2438890" y="1980112"/>
            <a:ext cx="4737100" cy="3810000"/>
          </a:xfrm>
          <a:prstGeom prst="rect">
            <a:avLst/>
          </a:prstGeom>
        </p:spPr>
      </p:pic>
    </p:spTree>
    <p:extLst>
      <p:ext uri="{BB962C8B-B14F-4D97-AF65-F5344CB8AC3E}">
        <p14:creationId xmlns:p14="http://schemas.microsoft.com/office/powerpoint/2010/main" val="1204909846"/>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 name="Picture 11"/>
          <p:cNvPicPr>
            <a:picLocks noChangeAspect="1"/>
          </p:cNvPicPr>
          <p:nvPr/>
        </p:nvPicPr>
        <p:blipFill>
          <a:blip r:embed="rId3"/>
          <a:stretch>
            <a:fillRect/>
          </a:stretch>
        </p:blipFill>
        <p:spPr>
          <a:xfrm>
            <a:off x="5447466" y="2590049"/>
            <a:ext cx="4868843" cy="2653158"/>
          </a:xfrm>
          <a:prstGeom prst="rect">
            <a:avLst/>
          </a:prstGeom>
        </p:spPr>
      </p:pic>
      <p:sp>
        <p:nvSpPr>
          <p:cNvPr id="52227" name="Rectangle 2"/>
          <p:cNvSpPr>
            <a:spLocks noGrp="1" noChangeArrowheads="1"/>
          </p:cNvSpPr>
          <p:nvPr>
            <p:ph type="title"/>
          </p:nvPr>
        </p:nvSpPr>
        <p:spPr>
          <a:xfrm>
            <a:off x="183528" y="172075"/>
            <a:ext cx="8440615" cy="499474"/>
          </a:xfrm>
        </p:spPr>
        <p:txBody>
          <a:bodyPr>
            <a:normAutofit fontScale="90000"/>
          </a:bodyPr>
          <a:lstStyle/>
          <a:p>
            <a:pPr defTabSz="703402"/>
            <a:r>
              <a:rPr lang="en-GB" dirty="0">
                <a:latin typeface="Arial" charset="0"/>
              </a:rPr>
              <a:t>Why Analyse Requirements? </a:t>
            </a:r>
          </a:p>
        </p:txBody>
      </p:sp>
      <p:sp>
        <p:nvSpPr>
          <p:cNvPr id="3" name="Slide Number Placeholder 2">
            <a:extLst>
              <a:ext uri="{FF2B5EF4-FFF2-40B4-BE49-F238E27FC236}">
                <a16:creationId xmlns:a16="http://schemas.microsoft.com/office/drawing/2014/main" id="{680C28F5-9CF2-4C48-9473-47CBE7FC932F}"/>
              </a:ext>
            </a:extLst>
          </p:cNvPr>
          <p:cNvSpPr>
            <a:spLocks noGrp="1"/>
          </p:cNvSpPr>
          <p:nvPr>
            <p:ph type="sldNum" sz="quarter" idx="12"/>
          </p:nvPr>
        </p:nvSpPr>
        <p:spPr/>
        <p:txBody>
          <a:bodyPr/>
          <a:lstStyle/>
          <a:p>
            <a:fld id="{455123DE-DF0A-45CF-9929-81DBBDC71DC7}" type="slidenum">
              <a:rPr lang="en-AU" smtClean="0"/>
              <a:pPr/>
              <a:t>5</a:t>
            </a:fld>
            <a:endParaRPr lang="en-AU" dirty="0"/>
          </a:p>
        </p:txBody>
      </p:sp>
      <p:sp>
        <p:nvSpPr>
          <p:cNvPr id="52229" name="Text Box 4"/>
          <p:cNvSpPr txBox="1">
            <a:spLocks noChangeArrowheads="1"/>
          </p:cNvSpPr>
          <p:nvPr/>
        </p:nvSpPr>
        <p:spPr bwMode="gray">
          <a:xfrm>
            <a:off x="2400257" y="3167753"/>
            <a:ext cx="184731" cy="433196"/>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215" dirty="0">
              <a:solidFill>
                <a:schemeClr val="bg1"/>
              </a:solidFill>
            </a:endParaRPr>
          </a:p>
        </p:txBody>
      </p:sp>
      <p:sp>
        <p:nvSpPr>
          <p:cNvPr id="13" name="Rectangle 12"/>
          <p:cNvSpPr/>
          <p:nvPr/>
        </p:nvSpPr>
        <p:spPr>
          <a:xfrm>
            <a:off x="6224449" y="2596263"/>
            <a:ext cx="2073134" cy="1088294"/>
          </a:xfrm>
          <a:prstGeom prst="rect">
            <a:avLst/>
          </a:prstGeom>
          <a:noFill/>
          <a:ln w="76200">
            <a:solidFill>
              <a:srgbClr val="C00000"/>
            </a:solidFill>
            <a:prstDash val="sys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19" name="Freeform 18"/>
          <p:cNvSpPr/>
          <p:nvPr/>
        </p:nvSpPr>
        <p:spPr>
          <a:xfrm>
            <a:off x="6214464" y="2590049"/>
            <a:ext cx="4101844" cy="2189016"/>
          </a:xfrm>
          <a:custGeom>
            <a:avLst/>
            <a:gdLst>
              <a:gd name="connsiteX0" fmla="*/ 2277979 w 4443664"/>
              <a:gd name="connsiteY0" fmla="*/ 0 h 2358190"/>
              <a:gd name="connsiteX1" fmla="*/ 2310064 w 4443664"/>
              <a:gd name="connsiteY1" fmla="*/ 1219200 h 2358190"/>
              <a:gd name="connsiteX2" fmla="*/ 0 w 4443664"/>
              <a:gd name="connsiteY2" fmla="*/ 1203158 h 2358190"/>
              <a:gd name="connsiteX3" fmla="*/ 32085 w 4443664"/>
              <a:gd name="connsiteY3" fmla="*/ 2358190 h 2358190"/>
              <a:gd name="connsiteX4" fmla="*/ 4443664 w 4443664"/>
              <a:gd name="connsiteY4" fmla="*/ 2342148 h 2358190"/>
              <a:gd name="connsiteX5" fmla="*/ 4427621 w 4443664"/>
              <a:gd name="connsiteY5" fmla="*/ 48127 h 2358190"/>
              <a:gd name="connsiteX6" fmla="*/ 2261937 w 4443664"/>
              <a:gd name="connsiteY6" fmla="*/ 48127 h 2358190"/>
              <a:gd name="connsiteX7" fmla="*/ 2277979 w 4443664"/>
              <a:gd name="connsiteY7" fmla="*/ 0 h 2358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664" h="2358190">
                <a:moveTo>
                  <a:pt x="2277979" y="0"/>
                </a:moveTo>
                <a:lnTo>
                  <a:pt x="2310064" y="1219200"/>
                </a:lnTo>
                <a:lnTo>
                  <a:pt x="0" y="1203158"/>
                </a:lnTo>
                <a:lnTo>
                  <a:pt x="32085" y="2358190"/>
                </a:lnTo>
                <a:lnTo>
                  <a:pt x="4443664" y="2342148"/>
                </a:lnTo>
                <a:lnTo>
                  <a:pt x="4427621" y="48127"/>
                </a:lnTo>
                <a:lnTo>
                  <a:pt x="2261937" y="48127"/>
                </a:lnTo>
                <a:lnTo>
                  <a:pt x="2277979" y="0"/>
                </a:lnTo>
                <a:close/>
              </a:path>
            </a:pathLst>
          </a:custGeom>
          <a:noFill/>
          <a:ln w="76200">
            <a:solidFill>
              <a:schemeClr val="tx1"/>
            </a:soli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77" dirty="0"/>
          </a:p>
        </p:txBody>
      </p:sp>
      <p:sp>
        <p:nvSpPr>
          <p:cNvPr id="9" name="Rounded Rectangular Callout 8"/>
          <p:cNvSpPr/>
          <p:nvPr/>
        </p:nvSpPr>
        <p:spPr>
          <a:xfrm>
            <a:off x="1700196" y="1135691"/>
            <a:ext cx="3748533" cy="1908298"/>
          </a:xfrm>
          <a:prstGeom prst="wedgeRoundRectCallout">
            <a:avLst>
              <a:gd name="adj1" fmla="val 68157"/>
              <a:gd name="adj2" fmla="val 42000"/>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r>
              <a:rPr lang="en-US" sz="2000" dirty="0"/>
              <a:t>The requirements expressed by stakeholders, especially the user, are incomplete, rambling, inconsistent, ambiguous, incorrect and unconfirmable</a:t>
            </a:r>
          </a:p>
        </p:txBody>
      </p:sp>
      <p:sp>
        <p:nvSpPr>
          <p:cNvPr id="2" name="Rounded Rectangular Callout 1">
            <a:extLst>
              <a:ext uri="{FF2B5EF4-FFF2-40B4-BE49-F238E27FC236}">
                <a16:creationId xmlns:a16="http://schemas.microsoft.com/office/drawing/2014/main" id="{7B7C2BDE-B881-344E-AC2E-7AD82C555D1C}"/>
              </a:ext>
            </a:extLst>
          </p:cNvPr>
          <p:cNvSpPr/>
          <p:nvPr/>
        </p:nvSpPr>
        <p:spPr>
          <a:xfrm>
            <a:off x="1875693" y="4972692"/>
            <a:ext cx="2987408" cy="1458930"/>
          </a:xfrm>
          <a:prstGeom prst="wedgeRoundRectCallout">
            <a:avLst>
              <a:gd name="adj1" fmla="val 110887"/>
              <a:gd name="adj2" fmla="val -67078"/>
              <a:gd name="adj3" fmla="val 16667"/>
            </a:avLst>
          </a:prstGeom>
        </p:spPr>
        <p:style>
          <a:lnRef idx="0">
            <a:schemeClr val="dk1"/>
          </a:lnRef>
          <a:fillRef idx="3">
            <a:schemeClr val="dk1"/>
          </a:fillRef>
          <a:effectRef idx="3">
            <a:schemeClr val="dk1"/>
          </a:effectRef>
          <a:fontRef idx="minor">
            <a:schemeClr val="lt1"/>
          </a:fontRef>
        </p:style>
        <p:txBody>
          <a:bodyPr rtlCol="0" anchor="ctr"/>
          <a:lstStyle/>
          <a:p>
            <a:pPr algn="ctr"/>
            <a:r>
              <a:rPr lang="en-US" dirty="0"/>
              <a:t>To have a full understanding of the problem we have to determine the unspoken requirements</a:t>
            </a:r>
          </a:p>
        </p:txBody>
      </p:sp>
    </p:spTree>
    <p:extLst>
      <p:ext uri="{BB962C8B-B14F-4D97-AF65-F5344CB8AC3E}">
        <p14:creationId xmlns:p14="http://schemas.microsoft.com/office/powerpoint/2010/main" val="1061381629"/>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9"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2050"/>
          <p:cNvSpPr>
            <a:spLocks noGrp="1" noChangeArrowheads="1"/>
          </p:cNvSpPr>
          <p:nvPr>
            <p:ph type="title"/>
          </p:nvPr>
        </p:nvSpPr>
        <p:spPr>
          <a:xfrm>
            <a:off x="225850" y="216348"/>
            <a:ext cx="6489700" cy="388586"/>
          </a:xfrm>
        </p:spPr>
        <p:txBody>
          <a:bodyPr>
            <a:normAutofit fontScale="90000"/>
          </a:bodyPr>
          <a:lstStyle/>
          <a:p>
            <a:r>
              <a:rPr lang="en-GB" dirty="0"/>
              <a:t>Incomplete</a:t>
            </a:r>
          </a:p>
        </p:txBody>
      </p:sp>
      <p:sp>
        <p:nvSpPr>
          <p:cNvPr id="2" name="Slide Number Placeholder 1"/>
          <p:cNvSpPr>
            <a:spLocks noGrp="1"/>
          </p:cNvSpPr>
          <p:nvPr>
            <p:ph type="sldNum" sz="quarter" idx="4"/>
          </p:nvPr>
        </p:nvSpPr>
        <p:spPr/>
        <p:txBody>
          <a:bodyPr/>
          <a:lstStyle/>
          <a:p>
            <a:fld id="{714C567D-0E37-3E41-B6D4-8C0AC45026B9}" type="slidenum">
              <a:rPr lang="en-US" smtClean="0"/>
              <a:pPr/>
              <a:t>6</a:t>
            </a:fld>
            <a:endParaRPr lang="en-US" dirty="0"/>
          </a:p>
        </p:txBody>
      </p:sp>
      <p:graphicFrame>
        <p:nvGraphicFramePr>
          <p:cNvPr id="24579" name="Object 2051"/>
          <p:cNvGraphicFramePr>
            <a:graphicFrameLocks noChangeAspect="1"/>
          </p:cNvGraphicFramePr>
          <p:nvPr/>
        </p:nvGraphicFramePr>
        <p:xfrm>
          <a:off x="2014538" y="1081088"/>
          <a:ext cx="8077200" cy="4837112"/>
        </p:xfrm>
        <a:graphic>
          <a:graphicData uri="http://schemas.openxmlformats.org/presentationml/2006/ole">
            <mc:AlternateContent xmlns:mc="http://schemas.openxmlformats.org/markup-compatibility/2006">
              <mc:Choice xmlns:v="urn:schemas-microsoft-com:vml" Requires="v">
                <p:oleObj name="Bitmap Image" r:id="rId2" imgW="6935168" imgH="4153480" progId="Paint.Picture">
                  <p:embed/>
                </p:oleObj>
              </mc:Choice>
              <mc:Fallback>
                <p:oleObj name="Bitmap Image" r:id="rId2" imgW="6935168" imgH="4153480" progId="Paint.Picture">
                  <p:embed/>
                  <p:pic>
                    <p:nvPicPr>
                      <p:cNvPr id="24579"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4538" y="1081088"/>
                        <a:ext cx="8077200" cy="4837112"/>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57150">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1176227028"/>
      </p:ext>
    </p:extLst>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25603" name="Object 2051"/>
          <p:cNvGraphicFramePr>
            <a:graphicFrameLocks noChangeAspect="1"/>
          </p:cNvGraphicFramePr>
          <p:nvPr>
            <p:extLst>
              <p:ext uri="{D42A27DB-BD31-4B8C-83A1-F6EECF244321}">
                <p14:modId xmlns:p14="http://schemas.microsoft.com/office/powerpoint/2010/main" val="1241200135"/>
              </p:ext>
            </p:extLst>
          </p:nvPr>
        </p:nvGraphicFramePr>
        <p:xfrm>
          <a:off x="2055686" y="779068"/>
          <a:ext cx="8077200" cy="5211763"/>
        </p:xfrm>
        <a:graphic>
          <a:graphicData uri="http://schemas.openxmlformats.org/presentationml/2006/ole">
            <mc:AlternateContent xmlns:mc="http://schemas.openxmlformats.org/markup-compatibility/2006">
              <mc:Choice xmlns:v="urn:schemas-microsoft-com:vml" Requires="v">
                <p:oleObj name="PhotoImpact" r:id="rId2" imgW="5790476" imgH="4342857" progId="PI3.Image">
                  <p:embed/>
                </p:oleObj>
              </mc:Choice>
              <mc:Fallback>
                <p:oleObj name="PhotoImpact" r:id="rId2" imgW="5790476" imgH="4342857" progId="PI3.Image">
                  <p:embed/>
                  <p:pic>
                    <p:nvPicPr>
                      <p:cNvPr id="25603" name="Object 205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5686" y="779068"/>
                        <a:ext cx="8077200" cy="521176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7"/>
                                </a:schemeClr>
                              </a:outerShdw>
                            </a:effectLst>
                          </a14:hiddenEffects>
                        </a:ext>
                      </a:extLst>
                    </p:spPr>
                  </p:pic>
                </p:oleObj>
              </mc:Fallback>
            </mc:AlternateContent>
          </a:graphicData>
        </a:graphic>
      </p:graphicFrame>
      <p:sp>
        <p:nvSpPr>
          <p:cNvPr id="130052" name="Text Box 2052"/>
          <p:cNvSpPr txBox="1">
            <a:spLocks noChangeArrowheads="1"/>
          </p:cNvSpPr>
          <p:nvPr/>
        </p:nvSpPr>
        <p:spPr bwMode="auto">
          <a:xfrm>
            <a:off x="10264775" y="163515"/>
            <a:ext cx="280526" cy="61555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wrap="none" lIns="0" tIns="0" rIns="0" bIns="0">
            <a:spAutoFit/>
          </a:bodyPr>
          <a:lstStyle/>
          <a:p>
            <a:pPr>
              <a:defRPr/>
            </a:pPr>
            <a:r>
              <a:rPr lang="en-GB" sz="4000" dirty="0">
                <a:solidFill>
                  <a:srgbClr val="B2B2B2"/>
                </a:solidFill>
              </a:rPr>
              <a:t>*</a:t>
            </a:r>
          </a:p>
        </p:txBody>
      </p:sp>
      <p:sp>
        <p:nvSpPr>
          <p:cNvPr id="2" name="Slide Number Placeholder 1"/>
          <p:cNvSpPr>
            <a:spLocks noGrp="1"/>
          </p:cNvSpPr>
          <p:nvPr>
            <p:ph type="sldNum" sz="quarter" idx="12"/>
          </p:nvPr>
        </p:nvSpPr>
        <p:spPr/>
        <p:txBody>
          <a:bodyPr/>
          <a:lstStyle/>
          <a:p>
            <a:fld id="{714C567D-0E37-3E41-B6D4-8C0AC45026B9}" type="slidenum">
              <a:rPr lang="en-US" smtClean="0"/>
              <a:pPr/>
              <a:t>7</a:t>
            </a:fld>
            <a:endParaRPr lang="en-US" dirty="0"/>
          </a:p>
        </p:txBody>
      </p:sp>
    </p:spTree>
    <p:extLst>
      <p:ext uri="{BB962C8B-B14F-4D97-AF65-F5344CB8AC3E}">
        <p14:creationId xmlns:p14="http://schemas.microsoft.com/office/powerpoint/2010/main" val="761446802"/>
      </p:ext>
    </p:extLst>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8</a:t>
            </a:fld>
            <a:endParaRPr lang="en-US" dirty="0"/>
          </a:p>
        </p:txBody>
      </p:sp>
      <p:sp>
        <p:nvSpPr>
          <p:cNvPr id="6" name="Text Placeholder 5">
            <a:extLst>
              <a:ext uri="{FF2B5EF4-FFF2-40B4-BE49-F238E27FC236}">
                <a16:creationId xmlns:a16="http://schemas.microsoft.com/office/drawing/2014/main" id="{57C72A43-E265-574F-86B9-3977E1791CC7}"/>
              </a:ext>
            </a:extLst>
          </p:cNvPr>
          <p:cNvSpPr>
            <a:spLocks noGrp="1"/>
          </p:cNvSpPr>
          <p:nvPr>
            <p:ph type="body" sz="quarter" idx="13"/>
          </p:nvPr>
        </p:nvSpPr>
        <p:spPr>
          <a:xfrm>
            <a:off x="851338" y="1541124"/>
            <a:ext cx="9362612" cy="4511542"/>
          </a:xfrm>
        </p:spPr>
        <p:txBody>
          <a:bodyPr/>
          <a:lstStyle/>
          <a:p>
            <a:r>
              <a:rPr lang="en-GB" sz="2400" dirty="0"/>
              <a:t>You don’</a:t>
            </a:r>
            <a:r>
              <a:rPr lang="en-GB" altLang="ja-JP" sz="2400" dirty="0"/>
              <a:t>t need a lot of words to convey clear understanding</a:t>
            </a:r>
          </a:p>
          <a:p>
            <a:endParaRPr lang="en-GB" sz="1800" dirty="0"/>
          </a:p>
          <a:p>
            <a:pPr lvl="2"/>
            <a:r>
              <a:rPr lang="en-GB" sz="2400" dirty="0"/>
              <a:t>The Lord’s Prayer				                     56</a:t>
            </a:r>
          </a:p>
          <a:p>
            <a:pPr lvl="2"/>
            <a:endParaRPr lang="en-GB" sz="2400" dirty="0"/>
          </a:p>
          <a:p>
            <a:pPr lvl="2"/>
            <a:r>
              <a:rPr lang="en-GB" sz="2400" dirty="0"/>
              <a:t>The 10 Commandments			                   197</a:t>
            </a:r>
          </a:p>
          <a:p>
            <a:pPr lvl="2"/>
            <a:endParaRPr lang="en-GB" sz="2400" dirty="0"/>
          </a:p>
          <a:p>
            <a:pPr lvl="2"/>
            <a:r>
              <a:rPr lang="en-GB" sz="2400" dirty="0"/>
              <a:t>The U.S. Declaration of Independence		     300</a:t>
            </a:r>
          </a:p>
          <a:p>
            <a:pPr lvl="2"/>
            <a:endParaRPr lang="en-GB" sz="2400" dirty="0"/>
          </a:p>
          <a:p>
            <a:pPr lvl="2"/>
            <a:r>
              <a:rPr lang="en-GB" sz="2400" dirty="0"/>
              <a:t>The EC Directive on the export of duck eggs	29,611</a:t>
            </a:r>
          </a:p>
          <a:p>
            <a:endParaRPr lang="en-US" sz="1800" dirty="0"/>
          </a:p>
        </p:txBody>
      </p:sp>
      <p:sp>
        <p:nvSpPr>
          <p:cNvPr id="61441" name="Title 1"/>
          <p:cNvSpPr>
            <a:spLocks noGrp="1"/>
          </p:cNvSpPr>
          <p:nvPr>
            <p:ph type="title"/>
          </p:nvPr>
        </p:nvSpPr>
        <p:spPr>
          <a:xfrm>
            <a:off x="343200" y="140537"/>
            <a:ext cx="11010600" cy="664797"/>
          </a:xfrm>
        </p:spPr>
        <p:txBody>
          <a:bodyPr/>
          <a:lstStyle/>
          <a:p>
            <a:r>
              <a:rPr lang="en-US" dirty="0"/>
              <a:t>Rambling</a:t>
            </a:r>
          </a:p>
        </p:txBody>
      </p:sp>
    </p:spTree>
    <p:extLst>
      <p:ext uri="{BB962C8B-B14F-4D97-AF65-F5344CB8AC3E}">
        <p14:creationId xmlns:p14="http://schemas.microsoft.com/office/powerpoint/2010/main" val="286995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p:nvPr>
        </p:nvSpPr>
        <p:spPr>
          <a:xfrm>
            <a:off x="236360" y="310704"/>
            <a:ext cx="6489700" cy="378312"/>
          </a:xfrm>
        </p:spPr>
        <p:txBody>
          <a:bodyPr>
            <a:normAutofit fontScale="90000"/>
          </a:bodyPr>
          <a:lstStyle/>
          <a:p>
            <a:r>
              <a:rPr lang="en-US" dirty="0">
                <a:latin typeface="Arial" charset="0"/>
              </a:rPr>
              <a:t>Inconsistent</a:t>
            </a:r>
          </a:p>
        </p:txBody>
      </p:sp>
      <p:sp>
        <p:nvSpPr>
          <p:cNvPr id="2" name="Slide Number Placeholder 1"/>
          <p:cNvSpPr>
            <a:spLocks noGrp="1"/>
          </p:cNvSpPr>
          <p:nvPr>
            <p:ph type="sldNum" sz="quarter" idx="4"/>
          </p:nvPr>
        </p:nvSpPr>
        <p:spPr/>
        <p:txBody>
          <a:bodyPr/>
          <a:lstStyle/>
          <a:p>
            <a:fld id="{714C567D-0E37-3E41-B6D4-8C0AC45026B9}" type="slidenum">
              <a:rPr lang="en-US" smtClean="0"/>
              <a:pPr/>
              <a:t>9</a:t>
            </a:fld>
            <a:endParaRPr lang="en-US" dirty="0"/>
          </a:p>
        </p:txBody>
      </p:sp>
      <p:pic>
        <p:nvPicPr>
          <p:cNvPr id="5"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97227" y="1501778"/>
            <a:ext cx="5038725" cy="4048125"/>
          </a:xfrm>
          <a:prstGeom prst="rect">
            <a:avLst/>
          </a:prstGeom>
          <a:noFill/>
          <a:ln>
            <a:noFill/>
          </a:ln>
          <a:extLst>
            <a:ext uri="{FAA26D3D-D897-4be2-8F04-BA451C77F1D7}">
              <ma14:placeholderFlag xmlns="" xmlns:ma14="http://schemas.microsoft.com/office/mac/drawingml/2011/main" val="1"/>
            </a:ex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chemeClr val="tx1"/>
                </a:solidFill>
                <a:miter lim="800000"/>
                <a:headEnd/>
                <a:tailEnd/>
              </a14:hiddenLine>
            </a:ext>
          </a:extLst>
        </p:spPr>
      </p:pic>
    </p:spTree>
    <p:extLst>
      <p:ext uri="{BB962C8B-B14F-4D97-AF65-F5344CB8AC3E}">
        <p14:creationId xmlns:p14="http://schemas.microsoft.com/office/powerpoint/2010/main" val="204408754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up)">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1"/>
          <p:cNvSpPr>
            <a:spLocks noGrp="1"/>
          </p:cNvSpPr>
          <p:nvPr>
            <p:ph type="title"/>
          </p:nvPr>
        </p:nvSpPr>
        <p:spPr>
          <a:xfrm>
            <a:off x="115923" y="225441"/>
            <a:ext cx="6489700" cy="419409"/>
          </a:xfrm>
        </p:spPr>
        <p:txBody>
          <a:bodyPr>
            <a:normAutofit fontScale="90000"/>
          </a:bodyPr>
          <a:lstStyle/>
          <a:p>
            <a:r>
              <a:rPr lang="en-US" dirty="0">
                <a:latin typeface="Arial" charset="0"/>
              </a:rPr>
              <a:t>Incorrect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10</a:t>
            </a:fld>
            <a:endParaRPr lang="en-US" dirty="0"/>
          </a:p>
        </p:txBody>
      </p:sp>
      <p:pic>
        <p:nvPicPr>
          <p:cNvPr id="5" name="Picture 5"/>
          <p:cNvPicPr>
            <a:picLocks noChangeAspect="1" noChangeArrowheads="1"/>
          </p:cNvPicPr>
          <p:nvPr/>
        </p:nvPicPr>
        <p:blipFill rotWithShape="1">
          <a:blip r:embed="rId2">
            <a:extLst>
              <a:ext uri="{28A0092B-C50C-407E-A947-70E740481C1C}">
                <a14:useLocalDpi xmlns:a14="http://schemas.microsoft.com/office/drawing/2010/main" val="0"/>
              </a:ext>
            </a:extLst>
          </a:blip>
          <a:srcRect t="7791" b="13430"/>
          <a:stretch/>
        </p:blipFill>
        <p:spPr bwMode="auto">
          <a:xfrm>
            <a:off x="2284286" y="1480409"/>
            <a:ext cx="7848600" cy="4006800"/>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spTree>
    <p:extLst>
      <p:ext uri="{BB962C8B-B14F-4D97-AF65-F5344CB8AC3E}">
        <p14:creationId xmlns:p14="http://schemas.microsoft.com/office/powerpoint/2010/main" val="3743847901"/>
      </p:ext>
    </p:extLst>
  </p:cSld>
  <p:clrMapOvr>
    <a:masterClrMapping/>
  </p:clrMapOvr>
  <p:transition>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4902" y="79222"/>
            <a:ext cx="6489700" cy="481054"/>
          </a:xfrm>
        </p:spPr>
        <p:txBody>
          <a:bodyPr>
            <a:normAutofit fontScale="90000"/>
          </a:bodyPr>
          <a:lstStyle/>
          <a:p>
            <a:r>
              <a:rPr lang="en-US" dirty="0"/>
              <a:t>Ambiguity of Understanding</a:t>
            </a:r>
          </a:p>
        </p:txBody>
      </p:sp>
      <p:sp>
        <p:nvSpPr>
          <p:cNvPr id="3" name="Slide Number Placeholder 2"/>
          <p:cNvSpPr>
            <a:spLocks noGrp="1"/>
          </p:cNvSpPr>
          <p:nvPr>
            <p:ph type="sldNum" sz="quarter" idx="4"/>
          </p:nvPr>
        </p:nvSpPr>
        <p:spPr/>
        <p:txBody>
          <a:bodyPr/>
          <a:lstStyle/>
          <a:p>
            <a:fld id="{714C567D-0E37-3E41-B6D4-8C0AC45026B9}" type="slidenum">
              <a:rPr lang="en-US" smtClean="0"/>
              <a:pPr/>
              <a:t>11</a:t>
            </a:fld>
            <a:endParaRPr lang="en-US" dirty="0"/>
          </a:p>
        </p:txBody>
      </p:sp>
      <p:sp>
        <p:nvSpPr>
          <p:cNvPr id="8" name="Rectangle 7"/>
          <p:cNvSpPr/>
          <p:nvPr/>
        </p:nvSpPr>
        <p:spPr>
          <a:xfrm>
            <a:off x="2032284" y="1710406"/>
            <a:ext cx="7486772" cy="3665027"/>
          </a:xfrm>
          <a:prstGeom prst="rect">
            <a:avLst/>
          </a:prstGeom>
          <a:solidFill>
            <a:schemeClr val="bg1">
              <a:lumMod val="20000"/>
              <a:lumOff val="80000"/>
            </a:schemeClr>
          </a:solidFill>
        </p:spPr>
        <p:style>
          <a:lnRef idx="0">
            <a:schemeClr val="accent3"/>
          </a:lnRef>
          <a:fillRef idx="3">
            <a:schemeClr val="accent3"/>
          </a:fillRef>
          <a:effectRef idx="3">
            <a:schemeClr val="accent3"/>
          </a:effectRef>
          <a:fontRef idx="minor">
            <a:schemeClr val="lt1"/>
          </a:fontRef>
        </p:style>
        <p:txBody>
          <a:bodyPr wrap="square">
            <a:noAutofit/>
          </a:bodyPr>
          <a:lstStyle/>
          <a:p>
            <a:r>
              <a:rPr lang="en-US" sz="2800" dirty="0">
                <a:solidFill>
                  <a:schemeClr val="tx1"/>
                </a:solidFill>
              </a:rPr>
              <a:t>“Aoccdrnig to a rscheearch at Cmabrigde Uinervtisy, it deosn't mttaer in waht oredr the ltteers in a wrod are, the olny iprmoetnt tihng is taht the frist and lsat ltteer be at the rghit pclae. The rset can be a toatl mses and you can sitll raed it wouthit porbelm. Tihs is bcuseae the huamn mnid deos not raed ervey lteter by istlef, but the wrod as a wlohe.”</a:t>
            </a:r>
          </a:p>
        </p:txBody>
      </p:sp>
    </p:spTree>
    <p:extLst>
      <p:ext uri="{BB962C8B-B14F-4D97-AF65-F5344CB8AC3E}">
        <p14:creationId xmlns:p14="http://schemas.microsoft.com/office/powerpoint/2010/main" val="3652934563"/>
      </p:ext>
    </p:extLst>
  </p:cSld>
  <p:clrMapOvr>
    <a:masterClrMapping/>
  </p:clrMapOvr>
  <p:transition>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p:cNvSpPr>
            <a:spLocks noGrp="1"/>
          </p:cNvSpPr>
          <p:nvPr>
            <p:ph type="title"/>
          </p:nvPr>
        </p:nvSpPr>
        <p:spPr>
          <a:xfrm>
            <a:off x="115923" y="228039"/>
            <a:ext cx="6489700" cy="439957"/>
          </a:xfrm>
        </p:spPr>
        <p:txBody>
          <a:bodyPr>
            <a:normAutofit fontScale="90000"/>
          </a:bodyPr>
          <a:lstStyle/>
          <a:p>
            <a:r>
              <a:rPr lang="en-US" dirty="0">
                <a:latin typeface="Arial" charset="0"/>
              </a:rPr>
              <a:t>Ambiguity of Context</a:t>
            </a:r>
          </a:p>
        </p:txBody>
      </p:sp>
      <p:sp>
        <p:nvSpPr>
          <p:cNvPr id="2" name="Slide Number Placeholder 1"/>
          <p:cNvSpPr>
            <a:spLocks noGrp="1"/>
          </p:cNvSpPr>
          <p:nvPr>
            <p:ph type="sldNum" sz="quarter" idx="4"/>
          </p:nvPr>
        </p:nvSpPr>
        <p:spPr/>
        <p:txBody>
          <a:bodyPr/>
          <a:lstStyle/>
          <a:p>
            <a:fld id="{714C567D-0E37-3E41-B6D4-8C0AC45026B9}" type="slidenum">
              <a:rPr lang="en-US" smtClean="0"/>
              <a:pPr/>
              <a:t>12</a:t>
            </a:fld>
            <a:endParaRPr lang="en-US" dirty="0"/>
          </a:p>
        </p:txBody>
      </p:sp>
      <p:pic>
        <p:nvPicPr>
          <p:cNvPr id="28675" name="Picture 3" descr="pic11478"/>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5774" y="2163652"/>
            <a:ext cx="11040451" cy="30284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408071837"/>
      </p:ext>
    </p:extLst>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p:cNvSpPr>
            <a:spLocks noGrp="1"/>
          </p:cNvSpPr>
          <p:nvPr>
            <p:ph type="title"/>
          </p:nvPr>
        </p:nvSpPr>
        <p:spPr>
          <a:xfrm>
            <a:off x="351951" y="205365"/>
            <a:ext cx="6489700" cy="368038"/>
          </a:xfrm>
        </p:spPr>
        <p:txBody>
          <a:bodyPr>
            <a:normAutofit fontScale="90000"/>
          </a:bodyPr>
          <a:lstStyle/>
          <a:p>
            <a:r>
              <a:rPr lang="en-US" dirty="0">
                <a:latin typeface="Arial" charset="0"/>
              </a:rPr>
              <a:t>Confirmable</a:t>
            </a:r>
          </a:p>
        </p:txBody>
      </p:sp>
      <p:sp>
        <p:nvSpPr>
          <p:cNvPr id="2" name="Slide Number Placeholder 1"/>
          <p:cNvSpPr>
            <a:spLocks noGrp="1"/>
          </p:cNvSpPr>
          <p:nvPr>
            <p:ph type="sldNum" sz="quarter" idx="4"/>
          </p:nvPr>
        </p:nvSpPr>
        <p:spPr/>
        <p:txBody>
          <a:bodyPr/>
          <a:lstStyle/>
          <a:p>
            <a:fld id="{714C567D-0E37-3E41-B6D4-8C0AC45026B9}" type="slidenum">
              <a:rPr lang="en-US" smtClean="0"/>
              <a:pPr/>
              <a:t>13</a:t>
            </a:fld>
            <a:endParaRPr lang="en-US" dirty="0"/>
          </a:p>
        </p:txBody>
      </p:sp>
      <p:pic>
        <p:nvPicPr>
          <p:cNvPr id="4" name="Picture 6" descr="hooversuck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17463" y="1461884"/>
            <a:ext cx="6611530" cy="407652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768082723"/>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A0D91-E24B-AE47-BC18-A74F10BDDBD5}"/>
              </a:ext>
            </a:extLst>
          </p:cNvPr>
          <p:cNvSpPr>
            <a:spLocks noGrp="1"/>
          </p:cNvSpPr>
          <p:nvPr>
            <p:ph type="title"/>
          </p:nvPr>
        </p:nvSpPr>
        <p:spPr>
          <a:xfrm>
            <a:off x="189411" y="246292"/>
            <a:ext cx="10593981" cy="400110"/>
          </a:xfrm>
        </p:spPr>
        <p:txBody>
          <a:bodyPr>
            <a:noAutofit/>
          </a:bodyPr>
          <a:lstStyle/>
          <a:p>
            <a:r>
              <a:rPr lang="en-GB" sz="3600" dirty="0"/>
              <a:t>Why Spend Effort Finding the Unspoken Requirements</a:t>
            </a:r>
          </a:p>
        </p:txBody>
      </p:sp>
      <p:sp>
        <p:nvSpPr>
          <p:cNvPr id="4" name="Slide Number Placeholder 3">
            <a:extLst>
              <a:ext uri="{FF2B5EF4-FFF2-40B4-BE49-F238E27FC236}">
                <a16:creationId xmlns:a16="http://schemas.microsoft.com/office/drawing/2014/main" id="{DA827472-E924-427F-A4FC-AFB03694C2FB}"/>
              </a:ext>
            </a:extLst>
          </p:cNvPr>
          <p:cNvSpPr>
            <a:spLocks noGrp="1"/>
          </p:cNvSpPr>
          <p:nvPr>
            <p:ph type="sldNum" sz="quarter" idx="4"/>
          </p:nvPr>
        </p:nvSpPr>
        <p:spPr/>
        <p:txBody>
          <a:bodyPr/>
          <a:lstStyle/>
          <a:p>
            <a:fld id="{C22618A1-DFED-413B-BF04-637AA2483EFF}" type="slidenum">
              <a:rPr lang="en-GB" smtClean="0"/>
              <a:pPr/>
              <a:t>14</a:t>
            </a:fld>
            <a:endParaRPr lang="en-GB" dirty="0"/>
          </a:p>
        </p:txBody>
      </p:sp>
      <p:sp>
        <p:nvSpPr>
          <p:cNvPr id="70" name="TextBox 69">
            <a:extLst>
              <a:ext uri="{FF2B5EF4-FFF2-40B4-BE49-F238E27FC236}">
                <a16:creationId xmlns:a16="http://schemas.microsoft.com/office/drawing/2014/main" id="{598756C0-87E9-1A40-996F-33A37007E491}"/>
              </a:ext>
            </a:extLst>
          </p:cNvPr>
          <p:cNvSpPr txBox="1"/>
          <p:nvPr/>
        </p:nvSpPr>
        <p:spPr>
          <a:xfrm>
            <a:off x="8553450" y="5594724"/>
            <a:ext cx="1577341" cy="738664"/>
          </a:xfrm>
          <a:prstGeom prst="rect">
            <a:avLst/>
          </a:prstGeom>
          <a:noFill/>
        </p:spPr>
        <p:txBody>
          <a:bodyPr wrap="square" rtlCol="0">
            <a:spAutoFit/>
          </a:bodyPr>
          <a:lstStyle/>
          <a:p>
            <a:r>
              <a:rPr lang="en-GB" sz="1400" b="1" dirty="0"/>
              <a:t>Issues hidden from developers and testers</a:t>
            </a:r>
          </a:p>
        </p:txBody>
      </p:sp>
      <p:sp>
        <p:nvSpPr>
          <p:cNvPr id="72" name="TextBox 71">
            <a:extLst>
              <a:ext uri="{FF2B5EF4-FFF2-40B4-BE49-F238E27FC236}">
                <a16:creationId xmlns:a16="http://schemas.microsoft.com/office/drawing/2014/main" id="{98CB9C13-E52B-EA4D-ABB8-7A5F597147D4}"/>
              </a:ext>
            </a:extLst>
          </p:cNvPr>
          <p:cNvSpPr txBox="1"/>
          <p:nvPr/>
        </p:nvSpPr>
        <p:spPr>
          <a:xfrm>
            <a:off x="6294120" y="5678925"/>
            <a:ext cx="1577341" cy="523220"/>
          </a:xfrm>
          <a:prstGeom prst="rect">
            <a:avLst/>
          </a:prstGeom>
          <a:noFill/>
        </p:spPr>
        <p:txBody>
          <a:bodyPr wrap="square" rtlCol="0">
            <a:spAutoFit/>
          </a:bodyPr>
          <a:lstStyle/>
          <a:p>
            <a:pPr algn="ctr"/>
            <a:r>
              <a:rPr lang="en-GB" sz="1400" b="1" dirty="0"/>
              <a:t>Requires a redesign</a:t>
            </a:r>
          </a:p>
        </p:txBody>
      </p:sp>
      <p:sp>
        <p:nvSpPr>
          <p:cNvPr id="75" name="TextBox 74">
            <a:extLst>
              <a:ext uri="{FF2B5EF4-FFF2-40B4-BE49-F238E27FC236}">
                <a16:creationId xmlns:a16="http://schemas.microsoft.com/office/drawing/2014/main" id="{39D1F059-C6AB-754F-9B2A-7E5199A2B63C}"/>
              </a:ext>
            </a:extLst>
          </p:cNvPr>
          <p:cNvSpPr txBox="1"/>
          <p:nvPr/>
        </p:nvSpPr>
        <p:spPr>
          <a:xfrm>
            <a:off x="4383404" y="5687360"/>
            <a:ext cx="1102998" cy="523220"/>
          </a:xfrm>
          <a:prstGeom prst="rect">
            <a:avLst/>
          </a:prstGeom>
          <a:noFill/>
        </p:spPr>
        <p:txBody>
          <a:bodyPr wrap="square" rtlCol="0">
            <a:spAutoFit/>
          </a:bodyPr>
          <a:lstStyle/>
          <a:p>
            <a:pPr algn="ctr"/>
            <a:r>
              <a:rPr lang="en-GB" sz="1400" b="1" dirty="0"/>
              <a:t>Correctable</a:t>
            </a:r>
          </a:p>
          <a:p>
            <a:pPr algn="ctr"/>
            <a:r>
              <a:rPr lang="en-GB" sz="1400" b="1" dirty="0"/>
              <a:t>issues</a:t>
            </a:r>
          </a:p>
        </p:txBody>
      </p:sp>
      <p:pic>
        <p:nvPicPr>
          <p:cNvPr id="38" name="Picture 37">
            <a:extLst>
              <a:ext uri="{FF2B5EF4-FFF2-40B4-BE49-F238E27FC236}">
                <a16:creationId xmlns:a16="http://schemas.microsoft.com/office/drawing/2014/main" id="{72D1EE86-F147-B440-8065-707E12DAED69}"/>
              </a:ext>
            </a:extLst>
          </p:cNvPr>
          <p:cNvPicPr>
            <a:picLocks noChangeAspect="1"/>
          </p:cNvPicPr>
          <p:nvPr/>
        </p:nvPicPr>
        <p:blipFill>
          <a:blip r:embed="rId2"/>
          <a:stretch>
            <a:fillRect/>
          </a:stretch>
        </p:blipFill>
        <p:spPr>
          <a:xfrm>
            <a:off x="1999941" y="1292092"/>
            <a:ext cx="1455479" cy="4266061"/>
          </a:xfrm>
          <a:prstGeom prst="rect">
            <a:avLst/>
          </a:prstGeom>
        </p:spPr>
      </p:pic>
      <p:pic>
        <p:nvPicPr>
          <p:cNvPr id="14" name="Picture 13">
            <a:extLst>
              <a:ext uri="{FF2B5EF4-FFF2-40B4-BE49-F238E27FC236}">
                <a16:creationId xmlns:a16="http://schemas.microsoft.com/office/drawing/2014/main" id="{19E47F3D-E5D0-F549-9EA0-73B0256CD95C}"/>
              </a:ext>
            </a:extLst>
          </p:cNvPr>
          <p:cNvPicPr>
            <a:picLocks noChangeAspect="1"/>
          </p:cNvPicPr>
          <p:nvPr/>
        </p:nvPicPr>
        <p:blipFill>
          <a:blip r:embed="rId3"/>
          <a:stretch>
            <a:fillRect/>
          </a:stretch>
        </p:blipFill>
        <p:spPr>
          <a:xfrm>
            <a:off x="4175761" y="1292091"/>
            <a:ext cx="1598119" cy="4319916"/>
          </a:xfrm>
          <a:prstGeom prst="rect">
            <a:avLst/>
          </a:prstGeom>
        </p:spPr>
      </p:pic>
      <p:pic>
        <p:nvPicPr>
          <p:cNvPr id="37" name="Picture 36">
            <a:extLst>
              <a:ext uri="{FF2B5EF4-FFF2-40B4-BE49-F238E27FC236}">
                <a16:creationId xmlns:a16="http://schemas.microsoft.com/office/drawing/2014/main" id="{C2BFBBDA-8176-544F-8941-E3B3A84BF023}"/>
              </a:ext>
            </a:extLst>
          </p:cNvPr>
          <p:cNvPicPr>
            <a:picLocks noChangeAspect="1"/>
          </p:cNvPicPr>
          <p:nvPr/>
        </p:nvPicPr>
        <p:blipFill>
          <a:blip r:embed="rId4"/>
          <a:stretch>
            <a:fillRect/>
          </a:stretch>
        </p:blipFill>
        <p:spPr>
          <a:xfrm>
            <a:off x="6349841" y="1293769"/>
            <a:ext cx="1549715" cy="4324204"/>
          </a:xfrm>
          <a:prstGeom prst="rect">
            <a:avLst/>
          </a:prstGeom>
        </p:spPr>
      </p:pic>
      <p:pic>
        <p:nvPicPr>
          <p:cNvPr id="40" name="Picture 39">
            <a:extLst>
              <a:ext uri="{FF2B5EF4-FFF2-40B4-BE49-F238E27FC236}">
                <a16:creationId xmlns:a16="http://schemas.microsoft.com/office/drawing/2014/main" id="{57EBAD0A-44E1-C746-ACD1-48037D2820E7}"/>
              </a:ext>
            </a:extLst>
          </p:cNvPr>
          <p:cNvPicPr>
            <a:picLocks noChangeAspect="1"/>
          </p:cNvPicPr>
          <p:nvPr/>
        </p:nvPicPr>
        <p:blipFill>
          <a:blip r:embed="rId5"/>
          <a:stretch>
            <a:fillRect/>
          </a:stretch>
        </p:blipFill>
        <p:spPr>
          <a:xfrm>
            <a:off x="8553449" y="1278963"/>
            <a:ext cx="1566938" cy="4399962"/>
          </a:xfrm>
          <a:prstGeom prst="rect">
            <a:avLst/>
          </a:prstGeom>
        </p:spPr>
      </p:pic>
      <p:sp>
        <p:nvSpPr>
          <p:cNvPr id="3" name="TextBox 2">
            <a:extLst>
              <a:ext uri="{FF2B5EF4-FFF2-40B4-BE49-F238E27FC236}">
                <a16:creationId xmlns:a16="http://schemas.microsoft.com/office/drawing/2014/main" id="{76D97BCF-45E6-C841-921A-483FC75D1981}"/>
              </a:ext>
            </a:extLst>
          </p:cNvPr>
          <p:cNvSpPr txBox="1"/>
          <p:nvPr/>
        </p:nvSpPr>
        <p:spPr>
          <a:xfrm>
            <a:off x="8887062" y="6332502"/>
            <a:ext cx="3189015" cy="400110"/>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000" dirty="0">
                <a:solidFill>
                  <a:schemeClr val="tx1"/>
                </a:solidFill>
              </a:rPr>
              <a:t>… and combinations of these</a:t>
            </a:r>
          </a:p>
        </p:txBody>
      </p:sp>
    </p:spTree>
    <p:extLst>
      <p:ext uri="{BB962C8B-B14F-4D97-AF65-F5344CB8AC3E}">
        <p14:creationId xmlns:p14="http://schemas.microsoft.com/office/powerpoint/2010/main" val="3633047224"/>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38"/>
                                        </p:tgtEl>
                                        <p:attrNameLst>
                                          <p:attrName>style.visibility</p:attrName>
                                        </p:attrNameLst>
                                      </p:cBhvr>
                                      <p:to>
                                        <p:strVal val="visible"/>
                                      </p:to>
                                    </p:set>
                                    <p:animEffect transition="in" filter="wipe(up)">
                                      <p:cBhvr>
                                        <p:cTn id="7" dur="500"/>
                                        <p:tgtEl>
                                          <p:spTgt spid="3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up)">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5"/>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2" presetClass="entr" presetSubtype="1" fill="hold" nodeType="clickEffect">
                                  <p:stCondLst>
                                    <p:cond delay="0"/>
                                  </p:stCondLst>
                                  <p:childTnLst>
                                    <p:set>
                                      <p:cBhvr>
                                        <p:cTn id="20" dur="1" fill="hold">
                                          <p:stCondLst>
                                            <p:cond delay="0"/>
                                          </p:stCondLst>
                                        </p:cTn>
                                        <p:tgtEl>
                                          <p:spTgt spid="37"/>
                                        </p:tgtEl>
                                        <p:attrNameLst>
                                          <p:attrName>style.visibility</p:attrName>
                                        </p:attrNameLst>
                                      </p:cBhvr>
                                      <p:to>
                                        <p:strVal val="visible"/>
                                      </p:to>
                                    </p:set>
                                    <p:animEffect transition="in" filter="wipe(up)">
                                      <p:cBhvr>
                                        <p:cTn id="21" dur="500"/>
                                        <p:tgtEl>
                                          <p:spTgt spid="37"/>
                                        </p:tgtEl>
                                      </p:cBhvr>
                                    </p:animEffec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72"/>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2" presetClass="entr" presetSubtype="1" fill="hold" nodeType="clickEffect">
                                  <p:stCondLst>
                                    <p:cond delay="0"/>
                                  </p:stCondLst>
                                  <p:childTnLst>
                                    <p:set>
                                      <p:cBhvr>
                                        <p:cTn id="29" dur="1" fill="hold">
                                          <p:stCondLst>
                                            <p:cond delay="0"/>
                                          </p:stCondLst>
                                        </p:cTn>
                                        <p:tgtEl>
                                          <p:spTgt spid="40"/>
                                        </p:tgtEl>
                                        <p:attrNameLst>
                                          <p:attrName>style.visibility</p:attrName>
                                        </p:attrNameLst>
                                      </p:cBhvr>
                                      <p:to>
                                        <p:strVal val="visible"/>
                                      </p:to>
                                    </p:set>
                                    <p:animEffect transition="in" filter="wipe(up)">
                                      <p:cBhvr>
                                        <p:cTn id="30" dur="500"/>
                                        <p:tgtEl>
                                          <p:spTgt spid="40"/>
                                        </p:tgtEl>
                                      </p:cBhvr>
                                    </p:animEffec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70"/>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2" grpId="0"/>
      <p:bldP spid="75" grpId="0"/>
      <p:bldP spid="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08454"/>
            <a:ext cx="10694630" cy="546100"/>
          </a:xfrm>
        </p:spPr>
        <p:txBody>
          <a:bodyPr>
            <a:normAutofit fontScale="90000"/>
          </a:bodyPr>
          <a:lstStyle/>
          <a:p>
            <a:r>
              <a:rPr lang="en-US" dirty="0"/>
              <a:t>The Systems Engineering Design Philosophy</a:t>
            </a:r>
          </a:p>
        </p:txBody>
      </p:sp>
      <p:sp>
        <p:nvSpPr>
          <p:cNvPr id="3" name="Slide Number Placeholder 2">
            <a:extLst>
              <a:ext uri="{FF2B5EF4-FFF2-40B4-BE49-F238E27FC236}">
                <a16:creationId xmlns:a16="http://schemas.microsoft.com/office/drawing/2014/main" id="{4E450E96-2A5C-4A64-8BDC-79868F684343}"/>
              </a:ext>
            </a:extLst>
          </p:cNvPr>
          <p:cNvSpPr>
            <a:spLocks noGrp="1"/>
          </p:cNvSpPr>
          <p:nvPr>
            <p:ph type="sldNum" sz="quarter" idx="12"/>
          </p:nvPr>
        </p:nvSpPr>
        <p:spPr/>
        <p:txBody>
          <a:bodyPr/>
          <a:lstStyle/>
          <a:p>
            <a:fld id="{1C9AE723-F85C-2640-9190-641236277428}" type="slidenum">
              <a:rPr lang="en-US" smtClean="0"/>
              <a:pPr/>
              <a:t>15</a:t>
            </a:fld>
            <a:endParaRPr lang="en-US" dirty="0"/>
          </a:p>
        </p:txBody>
      </p:sp>
      <p:sp>
        <p:nvSpPr>
          <p:cNvPr id="20" name="TextBox 19">
            <a:extLst>
              <a:ext uri="{FF2B5EF4-FFF2-40B4-BE49-F238E27FC236}">
                <a16:creationId xmlns:a16="http://schemas.microsoft.com/office/drawing/2014/main" id="{58122DFC-46B5-0444-8F29-4BCF9D815EB1}"/>
              </a:ext>
            </a:extLst>
          </p:cNvPr>
          <p:cNvSpPr txBox="1"/>
          <p:nvPr/>
        </p:nvSpPr>
        <p:spPr>
          <a:xfrm>
            <a:off x="3410527" y="1044471"/>
            <a:ext cx="2268442" cy="369332"/>
          </a:xfrm>
          <a:prstGeom prst="rect">
            <a:avLst/>
          </a:prstGeom>
          <a:noFill/>
        </p:spPr>
        <p:txBody>
          <a:bodyPr wrap="none" rtlCol="0">
            <a:spAutoFit/>
          </a:bodyPr>
          <a:lstStyle/>
          <a:p>
            <a:r>
              <a:rPr lang="en-US" dirty="0"/>
              <a:t>Traditional Approach</a:t>
            </a:r>
          </a:p>
        </p:txBody>
      </p:sp>
      <p:sp>
        <p:nvSpPr>
          <p:cNvPr id="21" name="TextBox 20">
            <a:extLst>
              <a:ext uri="{FF2B5EF4-FFF2-40B4-BE49-F238E27FC236}">
                <a16:creationId xmlns:a16="http://schemas.microsoft.com/office/drawing/2014/main" id="{E57276A3-98A5-D243-91BF-7D675CB8EC63}"/>
              </a:ext>
            </a:extLst>
          </p:cNvPr>
          <p:cNvSpPr txBox="1"/>
          <p:nvPr/>
        </p:nvSpPr>
        <p:spPr>
          <a:xfrm>
            <a:off x="3410527" y="3340064"/>
            <a:ext cx="2052870" cy="369332"/>
          </a:xfrm>
          <a:prstGeom prst="rect">
            <a:avLst/>
          </a:prstGeom>
          <a:noFill/>
        </p:spPr>
        <p:txBody>
          <a:bodyPr wrap="none" rtlCol="0">
            <a:spAutoFit/>
          </a:bodyPr>
          <a:lstStyle/>
          <a:p>
            <a:r>
              <a:rPr lang="en-US" dirty="0"/>
              <a:t>Systems Approach</a:t>
            </a:r>
          </a:p>
        </p:txBody>
      </p:sp>
      <p:sp>
        <p:nvSpPr>
          <p:cNvPr id="25" name="Rounded Rectangular Callout 24">
            <a:extLst>
              <a:ext uri="{FF2B5EF4-FFF2-40B4-BE49-F238E27FC236}">
                <a16:creationId xmlns:a16="http://schemas.microsoft.com/office/drawing/2014/main" id="{1D64C4D6-57B7-8D42-A37B-FA183A54D484}"/>
              </a:ext>
            </a:extLst>
          </p:cNvPr>
          <p:cNvSpPr/>
          <p:nvPr/>
        </p:nvSpPr>
        <p:spPr>
          <a:xfrm>
            <a:off x="2845036" y="5544185"/>
            <a:ext cx="2800090" cy="1090246"/>
          </a:xfrm>
          <a:prstGeom prst="wedgeRoundRectCallout">
            <a:avLst>
              <a:gd name="adj1" fmla="val 22510"/>
              <a:gd name="adj2" fmla="val -118951"/>
              <a:gd name="adj3" fmla="val 16667"/>
            </a:avLst>
          </a:prstGeom>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 the systems approach we put the effort in EARLY to FULLY understand the problem</a:t>
            </a:r>
          </a:p>
        </p:txBody>
      </p:sp>
      <p:sp>
        <p:nvSpPr>
          <p:cNvPr id="12" name="Down Arrow Callout 11">
            <a:extLst>
              <a:ext uri="{FF2B5EF4-FFF2-40B4-BE49-F238E27FC236}">
                <a16:creationId xmlns:a16="http://schemas.microsoft.com/office/drawing/2014/main" id="{1A4C4434-8C8C-A64F-9F02-EE2F007C6043}"/>
              </a:ext>
            </a:extLst>
          </p:cNvPr>
          <p:cNvSpPr/>
          <p:nvPr/>
        </p:nvSpPr>
        <p:spPr bwMode="auto">
          <a:xfrm>
            <a:off x="6040962" y="779248"/>
            <a:ext cx="1405043" cy="973810"/>
          </a:xfrm>
          <a:prstGeom prst="downArrowCallout">
            <a:avLst/>
          </a:prstGeom>
          <a:solidFill>
            <a:srgbClr val="FF000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10% probability of being correct at this point </a:t>
            </a:r>
          </a:p>
        </p:txBody>
      </p:sp>
      <p:sp>
        <p:nvSpPr>
          <p:cNvPr id="28" name="Down Arrow Callout 27">
            <a:extLst>
              <a:ext uri="{FF2B5EF4-FFF2-40B4-BE49-F238E27FC236}">
                <a16:creationId xmlns:a16="http://schemas.microsoft.com/office/drawing/2014/main" id="{78543605-224D-9E45-9A63-13A436276695}"/>
              </a:ext>
            </a:extLst>
          </p:cNvPr>
          <p:cNvSpPr/>
          <p:nvPr/>
        </p:nvSpPr>
        <p:spPr bwMode="auto">
          <a:xfrm>
            <a:off x="5990017" y="2853159"/>
            <a:ext cx="1405043" cy="973810"/>
          </a:xfrm>
          <a:prstGeom prst="downArrowCallout">
            <a:avLst/>
          </a:prstGeom>
          <a:solidFill>
            <a:srgbClr val="00B050"/>
          </a:solidFill>
          <a:ln>
            <a:headEnd type="none" w="med" len="med"/>
            <a:tailEnd type="none" w="med" len="med"/>
          </a:ln>
        </p:spPr>
        <p:style>
          <a:lnRef idx="0">
            <a:schemeClr val="accent6"/>
          </a:lnRef>
          <a:fillRef idx="3">
            <a:schemeClr val="accent6"/>
          </a:fillRef>
          <a:effectRef idx="3">
            <a:schemeClr val="accent6"/>
          </a:effectRef>
          <a:fontRef idx="minor">
            <a:schemeClr val="lt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r>
              <a:rPr lang="en-GB" sz="1200" dirty="0">
                <a:solidFill>
                  <a:schemeClr val="bg1"/>
                </a:solidFill>
                <a:latin typeface="Verdana" pitchFamily="34" charset="0"/>
              </a:rPr>
              <a:t>97% probability of being correct at this point </a:t>
            </a:r>
          </a:p>
        </p:txBody>
      </p:sp>
      <p:pic>
        <p:nvPicPr>
          <p:cNvPr id="44" name="Picture 43">
            <a:extLst>
              <a:ext uri="{FF2B5EF4-FFF2-40B4-BE49-F238E27FC236}">
                <a16:creationId xmlns:a16="http://schemas.microsoft.com/office/drawing/2014/main" id="{74107546-1547-1545-8A49-3F10D4374A17}"/>
              </a:ext>
            </a:extLst>
          </p:cNvPr>
          <p:cNvPicPr>
            <a:picLocks noChangeAspect="1"/>
          </p:cNvPicPr>
          <p:nvPr/>
        </p:nvPicPr>
        <p:blipFill>
          <a:blip r:embed="rId2"/>
          <a:stretch>
            <a:fillRect/>
          </a:stretch>
        </p:blipFill>
        <p:spPr>
          <a:xfrm>
            <a:off x="1691251" y="1198286"/>
            <a:ext cx="1612610" cy="1429373"/>
          </a:xfrm>
          <a:prstGeom prst="rect">
            <a:avLst/>
          </a:prstGeom>
        </p:spPr>
      </p:pic>
      <p:pic>
        <p:nvPicPr>
          <p:cNvPr id="56" name="Picture 55">
            <a:extLst>
              <a:ext uri="{FF2B5EF4-FFF2-40B4-BE49-F238E27FC236}">
                <a16:creationId xmlns:a16="http://schemas.microsoft.com/office/drawing/2014/main" id="{15E13C94-CC93-D842-9BDC-7FAF40AF268A}"/>
              </a:ext>
            </a:extLst>
          </p:cNvPr>
          <p:cNvPicPr>
            <a:picLocks noChangeAspect="1"/>
          </p:cNvPicPr>
          <p:nvPr/>
        </p:nvPicPr>
        <p:blipFill>
          <a:blip r:embed="rId3"/>
          <a:stretch>
            <a:fillRect/>
          </a:stretch>
        </p:blipFill>
        <p:spPr>
          <a:xfrm>
            <a:off x="1665767" y="3292599"/>
            <a:ext cx="1612610" cy="1429373"/>
          </a:xfrm>
          <a:prstGeom prst="rect">
            <a:avLst/>
          </a:prstGeom>
        </p:spPr>
      </p:pic>
      <p:pic>
        <p:nvPicPr>
          <p:cNvPr id="6" name="Picture 5">
            <a:extLst>
              <a:ext uri="{FF2B5EF4-FFF2-40B4-BE49-F238E27FC236}">
                <a16:creationId xmlns:a16="http://schemas.microsoft.com/office/drawing/2014/main" id="{37B140D8-5385-1346-8845-D02B29D60525}"/>
              </a:ext>
            </a:extLst>
          </p:cNvPr>
          <p:cNvPicPr>
            <a:picLocks noChangeAspect="1"/>
          </p:cNvPicPr>
          <p:nvPr/>
        </p:nvPicPr>
        <p:blipFill>
          <a:blip r:embed="rId4"/>
          <a:stretch>
            <a:fillRect/>
          </a:stretch>
        </p:blipFill>
        <p:spPr>
          <a:xfrm>
            <a:off x="2687978" y="3809810"/>
            <a:ext cx="5712354" cy="903712"/>
          </a:xfrm>
          <a:prstGeom prst="rect">
            <a:avLst/>
          </a:prstGeom>
        </p:spPr>
      </p:pic>
      <p:pic>
        <p:nvPicPr>
          <p:cNvPr id="7" name="Picture 6">
            <a:extLst>
              <a:ext uri="{FF2B5EF4-FFF2-40B4-BE49-F238E27FC236}">
                <a16:creationId xmlns:a16="http://schemas.microsoft.com/office/drawing/2014/main" id="{50167541-FA55-0D44-B89A-E3EAFB9D69C2}"/>
              </a:ext>
            </a:extLst>
          </p:cNvPr>
          <p:cNvPicPr>
            <a:picLocks noChangeAspect="1"/>
          </p:cNvPicPr>
          <p:nvPr/>
        </p:nvPicPr>
        <p:blipFill>
          <a:blip r:embed="rId5"/>
          <a:stretch>
            <a:fillRect/>
          </a:stretch>
        </p:blipFill>
        <p:spPr>
          <a:xfrm>
            <a:off x="2687979" y="1725815"/>
            <a:ext cx="7630801" cy="921155"/>
          </a:xfrm>
          <a:prstGeom prst="rect">
            <a:avLst/>
          </a:prstGeom>
        </p:spPr>
      </p:pic>
      <p:sp>
        <p:nvSpPr>
          <p:cNvPr id="4" name="Rounded Rectangular Callout 3">
            <a:extLst>
              <a:ext uri="{FF2B5EF4-FFF2-40B4-BE49-F238E27FC236}">
                <a16:creationId xmlns:a16="http://schemas.microsoft.com/office/drawing/2014/main" id="{2F08AB2F-55A7-A340-8FFA-F309C47FE65A}"/>
              </a:ext>
            </a:extLst>
          </p:cNvPr>
          <p:cNvSpPr/>
          <p:nvPr/>
        </p:nvSpPr>
        <p:spPr>
          <a:xfrm>
            <a:off x="3774041" y="2646970"/>
            <a:ext cx="1726059" cy="645629"/>
          </a:xfrm>
          <a:prstGeom prst="wedgeRoundRectCallout">
            <a:avLst>
              <a:gd name="adj1" fmla="val 9936"/>
              <a:gd name="adj2" fmla="val -96634"/>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US" sz="1200" dirty="0"/>
              <a:t>Photocopying,</a:t>
            </a:r>
          </a:p>
          <a:p>
            <a:pPr algn="ctr"/>
            <a:r>
              <a:rPr lang="en-US" sz="1200" dirty="0"/>
              <a:t>Flower Arranging</a:t>
            </a:r>
          </a:p>
          <a:p>
            <a:pPr algn="ctr"/>
            <a:r>
              <a:rPr lang="en-US" sz="1200" dirty="0"/>
              <a:t>Evolution &amp; Pet Pony</a:t>
            </a:r>
          </a:p>
        </p:txBody>
      </p:sp>
    </p:spTree>
    <p:extLst>
      <p:ext uri="{BB962C8B-B14F-4D97-AF65-F5344CB8AC3E}">
        <p14:creationId xmlns:p14="http://schemas.microsoft.com/office/powerpoint/2010/main" val="1747083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1"/>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22" presetClass="entr" presetSubtype="8"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wipe(lef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 presetClass="entr" presetSubtype="0" fill="hold" grpId="0" nodeType="clickEffect">
                                  <p:stCondLst>
                                    <p:cond delay="0"/>
                                  </p:stCondLst>
                                  <p:childTnLst>
                                    <p:set>
                                      <p:cBhvr>
                                        <p:cTn id="17" dur="1" fill="hold">
                                          <p:stCondLst>
                                            <p:cond delay="0"/>
                                          </p:stCondLst>
                                        </p:cTn>
                                        <p:tgtEl>
                                          <p:spTgt spid="28"/>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2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P spid="25" grpId="0" animBg="1"/>
      <p:bldP spid="28"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1" name="Rectangle 3"/>
          <p:cNvSpPr>
            <a:spLocks noChangeArrowheads="1"/>
          </p:cNvSpPr>
          <p:nvPr/>
        </p:nvSpPr>
        <p:spPr bwMode="auto">
          <a:xfrm>
            <a:off x="4648200" y="6248400"/>
            <a:ext cx="2895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lstStyle/>
          <a:p>
            <a:endParaRPr lang="en-US" dirty="0"/>
          </a:p>
        </p:txBody>
      </p:sp>
      <p:sp>
        <p:nvSpPr>
          <p:cNvPr id="102402" name="Rectangle 4"/>
          <p:cNvSpPr>
            <a:spLocks noGrp="1" noChangeArrowheads="1"/>
          </p:cNvSpPr>
          <p:nvPr>
            <p:ph type="title"/>
          </p:nvPr>
        </p:nvSpPr>
        <p:spPr>
          <a:xfrm>
            <a:off x="124637" y="180210"/>
            <a:ext cx="8297540" cy="518728"/>
          </a:xfrm>
        </p:spPr>
        <p:txBody>
          <a:bodyPr lIns="90488" tIns="44450" rIns="90488" bIns="44450">
            <a:noAutofit/>
          </a:bodyPr>
          <a:lstStyle/>
          <a:p>
            <a:pPr defTabSz="762000"/>
            <a:r>
              <a:rPr lang="en-GB" sz="3200" dirty="0">
                <a:latin typeface="Arial" charset="0"/>
              </a:rPr>
              <a:t>What are the Missing Requirements?</a:t>
            </a:r>
          </a:p>
        </p:txBody>
      </p:sp>
      <p:sp>
        <p:nvSpPr>
          <p:cNvPr id="2" name="Slide Number Placeholder 1"/>
          <p:cNvSpPr>
            <a:spLocks noGrp="1"/>
          </p:cNvSpPr>
          <p:nvPr>
            <p:ph type="sldNum" sz="quarter" idx="4"/>
          </p:nvPr>
        </p:nvSpPr>
        <p:spPr/>
        <p:txBody>
          <a:bodyPr/>
          <a:lstStyle/>
          <a:p>
            <a:fld id="{4DD93AAA-9664-724C-BCA8-AA8BF9C19235}" type="slidenum">
              <a:rPr lang="en-US" smtClean="0"/>
              <a:pPr/>
              <a:t>16</a:t>
            </a:fld>
            <a:endParaRPr lang="en-US" dirty="0"/>
          </a:p>
        </p:txBody>
      </p:sp>
      <p:sp>
        <p:nvSpPr>
          <p:cNvPr id="102403" name="Rectangle 5"/>
          <p:cNvSpPr>
            <a:spLocks noGrp="1" noChangeArrowheads="1"/>
          </p:cNvSpPr>
          <p:nvPr>
            <p:ph type="body" sz="half" idx="4294967295"/>
          </p:nvPr>
        </p:nvSpPr>
        <p:spPr>
          <a:xfrm>
            <a:off x="4487863" y="3563938"/>
            <a:ext cx="7704137" cy="2655887"/>
          </a:xfrm>
        </p:spPr>
        <p:txBody>
          <a:bodyPr vert="horz" lIns="90488" tIns="44450" rIns="90488" bIns="44450" rtlCol="0">
            <a:spAutoFit/>
          </a:bodyPr>
          <a:lstStyle/>
          <a:p>
            <a:pPr defTabSz="762000"/>
            <a:endParaRPr lang="en-GB" sz="2000" dirty="0">
              <a:solidFill>
                <a:schemeClr val="tx1"/>
              </a:solidFill>
              <a:latin typeface="Arial" charset="0"/>
            </a:endParaRPr>
          </a:p>
          <a:p>
            <a:pPr lvl="1" defTabSz="762000">
              <a:buClr>
                <a:schemeClr val="tx1"/>
              </a:buClr>
            </a:pPr>
            <a:r>
              <a:rPr lang="en-GB" sz="2400" b="1" dirty="0">
                <a:solidFill>
                  <a:schemeClr val="tx1"/>
                </a:solidFill>
                <a:latin typeface="Arial" charset="0"/>
              </a:rPr>
              <a:t>Operational Requirements</a:t>
            </a:r>
          </a:p>
          <a:p>
            <a:pPr lvl="1" defTabSz="762000">
              <a:buClr>
                <a:schemeClr val="tx1"/>
              </a:buClr>
            </a:pPr>
            <a:r>
              <a:rPr lang="en-GB" sz="2400" b="1" dirty="0">
                <a:solidFill>
                  <a:schemeClr val="tx1"/>
                </a:solidFill>
                <a:latin typeface="Arial" charset="0"/>
              </a:rPr>
              <a:t>Functional Requirements</a:t>
            </a:r>
          </a:p>
          <a:p>
            <a:pPr lvl="1" defTabSz="762000">
              <a:buClr>
                <a:schemeClr val="tx1"/>
              </a:buClr>
            </a:pPr>
            <a:r>
              <a:rPr lang="en-GB" sz="2400" b="1" dirty="0">
                <a:solidFill>
                  <a:schemeClr val="tx1"/>
                </a:solidFill>
                <a:latin typeface="Arial" charset="0"/>
              </a:rPr>
              <a:t>Non-functional Requirements:</a:t>
            </a:r>
          </a:p>
          <a:p>
            <a:pPr marL="1249363" lvl="5" indent="-338138" defTabSz="762000">
              <a:buFont typeface="Arial"/>
              <a:buChar char="•"/>
            </a:pPr>
            <a:r>
              <a:rPr lang="en-GB" sz="2000" b="1" dirty="0">
                <a:latin typeface="Arial" charset="0"/>
              </a:rPr>
              <a:t>Non-functional Performance Requirements</a:t>
            </a:r>
          </a:p>
          <a:p>
            <a:pPr marL="1249363" lvl="5" indent="-338138" defTabSz="762000">
              <a:buFont typeface="Arial"/>
              <a:buChar char="•"/>
            </a:pPr>
            <a:r>
              <a:rPr lang="en-GB" sz="2000" b="1" dirty="0">
                <a:latin typeface="Arial" charset="0"/>
              </a:rPr>
              <a:t>Non-functional System Requirements</a:t>
            </a:r>
          </a:p>
          <a:p>
            <a:pPr marL="1249363" lvl="5" indent="-338138" defTabSz="762000">
              <a:buFont typeface="Arial"/>
              <a:buChar char="•"/>
            </a:pPr>
            <a:r>
              <a:rPr lang="en-GB" sz="2000" b="1" dirty="0">
                <a:latin typeface="Arial" charset="0"/>
              </a:rPr>
              <a:t>Non-functional Implementation Requirements </a:t>
            </a:r>
          </a:p>
        </p:txBody>
      </p:sp>
      <p:sp>
        <p:nvSpPr>
          <p:cNvPr id="8" name="Rectangle 7"/>
          <p:cNvSpPr/>
          <p:nvPr/>
        </p:nvSpPr>
        <p:spPr>
          <a:xfrm>
            <a:off x="1812004" y="1414086"/>
            <a:ext cx="8556908" cy="1200329"/>
          </a:xfrm>
          <a:prstGeom prst="rect">
            <a:avLst/>
          </a:prstGeom>
          <a:ln/>
        </p:spPr>
        <p:style>
          <a:lnRef idx="1">
            <a:schemeClr val="accent5"/>
          </a:lnRef>
          <a:fillRef idx="2">
            <a:schemeClr val="accent5"/>
          </a:fillRef>
          <a:effectRef idx="1">
            <a:schemeClr val="accent5"/>
          </a:effectRef>
          <a:fontRef idx="minor">
            <a:schemeClr val="dk1"/>
          </a:fontRef>
        </p:style>
        <p:txBody>
          <a:bodyPr wrap="square">
            <a:spAutoFit/>
          </a:bodyPr>
          <a:lstStyle/>
          <a:p>
            <a:pPr algn="ctr" defTabSz="762000">
              <a:defRPr/>
            </a:pPr>
            <a:r>
              <a:rPr lang="en-GB" kern="0" dirty="0">
                <a:solidFill>
                  <a:srgbClr val="000000"/>
                </a:solidFill>
                <a:latin typeface="Arial"/>
              </a:rPr>
              <a:t>There are many ways of organizing requirements, but only one systems view. This systems view of requirements provides a complete and consistent framework for organizing and thereby understanding the deficiencies of a set of requirements. </a:t>
            </a:r>
            <a:r>
              <a:rPr lang="en-GB" b="1" kern="0" dirty="0">
                <a:solidFill>
                  <a:srgbClr val="000000"/>
                </a:solidFill>
                <a:latin typeface="Arial"/>
              </a:rPr>
              <a:t>That is: it can tell us what is missing from the stakeholder requirements! </a:t>
            </a:r>
          </a:p>
        </p:txBody>
      </p:sp>
      <p:sp>
        <p:nvSpPr>
          <p:cNvPr id="10" name="Rectangle 9"/>
          <p:cNvSpPr/>
          <p:nvPr/>
        </p:nvSpPr>
        <p:spPr>
          <a:xfrm>
            <a:off x="1812004" y="2865221"/>
            <a:ext cx="8629964" cy="769441"/>
          </a:xfrm>
          <a:prstGeom prst="rect">
            <a:avLst/>
          </a:prstGeom>
          <a:ln/>
        </p:spPr>
        <p:style>
          <a:lnRef idx="0">
            <a:schemeClr val="accent2"/>
          </a:lnRef>
          <a:fillRef idx="3">
            <a:schemeClr val="accent2"/>
          </a:fillRef>
          <a:effectRef idx="3">
            <a:schemeClr val="accent2"/>
          </a:effectRef>
          <a:fontRef idx="minor">
            <a:schemeClr val="lt1"/>
          </a:fontRef>
        </p:style>
        <p:txBody>
          <a:bodyPr wrap="square">
            <a:spAutoFit/>
          </a:bodyPr>
          <a:lstStyle/>
          <a:p>
            <a:pPr algn="ctr" defTabSz="762000">
              <a:defRPr/>
            </a:pPr>
            <a:r>
              <a:rPr lang="en-GB" sz="2000" kern="0" dirty="0">
                <a:solidFill>
                  <a:srgbClr val="FFFFFF"/>
                </a:solidFill>
                <a:latin typeface="Arial"/>
              </a:rPr>
              <a:t>This systems view is called the </a:t>
            </a:r>
            <a:r>
              <a:rPr lang="en-GB" sz="2400" b="1" kern="0" dirty="0">
                <a:solidFill>
                  <a:srgbClr val="FFFFFF"/>
                </a:solidFill>
                <a:latin typeface="Arial"/>
              </a:rPr>
              <a:t>Holistic Requirements Model </a:t>
            </a:r>
            <a:r>
              <a:rPr lang="en-GB" sz="2000" kern="0" dirty="0">
                <a:solidFill>
                  <a:srgbClr val="FFFFFF"/>
                </a:solidFill>
                <a:latin typeface="Arial"/>
              </a:rPr>
              <a:t>that is a complete and consistent set of system requirements comprising:</a:t>
            </a:r>
          </a:p>
        </p:txBody>
      </p:sp>
    </p:spTree>
    <p:extLst>
      <p:ext uri="{BB962C8B-B14F-4D97-AF65-F5344CB8AC3E}">
        <p14:creationId xmlns:p14="http://schemas.microsoft.com/office/powerpoint/2010/main" val="944170797"/>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17</a:t>
            </a:fld>
            <a:endParaRPr lang="en-US" dirty="0"/>
          </a:p>
        </p:txBody>
      </p:sp>
      <p:sp>
        <p:nvSpPr>
          <p:cNvPr id="57346" name="Rectangle 3"/>
          <p:cNvSpPr>
            <a:spLocks noGrp="1" noChangeArrowheads="1"/>
          </p:cNvSpPr>
          <p:nvPr>
            <p:ph type="body" sz="quarter" idx="13"/>
          </p:nvPr>
        </p:nvSpPr>
        <p:spPr>
          <a:xfrm>
            <a:off x="1936495" y="768017"/>
            <a:ext cx="8257950" cy="1020082"/>
          </a:xfrm>
          <a:noFill/>
        </p:spPr>
        <p:txBody>
          <a:bodyPr vert="horz" lIns="90488" tIns="44450" rIns="90488" bIns="44450" rtlCol="0">
            <a:noAutofit/>
          </a:bodyPr>
          <a:lstStyle/>
          <a:p>
            <a:pPr marL="9525" defTabSz="762000"/>
            <a:r>
              <a:rPr lang="en-GB" sz="2000" dirty="0">
                <a:latin typeface="Arial" charset="0"/>
              </a:rPr>
              <a:t>An</a:t>
            </a:r>
            <a:r>
              <a:rPr lang="en-GB" b="1" i="1" dirty="0">
                <a:latin typeface="Arial" charset="0"/>
              </a:rPr>
              <a:t> </a:t>
            </a:r>
            <a:r>
              <a:rPr lang="en-GB" sz="2000" b="1" i="1" dirty="0">
                <a:latin typeface="Arial" charset="0"/>
              </a:rPr>
              <a:t>Operational Requirement</a:t>
            </a:r>
            <a:r>
              <a:rPr lang="en-GB" sz="2000" b="1" dirty="0">
                <a:latin typeface="Arial" charset="0"/>
              </a:rPr>
              <a:t> </a:t>
            </a:r>
            <a:r>
              <a:rPr lang="en-GB" sz="2000" dirty="0">
                <a:latin typeface="Arial" charset="0"/>
              </a:rPr>
              <a:t>defines the major purpose of a system (i.e. what it fundamentally does - its capability) together with the key overarching constraints (that define the context)</a:t>
            </a:r>
          </a:p>
        </p:txBody>
      </p:sp>
      <p:sp>
        <p:nvSpPr>
          <p:cNvPr id="57345" name="Rectangle 2"/>
          <p:cNvSpPr>
            <a:spLocks noGrp="1" noChangeArrowheads="1"/>
          </p:cNvSpPr>
          <p:nvPr>
            <p:ph type="title"/>
          </p:nvPr>
        </p:nvSpPr>
        <p:spPr>
          <a:xfrm>
            <a:off x="0" y="28205"/>
            <a:ext cx="11010600" cy="664797"/>
          </a:xfrm>
          <a:noFill/>
        </p:spPr>
        <p:txBody>
          <a:bodyPr lIns="90488" tIns="44450" rIns="90488" bIns="44450" anchor="t" anchorCtr="0">
            <a:noAutofit/>
          </a:bodyPr>
          <a:lstStyle/>
          <a:p>
            <a:pPr defTabSz="762000"/>
            <a:r>
              <a:rPr lang="en-GB" dirty="0">
                <a:latin typeface="Arial" charset="0"/>
              </a:rPr>
              <a:t>Operational Requirements</a:t>
            </a:r>
          </a:p>
        </p:txBody>
      </p:sp>
      <p:grpSp>
        <p:nvGrpSpPr>
          <p:cNvPr id="57347" name="Group 4"/>
          <p:cNvGrpSpPr>
            <a:grpSpLocks/>
          </p:cNvGrpSpPr>
          <p:nvPr/>
        </p:nvGrpSpPr>
        <p:grpSpPr bwMode="auto">
          <a:xfrm>
            <a:off x="2930764" y="2141485"/>
            <a:ext cx="6270878" cy="3101976"/>
            <a:chOff x="992" y="1452"/>
            <a:chExt cx="4281" cy="1954"/>
          </a:xfrm>
        </p:grpSpPr>
        <p:sp>
          <p:nvSpPr>
            <p:cNvPr id="57351" name="Rectangle 5"/>
            <p:cNvSpPr>
              <a:spLocks noChangeArrowheads="1"/>
            </p:cNvSpPr>
            <p:nvPr/>
          </p:nvSpPr>
          <p:spPr bwMode="auto">
            <a:xfrm>
              <a:off x="993" y="1452"/>
              <a:ext cx="4280" cy="1544"/>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57352" name="Rectangle 6"/>
            <p:cNvSpPr>
              <a:spLocks noChangeArrowheads="1"/>
            </p:cNvSpPr>
            <p:nvPr/>
          </p:nvSpPr>
          <p:spPr bwMode="gray">
            <a:xfrm>
              <a:off x="993" y="1452"/>
              <a:ext cx="4280" cy="360"/>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lgn="ctr">
                <a:spcBef>
                  <a:spcPct val="0"/>
                </a:spcBef>
                <a:buClrTx/>
                <a:buFontTx/>
                <a:buNone/>
              </a:pPr>
              <a:endParaRPr lang="en-US" dirty="0">
                <a:solidFill>
                  <a:schemeClr val="tx1"/>
                </a:solidFill>
              </a:endParaRPr>
            </a:p>
          </p:txBody>
        </p:sp>
        <p:sp>
          <p:nvSpPr>
            <p:cNvPr id="57353" name="Line 7"/>
            <p:cNvSpPr>
              <a:spLocks noChangeShapeType="1"/>
            </p:cNvSpPr>
            <p:nvPr/>
          </p:nvSpPr>
          <p:spPr bwMode="auto">
            <a:xfrm>
              <a:off x="2181" y="1812"/>
              <a:ext cx="0" cy="1176"/>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4" name="Line 8"/>
            <p:cNvSpPr>
              <a:spLocks noChangeShapeType="1"/>
            </p:cNvSpPr>
            <p:nvPr/>
          </p:nvSpPr>
          <p:spPr bwMode="auto">
            <a:xfrm>
              <a:off x="2181" y="1452"/>
              <a:ext cx="0" cy="360"/>
            </a:xfrm>
            <a:prstGeom prst="line">
              <a:avLst/>
            </a:prstGeom>
            <a:noFill/>
            <a:ln w="9525">
              <a:solidFill>
                <a:schemeClr val="bg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5" name="Line 9"/>
            <p:cNvSpPr>
              <a:spLocks noChangeShapeType="1"/>
            </p:cNvSpPr>
            <p:nvPr/>
          </p:nvSpPr>
          <p:spPr bwMode="auto">
            <a:xfrm>
              <a:off x="993" y="2196"/>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56" name="Text Box 10"/>
            <p:cNvSpPr txBox="1">
              <a:spLocks noChangeArrowheads="1"/>
            </p:cNvSpPr>
            <p:nvPr/>
          </p:nvSpPr>
          <p:spPr bwMode="gray">
            <a:xfrm>
              <a:off x="1285" y="1519"/>
              <a:ext cx="749"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System</a:t>
              </a:r>
            </a:p>
          </p:txBody>
        </p:sp>
        <p:sp>
          <p:nvSpPr>
            <p:cNvPr id="57357" name="Text Box 11"/>
            <p:cNvSpPr txBox="1">
              <a:spLocks noChangeArrowheads="1"/>
            </p:cNvSpPr>
            <p:nvPr/>
          </p:nvSpPr>
          <p:spPr bwMode="gray">
            <a:xfrm>
              <a:off x="2580" y="1507"/>
              <a:ext cx="2218" cy="25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2000" b="1" dirty="0"/>
                <a:t>Operational Requirement</a:t>
              </a:r>
            </a:p>
          </p:txBody>
        </p:sp>
        <p:sp>
          <p:nvSpPr>
            <p:cNvPr id="57358" name="Text Box 12"/>
            <p:cNvSpPr txBox="1">
              <a:spLocks noChangeArrowheads="1"/>
            </p:cNvSpPr>
            <p:nvPr/>
          </p:nvSpPr>
          <p:spPr bwMode="auto">
            <a:xfrm>
              <a:off x="1151" y="1876"/>
              <a:ext cx="949"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Dishwasher</a:t>
              </a:r>
            </a:p>
          </p:txBody>
        </p:sp>
        <p:sp>
          <p:nvSpPr>
            <p:cNvPr id="57359" name="Text Box 13"/>
            <p:cNvSpPr txBox="1">
              <a:spLocks noChangeArrowheads="1"/>
            </p:cNvSpPr>
            <p:nvPr/>
          </p:nvSpPr>
          <p:spPr bwMode="auto">
            <a:xfrm>
              <a:off x="2168" y="1830"/>
              <a:ext cx="3032" cy="33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400" dirty="0"/>
                <a:t>To clean and dry domestic eating and cooking utensils hygienically, efficiently and without damage.</a:t>
              </a:r>
            </a:p>
          </p:txBody>
        </p:sp>
        <p:sp>
          <p:nvSpPr>
            <p:cNvPr id="57360" name="Text Box 14"/>
            <p:cNvSpPr txBox="1">
              <a:spLocks noChangeArrowheads="1"/>
            </p:cNvSpPr>
            <p:nvPr/>
          </p:nvSpPr>
          <p:spPr bwMode="auto">
            <a:xfrm>
              <a:off x="1123" y="2267"/>
              <a:ext cx="958"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Civil Aircraft</a:t>
              </a:r>
            </a:p>
          </p:txBody>
        </p:sp>
        <p:sp>
          <p:nvSpPr>
            <p:cNvPr id="57361" name="Text Box 15"/>
            <p:cNvSpPr txBox="1">
              <a:spLocks noChangeArrowheads="1"/>
            </p:cNvSpPr>
            <p:nvPr/>
          </p:nvSpPr>
          <p:spPr bwMode="auto">
            <a:xfrm>
              <a:off x="2194" y="2219"/>
              <a:ext cx="3059"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transport passengers and their baggage from one point to another efficiently and safely</a:t>
              </a:r>
            </a:p>
          </p:txBody>
        </p:sp>
        <p:sp>
          <p:nvSpPr>
            <p:cNvPr id="57362" name="Line 16"/>
            <p:cNvSpPr>
              <a:spLocks noChangeShapeType="1"/>
            </p:cNvSpPr>
            <p:nvPr/>
          </p:nvSpPr>
          <p:spPr bwMode="auto">
            <a:xfrm>
              <a:off x="993" y="2604"/>
              <a:ext cx="4280" cy="0"/>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63" name="Text Box 17"/>
            <p:cNvSpPr txBox="1">
              <a:spLocks noChangeArrowheads="1"/>
            </p:cNvSpPr>
            <p:nvPr/>
          </p:nvSpPr>
          <p:spPr bwMode="auto">
            <a:xfrm>
              <a:off x="1201" y="2676"/>
              <a:ext cx="643" cy="23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Toaster</a:t>
              </a:r>
            </a:p>
          </p:txBody>
        </p:sp>
        <p:sp>
          <p:nvSpPr>
            <p:cNvPr id="57364" name="Rectangle 19"/>
            <p:cNvSpPr>
              <a:spLocks noChangeArrowheads="1"/>
            </p:cNvSpPr>
            <p:nvPr/>
          </p:nvSpPr>
          <p:spPr bwMode="auto">
            <a:xfrm>
              <a:off x="992" y="2999"/>
              <a:ext cx="4280" cy="392"/>
            </a:xfrm>
            <a:prstGeom prst="rect">
              <a:avLst/>
            </a:prstGeom>
            <a:noFill/>
            <a:ln w="9525">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57365" name="Line 20"/>
            <p:cNvSpPr>
              <a:spLocks noChangeShapeType="1"/>
            </p:cNvSpPr>
            <p:nvPr/>
          </p:nvSpPr>
          <p:spPr bwMode="auto">
            <a:xfrm>
              <a:off x="2183" y="3000"/>
              <a:ext cx="0" cy="384"/>
            </a:xfrm>
            <a:prstGeom prst="line">
              <a:avLst/>
            </a:prstGeom>
            <a:noFill/>
            <a:ln w="9525">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57366" name="Text Box 21"/>
            <p:cNvSpPr txBox="1">
              <a:spLocks noChangeArrowheads="1"/>
            </p:cNvSpPr>
            <p:nvPr/>
          </p:nvSpPr>
          <p:spPr bwMode="auto">
            <a:xfrm>
              <a:off x="1158" y="2999"/>
              <a:ext cx="774" cy="40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Tank</a:t>
              </a:r>
            </a:p>
          </p:txBody>
        </p:sp>
        <p:sp>
          <p:nvSpPr>
            <p:cNvPr id="57367" name="Text Box 22"/>
            <p:cNvSpPr txBox="1">
              <a:spLocks noChangeArrowheads="1"/>
            </p:cNvSpPr>
            <p:nvPr/>
          </p:nvSpPr>
          <p:spPr bwMode="auto">
            <a:xfrm>
              <a:off x="2194" y="2999"/>
              <a:ext cx="2713" cy="36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To achieve high Tank availability in a cost </a:t>
              </a:r>
            </a:p>
            <a:p>
              <a:pPr eaLnBrk="1" hangingPunct="1">
                <a:spcBef>
                  <a:spcPct val="0"/>
                </a:spcBef>
                <a:buClrTx/>
                <a:buFontTx/>
                <a:buNone/>
              </a:pPr>
              <a:r>
                <a:rPr lang="en-GB" sz="1600" dirty="0"/>
                <a:t>effective and safe fashion</a:t>
              </a:r>
            </a:p>
          </p:txBody>
        </p:sp>
      </p:grpSp>
      <p:sp>
        <p:nvSpPr>
          <p:cNvPr id="189463" name="Cloud"/>
          <p:cNvSpPr>
            <a:spLocks noChangeAspect="1" noEditPoints="1" noChangeArrowheads="1"/>
          </p:cNvSpPr>
          <p:nvPr/>
        </p:nvSpPr>
        <p:spPr bwMode="auto">
          <a:xfrm>
            <a:off x="6486533" y="4984765"/>
            <a:ext cx="4675453" cy="1482725"/>
          </a:xfrm>
          <a:custGeom>
            <a:avLst/>
            <a:gdLst>
              <a:gd name="T0" fmla="*/ 12970 w 21600"/>
              <a:gd name="T1" fmla="*/ 741363 h 21600"/>
              <a:gd name="T2" fmla="*/ 2090737 w 21600"/>
              <a:gd name="T3" fmla="*/ 1481146 h 21600"/>
              <a:gd name="T4" fmla="*/ 4177990 w 21600"/>
              <a:gd name="T5" fmla="*/ 741363 h 21600"/>
              <a:gd name="T6" fmla="*/ 2090737 w 21600"/>
              <a:gd name="T7" fmla="*/ 84776 h 21600"/>
              <a:gd name="T8" fmla="*/ 0 60000 65536"/>
              <a:gd name="T9" fmla="*/ 0 60000 65536"/>
              <a:gd name="T10" fmla="*/ 0 60000 65536"/>
              <a:gd name="T11" fmla="*/ 0 60000 65536"/>
              <a:gd name="T12" fmla="*/ 2977 w 21600"/>
              <a:gd name="T13" fmla="*/ 3262 h 21600"/>
              <a:gd name="T14" fmla="*/ 17087 w 21600"/>
              <a:gd name="T15" fmla="*/ 17337 h 21600"/>
            </a:gdLst>
            <a:ahLst/>
            <a:cxnLst>
              <a:cxn ang="T8">
                <a:pos x="T0" y="T1"/>
              </a:cxn>
              <a:cxn ang="T9">
                <a:pos x="T2" y="T3"/>
              </a:cxn>
              <a:cxn ang="T10">
                <a:pos x="T4" y="T5"/>
              </a:cxn>
              <a:cxn ang="T11">
                <a:pos x="T6" y="T7"/>
              </a:cxn>
            </a:cxnLst>
            <a:rect l="T12" t="T13" r="T14" b="T15"/>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lnTo>
                  <a:pt x="1949" y="7180"/>
                </a:ln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ln>
            <a:headEnd/>
            <a:tailEnd/>
          </a:ln>
        </p:spPr>
        <p:style>
          <a:lnRef idx="1">
            <a:schemeClr val="accent5"/>
          </a:lnRef>
          <a:fillRef idx="2">
            <a:schemeClr val="accent5"/>
          </a:fillRef>
          <a:effectRef idx="1">
            <a:schemeClr val="accent5"/>
          </a:effectRef>
          <a:fontRef idx="minor">
            <a:schemeClr val="dk1"/>
          </a:fontRef>
        </p:style>
        <p:txBody>
          <a:bodyPr/>
          <a:lstStyle/>
          <a:p>
            <a:pPr algn="ctr">
              <a:spcBef>
                <a:spcPct val="0"/>
              </a:spcBef>
              <a:buClrTx/>
              <a:buFontTx/>
              <a:buNone/>
              <a:defRPr/>
            </a:pPr>
            <a:r>
              <a:rPr lang="en-GB" sz="2000" dirty="0"/>
              <a:t>p.s. customers often don’t tell us their Operational Requirement</a:t>
            </a:r>
            <a:endParaRPr lang="en-US" sz="2000" dirty="0"/>
          </a:p>
        </p:txBody>
      </p:sp>
      <p:sp>
        <p:nvSpPr>
          <p:cNvPr id="24" name="Rounded Rectangular Callout 23"/>
          <p:cNvSpPr/>
          <p:nvPr/>
        </p:nvSpPr>
        <p:spPr bwMode="auto">
          <a:xfrm>
            <a:off x="838200" y="5407751"/>
            <a:ext cx="5065577" cy="1208253"/>
          </a:xfrm>
          <a:prstGeom prst="wedgeRoundRectCallout">
            <a:avLst>
              <a:gd name="adj1" fmla="val 34731"/>
              <a:gd name="adj2" fmla="val -75321"/>
              <a:gd name="adj3" fmla="val 16667"/>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lIns="90000" tIns="43200" rIns="90000" bIns="43200" anchor="ctr"/>
          <a:lstStyle/>
          <a:p>
            <a:pPr algn="ctr">
              <a:defRPr/>
            </a:pPr>
            <a:r>
              <a:rPr lang="en-GB" dirty="0"/>
              <a:t>All systems have a purpose and a context. The job of the Operational Requirements is to define these in simple terms - to define the </a:t>
            </a:r>
            <a:r>
              <a:rPr lang="ja-JP" altLang="en-GB" dirty="0"/>
              <a:t>“</a:t>
            </a:r>
            <a:r>
              <a:rPr lang="en-GB" dirty="0"/>
              <a:t>mission</a:t>
            </a:r>
            <a:r>
              <a:rPr lang="ja-JP" altLang="en-GB" dirty="0"/>
              <a:t>”</a:t>
            </a:r>
            <a:r>
              <a:rPr lang="en-GB" dirty="0"/>
              <a:t> of the system </a:t>
            </a:r>
          </a:p>
        </p:txBody>
      </p:sp>
      <p:sp>
        <p:nvSpPr>
          <p:cNvPr id="25" name="Rounded Rectangular Callout 24"/>
          <p:cNvSpPr/>
          <p:nvPr/>
        </p:nvSpPr>
        <p:spPr>
          <a:xfrm>
            <a:off x="9141586" y="1744132"/>
            <a:ext cx="2212211" cy="1840326"/>
          </a:xfrm>
          <a:prstGeom prst="wedgeRoundRectCallout">
            <a:avLst>
              <a:gd name="adj1" fmla="val -111089"/>
              <a:gd name="adj2" fmla="val -58551"/>
              <a:gd name="adj3" fmla="val 16667"/>
            </a:avLst>
          </a:prstGeom>
          <a:ln/>
        </p:spPr>
        <p:style>
          <a:lnRef idx="0">
            <a:schemeClr val="accent4"/>
          </a:lnRef>
          <a:fillRef idx="3">
            <a:schemeClr val="accent4"/>
          </a:fillRef>
          <a:effectRef idx="3">
            <a:schemeClr val="accent4"/>
          </a:effectRef>
          <a:fontRef idx="minor">
            <a:schemeClr val="lt1"/>
          </a:fontRef>
        </p:style>
        <p:txBody>
          <a:bodyPr lIns="36000" rIns="36000" anchor="ctr"/>
          <a:lstStyle/>
          <a:p>
            <a:pPr algn="ctr">
              <a:defRPr/>
            </a:pPr>
            <a:r>
              <a:rPr lang="en-US" kern="0" dirty="0">
                <a:solidFill>
                  <a:schemeClr val="tx1"/>
                </a:solidFill>
                <a:latin typeface="Arial"/>
              </a:rPr>
              <a:t>All Systems have purpose and context – the Operational Requirement  capture these</a:t>
            </a:r>
          </a:p>
        </p:txBody>
      </p:sp>
      <p:sp>
        <p:nvSpPr>
          <p:cNvPr id="3" name="Rectangle 2">
            <a:extLst>
              <a:ext uri="{FF2B5EF4-FFF2-40B4-BE49-F238E27FC236}">
                <a16:creationId xmlns:a16="http://schemas.microsoft.com/office/drawing/2014/main" id="{C5770BE1-E335-A740-AE6C-E60CE9678DE8}"/>
              </a:ext>
            </a:extLst>
          </p:cNvPr>
          <p:cNvSpPr/>
          <p:nvPr/>
        </p:nvSpPr>
        <p:spPr>
          <a:xfrm>
            <a:off x="4653080" y="4014162"/>
            <a:ext cx="4570535" cy="584775"/>
          </a:xfrm>
          <a:prstGeom prst="rect">
            <a:avLst/>
          </a:prstGeom>
        </p:spPr>
        <p:txBody>
          <a:bodyPr wrap="square">
            <a:spAutoFit/>
          </a:bodyPr>
          <a:lstStyle/>
          <a:p>
            <a:r>
              <a:rPr lang="en-GB" sz="1600" spc="-25" dirty="0">
                <a:latin typeface="Arial" panose="020B0604020202020204" pitchFamily="34" charset="0"/>
                <a:ea typeface="Times New Roman" panose="02020603050405020304" pitchFamily="18" charset="0"/>
                <a:cs typeface="Arial" panose="020B0604020202020204" pitchFamily="34" charset="0"/>
              </a:rPr>
              <a:t>To toast bread-based products evenly, quickly and safely with the minimum of human intervention.</a:t>
            </a:r>
            <a:r>
              <a:rPr lang="en-GB" sz="1600" dirty="0">
                <a:latin typeface="Arial" panose="020B0604020202020204" pitchFamily="34" charset="0"/>
                <a:cs typeface="Arial" panose="020B0604020202020204" pitchFamily="34" charset="0"/>
              </a:rPr>
              <a:t> </a:t>
            </a:r>
            <a:endParaRPr lang="en-US" sz="1600" dirty="0">
              <a:latin typeface="Arial" panose="020B0604020202020204" pitchFamily="34" charset="0"/>
              <a:cs typeface="Arial" panose="020B0604020202020204" pitchFamily="34" charset="0"/>
            </a:endParaRPr>
          </a:p>
        </p:txBody>
      </p:sp>
      <p:sp>
        <p:nvSpPr>
          <p:cNvPr id="6" name="Star: 7 Points 5">
            <a:extLst>
              <a:ext uri="{FF2B5EF4-FFF2-40B4-BE49-F238E27FC236}">
                <a16:creationId xmlns:a16="http://schemas.microsoft.com/office/drawing/2014/main" id="{55067F47-D670-4D46-813F-A59EEDF87368}"/>
              </a:ext>
            </a:extLst>
          </p:cNvPr>
          <p:cNvSpPr/>
          <p:nvPr/>
        </p:nvSpPr>
        <p:spPr>
          <a:xfrm>
            <a:off x="367862" y="1976202"/>
            <a:ext cx="2638097" cy="2367198"/>
          </a:xfrm>
          <a:prstGeom prst="star7">
            <a:avLst/>
          </a:prstGeom>
          <a:solidFill>
            <a:srgbClr val="FF00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t>Scope Creep!!</a:t>
            </a:r>
          </a:p>
        </p:txBody>
      </p:sp>
    </p:spTree>
    <p:extLst>
      <p:ext uri="{BB962C8B-B14F-4D97-AF65-F5344CB8AC3E}">
        <p14:creationId xmlns:p14="http://schemas.microsoft.com/office/powerpoint/2010/main" val="246447273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8946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9463" grpId="0" animBg="1"/>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p:cNvSpPr>
            <a:spLocks noGrp="1"/>
          </p:cNvSpPr>
          <p:nvPr>
            <p:ph type="title"/>
          </p:nvPr>
        </p:nvSpPr>
        <p:spPr>
          <a:xfrm>
            <a:off x="294291" y="463935"/>
            <a:ext cx="11393212" cy="513527"/>
          </a:xfrm>
        </p:spPr>
        <p:txBody>
          <a:bodyPr>
            <a:normAutofit fontScale="90000"/>
          </a:bodyPr>
          <a:lstStyle/>
          <a:p>
            <a:pPr eaLnBrk="1" hangingPunct="1"/>
            <a:r>
              <a:rPr lang="en-GB" dirty="0">
                <a:latin typeface="Arial" charset="0"/>
              </a:rPr>
              <a:t>1961: Kennedy and the Ultimate Operational Requirement</a:t>
            </a:r>
          </a:p>
        </p:txBody>
      </p:sp>
      <p:pic>
        <p:nvPicPr>
          <p:cNvPr id="63491" name="Content Placeholder 5" descr="_40951917_kennedy238.jpg"/>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6628336" y="1407911"/>
            <a:ext cx="1893370" cy="1416050"/>
          </a:xfrm>
        </p:spPr>
      </p:pic>
      <p:sp>
        <p:nvSpPr>
          <p:cNvPr id="63490" name="Content Placeholder 2"/>
          <p:cNvSpPr>
            <a:spLocks noGrp="1"/>
          </p:cNvSpPr>
          <p:nvPr>
            <p:ph type="body" sz="half" idx="2"/>
          </p:nvPr>
        </p:nvSpPr>
        <p:spPr>
          <a:xfrm>
            <a:off x="1800311" y="1518057"/>
            <a:ext cx="4224337" cy="3419398"/>
          </a:xfrm>
        </p:spPr>
        <p:txBody>
          <a:bodyPr>
            <a:normAutofit/>
          </a:bodyPr>
          <a:lstStyle/>
          <a:p>
            <a:pPr eaLnBrk="1" hangingPunct="1"/>
            <a:r>
              <a:rPr lang="en-GB" sz="2000" dirty="0">
                <a:latin typeface="Arial" charset="0"/>
              </a:rPr>
              <a:t>President John F Kennedy in a speech to a joint session of Congress broadcast on TV and radio around the United States </a:t>
            </a:r>
          </a:p>
          <a:p>
            <a:pPr eaLnBrk="1" hangingPunct="1"/>
            <a:r>
              <a:rPr lang="ja-JP" altLang="en-GB" sz="2000" dirty="0">
                <a:latin typeface="Arial" charset="0"/>
              </a:rPr>
              <a:t>“</a:t>
            </a:r>
            <a:r>
              <a:rPr lang="en-GB" altLang="ja-JP" sz="2000" dirty="0">
                <a:latin typeface="Arial" charset="0"/>
              </a:rPr>
              <a:t>I believe that this nation should commit itself to achieving the goal, </a:t>
            </a:r>
            <a:r>
              <a:rPr lang="en-GB" sz="2000" dirty="0">
                <a:latin typeface="Arial" charset="0"/>
              </a:rPr>
              <a:t>before this decade is out, of landing a man on the Moon and returning him safely to Earth</a:t>
            </a:r>
            <a:r>
              <a:rPr lang="ja-JP" altLang="en-GB" sz="2000" dirty="0">
                <a:latin typeface="Arial" charset="0"/>
              </a:rPr>
              <a:t>”</a:t>
            </a:r>
            <a:endParaRPr lang="en-GB" altLang="ja-JP" sz="2000" dirty="0">
              <a:latin typeface="Arial" charset="0"/>
            </a:endParaRPr>
          </a:p>
          <a:p>
            <a:pPr eaLnBrk="1" hangingPunct="1"/>
            <a:endParaRPr lang="en-GB" sz="2400" dirty="0">
              <a:latin typeface="Arial" charset="0"/>
            </a:endParaRPr>
          </a:p>
        </p:txBody>
      </p:sp>
      <p:pic>
        <p:nvPicPr>
          <p:cNvPr id="63493" name="Picture 6" descr="_38665579_aldrin238.jpg"/>
          <p:cNvPicPr>
            <a:picLocks noChangeAspect="1"/>
          </p:cNvPicPr>
          <p:nvPr/>
        </p:nvPicPr>
        <p:blipFill>
          <a:blip r:embed="rId4">
            <a:extLst>
              <a:ext uri="{28A0092B-C50C-407E-A947-70E740481C1C}">
                <a14:useLocalDpi xmlns:a14="http://schemas.microsoft.com/office/drawing/2010/main" val="0"/>
              </a:ext>
            </a:extLst>
          </a:blip>
          <a:srcRect l="21835"/>
          <a:stretch>
            <a:fillRect/>
          </a:stretch>
        </p:blipFill>
        <p:spPr bwMode="auto">
          <a:xfrm>
            <a:off x="6108706" y="3984642"/>
            <a:ext cx="2413000" cy="23082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63494" name="Down Arrow 7"/>
          <p:cNvSpPr>
            <a:spLocks noChangeArrowheads="1"/>
          </p:cNvSpPr>
          <p:nvPr/>
        </p:nvSpPr>
        <p:spPr bwMode="auto">
          <a:xfrm rot="1246347">
            <a:off x="7037094" y="3046766"/>
            <a:ext cx="1457602" cy="1097483"/>
          </a:xfrm>
          <a:prstGeom prst="downArrow">
            <a:avLst>
              <a:gd name="adj1" fmla="val 50000"/>
              <a:gd name="adj2" fmla="val 50000"/>
            </a:avLst>
          </a:prstGeom>
          <a:ln>
            <a:headEnd/>
            <a:tailEnd/>
          </a:ln>
        </p:spPr>
        <p:style>
          <a:lnRef idx="1">
            <a:schemeClr val="accent5"/>
          </a:lnRef>
          <a:fillRef idx="2">
            <a:schemeClr val="accent5"/>
          </a:fillRef>
          <a:effectRef idx="1">
            <a:schemeClr val="accent5"/>
          </a:effectRef>
          <a:fontRef idx="minor">
            <a:schemeClr val="dk1"/>
          </a:fontRef>
        </p:style>
        <p:txBody>
          <a:bodyPr wrap="none" lIns="90000" tIns="43200" rIns="90000" bIns="43200" anchor="ctr">
            <a:spAutoFit/>
          </a:bodyPr>
          <a:lstStyle/>
          <a:p>
            <a:pPr algn="ctr"/>
            <a:r>
              <a:rPr lang="en-GB" sz="1600" dirty="0">
                <a:solidFill>
                  <a:schemeClr val="tx1"/>
                </a:solidFill>
              </a:rPr>
              <a:t>One </a:t>
            </a:r>
          </a:p>
          <a:p>
            <a:pPr algn="ctr"/>
            <a:r>
              <a:rPr lang="en-GB" sz="1600" dirty="0">
                <a:solidFill>
                  <a:schemeClr val="tx1"/>
                </a:solidFill>
              </a:rPr>
              <a:t>Small </a:t>
            </a:r>
          </a:p>
          <a:p>
            <a:pPr algn="ctr"/>
            <a:r>
              <a:rPr lang="en-GB" sz="1600" dirty="0">
                <a:solidFill>
                  <a:schemeClr val="tx1"/>
                </a:solidFill>
              </a:rPr>
              <a:t>Step</a:t>
            </a:r>
          </a:p>
        </p:txBody>
      </p:sp>
      <p:sp>
        <p:nvSpPr>
          <p:cNvPr id="8" name="Rounded Rectangular Callout 7"/>
          <p:cNvSpPr/>
          <p:nvPr/>
        </p:nvSpPr>
        <p:spPr bwMode="auto">
          <a:xfrm>
            <a:off x="1940676" y="5247890"/>
            <a:ext cx="3754437" cy="1146175"/>
          </a:xfrm>
          <a:prstGeom prst="wedgeRoundRectCallout">
            <a:avLst>
              <a:gd name="adj1" fmla="val 7397"/>
              <a:gd name="adj2" fmla="val -118561"/>
              <a:gd name="adj3" fmla="val 16667"/>
            </a:avLst>
          </a:prstGeom>
          <a:gradFill rotWithShape="1">
            <a:gsLst>
              <a:gs pos="0">
                <a:srgbClr val="2D2D8A">
                  <a:tint val="50000"/>
                  <a:satMod val="300000"/>
                </a:srgbClr>
              </a:gs>
              <a:gs pos="35000">
                <a:srgbClr val="2D2D8A">
                  <a:tint val="37000"/>
                  <a:satMod val="300000"/>
                </a:srgbClr>
              </a:gs>
              <a:gs pos="100000">
                <a:srgbClr val="2D2D8A">
                  <a:tint val="15000"/>
                  <a:satMod val="350000"/>
                </a:srgbClr>
              </a:gs>
            </a:gsLst>
            <a:lin ang="16200000" scaled="1"/>
          </a:gradFill>
          <a:ln w="9525" cap="flat" cmpd="sng" algn="ctr">
            <a:solidFill>
              <a:srgbClr val="2D2D8A">
                <a:shade val="95000"/>
                <a:satMod val="105000"/>
              </a:srgbClr>
            </a:solidFill>
            <a:prstDash val="solid"/>
            <a:headEnd type="none" w="med" len="med"/>
            <a:tailEnd type="none" w="med" len="med"/>
          </a:ln>
          <a:effectLst>
            <a:outerShdw blurRad="40000" dist="20000" dir="5400000" rotWithShape="0">
              <a:srgbClr val="000000">
                <a:alpha val="38000"/>
              </a:srgbClr>
            </a:outerShdw>
          </a:effectLst>
        </p:spPr>
        <p:txBody>
          <a:bodyPr lIns="90000" tIns="43200" rIns="90000" bIns="43200" anchor="ctr"/>
          <a:lstStyle/>
          <a:p>
            <a:pPr algn="ctr">
              <a:defRPr/>
            </a:pPr>
            <a:r>
              <a:rPr lang="en-GB" kern="0" dirty="0">
                <a:solidFill>
                  <a:srgbClr val="000000"/>
                </a:solidFill>
                <a:latin typeface="Arial" pitchFamily="34" charset="0"/>
              </a:rPr>
              <a:t>Writing an Operational Requirement is not easy. It can take several hours to arrive at an agreed set of 10 to 20 words!</a:t>
            </a:r>
          </a:p>
        </p:txBody>
      </p:sp>
    </p:spTree>
    <p:extLst>
      <p:ext uri="{BB962C8B-B14F-4D97-AF65-F5344CB8AC3E}">
        <p14:creationId xmlns:p14="http://schemas.microsoft.com/office/powerpoint/2010/main" val="42398525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19</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1019503" y="1388331"/>
            <a:ext cx="9251513" cy="3790800"/>
          </a:xfrm>
        </p:spPr>
        <p:txBody>
          <a:bodyPr/>
          <a:lstStyle/>
          <a:p>
            <a:r>
              <a:rPr lang="en-US" sz="2400" dirty="0"/>
              <a:t>In formulating Operational Requirements it is useful to remember every system is a subsystem of a bigger system that also has an Operational Requirement.</a:t>
            </a:r>
          </a:p>
          <a:p>
            <a:endParaRPr lang="en-US" sz="2400" dirty="0"/>
          </a:p>
          <a:p>
            <a:r>
              <a:rPr lang="en-US" sz="2400" dirty="0"/>
              <a:t>Remember the pen!</a:t>
            </a:r>
          </a:p>
          <a:p>
            <a:endParaRPr lang="en-US" sz="2400" dirty="0"/>
          </a:p>
          <a:p>
            <a:endParaRPr lang="en-US" sz="1800" dirty="0"/>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76607" y="366695"/>
            <a:ext cx="11010600" cy="664797"/>
          </a:xfrm>
        </p:spPr>
        <p:txBody>
          <a:bodyPr/>
          <a:lstStyle/>
          <a:p>
            <a:r>
              <a:rPr lang="en-GB" sz="3200" dirty="0"/>
              <a:t>Getting the Right Level – Remember the pen?</a:t>
            </a:r>
            <a:endParaRPr lang="en-US" sz="3200" dirty="0"/>
          </a:p>
        </p:txBody>
      </p:sp>
      <p:pic>
        <p:nvPicPr>
          <p:cNvPr id="29" name="Picture 28">
            <a:extLst>
              <a:ext uri="{FF2B5EF4-FFF2-40B4-BE49-F238E27FC236}">
                <a16:creationId xmlns:a16="http://schemas.microsoft.com/office/drawing/2014/main" id="{B86D9C17-D5BF-1F4F-BB5A-FD684BF8C0F5}"/>
              </a:ext>
            </a:extLst>
          </p:cNvPr>
          <p:cNvPicPr>
            <a:picLocks noChangeAspect="1"/>
          </p:cNvPicPr>
          <p:nvPr/>
        </p:nvPicPr>
        <p:blipFill>
          <a:blip r:embed="rId3"/>
          <a:stretch>
            <a:fillRect/>
          </a:stretch>
        </p:blipFill>
        <p:spPr>
          <a:xfrm>
            <a:off x="1179543" y="3585128"/>
            <a:ext cx="9832914" cy="2771222"/>
          </a:xfrm>
          <a:prstGeom prst="rect">
            <a:avLst/>
          </a:prstGeom>
        </p:spPr>
      </p:pic>
    </p:spTree>
    <p:extLst>
      <p:ext uri="{BB962C8B-B14F-4D97-AF65-F5344CB8AC3E}">
        <p14:creationId xmlns:p14="http://schemas.microsoft.com/office/powerpoint/2010/main" val="3861823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20</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Tree>
    <p:extLst>
      <p:ext uri="{BB962C8B-B14F-4D97-AF65-F5344CB8AC3E}">
        <p14:creationId xmlns:p14="http://schemas.microsoft.com/office/powerpoint/2010/main" val="12137789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21</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57825"/>
            <a:ext cx="3864672" cy="2677656"/>
          </a:xfrm>
        </p:spPr>
        <p:txBody>
          <a:bodyPr>
            <a:normAutofit lnSpcReduction="1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Daft an operational requirement for the munition system</a:t>
            </a:r>
            <a:endParaRPr lang="en-GB" sz="2000" dirty="0"/>
          </a:p>
          <a:p>
            <a:pPr>
              <a:spcBef>
                <a:spcPct val="20000"/>
              </a:spcBef>
              <a:buFontTx/>
              <a:buChar char="–"/>
            </a:pPr>
            <a:endParaRPr lang="en-GB" dirty="0"/>
          </a:p>
          <a:p>
            <a:pPr marL="0" indent="0">
              <a:spcBef>
                <a:spcPct val="20000"/>
              </a:spcBef>
              <a:buNone/>
            </a:pPr>
            <a:r>
              <a:rPr lang="en-GB" sz="2000" dirty="0"/>
              <a:t>Time 20minutes</a:t>
            </a:r>
          </a:p>
          <a:p>
            <a:endParaRPr lang="en-US" dirty="0"/>
          </a:p>
        </p:txBody>
      </p:sp>
      <p:sp>
        <p:nvSpPr>
          <p:cNvPr id="27650" name="Title 1"/>
          <p:cNvSpPr>
            <a:spLocks noGrp="1"/>
          </p:cNvSpPr>
          <p:nvPr>
            <p:ph type="title"/>
          </p:nvPr>
        </p:nvSpPr>
        <p:spPr>
          <a:xfrm>
            <a:off x="2013066" y="-390733"/>
            <a:ext cx="9340734" cy="1311128"/>
          </a:xfrm>
        </p:spPr>
        <p:txBody>
          <a:bodyPr/>
          <a:lstStyle/>
          <a:p>
            <a:pPr eaLnBrk="1" hangingPunct="1"/>
            <a:r>
              <a:rPr lang="en-GB" dirty="0">
                <a:latin typeface="Arial" charset="0"/>
              </a:rPr>
              <a:t>Exercise: Operational Requirement</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
        <p:nvSpPr>
          <p:cNvPr id="4" name="Rectangle 3">
            <a:extLst>
              <a:ext uri="{FF2B5EF4-FFF2-40B4-BE49-F238E27FC236}">
                <a16:creationId xmlns:a16="http://schemas.microsoft.com/office/drawing/2014/main" id="{867098AA-3AE0-8E4B-9694-79719ECAF81C}"/>
              </a:ext>
            </a:extLst>
          </p:cNvPr>
          <p:cNvSpPr/>
          <p:nvPr/>
        </p:nvSpPr>
        <p:spPr>
          <a:xfrm>
            <a:off x="2153304" y="5620973"/>
            <a:ext cx="7949124" cy="64633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dirty="0"/>
              <a:t>To deliver defeat effect to a target set efficiently, safely, and accurately at a range up to 2km, launched from a 120mm smooth bore weapon</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t>Rate of Fire 3 rounds per minute</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1600" dirty="0"/>
              <a:t>95% probability of first round hit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884025" y="3753854"/>
            <a:ext cx="3430824" cy="1304495"/>
          </a:xfrm>
          <a:prstGeom prst="wedgeRoundRectCallout">
            <a:avLst>
              <a:gd name="adj1" fmla="val 71961"/>
              <a:gd name="adj2" fmla="val 879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Essential, Round effective against Structure, Soft Skin Vehicles </a:t>
            </a:r>
          </a:p>
          <a:p>
            <a:pPr algn="ctr"/>
            <a:r>
              <a:rPr lang="en-US" sz="1600" dirty="0"/>
              <a:t>Desirable, have an Anti Personnel / Suppression Capability</a:t>
            </a:r>
          </a:p>
        </p:txBody>
      </p:sp>
    </p:spTree>
    <p:extLst>
      <p:ext uri="{BB962C8B-B14F-4D97-AF65-F5344CB8AC3E}">
        <p14:creationId xmlns:p14="http://schemas.microsoft.com/office/powerpoint/2010/main" val="4531131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22</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620110" y="1249691"/>
            <a:ext cx="11109435" cy="3929440"/>
          </a:xfrm>
        </p:spPr>
        <p:txBody>
          <a:bodyPr/>
          <a:lstStyle/>
          <a:p>
            <a:r>
              <a:rPr lang="en-US" sz="2000" dirty="0"/>
              <a:t>In formulating Operational Requirements it is useful to remember every system is a subsystem of a bigger system that also has an Operational Requirement.</a:t>
            </a:r>
          </a:p>
          <a:p>
            <a:r>
              <a:rPr lang="en-US" sz="20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218648" y="284804"/>
            <a:ext cx="11010600" cy="664797"/>
          </a:xfrm>
        </p:spPr>
        <p:txBody>
          <a:bodyPr/>
          <a:lstStyle/>
          <a:p>
            <a:r>
              <a:rPr lang="en-GB" sz="3200" dirty="0"/>
              <a:t>Getting the Right Level – Remember the pen?</a:t>
            </a:r>
            <a:endParaRPr lang="en-US" sz="3200" dirty="0"/>
          </a:p>
        </p:txBody>
      </p:sp>
      <p:sp>
        <p:nvSpPr>
          <p:cNvPr id="15" name="Rectangle 14">
            <a:extLst>
              <a:ext uri="{FF2B5EF4-FFF2-40B4-BE49-F238E27FC236}">
                <a16:creationId xmlns:a16="http://schemas.microsoft.com/office/drawing/2014/main" id="{D3E3FE0B-3FBA-0445-A192-35CE43D7A797}"/>
              </a:ext>
            </a:extLst>
          </p:cNvPr>
          <p:cNvSpPr/>
          <p:nvPr/>
        </p:nvSpPr>
        <p:spPr>
          <a:xfrm>
            <a:off x="7700832" y="3303499"/>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668935" y="6156217"/>
            <a:ext cx="1653273" cy="369332"/>
          </a:xfrm>
          <a:prstGeom prst="rect">
            <a:avLst/>
          </a:prstGeom>
          <a:noFill/>
        </p:spPr>
        <p:txBody>
          <a:bodyPr wrap="none" rtlCol="0">
            <a:spAutoFit/>
          </a:bodyPr>
          <a:lstStyle/>
          <a:p>
            <a:r>
              <a:rPr lang="en-US"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303499"/>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67220" y="6181995"/>
            <a:ext cx="2415213" cy="369332"/>
          </a:xfrm>
          <a:prstGeom prst="rect">
            <a:avLst/>
          </a:prstGeom>
          <a:noFill/>
        </p:spPr>
        <p:txBody>
          <a:bodyPr wrap="none" rtlCol="0">
            <a:spAutoFit/>
          </a:bodyPr>
          <a:lstStyle/>
          <a:p>
            <a:r>
              <a:rPr lang="en-US"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2896211"/>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4" y="3890232"/>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108988" y="6203864"/>
            <a:ext cx="2571730" cy="369332"/>
          </a:xfrm>
          <a:prstGeom prst="rect">
            <a:avLst/>
          </a:prstGeom>
          <a:noFill/>
        </p:spPr>
        <p:txBody>
          <a:bodyPr wrap="none" rtlCol="0">
            <a:spAutoFit/>
          </a:bodyPr>
          <a:lstStyle/>
          <a:p>
            <a:r>
              <a:rPr lang="en-US"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2" y="3086711"/>
            <a:ext cx="1001486" cy="503431"/>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590142"/>
            <a:ext cx="1001487" cy="508198"/>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5" y="3590142"/>
            <a:ext cx="665317"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465247" cy="1200329"/>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700832" y="4767362"/>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186254" y="4788858"/>
            <a:ext cx="2571730" cy="1200329"/>
          </a:xfrm>
          <a:prstGeom prst="rect">
            <a:avLst/>
          </a:prstGeom>
          <a:noFill/>
        </p:spPr>
        <p:txBody>
          <a:bodyPr wrap="square" rtlCol="0">
            <a:spAutoFit/>
          </a:bodyPr>
          <a:lstStyle/>
          <a:p>
            <a:r>
              <a:rPr lang="en-US" dirty="0"/>
              <a:t>To defeat multiple  target types safely,  reliably and for low Unit Production Cost.</a:t>
            </a:r>
          </a:p>
        </p:txBody>
      </p:sp>
      <p:sp>
        <p:nvSpPr>
          <p:cNvPr id="2" name="Speech Bubble: Rectangle with Corners Rounded 1">
            <a:extLst>
              <a:ext uri="{FF2B5EF4-FFF2-40B4-BE49-F238E27FC236}">
                <a16:creationId xmlns:a16="http://schemas.microsoft.com/office/drawing/2014/main" id="{39A48866-EFF9-588C-5BB3-4C51D3B4F49A}"/>
              </a:ext>
            </a:extLst>
          </p:cNvPr>
          <p:cNvSpPr/>
          <p:nvPr/>
        </p:nvSpPr>
        <p:spPr>
          <a:xfrm>
            <a:off x="9948024" y="2988235"/>
            <a:ext cx="1405776" cy="1144554"/>
          </a:xfrm>
          <a:prstGeom prst="wedgeRoundRectCallout">
            <a:avLst>
              <a:gd name="adj1" fmla="val -86961"/>
              <a:gd name="adj2" fmla="val 116630"/>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Tank crew?</a:t>
            </a:r>
          </a:p>
        </p:txBody>
      </p:sp>
      <p:sp>
        <p:nvSpPr>
          <p:cNvPr id="3" name="Speech Bubble: Rectangle with Corners Rounded 2">
            <a:extLst>
              <a:ext uri="{FF2B5EF4-FFF2-40B4-BE49-F238E27FC236}">
                <a16:creationId xmlns:a16="http://schemas.microsoft.com/office/drawing/2014/main" id="{15E2F795-17BD-8128-D2DC-57277091EE91}"/>
              </a:ext>
            </a:extLst>
          </p:cNvPr>
          <p:cNvSpPr/>
          <p:nvPr/>
        </p:nvSpPr>
        <p:spPr>
          <a:xfrm>
            <a:off x="6405517" y="2177485"/>
            <a:ext cx="1405776" cy="1144554"/>
          </a:xfrm>
          <a:prstGeom prst="wedgeRoundRectCallout">
            <a:avLst>
              <a:gd name="adj1" fmla="val -54651"/>
              <a:gd name="adj2" fmla="val 178768"/>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Logistics?</a:t>
            </a:r>
          </a:p>
          <a:p>
            <a:pPr algn="ctr"/>
            <a:r>
              <a:rPr lang="en-GB" dirty="0"/>
              <a:t>Squadron?</a:t>
            </a:r>
          </a:p>
        </p:txBody>
      </p:sp>
      <p:sp>
        <p:nvSpPr>
          <p:cNvPr id="4" name="Speech Bubble: Rectangle with Corners Rounded 3">
            <a:extLst>
              <a:ext uri="{FF2B5EF4-FFF2-40B4-BE49-F238E27FC236}">
                <a16:creationId xmlns:a16="http://schemas.microsoft.com/office/drawing/2014/main" id="{85231D18-616A-3468-82A5-8441C58BE9EF}"/>
              </a:ext>
            </a:extLst>
          </p:cNvPr>
          <p:cNvSpPr/>
          <p:nvPr/>
        </p:nvSpPr>
        <p:spPr>
          <a:xfrm>
            <a:off x="480109" y="3161893"/>
            <a:ext cx="1405776" cy="1144554"/>
          </a:xfrm>
          <a:prstGeom prst="wedgeRoundRectCallout">
            <a:avLst>
              <a:gd name="adj1" fmla="val 70764"/>
              <a:gd name="adj2" fmla="val 100443"/>
              <a:gd name="adj3" fmla="val 16667"/>
            </a:avLst>
          </a:prstGeom>
          <a:solidFill>
            <a:schemeClr val="accent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Main Customer</a:t>
            </a:r>
          </a:p>
        </p:txBody>
      </p:sp>
    </p:spTree>
    <p:extLst>
      <p:ext uri="{BB962C8B-B14F-4D97-AF65-F5344CB8AC3E}">
        <p14:creationId xmlns:p14="http://schemas.microsoft.com/office/powerpoint/2010/main" val="1316017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4"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Rectangle 3"/>
          <p:cNvSpPr>
            <a:spLocks noGrp="1" noChangeArrowheads="1"/>
          </p:cNvSpPr>
          <p:nvPr>
            <p:ph type="title"/>
          </p:nvPr>
        </p:nvSpPr>
        <p:spPr>
          <a:xfrm>
            <a:off x="384005" y="150777"/>
            <a:ext cx="6489700" cy="481054"/>
          </a:xfrm>
          <a:noFill/>
        </p:spPr>
        <p:txBody>
          <a:bodyPr lIns="90488" tIns="44450" rIns="90488" bIns="44450">
            <a:normAutofit fontScale="90000"/>
          </a:bodyPr>
          <a:lstStyle/>
          <a:p>
            <a:pPr defTabSz="762000"/>
            <a:r>
              <a:rPr lang="en-GB" dirty="0">
                <a:latin typeface="Arial" charset="0"/>
              </a:rPr>
              <a:t>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23</a:t>
            </a:fld>
            <a:endParaRPr lang="en-US" dirty="0"/>
          </a:p>
        </p:txBody>
      </p:sp>
      <p:sp>
        <p:nvSpPr>
          <p:cNvPr id="41986" name="Rectangle 4"/>
          <p:cNvSpPr>
            <a:spLocks noGrp="1" noChangeArrowheads="1"/>
          </p:cNvSpPr>
          <p:nvPr>
            <p:ph type="body" idx="4294967295"/>
          </p:nvPr>
        </p:nvSpPr>
        <p:spPr>
          <a:xfrm>
            <a:off x="355107" y="884238"/>
            <a:ext cx="11836893" cy="5395912"/>
          </a:xfrm>
          <a:noFill/>
        </p:spPr>
        <p:txBody>
          <a:bodyPr vert="horz" wrap="square" lIns="90488" tIns="44450" rIns="90488" bIns="44450" rtlCol="0">
            <a:spAutoFit/>
          </a:bodyPr>
          <a:lstStyle/>
          <a:p>
            <a:pPr marL="0" indent="0" defTabSz="762000">
              <a:lnSpc>
                <a:spcPct val="80000"/>
              </a:lnSpc>
              <a:buNone/>
            </a:pPr>
            <a:r>
              <a:rPr lang="en-GB" sz="2000" b="1" i="1" dirty="0">
                <a:latin typeface="Arial" charset="0"/>
              </a:rPr>
              <a:t>Functional Requirements</a:t>
            </a:r>
            <a:r>
              <a:rPr lang="en-GB" sz="2000" b="1" dirty="0">
                <a:latin typeface="Arial" charset="0"/>
              </a:rPr>
              <a:t> </a:t>
            </a:r>
            <a:r>
              <a:rPr lang="en-GB" sz="2000" dirty="0">
                <a:latin typeface="Arial" charset="0"/>
              </a:rPr>
              <a:t>specify the functions of the system - what the system has to DO in order to satisfy its Operational Requirement</a:t>
            </a:r>
          </a:p>
          <a:p>
            <a:pPr defTabSz="762000">
              <a:lnSpc>
                <a:spcPct val="80000"/>
              </a:lnSpc>
            </a:pPr>
            <a:r>
              <a:rPr lang="en-GB" sz="1800" dirty="0">
                <a:latin typeface="Arial" charset="0"/>
              </a:rPr>
              <a:t>For example some of the functions of a civil aircraft are:</a:t>
            </a:r>
          </a:p>
          <a:p>
            <a:pPr lvl="1" defTabSz="762000">
              <a:lnSpc>
                <a:spcPct val="80000"/>
              </a:lnSpc>
            </a:pPr>
            <a:r>
              <a:rPr lang="en-GB" dirty="0">
                <a:latin typeface="Arial" charset="0"/>
              </a:rPr>
              <a:t>Navigate aircraft</a:t>
            </a:r>
          </a:p>
          <a:p>
            <a:pPr lvl="1" defTabSz="762000">
              <a:lnSpc>
                <a:spcPct val="80000"/>
              </a:lnSpc>
            </a:pPr>
            <a:r>
              <a:rPr lang="en-GB" dirty="0">
                <a:latin typeface="Arial" charset="0"/>
              </a:rPr>
              <a:t>Manoeuvre aircraft</a:t>
            </a:r>
          </a:p>
          <a:p>
            <a:pPr lvl="1" defTabSz="762000">
              <a:lnSpc>
                <a:spcPct val="80000"/>
              </a:lnSpc>
            </a:pPr>
            <a:r>
              <a:rPr lang="en-GB" dirty="0">
                <a:latin typeface="Arial" charset="0"/>
              </a:rPr>
              <a:t>Store passengers</a:t>
            </a:r>
          </a:p>
          <a:p>
            <a:pPr lvl="1" defTabSz="762000">
              <a:lnSpc>
                <a:spcPct val="80000"/>
              </a:lnSpc>
            </a:pPr>
            <a:r>
              <a:rPr lang="en-GB" dirty="0">
                <a:latin typeface="Arial" charset="0"/>
              </a:rPr>
              <a:t>Store Baggage</a:t>
            </a:r>
          </a:p>
          <a:p>
            <a:pPr lvl="1" defTabSz="762000">
              <a:lnSpc>
                <a:spcPct val="80000"/>
              </a:lnSpc>
            </a:pPr>
            <a:r>
              <a:rPr lang="en-GB" dirty="0">
                <a:latin typeface="Arial" charset="0"/>
              </a:rPr>
              <a:t>Communicate Air Traffic Control </a:t>
            </a:r>
          </a:p>
          <a:p>
            <a:pPr lvl="1" defTabSz="762000">
              <a:lnSpc>
                <a:spcPct val="80000"/>
              </a:lnSpc>
            </a:pPr>
            <a:r>
              <a:rPr lang="en-GB" dirty="0">
                <a:latin typeface="Arial" charset="0"/>
              </a:rPr>
              <a:t>etc.</a:t>
            </a:r>
            <a:endParaRPr lang="en-GB" sz="1800" dirty="0">
              <a:latin typeface="Arial" charset="0"/>
            </a:endParaRPr>
          </a:p>
          <a:p>
            <a:pPr defTabSz="762000">
              <a:lnSpc>
                <a:spcPct val="80000"/>
              </a:lnSpc>
            </a:pPr>
            <a:r>
              <a:rPr lang="en-GB" sz="1800" dirty="0">
                <a:latin typeface="Arial" charset="0"/>
              </a:rPr>
              <a:t>Note that a Functional Requirement contains a function expressed as a phrase comprising a verb (action) followed by a noun (object/thing)</a:t>
            </a:r>
          </a:p>
          <a:p>
            <a:pPr lvl="1" defTabSz="762000"/>
            <a:r>
              <a:rPr lang="en-GB" sz="1400" dirty="0">
                <a:latin typeface="Arial" charset="0"/>
              </a:rPr>
              <a:t>A functional requirement should define something the system has to DO</a:t>
            </a:r>
          </a:p>
          <a:p>
            <a:pPr lvl="1" defTabSz="762000"/>
            <a:r>
              <a:rPr lang="en-GB" sz="1400" dirty="0">
                <a:latin typeface="Arial" charset="0"/>
              </a:rPr>
              <a:t>A phrase can have a verb but not be a function! For example </a:t>
            </a:r>
            <a:r>
              <a:rPr lang="ja-JP" altLang="en-GB" sz="1400" dirty="0">
                <a:latin typeface="Arial" charset="0"/>
              </a:rPr>
              <a:t>“</a:t>
            </a:r>
            <a:r>
              <a:rPr lang="en-GB" altLang="ja-JP" sz="1400" dirty="0">
                <a:latin typeface="Arial" charset="0"/>
              </a:rPr>
              <a:t>easy to use</a:t>
            </a:r>
            <a:r>
              <a:rPr lang="ja-JP" altLang="en-GB" sz="1400" dirty="0">
                <a:latin typeface="Arial" charset="0"/>
              </a:rPr>
              <a:t>”</a:t>
            </a:r>
            <a:r>
              <a:rPr lang="en-GB" altLang="ja-JP" sz="1400" dirty="0">
                <a:latin typeface="Arial" charset="0"/>
              </a:rPr>
              <a:t> has a verb but this is not a function – we don</a:t>
            </a:r>
            <a:r>
              <a:rPr lang="ja-JP" altLang="en-GB" sz="1400" dirty="0">
                <a:latin typeface="Arial" charset="0"/>
              </a:rPr>
              <a:t>’</a:t>
            </a:r>
            <a:r>
              <a:rPr lang="en-GB" altLang="ja-JP" sz="1400" dirty="0">
                <a:latin typeface="Arial" charset="0"/>
              </a:rPr>
              <a:t>t say the system </a:t>
            </a:r>
            <a:r>
              <a:rPr lang="ja-JP" altLang="en-GB" sz="1400" dirty="0">
                <a:latin typeface="Arial" charset="0"/>
              </a:rPr>
              <a:t>“</a:t>
            </a:r>
            <a:r>
              <a:rPr lang="en-GB" altLang="ja-JP" sz="1400" dirty="0">
                <a:latin typeface="Arial" charset="0"/>
              </a:rPr>
              <a:t>does easy to use</a:t>
            </a:r>
            <a:r>
              <a:rPr lang="ja-JP" altLang="en-GB" sz="1400" dirty="0">
                <a:latin typeface="Arial" charset="0"/>
              </a:rPr>
              <a:t>”</a:t>
            </a:r>
            <a:r>
              <a:rPr lang="en-GB" altLang="ja-JP" sz="1400" dirty="0">
                <a:latin typeface="Arial" charset="0"/>
              </a:rPr>
              <a:t> it has </a:t>
            </a:r>
            <a:r>
              <a:rPr lang="ja-JP" altLang="en-GB" sz="1400" dirty="0">
                <a:latin typeface="Arial" charset="0"/>
              </a:rPr>
              <a:t>“</a:t>
            </a:r>
            <a:r>
              <a:rPr lang="en-GB" altLang="ja-JP" sz="1400" dirty="0">
                <a:latin typeface="Arial" charset="0"/>
              </a:rPr>
              <a:t>to be easy to use</a:t>
            </a:r>
            <a:r>
              <a:rPr lang="ja-JP" altLang="en-GB" sz="1400" dirty="0">
                <a:latin typeface="Arial" charset="0"/>
              </a:rPr>
              <a:t>”</a:t>
            </a:r>
            <a:r>
              <a:rPr lang="en-GB" altLang="ja-JP" sz="1400" dirty="0">
                <a:latin typeface="Arial" charset="0"/>
              </a:rPr>
              <a:t> – a property or attribute</a:t>
            </a:r>
          </a:p>
          <a:p>
            <a:pPr lvl="1" defTabSz="762000"/>
            <a:r>
              <a:rPr lang="en-GB" sz="1400" dirty="0">
                <a:latin typeface="Arial" charset="0"/>
              </a:rPr>
              <a:t>Best practice is to define functions as verb noun combinations that describe an action on an object</a:t>
            </a:r>
          </a:p>
          <a:p>
            <a:pPr lvl="1" defTabSz="762000"/>
            <a:r>
              <a:rPr lang="en-GB" sz="1400" dirty="0">
                <a:latin typeface="Arial" charset="0"/>
              </a:rPr>
              <a:t>Beware of pseudo-functions, verb noun combinations that do not define an action on an object. For example </a:t>
            </a:r>
            <a:r>
              <a:rPr lang="ja-JP" altLang="en-GB" sz="1400" dirty="0">
                <a:latin typeface="Arial" charset="0"/>
              </a:rPr>
              <a:t>”</a:t>
            </a:r>
            <a:r>
              <a:rPr lang="en-GB" altLang="ja-JP" sz="1400" dirty="0">
                <a:latin typeface="Arial" charset="0"/>
              </a:rPr>
              <a:t>provide style</a:t>
            </a:r>
            <a:r>
              <a:rPr lang="ja-JP" altLang="en-GB" sz="1400" dirty="0">
                <a:latin typeface="Arial" charset="0"/>
              </a:rPr>
              <a:t>”</a:t>
            </a:r>
            <a:r>
              <a:rPr lang="en-GB" altLang="ja-JP" sz="1400" dirty="0">
                <a:latin typeface="Arial" charset="0"/>
              </a:rPr>
              <a:t> is a pseudo-function because style is a property and not a thing – it is an abstract noun rather than a common noun. Functions that end with an abstract noun are pseudo-functions</a:t>
            </a:r>
            <a:endParaRPr lang="en-GB" sz="1800" dirty="0">
              <a:latin typeface="Arial" charset="0"/>
            </a:endParaRPr>
          </a:p>
        </p:txBody>
      </p:sp>
      <p:sp>
        <p:nvSpPr>
          <p:cNvPr id="41988" name="AutoShape 6"/>
          <p:cNvSpPr>
            <a:spLocks noChangeArrowheads="1"/>
          </p:cNvSpPr>
          <p:nvPr/>
        </p:nvSpPr>
        <p:spPr bwMode="gray">
          <a:xfrm>
            <a:off x="6844884" y="1886783"/>
            <a:ext cx="4500778" cy="1806327"/>
          </a:xfrm>
          <a:prstGeom prst="wedgeRoundRectCallout">
            <a:avLst>
              <a:gd name="adj1" fmla="val -83045"/>
              <a:gd name="adj2" fmla="val -27983"/>
              <a:gd name="adj3" fmla="val 16667"/>
            </a:avLst>
          </a:prstGeom>
          <a:solidFill>
            <a:srgbClr val="800000"/>
          </a:solidFill>
          <a:ln>
            <a:headEnd/>
            <a:tailEnd/>
          </a:ln>
        </p:spPr>
        <p:style>
          <a:lnRef idx="0">
            <a:schemeClr val="accent6"/>
          </a:lnRef>
          <a:fillRef idx="3">
            <a:schemeClr val="accent6"/>
          </a:fillRef>
          <a:effectRef idx="3">
            <a:schemeClr val="accent6"/>
          </a:effectRef>
          <a:fontRef idx="minor">
            <a:schemeClr val="lt1"/>
          </a:fontRef>
        </p:style>
        <p:txBody>
          <a:bodyPr/>
          <a:lstStyle/>
          <a:p>
            <a:pPr algn="ctr"/>
            <a:r>
              <a:rPr lang="en-GB" dirty="0">
                <a:solidFill>
                  <a:srgbClr val="FFFFFF"/>
                </a:solidFill>
              </a:rPr>
              <a:t>We try to write Functional Requirements in way that does not specify, imply or assume  a solution (like seat passengers). However, every system has to integrate with legacy systems and therefore this is not always possible</a:t>
            </a:r>
          </a:p>
        </p:txBody>
      </p:sp>
    </p:spTree>
    <p:extLst>
      <p:ext uri="{BB962C8B-B14F-4D97-AF65-F5344CB8AC3E}">
        <p14:creationId xmlns:p14="http://schemas.microsoft.com/office/powerpoint/2010/main" val="1506919221"/>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Rectangle 4"/>
          <p:cNvSpPr>
            <a:spLocks noGrp="1" noChangeArrowheads="1"/>
          </p:cNvSpPr>
          <p:nvPr>
            <p:ph type="title"/>
          </p:nvPr>
        </p:nvSpPr>
        <p:spPr>
          <a:xfrm>
            <a:off x="384005" y="233167"/>
            <a:ext cx="8516949" cy="466360"/>
          </a:xfrm>
          <a:noFill/>
        </p:spPr>
        <p:txBody>
          <a:bodyPr lIns="90488" tIns="44450" rIns="90488" bIns="44450">
            <a:normAutofit fontScale="90000"/>
          </a:bodyPr>
          <a:lstStyle/>
          <a:p>
            <a:pPr defTabSz="762000"/>
            <a:r>
              <a:rPr lang="en-GB" dirty="0">
                <a:latin typeface="Arial" charset="0"/>
              </a:rPr>
              <a:t>Non-functional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24</a:t>
            </a:fld>
            <a:endParaRPr lang="en-US" dirty="0"/>
          </a:p>
        </p:txBody>
      </p:sp>
      <p:sp>
        <p:nvSpPr>
          <p:cNvPr id="63490" name="Rectangle 5"/>
          <p:cNvSpPr>
            <a:spLocks noGrp="1" noChangeArrowheads="1"/>
          </p:cNvSpPr>
          <p:nvPr>
            <p:ph type="body" idx="4294967295"/>
          </p:nvPr>
        </p:nvSpPr>
        <p:spPr>
          <a:xfrm>
            <a:off x="945931" y="2321165"/>
            <a:ext cx="10594428" cy="4054956"/>
          </a:xfrm>
        </p:spPr>
        <p:txBody>
          <a:bodyPr vert="horz" wrap="square" lIns="90488" tIns="44450" rIns="90488" bIns="44450" rtlCol="0">
            <a:spAutoFit/>
          </a:bodyPr>
          <a:lstStyle/>
          <a:p>
            <a:pPr marL="342900" indent="-342900" defTabSz="762000"/>
            <a:r>
              <a:rPr lang="en-GB" sz="2400" dirty="0">
                <a:latin typeface="Arial" charset="0"/>
              </a:rPr>
              <a:t>Non-functional requirements do NOT specify what the system has to do (but they might imply it!)</a:t>
            </a:r>
          </a:p>
          <a:p>
            <a:pPr marL="342900" indent="-342900" defTabSz="762000"/>
            <a:r>
              <a:rPr lang="en-GB" sz="2400" dirty="0">
                <a:latin typeface="Arial" charset="0"/>
              </a:rPr>
              <a:t>Non functional requirements specify:</a:t>
            </a:r>
          </a:p>
          <a:p>
            <a:pPr marL="814388" lvl="1" indent="-342900" defTabSz="762000"/>
            <a:r>
              <a:rPr lang="en-GB" dirty="0">
                <a:latin typeface="Arial" charset="0"/>
              </a:rPr>
              <a:t>How well it does something</a:t>
            </a:r>
          </a:p>
          <a:p>
            <a:pPr marL="814388" lvl="1" indent="-342900" defTabSz="762000"/>
            <a:r>
              <a:rPr lang="en-GB" dirty="0">
                <a:latin typeface="Arial" charset="0"/>
              </a:rPr>
              <a:t>How it does something</a:t>
            </a:r>
          </a:p>
          <a:p>
            <a:pPr marL="814388" lvl="1" indent="-342900" defTabSz="762000"/>
            <a:endParaRPr lang="en-GB" dirty="0">
              <a:latin typeface="Arial" charset="0"/>
            </a:endParaRPr>
          </a:p>
          <a:p>
            <a:pPr marL="342900" indent="-342900" defTabSz="762000"/>
            <a:r>
              <a:rPr lang="en-GB" sz="2400" dirty="0">
                <a:latin typeface="Arial" charset="0"/>
              </a:rPr>
              <a:t>They fall into three categories:</a:t>
            </a:r>
          </a:p>
          <a:p>
            <a:pPr marL="814388" lvl="1" indent="-342900" defTabSz="762000"/>
            <a:r>
              <a:rPr lang="en-GB" dirty="0">
                <a:latin typeface="Arial" charset="0"/>
              </a:rPr>
              <a:t>Non-functional Performance</a:t>
            </a:r>
          </a:p>
          <a:p>
            <a:pPr marL="814388" lvl="1" indent="-342900" defTabSz="762000"/>
            <a:r>
              <a:rPr lang="en-GB" dirty="0">
                <a:latin typeface="Arial" charset="0"/>
              </a:rPr>
              <a:t>Non-functional System</a:t>
            </a:r>
          </a:p>
          <a:p>
            <a:pPr marL="814388" lvl="1" indent="-342900" defTabSz="762000"/>
            <a:r>
              <a:rPr lang="en-GB" dirty="0">
                <a:latin typeface="Arial" charset="0"/>
              </a:rPr>
              <a:t>Non-functional Implementation</a:t>
            </a:r>
          </a:p>
        </p:txBody>
      </p:sp>
      <p:sp>
        <p:nvSpPr>
          <p:cNvPr id="6" name="Rectangle 5"/>
          <p:cNvSpPr/>
          <p:nvPr/>
        </p:nvSpPr>
        <p:spPr>
          <a:xfrm>
            <a:off x="1093076" y="1184035"/>
            <a:ext cx="9307797" cy="461665"/>
          </a:xfrm>
          <a:prstGeom prst="rect">
            <a:avLst/>
          </a:prstGeom>
          <a:ln/>
        </p:spPr>
        <p:style>
          <a:lnRef idx="0">
            <a:schemeClr val="accent4"/>
          </a:lnRef>
          <a:fillRef idx="3">
            <a:schemeClr val="accent4"/>
          </a:fillRef>
          <a:effectRef idx="3">
            <a:schemeClr val="accent4"/>
          </a:effectRef>
          <a:fontRef idx="minor">
            <a:schemeClr val="lt1"/>
          </a:fontRef>
        </p:style>
        <p:txBody>
          <a:bodyPr wrap="square">
            <a:spAutoFit/>
          </a:bodyPr>
          <a:lstStyle/>
          <a:p>
            <a:pPr marL="342900" indent="-342900" defTabSz="762000">
              <a:defRPr/>
            </a:pPr>
            <a:r>
              <a:rPr lang="en-GB" sz="2400" b="1" kern="0" dirty="0">
                <a:solidFill>
                  <a:schemeClr val="tx1"/>
                </a:solidFill>
                <a:latin typeface="Arial"/>
              </a:rPr>
              <a:t>Non-functional Requirements </a:t>
            </a:r>
            <a:r>
              <a:rPr lang="en-GB" sz="2400" kern="0" dirty="0">
                <a:solidFill>
                  <a:schemeClr val="tx1"/>
                </a:solidFill>
                <a:latin typeface="Arial"/>
              </a:rPr>
              <a:t>are constraints on the system</a:t>
            </a:r>
          </a:p>
        </p:txBody>
      </p:sp>
    </p:spTree>
    <p:extLst>
      <p:ext uri="{BB962C8B-B14F-4D97-AF65-F5344CB8AC3E}">
        <p14:creationId xmlns:p14="http://schemas.microsoft.com/office/powerpoint/2010/main" val="4053584954"/>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Rectangle 2"/>
          <p:cNvSpPr>
            <a:spLocks noChangeArrowheads="1"/>
          </p:cNvSpPr>
          <p:nvPr/>
        </p:nvSpPr>
        <p:spPr bwMode="auto">
          <a:xfrm>
            <a:off x="2051051" y="2590800"/>
            <a:ext cx="7843838" cy="72390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anchor="ctr"/>
          <a:lstStyle/>
          <a:p>
            <a:endParaRPr lang="en-US" dirty="0">
              <a:solidFill>
                <a:schemeClr val="tx1"/>
              </a:solidFill>
            </a:endParaRPr>
          </a:p>
        </p:txBody>
      </p:sp>
      <p:sp>
        <p:nvSpPr>
          <p:cNvPr id="65538" name="Rectangle 3"/>
          <p:cNvSpPr>
            <a:spLocks noGrp="1" noChangeArrowheads="1"/>
          </p:cNvSpPr>
          <p:nvPr>
            <p:ph type="title"/>
          </p:nvPr>
        </p:nvSpPr>
        <p:spPr>
          <a:xfrm>
            <a:off x="384005" y="282589"/>
            <a:ext cx="10129113" cy="348449"/>
          </a:xfrm>
          <a:noFill/>
        </p:spPr>
        <p:txBody>
          <a:bodyPr lIns="90488" tIns="44450" rIns="90488" bIns="44450">
            <a:normAutofit fontScale="90000"/>
          </a:bodyPr>
          <a:lstStyle/>
          <a:p>
            <a:pPr defTabSz="762000"/>
            <a:r>
              <a:rPr lang="en-GB" dirty="0">
                <a:latin typeface="Arial" charset="0"/>
              </a:rPr>
              <a:t>Non-functional Performance Requirements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25</a:t>
            </a:fld>
            <a:endParaRPr lang="en-US" dirty="0"/>
          </a:p>
        </p:txBody>
      </p:sp>
      <p:sp>
        <p:nvSpPr>
          <p:cNvPr id="65539" name="Rectangle 4"/>
          <p:cNvSpPr>
            <a:spLocks noGrp="1" noChangeArrowheads="1"/>
          </p:cNvSpPr>
          <p:nvPr>
            <p:ph type="body" idx="4294967295"/>
          </p:nvPr>
        </p:nvSpPr>
        <p:spPr>
          <a:xfrm>
            <a:off x="2007293" y="1114356"/>
            <a:ext cx="8505825" cy="1114425"/>
          </a:xfrm>
          <a:noFill/>
        </p:spPr>
        <p:txBody>
          <a:bodyPr vert="horz" lIns="90488" tIns="44450" rIns="90488" bIns="44450" rtlCol="0">
            <a:spAutoFit/>
          </a:bodyPr>
          <a:lstStyle/>
          <a:p>
            <a:pPr marL="0" indent="0" defTabSz="762000">
              <a:buNone/>
            </a:pPr>
            <a:r>
              <a:rPr lang="en-GB" sz="2000" b="1" i="1" dirty="0">
                <a:latin typeface="Arial" charset="0"/>
              </a:rPr>
              <a:t>Non-functional Performance Requirements </a:t>
            </a:r>
            <a:r>
              <a:rPr lang="en-GB" sz="1800" dirty="0">
                <a:latin typeface="Arial" charset="0"/>
              </a:rPr>
              <a:t>are linked to corresponding Functional Requirements and define how well a particular function has to perform – they are the constraints on a particular function. Typically they comprise an attribute or property with an associated target value</a:t>
            </a:r>
            <a:endParaRPr lang="en-GB" sz="2000" dirty="0">
              <a:latin typeface="Arial" charset="0"/>
            </a:endParaRPr>
          </a:p>
        </p:txBody>
      </p:sp>
      <p:sp>
        <p:nvSpPr>
          <p:cNvPr id="65540" name="Rectangle 5"/>
          <p:cNvSpPr>
            <a:spLocks noChangeArrowheads="1"/>
          </p:cNvSpPr>
          <p:nvPr/>
        </p:nvSpPr>
        <p:spPr bwMode="auto">
          <a:xfrm>
            <a:off x="2057400" y="2590800"/>
            <a:ext cx="7848600" cy="307975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5541" name="Rectangle 6"/>
          <p:cNvSpPr>
            <a:spLocks noChangeArrowheads="1"/>
          </p:cNvSpPr>
          <p:nvPr/>
        </p:nvSpPr>
        <p:spPr bwMode="gray">
          <a:xfrm>
            <a:off x="4319594" y="2800362"/>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p>
        </p:txBody>
      </p:sp>
      <p:sp>
        <p:nvSpPr>
          <p:cNvPr id="65542" name="Rectangle 7"/>
          <p:cNvSpPr>
            <a:spLocks noChangeArrowheads="1"/>
          </p:cNvSpPr>
          <p:nvPr/>
        </p:nvSpPr>
        <p:spPr bwMode="gray">
          <a:xfrm>
            <a:off x="6162934" y="2638438"/>
            <a:ext cx="3393558"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Performance Requirement</a:t>
            </a:r>
          </a:p>
        </p:txBody>
      </p:sp>
      <p:sp>
        <p:nvSpPr>
          <p:cNvPr id="65543" name="Rectangle 8"/>
          <p:cNvSpPr>
            <a:spLocks noChangeArrowheads="1"/>
          </p:cNvSpPr>
          <p:nvPr/>
        </p:nvSpPr>
        <p:spPr bwMode="auto">
          <a:xfrm>
            <a:off x="4219581" y="4152912"/>
            <a:ext cx="1069075"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Navigate </a:t>
            </a:r>
          </a:p>
          <a:p>
            <a:pPr defTabSz="762000" eaLnBrk="0" hangingPunct="0">
              <a:spcBef>
                <a:spcPct val="0"/>
              </a:spcBef>
            </a:pPr>
            <a:r>
              <a:rPr lang="en-GB" sz="2000" dirty="0">
                <a:solidFill>
                  <a:srgbClr val="000000"/>
                </a:solidFill>
              </a:rPr>
              <a:t>aircraft</a:t>
            </a:r>
            <a:endParaRPr lang="en-GB" sz="2400" dirty="0"/>
          </a:p>
        </p:txBody>
      </p:sp>
      <p:sp>
        <p:nvSpPr>
          <p:cNvPr id="65544" name="Line 9"/>
          <p:cNvSpPr>
            <a:spLocks noChangeShapeType="1"/>
          </p:cNvSpPr>
          <p:nvPr/>
        </p:nvSpPr>
        <p:spPr bwMode="auto">
          <a:xfrm>
            <a:off x="2057400" y="3314700"/>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5" name="Line 10"/>
          <p:cNvSpPr>
            <a:spLocks noChangeShapeType="1"/>
          </p:cNvSpPr>
          <p:nvPr/>
        </p:nvSpPr>
        <p:spPr bwMode="auto">
          <a:xfrm>
            <a:off x="5791200" y="2590800"/>
            <a:ext cx="0" cy="306070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6" name="Rectangle 11"/>
          <p:cNvSpPr>
            <a:spLocks noChangeArrowheads="1"/>
          </p:cNvSpPr>
          <p:nvPr/>
        </p:nvSpPr>
        <p:spPr bwMode="gray">
          <a:xfrm>
            <a:off x="2475097" y="2808301"/>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p>
        </p:txBody>
      </p:sp>
      <p:sp>
        <p:nvSpPr>
          <p:cNvPr id="65547" name="Line 12"/>
          <p:cNvSpPr>
            <a:spLocks noChangeShapeType="1"/>
          </p:cNvSpPr>
          <p:nvPr/>
        </p:nvSpPr>
        <p:spPr bwMode="auto">
          <a:xfrm>
            <a:off x="3886200" y="2590801"/>
            <a:ext cx="0" cy="30956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5548" name="Rectangle 13"/>
          <p:cNvSpPr>
            <a:spLocks noChangeArrowheads="1"/>
          </p:cNvSpPr>
          <p:nvPr/>
        </p:nvSpPr>
        <p:spPr bwMode="auto">
          <a:xfrm>
            <a:off x="2438401" y="4171962"/>
            <a:ext cx="82509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35854" name="AutoShape 14"/>
          <p:cNvSpPr>
            <a:spLocks noChangeArrowheads="1"/>
          </p:cNvSpPr>
          <p:nvPr/>
        </p:nvSpPr>
        <p:spPr bwMode="gray">
          <a:xfrm>
            <a:off x="2706693" y="5756023"/>
            <a:ext cx="7320173" cy="648215"/>
          </a:xfrm>
          <a:prstGeom prst="wedgeRoundRectCallout">
            <a:avLst>
              <a:gd name="adj1" fmla="val 17149"/>
              <a:gd name="adj2" fmla="val -126889"/>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spcBef>
                <a:spcPct val="0"/>
              </a:spcBef>
              <a:buClrTx/>
              <a:buFontTx/>
              <a:buNone/>
              <a:defRPr/>
            </a:pPr>
            <a:r>
              <a:rPr lang="en-GB" dirty="0">
                <a:solidFill>
                  <a:schemeClr val="tx1"/>
                </a:solidFill>
                <a:latin typeface="Arial" pitchFamily="34" charset="0"/>
              </a:rPr>
              <a:t>There is no verb! Hence these are not functional requirements (they do, however, IMPLY a Functional Requirement)</a:t>
            </a:r>
          </a:p>
        </p:txBody>
      </p:sp>
      <p:pic>
        <p:nvPicPr>
          <p:cNvPr id="3" name="Picture 2"/>
          <p:cNvPicPr>
            <a:picLocks noChangeAspect="1"/>
          </p:cNvPicPr>
          <p:nvPr/>
        </p:nvPicPr>
        <p:blipFill>
          <a:blip r:embed="rId3"/>
          <a:stretch>
            <a:fillRect/>
          </a:stretch>
        </p:blipFill>
        <p:spPr>
          <a:xfrm>
            <a:off x="5797550" y="3359317"/>
            <a:ext cx="3514051" cy="2240844"/>
          </a:xfrm>
          <a:prstGeom prst="rect">
            <a:avLst/>
          </a:prstGeom>
        </p:spPr>
      </p:pic>
    </p:spTree>
    <p:extLst>
      <p:ext uri="{BB962C8B-B14F-4D97-AF65-F5344CB8AC3E}">
        <p14:creationId xmlns:p14="http://schemas.microsoft.com/office/powerpoint/2010/main" val="2756767182"/>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Rectangle 2"/>
          <p:cNvSpPr>
            <a:spLocks noGrp="1" noChangeArrowheads="1"/>
          </p:cNvSpPr>
          <p:nvPr>
            <p:ph type="title"/>
          </p:nvPr>
        </p:nvSpPr>
        <p:spPr>
          <a:xfrm>
            <a:off x="241738" y="82709"/>
            <a:ext cx="9144000" cy="725488"/>
          </a:xfrm>
        </p:spPr>
        <p:txBody>
          <a:bodyPr>
            <a:normAutofit fontScale="90000"/>
          </a:bodyPr>
          <a:lstStyle/>
          <a:p>
            <a:r>
              <a:rPr lang="en-GB" dirty="0">
                <a:latin typeface="Arial" charset="0"/>
              </a:rPr>
              <a:t>Non-Functional System Requirements</a:t>
            </a:r>
          </a:p>
        </p:txBody>
      </p:sp>
      <p:sp>
        <p:nvSpPr>
          <p:cNvPr id="67586" name="Rectangle 3"/>
          <p:cNvSpPr>
            <a:spLocks noGrp="1" noChangeArrowheads="1"/>
          </p:cNvSpPr>
          <p:nvPr>
            <p:ph idx="1"/>
          </p:nvPr>
        </p:nvSpPr>
        <p:spPr>
          <a:xfrm>
            <a:off x="420414" y="1120885"/>
            <a:ext cx="11771586" cy="4404283"/>
          </a:xfrm>
        </p:spPr>
        <p:txBody>
          <a:bodyPr>
            <a:normAutofit fontScale="92500" lnSpcReduction="10000"/>
          </a:bodyPr>
          <a:lstStyle/>
          <a:p>
            <a:pPr marL="0" indent="0">
              <a:lnSpc>
                <a:spcPct val="80000"/>
              </a:lnSpc>
              <a:buNone/>
            </a:pPr>
            <a:r>
              <a:rPr lang="en-GB" sz="2000" b="1" i="1" dirty="0">
                <a:latin typeface="Arial" charset="0"/>
              </a:rPr>
              <a:t>Non-Functional System Requirements</a:t>
            </a:r>
            <a:r>
              <a:rPr lang="en-GB" sz="2000" b="1" dirty="0">
                <a:latin typeface="Arial" charset="0"/>
              </a:rPr>
              <a:t> </a:t>
            </a:r>
            <a:r>
              <a:rPr lang="en-GB" sz="2400" dirty="0">
                <a:latin typeface="Arial" charset="0"/>
              </a:rPr>
              <a:t>define </a:t>
            </a:r>
            <a:r>
              <a:rPr lang="en-GB" sz="2000" i="1" dirty="0">
                <a:solidFill>
                  <a:srgbClr val="990000"/>
                </a:solidFill>
                <a:latin typeface="Arial" charset="0"/>
              </a:rPr>
              <a:t>constraints</a:t>
            </a:r>
            <a:r>
              <a:rPr lang="en-GB" sz="2400" dirty="0">
                <a:latin typeface="Arial" charset="0"/>
              </a:rPr>
              <a:t> that affect the </a:t>
            </a:r>
            <a:r>
              <a:rPr lang="en-GB" sz="2400" i="1" dirty="0">
                <a:solidFill>
                  <a:srgbClr val="990000"/>
                </a:solidFill>
                <a:latin typeface="Arial" charset="0"/>
              </a:rPr>
              <a:t>whole</a:t>
            </a:r>
            <a:r>
              <a:rPr lang="en-GB" sz="2000" b="1" dirty="0">
                <a:latin typeface="Arial" charset="0"/>
              </a:rPr>
              <a:t> </a:t>
            </a:r>
            <a:r>
              <a:rPr lang="en-GB" sz="2400" dirty="0">
                <a:latin typeface="Arial" charset="0"/>
              </a:rPr>
              <a:t>system and include:</a:t>
            </a:r>
          </a:p>
          <a:p>
            <a:pPr marL="0" indent="0">
              <a:lnSpc>
                <a:spcPct val="80000"/>
              </a:lnSpc>
              <a:buNone/>
            </a:pPr>
            <a:endParaRPr lang="en-GB" sz="2400" dirty="0">
              <a:latin typeface="Arial" charset="0"/>
            </a:endParaRPr>
          </a:p>
          <a:p>
            <a:pPr marL="850900" lvl="1" indent="-279400">
              <a:lnSpc>
                <a:spcPct val="80000"/>
              </a:lnSpc>
            </a:pPr>
            <a:r>
              <a:rPr lang="en-GB" dirty="0">
                <a:latin typeface="Arial" charset="0"/>
              </a:rPr>
              <a:t>Physical Attributes</a:t>
            </a:r>
          </a:p>
          <a:p>
            <a:pPr marL="1230313" lvl="2">
              <a:lnSpc>
                <a:spcPct val="80000"/>
              </a:lnSpc>
            </a:pPr>
            <a:r>
              <a:rPr lang="en-GB" sz="1700" dirty="0">
                <a:latin typeface="Arial" charset="0"/>
              </a:rPr>
              <a:t>System Size</a:t>
            </a:r>
          </a:p>
          <a:p>
            <a:pPr marL="1230313" lvl="2">
              <a:lnSpc>
                <a:spcPct val="80000"/>
              </a:lnSpc>
            </a:pPr>
            <a:r>
              <a:rPr lang="en-GB" sz="1700" dirty="0">
                <a:latin typeface="Arial" charset="0"/>
              </a:rPr>
              <a:t>System Weight</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The ilities</a:t>
            </a:r>
          </a:p>
          <a:p>
            <a:pPr marL="1230313" lvl="2">
              <a:lnSpc>
                <a:spcPct val="80000"/>
              </a:lnSpc>
            </a:pPr>
            <a:r>
              <a:rPr lang="en-GB" sz="1700" dirty="0">
                <a:latin typeface="Arial" charset="0"/>
              </a:rPr>
              <a:t>System Reliability</a:t>
            </a:r>
          </a:p>
          <a:p>
            <a:pPr marL="1230313" lvl="2">
              <a:lnSpc>
                <a:spcPct val="80000"/>
              </a:lnSpc>
            </a:pPr>
            <a:r>
              <a:rPr lang="en-GB" sz="1700" dirty="0">
                <a:latin typeface="Arial" charset="0"/>
              </a:rPr>
              <a:t>System Maintainability</a:t>
            </a:r>
          </a:p>
          <a:p>
            <a:pPr marL="1230313" lvl="2">
              <a:lnSpc>
                <a:spcPct val="80000"/>
              </a:lnSpc>
            </a:pPr>
            <a:r>
              <a:rPr lang="en-GB" sz="1700" dirty="0">
                <a:latin typeface="Arial" charset="0"/>
              </a:rPr>
              <a:t>System Interoperability</a:t>
            </a:r>
          </a:p>
          <a:p>
            <a:pPr marL="1230313" lvl="2">
              <a:lnSpc>
                <a:spcPct val="80000"/>
              </a:lnSpc>
            </a:pPr>
            <a:r>
              <a:rPr lang="en-GB" sz="1700" dirty="0">
                <a:latin typeface="Arial" charset="0"/>
              </a:rPr>
              <a:t>System Deployability</a:t>
            </a:r>
          </a:p>
          <a:p>
            <a:pPr marL="1230313" lvl="2">
              <a:lnSpc>
                <a:spcPct val="80000"/>
              </a:lnSpc>
            </a:pPr>
            <a:r>
              <a:rPr lang="en-GB" sz="1700" dirty="0">
                <a:latin typeface="Arial" charset="0"/>
              </a:rPr>
              <a:t>etc.</a:t>
            </a:r>
          </a:p>
          <a:p>
            <a:pPr marL="850900" lvl="1" indent="-279400">
              <a:lnSpc>
                <a:spcPct val="80000"/>
              </a:lnSpc>
            </a:pPr>
            <a:r>
              <a:rPr lang="en-GB" dirty="0">
                <a:latin typeface="Arial" charset="0"/>
              </a:rPr>
              <a:t>System Performance</a:t>
            </a:r>
          </a:p>
          <a:p>
            <a:pPr marL="1230313" lvl="2">
              <a:lnSpc>
                <a:spcPct val="80000"/>
              </a:lnSpc>
            </a:pPr>
            <a:r>
              <a:rPr lang="en-GB" sz="1700" dirty="0">
                <a:latin typeface="Arial" charset="0"/>
              </a:rPr>
              <a:t>System Accuracy</a:t>
            </a:r>
          </a:p>
          <a:p>
            <a:pPr marL="1230313" lvl="2">
              <a:lnSpc>
                <a:spcPct val="80000"/>
              </a:lnSpc>
            </a:pPr>
            <a:r>
              <a:rPr lang="en-GB" sz="1700" dirty="0">
                <a:latin typeface="Arial" charset="0"/>
              </a:rPr>
              <a:t>System Speed</a:t>
            </a:r>
          </a:p>
          <a:p>
            <a:pPr marL="1230313" lvl="2">
              <a:lnSpc>
                <a:spcPct val="80000"/>
              </a:lnSpc>
            </a:pPr>
            <a:r>
              <a:rPr lang="en-GB" sz="1700" dirty="0">
                <a:latin typeface="Arial" charset="0"/>
              </a:rPr>
              <a:t>System Manoeuvrability</a:t>
            </a:r>
          </a:p>
          <a:p>
            <a:pPr marL="1230313" lvl="2">
              <a:lnSpc>
                <a:spcPct val="80000"/>
              </a:lnSpc>
            </a:pPr>
            <a:r>
              <a:rPr lang="en-GB" sz="1700" dirty="0">
                <a:latin typeface="Arial" charset="0"/>
              </a:rPr>
              <a:t>etc.</a:t>
            </a:r>
            <a:endParaRPr lang="en-GB" sz="1400" dirty="0">
              <a:latin typeface="Arial" charset="0"/>
            </a:endParaRPr>
          </a:p>
        </p:txBody>
      </p:sp>
      <p:sp>
        <p:nvSpPr>
          <p:cNvPr id="2" name="Slide Number Placeholder 1"/>
          <p:cNvSpPr>
            <a:spLocks noGrp="1"/>
          </p:cNvSpPr>
          <p:nvPr>
            <p:ph type="sldNum" sz="quarter" idx="12"/>
          </p:nvPr>
        </p:nvSpPr>
        <p:spPr/>
        <p:txBody>
          <a:bodyPr/>
          <a:lstStyle/>
          <a:p>
            <a:fld id="{714C567D-0E37-3E41-B6D4-8C0AC45026B9}" type="slidenum">
              <a:rPr lang="en-US" smtClean="0"/>
              <a:pPr/>
              <a:t>26</a:t>
            </a:fld>
            <a:endParaRPr lang="en-US" dirty="0"/>
          </a:p>
        </p:txBody>
      </p:sp>
      <p:sp>
        <p:nvSpPr>
          <p:cNvPr id="6" name="TextBox 5"/>
          <p:cNvSpPr txBox="1"/>
          <p:nvPr/>
        </p:nvSpPr>
        <p:spPr>
          <a:xfrm>
            <a:off x="241739" y="5837857"/>
            <a:ext cx="11666482" cy="400110"/>
          </a:xfrm>
          <a:prstGeom prst="rect">
            <a:avLst/>
          </a:prstGeom>
          <a:ln/>
        </p:spPr>
        <p:style>
          <a:lnRef idx="1">
            <a:schemeClr val="accent3"/>
          </a:lnRef>
          <a:fillRef idx="2">
            <a:schemeClr val="accent3"/>
          </a:fillRef>
          <a:effectRef idx="1">
            <a:schemeClr val="accent3"/>
          </a:effectRef>
          <a:fontRef idx="minor">
            <a:schemeClr val="dk1"/>
          </a:fontRef>
        </p:style>
        <p:txBody>
          <a:bodyPr wrap="squar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a:solidFill>
                  <a:schemeClr val="tx1"/>
                </a:solidFill>
                <a:latin typeface="Arial" charset="0"/>
                <a:ea typeface="ＭＳ Ｐゴシック" charset="0"/>
              </a:defRPr>
            </a:lvl9pPr>
          </a:lstStyle>
          <a:p>
            <a:pPr algn="ctr" eaLnBrk="1" hangingPunct="1">
              <a:defRPr/>
            </a:pPr>
            <a:r>
              <a:rPr lang="en-GB" sz="2000" dirty="0"/>
              <a:t>Note: the Non-Functional System Requirements will get </a:t>
            </a:r>
            <a:r>
              <a:rPr lang="ja-JP" altLang="en-GB" sz="2000" dirty="0"/>
              <a:t>“</a:t>
            </a:r>
            <a:r>
              <a:rPr lang="en-GB" sz="2000" dirty="0"/>
              <a:t>flowed down</a:t>
            </a:r>
            <a:r>
              <a:rPr lang="ja-JP" altLang="en-GB" sz="2000" dirty="0"/>
              <a:t>”</a:t>
            </a:r>
            <a:r>
              <a:rPr lang="en-GB" sz="2000" dirty="0"/>
              <a:t> in to lower level requirements</a:t>
            </a:r>
          </a:p>
        </p:txBody>
      </p:sp>
      <p:sp>
        <p:nvSpPr>
          <p:cNvPr id="7" name="AutoShape 4"/>
          <p:cNvSpPr>
            <a:spLocks noChangeArrowheads="1"/>
          </p:cNvSpPr>
          <p:nvPr/>
        </p:nvSpPr>
        <p:spPr bwMode="gray">
          <a:xfrm>
            <a:off x="6426241" y="1913830"/>
            <a:ext cx="3838471" cy="2935906"/>
          </a:xfrm>
          <a:prstGeom prst="wedgeRoundRectCallout">
            <a:avLst>
              <a:gd name="adj1" fmla="val -113915"/>
              <a:gd name="adj2" fmla="val 23988"/>
              <a:gd name="adj3" fmla="val 16667"/>
            </a:avLst>
          </a:prstGeom>
          <a:ln>
            <a:headEnd/>
            <a:tailEnd/>
          </a:ln>
        </p:spPr>
        <p:style>
          <a:lnRef idx="1">
            <a:schemeClr val="accent4"/>
          </a:lnRef>
          <a:fillRef idx="2">
            <a:schemeClr val="accent4"/>
          </a:fillRef>
          <a:effectRef idx="1">
            <a:schemeClr val="accent4"/>
          </a:effectRef>
          <a:fontRef idx="minor">
            <a:schemeClr val="dk1"/>
          </a:fontRef>
        </p:style>
        <p:txBody>
          <a:bodyPr/>
          <a:lstStyle/>
          <a:p>
            <a:pPr algn="ctr">
              <a:defRPr/>
            </a:pPr>
            <a:r>
              <a:rPr lang="en-GB" sz="2000" b="1" kern="0" dirty="0">
                <a:latin typeface="Arial" pitchFamily="34" charset="0"/>
              </a:rPr>
              <a:t>Performance Requirements </a:t>
            </a:r>
            <a:r>
              <a:rPr lang="en-GB" sz="2000" kern="0" dirty="0">
                <a:latin typeface="Arial" pitchFamily="34" charset="0"/>
              </a:rPr>
              <a:t>come in two forms: those that affect </a:t>
            </a:r>
            <a:r>
              <a:rPr lang="en-GB" sz="2000" b="1" kern="0" dirty="0">
                <a:latin typeface="Arial" pitchFamily="34" charset="0"/>
              </a:rPr>
              <a:t>the whole system </a:t>
            </a:r>
          </a:p>
          <a:p>
            <a:pPr algn="ctr">
              <a:defRPr/>
            </a:pPr>
            <a:r>
              <a:rPr lang="en-GB" sz="2000" kern="0" dirty="0">
                <a:latin typeface="Arial" pitchFamily="34" charset="0"/>
              </a:rPr>
              <a:t>and those that affect </a:t>
            </a:r>
          </a:p>
          <a:p>
            <a:pPr algn="ctr">
              <a:defRPr/>
            </a:pPr>
            <a:r>
              <a:rPr lang="en-GB" sz="2000" b="1" kern="0" dirty="0">
                <a:latin typeface="Arial" pitchFamily="34" charset="0"/>
              </a:rPr>
              <a:t>a specific function</a:t>
            </a:r>
          </a:p>
          <a:p>
            <a:pPr algn="ctr">
              <a:defRPr/>
            </a:pPr>
            <a:endParaRPr lang="en-GB" sz="2400" b="1" kern="0" dirty="0">
              <a:latin typeface="Arial" pitchFamily="34" charset="0"/>
            </a:endParaRPr>
          </a:p>
          <a:p>
            <a:pPr algn="ctr">
              <a:defRPr/>
            </a:pPr>
            <a:r>
              <a:rPr lang="en-GB" kern="0" dirty="0">
                <a:latin typeface="Arial" pitchFamily="34" charset="0"/>
              </a:rPr>
              <a:t>WE DELIBERATELY SEPARATE THEM</a:t>
            </a:r>
          </a:p>
        </p:txBody>
      </p:sp>
    </p:spTree>
    <p:extLst>
      <p:ext uri="{BB962C8B-B14F-4D97-AF65-F5344CB8AC3E}">
        <p14:creationId xmlns:p14="http://schemas.microsoft.com/office/powerpoint/2010/main" val="2848033746"/>
      </p:ext>
    </p:ext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Rectangle 2"/>
          <p:cNvSpPr>
            <a:spLocks noChangeArrowheads="1"/>
          </p:cNvSpPr>
          <p:nvPr/>
        </p:nvSpPr>
        <p:spPr bwMode="auto">
          <a:xfrm>
            <a:off x="2105027" y="1958975"/>
            <a:ext cx="7843838" cy="723900"/>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en-US" dirty="0"/>
          </a:p>
        </p:txBody>
      </p:sp>
      <p:sp>
        <p:nvSpPr>
          <p:cNvPr id="69634" name="Rectangle 3"/>
          <p:cNvSpPr>
            <a:spLocks noGrp="1" noChangeArrowheads="1"/>
          </p:cNvSpPr>
          <p:nvPr>
            <p:ph type="title"/>
          </p:nvPr>
        </p:nvSpPr>
        <p:spPr>
          <a:xfrm>
            <a:off x="136680" y="124933"/>
            <a:ext cx="11886890" cy="446098"/>
          </a:xfrm>
        </p:spPr>
        <p:txBody>
          <a:bodyPr>
            <a:normAutofit fontScale="90000"/>
          </a:bodyPr>
          <a:lstStyle/>
          <a:p>
            <a:r>
              <a:rPr lang="en-GB" dirty="0">
                <a:latin typeface="Arial" charset="0"/>
              </a:rPr>
              <a:t>Non-Functional Implementation Requirements</a:t>
            </a:r>
          </a:p>
        </p:txBody>
      </p:sp>
      <p:sp>
        <p:nvSpPr>
          <p:cNvPr id="3" name="Slide Number Placeholder 2"/>
          <p:cNvSpPr>
            <a:spLocks noGrp="1"/>
          </p:cNvSpPr>
          <p:nvPr>
            <p:ph type="sldNum" sz="quarter" idx="4"/>
          </p:nvPr>
        </p:nvSpPr>
        <p:spPr/>
        <p:txBody>
          <a:bodyPr/>
          <a:lstStyle/>
          <a:p>
            <a:fld id="{714C567D-0E37-3E41-B6D4-8C0AC45026B9}" type="slidenum">
              <a:rPr lang="en-US" smtClean="0"/>
              <a:pPr/>
              <a:t>27</a:t>
            </a:fld>
            <a:endParaRPr lang="en-US" dirty="0"/>
          </a:p>
        </p:txBody>
      </p:sp>
      <p:sp>
        <p:nvSpPr>
          <p:cNvPr id="69635" name="Rectangle 4"/>
          <p:cNvSpPr>
            <a:spLocks noGrp="1" noChangeArrowheads="1"/>
          </p:cNvSpPr>
          <p:nvPr>
            <p:ph type="body" idx="4294967295"/>
          </p:nvPr>
        </p:nvSpPr>
        <p:spPr>
          <a:xfrm>
            <a:off x="0" y="1001713"/>
            <a:ext cx="11886890" cy="831850"/>
          </a:xfrm>
        </p:spPr>
        <p:txBody>
          <a:bodyPr>
            <a:normAutofit/>
          </a:bodyPr>
          <a:lstStyle/>
          <a:p>
            <a:pPr marL="0" indent="0">
              <a:buNone/>
            </a:pPr>
            <a:r>
              <a:rPr lang="en-GB" sz="2000" b="1" i="1" dirty="0">
                <a:latin typeface="Arial" charset="0"/>
              </a:rPr>
              <a:t>Non-Functional Implementation Requirements</a:t>
            </a:r>
            <a:r>
              <a:rPr lang="en-GB" sz="2000" b="1" dirty="0">
                <a:latin typeface="Arial" charset="0"/>
              </a:rPr>
              <a:t> </a:t>
            </a:r>
            <a:r>
              <a:rPr lang="en-GB" sz="2000" dirty="0">
                <a:latin typeface="Arial" charset="0"/>
              </a:rPr>
              <a:t>define how a system is to be built in terms of a specific technology. They are </a:t>
            </a:r>
            <a:r>
              <a:rPr lang="en-GB" sz="2000" b="1" i="1" dirty="0">
                <a:solidFill>
                  <a:srgbClr val="990000"/>
                </a:solidFill>
                <a:latin typeface="Arial" charset="0"/>
              </a:rPr>
              <a:t>solution-based</a:t>
            </a:r>
            <a:r>
              <a:rPr lang="en-GB" sz="2000" b="1" dirty="0">
                <a:latin typeface="Arial" charset="0"/>
              </a:rPr>
              <a:t> </a:t>
            </a:r>
            <a:r>
              <a:rPr lang="en-GB" sz="2000" dirty="0">
                <a:latin typeface="Arial" charset="0"/>
              </a:rPr>
              <a:t>requirements from the customer or legislation</a:t>
            </a:r>
          </a:p>
        </p:txBody>
      </p:sp>
      <p:sp>
        <p:nvSpPr>
          <p:cNvPr id="69636" name="Rectangle 5"/>
          <p:cNvSpPr>
            <a:spLocks noChangeArrowheads="1"/>
          </p:cNvSpPr>
          <p:nvPr/>
        </p:nvSpPr>
        <p:spPr bwMode="auto">
          <a:xfrm>
            <a:off x="2114550" y="1971675"/>
            <a:ext cx="7848600" cy="2332038"/>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9637" name="Rectangle 6"/>
          <p:cNvSpPr>
            <a:spLocks noChangeArrowheads="1"/>
          </p:cNvSpPr>
          <p:nvPr/>
        </p:nvSpPr>
        <p:spPr bwMode="gray">
          <a:xfrm>
            <a:off x="4321181" y="2187587"/>
            <a:ext cx="111569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Function</a:t>
            </a:r>
            <a:endParaRPr lang="en-GB" sz="2400" b="1" dirty="0"/>
          </a:p>
        </p:txBody>
      </p:sp>
      <p:sp>
        <p:nvSpPr>
          <p:cNvPr id="69638" name="Rectangle 7"/>
          <p:cNvSpPr>
            <a:spLocks noChangeArrowheads="1"/>
          </p:cNvSpPr>
          <p:nvPr/>
        </p:nvSpPr>
        <p:spPr bwMode="gray">
          <a:xfrm>
            <a:off x="5951270" y="2016138"/>
            <a:ext cx="3831177" cy="6155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algn="ctr" defTabSz="762000" eaLnBrk="0" hangingPunct="0">
              <a:spcBef>
                <a:spcPct val="0"/>
              </a:spcBef>
            </a:pPr>
            <a:r>
              <a:rPr lang="en-GB" sz="2000" b="1" dirty="0"/>
              <a:t>Non-functional</a:t>
            </a:r>
          </a:p>
          <a:p>
            <a:pPr algn="ctr" defTabSz="762000" eaLnBrk="0" hangingPunct="0">
              <a:spcBef>
                <a:spcPct val="0"/>
              </a:spcBef>
            </a:pPr>
            <a:r>
              <a:rPr lang="en-GB" sz="2000" b="1" dirty="0"/>
              <a:t>Implementation Requirement</a:t>
            </a:r>
          </a:p>
        </p:txBody>
      </p:sp>
      <p:sp>
        <p:nvSpPr>
          <p:cNvPr id="69639" name="Rectangle 8"/>
          <p:cNvSpPr>
            <a:spLocks noChangeArrowheads="1"/>
          </p:cNvSpPr>
          <p:nvPr/>
        </p:nvSpPr>
        <p:spPr bwMode="auto">
          <a:xfrm>
            <a:off x="4013207" y="2797188"/>
            <a:ext cx="17959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Communicate ..</a:t>
            </a:r>
            <a:endParaRPr lang="en-GB" sz="2400" dirty="0"/>
          </a:p>
        </p:txBody>
      </p:sp>
      <p:sp>
        <p:nvSpPr>
          <p:cNvPr id="69640" name="Rectangle 9"/>
          <p:cNvSpPr>
            <a:spLocks noChangeArrowheads="1"/>
          </p:cNvSpPr>
          <p:nvPr/>
        </p:nvSpPr>
        <p:spPr bwMode="auto">
          <a:xfrm>
            <a:off x="6080125" y="2822587"/>
            <a:ext cx="326461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Phillips A/C 1267 VHF Radio</a:t>
            </a:r>
            <a:endParaRPr lang="en-GB" sz="2400" dirty="0"/>
          </a:p>
        </p:txBody>
      </p:sp>
      <p:sp>
        <p:nvSpPr>
          <p:cNvPr id="69641" name="Line 10"/>
          <p:cNvSpPr>
            <a:spLocks noChangeShapeType="1"/>
          </p:cNvSpPr>
          <p:nvPr/>
        </p:nvSpPr>
        <p:spPr bwMode="auto">
          <a:xfrm>
            <a:off x="2111375" y="2682875"/>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2" name="Line 11"/>
          <p:cNvSpPr>
            <a:spLocks noChangeShapeType="1"/>
          </p:cNvSpPr>
          <p:nvPr/>
        </p:nvSpPr>
        <p:spPr bwMode="auto">
          <a:xfrm>
            <a:off x="5845175" y="1958988"/>
            <a:ext cx="0" cy="2905125"/>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3" name="Rectangle 12"/>
          <p:cNvSpPr>
            <a:spLocks noChangeArrowheads="1"/>
          </p:cNvSpPr>
          <p:nvPr/>
        </p:nvSpPr>
        <p:spPr bwMode="gray">
          <a:xfrm>
            <a:off x="2546534" y="2168538"/>
            <a:ext cx="94416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b="1" dirty="0"/>
              <a:t>System</a:t>
            </a:r>
            <a:endParaRPr lang="en-GB" sz="2400" b="1" dirty="0"/>
          </a:p>
        </p:txBody>
      </p:sp>
      <p:sp>
        <p:nvSpPr>
          <p:cNvPr id="69644" name="Line 13"/>
          <p:cNvSpPr>
            <a:spLocks noChangeShapeType="1"/>
          </p:cNvSpPr>
          <p:nvPr/>
        </p:nvSpPr>
        <p:spPr bwMode="auto">
          <a:xfrm>
            <a:off x="3940175" y="1958988"/>
            <a:ext cx="0" cy="2925763"/>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45" name="Rectangle 14"/>
          <p:cNvSpPr>
            <a:spLocks noChangeArrowheads="1"/>
          </p:cNvSpPr>
          <p:nvPr/>
        </p:nvSpPr>
        <p:spPr bwMode="auto">
          <a:xfrm>
            <a:off x="2359379" y="2797187"/>
            <a:ext cx="82509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Aircraft</a:t>
            </a:r>
            <a:endParaRPr lang="en-GB" sz="2400" dirty="0"/>
          </a:p>
        </p:txBody>
      </p:sp>
      <p:sp>
        <p:nvSpPr>
          <p:cNvPr id="69646" name="Rectangle 15"/>
          <p:cNvSpPr>
            <a:spLocks noChangeArrowheads="1"/>
          </p:cNvSpPr>
          <p:nvPr/>
        </p:nvSpPr>
        <p:spPr bwMode="auto">
          <a:xfrm>
            <a:off x="4016380" y="3386616"/>
            <a:ext cx="1673600"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Remove Waste</a:t>
            </a:r>
            <a:endParaRPr lang="en-GB" sz="2400" dirty="0"/>
          </a:p>
        </p:txBody>
      </p:sp>
      <p:sp>
        <p:nvSpPr>
          <p:cNvPr id="69647" name="Rectangle 16"/>
          <p:cNvSpPr>
            <a:spLocks noChangeArrowheads="1"/>
          </p:cNvSpPr>
          <p:nvPr/>
        </p:nvSpPr>
        <p:spPr bwMode="auto">
          <a:xfrm>
            <a:off x="6080132" y="3359154"/>
            <a:ext cx="1582089"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Electric Pump</a:t>
            </a:r>
            <a:endParaRPr lang="en-GB" sz="2400" dirty="0"/>
          </a:p>
        </p:txBody>
      </p:sp>
      <p:sp>
        <p:nvSpPr>
          <p:cNvPr id="69648" name="Rectangle 17"/>
          <p:cNvSpPr>
            <a:spLocks noChangeArrowheads="1"/>
          </p:cNvSpPr>
          <p:nvPr/>
        </p:nvSpPr>
        <p:spPr bwMode="auto">
          <a:xfrm>
            <a:off x="2339975" y="3368679"/>
            <a:ext cx="1346522"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Dishwasher</a:t>
            </a:r>
            <a:endParaRPr lang="en-GB" sz="2400" dirty="0"/>
          </a:p>
        </p:txBody>
      </p:sp>
      <p:sp>
        <p:nvSpPr>
          <p:cNvPr id="69649" name="Line 18"/>
          <p:cNvSpPr>
            <a:spLocks noChangeShapeType="1"/>
          </p:cNvSpPr>
          <p:nvPr/>
        </p:nvSpPr>
        <p:spPr bwMode="auto">
          <a:xfrm>
            <a:off x="2111375" y="3254375"/>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50" name="Line 19"/>
          <p:cNvSpPr>
            <a:spLocks noChangeShapeType="1"/>
          </p:cNvSpPr>
          <p:nvPr/>
        </p:nvSpPr>
        <p:spPr bwMode="auto">
          <a:xfrm>
            <a:off x="2116138" y="3792538"/>
            <a:ext cx="7848600" cy="0"/>
          </a:xfrm>
          <a:prstGeom prst="line">
            <a:avLst/>
          </a:prstGeom>
          <a:noFill/>
          <a:ln w="12700">
            <a:solidFill>
              <a:schemeClr val="tx1"/>
            </a:solidFill>
            <a:round/>
            <a:headEnd/>
            <a:tailEn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69651" name="Rectangle 20"/>
          <p:cNvSpPr>
            <a:spLocks noChangeArrowheads="1"/>
          </p:cNvSpPr>
          <p:nvPr/>
        </p:nvSpPr>
        <p:spPr bwMode="auto">
          <a:xfrm>
            <a:off x="4046546" y="3892559"/>
            <a:ext cx="1635384"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Receive Power</a:t>
            </a:r>
            <a:endParaRPr lang="en-GB" sz="2400" dirty="0"/>
          </a:p>
        </p:txBody>
      </p:sp>
      <p:sp>
        <p:nvSpPr>
          <p:cNvPr id="69652" name="Rectangle 21"/>
          <p:cNvSpPr>
            <a:spLocks noChangeArrowheads="1"/>
          </p:cNvSpPr>
          <p:nvPr/>
        </p:nvSpPr>
        <p:spPr bwMode="auto">
          <a:xfrm>
            <a:off x="6043619" y="3867154"/>
            <a:ext cx="3863613"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UK Domestic 13A Plug to BS1363</a:t>
            </a:r>
            <a:endParaRPr lang="en-GB" sz="2400" dirty="0"/>
          </a:p>
        </p:txBody>
      </p:sp>
      <p:sp>
        <p:nvSpPr>
          <p:cNvPr id="69653" name="Rectangle 22"/>
          <p:cNvSpPr>
            <a:spLocks noChangeArrowheads="1"/>
          </p:cNvSpPr>
          <p:nvPr/>
        </p:nvSpPr>
        <p:spPr bwMode="auto">
          <a:xfrm>
            <a:off x="2344738" y="3878272"/>
            <a:ext cx="846386" cy="30777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p>
            <a:pPr defTabSz="762000" eaLnBrk="0" hangingPunct="0">
              <a:spcBef>
                <a:spcPct val="0"/>
              </a:spcBef>
            </a:pPr>
            <a:r>
              <a:rPr lang="en-GB" sz="2000" dirty="0">
                <a:solidFill>
                  <a:srgbClr val="000000"/>
                </a:solidFill>
              </a:rPr>
              <a:t>Toaster</a:t>
            </a:r>
            <a:endParaRPr lang="en-GB" sz="2400" dirty="0"/>
          </a:p>
        </p:txBody>
      </p:sp>
      <p:sp>
        <p:nvSpPr>
          <p:cNvPr id="69654" name="Rectangle 23"/>
          <p:cNvSpPr>
            <a:spLocks noChangeArrowheads="1"/>
          </p:cNvSpPr>
          <p:nvPr/>
        </p:nvSpPr>
        <p:spPr bwMode="auto">
          <a:xfrm>
            <a:off x="2111375" y="4302125"/>
            <a:ext cx="7848600" cy="584200"/>
          </a:xfrm>
          <a:prstGeom prst="rect">
            <a:avLst/>
          </a:prstGeom>
          <a:noFill/>
          <a:ln w="12700">
            <a:solidFill>
              <a:schemeClr val="tx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69655" name="Text Box 24"/>
          <p:cNvSpPr txBox="1">
            <a:spLocks noChangeArrowheads="1"/>
          </p:cNvSpPr>
          <p:nvPr/>
        </p:nvSpPr>
        <p:spPr bwMode="auto">
          <a:xfrm>
            <a:off x="2278063" y="4256100"/>
            <a:ext cx="1134120"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Overhaul</a:t>
            </a:r>
          </a:p>
          <a:p>
            <a:pPr eaLnBrk="1" hangingPunct="1">
              <a:spcBef>
                <a:spcPct val="0"/>
              </a:spcBef>
              <a:buClrTx/>
              <a:buFontTx/>
              <a:buNone/>
            </a:pPr>
            <a:r>
              <a:rPr lang="en-GB" sz="1800" dirty="0"/>
              <a:t>Aircraft</a:t>
            </a:r>
          </a:p>
        </p:txBody>
      </p:sp>
      <p:sp>
        <p:nvSpPr>
          <p:cNvPr id="69656" name="Text Box 25"/>
          <p:cNvSpPr txBox="1">
            <a:spLocks noChangeArrowheads="1"/>
          </p:cNvSpPr>
          <p:nvPr/>
        </p:nvSpPr>
        <p:spPr bwMode="auto">
          <a:xfrm>
            <a:off x="3908426" y="4281501"/>
            <a:ext cx="2006600" cy="581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600" dirty="0"/>
              <a:t>Maintain Component History</a:t>
            </a:r>
          </a:p>
        </p:txBody>
      </p:sp>
      <p:sp>
        <p:nvSpPr>
          <p:cNvPr id="69657" name="Text Box 26"/>
          <p:cNvSpPr txBox="1">
            <a:spLocks noChangeArrowheads="1"/>
          </p:cNvSpPr>
          <p:nvPr/>
        </p:nvSpPr>
        <p:spPr bwMode="auto">
          <a:xfrm>
            <a:off x="5986464" y="4383089"/>
            <a:ext cx="389087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spcBef>
                <a:spcPct val="0"/>
              </a:spcBef>
              <a:buClrTx/>
              <a:buFontTx/>
              <a:buNone/>
            </a:pPr>
            <a:r>
              <a:rPr lang="en-GB" sz="1800" dirty="0"/>
              <a:t>Microsoft Access database on a PC </a:t>
            </a:r>
          </a:p>
        </p:txBody>
      </p:sp>
      <p:sp>
        <p:nvSpPr>
          <p:cNvPr id="29" name="TextBox 28"/>
          <p:cNvSpPr txBox="1"/>
          <p:nvPr/>
        </p:nvSpPr>
        <p:spPr>
          <a:xfrm>
            <a:off x="115923" y="5012666"/>
            <a:ext cx="8689417" cy="1538883"/>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l">
              <a:buFont typeface="Wingdings" pitchFamily="2" charset="2"/>
              <a:buNone/>
              <a:defRPr/>
            </a:pPr>
            <a:r>
              <a:rPr lang="en-GB" sz="2000" dirty="0">
                <a:solidFill>
                  <a:schemeClr val="tx1"/>
                </a:solidFill>
              </a:rPr>
              <a:t>Non-Functional Implementation Requirements come in two types: </a:t>
            </a:r>
            <a:r>
              <a:rPr lang="en-GB" sz="2000" b="1" dirty="0">
                <a:solidFill>
                  <a:schemeClr val="tx1"/>
                </a:solidFill>
              </a:rPr>
              <a:t>Justifiable</a:t>
            </a:r>
            <a:r>
              <a:rPr lang="en-GB" sz="2000" dirty="0">
                <a:solidFill>
                  <a:schemeClr val="tx1"/>
                </a:solidFill>
              </a:rPr>
              <a:t>: </a:t>
            </a:r>
            <a:r>
              <a:rPr lang="en-GB" dirty="0">
                <a:solidFill>
                  <a:schemeClr val="tx1"/>
                </a:solidFill>
              </a:rPr>
              <a:t>where the requirement is reasonable - typically because it relates to a design decision made at the higher system level</a:t>
            </a:r>
            <a:endParaRPr lang="en-GB" sz="2000" dirty="0">
              <a:solidFill>
                <a:schemeClr val="tx1"/>
              </a:solidFill>
            </a:endParaRPr>
          </a:p>
          <a:p>
            <a:pPr algn="l">
              <a:buFont typeface="Wingdings" pitchFamily="2" charset="2"/>
              <a:buNone/>
              <a:defRPr/>
            </a:pPr>
            <a:r>
              <a:rPr lang="en-GB" sz="2000" b="1" dirty="0">
                <a:solidFill>
                  <a:schemeClr val="tx1"/>
                </a:solidFill>
              </a:rPr>
              <a:t>Lazy</a:t>
            </a:r>
            <a:r>
              <a:rPr lang="en-GB" sz="2000" dirty="0">
                <a:solidFill>
                  <a:schemeClr val="tx1"/>
                </a:solidFill>
              </a:rPr>
              <a:t>: </a:t>
            </a:r>
            <a:r>
              <a:rPr lang="en-GB" dirty="0">
                <a:solidFill>
                  <a:schemeClr val="tx1"/>
                </a:solidFill>
              </a:rPr>
              <a:t>where the stakeholder has resorted to a solution-based requirement because they do not know how to express it otherwise    </a:t>
            </a:r>
            <a:endParaRPr lang="en-GB" sz="2000" dirty="0">
              <a:solidFill>
                <a:schemeClr val="tx1"/>
              </a:solidFill>
            </a:endParaRPr>
          </a:p>
        </p:txBody>
      </p:sp>
      <p:sp>
        <p:nvSpPr>
          <p:cNvPr id="2" name="Rounded Rectangular Callout 1"/>
          <p:cNvSpPr/>
          <p:nvPr/>
        </p:nvSpPr>
        <p:spPr bwMode="auto">
          <a:xfrm>
            <a:off x="9782447" y="4747150"/>
            <a:ext cx="2173203" cy="2003430"/>
          </a:xfrm>
          <a:prstGeom prst="wedgeRoundRectCallout">
            <a:avLst>
              <a:gd name="adj1" fmla="val -100027"/>
              <a:gd name="adj2" fmla="val 1217"/>
              <a:gd name="adj3" fmla="val 16667"/>
            </a:avLst>
          </a:prstGeom>
          <a:ln>
            <a:headEnd type="none" w="med" len="med"/>
            <a:tailEnd type="none" w="med" len="med"/>
          </a:ln>
        </p:spPr>
        <p:style>
          <a:lnRef idx="0">
            <a:schemeClr val="accent4"/>
          </a:lnRef>
          <a:fillRef idx="3">
            <a:schemeClr val="accent4"/>
          </a:fillRef>
          <a:effectRef idx="3">
            <a:schemeClr val="accent4"/>
          </a:effectRef>
          <a:fontRef idx="minor">
            <a:schemeClr val="lt1"/>
          </a:fontRef>
        </p:style>
        <p:txBody>
          <a:bodyPr vert="horz" wrap="square" lIns="90000" tIns="43200" rIns="90000" bIns="43200" numCol="1" rtlCol="0" anchor="ctr" anchorCtr="0" compatLnSpc="1">
            <a:prstTxWarp prst="textNoShape">
              <a:avLst/>
            </a:prstTxWarp>
            <a:spAutoFit/>
          </a:bodyPr>
          <a:lstStyle/>
          <a:p>
            <a:pPr fontAlgn="base">
              <a:spcBef>
                <a:spcPct val="30000"/>
              </a:spcBef>
              <a:spcAft>
                <a:spcPct val="0"/>
              </a:spcAft>
              <a:buClr>
                <a:schemeClr val="tx1"/>
              </a:buClr>
            </a:pPr>
            <a:r>
              <a:rPr lang="en-US" sz="1600" dirty="0">
                <a:solidFill>
                  <a:schemeClr val="tx1"/>
                </a:solidFill>
                <a:latin typeface="Arial" pitchFamily="34" charset="0"/>
              </a:rPr>
              <a:t>We need to identify the Non- Functional Implementation Requirements and determine whether they are lazy or justifiable</a:t>
            </a:r>
          </a:p>
        </p:txBody>
      </p:sp>
    </p:spTree>
    <p:extLst>
      <p:ext uri="{BB962C8B-B14F-4D97-AF65-F5344CB8AC3E}">
        <p14:creationId xmlns:p14="http://schemas.microsoft.com/office/powerpoint/2010/main" val="1724024137"/>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7" name="Rectangle 2"/>
          <p:cNvSpPr>
            <a:spLocks noGrp="1" noChangeArrowheads="1"/>
          </p:cNvSpPr>
          <p:nvPr>
            <p:ph type="title"/>
          </p:nvPr>
        </p:nvSpPr>
        <p:spPr>
          <a:xfrm>
            <a:off x="115923" y="186875"/>
            <a:ext cx="10368578" cy="439957"/>
          </a:xfrm>
        </p:spPr>
        <p:txBody>
          <a:bodyPr>
            <a:normAutofit fontScale="90000"/>
          </a:bodyPr>
          <a:lstStyle/>
          <a:p>
            <a:r>
              <a:rPr lang="en-GB" dirty="0">
                <a:latin typeface="Arial" charset="0"/>
              </a:rPr>
              <a:t>Summary: The Holistic Cutting of the Cake!</a:t>
            </a:r>
          </a:p>
        </p:txBody>
      </p:sp>
      <p:sp>
        <p:nvSpPr>
          <p:cNvPr id="2" name="Slide Number Placeholder 1"/>
          <p:cNvSpPr>
            <a:spLocks noGrp="1"/>
          </p:cNvSpPr>
          <p:nvPr>
            <p:ph type="sldNum" sz="quarter" idx="4"/>
          </p:nvPr>
        </p:nvSpPr>
        <p:spPr/>
        <p:txBody>
          <a:bodyPr/>
          <a:lstStyle/>
          <a:p>
            <a:fld id="{714C567D-0E37-3E41-B6D4-8C0AC45026B9}" type="slidenum">
              <a:rPr lang="en-US" smtClean="0"/>
              <a:pPr/>
              <a:t>28</a:t>
            </a:fld>
            <a:endParaRPr lang="en-US" dirty="0"/>
          </a:p>
        </p:txBody>
      </p:sp>
      <p:pic>
        <p:nvPicPr>
          <p:cNvPr id="7577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621074" y="1182376"/>
            <a:ext cx="3392487" cy="33226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75779" name="Text Box 5"/>
          <p:cNvSpPr txBox="1">
            <a:spLocks noChangeArrowheads="1"/>
          </p:cNvSpPr>
          <p:nvPr/>
        </p:nvSpPr>
        <p:spPr bwMode="auto">
          <a:xfrm>
            <a:off x="6292713" y="1053185"/>
            <a:ext cx="3119574" cy="36424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lIns="90000" tIns="43200" rIns="90000" bIns="43200">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eaLnBrk="1" hangingPunct="1"/>
            <a:r>
              <a:rPr lang="en-GB" sz="1800" dirty="0"/>
              <a:t>Holistic Requirements Model</a:t>
            </a:r>
            <a:endParaRPr lang="en-US" sz="1800" dirty="0"/>
          </a:p>
        </p:txBody>
      </p:sp>
      <p:pic>
        <p:nvPicPr>
          <p:cNvPr id="75781"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71994" y="1459726"/>
            <a:ext cx="5561012" cy="33734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8" name="TextBox 7"/>
          <p:cNvSpPr txBox="1">
            <a:spLocks noChangeArrowheads="1"/>
          </p:cNvSpPr>
          <p:nvPr/>
        </p:nvSpPr>
        <p:spPr bwMode="auto">
          <a:xfrm>
            <a:off x="199697" y="4917763"/>
            <a:ext cx="11876689" cy="1569660"/>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square">
            <a:spAutoFit/>
          </a:bodyPr>
          <a:lstStyle/>
          <a:p>
            <a:pPr algn="ctr">
              <a:buClr>
                <a:srgbClr val="000000"/>
              </a:buClr>
              <a:defRPr/>
            </a:pPr>
            <a:r>
              <a:rPr lang="en-GB" sz="2400" kern="0" dirty="0">
                <a:solidFill>
                  <a:srgbClr val="000000"/>
                </a:solidFill>
                <a:latin typeface="Arial" pitchFamily="34" charset="0"/>
              </a:rPr>
              <a:t>The requirement categories of the Holistic Requirements Model are not arbitrary – together they form a complete set of requirements that has structure which we can exploit to identify missing requirements and provide a powerful universal framework for system design and development</a:t>
            </a:r>
          </a:p>
        </p:txBody>
      </p:sp>
    </p:spTree>
    <p:extLst>
      <p:ext uri="{BB962C8B-B14F-4D97-AF65-F5344CB8AC3E}">
        <p14:creationId xmlns:p14="http://schemas.microsoft.com/office/powerpoint/2010/main" val="144833408"/>
      </p:ext>
    </p:ext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7" name="Title 1"/>
          <p:cNvSpPr>
            <a:spLocks noGrp="1"/>
          </p:cNvSpPr>
          <p:nvPr>
            <p:ph type="title"/>
          </p:nvPr>
        </p:nvSpPr>
        <p:spPr>
          <a:xfrm>
            <a:off x="115923" y="79222"/>
            <a:ext cx="9674895" cy="542698"/>
          </a:xfrm>
        </p:spPr>
        <p:txBody>
          <a:bodyPr>
            <a:normAutofit fontScale="90000"/>
          </a:bodyPr>
          <a:lstStyle/>
          <a:p>
            <a:r>
              <a:rPr lang="en-US" dirty="0">
                <a:latin typeface="Arial" charset="0"/>
              </a:rPr>
              <a:t>Using the Holistic Requirements Model</a:t>
            </a:r>
          </a:p>
        </p:txBody>
      </p:sp>
      <p:sp>
        <p:nvSpPr>
          <p:cNvPr id="2" name="Slide Number Placeholder 1"/>
          <p:cNvSpPr>
            <a:spLocks noGrp="1"/>
          </p:cNvSpPr>
          <p:nvPr>
            <p:ph type="sldNum" sz="quarter" idx="4"/>
          </p:nvPr>
        </p:nvSpPr>
        <p:spPr/>
        <p:txBody>
          <a:bodyPr/>
          <a:lstStyle/>
          <a:p>
            <a:fld id="{4DD93AAA-9664-724C-BCA8-AA8BF9C19235}" type="slidenum">
              <a:rPr lang="en-US" smtClean="0"/>
              <a:pPr/>
              <a:t>29</a:t>
            </a:fld>
            <a:endParaRPr lang="en-US" dirty="0"/>
          </a:p>
        </p:txBody>
      </p:sp>
      <p:sp>
        <p:nvSpPr>
          <p:cNvPr id="3" name="Content Placeholder 2"/>
          <p:cNvSpPr>
            <a:spLocks noGrp="1"/>
          </p:cNvSpPr>
          <p:nvPr>
            <p:ph sz="half" idx="4294967295"/>
          </p:nvPr>
        </p:nvSpPr>
        <p:spPr>
          <a:xfrm>
            <a:off x="962955" y="1471420"/>
            <a:ext cx="3703637" cy="4211637"/>
          </a:xfrm>
        </p:spPr>
        <p:txBody>
          <a:bodyPr>
            <a:normAutofit lnSpcReduction="10000"/>
          </a:bodyPr>
          <a:lstStyle/>
          <a:p>
            <a:pPr>
              <a:lnSpc>
                <a:spcPct val="100000"/>
              </a:lnSpc>
              <a:spcBef>
                <a:spcPts val="0"/>
              </a:spcBef>
              <a:defRPr/>
            </a:pPr>
            <a:r>
              <a:rPr lang="en-US" sz="2000" dirty="0"/>
              <a:t>The flowchart opposite can help in consistently and correctly categorising a set of source requirements </a:t>
            </a:r>
          </a:p>
          <a:p>
            <a:pPr>
              <a:lnSpc>
                <a:spcPct val="100000"/>
              </a:lnSpc>
              <a:spcBef>
                <a:spcPts val="0"/>
              </a:spcBef>
              <a:defRPr/>
            </a:pPr>
            <a:r>
              <a:rPr lang="en-US" sz="2000" dirty="0"/>
              <a:t>Its use does require practice BUT it can provide a fast method to identify the deficiencies in a set of source requirements</a:t>
            </a:r>
          </a:p>
          <a:p>
            <a:pPr>
              <a:lnSpc>
                <a:spcPct val="100000"/>
              </a:lnSpc>
              <a:spcBef>
                <a:spcPts val="0"/>
              </a:spcBef>
              <a:defRPr/>
            </a:pPr>
            <a:r>
              <a:rPr lang="en-US" sz="2000" dirty="0"/>
              <a:t>Even experienced users will “get it wrong” on the first pass – but know subsequent iteration will address any mis-categorisation</a:t>
            </a:r>
          </a:p>
        </p:txBody>
      </p:sp>
      <p:pic>
        <p:nvPicPr>
          <p:cNvPr id="4" name="Picture 3">
            <a:extLst>
              <a:ext uri="{FF2B5EF4-FFF2-40B4-BE49-F238E27FC236}">
                <a16:creationId xmlns:a16="http://schemas.microsoft.com/office/drawing/2014/main" id="{AC090B7D-0CAC-3F4A-B115-53880C043275}"/>
              </a:ext>
            </a:extLst>
          </p:cNvPr>
          <p:cNvPicPr>
            <a:picLocks noChangeAspect="1"/>
          </p:cNvPicPr>
          <p:nvPr/>
        </p:nvPicPr>
        <p:blipFill>
          <a:blip r:embed="rId2"/>
          <a:stretch>
            <a:fillRect/>
          </a:stretch>
        </p:blipFill>
        <p:spPr>
          <a:xfrm>
            <a:off x="5370991" y="691126"/>
            <a:ext cx="6474267" cy="5964541"/>
          </a:xfrm>
          <a:prstGeom prst="rect">
            <a:avLst/>
          </a:prstGeom>
        </p:spPr>
      </p:pic>
    </p:spTree>
    <p:extLst>
      <p:ext uri="{BB962C8B-B14F-4D97-AF65-F5344CB8AC3E}">
        <p14:creationId xmlns:p14="http://schemas.microsoft.com/office/powerpoint/2010/main" val="1299272618"/>
      </p:ext>
    </p:extLst>
  </p:cSld>
  <p:clrMapOvr>
    <a:masterClrMapping/>
  </p:clrMapOvr>
  <p:transition>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p:cNvSpPr>
            <a:spLocks noGrp="1"/>
          </p:cNvSpPr>
          <p:nvPr>
            <p:ph type="title"/>
          </p:nvPr>
        </p:nvSpPr>
        <p:spPr>
          <a:xfrm>
            <a:off x="0" y="113975"/>
            <a:ext cx="9433157" cy="470779"/>
          </a:xfrm>
        </p:spPr>
        <p:txBody>
          <a:bodyPr>
            <a:normAutofit fontScale="90000"/>
          </a:bodyPr>
          <a:lstStyle/>
          <a:p>
            <a:pPr eaLnBrk="1" hangingPunct="1"/>
            <a:r>
              <a:rPr lang="en-GB" dirty="0">
                <a:latin typeface="Arial" charset="0"/>
              </a:rPr>
              <a:t>Exercise: Stakeholders Requirements</a:t>
            </a:r>
          </a:p>
        </p:txBody>
      </p:sp>
      <p:sp>
        <p:nvSpPr>
          <p:cNvPr id="6" name="Slide Number Placeholder 5"/>
          <p:cNvSpPr>
            <a:spLocks noGrp="1"/>
          </p:cNvSpPr>
          <p:nvPr>
            <p:ph type="sldNum" sz="quarter" idx="4"/>
          </p:nvPr>
        </p:nvSpPr>
        <p:spPr/>
        <p:txBody>
          <a:bodyPr/>
          <a:lstStyle/>
          <a:p>
            <a:fld id="{1C9AE723-F85C-2640-9190-641236277428}" type="slidenum">
              <a:rPr lang="en-US" smtClean="0"/>
              <a:pPr/>
              <a:t>30</a:t>
            </a:fld>
            <a:endParaRPr lang="en-US" dirty="0"/>
          </a:p>
        </p:txBody>
      </p:sp>
      <p:sp>
        <p:nvSpPr>
          <p:cNvPr id="3" name="Content Placeholder 4"/>
          <p:cNvSpPr txBox="1">
            <a:spLocks/>
          </p:cNvSpPr>
          <p:nvPr/>
        </p:nvSpPr>
        <p:spPr>
          <a:xfrm>
            <a:off x="5673253" y="1600620"/>
            <a:ext cx="6413643" cy="3656760"/>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r>
              <a:rPr lang="en-GB" sz="2000" dirty="0"/>
              <a:t>In small teams</a:t>
            </a:r>
          </a:p>
          <a:p>
            <a:pPr eaLnBrk="1" hangingPunct="1">
              <a:spcBef>
                <a:spcPct val="20000"/>
              </a:spcBef>
              <a:buClr>
                <a:srgbClr val="FC4C02"/>
              </a:buClr>
              <a:buFontTx/>
              <a:buChar char="•"/>
            </a:pPr>
            <a:r>
              <a:rPr lang="en-GB" sz="2000" dirty="0"/>
              <a:t>Go through the requirements you generated  using the Affinity Diagram and indicate which are:</a:t>
            </a:r>
          </a:p>
          <a:p>
            <a:pPr eaLnBrk="1" hangingPunct="1">
              <a:spcBef>
                <a:spcPct val="20000"/>
              </a:spcBef>
              <a:buClr>
                <a:srgbClr val="FC4C02"/>
              </a:buClr>
              <a:buFontTx/>
              <a:buChar char="•"/>
            </a:pPr>
            <a:endParaRPr lang="en-GB" sz="2000" dirty="0"/>
          </a:p>
          <a:p>
            <a:pPr lvl="1" defTabSz="762000" eaLnBrk="1" hangingPunct="1"/>
            <a:r>
              <a:rPr lang="en-GB" dirty="0"/>
              <a:t>Operational requirements		OP</a:t>
            </a:r>
          </a:p>
          <a:p>
            <a:pPr lvl="1" defTabSz="762000" eaLnBrk="1" hangingPunct="1"/>
            <a:endParaRPr lang="en-GB" dirty="0"/>
          </a:p>
          <a:p>
            <a:pPr lvl="1" defTabSz="762000" eaLnBrk="1" hangingPunct="1"/>
            <a:r>
              <a:rPr lang="en-GB" dirty="0"/>
              <a:t>Functional requirements		F</a:t>
            </a:r>
          </a:p>
          <a:p>
            <a:pPr lvl="1" defTabSz="762000" eaLnBrk="1" hangingPunct="1"/>
            <a:endParaRPr lang="en-GB" dirty="0"/>
          </a:p>
          <a:p>
            <a:pPr lvl="1" defTabSz="762000" eaLnBrk="1" hangingPunct="1"/>
            <a:r>
              <a:rPr lang="en-GB" dirty="0"/>
              <a:t>Non-functional requirements</a:t>
            </a:r>
          </a:p>
          <a:p>
            <a:pPr lvl="2" defTabSz="762000" eaLnBrk="1" hangingPunct="1">
              <a:lnSpc>
                <a:spcPct val="90000"/>
              </a:lnSpc>
            </a:pPr>
            <a:r>
              <a:rPr lang="en-GB" dirty="0"/>
              <a:t>System			NFS</a:t>
            </a:r>
          </a:p>
          <a:p>
            <a:pPr lvl="2" defTabSz="762000" eaLnBrk="1" hangingPunct="1">
              <a:lnSpc>
                <a:spcPct val="90000"/>
              </a:lnSpc>
            </a:pPr>
            <a:r>
              <a:rPr lang="en-GB" dirty="0"/>
              <a:t>Performance			NFP</a:t>
            </a:r>
          </a:p>
          <a:p>
            <a:pPr lvl="2" defTabSz="762000" eaLnBrk="1" hangingPunct="1">
              <a:lnSpc>
                <a:spcPct val="90000"/>
              </a:lnSpc>
            </a:pPr>
            <a:r>
              <a:rPr lang="en-GB" dirty="0"/>
              <a:t>Implementation		NFI</a:t>
            </a:r>
          </a:p>
          <a:p>
            <a:pPr lvl="1" defTabSz="762000" eaLnBrk="1" hangingPunct="1"/>
            <a:endParaRPr lang="en-GB" sz="2000" dirty="0"/>
          </a:p>
          <a:p>
            <a:pPr marL="0" indent="0" defTabSz="762000" eaLnBrk="1" hangingPunct="1"/>
            <a:r>
              <a:rPr lang="en-GB" sz="2000" dirty="0"/>
              <a:t>Time 15 minutes</a:t>
            </a:r>
          </a:p>
          <a:p>
            <a:pPr eaLnBrk="1" hangingPunct="1">
              <a:spcBef>
                <a:spcPct val="20000"/>
              </a:spcBef>
              <a:buFontTx/>
              <a:buChar char="•"/>
            </a:pPr>
            <a:endParaRPr lang="en-GB" sz="2400" dirty="0"/>
          </a:p>
        </p:txBody>
      </p:sp>
      <p:pic>
        <p:nvPicPr>
          <p:cNvPr id="7" name="Picture 6">
            <a:extLst>
              <a:ext uri="{FF2B5EF4-FFF2-40B4-BE49-F238E27FC236}">
                <a16:creationId xmlns:a16="http://schemas.microsoft.com/office/drawing/2014/main" id="{FEAAC6BC-E960-A14B-A28E-99EC0E2823F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4226" y="1603961"/>
            <a:ext cx="4394472" cy="3304370"/>
          </a:xfrm>
          <a:prstGeom prst="rect">
            <a:avLst/>
          </a:prstGeom>
        </p:spPr>
      </p:pic>
    </p:spTree>
    <p:extLst>
      <p:ext uri="{BB962C8B-B14F-4D97-AF65-F5344CB8AC3E}">
        <p14:creationId xmlns:p14="http://schemas.microsoft.com/office/powerpoint/2010/main" val="901419487"/>
      </p:ext>
    </p:extLst>
  </p:cSld>
  <p:clrMapOvr>
    <a:masterClrMapping/>
  </p:clrMapOvr>
  <p:transition>
    <p:wipe dir="r"/>
  </p:transition>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7" name="Rectangle 2"/>
          <p:cNvSpPr>
            <a:spLocks noGrp="1" noChangeArrowheads="1"/>
          </p:cNvSpPr>
          <p:nvPr>
            <p:ph type="title"/>
          </p:nvPr>
        </p:nvSpPr>
        <p:spPr>
          <a:xfrm>
            <a:off x="236360" y="436366"/>
            <a:ext cx="10683888" cy="478034"/>
          </a:xfrm>
        </p:spPr>
        <p:txBody>
          <a:bodyPr>
            <a:normAutofit fontScale="90000"/>
          </a:bodyPr>
          <a:lstStyle/>
          <a:p>
            <a:pPr defTabSz="762000"/>
            <a:r>
              <a:rPr lang="en-GB" dirty="0">
                <a:latin typeface="Arial" charset="0"/>
              </a:rPr>
              <a:t>Nature of Stakeholder (User) Requirements</a:t>
            </a:r>
          </a:p>
        </p:txBody>
      </p:sp>
      <p:sp>
        <p:nvSpPr>
          <p:cNvPr id="52228" name="Rectangle 3"/>
          <p:cNvSpPr>
            <a:spLocks noGrp="1" noChangeArrowheads="1"/>
          </p:cNvSpPr>
          <p:nvPr>
            <p:ph type="body" sz="half" idx="4294967295"/>
          </p:nvPr>
        </p:nvSpPr>
        <p:spPr>
          <a:xfrm>
            <a:off x="1313793" y="1213082"/>
            <a:ext cx="10878207" cy="2155825"/>
          </a:xfrm>
        </p:spPr>
        <p:txBody>
          <a:bodyPr/>
          <a:lstStyle/>
          <a:p>
            <a:pPr defTabSz="762000">
              <a:lnSpc>
                <a:spcPct val="100000"/>
              </a:lnSpc>
              <a:spcBef>
                <a:spcPts val="0"/>
              </a:spcBef>
            </a:pPr>
            <a:r>
              <a:rPr lang="en-GB" sz="2000" dirty="0">
                <a:latin typeface="Arial" charset="0"/>
              </a:rPr>
              <a:t>Stakeholders tend not to specify functionality!</a:t>
            </a:r>
          </a:p>
          <a:p>
            <a:pPr defTabSz="762000">
              <a:lnSpc>
                <a:spcPct val="100000"/>
              </a:lnSpc>
              <a:spcBef>
                <a:spcPts val="0"/>
              </a:spcBef>
            </a:pPr>
            <a:r>
              <a:rPr lang="en-GB" sz="2000" dirty="0">
                <a:latin typeface="Arial" charset="0"/>
              </a:rPr>
              <a:t>They assume or imply functionality through constraints</a:t>
            </a:r>
          </a:p>
          <a:p>
            <a:pPr defTabSz="762000">
              <a:lnSpc>
                <a:spcPct val="100000"/>
              </a:lnSpc>
              <a:spcBef>
                <a:spcPts val="0"/>
              </a:spcBef>
            </a:pPr>
            <a:r>
              <a:rPr lang="en-GB" sz="2000" dirty="0">
                <a:latin typeface="Arial" charset="0"/>
              </a:rPr>
              <a:t>What is often missing from a set of requirements is the functionality</a:t>
            </a:r>
          </a:p>
          <a:p>
            <a:pPr defTabSz="762000">
              <a:lnSpc>
                <a:spcPct val="100000"/>
              </a:lnSpc>
              <a:spcBef>
                <a:spcPts val="0"/>
              </a:spcBef>
              <a:buNone/>
            </a:pPr>
            <a:endParaRPr lang="en-GB" sz="2000" dirty="0">
              <a:latin typeface="Arial" charset="0"/>
            </a:endParaRPr>
          </a:p>
          <a:p>
            <a:pPr defTabSz="762000">
              <a:lnSpc>
                <a:spcPct val="100000"/>
              </a:lnSpc>
              <a:spcBef>
                <a:spcPts val="0"/>
              </a:spcBef>
            </a:pPr>
            <a:endParaRPr lang="en-GB" sz="2000" dirty="0">
              <a:latin typeface="Arial" charset="0"/>
            </a:endParaRPr>
          </a:p>
          <a:p>
            <a:pPr defTabSz="762000">
              <a:lnSpc>
                <a:spcPct val="100000"/>
              </a:lnSpc>
              <a:spcBef>
                <a:spcPts val="0"/>
              </a:spcBef>
            </a:pPr>
            <a:endParaRPr lang="en-GB" sz="2000" dirty="0">
              <a:latin typeface="Arial" charset="0"/>
            </a:endParaRPr>
          </a:p>
        </p:txBody>
      </p:sp>
      <p:sp>
        <p:nvSpPr>
          <p:cNvPr id="52229" name="Text Box 4"/>
          <p:cNvSpPr txBox="1">
            <a:spLocks noChangeArrowheads="1"/>
          </p:cNvSpPr>
          <p:nvPr/>
        </p:nvSpPr>
        <p:spPr bwMode="gray">
          <a:xfrm>
            <a:off x="2100006" y="3149798"/>
            <a:ext cx="184666"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endParaRPr lang="en-US" sz="2400" dirty="0">
              <a:solidFill>
                <a:schemeClr val="bg1"/>
              </a:solidFill>
            </a:endParaRPr>
          </a:p>
        </p:txBody>
      </p:sp>
      <p:pic>
        <p:nvPicPr>
          <p:cNvPr id="8" name="Picture 7"/>
          <p:cNvPicPr>
            <a:picLocks noChangeAspect="1"/>
          </p:cNvPicPr>
          <p:nvPr/>
        </p:nvPicPr>
        <p:blipFill>
          <a:blip r:embed="rId3"/>
          <a:stretch>
            <a:fillRect/>
          </a:stretch>
        </p:blipFill>
        <p:spPr>
          <a:xfrm>
            <a:off x="4804042" y="2632007"/>
            <a:ext cx="5287952" cy="3098324"/>
          </a:xfrm>
          <a:prstGeom prst="rect">
            <a:avLst/>
          </a:prstGeom>
        </p:spPr>
      </p:pic>
      <p:sp>
        <p:nvSpPr>
          <p:cNvPr id="9" name="Rounded Rectangular Callout 8"/>
          <p:cNvSpPr/>
          <p:nvPr/>
        </p:nvSpPr>
        <p:spPr>
          <a:xfrm>
            <a:off x="236361" y="2690882"/>
            <a:ext cx="4457888" cy="2143765"/>
          </a:xfrm>
          <a:prstGeom prst="wedgeRoundRectCallout">
            <a:avLst>
              <a:gd name="adj1" fmla="val 84646"/>
              <a:gd name="adj2" fmla="val -25768"/>
              <a:gd name="adj3" fmla="val 16667"/>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2400" dirty="0"/>
              <a:t>The Expressed Requirements are typically constraints – Non-functional System and Non-functional Implementation Requirements</a:t>
            </a:r>
          </a:p>
        </p:txBody>
      </p:sp>
      <p:sp>
        <p:nvSpPr>
          <p:cNvPr id="10" name="Rounded Rectangular Callout 9"/>
          <p:cNvSpPr/>
          <p:nvPr/>
        </p:nvSpPr>
        <p:spPr>
          <a:xfrm>
            <a:off x="1703714" y="5501391"/>
            <a:ext cx="4916566" cy="1288457"/>
          </a:xfrm>
          <a:prstGeom prst="wedgeRoundRectCallout">
            <a:avLst>
              <a:gd name="adj1" fmla="val 36799"/>
              <a:gd name="adj2" fmla="val -12201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There are other requirements that are left unspoken. We now know these are the FUNCTIONAL requirements and their associated performance Requirements</a:t>
            </a:r>
          </a:p>
        </p:txBody>
      </p:sp>
    </p:spTree>
    <p:extLst>
      <p:ext uri="{BB962C8B-B14F-4D97-AF65-F5344CB8AC3E}">
        <p14:creationId xmlns:p14="http://schemas.microsoft.com/office/powerpoint/2010/main" val="4029554251"/>
      </p:ext>
    </p:extLst>
  </p:cSld>
  <p:clrMapOvr>
    <a:masterClrMapping/>
  </p:clrMapOvr>
  <p:transition spd="med">
    <p:zoom/>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87319"/>
            <a:ext cx="6489700" cy="531184"/>
          </a:xfrm>
        </p:spPr>
        <p:txBody>
          <a:bodyPr>
            <a:normAutofit fontScale="90000"/>
          </a:bodyPr>
          <a:lstStyle/>
          <a:p>
            <a:r>
              <a:rPr lang="en-US" dirty="0"/>
              <a:t>What have we done?</a:t>
            </a:r>
          </a:p>
        </p:txBody>
      </p:sp>
      <p:sp>
        <p:nvSpPr>
          <p:cNvPr id="7" name="Slide Number Placeholder 6"/>
          <p:cNvSpPr>
            <a:spLocks noGrp="1"/>
          </p:cNvSpPr>
          <p:nvPr>
            <p:ph type="sldNum" sz="quarter" idx="4"/>
          </p:nvPr>
        </p:nvSpPr>
        <p:spPr/>
        <p:txBody>
          <a:bodyPr/>
          <a:lstStyle/>
          <a:p>
            <a:fld id="{714C567D-0E37-3E41-B6D4-8C0AC45026B9}" type="slidenum">
              <a:rPr lang="en-US" smtClean="0"/>
              <a:pPr/>
              <a:t>32</a:t>
            </a:fld>
            <a:endParaRPr lang="en-US" dirty="0"/>
          </a:p>
        </p:txBody>
      </p:sp>
      <p:sp>
        <p:nvSpPr>
          <p:cNvPr id="3" name="Content Placeholder 2"/>
          <p:cNvSpPr>
            <a:spLocks noGrp="1"/>
          </p:cNvSpPr>
          <p:nvPr>
            <p:ph idx="4294967295"/>
          </p:nvPr>
        </p:nvSpPr>
        <p:spPr>
          <a:xfrm>
            <a:off x="1632380" y="1109992"/>
            <a:ext cx="8186737" cy="5270500"/>
          </a:xfrm>
        </p:spPr>
        <p:txBody>
          <a:bodyPr/>
          <a:lstStyle/>
          <a:p>
            <a:r>
              <a:rPr lang="en-US" sz="2000" dirty="0"/>
              <a:t>Gathering Requirements is concerned with asking the User/Customer</a:t>
            </a:r>
          </a:p>
          <a:p>
            <a:endParaRPr lang="en-US" sz="2000" dirty="0"/>
          </a:p>
          <a:p>
            <a:pPr marL="0" indent="0">
              <a:buNone/>
            </a:pPr>
            <a:endParaRPr lang="en-US" sz="2000" dirty="0"/>
          </a:p>
          <a:p>
            <a:r>
              <a:rPr lang="en-US" sz="2000" dirty="0"/>
              <a:t>The use of tools like Affinity Diagrams and Tree Diagrams will help elicit, capture and structure those expressed requirements</a:t>
            </a:r>
          </a:p>
          <a:p>
            <a:r>
              <a:rPr lang="en-US" sz="2000" dirty="0"/>
              <a:t>The response to the question is often a “Black Box” view comprising:</a:t>
            </a:r>
          </a:p>
          <a:p>
            <a:pPr lvl="1"/>
            <a:endParaRPr lang="en-US" sz="1800" dirty="0"/>
          </a:p>
          <a:p>
            <a:pPr lvl="1"/>
            <a:endParaRPr lang="en-US" sz="1800" dirty="0"/>
          </a:p>
          <a:p>
            <a:pPr lvl="1"/>
            <a:endParaRPr lang="en-US" sz="1800" dirty="0"/>
          </a:p>
          <a:p>
            <a:pPr lvl="1"/>
            <a:endParaRPr lang="en-US" sz="1800" dirty="0"/>
          </a:p>
          <a:p>
            <a:pPr lvl="1"/>
            <a:endParaRPr lang="en-US" sz="1800" dirty="0"/>
          </a:p>
          <a:p>
            <a:pPr marL="457200" lvl="1" indent="0">
              <a:buNone/>
            </a:pPr>
            <a:endParaRPr lang="en-US" sz="1050" dirty="0"/>
          </a:p>
          <a:p>
            <a:r>
              <a:rPr lang="en-US" sz="2000" dirty="0"/>
              <a:t>This is because they are important to the stakeholders</a:t>
            </a:r>
          </a:p>
          <a:p>
            <a:r>
              <a:rPr lang="en-US" sz="2000" dirty="0"/>
              <a:t>But from the Holistic Requirements Model we know what Requirements are missing </a:t>
            </a:r>
          </a:p>
        </p:txBody>
      </p:sp>
      <p:sp>
        <p:nvSpPr>
          <p:cNvPr id="4" name="TextBox 3"/>
          <p:cNvSpPr txBox="1"/>
          <p:nvPr/>
        </p:nvSpPr>
        <p:spPr>
          <a:xfrm>
            <a:off x="2976237" y="1518369"/>
            <a:ext cx="549902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your requirements?</a:t>
            </a:r>
          </a:p>
        </p:txBody>
      </p:sp>
      <p:sp>
        <p:nvSpPr>
          <p:cNvPr id="5" name="TextBox 4"/>
          <p:cNvSpPr txBox="1"/>
          <p:nvPr/>
        </p:nvSpPr>
        <p:spPr>
          <a:xfrm>
            <a:off x="5725749" y="3399486"/>
            <a:ext cx="4404793" cy="1569660"/>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600" b="1" dirty="0"/>
              <a:t>Non-functional System Requirements </a:t>
            </a:r>
            <a:r>
              <a:rPr lang="en-US" sz="1600" dirty="0"/>
              <a:t>– those constraint-based requirements that can be attributed to the System</a:t>
            </a:r>
          </a:p>
          <a:p>
            <a:pPr marL="285750" indent="-285750">
              <a:buFont typeface="Arial"/>
              <a:buChar char="•"/>
            </a:pPr>
            <a:r>
              <a:rPr lang="en-US" sz="1600" b="1" dirty="0"/>
              <a:t>Non-functional Implementation Requirements </a:t>
            </a:r>
            <a:r>
              <a:rPr lang="en-US" sz="1600" dirty="0"/>
              <a:t>– those solution-based requirements that can be justifiable or lazy</a:t>
            </a:r>
          </a:p>
        </p:txBody>
      </p:sp>
      <p:sp>
        <p:nvSpPr>
          <p:cNvPr id="6" name="Rectangle 5"/>
          <p:cNvSpPr/>
          <p:nvPr/>
        </p:nvSpPr>
        <p:spPr bwMode="auto">
          <a:xfrm>
            <a:off x="3084104" y="3745242"/>
            <a:ext cx="1729488" cy="878149"/>
          </a:xfrm>
          <a:prstGeom prst="rect">
            <a:avLst/>
          </a:prstGeom>
          <a:ln>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flipV="1">
            <a:off x="4813593" y="3944116"/>
            <a:ext cx="590343" cy="377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9" name="Straight Arrow Connector 8"/>
          <p:cNvCxnSpPr/>
          <p:nvPr/>
        </p:nvCxnSpPr>
        <p:spPr bwMode="auto">
          <a:xfrm flipV="1">
            <a:off x="4803853" y="4394186"/>
            <a:ext cx="595627" cy="3326"/>
          </a:xfrm>
          <a:prstGeom prst="straightConnector1">
            <a:avLst/>
          </a:prstGeom>
          <a:solidFill>
            <a:schemeClr val="accent1"/>
          </a:solidFill>
          <a:ln w="19050" cap="flat" cmpd="sng" algn="ctr">
            <a:solidFill>
              <a:schemeClr val="tx1"/>
            </a:solidFill>
            <a:prstDash val="solid"/>
            <a:round/>
            <a:headEnd type="none" w="med" len="med"/>
            <a:tailEnd type="triangle" w="lg" len="lg"/>
          </a:ln>
          <a:effectLst/>
        </p:spPr>
      </p:cxnSp>
      <p:cxnSp>
        <p:nvCxnSpPr>
          <p:cNvPr id="12" name="Straight Arrow Connector 11"/>
          <p:cNvCxnSpPr/>
          <p:nvPr/>
        </p:nvCxnSpPr>
        <p:spPr bwMode="auto">
          <a:xfrm flipV="1">
            <a:off x="2441716" y="4427400"/>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3" name="Straight Arrow Connector 12"/>
          <p:cNvCxnSpPr/>
          <p:nvPr/>
        </p:nvCxnSpPr>
        <p:spPr bwMode="auto">
          <a:xfrm flipV="1">
            <a:off x="2445488" y="4174501"/>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4" name="Straight Arrow Connector 13"/>
          <p:cNvCxnSpPr/>
          <p:nvPr/>
        </p:nvCxnSpPr>
        <p:spPr bwMode="auto">
          <a:xfrm flipV="1">
            <a:off x="2445488" y="3917812"/>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16076094"/>
      </p:ext>
    </p:extLst>
  </p:cSld>
  <p:clrMapOvr>
    <a:masterClrMapping/>
  </p:clrMapOvr>
  <p:transition>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606" y="333237"/>
            <a:ext cx="6489700" cy="437572"/>
          </a:xfrm>
        </p:spPr>
        <p:txBody>
          <a:bodyPr>
            <a:normAutofit fontScale="90000"/>
          </a:bodyPr>
          <a:lstStyle/>
          <a:p>
            <a:r>
              <a:rPr lang="en-US" dirty="0"/>
              <a:t>What Are We Going to do?</a:t>
            </a:r>
          </a:p>
        </p:txBody>
      </p:sp>
      <p:sp>
        <p:nvSpPr>
          <p:cNvPr id="4" name="Slide Number Placeholder 3"/>
          <p:cNvSpPr>
            <a:spLocks noGrp="1"/>
          </p:cNvSpPr>
          <p:nvPr>
            <p:ph type="sldNum" sz="quarter" idx="4"/>
          </p:nvPr>
        </p:nvSpPr>
        <p:spPr/>
        <p:txBody>
          <a:bodyPr/>
          <a:lstStyle/>
          <a:p>
            <a:fld id="{714C567D-0E37-3E41-B6D4-8C0AC45026B9}" type="slidenum">
              <a:rPr lang="en-US" smtClean="0"/>
              <a:pPr/>
              <a:t>33</a:t>
            </a:fld>
            <a:endParaRPr lang="en-US" dirty="0"/>
          </a:p>
        </p:txBody>
      </p:sp>
      <p:sp>
        <p:nvSpPr>
          <p:cNvPr id="3" name="Content Placeholder 2"/>
          <p:cNvSpPr>
            <a:spLocks noGrp="1"/>
          </p:cNvSpPr>
          <p:nvPr>
            <p:ph idx="4294967295"/>
          </p:nvPr>
        </p:nvSpPr>
        <p:spPr>
          <a:xfrm>
            <a:off x="-1" y="985421"/>
            <a:ext cx="11603421" cy="5646198"/>
          </a:xfrm>
        </p:spPr>
        <p:txBody>
          <a:bodyPr>
            <a:normAutofit fontScale="92500" lnSpcReduction="20000"/>
          </a:bodyPr>
          <a:lstStyle/>
          <a:p>
            <a:pPr>
              <a:lnSpc>
                <a:spcPct val="100000"/>
              </a:lnSpc>
              <a:spcBef>
                <a:spcPts val="0"/>
              </a:spcBef>
            </a:pPr>
            <a:r>
              <a:rPr lang="en-US" sz="2400" dirty="0"/>
              <a:t>To “get at” the missing requirements we will have to analyse what has been expressed. The question we ask is</a:t>
            </a:r>
          </a:p>
          <a:p>
            <a:pPr>
              <a:lnSpc>
                <a:spcPct val="100000"/>
              </a:lnSpc>
              <a:spcBef>
                <a:spcPts val="0"/>
              </a:spcBef>
            </a:pPr>
            <a:endParaRPr lang="en-US" sz="24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This is a “White Box” view of the system concerned with determining what is needed to deliver the “Black Box” performance</a:t>
            </a:r>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endParaRPr lang="en-US" sz="3200" dirty="0"/>
          </a:p>
          <a:p>
            <a:pPr>
              <a:lnSpc>
                <a:spcPct val="100000"/>
              </a:lnSpc>
              <a:spcBef>
                <a:spcPts val="0"/>
              </a:spcBef>
            </a:pPr>
            <a:r>
              <a:rPr lang="en-US" sz="2400" dirty="0"/>
              <a:t> The White Box view will focus on uncovering the functionality (Functional Requirements) necessary to deliver the Operational Requirement of the System of Interest</a:t>
            </a:r>
          </a:p>
        </p:txBody>
      </p:sp>
      <p:sp>
        <p:nvSpPr>
          <p:cNvPr id="5" name="TextBox 4"/>
          <p:cNvSpPr txBox="1"/>
          <p:nvPr/>
        </p:nvSpPr>
        <p:spPr>
          <a:xfrm>
            <a:off x="2544384" y="1375819"/>
            <a:ext cx="7255512" cy="584776"/>
          </a:xfrm>
          <a:prstGeom prst="rect">
            <a:avLst/>
          </a:prstGeom>
        </p:spPr>
        <p:style>
          <a:lnRef idx="0">
            <a:schemeClr val="accent2"/>
          </a:lnRef>
          <a:fillRef idx="3">
            <a:schemeClr val="accent2"/>
          </a:fillRef>
          <a:effectRef idx="3">
            <a:schemeClr val="accent2"/>
          </a:effectRef>
          <a:fontRef idx="minor">
            <a:schemeClr val="lt1"/>
          </a:fontRef>
        </p:style>
        <p:txBody>
          <a:bodyPr wrap="none" rtlCol="0">
            <a:spAutoFit/>
          </a:bodyPr>
          <a:lstStyle/>
          <a:p>
            <a:r>
              <a:rPr lang="en-US" sz="3200" dirty="0"/>
              <a:t>What are the necessary requirements?</a:t>
            </a:r>
          </a:p>
        </p:txBody>
      </p:sp>
      <p:sp>
        <p:nvSpPr>
          <p:cNvPr id="6" name="TextBox 5"/>
          <p:cNvSpPr txBox="1"/>
          <p:nvPr/>
        </p:nvSpPr>
        <p:spPr>
          <a:xfrm>
            <a:off x="5172176" y="3810428"/>
            <a:ext cx="4441361" cy="738664"/>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marL="285750" indent="-285750">
              <a:buFont typeface="Arial"/>
              <a:buChar char="•"/>
            </a:pPr>
            <a:r>
              <a:rPr lang="en-US" sz="1400" b="1" dirty="0"/>
              <a:t>Operational Requirement</a:t>
            </a:r>
          </a:p>
          <a:p>
            <a:pPr marL="285750" indent="-285750">
              <a:buFont typeface="Arial"/>
              <a:buChar char="•"/>
            </a:pPr>
            <a:r>
              <a:rPr lang="en-US" sz="1400" b="1" dirty="0"/>
              <a:t>Functional Requirements</a:t>
            </a:r>
          </a:p>
          <a:p>
            <a:pPr marL="285750" indent="-285750">
              <a:buFont typeface="Arial"/>
              <a:buChar char="•"/>
            </a:pPr>
            <a:r>
              <a:rPr lang="en-US" sz="1400" b="1" dirty="0"/>
              <a:t>Non-functional Performance Requirements</a:t>
            </a:r>
          </a:p>
        </p:txBody>
      </p:sp>
      <p:sp>
        <p:nvSpPr>
          <p:cNvPr id="7" name="Rectangle 6"/>
          <p:cNvSpPr/>
          <p:nvPr/>
        </p:nvSpPr>
        <p:spPr bwMode="auto">
          <a:xfrm>
            <a:off x="2864894" y="3771306"/>
            <a:ext cx="1729488" cy="878149"/>
          </a:xfrm>
          <a:prstGeom prst="rect">
            <a:avLst/>
          </a:prstGeom>
          <a:solidFill>
            <a:schemeClr val="bg1"/>
          </a:solidFill>
          <a:ln>
            <a:solidFill>
              <a:srgbClr val="000000"/>
            </a:solidFill>
            <a:headEnd type="none" w="med" len="med"/>
            <a:tailEnd type="none" w="med" len="med"/>
          </a:ln>
        </p:spPr>
        <p:style>
          <a:lnRef idx="0">
            <a:schemeClr val="dk1"/>
          </a:lnRef>
          <a:fillRef idx="3">
            <a:schemeClr val="dk1"/>
          </a:fillRef>
          <a:effectRef idx="3">
            <a:schemeClr val="dk1"/>
          </a:effectRef>
          <a:fontRef idx="minor">
            <a:schemeClr val="lt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rgbClr val="FFFFFF"/>
                </a:solidFill>
                <a:latin typeface="Arial" pitchFamily="34" charset="0"/>
              </a:rPr>
              <a:t>System of Interest</a:t>
            </a:r>
          </a:p>
        </p:txBody>
      </p:sp>
      <p:cxnSp>
        <p:nvCxnSpPr>
          <p:cNvPr id="8" name="Straight Arrow Connector 7"/>
          <p:cNvCxnSpPr/>
          <p:nvPr/>
        </p:nvCxnSpPr>
        <p:spPr bwMode="auto">
          <a:xfrm>
            <a:off x="4594382" y="3973956"/>
            <a:ext cx="548520" cy="1320"/>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9" name="Straight Arrow Connector 8"/>
          <p:cNvCxnSpPr/>
          <p:nvPr/>
        </p:nvCxnSpPr>
        <p:spPr bwMode="auto">
          <a:xfrm flipV="1">
            <a:off x="4584642" y="4411978"/>
            <a:ext cx="558260" cy="11599"/>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10" name="Straight Arrow Connector 9"/>
          <p:cNvCxnSpPr/>
          <p:nvPr/>
        </p:nvCxnSpPr>
        <p:spPr bwMode="auto">
          <a:xfrm flipV="1">
            <a:off x="2216332" y="4427367"/>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
        <p:nvSpPr>
          <p:cNvPr id="12" name="Oval 11"/>
          <p:cNvSpPr/>
          <p:nvPr/>
        </p:nvSpPr>
        <p:spPr bwMode="auto">
          <a:xfrm>
            <a:off x="3232354" y="3810428"/>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3" name="Oval 12"/>
          <p:cNvSpPr/>
          <p:nvPr/>
        </p:nvSpPr>
        <p:spPr bwMode="auto">
          <a:xfrm>
            <a:off x="2963243" y="4180395"/>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4" name="Oval 13"/>
          <p:cNvSpPr/>
          <p:nvPr/>
        </p:nvSpPr>
        <p:spPr bwMode="auto">
          <a:xfrm>
            <a:off x="3439922" y="4170676"/>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5" name="Oval 14"/>
          <p:cNvSpPr/>
          <p:nvPr/>
        </p:nvSpPr>
        <p:spPr bwMode="auto">
          <a:xfrm>
            <a:off x="3740951" y="3836717"/>
            <a:ext cx="391837" cy="391790"/>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16" name="Oval 15"/>
          <p:cNvSpPr/>
          <p:nvPr/>
        </p:nvSpPr>
        <p:spPr bwMode="auto">
          <a:xfrm>
            <a:off x="4082513" y="4190116"/>
            <a:ext cx="391837" cy="379931"/>
          </a:xfrm>
          <a:prstGeom prst="ellipse">
            <a:avLst/>
          </a:prstGeom>
          <a:solidFill>
            <a:srgbClr val="FFFFFF"/>
          </a:solidFill>
          <a:ln w="9525" cap="flat" cmpd="sng" algn="ctr">
            <a:solidFill>
              <a:schemeClr val="tx1"/>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22" name="Straight Arrow Connector 21"/>
          <p:cNvCxnSpPr/>
          <p:nvPr/>
        </p:nvCxnSpPr>
        <p:spPr bwMode="auto">
          <a:xfrm flipV="1">
            <a:off x="2220104" y="4174468"/>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cxnSp>
        <p:nvCxnSpPr>
          <p:cNvPr id="23" name="Straight Arrow Connector 22"/>
          <p:cNvCxnSpPr/>
          <p:nvPr/>
        </p:nvCxnSpPr>
        <p:spPr bwMode="auto">
          <a:xfrm flipV="1">
            <a:off x="2220104" y="3917779"/>
            <a:ext cx="656105" cy="5928"/>
          </a:xfrm>
          <a:prstGeom prst="straightConnector1">
            <a:avLst/>
          </a:prstGeom>
          <a:solidFill>
            <a:schemeClr val="accent1"/>
          </a:solidFill>
          <a:ln w="19050" cap="flat" cmpd="sng" algn="ctr">
            <a:solidFill>
              <a:srgbClr val="000000"/>
            </a:solidFill>
            <a:prstDash val="solid"/>
            <a:round/>
            <a:headEnd type="none" w="med" len="med"/>
            <a:tailEnd type="triangle" w="lg" len="lg"/>
          </a:ln>
          <a:effectLst/>
        </p:spPr>
      </p:cxnSp>
    </p:spTree>
    <p:extLst>
      <p:ext uri="{BB962C8B-B14F-4D97-AF65-F5344CB8AC3E}">
        <p14:creationId xmlns:p14="http://schemas.microsoft.com/office/powerpoint/2010/main" val="1927876987"/>
      </p:ext>
    </p:extLst>
  </p:cSld>
  <p:clrMapOvr>
    <a:masterClrMapping/>
  </p:clrMapOvr>
  <p:transition>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EC51603-1530-1047-88CA-9597B76D5EE2}"/>
              </a:ext>
            </a:extLst>
          </p:cNvPr>
          <p:cNvSpPr>
            <a:spLocks noGrp="1"/>
          </p:cNvSpPr>
          <p:nvPr>
            <p:ph type="sldNum" sz="quarter" idx="15"/>
          </p:nvPr>
        </p:nvSpPr>
        <p:spPr/>
        <p:txBody>
          <a:bodyPr/>
          <a:lstStyle/>
          <a:p>
            <a:fld id="{C22618A1-DFED-413B-BF04-637AA2483EFF}" type="slidenum">
              <a:rPr lang="en-GB" smtClean="0"/>
              <a:pPr/>
              <a:t>34</a:t>
            </a:fld>
            <a:endParaRPr lang="en-GB" dirty="0"/>
          </a:p>
        </p:txBody>
      </p:sp>
      <p:sp>
        <p:nvSpPr>
          <p:cNvPr id="78850" name="Rectangle 3"/>
          <p:cNvSpPr>
            <a:spLocks noGrp="1" noChangeArrowheads="1"/>
          </p:cNvSpPr>
          <p:nvPr>
            <p:ph sz="quarter" idx="16"/>
          </p:nvPr>
        </p:nvSpPr>
        <p:spPr>
          <a:xfrm>
            <a:off x="4759932" y="1350871"/>
            <a:ext cx="5482735" cy="2632259"/>
          </a:xfrm>
        </p:spPr>
        <p:txBody>
          <a:bodyPr/>
          <a:lstStyle/>
          <a:p>
            <a:r>
              <a:rPr lang="en-GB" sz="2000" dirty="0"/>
              <a:t>What does a toaster do?</a:t>
            </a:r>
          </a:p>
          <a:p>
            <a:endParaRPr lang="en-GB" sz="1200" dirty="0"/>
          </a:p>
          <a:p>
            <a:pPr marL="536542" lvl="1" indent="0">
              <a:buNone/>
            </a:pPr>
            <a:r>
              <a:rPr lang="en-GB" sz="2000" dirty="0"/>
              <a:t>To toast bread products …</a:t>
            </a:r>
          </a:p>
          <a:p>
            <a:pPr lvl="1"/>
            <a:endParaRPr lang="en-GB" dirty="0"/>
          </a:p>
          <a:p>
            <a:r>
              <a:rPr lang="en-GB" sz="2000" dirty="0"/>
              <a:t>What is the generic functionality necessary to </a:t>
            </a:r>
          </a:p>
          <a:p>
            <a:endParaRPr lang="en-GB" altLang="ja-JP" sz="1200" dirty="0"/>
          </a:p>
          <a:p>
            <a:pPr marL="536542" lvl="1" indent="0">
              <a:buNone/>
            </a:pPr>
            <a:r>
              <a:rPr lang="ja-JP" altLang="en-GB" sz="2000" dirty="0"/>
              <a:t>“</a:t>
            </a:r>
            <a:r>
              <a:rPr lang="en-GB" altLang="ja-JP" sz="2000" dirty="0"/>
              <a:t>to toast bread product</a:t>
            </a:r>
            <a:r>
              <a:rPr lang="ja-JP" altLang="en-GB" sz="2000"/>
              <a:t>”</a:t>
            </a:r>
            <a:r>
              <a:rPr lang="en-GB" altLang="ja-JP" sz="2000" dirty="0"/>
              <a:t>?</a:t>
            </a:r>
          </a:p>
          <a:p>
            <a:pPr lvl="1"/>
            <a:endParaRPr lang="en-GB" altLang="ja-JP" sz="1050" dirty="0"/>
          </a:p>
        </p:txBody>
      </p:sp>
      <p:sp>
        <p:nvSpPr>
          <p:cNvPr id="3" name="Title 2">
            <a:extLst>
              <a:ext uri="{FF2B5EF4-FFF2-40B4-BE49-F238E27FC236}">
                <a16:creationId xmlns:a16="http://schemas.microsoft.com/office/drawing/2014/main" id="{0FAE7943-EF15-4E41-8CB9-BFB8DB45C77C}"/>
              </a:ext>
            </a:extLst>
          </p:cNvPr>
          <p:cNvSpPr>
            <a:spLocks noGrp="1"/>
          </p:cNvSpPr>
          <p:nvPr>
            <p:ph type="title"/>
          </p:nvPr>
        </p:nvSpPr>
        <p:spPr>
          <a:xfrm>
            <a:off x="0" y="235378"/>
            <a:ext cx="10181897" cy="424732"/>
          </a:xfrm>
        </p:spPr>
        <p:txBody>
          <a:bodyPr/>
          <a:lstStyle/>
          <a:p>
            <a:r>
              <a:rPr lang="en-GB" dirty="0"/>
              <a:t>A Simple Hard Example of Functions</a:t>
            </a:r>
          </a:p>
        </p:txBody>
      </p:sp>
      <p:sp>
        <p:nvSpPr>
          <p:cNvPr id="2" name="TextBox 1"/>
          <p:cNvSpPr txBox="1"/>
          <p:nvPr/>
        </p:nvSpPr>
        <p:spPr>
          <a:xfrm>
            <a:off x="5780590" y="3983129"/>
            <a:ext cx="3678236" cy="2308324"/>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pPr marL="171450" indent="-171450">
              <a:buFont typeface="Arial"/>
              <a:buChar char="•"/>
            </a:pPr>
            <a:r>
              <a:rPr lang="en-US" b="1" dirty="0"/>
              <a:t>To toast bread product</a:t>
            </a:r>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a:p>
            <a:pPr marL="742950" lvl="1" indent="-285750">
              <a:buFont typeface="Wingdings" charset="2"/>
              <a:buChar char="Ø"/>
            </a:pPr>
            <a:endParaRPr lang="en-US" b="1" dirty="0"/>
          </a:p>
        </p:txBody>
      </p:sp>
      <p:sp>
        <p:nvSpPr>
          <p:cNvPr id="7" name="Rectangle 6"/>
          <p:cNvSpPr/>
          <p:nvPr/>
        </p:nvSpPr>
        <p:spPr bwMode="auto">
          <a:xfrm>
            <a:off x="2388578" y="3211512"/>
            <a:ext cx="2031023" cy="990600"/>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vert="horz" wrap="square" lIns="91440" tIns="45720" rIns="91440" bIns="45720" numCol="1" rtlCol="0" anchor="ctr" anchorCtr="0" compatLnSpc="1">
            <a:prstTxWarp prst="textNoShape">
              <a:avLst/>
            </a:prstTxWarp>
          </a:bodyPr>
          <a:lstStyle/>
          <a:p>
            <a:pPr algn="ctr" fontAlgn="base">
              <a:spcBef>
                <a:spcPct val="0"/>
              </a:spcBef>
              <a:spcAft>
                <a:spcPct val="0"/>
              </a:spcAft>
            </a:pPr>
            <a:r>
              <a:rPr lang="en-US" sz="1600" dirty="0">
                <a:solidFill>
                  <a:schemeClr val="tx1"/>
                </a:solidFill>
                <a:latin typeface="Verdana" pitchFamily="34" charset="0"/>
              </a:rPr>
              <a:t>Toasting System</a:t>
            </a:r>
          </a:p>
        </p:txBody>
      </p:sp>
      <p:pic>
        <p:nvPicPr>
          <p:cNvPr id="8" name="Picture 7"/>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2448718" y="1066800"/>
            <a:ext cx="1970882" cy="1642402"/>
          </a:xfrm>
          <a:prstGeom prst="rect">
            <a:avLst/>
          </a:prstGeom>
        </p:spPr>
      </p:pic>
      <p:pic>
        <p:nvPicPr>
          <p:cNvPr id="9" name="Picture 8"/>
          <p:cNvPicPr>
            <a:picLocks noChangeAspect="1"/>
          </p:cNvPicPr>
          <p:nvPr/>
        </p:nvPicPr>
        <p:blipFill rotWithShape="1">
          <a:blip r:embed="rId4" cstate="email">
            <a:extLst>
              <a:ext uri="{28A0092B-C50C-407E-A947-70E740481C1C}">
                <a14:useLocalDpi xmlns:a14="http://schemas.microsoft.com/office/drawing/2010/main"/>
              </a:ext>
            </a:extLst>
          </a:blip>
          <a:srcRect/>
          <a:stretch/>
        </p:blipFill>
        <p:spPr>
          <a:xfrm>
            <a:off x="2729886" y="4937651"/>
            <a:ext cx="1408546" cy="1452563"/>
          </a:xfrm>
          <a:prstGeom prst="rect">
            <a:avLst/>
          </a:prstGeom>
        </p:spPr>
      </p:pic>
      <p:sp>
        <p:nvSpPr>
          <p:cNvPr id="10" name="Down Arrow 9"/>
          <p:cNvSpPr/>
          <p:nvPr/>
        </p:nvSpPr>
        <p:spPr bwMode="auto">
          <a:xfrm>
            <a:off x="3269303" y="2543571"/>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67" name="Down Arrow 66"/>
          <p:cNvSpPr/>
          <p:nvPr/>
        </p:nvSpPr>
        <p:spPr bwMode="auto">
          <a:xfrm>
            <a:off x="3239232" y="4267200"/>
            <a:ext cx="329712" cy="533400"/>
          </a:xfrm>
          <a:prstGeom prst="downArrow">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fontAlgn="base">
              <a:spcBef>
                <a:spcPct val="0"/>
              </a:spcBef>
              <a:spcAft>
                <a:spcPct val="0"/>
              </a:spcAft>
            </a:pPr>
            <a:endParaRPr lang="en-US" sz="1600" dirty="0">
              <a:solidFill>
                <a:schemeClr val="tx1"/>
              </a:solidFill>
              <a:latin typeface="Verdana" pitchFamily="34" charset="0"/>
            </a:endParaRPr>
          </a:p>
        </p:txBody>
      </p:sp>
      <p:sp>
        <p:nvSpPr>
          <p:cNvPr id="4" name="Rounded Rectangular Callout 3">
            <a:extLst>
              <a:ext uri="{FF2B5EF4-FFF2-40B4-BE49-F238E27FC236}">
                <a16:creationId xmlns:a16="http://schemas.microsoft.com/office/drawing/2014/main" id="{445AC79E-1A69-0E43-B07D-50365E52CC3C}"/>
              </a:ext>
            </a:extLst>
          </p:cNvPr>
          <p:cNvSpPr/>
          <p:nvPr/>
        </p:nvSpPr>
        <p:spPr>
          <a:xfrm>
            <a:off x="8956183" y="660111"/>
            <a:ext cx="2913299" cy="1144996"/>
          </a:xfrm>
          <a:prstGeom prst="wedgeRoundRectCallout">
            <a:avLst>
              <a:gd name="adj1" fmla="val -75491"/>
              <a:gd name="adj2" fmla="val 88770"/>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This is the purpose in the Operational Requirement</a:t>
            </a:r>
          </a:p>
        </p:txBody>
      </p:sp>
    </p:spTree>
    <p:extLst>
      <p:ext uri="{BB962C8B-B14F-4D97-AF65-F5344CB8AC3E}">
        <p14:creationId xmlns:p14="http://schemas.microsoft.com/office/powerpoint/2010/main" val="95397628"/>
      </p:ext>
    </p:extLst>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0" y="-25046"/>
            <a:ext cx="7854950" cy="714375"/>
          </a:xfrm>
        </p:spPr>
        <p:txBody>
          <a:bodyPr>
            <a:normAutofit/>
          </a:bodyPr>
          <a:lstStyle/>
          <a:p>
            <a:pPr eaLnBrk="1" hangingPunct="1"/>
            <a:r>
              <a:rPr lang="en-GB" sz="3600" dirty="0">
                <a:latin typeface="Arial" charset="0"/>
              </a:rPr>
              <a:t>Generic System Functionality</a:t>
            </a:r>
            <a:endParaRPr lang="en-US" sz="3600" dirty="0">
              <a:latin typeface="Arial" charset="0"/>
            </a:endParaRPr>
          </a:p>
        </p:txBody>
      </p:sp>
      <p:sp>
        <p:nvSpPr>
          <p:cNvPr id="44129" name="Slide Number Placeholder 12"/>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3015548A-CBF5-C741-AA29-D86FF5B3EE9C}" type="slidenum">
              <a:rPr lang="en-US"/>
              <a:pPr eaLnBrk="1" hangingPunct="1"/>
              <a:t>35</a:t>
            </a:fld>
            <a:endParaRPr lang="en-US" dirty="0"/>
          </a:p>
        </p:txBody>
      </p:sp>
      <p:sp>
        <p:nvSpPr>
          <p:cNvPr id="44035" name="Rectangle 3"/>
          <p:cNvSpPr>
            <a:spLocks noChangeArrowheads="1"/>
          </p:cNvSpPr>
          <p:nvPr/>
        </p:nvSpPr>
        <p:spPr bwMode="auto">
          <a:xfrm>
            <a:off x="1701796" y="4473427"/>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60" name="Group 4"/>
          <p:cNvGraphicFramePr>
            <a:graphicFrameLocks noGrp="1"/>
          </p:cNvGraphicFramePr>
          <p:nvPr>
            <p:extLst>
              <p:ext uri="{D42A27DB-BD31-4B8C-83A1-F6EECF244321}">
                <p14:modId xmlns:p14="http://schemas.microsoft.com/office/powerpoint/2010/main" val="997960358"/>
              </p:ext>
            </p:extLst>
          </p:nvPr>
        </p:nvGraphicFramePr>
        <p:xfrm>
          <a:off x="1704531" y="1785945"/>
          <a:ext cx="2754312" cy="4711246"/>
        </p:xfrm>
        <a:graphic>
          <a:graphicData uri="http://schemas.openxmlformats.org/drawingml/2006/table">
            <a:tbl>
              <a:tblPr/>
              <a:tblGrid>
                <a:gridCol w="1051809">
                  <a:extLst>
                    <a:ext uri="{9D8B030D-6E8A-4147-A177-3AD203B41FA5}">
                      <a16:colId xmlns:a16="http://schemas.microsoft.com/office/drawing/2014/main" val="20000"/>
                    </a:ext>
                  </a:extLst>
                </a:gridCol>
                <a:gridCol w="1702503">
                  <a:extLst>
                    <a:ext uri="{9D8B030D-6E8A-4147-A177-3AD203B41FA5}">
                      <a16:colId xmlns:a16="http://schemas.microsoft.com/office/drawing/2014/main" val="20001"/>
                    </a:ext>
                  </a:extLst>
                </a:gridCol>
              </a:tblGrid>
              <a:tr h="64234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Stick bread slice on end of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5943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Open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bread close to open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197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Move bread to get even toasting</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3289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Use toasting fork to bring toast away from coal fire</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8439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2">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off of the toasting fork</a:t>
                      </a:r>
                      <a:endParaRPr kumimoji="0" lang="en-US" sz="1200" b="0" i="0" u="none" strike="noStrike" cap="none" normalizeH="0" baseline="0" dirty="0">
                        <a:ln>
                          <a:noFill/>
                        </a:ln>
                        <a:solidFill>
                          <a:schemeClr val="tx1"/>
                        </a:solidFill>
                        <a:effectLst/>
                        <a:latin typeface="+mn-lt"/>
                      </a:endParaRPr>
                    </a:p>
                  </a:txBody>
                  <a:tcPr marL="90007" marR="90007" marT="46808" marB="46808"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65" name="Rectangle 33"/>
          <p:cNvSpPr>
            <a:spLocks noChangeArrowheads="1"/>
          </p:cNvSpPr>
          <p:nvPr/>
        </p:nvSpPr>
        <p:spPr bwMode="auto">
          <a:xfrm>
            <a:off x="1524000" y="4872148"/>
            <a:ext cx="220230"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sp>
        <p:nvSpPr>
          <p:cNvPr id="44066" name="Rectangle 34"/>
          <p:cNvSpPr>
            <a:spLocks noChangeArrowheads="1"/>
          </p:cNvSpPr>
          <p:nvPr/>
        </p:nvSpPr>
        <p:spPr bwMode="auto">
          <a:xfrm>
            <a:off x="1524000" y="2146152"/>
            <a:ext cx="181758" cy="46384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endParaRPr lang="en-US" sz="2400" dirty="0">
              <a:latin typeface="Times New Roman" charset="0"/>
            </a:endParaRPr>
          </a:p>
        </p:txBody>
      </p:sp>
      <p:graphicFrame>
        <p:nvGraphicFramePr>
          <p:cNvPr id="352291" name="Group 35"/>
          <p:cNvGraphicFramePr>
            <a:graphicFrameLocks noGrp="1"/>
          </p:cNvGraphicFramePr>
          <p:nvPr>
            <p:extLst>
              <p:ext uri="{D42A27DB-BD31-4B8C-83A1-F6EECF244321}">
                <p14:modId xmlns:p14="http://schemas.microsoft.com/office/powerpoint/2010/main" val="4098526299"/>
              </p:ext>
            </p:extLst>
          </p:nvPr>
        </p:nvGraphicFramePr>
        <p:xfrm>
          <a:off x="4596257" y="1785941"/>
          <a:ext cx="2768600" cy="4711701"/>
        </p:xfrm>
        <a:graphic>
          <a:graphicData uri="http://schemas.openxmlformats.org/drawingml/2006/table">
            <a:tbl>
              <a:tblPr/>
              <a:tblGrid>
                <a:gridCol w="1066310">
                  <a:extLst>
                    <a:ext uri="{9D8B030D-6E8A-4147-A177-3AD203B41FA5}">
                      <a16:colId xmlns:a16="http://schemas.microsoft.com/office/drawing/2014/main" val="20000"/>
                    </a:ext>
                  </a:extLst>
                </a:gridCol>
                <a:gridCol w="1702290">
                  <a:extLst>
                    <a:ext uri="{9D8B030D-6E8A-4147-A177-3AD203B41FA5}">
                      <a16:colId xmlns:a16="http://schemas.microsoft.com/office/drawing/2014/main" val="20001"/>
                    </a:ext>
                  </a:extLst>
                </a:gridCol>
              </a:tblGrid>
              <a:tr h="650061">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into slots </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832">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Lower bread next to elements using lever mechanism </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bread from time to time</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Timer</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846">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Lift bread from elements using lever mechanism</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529">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6">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slots</a:t>
                      </a:r>
                    </a:p>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endParaRPr kumimoji="0" lang="en-US" sz="1200" b="0" i="0" u="none" strike="noStrike" cap="none" normalizeH="0" baseline="0" dirty="0">
                        <a:ln>
                          <a:noFill/>
                        </a:ln>
                        <a:solidFill>
                          <a:schemeClr val="tx1"/>
                        </a:solidFill>
                        <a:effectLst/>
                        <a:latin typeface="+mn-lt"/>
                      </a:endParaRPr>
                    </a:p>
                  </a:txBody>
                  <a:tcPr marL="90000" marR="90000" marT="46807" marB="46807"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sp>
        <p:nvSpPr>
          <p:cNvPr id="44096" name="Rectangle 64"/>
          <p:cNvSpPr>
            <a:spLocks noChangeArrowheads="1"/>
          </p:cNvSpPr>
          <p:nvPr/>
        </p:nvSpPr>
        <p:spPr bwMode="auto">
          <a:xfrm>
            <a:off x="1524000" y="4643548"/>
            <a:ext cx="220230" cy="27918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90000" tIns="46800" rIns="90000" bIns="46800" anchor="ctr">
            <a:spAutoFit/>
          </a:bodyPr>
          <a:lstStyle/>
          <a:p>
            <a:r>
              <a:rPr lang="en-US" sz="1200" dirty="0">
                <a:latin typeface="Garamond" charset="0"/>
                <a:cs typeface="Times New Roman" charset="0"/>
              </a:rPr>
              <a:t> </a:t>
            </a:r>
            <a:endParaRPr lang="en-US" sz="2400" dirty="0">
              <a:latin typeface="Times New Roman" charset="0"/>
            </a:endParaRPr>
          </a:p>
        </p:txBody>
      </p:sp>
      <p:pic>
        <p:nvPicPr>
          <p:cNvPr id="44097" name="Picture 65" descr="Dualit Toaste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72140" y="690592"/>
            <a:ext cx="1273175" cy="9747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44098" name="Picture 66" descr="Toasting For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06650" y="640718"/>
            <a:ext cx="1447800" cy="104457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graphicFrame>
        <p:nvGraphicFramePr>
          <p:cNvPr id="11" name="Group 35"/>
          <p:cNvGraphicFramePr>
            <a:graphicFrameLocks noGrp="1"/>
          </p:cNvGraphicFramePr>
          <p:nvPr>
            <p:extLst>
              <p:ext uri="{D42A27DB-BD31-4B8C-83A1-F6EECF244321}">
                <p14:modId xmlns:p14="http://schemas.microsoft.com/office/powerpoint/2010/main" val="4045199219"/>
              </p:ext>
            </p:extLst>
          </p:nvPr>
        </p:nvGraphicFramePr>
        <p:xfrm>
          <a:off x="7579445" y="1777063"/>
          <a:ext cx="3028890" cy="4729010"/>
        </p:xfrm>
        <a:graphic>
          <a:graphicData uri="http://schemas.openxmlformats.org/drawingml/2006/table">
            <a:tbl>
              <a:tblPr/>
              <a:tblGrid>
                <a:gridCol w="1074820">
                  <a:extLst>
                    <a:ext uri="{9D8B030D-6E8A-4147-A177-3AD203B41FA5}">
                      <a16:colId xmlns:a16="http://schemas.microsoft.com/office/drawing/2014/main" val="20000"/>
                    </a:ext>
                  </a:extLst>
                </a:gridCol>
                <a:gridCol w="1954070">
                  <a:extLst>
                    <a:ext uri="{9D8B030D-6E8A-4147-A177-3AD203B41FA5}">
                      <a16:colId xmlns:a16="http://schemas.microsoft.com/office/drawing/2014/main" val="20001"/>
                    </a:ext>
                  </a:extLst>
                </a:gridCol>
              </a:tblGrid>
              <a:tr h="649993">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Generic System Function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Implementation</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rgbClr val="D9D9D9"/>
                    </a:solidFill>
                  </a:tcPr>
                </a:tc>
                <a:extLst>
                  <a:ext uri="{0D108BD9-81ED-4DB2-BD59-A6C34878D82A}">
                    <a16:rowId xmlns:a16="http://schemas.microsoft.com/office/drawing/2014/main" val="10000"/>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Load bread</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Put bread on conveyor </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46378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Generate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Apply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Conveyor takes bread past the electric elements</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Monitor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GB" sz="1200" b="0" i="0" u="none" strike="noStrike" cap="none" normalizeH="0" baseline="0" dirty="0">
                          <a:ln>
                            <a:noFill/>
                          </a:ln>
                          <a:solidFill>
                            <a:schemeClr val="tx1"/>
                          </a:solidFill>
                          <a:effectLst/>
                          <a:latin typeface="+mn-lt"/>
                          <a:cs typeface="Times New Roman" pitchFamily="18" charset="0"/>
                        </a:rPr>
                        <a:t>Look at the output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545275">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Control toasting</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Speed of conveyor and heat setting of elements</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743768">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Remove heat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Toast falls onto catch tray</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527474">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Unload Toast</a:t>
                      </a:r>
                      <a:endParaRPr kumimoji="0" lang="en-US" sz="1200" b="0" i="0" u="none" strike="noStrike" cap="none" normalizeH="0" baseline="0" dirty="0">
                        <a:ln>
                          <a:noFill/>
                        </a:ln>
                        <a:solidFill>
                          <a:schemeClr val="tx1"/>
                        </a:solidFill>
                        <a:effectLst/>
                        <a:latin typeface="+mn-lt"/>
                      </a:endParaRP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solidFill>
                      <a:schemeClr val="accent3">
                        <a:lumMod val="20000"/>
                        <a:lumOff val="80000"/>
                      </a:schemeClr>
                    </a:solidFill>
                  </a:tcPr>
                </a:tc>
                <a:tc>
                  <a:txBody>
                    <a:bodyPr/>
                    <a:lstStyle/>
                    <a:p>
                      <a:pPr marL="0" marR="0" lvl="0" indent="0" algn="l" defTabSz="914400" rtl="0" eaLnBrk="1" fontAlgn="base" latinLnBrk="0" hangingPunct="1">
                        <a:lnSpc>
                          <a:spcPct val="100000"/>
                        </a:lnSpc>
                        <a:spcBef>
                          <a:spcPct val="0"/>
                        </a:spcBef>
                        <a:spcAft>
                          <a:spcPct val="0"/>
                        </a:spcAft>
                        <a:buClr>
                          <a:schemeClr val="bg1"/>
                        </a:buClr>
                        <a:buSzPct val="145000"/>
                        <a:buFontTx/>
                        <a:buNone/>
                        <a:tabLst/>
                      </a:pPr>
                      <a:r>
                        <a:rPr kumimoji="0" lang="en-US" sz="1200" b="0" i="0" u="none" strike="noStrike" cap="none" normalizeH="0" baseline="0" dirty="0">
                          <a:ln>
                            <a:noFill/>
                          </a:ln>
                          <a:solidFill>
                            <a:schemeClr val="tx1"/>
                          </a:solidFill>
                          <a:effectLst/>
                          <a:latin typeface="+mn-lt"/>
                          <a:cs typeface="Times New Roman" pitchFamily="18" charset="0"/>
                        </a:rPr>
                        <a:t>Take toast from catch tray</a:t>
                      </a:r>
                    </a:p>
                  </a:txBody>
                  <a:tcPr marL="90000" marR="90000" marT="46802" marB="46802"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bl>
          </a:graphicData>
        </a:graphic>
      </p:graphicFrame>
      <p:pic>
        <p:nvPicPr>
          <p:cNvPr id="44128" name="Picture 11" descr="coveyer toaster.jpg"/>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8748713" y="730250"/>
            <a:ext cx="787400" cy="9477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2914744932"/>
      </p:ext>
    </p:ext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9518" y="79222"/>
            <a:ext cx="6489700" cy="459595"/>
          </a:xfrm>
        </p:spPr>
        <p:txBody>
          <a:bodyPr>
            <a:normAutofit fontScale="90000"/>
          </a:bodyPr>
          <a:lstStyle/>
          <a:p>
            <a:pPr eaLnBrk="1" hangingPunct="1"/>
            <a:r>
              <a:rPr lang="en-GB" dirty="0"/>
              <a:t>Generic System Functionality</a:t>
            </a:r>
            <a:endParaRPr lang="en-US" dirty="0"/>
          </a:p>
        </p:txBody>
      </p:sp>
      <p:sp>
        <p:nvSpPr>
          <p:cNvPr id="2" name="Slide Number Placeholder 1"/>
          <p:cNvSpPr>
            <a:spLocks noGrp="1"/>
          </p:cNvSpPr>
          <p:nvPr>
            <p:ph type="sldNum" sz="quarter" idx="4"/>
          </p:nvPr>
        </p:nvSpPr>
        <p:spPr/>
        <p:txBody>
          <a:bodyPr/>
          <a:lstStyle/>
          <a:p>
            <a:fld id="{714C567D-0E37-3E41-B6D4-8C0AC45026B9}" type="slidenum">
              <a:rPr lang="en-US" smtClean="0"/>
              <a:pPr/>
              <a:t>36</a:t>
            </a:fld>
            <a:endParaRPr lang="en-US" dirty="0"/>
          </a:p>
        </p:txBody>
      </p:sp>
      <p:sp>
        <p:nvSpPr>
          <p:cNvPr id="22" name="Content Placeholder 21"/>
          <p:cNvSpPr>
            <a:spLocks noGrp="1"/>
          </p:cNvSpPr>
          <p:nvPr>
            <p:ph idx="4294967295"/>
          </p:nvPr>
        </p:nvSpPr>
        <p:spPr>
          <a:xfrm>
            <a:off x="406006" y="1022697"/>
            <a:ext cx="11428641" cy="2579688"/>
          </a:xfrm>
        </p:spPr>
        <p:txBody>
          <a:bodyPr>
            <a:normAutofit/>
          </a:bodyPr>
          <a:lstStyle/>
          <a:p>
            <a:pPr marL="381000" indent="-381000"/>
            <a:r>
              <a:rPr lang="en-GB" sz="2400" dirty="0"/>
              <a:t>Every engineered system has an underlying set of functionality that enables it to achieve its purpose. </a:t>
            </a:r>
          </a:p>
          <a:p>
            <a:pPr marL="381000" indent="-381000"/>
            <a:r>
              <a:rPr lang="en-GB" sz="2400" dirty="0"/>
              <a:t>Similar systems will have similar functionality; indeed, systems that have the same purpose (Operational Requirement) will have a set of functionality that is identical. </a:t>
            </a:r>
          </a:p>
          <a:p>
            <a:pPr marL="381000" indent="-381000"/>
            <a:r>
              <a:rPr lang="en-GB" sz="2400" dirty="0"/>
              <a:t>Whilst the GSF is a consequence of the system purpose and is fixed, it can be implemented in many ways which change as technologies evolve and emerge. </a:t>
            </a:r>
          </a:p>
        </p:txBody>
      </p:sp>
      <p:sp>
        <p:nvSpPr>
          <p:cNvPr id="5" name="Rectangle 4"/>
          <p:cNvSpPr/>
          <p:nvPr/>
        </p:nvSpPr>
        <p:spPr bwMode="auto">
          <a:xfrm>
            <a:off x="4330368" y="4086266"/>
            <a:ext cx="2679700" cy="5842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buFont typeface="Wingdings" pitchFamily="2" charset="2"/>
              <a:buNone/>
              <a:defRPr/>
            </a:pPr>
            <a:r>
              <a:rPr lang="en-GB" sz="2000" dirty="0">
                <a:solidFill>
                  <a:schemeClr val="tx1"/>
                </a:solidFill>
              </a:rPr>
              <a:t>Toast Bread Products</a:t>
            </a:r>
          </a:p>
        </p:txBody>
      </p:sp>
      <p:sp>
        <p:nvSpPr>
          <p:cNvPr id="6" name="Rectangle 5"/>
          <p:cNvSpPr/>
          <p:nvPr/>
        </p:nvSpPr>
        <p:spPr bwMode="auto">
          <a:xfrm>
            <a:off x="1594428" y="5534066"/>
            <a:ext cx="9525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Load Bread</a:t>
            </a:r>
          </a:p>
        </p:txBody>
      </p:sp>
      <p:sp>
        <p:nvSpPr>
          <p:cNvPr id="7" name="Rectangle 6"/>
          <p:cNvSpPr/>
          <p:nvPr/>
        </p:nvSpPr>
        <p:spPr bwMode="auto">
          <a:xfrm>
            <a:off x="4774870"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Monitor Toasting</a:t>
            </a:r>
          </a:p>
        </p:txBody>
      </p:sp>
      <p:sp>
        <p:nvSpPr>
          <p:cNvPr id="8" name="Rectangle 7"/>
          <p:cNvSpPr/>
          <p:nvPr/>
        </p:nvSpPr>
        <p:spPr bwMode="auto">
          <a:xfrm>
            <a:off x="60067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Control Toasting</a:t>
            </a:r>
          </a:p>
        </p:txBody>
      </p:sp>
      <p:sp>
        <p:nvSpPr>
          <p:cNvPr id="9" name="Rectangle 8"/>
          <p:cNvSpPr/>
          <p:nvPr/>
        </p:nvSpPr>
        <p:spPr bwMode="auto">
          <a:xfrm>
            <a:off x="72005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Remove Heat</a:t>
            </a:r>
          </a:p>
        </p:txBody>
      </p:sp>
      <p:sp>
        <p:nvSpPr>
          <p:cNvPr id="10" name="Rectangle 9"/>
          <p:cNvSpPr/>
          <p:nvPr/>
        </p:nvSpPr>
        <p:spPr bwMode="auto">
          <a:xfrm>
            <a:off x="8407068" y="5534066"/>
            <a:ext cx="11049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Unload Toast</a:t>
            </a:r>
          </a:p>
        </p:txBody>
      </p:sp>
      <p:sp>
        <p:nvSpPr>
          <p:cNvPr id="11" name="Rectangle 10"/>
          <p:cNvSpPr/>
          <p:nvPr/>
        </p:nvSpPr>
        <p:spPr bwMode="auto">
          <a:xfrm>
            <a:off x="3829628" y="5534066"/>
            <a:ext cx="8890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Apply Heat</a:t>
            </a:r>
          </a:p>
        </p:txBody>
      </p:sp>
      <p:sp>
        <p:nvSpPr>
          <p:cNvPr id="12" name="Rectangle 11"/>
          <p:cNvSpPr/>
          <p:nvPr/>
        </p:nvSpPr>
        <p:spPr bwMode="auto">
          <a:xfrm>
            <a:off x="2597728" y="5534066"/>
            <a:ext cx="1155700" cy="622300"/>
          </a:xfrm>
          <a:prstGeom prst="rect">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1600" dirty="0">
                <a:solidFill>
                  <a:schemeClr val="tx1"/>
                </a:solidFill>
              </a:rPr>
              <a:t>Generate Heat</a:t>
            </a:r>
          </a:p>
        </p:txBody>
      </p:sp>
      <p:cxnSp>
        <p:nvCxnSpPr>
          <p:cNvPr id="13" name="Elbow Connector 17"/>
          <p:cNvCxnSpPr>
            <a:cxnSpLocks noChangeShapeType="1"/>
          </p:cNvCxnSpPr>
          <p:nvPr/>
        </p:nvCxnSpPr>
        <p:spPr bwMode="auto">
          <a:xfrm rot="5400000">
            <a:off x="3498518" y="3248066"/>
            <a:ext cx="863600" cy="37084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4" name="Elbow Connector 20"/>
          <p:cNvCxnSpPr>
            <a:cxnSpLocks noChangeShapeType="1"/>
          </p:cNvCxnSpPr>
          <p:nvPr/>
        </p:nvCxnSpPr>
        <p:spPr bwMode="auto">
          <a:xfrm rot="5400000">
            <a:off x="4050968" y="3800516"/>
            <a:ext cx="863600" cy="2603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5" name="Elbow Connector 24"/>
          <p:cNvCxnSpPr>
            <a:cxnSpLocks noChangeShapeType="1"/>
          </p:cNvCxnSpPr>
          <p:nvPr/>
        </p:nvCxnSpPr>
        <p:spPr bwMode="auto">
          <a:xfrm rot="5400000">
            <a:off x="4600243" y="4349791"/>
            <a:ext cx="863600" cy="150495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6" name="Elbow Connector 36"/>
          <p:cNvCxnSpPr>
            <a:cxnSpLocks noChangeShapeType="1"/>
          </p:cNvCxnSpPr>
          <p:nvPr/>
        </p:nvCxnSpPr>
        <p:spPr bwMode="auto">
          <a:xfrm rot="16200000" flipH="1">
            <a:off x="6336968" y="4118016"/>
            <a:ext cx="863600" cy="19685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7" name="Elbow Connector 38"/>
          <p:cNvCxnSpPr>
            <a:cxnSpLocks noChangeShapeType="1"/>
          </p:cNvCxnSpPr>
          <p:nvPr/>
        </p:nvCxnSpPr>
        <p:spPr bwMode="auto">
          <a:xfrm rot="16200000" flipH="1">
            <a:off x="6940218" y="3514766"/>
            <a:ext cx="863600" cy="31750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8" name="Elbow Connector 41"/>
          <p:cNvCxnSpPr>
            <a:cxnSpLocks noChangeShapeType="1"/>
          </p:cNvCxnSpPr>
          <p:nvPr/>
        </p:nvCxnSpPr>
        <p:spPr bwMode="auto">
          <a:xfrm rot="5400000">
            <a:off x="5143168" y="4892716"/>
            <a:ext cx="863600" cy="4191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cxnSp>
        <p:nvCxnSpPr>
          <p:cNvPr id="19" name="Elbow Connector 45"/>
          <p:cNvCxnSpPr>
            <a:cxnSpLocks noChangeShapeType="1"/>
          </p:cNvCxnSpPr>
          <p:nvPr/>
        </p:nvCxnSpPr>
        <p:spPr bwMode="auto">
          <a:xfrm rot="16200000" flipH="1">
            <a:off x="5740068" y="4714916"/>
            <a:ext cx="863600" cy="774700"/>
          </a:xfrm>
          <a:prstGeom prst="bentConnector3">
            <a:avLst>
              <a:gd name="adj1" fmla="val 50000"/>
            </a:avLst>
          </a:prstGeom>
          <a:noFill/>
          <a:ln w="9525">
            <a:solidFill>
              <a:schemeClr val="tx1"/>
            </a:solidFill>
            <a:round/>
            <a:headEnd/>
            <a:tailEnd type="arrow" w="med" len="med"/>
          </a:ln>
          <a:extLst>
            <a:ext uri="{909E8E84-426E-40dd-AFC4-6F175D3DCCD1}">
              <a14:hiddenFill xmlns:a14="http://schemas.microsoft.com/office/drawing/2010/main" xmlns="">
                <a:noFill/>
              </a14:hiddenFill>
            </a:ext>
          </a:extLst>
        </p:spPr>
      </p:cxnSp>
      <p:sp>
        <p:nvSpPr>
          <p:cNvPr id="20" name="TextBox 47"/>
          <p:cNvSpPr txBox="1">
            <a:spLocks noChangeArrowheads="1"/>
          </p:cNvSpPr>
          <p:nvPr/>
        </p:nvSpPr>
        <p:spPr bwMode="auto">
          <a:xfrm>
            <a:off x="10025991" y="4055309"/>
            <a:ext cx="1108075"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System</a:t>
            </a:r>
          </a:p>
          <a:p>
            <a:pPr algn="ctr" eaLnBrk="1" hangingPunct="1"/>
            <a:r>
              <a:rPr lang="en-GB" sz="1800" dirty="0"/>
              <a:t> Purpose</a:t>
            </a:r>
          </a:p>
        </p:txBody>
      </p:sp>
      <p:sp>
        <p:nvSpPr>
          <p:cNvPr id="21" name="TextBox 48"/>
          <p:cNvSpPr txBox="1">
            <a:spLocks noChangeArrowheads="1"/>
          </p:cNvSpPr>
          <p:nvPr/>
        </p:nvSpPr>
        <p:spPr bwMode="auto">
          <a:xfrm>
            <a:off x="9987557" y="5512137"/>
            <a:ext cx="1184941"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Generic </a:t>
            </a:r>
          </a:p>
          <a:p>
            <a:pPr algn="ctr" eaLnBrk="1" hangingPunct="1"/>
            <a:r>
              <a:rPr lang="en-GB" sz="1800" dirty="0"/>
              <a:t>Functions</a:t>
            </a:r>
          </a:p>
        </p:txBody>
      </p:sp>
    </p:spTree>
    <p:extLst>
      <p:ext uri="{BB962C8B-B14F-4D97-AF65-F5344CB8AC3E}">
        <p14:creationId xmlns:p14="http://schemas.microsoft.com/office/powerpoint/2010/main" val="627827473"/>
      </p:ext>
    </p:ext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74530"/>
            <a:ext cx="11010600" cy="664797"/>
          </a:xfrm>
        </p:spPr>
        <p:txBody>
          <a:bodyPr/>
          <a:lstStyle/>
          <a:p>
            <a:r>
              <a:rPr lang="en-US" dirty="0"/>
              <a:t>What is a System Function</a:t>
            </a:r>
          </a:p>
        </p:txBody>
      </p:sp>
      <p:sp>
        <p:nvSpPr>
          <p:cNvPr id="5" name="Slide Number Placeholder 4"/>
          <p:cNvSpPr>
            <a:spLocks noGrp="1"/>
          </p:cNvSpPr>
          <p:nvPr>
            <p:ph type="sldNum" sz="quarter" idx="12"/>
          </p:nvPr>
        </p:nvSpPr>
        <p:spPr/>
        <p:txBody>
          <a:bodyPr/>
          <a:lstStyle/>
          <a:p>
            <a:fld id="{4DD93AAA-9664-724C-BCA8-AA8BF9C19235}" type="slidenum">
              <a:rPr lang="en-US" smtClean="0"/>
              <a:pPr/>
              <a:t>37</a:t>
            </a:fld>
            <a:endParaRPr lang="en-US" dirty="0"/>
          </a:p>
        </p:txBody>
      </p:sp>
      <p:sp>
        <p:nvSpPr>
          <p:cNvPr id="3" name="Content Placeholder 2"/>
          <p:cNvSpPr>
            <a:spLocks noGrp="1"/>
          </p:cNvSpPr>
          <p:nvPr>
            <p:ph type="body" sz="quarter" idx="16"/>
          </p:nvPr>
        </p:nvSpPr>
        <p:spPr>
          <a:xfrm>
            <a:off x="475468" y="1441036"/>
            <a:ext cx="5566328" cy="5101499"/>
          </a:xfrm>
        </p:spPr>
        <p:txBody>
          <a:bodyPr>
            <a:normAutofit/>
          </a:bodyPr>
          <a:lstStyle/>
          <a:p>
            <a:pPr>
              <a:lnSpc>
                <a:spcPct val="110000"/>
              </a:lnSpc>
            </a:pPr>
            <a:r>
              <a:rPr lang="en-US" dirty="0"/>
              <a:t>A System Function defines something the System has to do – it</a:t>
            </a:r>
            <a:r>
              <a:rPr lang="fr-FR" dirty="0"/>
              <a:t>’</a:t>
            </a:r>
            <a:r>
              <a:rPr lang="en-US" dirty="0"/>
              <a:t>s a job, a task, an activity. They can be viewed as turning inputs into outputs:</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Functions are defined as a</a:t>
            </a:r>
          </a:p>
          <a:p>
            <a:pPr>
              <a:lnSpc>
                <a:spcPct val="110000"/>
              </a:lnSpc>
            </a:pPr>
            <a:endParaRPr lang="en-US" dirty="0"/>
          </a:p>
          <a:p>
            <a:pPr>
              <a:lnSpc>
                <a:spcPct val="110000"/>
              </a:lnSpc>
            </a:pPr>
            <a:endParaRPr lang="en-US" dirty="0"/>
          </a:p>
          <a:p>
            <a:pPr>
              <a:lnSpc>
                <a:spcPct val="110000"/>
              </a:lnSpc>
            </a:pPr>
            <a:endParaRPr lang="en-US" dirty="0"/>
          </a:p>
          <a:p>
            <a:pPr>
              <a:lnSpc>
                <a:spcPct val="110000"/>
              </a:lnSpc>
            </a:pPr>
            <a:r>
              <a:rPr lang="en-US" dirty="0"/>
              <a:t>And potentially, mathematically</a:t>
            </a:r>
          </a:p>
          <a:p>
            <a:pPr lvl="1">
              <a:lnSpc>
                <a:spcPct val="110000"/>
              </a:lnSpc>
            </a:pPr>
            <a:endParaRPr lang="en-US" dirty="0"/>
          </a:p>
          <a:p>
            <a:pPr marL="536542" lvl="1" indent="0">
              <a:lnSpc>
                <a:spcPct val="110000"/>
              </a:lnSpc>
              <a:buNone/>
            </a:pPr>
            <a:r>
              <a:rPr lang="en-US" dirty="0"/>
              <a:t>	      </a:t>
            </a:r>
            <a:r>
              <a:rPr lang="en-US" sz="2600" dirty="0"/>
              <a:t>Y = f(x)</a:t>
            </a:r>
          </a:p>
          <a:p>
            <a:pPr>
              <a:lnSpc>
                <a:spcPct val="110000"/>
              </a:lnSpc>
            </a:pPr>
            <a:endParaRPr lang="en-US" dirty="0"/>
          </a:p>
          <a:p>
            <a:pPr>
              <a:lnSpc>
                <a:spcPct val="110000"/>
              </a:lnSpc>
            </a:pPr>
            <a:endParaRPr lang="en-US" dirty="0"/>
          </a:p>
        </p:txBody>
      </p:sp>
      <p:sp>
        <p:nvSpPr>
          <p:cNvPr id="4" name="Content Placeholder 3"/>
          <p:cNvSpPr>
            <a:spLocks noGrp="1"/>
          </p:cNvSpPr>
          <p:nvPr>
            <p:ph type="body" sz="quarter" idx="17"/>
          </p:nvPr>
        </p:nvSpPr>
        <p:spPr>
          <a:xfrm>
            <a:off x="6370988" y="1441036"/>
            <a:ext cx="5242943" cy="5005620"/>
          </a:xfrm>
        </p:spPr>
        <p:txBody>
          <a:bodyPr>
            <a:normAutofit fontScale="92500" lnSpcReduction="10000"/>
          </a:bodyPr>
          <a:lstStyle/>
          <a:p>
            <a:pPr>
              <a:lnSpc>
                <a:spcPct val="110000"/>
              </a:lnSpc>
            </a:pPr>
            <a:r>
              <a:rPr lang="en-US" dirty="0"/>
              <a:t>Choose VERBS that don’t imply a solution </a:t>
            </a:r>
          </a:p>
          <a:p>
            <a:pPr lvl="1">
              <a:lnSpc>
                <a:spcPct val="110000"/>
              </a:lnSpc>
            </a:pPr>
            <a:r>
              <a:rPr lang="en-US" dirty="0"/>
              <a:t>Deliver Toast (good)</a:t>
            </a:r>
          </a:p>
          <a:p>
            <a:pPr lvl="1">
              <a:lnSpc>
                <a:spcPct val="110000"/>
              </a:lnSpc>
            </a:pPr>
            <a:r>
              <a:rPr lang="en-US" dirty="0"/>
              <a:t>Eject Toast (bad because it suggests a “pop-up” mechanism)</a:t>
            </a:r>
          </a:p>
          <a:p>
            <a:pPr>
              <a:lnSpc>
                <a:spcPct val="110000"/>
              </a:lnSpc>
            </a:pPr>
            <a:r>
              <a:rPr lang="en-US" dirty="0"/>
              <a:t>Do explore different verbs – we always have choice. </a:t>
            </a:r>
          </a:p>
          <a:p>
            <a:pPr>
              <a:lnSpc>
                <a:spcPct val="110000"/>
              </a:lnSpc>
            </a:pPr>
            <a:r>
              <a:rPr lang="en-US" dirty="0"/>
              <a:t>Use imperative verbs – command verbs wherever possible </a:t>
            </a:r>
          </a:p>
          <a:p>
            <a:pPr>
              <a:lnSpc>
                <a:spcPct val="110000"/>
              </a:lnSpc>
            </a:pPr>
            <a:r>
              <a:rPr lang="en-US" dirty="0"/>
              <a:t>The NOUN defines the object the verb acts on. It should be a concrete noun</a:t>
            </a:r>
          </a:p>
          <a:p>
            <a:pPr lvl="1">
              <a:lnSpc>
                <a:spcPct val="110000"/>
              </a:lnSpc>
            </a:pPr>
            <a:r>
              <a:rPr lang="en-US" dirty="0"/>
              <a:t>something that can be touched, seen, tasted, smelt or heard.</a:t>
            </a:r>
          </a:p>
          <a:p>
            <a:pPr>
              <a:lnSpc>
                <a:spcPct val="110000"/>
              </a:lnSpc>
            </a:pPr>
            <a:r>
              <a:rPr lang="en-US" dirty="0"/>
              <a:t>Beware of abstract nouns</a:t>
            </a:r>
          </a:p>
          <a:p>
            <a:pPr lvl="1">
              <a:lnSpc>
                <a:spcPct val="110000"/>
              </a:lnSpc>
            </a:pPr>
            <a:r>
              <a:rPr lang="en-US" dirty="0"/>
              <a:t>these are things you cannot touch, see, hear, smell or taste (but can sometime measure) like reliability, safety, style, etc.</a:t>
            </a:r>
          </a:p>
        </p:txBody>
      </p:sp>
      <p:sp>
        <p:nvSpPr>
          <p:cNvPr id="6" name="TextBox 5"/>
          <p:cNvSpPr txBox="1"/>
          <p:nvPr/>
        </p:nvSpPr>
        <p:spPr>
          <a:xfrm>
            <a:off x="3140242" y="4281154"/>
            <a:ext cx="1798890" cy="415627"/>
          </a:xfrm>
          <a:prstGeom prst="rect">
            <a:avLst/>
          </a:prstGeom>
        </p:spPr>
        <p:style>
          <a:lnRef idx="0">
            <a:schemeClr val="accent4"/>
          </a:lnRef>
          <a:fillRef idx="3">
            <a:schemeClr val="accent4"/>
          </a:fillRef>
          <a:effectRef idx="3">
            <a:schemeClr val="accent4"/>
          </a:effectRef>
          <a:fontRef idx="minor">
            <a:schemeClr val="lt1"/>
          </a:fontRef>
        </p:style>
        <p:txBody>
          <a:bodyPr wrap="none" rtlCol="0">
            <a:spAutoFit/>
          </a:bodyPr>
          <a:lstStyle/>
          <a:p>
            <a:r>
              <a:rPr lang="en-US" sz="2101" b="1" dirty="0"/>
              <a:t>VERB NOUN</a:t>
            </a:r>
          </a:p>
        </p:txBody>
      </p:sp>
      <p:sp>
        <p:nvSpPr>
          <p:cNvPr id="11" name="Rectangle 10"/>
          <p:cNvSpPr/>
          <p:nvPr/>
        </p:nvSpPr>
        <p:spPr>
          <a:xfrm>
            <a:off x="3258632" y="2831259"/>
            <a:ext cx="1481316" cy="70064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Function</a:t>
            </a:r>
          </a:p>
        </p:txBody>
      </p:sp>
      <p:cxnSp>
        <p:nvCxnSpPr>
          <p:cNvPr id="13" name="Straight Arrow Connector 12"/>
          <p:cNvCxnSpPr/>
          <p:nvPr/>
        </p:nvCxnSpPr>
        <p:spPr>
          <a:xfrm>
            <a:off x="2393775"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p:cNvCxnSpPr/>
          <p:nvPr/>
        </p:nvCxnSpPr>
        <p:spPr>
          <a:xfrm>
            <a:off x="2393775" y="3359794"/>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4763907" y="3056571"/>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763907" y="3424415"/>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a:off x="4763907" y="3220609"/>
            <a:ext cx="884813"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rot="16200000">
            <a:off x="1858010" y="3059027"/>
            <a:ext cx="825867" cy="323165"/>
          </a:xfrm>
          <a:prstGeom prst="rect">
            <a:avLst/>
          </a:prstGeom>
          <a:noFill/>
        </p:spPr>
        <p:txBody>
          <a:bodyPr wrap="none" rtlCol="0">
            <a:spAutoFit/>
          </a:bodyPr>
          <a:lstStyle/>
          <a:p>
            <a:r>
              <a:rPr lang="en-US" sz="1500" b="1" dirty="0"/>
              <a:t>Inputs</a:t>
            </a:r>
          </a:p>
        </p:txBody>
      </p:sp>
      <p:sp>
        <p:nvSpPr>
          <p:cNvPr id="19" name="TextBox 18"/>
          <p:cNvSpPr txBox="1"/>
          <p:nvPr/>
        </p:nvSpPr>
        <p:spPr>
          <a:xfrm rot="16200000">
            <a:off x="5377959" y="3059028"/>
            <a:ext cx="960519" cy="323165"/>
          </a:xfrm>
          <a:prstGeom prst="rect">
            <a:avLst/>
          </a:prstGeom>
          <a:noFill/>
        </p:spPr>
        <p:txBody>
          <a:bodyPr wrap="none" rtlCol="0">
            <a:spAutoFit/>
          </a:bodyPr>
          <a:lstStyle/>
          <a:p>
            <a:r>
              <a:rPr lang="en-US" sz="1500" b="1" dirty="0"/>
              <a:t>Outputs</a:t>
            </a:r>
          </a:p>
        </p:txBody>
      </p:sp>
    </p:spTree>
    <p:extLst>
      <p:ext uri="{BB962C8B-B14F-4D97-AF65-F5344CB8AC3E}">
        <p14:creationId xmlns:p14="http://schemas.microsoft.com/office/powerpoint/2010/main" val="40083975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5278" y="165921"/>
            <a:ext cx="7503379" cy="481054"/>
          </a:xfrm>
        </p:spPr>
        <p:txBody>
          <a:bodyPr>
            <a:normAutofit fontScale="90000"/>
          </a:bodyPr>
          <a:lstStyle/>
          <a:p>
            <a:r>
              <a:rPr lang="en-US" dirty="0"/>
              <a:t>System Functions Logically Interact </a:t>
            </a:r>
          </a:p>
        </p:txBody>
      </p:sp>
      <p:sp>
        <p:nvSpPr>
          <p:cNvPr id="3" name="Slide Number Placeholder 2"/>
          <p:cNvSpPr>
            <a:spLocks noGrp="1"/>
          </p:cNvSpPr>
          <p:nvPr>
            <p:ph type="sldNum" sz="quarter" idx="4"/>
          </p:nvPr>
        </p:nvSpPr>
        <p:spPr/>
        <p:txBody>
          <a:bodyPr/>
          <a:lstStyle/>
          <a:p>
            <a:fld id="{5B5001F5-E7B9-4741-B997-DC6E1D931256}" type="slidenum">
              <a:rPr lang="en-US" smtClean="0"/>
              <a:pPr/>
              <a:t>38</a:t>
            </a:fld>
            <a:endParaRPr lang="en-US" dirty="0"/>
          </a:p>
        </p:txBody>
      </p:sp>
      <p:sp>
        <p:nvSpPr>
          <p:cNvPr id="5" name="TextBox 4"/>
          <p:cNvSpPr txBox="1"/>
          <p:nvPr/>
        </p:nvSpPr>
        <p:spPr>
          <a:xfrm>
            <a:off x="7598657" y="1881606"/>
            <a:ext cx="4228403" cy="3416320"/>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400" dirty="0"/>
              <a:t>To meet the overall system purpose the functions have to logically interact, with the outputs of functions feeding the inputs of others.</a:t>
            </a:r>
          </a:p>
          <a:p>
            <a:endParaRPr lang="en-US" sz="2400" dirty="0"/>
          </a:p>
          <a:p>
            <a:r>
              <a:rPr lang="en-US" sz="2400" dirty="0"/>
              <a:t>If I understand these interconnections, I understand my system</a:t>
            </a:r>
          </a:p>
        </p:txBody>
      </p:sp>
      <p:pic>
        <p:nvPicPr>
          <p:cNvPr id="6" name="Picture 5"/>
          <p:cNvPicPr>
            <a:picLocks noChangeAspect="1"/>
          </p:cNvPicPr>
          <p:nvPr/>
        </p:nvPicPr>
        <p:blipFill>
          <a:blip r:embed="rId2"/>
          <a:stretch>
            <a:fillRect/>
          </a:stretch>
        </p:blipFill>
        <p:spPr>
          <a:xfrm>
            <a:off x="652088" y="1249919"/>
            <a:ext cx="6675163" cy="4951184"/>
          </a:xfrm>
          <a:prstGeom prst="rect">
            <a:avLst/>
          </a:prstGeom>
        </p:spPr>
      </p:pic>
    </p:spTree>
    <p:extLst>
      <p:ext uri="{BB962C8B-B14F-4D97-AF65-F5344CB8AC3E}">
        <p14:creationId xmlns:p14="http://schemas.microsoft.com/office/powerpoint/2010/main" val="2057976156"/>
      </p:ext>
    </p:extLst>
  </p:cSld>
  <p:clrMapOvr>
    <a:masterClrMapping/>
  </p:clrMapOvr>
  <p:transition>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923" y="196980"/>
            <a:ext cx="6489700" cy="460505"/>
          </a:xfrm>
        </p:spPr>
        <p:txBody>
          <a:bodyPr>
            <a:normAutofit fontScale="90000"/>
          </a:bodyPr>
          <a:lstStyle/>
          <a:p>
            <a:r>
              <a:rPr lang="en-US" dirty="0"/>
              <a:t>Unwanted Behaviour</a:t>
            </a:r>
          </a:p>
        </p:txBody>
      </p:sp>
      <p:sp>
        <p:nvSpPr>
          <p:cNvPr id="3" name="Slide Number Placeholder 2"/>
          <p:cNvSpPr>
            <a:spLocks noGrp="1"/>
          </p:cNvSpPr>
          <p:nvPr>
            <p:ph type="sldNum" sz="quarter" idx="4"/>
          </p:nvPr>
        </p:nvSpPr>
        <p:spPr/>
        <p:txBody>
          <a:bodyPr/>
          <a:lstStyle/>
          <a:p>
            <a:fld id="{5B5001F5-E7B9-4741-B997-DC6E1D931256}" type="slidenum">
              <a:rPr lang="en-US" smtClean="0"/>
              <a:pPr/>
              <a:t>39</a:t>
            </a:fld>
            <a:endParaRPr lang="en-US" dirty="0"/>
          </a:p>
        </p:txBody>
      </p:sp>
      <p:sp>
        <p:nvSpPr>
          <p:cNvPr id="5" name="TextBox 4"/>
          <p:cNvSpPr txBox="1"/>
          <p:nvPr/>
        </p:nvSpPr>
        <p:spPr>
          <a:xfrm>
            <a:off x="7426444" y="2442549"/>
            <a:ext cx="4439735" cy="2677656"/>
          </a:xfrm>
          <a:prstGeom prst="rect">
            <a:avLst/>
          </a:prstGeom>
        </p:spPr>
        <p:style>
          <a:lnRef idx="1">
            <a:schemeClr val="accent5"/>
          </a:lnRef>
          <a:fillRef idx="2">
            <a:schemeClr val="accent5"/>
          </a:fillRef>
          <a:effectRef idx="1">
            <a:schemeClr val="accent5"/>
          </a:effectRef>
          <a:fontRef idx="minor">
            <a:schemeClr val="dk1"/>
          </a:fontRef>
        </p:style>
        <p:txBody>
          <a:bodyPr wrap="square" rtlCol="0">
            <a:spAutoFit/>
          </a:bodyPr>
          <a:lstStyle/>
          <a:p>
            <a:r>
              <a:rPr lang="en-US" sz="2800" dirty="0"/>
              <a:t>We can examine System Functions for unwanted outputs and for Functional Failures to identify undesirable behaviour so it can be designed out </a:t>
            </a:r>
            <a:r>
              <a:rPr lang="en-US" sz="2800" i="1" dirty="0"/>
              <a:t>ab initio </a:t>
            </a:r>
          </a:p>
        </p:txBody>
      </p:sp>
      <p:pic>
        <p:nvPicPr>
          <p:cNvPr id="4" name="Picture 3"/>
          <p:cNvPicPr>
            <a:picLocks noChangeAspect="1"/>
          </p:cNvPicPr>
          <p:nvPr/>
        </p:nvPicPr>
        <p:blipFill>
          <a:blip r:embed="rId2"/>
          <a:stretch>
            <a:fillRect/>
          </a:stretch>
        </p:blipFill>
        <p:spPr>
          <a:xfrm>
            <a:off x="652088" y="1706825"/>
            <a:ext cx="6489700" cy="4575822"/>
          </a:xfrm>
          <a:prstGeom prst="rect">
            <a:avLst/>
          </a:prstGeom>
        </p:spPr>
      </p:pic>
    </p:spTree>
    <p:extLst>
      <p:ext uri="{BB962C8B-B14F-4D97-AF65-F5344CB8AC3E}">
        <p14:creationId xmlns:p14="http://schemas.microsoft.com/office/powerpoint/2010/main" val="1168478673"/>
      </p:ext>
    </p:extLst>
  </p:cSld>
  <p:clrMapOvr>
    <a:masterClrMapping/>
  </p:clrMapOvr>
  <p:transition>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493986" y="255210"/>
            <a:ext cx="1002686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40</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1533691" y="5236577"/>
            <a:ext cx="9042512"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2000" kern="0" dirty="0">
                <a:solidFill>
                  <a:srgbClr val="000000"/>
                </a:solidFill>
                <a:latin typeface="+mj-lt"/>
              </a:rPr>
              <a:t>Functionality helps us uncover the unspoken requirements</a:t>
            </a:r>
          </a:p>
          <a:p>
            <a:pPr>
              <a:spcBef>
                <a:spcPts val="0"/>
              </a:spcBef>
              <a:buClr>
                <a:schemeClr val="tx1"/>
              </a:buClr>
              <a:buSzPct val="100000"/>
            </a:pPr>
            <a:r>
              <a:rPr lang="en-GB" sz="20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2000" kern="0" dirty="0">
                <a:solidFill>
                  <a:srgbClr val="000000"/>
                </a:solidFill>
                <a:latin typeface="+mj-lt"/>
              </a:rPr>
              <a:t>Functionality can help find Unwanted Behaviour</a:t>
            </a:r>
          </a:p>
        </p:txBody>
      </p:sp>
    </p:spTree>
    <p:extLst>
      <p:ext uri="{BB962C8B-B14F-4D97-AF65-F5344CB8AC3E}">
        <p14:creationId xmlns:p14="http://schemas.microsoft.com/office/powerpoint/2010/main" val="3140498056"/>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115923" y="79222"/>
            <a:ext cx="9560871" cy="581544"/>
          </a:xfrm>
        </p:spPr>
        <p:txBody>
          <a:bodyPr>
            <a:noAutofit/>
          </a:bodyPr>
          <a:lstStyle/>
          <a:p>
            <a:r>
              <a:rPr lang="en-GB" sz="36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41</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71057"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661832" y="6154836"/>
            <a:ext cx="4095673" cy="338554"/>
          </a:xfrm>
          <a:prstGeom prst="rect">
            <a:avLst/>
          </a:prstGeom>
          <a:noFill/>
          <a:ln w="9525">
            <a:noFill/>
            <a:miter lim="800000"/>
            <a:headEnd/>
            <a:tailEnd/>
          </a:ln>
        </p:spPr>
        <p:txBody>
          <a:bodyPr wrap="none">
            <a:spAutoFit/>
          </a:bodyPr>
          <a:lstStyle/>
          <a:p>
            <a:r>
              <a:rPr lang="en-GB" sz="1600" dirty="0"/>
              <a:t>Key </a:t>
            </a:r>
            <a:r>
              <a:rPr lang="en-GB" sz="1600" dirty="0">
                <a:sym typeface="Wingdings" pitchFamily="2" charset="2"/>
              </a:rPr>
              <a:t> =       strong         medium        </a:t>
            </a:r>
            <a:r>
              <a:rPr lang="en-GB" sz="1600" dirty="0">
                <a:sym typeface="Wingdings 3" pitchFamily="18" charset="2"/>
              </a:rPr>
              <a:t>weak</a:t>
            </a:r>
            <a:endParaRPr lang="en-GB" sz="1600" dirty="0"/>
          </a:p>
        </p:txBody>
      </p:sp>
      <p:sp>
        <p:nvSpPr>
          <p:cNvPr id="3" name="TextBox 2"/>
          <p:cNvSpPr txBox="1"/>
          <p:nvPr/>
        </p:nvSpPr>
        <p:spPr>
          <a:xfrm>
            <a:off x="5066226" y="6137096"/>
            <a:ext cx="369012" cy="461665"/>
          </a:xfrm>
          <a:prstGeom prst="rect">
            <a:avLst/>
          </a:prstGeom>
          <a:noFill/>
        </p:spPr>
        <p:txBody>
          <a:bodyPr wrap="none" rtlCol="0">
            <a:spAutoFit/>
          </a:bodyPr>
          <a:lstStyle/>
          <a:p>
            <a:r>
              <a:rPr lang="en-GB" sz="2400" b="1" dirty="0">
                <a:solidFill>
                  <a:srgbClr val="C00000"/>
                </a:solidFill>
              </a:rPr>
              <a:t>◎</a:t>
            </a:r>
          </a:p>
        </p:txBody>
      </p:sp>
      <p:sp>
        <p:nvSpPr>
          <p:cNvPr id="19" name="TextBox 18"/>
          <p:cNvSpPr txBox="1"/>
          <p:nvPr/>
        </p:nvSpPr>
        <p:spPr>
          <a:xfrm>
            <a:off x="6168468" y="6009336"/>
            <a:ext cx="433132" cy="584775"/>
          </a:xfrm>
          <a:prstGeom prst="rect">
            <a:avLst/>
          </a:prstGeom>
          <a:noFill/>
        </p:spPr>
        <p:txBody>
          <a:bodyPr wrap="none" rtlCol="0">
            <a:spAutoFit/>
          </a:bodyPr>
          <a:lstStyle/>
          <a:p>
            <a:r>
              <a:rPr lang="en-GB" sz="3200" b="1" dirty="0">
                <a:solidFill>
                  <a:srgbClr val="0000CC"/>
                </a:solidFill>
              </a:rPr>
              <a:t>○</a:t>
            </a:r>
          </a:p>
        </p:txBody>
      </p:sp>
      <p:sp>
        <p:nvSpPr>
          <p:cNvPr id="20" name="TextBox 19"/>
          <p:cNvSpPr txBox="1"/>
          <p:nvPr/>
        </p:nvSpPr>
        <p:spPr>
          <a:xfrm>
            <a:off x="6951645" y="6070892"/>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86093"/>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195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529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476776"/>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Monitor</a:t>
            </a:r>
          </a:p>
          <a:p>
            <a:pPr algn="ctr">
              <a:defRPr/>
            </a:pPr>
            <a:r>
              <a:rPr lang="en-GB" sz="14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Control</a:t>
            </a:r>
          </a:p>
          <a:p>
            <a:pPr algn="ctr">
              <a:defRPr/>
            </a:pPr>
            <a:r>
              <a:rPr lang="en-GB" sz="14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Apply</a:t>
            </a:r>
          </a:p>
          <a:p>
            <a:pPr algn="ctr">
              <a:defRPr/>
            </a:pPr>
            <a:r>
              <a:rPr lang="en-GB" sz="14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400" dirty="0">
                <a:solidFill>
                  <a:srgbClr val="000000"/>
                </a:solidFill>
              </a:rPr>
              <a:t>Generate Heat</a:t>
            </a:r>
          </a:p>
        </p:txBody>
      </p:sp>
      <p:sp>
        <p:nvSpPr>
          <p:cNvPr id="34" name="Rounded Rectangular Callout 33"/>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18" name="Rounded Rectangular Callout 17"/>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Tree>
    <p:extLst>
      <p:ext uri="{BB962C8B-B14F-4D97-AF65-F5344CB8AC3E}">
        <p14:creationId xmlns:p14="http://schemas.microsoft.com/office/powerpoint/2010/main" val="117344704"/>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Title 1"/>
          <p:cNvSpPr>
            <a:spLocks noGrp="1"/>
          </p:cNvSpPr>
          <p:nvPr>
            <p:ph type="title"/>
          </p:nvPr>
        </p:nvSpPr>
        <p:spPr>
          <a:xfrm>
            <a:off x="218232" y="89773"/>
            <a:ext cx="8509635" cy="651834"/>
          </a:xfrm>
        </p:spPr>
        <p:txBody>
          <a:bodyPr/>
          <a:lstStyle/>
          <a:p>
            <a:r>
              <a:rPr lang="en-GB" sz="2800" dirty="0"/>
              <a:t>Functions Deliver what the Customer Wants</a:t>
            </a:r>
          </a:p>
        </p:txBody>
      </p:sp>
      <p:sp>
        <p:nvSpPr>
          <p:cNvPr id="2" name="Slide Number Placeholder 1"/>
          <p:cNvSpPr>
            <a:spLocks noGrp="1"/>
          </p:cNvSpPr>
          <p:nvPr>
            <p:ph type="sldNum" sz="quarter" idx="4"/>
          </p:nvPr>
        </p:nvSpPr>
        <p:spPr/>
        <p:txBody>
          <a:bodyPr/>
          <a:lstStyle/>
          <a:p>
            <a:fld id="{714C567D-0E37-3E41-B6D4-8C0AC45026B9}" type="slidenum">
              <a:rPr lang="en-US" smtClean="0"/>
              <a:pPr/>
              <a:t>42</a:t>
            </a:fld>
            <a:endParaRPr lang="en-US" dirty="0"/>
          </a:p>
        </p:txBody>
      </p:sp>
      <p:sp>
        <p:nvSpPr>
          <p:cNvPr id="118829" name="Rectangle 17"/>
          <p:cNvSpPr>
            <a:spLocks noChangeArrowheads="1"/>
          </p:cNvSpPr>
          <p:nvPr/>
        </p:nvSpPr>
        <p:spPr bwMode="auto">
          <a:xfrm>
            <a:off x="3836419" y="1884510"/>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0" name="Rectangle 19"/>
          <p:cNvSpPr>
            <a:spLocks noChangeArrowheads="1"/>
          </p:cNvSpPr>
          <p:nvPr/>
        </p:nvSpPr>
        <p:spPr bwMode="auto">
          <a:xfrm>
            <a:off x="4773044"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1" name="Rectangle 20"/>
          <p:cNvSpPr>
            <a:spLocks noChangeArrowheads="1"/>
          </p:cNvSpPr>
          <p:nvPr/>
        </p:nvSpPr>
        <p:spPr bwMode="auto">
          <a:xfrm>
            <a:off x="570966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2" name="Rectangle 21"/>
          <p:cNvSpPr>
            <a:spLocks noChangeArrowheads="1"/>
          </p:cNvSpPr>
          <p:nvPr/>
        </p:nvSpPr>
        <p:spPr bwMode="auto">
          <a:xfrm>
            <a:off x="6643119"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3" name="Rectangle 22"/>
          <p:cNvSpPr>
            <a:spLocks noChangeArrowheads="1"/>
          </p:cNvSpPr>
          <p:nvPr/>
        </p:nvSpPr>
        <p:spPr bwMode="auto">
          <a:xfrm>
            <a:off x="7581331" y="1883329"/>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4" name="Rectangle 23"/>
          <p:cNvSpPr>
            <a:spLocks noChangeArrowheads="1"/>
          </p:cNvSpPr>
          <p:nvPr/>
        </p:nvSpPr>
        <p:spPr bwMode="auto">
          <a:xfrm>
            <a:off x="85195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5" name="Rectangle 24"/>
          <p:cNvSpPr>
            <a:spLocks noChangeArrowheads="1"/>
          </p:cNvSpPr>
          <p:nvPr/>
        </p:nvSpPr>
        <p:spPr bwMode="auto">
          <a:xfrm>
            <a:off x="9446644" y="1886136"/>
            <a:ext cx="936625" cy="3724275"/>
          </a:xfrm>
          <a:prstGeom prst="rect">
            <a:avLst/>
          </a:prstGeom>
          <a:solidFill>
            <a:schemeClr val="bg1"/>
          </a:solidFill>
          <a:ln w="9525" algn="ctr">
            <a:solidFill>
              <a:schemeClr val="tx1"/>
            </a:solidFill>
            <a:round/>
            <a:headEnd/>
            <a:tailEnd/>
          </a:ln>
        </p:spPr>
        <p:txBody>
          <a:bodyPr/>
          <a:lstStyle/>
          <a:p>
            <a:pPr algn="ctr"/>
            <a:endParaRPr lang="en-US" dirty="0"/>
          </a:p>
        </p:txBody>
      </p:sp>
      <p:sp>
        <p:nvSpPr>
          <p:cNvPr id="118836" name="Rectangle 25"/>
          <p:cNvSpPr>
            <a:spLocks noChangeArrowheads="1"/>
          </p:cNvSpPr>
          <p:nvPr/>
        </p:nvSpPr>
        <p:spPr bwMode="auto">
          <a:xfrm>
            <a:off x="3828443" y="1867476"/>
            <a:ext cx="6548437" cy="536575"/>
          </a:xfrm>
          <a:prstGeom prst="rect">
            <a:avLst/>
          </a:prstGeom>
          <a:noFill/>
          <a:ln w="9525" algn="ctr">
            <a:solidFill>
              <a:schemeClr val="tx1"/>
            </a:solidFill>
            <a:round/>
            <a:headEnd/>
            <a:tailEnd/>
          </a:ln>
        </p:spPr>
        <p:txBody>
          <a:bodyPr/>
          <a:lstStyle/>
          <a:p>
            <a:pPr algn="ctr"/>
            <a:endParaRPr lang="en-US" dirty="0"/>
          </a:p>
        </p:txBody>
      </p:sp>
      <p:sp>
        <p:nvSpPr>
          <p:cNvPr id="118837" name="Rectangle 28"/>
          <p:cNvSpPr>
            <a:spLocks noChangeArrowheads="1"/>
          </p:cNvSpPr>
          <p:nvPr/>
        </p:nvSpPr>
        <p:spPr bwMode="auto">
          <a:xfrm>
            <a:off x="3834824" y="5072216"/>
            <a:ext cx="6548438" cy="536575"/>
          </a:xfrm>
          <a:prstGeom prst="rect">
            <a:avLst/>
          </a:prstGeom>
          <a:noFill/>
          <a:ln w="9525" algn="ctr">
            <a:solidFill>
              <a:schemeClr val="tx1"/>
            </a:solidFill>
            <a:round/>
            <a:headEnd/>
            <a:tailEnd/>
          </a:ln>
        </p:spPr>
        <p:txBody>
          <a:bodyPr/>
          <a:lstStyle/>
          <a:p>
            <a:pPr algn="ctr"/>
            <a:endParaRPr lang="en-US" dirty="0"/>
          </a:p>
        </p:txBody>
      </p:sp>
      <p:sp>
        <p:nvSpPr>
          <p:cNvPr id="118838" name="Rectangle 29"/>
          <p:cNvSpPr>
            <a:spLocks noChangeArrowheads="1"/>
          </p:cNvSpPr>
          <p:nvPr/>
        </p:nvSpPr>
        <p:spPr bwMode="auto">
          <a:xfrm>
            <a:off x="3834824" y="2948141"/>
            <a:ext cx="6548438" cy="536575"/>
          </a:xfrm>
          <a:prstGeom prst="rect">
            <a:avLst/>
          </a:prstGeom>
          <a:noFill/>
          <a:ln w="9525" algn="ctr">
            <a:solidFill>
              <a:schemeClr val="tx1"/>
            </a:solidFill>
            <a:round/>
            <a:headEnd/>
            <a:tailEnd/>
          </a:ln>
        </p:spPr>
        <p:txBody>
          <a:bodyPr/>
          <a:lstStyle/>
          <a:p>
            <a:pPr algn="ctr"/>
            <a:endParaRPr lang="en-US" dirty="0"/>
          </a:p>
        </p:txBody>
      </p:sp>
      <p:sp>
        <p:nvSpPr>
          <p:cNvPr id="118839" name="Rectangle 30"/>
          <p:cNvSpPr>
            <a:spLocks noChangeArrowheads="1"/>
          </p:cNvSpPr>
          <p:nvPr/>
        </p:nvSpPr>
        <p:spPr bwMode="auto">
          <a:xfrm>
            <a:off x="3834824" y="4005409"/>
            <a:ext cx="6548438" cy="536575"/>
          </a:xfrm>
          <a:prstGeom prst="rect">
            <a:avLst/>
          </a:prstGeom>
          <a:noFill/>
          <a:ln w="9525" algn="ctr">
            <a:solidFill>
              <a:schemeClr val="tx1"/>
            </a:solidFill>
            <a:round/>
            <a:headEnd/>
            <a:tailEnd/>
          </a:ln>
        </p:spPr>
        <p:txBody>
          <a:bodyPr/>
          <a:lstStyle/>
          <a:p>
            <a:pPr algn="ctr"/>
            <a:endParaRPr lang="en-US" dirty="0"/>
          </a:p>
        </p:txBody>
      </p:sp>
      <p:sp>
        <p:nvSpPr>
          <p:cNvPr id="118840" name="TextBox 27"/>
          <p:cNvSpPr txBox="1">
            <a:spLocks noChangeArrowheads="1"/>
          </p:cNvSpPr>
          <p:nvPr/>
        </p:nvSpPr>
        <p:spPr bwMode="auto">
          <a:xfrm>
            <a:off x="3484071" y="6314056"/>
            <a:ext cx="4260077" cy="400110"/>
          </a:xfrm>
          <a:prstGeom prst="rect">
            <a:avLst/>
          </a:prstGeom>
          <a:noFill/>
          <a:ln w="9525">
            <a:noFill/>
            <a:miter lim="800000"/>
            <a:headEnd/>
            <a:tailEnd/>
          </a:ln>
        </p:spPr>
        <p:txBody>
          <a:bodyPr wrap="none">
            <a:spAutoFit/>
          </a:bodyPr>
          <a:lstStyle/>
          <a:p>
            <a:r>
              <a:rPr lang="en-GB" sz="2000" dirty="0"/>
              <a:t>Key </a:t>
            </a:r>
            <a:r>
              <a:rPr lang="en-GB" sz="2000" dirty="0">
                <a:sym typeface="Wingdings" pitchFamily="2" charset="2"/>
              </a:rPr>
              <a:t> =       strong         medium        </a:t>
            </a:r>
            <a:r>
              <a:rPr lang="en-GB" sz="2000" dirty="0">
                <a:sym typeface="Wingdings 3" pitchFamily="18" charset="2"/>
              </a:rPr>
              <a:t>weak</a:t>
            </a:r>
            <a:endParaRPr lang="en-GB" sz="2000" dirty="0"/>
          </a:p>
        </p:txBody>
      </p:sp>
      <p:sp>
        <p:nvSpPr>
          <p:cNvPr id="3" name="TextBox 2"/>
          <p:cNvSpPr txBox="1"/>
          <p:nvPr/>
        </p:nvSpPr>
        <p:spPr>
          <a:xfrm>
            <a:off x="5241356" y="6314513"/>
            <a:ext cx="506593" cy="461665"/>
          </a:xfrm>
          <a:prstGeom prst="rect">
            <a:avLst/>
          </a:prstGeom>
          <a:noFill/>
        </p:spPr>
        <p:txBody>
          <a:bodyPr wrap="square" rtlCol="0">
            <a:spAutoFit/>
          </a:bodyPr>
          <a:lstStyle/>
          <a:p>
            <a:r>
              <a:rPr lang="en-GB" sz="2400" b="1" dirty="0">
                <a:solidFill>
                  <a:srgbClr val="C00000"/>
                </a:solidFill>
              </a:rPr>
              <a:t>◎</a:t>
            </a:r>
          </a:p>
        </p:txBody>
      </p:sp>
      <p:sp>
        <p:nvSpPr>
          <p:cNvPr id="19" name="TextBox 18"/>
          <p:cNvSpPr txBox="1"/>
          <p:nvPr/>
        </p:nvSpPr>
        <p:spPr>
          <a:xfrm>
            <a:off x="6601600" y="6240169"/>
            <a:ext cx="401072" cy="523220"/>
          </a:xfrm>
          <a:prstGeom prst="rect">
            <a:avLst/>
          </a:prstGeom>
          <a:noFill/>
        </p:spPr>
        <p:txBody>
          <a:bodyPr wrap="none" rtlCol="0">
            <a:spAutoFit/>
          </a:bodyPr>
          <a:lstStyle/>
          <a:p>
            <a:r>
              <a:rPr lang="en-GB" sz="2800" dirty="0">
                <a:solidFill>
                  <a:srgbClr val="0000CC"/>
                </a:solidFill>
              </a:rPr>
              <a:t>○</a:t>
            </a:r>
          </a:p>
        </p:txBody>
      </p:sp>
      <p:sp>
        <p:nvSpPr>
          <p:cNvPr id="20" name="TextBox 19"/>
          <p:cNvSpPr txBox="1"/>
          <p:nvPr/>
        </p:nvSpPr>
        <p:spPr>
          <a:xfrm>
            <a:off x="7585616" y="6270403"/>
            <a:ext cx="407484" cy="461665"/>
          </a:xfrm>
          <a:prstGeom prst="rect">
            <a:avLst/>
          </a:prstGeom>
          <a:noFill/>
        </p:spPr>
        <p:txBody>
          <a:bodyPr wrap="none" rtlCol="0">
            <a:spAutoFit/>
          </a:bodyPr>
          <a:lstStyle/>
          <a:p>
            <a:r>
              <a:rPr lang="en-GB" sz="2400" dirty="0">
                <a:solidFill>
                  <a:srgbClr val="00B050"/>
                </a:solidFill>
              </a:rPr>
              <a:t>△</a:t>
            </a:r>
          </a:p>
        </p:txBody>
      </p:sp>
      <p:sp>
        <p:nvSpPr>
          <p:cNvPr id="11" name="Rectangle 10"/>
          <p:cNvSpPr/>
          <p:nvPr/>
        </p:nvSpPr>
        <p:spPr bwMode="auto">
          <a:xfrm>
            <a:off x="2375355" y="1899948"/>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Even Toasting</a:t>
            </a:r>
          </a:p>
        </p:txBody>
      </p:sp>
      <p:sp>
        <p:nvSpPr>
          <p:cNvPr id="12" name="Rectangle 11"/>
          <p:cNvSpPr/>
          <p:nvPr/>
        </p:nvSpPr>
        <p:spPr bwMode="auto">
          <a:xfrm>
            <a:off x="2375355" y="243336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Quick</a:t>
            </a:r>
          </a:p>
        </p:txBody>
      </p:sp>
      <p:sp>
        <p:nvSpPr>
          <p:cNvPr id="13" name="Rectangle 12"/>
          <p:cNvSpPr/>
          <p:nvPr/>
        </p:nvSpPr>
        <p:spPr bwMode="auto">
          <a:xfrm>
            <a:off x="2375355" y="298061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Affordable</a:t>
            </a:r>
          </a:p>
        </p:txBody>
      </p:sp>
      <p:sp>
        <p:nvSpPr>
          <p:cNvPr id="14" name="Rectangle 13"/>
          <p:cNvSpPr/>
          <p:nvPr/>
        </p:nvSpPr>
        <p:spPr bwMode="auto">
          <a:xfrm>
            <a:off x="2375355" y="3505882"/>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Easy to Use</a:t>
            </a:r>
          </a:p>
        </p:txBody>
      </p:sp>
      <p:sp>
        <p:nvSpPr>
          <p:cNvPr id="15" name="Rectangle 14"/>
          <p:cNvSpPr/>
          <p:nvPr/>
        </p:nvSpPr>
        <p:spPr bwMode="auto">
          <a:xfrm>
            <a:off x="2375355" y="401969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Attractive</a:t>
            </a:r>
          </a:p>
        </p:txBody>
      </p:sp>
      <p:sp>
        <p:nvSpPr>
          <p:cNvPr id="16" name="Rectangle 15"/>
          <p:cNvSpPr/>
          <p:nvPr/>
        </p:nvSpPr>
        <p:spPr bwMode="auto">
          <a:xfrm>
            <a:off x="2375355" y="4553105"/>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400" dirty="0">
                <a:solidFill>
                  <a:schemeClr val="tx1"/>
                </a:solidFill>
              </a:rPr>
              <a:t>Reliable</a:t>
            </a:r>
          </a:p>
        </p:txBody>
      </p:sp>
      <p:sp>
        <p:nvSpPr>
          <p:cNvPr id="17" name="Rectangle 16"/>
          <p:cNvSpPr/>
          <p:nvPr/>
        </p:nvSpPr>
        <p:spPr bwMode="auto">
          <a:xfrm>
            <a:off x="2375355" y="5076980"/>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etc</a:t>
            </a:r>
          </a:p>
        </p:txBody>
      </p:sp>
      <p:sp>
        <p:nvSpPr>
          <p:cNvPr id="4" name="Rectangle 3"/>
          <p:cNvSpPr/>
          <p:nvPr/>
        </p:nvSpPr>
        <p:spPr bwMode="auto">
          <a:xfrm>
            <a:off x="384490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Load Bread</a:t>
            </a:r>
          </a:p>
        </p:txBody>
      </p:sp>
      <p:sp>
        <p:nvSpPr>
          <p:cNvPr id="5" name="Rectangle 4"/>
          <p:cNvSpPr/>
          <p:nvPr/>
        </p:nvSpPr>
        <p:spPr bwMode="auto">
          <a:xfrm>
            <a:off x="66546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Monitor</a:t>
            </a:r>
          </a:p>
          <a:p>
            <a:pPr algn="ctr">
              <a:defRPr/>
            </a:pPr>
            <a:r>
              <a:rPr lang="en-GB" sz="1600" dirty="0">
                <a:solidFill>
                  <a:srgbClr val="000000"/>
                </a:solidFill>
              </a:rPr>
              <a:t>Toasting</a:t>
            </a:r>
          </a:p>
        </p:txBody>
      </p:sp>
      <p:sp>
        <p:nvSpPr>
          <p:cNvPr id="6" name="Rectangle 5"/>
          <p:cNvSpPr/>
          <p:nvPr/>
        </p:nvSpPr>
        <p:spPr bwMode="auto">
          <a:xfrm>
            <a:off x="7591265"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Control</a:t>
            </a:r>
          </a:p>
          <a:p>
            <a:pPr algn="ctr">
              <a:defRPr/>
            </a:pPr>
            <a:r>
              <a:rPr lang="en-GB" sz="1600" dirty="0">
                <a:solidFill>
                  <a:srgbClr val="000000"/>
                </a:solidFill>
              </a:rPr>
              <a:t>Toasting</a:t>
            </a:r>
          </a:p>
        </p:txBody>
      </p:sp>
      <p:sp>
        <p:nvSpPr>
          <p:cNvPr id="7" name="Rectangle 6"/>
          <p:cNvSpPr/>
          <p:nvPr/>
        </p:nvSpPr>
        <p:spPr bwMode="auto">
          <a:xfrm>
            <a:off x="8532531"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Remove Heat</a:t>
            </a:r>
          </a:p>
        </p:txBody>
      </p:sp>
      <p:sp>
        <p:nvSpPr>
          <p:cNvPr id="8" name="Rectangle 7"/>
          <p:cNvSpPr/>
          <p:nvPr/>
        </p:nvSpPr>
        <p:spPr bwMode="auto">
          <a:xfrm>
            <a:off x="9453167"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Unload Toast</a:t>
            </a:r>
          </a:p>
        </p:txBody>
      </p:sp>
      <p:sp>
        <p:nvSpPr>
          <p:cNvPr id="9" name="Rectangle 8"/>
          <p:cNvSpPr/>
          <p:nvPr/>
        </p:nvSpPr>
        <p:spPr bwMode="auto">
          <a:xfrm>
            <a:off x="5714822"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Apply</a:t>
            </a:r>
          </a:p>
          <a:p>
            <a:pPr algn="ctr">
              <a:defRPr/>
            </a:pPr>
            <a:r>
              <a:rPr lang="en-GB" sz="1600" dirty="0">
                <a:solidFill>
                  <a:srgbClr val="000000"/>
                </a:solidFill>
              </a:rPr>
              <a:t>Heat</a:t>
            </a:r>
          </a:p>
        </p:txBody>
      </p:sp>
      <p:sp>
        <p:nvSpPr>
          <p:cNvPr id="10" name="Rectangle 9"/>
          <p:cNvSpPr/>
          <p:nvPr/>
        </p:nvSpPr>
        <p:spPr bwMode="auto">
          <a:xfrm>
            <a:off x="4779410" y="1366560"/>
            <a:ext cx="936000" cy="536575"/>
          </a:xfrm>
          <a:prstGeom prst="rect">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a:lstStyle/>
          <a:p>
            <a:pPr algn="ctr">
              <a:defRPr/>
            </a:pPr>
            <a:r>
              <a:rPr lang="en-GB" sz="1600" dirty="0">
                <a:solidFill>
                  <a:srgbClr val="000000"/>
                </a:solidFill>
              </a:rPr>
              <a:t>Generate Heat</a:t>
            </a:r>
          </a:p>
        </p:txBody>
      </p:sp>
      <p:sp>
        <p:nvSpPr>
          <p:cNvPr id="35" name="TextBox 34"/>
          <p:cNvSpPr txBox="1"/>
          <p:nvPr/>
        </p:nvSpPr>
        <p:spPr>
          <a:xfrm>
            <a:off x="4072232" y="1893603"/>
            <a:ext cx="370614" cy="461665"/>
          </a:xfrm>
          <a:prstGeom prst="rect">
            <a:avLst/>
          </a:prstGeom>
          <a:noFill/>
        </p:spPr>
        <p:txBody>
          <a:bodyPr wrap="none" rtlCol="0">
            <a:spAutoFit/>
          </a:bodyPr>
          <a:lstStyle/>
          <a:p>
            <a:r>
              <a:rPr lang="en-GB" sz="2400" dirty="0">
                <a:solidFill>
                  <a:srgbClr val="0000CC"/>
                </a:solidFill>
              </a:rPr>
              <a:t>○</a:t>
            </a:r>
          </a:p>
        </p:txBody>
      </p:sp>
      <p:sp>
        <p:nvSpPr>
          <p:cNvPr id="36" name="TextBox 35"/>
          <p:cNvSpPr txBox="1"/>
          <p:nvPr/>
        </p:nvSpPr>
        <p:spPr>
          <a:xfrm>
            <a:off x="4075270" y="3011653"/>
            <a:ext cx="370614" cy="461665"/>
          </a:xfrm>
          <a:prstGeom prst="rect">
            <a:avLst/>
          </a:prstGeom>
          <a:noFill/>
        </p:spPr>
        <p:txBody>
          <a:bodyPr wrap="none" rtlCol="0">
            <a:spAutoFit/>
          </a:bodyPr>
          <a:lstStyle/>
          <a:p>
            <a:r>
              <a:rPr lang="en-GB" sz="2400" dirty="0">
                <a:solidFill>
                  <a:srgbClr val="0000CC"/>
                </a:solidFill>
              </a:rPr>
              <a:t>○</a:t>
            </a:r>
          </a:p>
        </p:txBody>
      </p:sp>
      <p:sp>
        <p:nvSpPr>
          <p:cNvPr id="37" name="TextBox 36"/>
          <p:cNvSpPr txBox="1"/>
          <p:nvPr/>
        </p:nvSpPr>
        <p:spPr>
          <a:xfrm>
            <a:off x="4058508" y="2446550"/>
            <a:ext cx="370614" cy="461665"/>
          </a:xfrm>
          <a:prstGeom prst="rect">
            <a:avLst/>
          </a:prstGeom>
          <a:noFill/>
        </p:spPr>
        <p:txBody>
          <a:bodyPr wrap="none" rtlCol="0">
            <a:spAutoFit/>
          </a:bodyPr>
          <a:lstStyle/>
          <a:p>
            <a:r>
              <a:rPr lang="en-GB" sz="2400" dirty="0">
                <a:solidFill>
                  <a:srgbClr val="0000CC"/>
                </a:solidFill>
              </a:rPr>
              <a:t>○</a:t>
            </a:r>
          </a:p>
        </p:txBody>
      </p:sp>
      <p:sp>
        <p:nvSpPr>
          <p:cNvPr id="38" name="TextBox 37"/>
          <p:cNvSpPr txBox="1"/>
          <p:nvPr/>
        </p:nvSpPr>
        <p:spPr>
          <a:xfrm>
            <a:off x="4075270" y="4566305"/>
            <a:ext cx="370614" cy="461665"/>
          </a:xfrm>
          <a:prstGeom prst="rect">
            <a:avLst/>
          </a:prstGeom>
          <a:noFill/>
        </p:spPr>
        <p:txBody>
          <a:bodyPr wrap="none" rtlCol="0">
            <a:spAutoFit/>
          </a:bodyPr>
          <a:lstStyle/>
          <a:p>
            <a:r>
              <a:rPr lang="en-GB" sz="2400" dirty="0">
                <a:solidFill>
                  <a:srgbClr val="0000CC"/>
                </a:solidFill>
              </a:rPr>
              <a:t>○</a:t>
            </a:r>
          </a:p>
        </p:txBody>
      </p:sp>
      <p:sp>
        <p:nvSpPr>
          <p:cNvPr id="39" name="TextBox 38"/>
          <p:cNvSpPr txBox="1"/>
          <p:nvPr/>
        </p:nvSpPr>
        <p:spPr>
          <a:xfrm>
            <a:off x="4987176" y="2459336"/>
            <a:ext cx="370614" cy="461665"/>
          </a:xfrm>
          <a:prstGeom prst="rect">
            <a:avLst/>
          </a:prstGeom>
          <a:noFill/>
        </p:spPr>
        <p:txBody>
          <a:bodyPr wrap="none" rtlCol="0">
            <a:spAutoFit/>
          </a:bodyPr>
          <a:lstStyle/>
          <a:p>
            <a:r>
              <a:rPr lang="en-GB" sz="2400" dirty="0">
                <a:solidFill>
                  <a:srgbClr val="0000CC"/>
                </a:solidFill>
              </a:rPr>
              <a:t>○</a:t>
            </a:r>
          </a:p>
        </p:txBody>
      </p:sp>
      <p:sp>
        <p:nvSpPr>
          <p:cNvPr id="40" name="TextBox 39"/>
          <p:cNvSpPr txBox="1"/>
          <p:nvPr/>
        </p:nvSpPr>
        <p:spPr>
          <a:xfrm>
            <a:off x="5902622" y="4594388"/>
            <a:ext cx="370614" cy="461665"/>
          </a:xfrm>
          <a:prstGeom prst="rect">
            <a:avLst/>
          </a:prstGeom>
          <a:noFill/>
        </p:spPr>
        <p:txBody>
          <a:bodyPr wrap="none" rtlCol="0">
            <a:spAutoFit/>
          </a:bodyPr>
          <a:lstStyle/>
          <a:p>
            <a:r>
              <a:rPr lang="en-GB" sz="2400" dirty="0">
                <a:solidFill>
                  <a:srgbClr val="0000CC"/>
                </a:solidFill>
              </a:rPr>
              <a:t>○</a:t>
            </a:r>
          </a:p>
        </p:txBody>
      </p:sp>
      <p:sp>
        <p:nvSpPr>
          <p:cNvPr id="41" name="TextBox 40"/>
          <p:cNvSpPr txBox="1"/>
          <p:nvPr/>
        </p:nvSpPr>
        <p:spPr>
          <a:xfrm>
            <a:off x="6856438" y="3529458"/>
            <a:ext cx="370614" cy="461665"/>
          </a:xfrm>
          <a:prstGeom prst="rect">
            <a:avLst/>
          </a:prstGeom>
          <a:noFill/>
        </p:spPr>
        <p:txBody>
          <a:bodyPr wrap="none" rtlCol="0">
            <a:spAutoFit/>
          </a:bodyPr>
          <a:lstStyle/>
          <a:p>
            <a:r>
              <a:rPr lang="en-GB" sz="2400" dirty="0">
                <a:solidFill>
                  <a:srgbClr val="0000CC"/>
                </a:solidFill>
              </a:rPr>
              <a:t>○</a:t>
            </a:r>
          </a:p>
        </p:txBody>
      </p:sp>
      <p:sp>
        <p:nvSpPr>
          <p:cNvPr id="42" name="TextBox 41"/>
          <p:cNvSpPr txBox="1"/>
          <p:nvPr/>
        </p:nvSpPr>
        <p:spPr>
          <a:xfrm>
            <a:off x="7812330" y="2999663"/>
            <a:ext cx="370614" cy="461665"/>
          </a:xfrm>
          <a:prstGeom prst="rect">
            <a:avLst/>
          </a:prstGeom>
          <a:noFill/>
        </p:spPr>
        <p:txBody>
          <a:bodyPr wrap="none" rtlCol="0">
            <a:spAutoFit/>
          </a:bodyPr>
          <a:lstStyle/>
          <a:p>
            <a:r>
              <a:rPr lang="en-GB" sz="2400" dirty="0">
                <a:solidFill>
                  <a:srgbClr val="0000CC"/>
                </a:solidFill>
              </a:rPr>
              <a:t>○</a:t>
            </a:r>
          </a:p>
        </p:txBody>
      </p:sp>
      <p:sp>
        <p:nvSpPr>
          <p:cNvPr id="43" name="TextBox 42"/>
          <p:cNvSpPr txBox="1"/>
          <p:nvPr/>
        </p:nvSpPr>
        <p:spPr>
          <a:xfrm>
            <a:off x="7807793" y="2446549"/>
            <a:ext cx="370614" cy="461665"/>
          </a:xfrm>
          <a:prstGeom prst="rect">
            <a:avLst/>
          </a:prstGeom>
          <a:noFill/>
        </p:spPr>
        <p:txBody>
          <a:bodyPr wrap="none" rtlCol="0">
            <a:spAutoFit/>
          </a:bodyPr>
          <a:lstStyle/>
          <a:p>
            <a:r>
              <a:rPr lang="en-GB" sz="2400" dirty="0">
                <a:solidFill>
                  <a:srgbClr val="0000CC"/>
                </a:solidFill>
              </a:rPr>
              <a:t>○</a:t>
            </a:r>
          </a:p>
        </p:txBody>
      </p:sp>
      <p:sp>
        <p:nvSpPr>
          <p:cNvPr id="44" name="TextBox 43"/>
          <p:cNvSpPr txBox="1"/>
          <p:nvPr/>
        </p:nvSpPr>
        <p:spPr>
          <a:xfrm>
            <a:off x="9644599" y="4597046"/>
            <a:ext cx="370614" cy="461665"/>
          </a:xfrm>
          <a:prstGeom prst="rect">
            <a:avLst/>
          </a:prstGeom>
          <a:noFill/>
        </p:spPr>
        <p:txBody>
          <a:bodyPr wrap="none" rtlCol="0">
            <a:spAutoFit/>
          </a:bodyPr>
          <a:lstStyle/>
          <a:p>
            <a:r>
              <a:rPr lang="en-GB" sz="2400" dirty="0">
                <a:solidFill>
                  <a:srgbClr val="0000CC"/>
                </a:solidFill>
              </a:rPr>
              <a:t>○</a:t>
            </a:r>
          </a:p>
        </p:txBody>
      </p:sp>
      <p:sp>
        <p:nvSpPr>
          <p:cNvPr id="45" name="TextBox 44"/>
          <p:cNvSpPr txBox="1"/>
          <p:nvPr/>
        </p:nvSpPr>
        <p:spPr>
          <a:xfrm>
            <a:off x="9673083" y="2987392"/>
            <a:ext cx="370614" cy="461665"/>
          </a:xfrm>
          <a:prstGeom prst="rect">
            <a:avLst/>
          </a:prstGeom>
          <a:noFill/>
        </p:spPr>
        <p:txBody>
          <a:bodyPr wrap="none" rtlCol="0">
            <a:spAutoFit/>
          </a:bodyPr>
          <a:lstStyle/>
          <a:p>
            <a:r>
              <a:rPr lang="en-GB" sz="2400" dirty="0">
                <a:solidFill>
                  <a:srgbClr val="0000CC"/>
                </a:solidFill>
              </a:rPr>
              <a:t>○</a:t>
            </a:r>
          </a:p>
        </p:txBody>
      </p:sp>
      <p:sp>
        <p:nvSpPr>
          <p:cNvPr id="46" name="TextBox 45"/>
          <p:cNvSpPr txBox="1"/>
          <p:nvPr/>
        </p:nvSpPr>
        <p:spPr>
          <a:xfrm>
            <a:off x="4058508" y="3499498"/>
            <a:ext cx="369012" cy="461665"/>
          </a:xfrm>
          <a:prstGeom prst="rect">
            <a:avLst/>
          </a:prstGeom>
          <a:noFill/>
        </p:spPr>
        <p:txBody>
          <a:bodyPr wrap="none" rtlCol="0">
            <a:spAutoFit/>
          </a:bodyPr>
          <a:lstStyle/>
          <a:p>
            <a:r>
              <a:rPr lang="en-GB" sz="2400" b="1" dirty="0">
                <a:solidFill>
                  <a:srgbClr val="C00000"/>
                </a:solidFill>
              </a:rPr>
              <a:t>◎</a:t>
            </a:r>
          </a:p>
        </p:txBody>
      </p:sp>
      <p:sp>
        <p:nvSpPr>
          <p:cNvPr id="47" name="TextBox 46"/>
          <p:cNvSpPr txBox="1"/>
          <p:nvPr/>
        </p:nvSpPr>
        <p:spPr>
          <a:xfrm>
            <a:off x="4987176" y="1906901"/>
            <a:ext cx="369012" cy="461665"/>
          </a:xfrm>
          <a:prstGeom prst="rect">
            <a:avLst/>
          </a:prstGeom>
          <a:noFill/>
        </p:spPr>
        <p:txBody>
          <a:bodyPr wrap="none" rtlCol="0">
            <a:spAutoFit/>
          </a:bodyPr>
          <a:lstStyle/>
          <a:p>
            <a:r>
              <a:rPr lang="en-GB" sz="2400" b="1" dirty="0">
                <a:solidFill>
                  <a:srgbClr val="C00000"/>
                </a:solidFill>
              </a:rPr>
              <a:t>◎</a:t>
            </a:r>
          </a:p>
        </p:txBody>
      </p:sp>
      <p:sp>
        <p:nvSpPr>
          <p:cNvPr id="48" name="TextBox 47"/>
          <p:cNvSpPr txBox="1"/>
          <p:nvPr/>
        </p:nvSpPr>
        <p:spPr>
          <a:xfrm>
            <a:off x="7797526" y="1876535"/>
            <a:ext cx="369012" cy="461665"/>
          </a:xfrm>
          <a:prstGeom prst="rect">
            <a:avLst/>
          </a:prstGeom>
          <a:noFill/>
        </p:spPr>
        <p:txBody>
          <a:bodyPr wrap="none" rtlCol="0">
            <a:spAutoFit/>
          </a:bodyPr>
          <a:lstStyle/>
          <a:p>
            <a:r>
              <a:rPr lang="en-GB" sz="2400" b="1" dirty="0">
                <a:solidFill>
                  <a:srgbClr val="C00000"/>
                </a:solidFill>
              </a:rPr>
              <a:t>◎</a:t>
            </a:r>
          </a:p>
        </p:txBody>
      </p:sp>
      <p:sp>
        <p:nvSpPr>
          <p:cNvPr id="49" name="TextBox 48"/>
          <p:cNvSpPr txBox="1"/>
          <p:nvPr/>
        </p:nvSpPr>
        <p:spPr>
          <a:xfrm>
            <a:off x="6841394" y="1906901"/>
            <a:ext cx="369012" cy="461665"/>
          </a:xfrm>
          <a:prstGeom prst="rect">
            <a:avLst/>
          </a:prstGeom>
          <a:noFill/>
        </p:spPr>
        <p:txBody>
          <a:bodyPr wrap="none" rtlCol="0">
            <a:spAutoFit/>
          </a:bodyPr>
          <a:lstStyle/>
          <a:p>
            <a:r>
              <a:rPr lang="en-GB" sz="2400" b="1" dirty="0">
                <a:solidFill>
                  <a:srgbClr val="C00000"/>
                </a:solidFill>
              </a:rPr>
              <a:t>◎</a:t>
            </a:r>
          </a:p>
        </p:txBody>
      </p:sp>
      <p:sp>
        <p:nvSpPr>
          <p:cNvPr id="50" name="TextBox 49"/>
          <p:cNvSpPr txBox="1"/>
          <p:nvPr/>
        </p:nvSpPr>
        <p:spPr>
          <a:xfrm>
            <a:off x="5901288" y="1922198"/>
            <a:ext cx="369012" cy="461665"/>
          </a:xfrm>
          <a:prstGeom prst="rect">
            <a:avLst/>
          </a:prstGeom>
          <a:noFill/>
        </p:spPr>
        <p:txBody>
          <a:bodyPr wrap="none" rtlCol="0">
            <a:spAutoFit/>
          </a:bodyPr>
          <a:lstStyle/>
          <a:p>
            <a:r>
              <a:rPr lang="en-GB" sz="2400" b="1" dirty="0">
                <a:solidFill>
                  <a:srgbClr val="C00000"/>
                </a:solidFill>
              </a:rPr>
              <a:t>◎</a:t>
            </a:r>
          </a:p>
        </p:txBody>
      </p:sp>
      <p:sp>
        <p:nvSpPr>
          <p:cNvPr id="51" name="TextBox 50"/>
          <p:cNvSpPr txBox="1"/>
          <p:nvPr/>
        </p:nvSpPr>
        <p:spPr>
          <a:xfrm>
            <a:off x="4973579" y="4566305"/>
            <a:ext cx="369012" cy="461665"/>
          </a:xfrm>
          <a:prstGeom prst="rect">
            <a:avLst/>
          </a:prstGeom>
          <a:noFill/>
        </p:spPr>
        <p:txBody>
          <a:bodyPr wrap="none" rtlCol="0">
            <a:spAutoFit/>
          </a:bodyPr>
          <a:lstStyle/>
          <a:p>
            <a:r>
              <a:rPr lang="en-GB" sz="2400" b="1" dirty="0">
                <a:solidFill>
                  <a:srgbClr val="C00000"/>
                </a:solidFill>
              </a:rPr>
              <a:t>◎</a:t>
            </a:r>
          </a:p>
        </p:txBody>
      </p:sp>
      <p:sp>
        <p:nvSpPr>
          <p:cNvPr id="52" name="TextBox 51"/>
          <p:cNvSpPr txBox="1"/>
          <p:nvPr/>
        </p:nvSpPr>
        <p:spPr>
          <a:xfrm>
            <a:off x="7797526" y="3543336"/>
            <a:ext cx="369012" cy="461665"/>
          </a:xfrm>
          <a:prstGeom prst="rect">
            <a:avLst/>
          </a:prstGeom>
          <a:noFill/>
        </p:spPr>
        <p:txBody>
          <a:bodyPr wrap="none" rtlCol="0">
            <a:spAutoFit/>
          </a:bodyPr>
          <a:lstStyle/>
          <a:p>
            <a:r>
              <a:rPr lang="en-GB" sz="2400" b="1" dirty="0">
                <a:solidFill>
                  <a:srgbClr val="C00000"/>
                </a:solidFill>
              </a:rPr>
              <a:t>◎</a:t>
            </a:r>
          </a:p>
        </p:txBody>
      </p:sp>
      <p:sp>
        <p:nvSpPr>
          <p:cNvPr id="53" name="TextBox 52"/>
          <p:cNvSpPr txBox="1"/>
          <p:nvPr/>
        </p:nvSpPr>
        <p:spPr>
          <a:xfrm>
            <a:off x="9685741" y="3486919"/>
            <a:ext cx="369012" cy="461665"/>
          </a:xfrm>
          <a:prstGeom prst="rect">
            <a:avLst/>
          </a:prstGeom>
          <a:noFill/>
        </p:spPr>
        <p:txBody>
          <a:bodyPr wrap="none" rtlCol="0">
            <a:spAutoFit/>
          </a:bodyPr>
          <a:lstStyle/>
          <a:p>
            <a:r>
              <a:rPr lang="en-GB" sz="2400" b="1" dirty="0">
                <a:solidFill>
                  <a:srgbClr val="C00000"/>
                </a:solidFill>
              </a:rPr>
              <a:t>◎</a:t>
            </a:r>
          </a:p>
        </p:txBody>
      </p:sp>
      <p:sp>
        <p:nvSpPr>
          <p:cNvPr id="54" name="TextBox 53"/>
          <p:cNvSpPr txBox="1"/>
          <p:nvPr/>
        </p:nvSpPr>
        <p:spPr>
          <a:xfrm>
            <a:off x="4058508" y="4023378"/>
            <a:ext cx="407484" cy="461665"/>
          </a:xfrm>
          <a:prstGeom prst="rect">
            <a:avLst/>
          </a:prstGeom>
          <a:noFill/>
        </p:spPr>
        <p:txBody>
          <a:bodyPr wrap="none" rtlCol="0">
            <a:spAutoFit/>
          </a:bodyPr>
          <a:lstStyle/>
          <a:p>
            <a:r>
              <a:rPr lang="en-GB" sz="2400" dirty="0">
                <a:solidFill>
                  <a:srgbClr val="00B050"/>
                </a:solidFill>
              </a:rPr>
              <a:t>△</a:t>
            </a:r>
          </a:p>
        </p:txBody>
      </p:sp>
      <p:sp>
        <p:nvSpPr>
          <p:cNvPr id="55" name="TextBox 54"/>
          <p:cNvSpPr txBox="1"/>
          <p:nvPr/>
        </p:nvSpPr>
        <p:spPr>
          <a:xfrm>
            <a:off x="4987176" y="2984399"/>
            <a:ext cx="407484" cy="461665"/>
          </a:xfrm>
          <a:prstGeom prst="rect">
            <a:avLst/>
          </a:prstGeom>
          <a:noFill/>
        </p:spPr>
        <p:txBody>
          <a:bodyPr wrap="none" rtlCol="0">
            <a:spAutoFit/>
          </a:bodyPr>
          <a:lstStyle/>
          <a:p>
            <a:r>
              <a:rPr lang="en-GB" sz="2400" dirty="0">
                <a:solidFill>
                  <a:srgbClr val="00B050"/>
                </a:solidFill>
              </a:rPr>
              <a:t>△</a:t>
            </a:r>
          </a:p>
        </p:txBody>
      </p:sp>
      <p:sp>
        <p:nvSpPr>
          <p:cNvPr id="56" name="TextBox 55"/>
          <p:cNvSpPr txBox="1"/>
          <p:nvPr/>
        </p:nvSpPr>
        <p:spPr>
          <a:xfrm>
            <a:off x="9682958" y="2417555"/>
            <a:ext cx="407484" cy="461665"/>
          </a:xfrm>
          <a:prstGeom prst="rect">
            <a:avLst/>
          </a:prstGeom>
          <a:noFill/>
        </p:spPr>
        <p:txBody>
          <a:bodyPr wrap="none" rtlCol="0">
            <a:spAutoFit/>
          </a:bodyPr>
          <a:lstStyle/>
          <a:p>
            <a:r>
              <a:rPr lang="en-GB" sz="2400" dirty="0">
                <a:solidFill>
                  <a:srgbClr val="00B050"/>
                </a:solidFill>
              </a:rPr>
              <a:t>△</a:t>
            </a:r>
          </a:p>
        </p:txBody>
      </p:sp>
      <p:sp>
        <p:nvSpPr>
          <p:cNvPr id="57" name="TextBox 56"/>
          <p:cNvSpPr txBox="1"/>
          <p:nvPr/>
        </p:nvSpPr>
        <p:spPr>
          <a:xfrm>
            <a:off x="8727867" y="2961646"/>
            <a:ext cx="407484" cy="461665"/>
          </a:xfrm>
          <a:prstGeom prst="rect">
            <a:avLst/>
          </a:prstGeom>
          <a:noFill/>
        </p:spPr>
        <p:txBody>
          <a:bodyPr wrap="none" rtlCol="0">
            <a:spAutoFit/>
          </a:bodyPr>
          <a:lstStyle/>
          <a:p>
            <a:r>
              <a:rPr lang="en-GB" sz="2400" dirty="0">
                <a:solidFill>
                  <a:srgbClr val="00B050"/>
                </a:solidFill>
              </a:rPr>
              <a:t>△</a:t>
            </a:r>
          </a:p>
        </p:txBody>
      </p:sp>
      <p:sp>
        <p:nvSpPr>
          <p:cNvPr id="58" name="TextBox 57"/>
          <p:cNvSpPr txBox="1"/>
          <p:nvPr/>
        </p:nvSpPr>
        <p:spPr>
          <a:xfrm>
            <a:off x="8707183" y="2417556"/>
            <a:ext cx="407484" cy="461665"/>
          </a:xfrm>
          <a:prstGeom prst="rect">
            <a:avLst/>
          </a:prstGeom>
          <a:noFill/>
        </p:spPr>
        <p:txBody>
          <a:bodyPr wrap="none" rtlCol="0">
            <a:spAutoFit/>
          </a:bodyPr>
          <a:lstStyle/>
          <a:p>
            <a:r>
              <a:rPr lang="en-GB" sz="2400" dirty="0">
                <a:solidFill>
                  <a:srgbClr val="00B050"/>
                </a:solidFill>
              </a:rPr>
              <a:t>△</a:t>
            </a:r>
          </a:p>
        </p:txBody>
      </p:sp>
      <p:sp>
        <p:nvSpPr>
          <p:cNvPr id="59" name="TextBox 58"/>
          <p:cNvSpPr txBox="1"/>
          <p:nvPr/>
        </p:nvSpPr>
        <p:spPr>
          <a:xfrm>
            <a:off x="8727867" y="1893602"/>
            <a:ext cx="407484" cy="461665"/>
          </a:xfrm>
          <a:prstGeom prst="rect">
            <a:avLst/>
          </a:prstGeom>
          <a:noFill/>
        </p:spPr>
        <p:txBody>
          <a:bodyPr wrap="none" rtlCol="0">
            <a:spAutoFit/>
          </a:bodyPr>
          <a:lstStyle/>
          <a:p>
            <a:r>
              <a:rPr lang="en-GB" sz="2400" dirty="0">
                <a:solidFill>
                  <a:srgbClr val="00B050"/>
                </a:solidFill>
              </a:rPr>
              <a:t>△</a:t>
            </a:r>
          </a:p>
        </p:txBody>
      </p:sp>
      <p:sp>
        <p:nvSpPr>
          <p:cNvPr id="60" name="TextBox 59"/>
          <p:cNvSpPr txBox="1"/>
          <p:nvPr/>
        </p:nvSpPr>
        <p:spPr>
          <a:xfrm>
            <a:off x="6815753" y="2430605"/>
            <a:ext cx="407484" cy="461665"/>
          </a:xfrm>
          <a:prstGeom prst="rect">
            <a:avLst/>
          </a:prstGeom>
          <a:noFill/>
        </p:spPr>
        <p:txBody>
          <a:bodyPr wrap="none" rtlCol="0">
            <a:spAutoFit/>
          </a:bodyPr>
          <a:lstStyle/>
          <a:p>
            <a:r>
              <a:rPr lang="en-GB" sz="2400" dirty="0">
                <a:solidFill>
                  <a:srgbClr val="00B050"/>
                </a:solidFill>
              </a:rPr>
              <a:t>△</a:t>
            </a:r>
          </a:p>
        </p:txBody>
      </p:sp>
      <p:sp>
        <p:nvSpPr>
          <p:cNvPr id="61" name="TextBox 60"/>
          <p:cNvSpPr txBox="1"/>
          <p:nvPr/>
        </p:nvSpPr>
        <p:spPr>
          <a:xfrm>
            <a:off x="5901641" y="2443796"/>
            <a:ext cx="407484" cy="461665"/>
          </a:xfrm>
          <a:prstGeom prst="rect">
            <a:avLst/>
          </a:prstGeom>
          <a:noFill/>
        </p:spPr>
        <p:txBody>
          <a:bodyPr wrap="none" rtlCol="0">
            <a:spAutoFit/>
          </a:bodyPr>
          <a:lstStyle/>
          <a:p>
            <a:r>
              <a:rPr lang="en-GB" sz="2400" dirty="0">
                <a:solidFill>
                  <a:srgbClr val="00B050"/>
                </a:solidFill>
              </a:rPr>
              <a:t>△</a:t>
            </a:r>
          </a:p>
        </p:txBody>
      </p:sp>
      <p:sp>
        <p:nvSpPr>
          <p:cNvPr id="62" name="TextBox 61"/>
          <p:cNvSpPr txBox="1"/>
          <p:nvPr/>
        </p:nvSpPr>
        <p:spPr>
          <a:xfrm>
            <a:off x="8718373" y="3496499"/>
            <a:ext cx="407484" cy="461665"/>
          </a:xfrm>
          <a:prstGeom prst="rect">
            <a:avLst/>
          </a:prstGeom>
          <a:noFill/>
        </p:spPr>
        <p:txBody>
          <a:bodyPr wrap="none" rtlCol="0">
            <a:spAutoFit/>
          </a:bodyPr>
          <a:lstStyle/>
          <a:p>
            <a:r>
              <a:rPr lang="en-GB" sz="2400" dirty="0">
                <a:solidFill>
                  <a:srgbClr val="00B050"/>
                </a:solidFill>
              </a:rPr>
              <a:t>△</a:t>
            </a:r>
          </a:p>
        </p:txBody>
      </p:sp>
      <p:sp>
        <p:nvSpPr>
          <p:cNvPr id="63" name="TextBox 62"/>
          <p:cNvSpPr txBox="1"/>
          <p:nvPr/>
        </p:nvSpPr>
        <p:spPr>
          <a:xfrm>
            <a:off x="5901288" y="4023378"/>
            <a:ext cx="407484" cy="461665"/>
          </a:xfrm>
          <a:prstGeom prst="rect">
            <a:avLst/>
          </a:prstGeom>
          <a:noFill/>
        </p:spPr>
        <p:txBody>
          <a:bodyPr wrap="none" rtlCol="0">
            <a:spAutoFit/>
          </a:bodyPr>
          <a:lstStyle/>
          <a:p>
            <a:r>
              <a:rPr lang="en-GB" sz="2400" dirty="0">
                <a:solidFill>
                  <a:srgbClr val="00B050"/>
                </a:solidFill>
              </a:rPr>
              <a:t>△</a:t>
            </a:r>
          </a:p>
        </p:txBody>
      </p:sp>
      <p:sp>
        <p:nvSpPr>
          <p:cNvPr id="64" name="TextBox 63"/>
          <p:cNvSpPr txBox="1"/>
          <p:nvPr/>
        </p:nvSpPr>
        <p:spPr>
          <a:xfrm>
            <a:off x="5914997" y="2984397"/>
            <a:ext cx="407484" cy="461665"/>
          </a:xfrm>
          <a:prstGeom prst="rect">
            <a:avLst/>
          </a:prstGeom>
          <a:noFill/>
        </p:spPr>
        <p:txBody>
          <a:bodyPr wrap="none" rtlCol="0">
            <a:spAutoFit/>
          </a:bodyPr>
          <a:lstStyle/>
          <a:p>
            <a:r>
              <a:rPr lang="en-GB" sz="2400" dirty="0">
                <a:solidFill>
                  <a:srgbClr val="00B050"/>
                </a:solidFill>
              </a:rPr>
              <a:t>△</a:t>
            </a:r>
          </a:p>
        </p:txBody>
      </p:sp>
      <p:sp>
        <p:nvSpPr>
          <p:cNvPr id="65" name="TextBox 64"/>
          <p:cNvSpPr txBox="1"/>
          <p:nvPr/>
        </p:nvSpPr>
        <p:spPr>
          <a:xfrm>
            <a:off x="6843931" y="2984398"/>
            <a:ext cx="407484" cy="461665"/>
          </a:xfrm>
          <a:prstGeom prst="rect">
            <a:avLst/>
          </a:prstGeom>
          <a:noFill/>
        </p:spPr>
        <p:txBody>
          <a:bodyPr wrap="none" rtlCol="0">
            <a:spAutoFit/>
          </a:bodyPr>
          <a:lstStyle/>
          <a:p>
            <a:r>
              <a:rPr lang="en-GB" sz="2400" dirty="0">
                <a:solidFill>
                  <a:srgbClr val="00B050"/>
                </a:solidFill>
              </a:rPr>
              <a:t>△</a:t>
            </a:r>
          </a:p>
        </p:txBody>
      </p:sp>
      <p:sp>
        <p:nvSpPr>
          <p:cNvPr id="66" name="TextBox 65"/>
          <p:cNvSpPr txBox="1"/>
          <p:nvPr/>
        </p:nvSpPr>
        <p:spPr>
          <a:xfrm>
            <a:off x="7797526" y="4023378"/>
            <a:ext cx="407484" cy="461665"/>
          </a:xfrm>
          <a:prstGeom prst="rect">
            <a:avLst/>
          </a:prstGeom>
          <a:noFill/>
        </p:spPr>
        <p:txBody>
          <a:bodyPr wrap="none" rtlCol="0">
            <a:spAutoFit/>
          </a:bodyPr>
          <a:lstStyle/>
          <a:p>
            <a:r>
              <a:rPr lang="en-GB" sz="2400" dirty="0">
                <a:solidFill>
                  <a:srgbClr val="00B050"/>
                </a:solidFill>
              </a:rPr>
              <a:t>△</a:t>
            </a:r>
          </a:p>
        </p:txBody>
      </p:sp>
      <p:sp>
        <p:nvSpPr>
          <p:cNvPr id="67" name="TextBox 66"/>
          <p:cNvSpPr txBox="1"/>
          <p:nvPr/>
        </p:nvSpPr>
        <p:spPr>
          <a:xfrm>
            <a:off x="9682958" y="4050426"/>
            <a:ext cx="407484" cy="461665"/>
          </a:xfrm>
          <a:prstGeom prst="rect">
            <a:avLst/>
          </a:prstGeom>
          <a:noFill/>
        </p:spPr>
        <p:txBody>
          <a:bodyPr wrap="none" rtlCol="0">
            <a:spAutoFit/>
          </a:bodyPr>
          <a:lstStyle/>
          <a:p>
            <a:r>
              <a:rPr lang="en-GB" sz="2400" dirty="0">
                <a:solidFill>
                  <a:srgbClr val="00B050"/>
                </a:solidFill>
              </a:rPr>
              <a:t>△</a:t>
            </a:r>
          </a:p>
        </p:txBody>
      </p:sp>
      <p:sp>
        <p:nvSpPr>
          <p:cNvPr id="68" name="TextBox 67"/>
          <p:cNvSpPr txBox="1"/>
          <p:nvPr/>
        </p:nvSpPr>
        <p:spPr>
          <a:xfrm>
            <a:off x="8727867" y="4594388"/>
            <a:ext cx="407484" cy="461665"/>
          </a:xfrm>
          <a:prstGeom prst="rect">
            <a:avLst/>
          </a:prstGeom>
          <a:noFill/>
        </p:spPr>
        <p:txBody>
          <a:bodyPr wrap="none" rtlCol="0">
            <a:spAutoFit/>
          </a:bodyPr>
          <a:lstStyle/>
          <a:p>
            <a:r>
              <a:rPr lang="en-GB" sz="2400" dirty="0">
                <a:solidFill>
                  <a:srgbClr val="00B050"/>
                </a:solidFill>
              </a:rPr>
              <a:t>△</a:t>
            </a:r>
          </a:p>
        </p:txBody>
      </p:sp>
      <p:sp>
        <p:nvSpPr>
          <p:cNvPr id="69" name="Rounded Rectangular Callout 68">
            <a:extLst>
              <a:ext uri="{FF2B5EF4-FFF2-40B4-BE49-F238E27FC236}">
                <a16:creationId xmlns:a16="http://schemas.microsoft.com/office/drawing/2014/main" id="{104EDAC7-8647-AC4F-8358-FF0D3BDFD13C}"/>
              </a:ext>
            </a:extLst>
          </p:cNvPr>
          <p:cNvSpPr/>
          <p:nvPr/>
        </p:nvSpPr>
        <p:spPr bwMode="auto">
          <a:xfrm>
            <a:off x="5220824" y="819089"/>
            <a:ext cx="2761552" cy="442734"/>
          </a:xfrm>
          <a:prstGeom prst="wedgeRoundRectCallout">
            <a:avLst>
              <a:gd name="adj1" fmla="val 35320"/>
              <a:gd name="adj2" fmla="val 107081"/>
              <a:gd name="adj3" fmla="val 16667"/>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Generic System Functions</a:t>
            </a:r>
          </a:p>
        </p:txBody>
      </p:sp>
      <p:sp>
        <p:nvSpPr>
          <p:cNvPr id="70" name="Rounded Rectangular Callout 69">
            <a:extLst>
              <a:ext uri="{FF2B5EF4-FFF2-40B4-BE49-F238E27FC236}">
                <a16:creationId xmlns:a16="http://schemas.microsoft.com/office/drawing/2014/main" id="{FF9C06B7-0488-5240-B7BF-32AD9FC06F89}"/>
              </a:ext>
            </a:extLst>
          </p:cNvPr>
          <p:cNvSpPr/>
          <p:nvPr/>
        </p:nvSpPr>
        <p:spPr bwMode="auto">
          <a:xfrm>
            <a:off x="1811676" y="5691523"/>
            <a:ext cx="2540287" cy="350778"/>
          </a:xfrm>
          <a:prstGeom prst="wedgeRoundRectCallout">
            <a:avLst>
              <a:gd name="adj1" fmla="val -6030"/>
              <a:gd name="adj2" fmla="val -148182"/>
              <a:gd name="adj3" fmla="val 16667"/>
            </a:avLst>
          </a:prstGeom>
          <a:ln>
            <a:headEnd type="none" w="med" len="med"/>
            <a:tailEnd type="none" w="med" len="med"/>
          </a:ln>
        </p:spPr>
        <p:style>
          <a:lnRef idx="1">
            <a:schemeClr val="accent5"/>
          </a:lnRef>
          <a:fillRef idx="2">
            <a:schemeClr val="accent5"/>
          </a:fillRef>
          <a:effectRef idx="1">
            <a:schemeClr val="accent5"/>
          </a:effectRef>
          <a:fontRef idx="minor">
            <a:schemeClr val="dk1"/>
          </a:fontRef>
        </p:style>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r>
              <a:rPr lang="en-US" sz="1600" dirty="0">
                <a:solidFill>
                  <a:schemeClr val="tx1"/>
                </a:solidFill>
                <a:latin typeface="Arial" pitchFamily="34" charset="0"/>
              </a:rPr>
              <a:t>What the customer wants</a:t>
            </a:r>
          </a:p>
        </p:txBody>
      </p:sp>
      <p:sp>
        <p:nvSpPr>
          <p:cNvPr id="71" name="Rectangle 70">
            <a:extLst>
              <a:ext uri="{FF2B5EF4-FFF2-40B4-BE49-F238E27FC236}">
                <a16:creationId xmlns:a16="http://schemas.microsoft.com/office/drawing/2014/main" id="{C6DFDA5B-3252-4FC4-99DA-AC5384CA10BF}"/>
              </a:ext>
            </a:extLst>
          </p:cNvPr>
          <p:cNvSpPr/>
          <p:nvPr/>
        </p:nvSpPr>
        <p:spPr bwMode="auto">
          <a:xfrm>
            <a:off x="2375355" y="1922907"/>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Even Toasting</a:t>
            </a:r>
          </a:p>
        </p:txBody>
      </p:sp>
      <p:sp>
        <p:nvSpPr>
          <p:cNvPr id="72" name="Rectangle 71">
            <a:extLst>
              <a:ext uri="{FF2B5EF4-FFF2-40B4-BE49-F238E27FC236}">
                <a16:creationId xmlns:a16="http://schemas.microsoft.com/office/drawing/2014/main" id="{6DE1FAA4-9B1C-4A6B-9B38-1D16CE754413}"/>
              </a:ext>
            </a:extLst>
          </p:cNvPr>
          <p:cNvSpPr/>
          <p:nvPr/>
        </p:nvSpPr>
        <p:spPr bwMode="auto">
          <a:xfrm>
            <a:off x="2375355" y="2456319"/>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Quick</a:t>
            </a:r>
          </a:p>
        </p:txBody>
      </p:sp>
      <p:sp>
        <p:nvSpPr>
          <p:cNvPr id="73" name="Rectangle 72">
            <a:extLst>
              <a:ext uri="{FF2B5EF4-FFF2-40B4-BE49-F238E27FC236}">
                <a16:creationId xmlns:a16="http://schemas.microsoft.com/office/drawing/2014/main" id="{8CC49DB0-D470-45C0-AE2D-DAA31389978D}"/>
              </a:ext>
            </a:extLst>
          </p:cNvPr>
          <p:cNvSpPr/>
          <p:nvPr/>
        </p:nvSpPr>
        <p:spPr bwMode="auto">
          <a:xfrm>
            <a:off x="2375355" y="300357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Affordable</a:t>
            </a:r>
          </a:p>
        </p:txBody>
      </p:sp>
      <p:sp>
        <p:nvSpPr>
          <p:cNvPr id="74" name="Rectangle 73">
            <a:extLst>
              <a:ext uri="{FF2B5EF4-FFF2-40B4-BE49-F238E27FC236}">
                <a16:creationId xmlns:a16="http://schemas.microsoft.com/office/drawing/2014/main" id="{F9F00D30-2F24-43D1-9CEE-9696C8B83BFE}"/>
              </a:ext>
            </a:extLst>
          </p:cNvPr>
          <p:cNvSpPr/>
          <p:nvPr/>
        </p:nvSpPr>
        <p:spPr bwMode="auto">
          <a:xfrm>
            <a:off x="2375355" y="3528841"/>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Easy to Use</a:t>
            </a:r>
          </a:p>
        </p:txBody>
      </p:sp>
      <p:sp>
        <p:nvSpPr>
          <p:cNvPr id="75" name="Rectangle 74">
            <a:extLst>
              <a:ext uri="{FF2B5EF4-FFF2-40B4-BE49-F238E27FC236}">
                <a16:creationId xmlns:a16="http://schemas.microsoft.com/office/drawing/2014/main" id="{A29D74AA-5DDA-456B-B26D-54EB31972782}"/>
              </a:ext>
            </a:extLst>
          </p:cNvPr>
          <p:cNvSpPr/>
          <p:nvPr/>
        </p:nvSpPr>
        <p:spPr bwMode="auto">
          <a:xfrm>
            <a:off x="2375355" y="404265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Attractive</a:t>
            </a:r>
          </a:p>
        </p:txBody>
      </p:sp>
      <p:sp>
        <p:nvSpPr>
          <p:cNvPr id="76" name="Rectangle 75">
            <a:extLst>
              <a:ext uri="{FF2B5EF4-FFF2-40B4-BE49-F238E27FC236}">
                <a16:creationId xmlns:a16="http://schemas.microsoft.com/office/drawing/2014/main" id="{408B6090-DAF2-4380-AA1F-E0A48C7C8DAB}"/>
              </a:ext>
            </a:extLst>
          </p:cNvPr>
          <p:cNvSpPr/>
          <p:nvPr/>
        </p:nvSpPr>
        <p:spPr bwMode="auto">
          <a:xfrm>
            <a:off x="2375355" y="4576064"/>
            <a:ext cx="1476375" cy="536575"/>
          </a:xfrm>
          <a:prstGeom prst="rect">
            <a:avLst/>
          </a:prstGeom>
          <a:solidFill>
            <a:srgbClr val="FFFF00"/>
          </a:solidFill>
          <a:ln>
            <a:solidFill>
              <a:srgbClr val="000000"/>
            </a:solidFill>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nchor="ctr"/>
          <a:lstStyle/>
          <a:p>
            <a:pPr algn="ctr">
              <a:defRPr/>
            </a:pPr>
            <a:r>
              <a:rPr lang="en-GB" sz="1600" dirty="0">
                <a:solidFill>
                  <a:schemeClr val="tx1"/>
                </a:solidFill>
              </a:rPr>
              <a:t>Reliable</a:t>
            </a:r>
          </a:p>
        </p:txBody>
      </p:sp>
    </p:spTree>
    <p:extLst>
      <p:ext uri="{BB962C8B-B14F-4D97-AF65-F5344CB8AC3E}">
        <p14:creationId xmlns:p14="http://schemas.microsoft.com/office/powerpoint/2010/main" val="3702164057"/>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2"/>
          <p:cNvSpPr>
            <a:spLocks noGrp="1" noChangeArrowheads="1"/>
          </p:cNvSpPr>
          <p:nvPr>
            <p:ph type="title"/>
          </p:nvPr>
        </p:nvSpPr>
        <p:spPr>
          <a:xfrm>
            <a:off x="94593" y="126273"/>
            <a:ext cx="9144000" cy="448158"/>
          </a:xfrm>
        </p:spPr>
        <p:txBody>
          <a:bodyPr>
            <a:normAutofit fontScale="90000"/>
          </a:bodyPr>
          <a:lstStyle/>
          <a:p>
            <a:pPr defTabSz="762000"/>
            <a:r>
              <a:rPr lang="en-GB" dirty="0"/>
              <a:t>Discussion – Generate Heat - Solutions</a:t>
            </a:r>
          </a:p>
        </p:txBody>
      </p:sp>
      <p:sp>
        <p:nvSpPr>
          <p:cNvPr id="112643" name="Rectangle 3"/>
          <p:cNvSpPr>
            <a:spLocks noGrp="1" noChangeArrowheads="1"/>
          </p:cNvSpPr>
          <p:nvPr>
            <p:ph type="body" sz="half" idx="2"/>
          </p:nvPr>
        </p:nvSpPr>
        <p:spPr>
          <a:xfrm>
            <a:off x="5561019" y="967050"/>
            <a:ext cx="4962525" cy="615553"/>
          </a:xfrm>
        </p:spPr>
        <p:txBody>
          <a:bodyPr>
            <a:normAutofit fontScale="92500" lnSpcReduction="10000"/>
          </a:bodyPr>
          <a:lstStyle/>
          <a:p>
            <a:pPr defTabSz="762000">
              <a:lnSpc>
                <a:spcPct val="100000"/>
              </a:lnSpc>
              <a:spcBef>
                <a:spcPts val="0"/>
              </a:spcBef>
            </a:pPr>
            <a:r>
              <a:rPr lang="en-GB" sz="2000" dirty="0"/>
              <a:t>What are all the solutions to the GENERATE HEAT function</a:t>
            </a:r>
          </a:p>
        </p:txBody>
      </p:sp>
      <p:sp>
        <p:nvSpPr>
          <p:cNvPr id="112652" name="Rectangle 57"/>
          <p:cNvSpPr>
            <a:spLocks noChangeArrowheads="1"/>
          </p:cNvSpPr>
          <p:nvPr/>
        </p:nvSpPr>
        <p:spPr bwMode="auto">
          <a:xfrm>
            <a:off x="5662620" y="1686484"/>
            <a:ext cx="4759325" cy="4572954"/>
          </a:xfrm>
          <a:prstGeom prst="rect">
            <a:avLst/>
          </a:prstGeom>
          <a:noFill/>
          <a:ln w="38100">
            <a:solidFill>
              <a:srgbClr val="990000"/>
            </a:solidFill>
            <a:miter lim="800000"/>
            <a:headEnd/>
            <a:tailEnd/>
          </a:ln>
        </p:spPr>
        <p:txBody>
          <a:bodyPr wrap="none" anchor="ctr"/>
          <a:lstStyle/>
          <a:p>
            <a:pPr algn="ctr">
              <a:spcBef>
                <a:spcPct val="0"/>
              </a:spcBef>
              <a:buClrTx/>
              <a:buFontTx/>
              <a:buNone/>
            </a:pPr>
            <a:endParaRPr lang="en-US" sz="1200" dirty="0">
              <a:solidFill>
                <a:srgbClr val="000000"/>
              </a:solidFill>
            </a:endParaRPr>
          </a:p>
        </p:txBody>
      </p:sp>
      <p:pic>
        <p:nvPicPr>
          <p:cNvPr id="58" name="Picture 57">
            <a:extLst>
              <a:ext uri="{FF2B5EF4-FFF2-40B4-BE49-F238E27FC236}">
                <a16:creationId xmlns:a16="http://schemas.microsoft.com/office/drawing/2014/main" id="{FE320B8A-63CE-8341-A534-AD87516183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68670" y="2054691"/>
            <a:ext cx="1946838" cy="1622365"/>
          </a:xfrm>
          <a:prstGeom prst="rect">
            <a:avLst/>
          </a:prstGeom>
        </p:spPr>
      </p:pic>
      <p:pic>
        <p:nvPicPr>
          <p:cNvPr id="59" name="Picture 58">
            <a:extLst>
              <a:ext uri="{FF2B5EF4-FFF2-40B4-BE49-F238E27FC236}">
                <a16:creationId xmlns:a16="http://schemas.microsoft.com/office/drawing/2014/main" id="{29C314B3-20C8-4548-900D-1C4EFCACF8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45982" y="4542311"/>
            <a:ext cx="1997562" cy="1997562"/>
          </a:xfrm>
          <a:prstGeom prst="rect">
            <a:avLst/>
          </a:prstGeom>
        </p:spPr>
      </p:pic>
      <p:pic>
        <p:nvPicPr>
          <p:cNvPr id="60" name="Picture 59">
            <a:extLst>
              <a:ext uri="{FF2B5EF4-FFF2-40B4-BE49-F238E27FC236}">
                <a16:creationId xmlns:a16="http://schemas.microsoft.com/office/drawing/2014/main" id="{1D8D9AA1-201D-E94D-B587-9CDFED9A598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95662" y="3411597"/>
            <a:ext cx="2183752" cy="1533479"/>
          </a:xfrm>
          <a:prstGeom prst="rect">
            <a:avLst/>
          </a:prstGeom>
        </p:spPr>
      </p:pic>
      <p:pic>
        <p:nvPicPr>
          <p:cNvPr id="61" name="Picture 60">
            <a:extLst>
              <a:ext uri="{FF2B5EF4-FFF2-40B4-BE49-F238E27FC236}">
                <a16:creationId xmlns:a16="http://schemas.microsoft.com/office/drawing/2014/main" id="{5F224CE3-6205-9444-B5AB-BB44423FA7C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954890" y="1067851"/>
            <a:ext cx="1657330" cy="1657330"/>
          </a:xfrm>
          <a:prstGeom prst="rect">
            <a:avLst/>
          </a:prstGeom>
        </p:spPr>
      </p:pic>
    </p:spTree>
    <p:extLst>
      <p:ext uri="{BB962C8B-B14F-4D97-AF65-F5344CB8AC3E}">
        <p14:creationId xmlns:p14="http://schemas.microsoft.com/office/powerpoint/2010/main" val="291061192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3425" name="Object 2"/>
          <p:cNvGraphicFramePr>
            <a:graphicFrameLocks noChangeAspect="1"/>
          </p:cNvGraphicFramePr>
          <p:nvPr/>
        </p:nvGraphicFramePr>
        <p:xfrm>
          <a:off x="1524000" y="1607779"/>
          <a:ext cx="9144000" cy="4700588"/>
        </p:xfrm>
        <a:graphic>
          <a:graphicData uri="http://schemas.openxmlformats.org/presentationml/2006/ole">
            <mc:AlternateContent xmlns:mc="http://schemas.openxmlformats.org/markup-compatibility/2006">
              <mc:Choice xmlns:v="urn:schemas-microsoft-com:vml" Requires="v">
                <p:oleObj name="Document" r:id="rId3" imgW="11811000" imgH="6070600" progId="Word.Document.8">
                  <p:embed/>
                </p:oleObj>
              </mc:Choice>
              <mc:Fallback>
                <p:oleObj name="Document" r:id="rId3" imgW="11811000" imgH="6070600" progId="Word.Document.8">
                  <p:embed/>
                  <p:pic>
                    <p:nvPicPr>
                      <p:cNvPr id="103425"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24000" y="1607779"/>
                        <a:ext cx="9144000" cy="47005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oleObj>
              </mc:Fallback>
            </mc:AlternateContent>
          </a:graphicData>
        </a:graphic>
      </p:graphicFrame>
      <p:sp>
        <p:nvSpPr>
          <p:cNvPr id="103426" name="Title 1"/>
          <p:cNvSpPr>
            <a:spLocks noGrp="1"/>
          </p:cNvSpPr>
          <p:nvPr>
            <p:ph type="title"/>
          </p:nvPr>
        </p:nvSpPr>
        <p:spPr>
          <a:xfrm>
            <a:off x="137006" y="123537"/>
            <a:ext cx="11508456" cy="638174"/>
          </a:xfrm>
        </p:spPr>
        <p:txBody>
          <a:bodyPr>
            <a:noAutofit/>
          </a:bodyPr>
          <a:lstStyle/>
          <a:p>
            <a:pPr eaLnBrk="1" hangingPunct="1"/>
            <a:r>
              <a:rPr lang="en-US" sz="2800" dirty="0">
                <a:latin typeface="Arial" charset="0"/>
              </a:rPr>
              <a:t>Generic Functionality helps us innovate: Explore functional solutions</a:t>
            </a:r>
            <a:endParaRPr lang="en-GB" sz="2800" dirty="0">
              <a:latin typeface="Arial" charset="0"/>
            </a:endParaRPr>
          </a:p>
        </p:txBody>
      </p:sp>
      <p:sp>
        <p:nvSpPr>
          <p:cNvPr id="103447" name="Slide Number Placeholder 23"/>
          <p:cNvSpPr>
            <a:spLocks noGrp="1"/>
          </p:cNvSpPr>
          <p:nvPr>
            <p:ph type="sldNum" sz="quarter" idx="4"/>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fld id="{DEB9A7AE-7371-8149-BD3C-D55EF6C2A0AA}" type="slidenum">
              <a:rPr lang="en-GB" sz="1000"/>
              <a:pPr/>
              <a:t>44</a:t>
            </a:fld>
            <a:endParaRPr lang="en-GB" sz="1000" dirty="0"/>
          </a:p>
        </p:txBody>
      </p:sp>
      <p:grpSp>
        <p:nvGrpSpPr>
          <p:cNvPr id="2" name="Group 1"/>
          <p:cNvGrpSpPr/>
          <p:nvPr/>
        </p:nvGrpSpPr>
        <p:grpSpPr>
          <a:xfrm>
            <a:off x="2946409" y="2688867"/>
            <a:ext cx="423863" cy="3606800"/>
            <a:chOff x="1422400" y="2379663"/>
            <a:chExt cx="423863" cy="3606800"/>
          </a:xfrm>
        </p:grpSpPr>
        <p:sp>
          <p:nvSpPr>
            <p:cNvPr id="103427" name="Oval 4"/>
            <p:cNvSpPr>
              <a:spLocks noChangeArrowheads="1"/>
            </p:cNvSpPr>
            <p:nvPr/>
          </p:nvSpPr>
          <p:spPr bwMode="auto">
            <a:xfrm>
              <a:off x="1447800" y="2379663"/>
              <a:ext cx="398463"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8" name="Oval 5"/>
            <p:cNvSpPr>
              <a:spLocks noChangeArrowheads="1"/>
            </p:cNvSpPr>
            <p:nvPr/>
          </p:nvSpPr>
          <p:spPr bwMode="auto">
            <a:xfrm>
              <a:off x="1439863" y="2862263"/>
              <a:ext cx="396875"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29" name="Oval 6"/>
            <p:cNvSpPr>
              <a:spLocks noChangeArrowheads="1"/>
            </p:cNvSpPr>
            <p:nvPr/>
          </p:nvSpPr>
          <p:spPr bwMode="auto">
            <a:xfrm>
              <a:off x="1447800" y="33782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0" name="Oval 7"/>
            <p:cNvSpPr>
              <a:spLocks noChangeArrowheads="1"/>
            </p:cNvSpPr>
            <p:nvPr/>
          </p:nvSpPr>
          <p:spPr bwMode="auto">
            <a:xfrm>
              <a:off x="1439863" y="4503738"/>
              <a:ext cx="396875"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1" name="Oval 8"/>
            <p:cNvSpPr>
              <a:spLocks noChangeArrowheads="1"/>
            </p:cNvSpPr>
            <p:nvPr/>
          </p:nvSpPr>
          <p:spPr bwMode="auto">
            <a:xfrm>
              <a:off x="1430338" y="4005263"/>
              <a:ext cx="398462" cy="346075"/>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2" name="Oval 9"/>
            <p:cNvSpPr>
              <a:spLocks noChangeArrowheads="1"/>
            </p:cNvSpPr>
            <p:nvPr/>
          </p:nvSpPr>
          <p:spPr bwMode="auto">
            <a:xfrm>
              <a:off x="1422400" y="5638800"/>
              <a:ext cx="398463" cy="347663"/>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sp>
          <p:nvSpPr>
            <p:cNvPr id="103433" name="Oval 10"/>
            <p:cNvSpPr>
              <a:spLocks noChangeArrowheads="1"/>
            </p:cNvSpPr>
            <p:nvPr/>
          </p:nvSpPr>
          <p:spPr bwMode="auto">
            <a:xfrm>
              <a:off x="1430338" y="5062538"/>
              <a:ext cx="398462" cy="347662"/>
            </a:xfrm>
            <a:prstGeom prst="ellipse">
              <a:avLst/>
            </a:prstGeom>
            <a:solidFill>
              <a:srgbClr val="FF9999">
                <a:alpha val="36078"/>
              </a:srgbClr>
            </a:solidFill>
            <a:ln w="57150">
              <a:solidFill>
                <a:srgbClr val="C00000"/>
              </a:solidFill>
              <a:round/>
              <a:headEnd/>
              <a:tailEnd/>
            </a:ln>
          </p:spPr>
          <p:txBody>
            <a:bodyPr/>
            <a:lstStyle/>
            <a:p>
              <a:pPr algn="ctr"/>
              <a:endParaRPr lang="en-US" dirty="0"/>
            </a:p>
          </p:txBody>
        </p:sp>
      </p:grpSp>
      <p:grpSp>
        <p:nvGrpSpPr>
          <p:cNvPr id="3" name="Group 2"/>
          <p:cNvGrpSpPr/>
          <p:nvPr/>
        </p:nvGrpSpPr>
        <p:grpSpPr>
          <a:xfrm>
            <a:off x="3868739" y="2688867"/>
            <a:ext cx="5470525" cy="3606800"/>
            <a:chOff x="2344738" y="2379663"/>
            <a:chExt cx="5470525" cy="3606800"/>
          </a:xfrm>
        </p:grpSpPr>
        <p:sp>
          <p:nvSpPr>
            <p:cNvPr id="12" name="Oval 11"/>
            <p:cNvSpPr/>
            <p:nvPr/>
          </p:nvSpPr>
          <p:spPr bwMode="auto">
            <a:xfrm>
              <a:off x="4360863" y="2379663"/>
              <a:ext cx="396875"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3" name="Oval 12"/>
            <p:cNvSpPr/>
            <p:nvPr/>
          </p:nvSpPr>
          <p:spPr bwMode="auto">
            <a:xfrm>
              <a:off x="4343400" y="5638800"/>
              <a:ext cx="398463" cy="347663"/>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4" name="Oval 13"/>
            <p:cNvSpPr/>
            <p:nvPr/>
          </p:nvSpPr>
          <p:spPr bwMode="auto">
            <a:xfrm>
              <a:off x="5392738" y="5046663"/>
              <a:ext cx="398462"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5" name="Oval 14"/>
            <p:cNvSpPr/>
            <p:nvPr/>
          </p:nvSpPr>
          <p:spPr bwMode="auto">
            <a:xfrm>
              <a:off x="6350000" y="45132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6" name="Oval 15"/>
            <p:cNvSpPr/>
            <p:nvPr/>
          </p:nvSpPr>
          <p:spPr bwMode="auto">
            <a:xfrm>
              <a:off x="6350000" y="40560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7" name="Oval 16"/>
            <p:cNvSpPr/>
            <p:nvPr/>
          </p:nvSpPr>
          <p:spPr bwMode="auto">
            <a:xfrm>
              <a:off x="7416800" y="3446463"/>
              <a:ext cx="398463" cy="346075"/>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sp>
          <p:nvSpPr>
            <p:cNvPr id="18" name="Oval 17"/>
            <p:cNvSpPr/>
            <p:nvPr/>
          </p:nvSpPr>
          <p:spPr bwMode="auto">
            <a:xfrm>
              <a:off x="2344738" y="2852738"/>
              <a:ext cx="398462" cy="347662"/>
            </a:xfrm>
            <a:prstGeom prst="ellipse">
              <a:avLst/>
            </a:prstGeom>
            <a:solidFill>
              <a:schemeClr val="accent6">
                <a:lumMod val="20000"/>
                <a:lumOff val="80000"/>
                <a:alpha val="36078"/>
              </a:schemeClr>
            </a:solidFill>
            <a:ln w="57150" cap="flat" cmpd="sng" algn="ctr">
              <a:solidFill>
                <a:srgbClr val="0070C0"/>
              </a:solidFill>
              <a:prstDash val="solid"/>
              <a:round/>
              <a:headEnd type="none" w="med" len="med"/>
              <a:tailEnd type="none" w="med" len="med"/>
            </a:ln>
            <a:effectLst/>
          </p:spPr>
          <p:txBody>
            <a:bodyPr/>
            <a:lstStyle/>
            <a:p>
              <a:pPr algn="ctr">
                <a:buFont typeface="Wingdings" pitchFamily="2" charset="2"/>
                <a:buNone/>
                <a:defRPr/>
              </a:pPr>
              <a:endParaRPr lang="en-GB" dirty="0"/>
            </a:p>
          </p:txBody>
        </p:sp>
        <p:cxnSp>
          <p:nvCxnSpPr>
            <p:cNvPr id="103441" name="Shape 21"/>
            <p:cNvCxnSpPr>
              <a:cxnSpLocks noChangeShapeType="1"/>
              <a:stCxn id="12" idx="2"/>
              <a:endCxn id="18" idx="0"/>
            </p:cNvCxnSpPr>
            <p:nvPr/>
          </p:nvCxnSpPr>
          <p:spPr bwMode="auto">
            <a:xfrm rot="10800000" flipV="1">
              <a:off x="2544763" y="2552700"/>
              <a:ext cx="1816100" cy="300038"/>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2" name="Shape 23"/>
            <p:cNvCxnSpPr>
              <a:cxnSpLocks noChangeShapeType="1"/>
              <a:stCxn id="18" idx="6"/>
              <a:endCxn id="17" idx="0"/>
            </p:cNvCxnSpPr>
            <p:nvPr/>
          </p:nvCxnSpPr>
          <p:spPr bwMode="auto">
            <a:xfrm>
              <a:off x="2743200" y="3027363"/>
              <a:ext cx="4872038" cy="419100"/>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3" name="Shape 25"/>
            <p:cNvCxnSpPr>
              <a:cxnSpLocks noChangeShapeType="1"/>
              <a:stCxn id="17" idx="2"/>
              <a:endCxn id="16" idx="0"/>
            </p:cNvCxnSpPr>
            <p:nvPr/>
          </p:nvCxnSpPr>
          <p:spPr bwMode="auto">
            <a:xfrm rot="10800000" flipV="1">
              <a:off x="6548438" y="3619500"/>
              <a:ext cx="868362" cy="4365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4" name="Straight Connector 27"/>
            <p:cNvCxnSpPr>
              <a:cxnSpLocks noChangeShapeType="1"/>
              <a:stCxn id="16" idx="4"/>
              <a:endCxn id="15" idx="0"/>
            </p:cNvCxnSpPr>
            <p:nvPr/>
          </p:nvCxnSpPr>
          <p:spPr bwMode="auto">
            <a:xfrm rot="16200000" flipH="1">
              <a:off x="6492875" y="4457701"/>
              <a:ext cx="111125" cy="0"/>
            </a:xfrm>
            <a:prstGeom prst="line">
              <a:avLst/>
            </a:prstGeom>
            <a:noFill/>
            <a:ln w="38100">
              <a:solidFill>
                <a:srgbClr val="0070C0"/>
              </a:solidFill>
              <a:round/>
              <a:headEnd/>
              <a:tailEnd/>
            </a:ln>
            <a:extLst>
              <a:ext uri="{909E8E84-426E-40dd-AFC4-6F175D3DCCD1}">
                <a14:hiddenFill xmlns:a14="http://schemas.microsoft.com/office/drawing/2010/main" xmlns="">
                  <a:noFill/>
                </a14:hiddenFill>
              </a:ext>
            </a:extLst>
          </p:spPr>
        </p:cxnSp>
        <p:cxnSp>
          <p:nvCxnSpPr>
            <p:cNvPr id="103445" name="Shape 29"/>
            <p:cNvCxnSpPr>
              <a:cxnSpLocks noChangeShapeType="1"/>
              <a:stCxn id="15" idx="2"/>
              <a:endCxn id="14" idx="0"/>
            </p:cNvCxnSpPr>
            <p:nvPr/>
          </p:nvCxnSpPr>
          <p:spPr bwMode="auto">
            <a:xfrm rot="10800000" flipV="1">
              <a:off x="5592763" y="4686300"/>
              <a:ext cx="757237" cy="360363"/>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cxnSp>
          <p:nvCxnSpPr>
            <p:cNvPr id="103446" name="Shape 31"/>
            <p:cNvCxnSpPr>
              <a:cxnSpLocks noChangeShapeType="1"/>
              <a:endCxn id="13" idx="0"/>
            </p:cNvCxnSpPr>
            <p:nvPr/>
          </p:nvCxnSpPr>
          <p:spPr bwMode="auto">
            <a:xfrm rot="10800000" flipV="1">
              <a:off x="4541838" y="5189538"/>
              <a:ext cx="817562" cy="449262"/>
            </a:xfrm>
            <a:prstGeom prst="bentConnector2">
              <a:avLst/>
            </a:prstGeom>
            <a:noFill/>
            <a:ln w="38100">
              <a:solidFill>
                <a:srgbClr val="0070C0">
                  <a:alpha val="50980"/>
                </a:srgbClr>
              </a:solidFill>
              <a:round/>
              <a:headEnd/>
              <a:tailEnd/>
            </a:ln>
            <a:extLst>
              <a:ext uri="{909E8E84-426E-40dd-AFC4-6F175D3DCCD1}">
                <a14:hiddenFill xmlns:a14="http://schemas.microsoft.com/office/drawing/2010/main" xmlns="">
                  <a:noFill/>
                </a14:hiddenFill>
              </a:ext>
            </a:extLst>
          </p:spPr>
        </p:cxnSp>
      </p:grpSp>
      <p:sp>
        <p:nvSpPr>
          <p:cNvPr id="4" name="Rounded Rectangular Callout 3"/>
          <p:cNvSpPr/>
          <p:nvPr/>
        </p:nvSpPr>
        <p:spPr>
          <a:xfrm>
            <a:off x="3868738" y="949037"/>
            <a:ext cx="5245652" cy="773043"/>
          </a:xfrm>
          <a:prstGeom prst="wedgeRoundRectCallout">
            <a:avLst>
              <a:gd name="adj1" fmla="val -67607"/>
              <a:gd name="adj2" fmla="val 152214"/>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us the Generic System Functions to identify, document and explore potential system solutions</a:t>
            </a:r>
          </a:p>
        </p:txBody>
      </p:sp>
    </p:spTree>
    <p:extLst>
      <p:ext uri="{BB962C8B-B14F-4D97-AF65-F5344CB8AC3E}">
        <p14:creationId xmlns:p14="http://schemas.microsoft.com/office/powerpoint/2010/main" val="182278682"/>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wipe(up)">
                                      <p:cBhvr>
                                        <p:cTn id="11" dur="20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1" fill="hold" nodeType="click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wipe(up)">
                                      <p:cBhvr>
                                        <p:cTn id="16"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2"/>
          <p:cNvSpPr>
            <a:spLocks noGrp="1" noChangeArrowheads="1"/>
          </p:cNvSpPr>
          <p:nvPr>
            <p:ph type="title"/>
          </p:nvPr>
        </p:nvSpPr>
        <p:spPr>
          <a:xfrm>
            <a:off x="215340" y="173170"/>
            <a:ext cx="9002233" cy="421496"/>
          </a:xfrm>
        </p:spPr>
        <p:txBody>
          <a:bodyPr>
            <a:normAutofit fontScale="90000"/>
          </a:bodyPr>
          <a:lstStyle/>
          <a:p>
            <a:pPr eaLnBrk="1" hangingPunct="1"/>
            <a:r>
              <a:rPr lang="en-US" sz="2800" dirty="0">
                <a:latin typeface="Arial" charset="0"/>
              </a:rPr>
              <a:t>Functionality helps us to Explore all the Options</a:t>
            </a:r>
          </a:p>
        </p:txBody>
      </p:sp>
      <p:graphicFrame>
        <p:nvGraphicFramePr>
          <p:cNvPr id="4098" name="Object 2"/>
          <p:cNvGraphicFramePr>
            <a:graphicFrameLocks noGrp="1" noChangeAspect="1"/>
          </p:cNvGraphicFramePr>
          <p:nvPr>
            <p:ph idx="4294967295"/>
            <p:extLst>
              <p:ext uri="{D42A27DB-BD31-4B8C-83A1-F6EECF244321}">
                <p14:modId xmlns:p14="http://schemas.microsoft.com/office/powerpoint/2010/main" val="3096259556"/>
              </p:ext>
            </p:extLst>
          </p:nvPr>
        </p:nvGraphicFramePr>
        <p:xfrm>
          <a:off x="1649412" y="2191222"/>
          <a:ext cx="8893175" cy="3286125"/>
        </p:xfrm>
        <a:graphic>
          <a:graphicData uri="http://schemas.openxmlformats.org/presentationml/2006/ole">
            <mc:AlternateContent xmlns:mc="http://schemas.openxmlformats.org/markup-compatibility/2006">
              <mc:Choice xmlns:v="urn:schemas-microsoft-com:vml" Requires="v">
                <p:oleObj name="Worksheet" r:id="rId2" imgW="17390424" imgH="4817505" progId="Excel.Sheet.8">
                  <p:embed/>
                </p:oleObj>
              </mc:Choice>
              <mc:Fallback>
                <p:oleObj name="Worksheet" r:id="rId2" imgW="17390424" imgH="4817505" progId="Excel.Sheet.8">
                  <p:embed/>
                  <p:pic>
                    <p:nvPicPr>
                      <p:cNvPr id="4098" name="Object 2"/>
                      <p:cNvPicPr>
                        <a:picLocks noChangeAspect="1" noChangeArrowheads="1"/>
                      </p:cNvPicPr>
                      <p:nvPr/>
                    </p:nvPicPr>
                    <p:blipFill>
                      <a:blip r:embed="rId3">
                        <a:extLst>
                          <a:ext uri="{28A0092B-C50C-407E-A947-70E740481C1C}">
                            <a14:useLocalDpi xmlns:a14="http://schemas.microsoft.com/office/drawing/2010/main" val="0"/>
                          </a:ext>
                        </a:extLst>
                      </a:blip>
                      <a:srcRect r="25049"/>
                      <a:stretch>
                        <a:fillRect/>
                      </a:stretch>
                    </p:blipFill>
                    <p:spPr bwMode="auto">
                      <a:xfrm>
                        <a:off x="1649412" y="2191222"/>
                        <a:ext cx="8893175" cy="3286125"/>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4100" name="Text Box 1474"/>
          <p:cNvSpPr txBox="1">
            <a:spLocks noChangeArrowheads="1"/>
          </p:cNvSpPr>
          <p:nvPr/>
        </p:nvSpPr>
        <p:spPr bwMode="auto">
          <a:xfrm>
            <a:off x="3390900" y="5801669"/>
            <a:ext cx="5184382" cy="461665"/>
          </a:xfrm>
          <a:prstGeom prst="rect">
            <a:avLst/>
          </a:prstGeom>
          <a:ln/>
        </p:spPr>
        <p:style>
          <a:lnRef idx="0">
            <a:schemeClr val="accent2"/>
          </a:lnRef>
          <a:fillRef idx="3">
            <a:schemeClr val="accent2"/>
          </a:fillRef>
          <a:effectRef idx="3">
            <a:schemeClr val="accent2"/>
          </a:effectRef>
          <a:fontRef idx="minor">
            <a:schemeClr val="lt1"/>
          </a:fontRef>
        </p:style>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2400" b="1" dirty="0">
                <a:solidFill>
                  <a:schemeClr val="bg1"/>
                </a:solidFill>
              </a:rPr>
              <a:t>This is a Function Means Analysis</a:t>
            </a:r>
            <a:endParaRPr lang="en-US" sz="2400" b="1" dirty="0">
              <a:solidFill>
                <a:schemeClr val="bg1"/>
              </a:solidFill>
            </a:endParaRPr>
          </a:p>
        </p:txBody>
      </p:sp>
      <p:sp>
        <p:nvSpPr>
          <p:cNvPr id="4101" name="AutoShape 1475"/>
          <p:cNvSpPr>
            <a:spLocks noChangeArrowheads="1"/>
          </p:cNvSpPr>
          <p:nvPr/>
        </p:nvSpPr>
        <p:spPr bwMode="auto">
          <a:xfrm>
            <a:off x="3104876" y="1178161"/>
            <a:ext cx="1841499" cy="850900"/>
          </a:xfrm>
          <a:prstGeom prst="wedgeRoundRectCallout">
            <a:avLst>
              <a:gd name="adj1" fmla="val -41844"/>
              <a:gd name="adj2" fmla="val 100446"/>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2000" dirty="0">
                <a:solidFill>
                  <a:schemeClr val="tx1"/>
                </a:solidFill>
              </a:rPr>
              <a:t>Tracer Functionality</a:t>
            </a:r>
            <a:endParaRPr lang="en-US" sz="2000" dirty="0">
              <a:solidFill>
                <a:schemeClr val="tx1"/>
              </a:solidFill>
            </a:endParaRPr>
          </a:p>
        </p:txBody>
      </p:sp>
      <p:sp>
        <p:nvSpPr>
          <p:cNvPr id="4102" name="AutoShape 1476"/>
          <p:cNvSpPr>
            <a:spLocks noChangeArrowheads="1"/>
          </p:cNvSpPr>
          <p:nvPr/>
        </p:nvSpPr>
        <p:spPr bwMode="auto">
          <a:xfrm>
            <a:off x="7300657" y="1097704"/>
            <a:ext cx="1841500" cy="850900"/>
          </a:xfrm>
          <a:prstGeom prst="wedgeRoundRectCallout">
            <a:avLst>
              <a:gd name="adj1" fmla="val 19436"/>
              <a:gd name="adj2" fmla="val 127259"/>
              <a:gd name="adj3" fmla="val 16667"/>
            </a:avLst>
          </a:prstGeom>
          <a:ln>
            <a:headEnd/>
            <a:tailEnd/>
          </a:ln>
        </p:spPr>
        <p:style>
          <a:lnRef idx="0">
            <a:schemeClr val="accent4"/>
          </a:lnRef>
          <a:fillRef idx="3">
            <a:schemeClr val="accent4"/>
          </a:fillRef>
          <a:effectRef idx="3">
            <a:schemeClr val="accent4"/>
          </a:effectRef>
          <a:fontRef idx="minor">
            <a:schemeClr val="lt1"/>
          </a:fontRef>
        </p:style>
        <p:txBody>
          <a:bodyPr/>
          <a:lstStyle/>
          <a:p>
            <a:pPr algn="ctr"/>
            <a:r>
              <a:rPr lang="en-GB" sz="1600" dirty="0">
                <a:solidFill>
                  <a:schemeClr val="tx1"/>
                </a:solidFill>
              </a:rPr>
              <a:t>Solutions (means) to Functionality</a:t>
            </a:r>
            <a:endParaRPr lang="en-US" sz="1600" dirty="0">
              <a:solidFill>
                <a:schemeClr val="tx1"/>
              </a:solidFill>
            </a:endParaRPr>
          </a:p>
        </p:txBody>
      </p:sp>
    </p:spTree>
    <p:extLst>
      <p:ext uri="{BB962C8B-B14F-4D97-AF65-F5344CB8AC3E}">
        <p14:creationId xmlns:p14="http://schemas.microsoft.com/office/powerpoint/2010/main" val="2232554420"/>
      </p:ext>
    </p:extLst>
  </p:cSld>
  <p:clrMapOvr>
    <a:masterClrMapping/>
  </p:clrMapOvr>
  <p:transition>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Rectangle 2"/>
          <p:cNvSpPr>
            <a:spLocks noGrp="1" noChangeArrowheads="1"/>
          </p:cNvSpPr>
          <p:nvPr>
            <p:ph type="title"/>
          </p:nvPr>
        </p:nvSpPr>
        <p:spPr>
          <a:xfrm>
            <a:off x="0" y="192659"/>
            <a:ext cx="11766980" cy="439510"/>
          </a:xfrm>
        </p:spPr>
        <p:txBody>
          <a:bodyPr>
            <a:noAutofit/>
          </a:bodyPr>
          <a:lstStyle/>
          <a:p>
            <a:r>
              <a:rPr lang="en-GB" sz="3600" dirty="0"/>
              <a:t>There is more to a system than its Generic Functionality</a:t>
            </a:r>
          </a:p>
        </p:txBody>
      </p:sp>
      <p:sp>
        <p:nvSpPr>
          <p:cNvPr id="3" name="Slide Number Placeholder 2"/>
          <p:cNvSpPr>
            <a:spLocks noGrp="1"/>
          </p:cNvSpPr>
          <p:nvPr>
            <p:ph type="sldNum" sz="quarter" idx="4"/>
          </p:nvPr>
        </p:nvSpPr>
        <p:spPr/>
        <p:txBody>
          <a:bodyPr/>
          <a:lstStyle/>
          <a:p>
            <a:fld id="{714C567D-0E37-3E41-B6D4-8C0AC45026B9}" type="slidenum">
              <a:rPr lang="en-US" smtClean="0"/>
              <a:pPr/>
              <a:t>46</a:t>
            </a:fld>
            <a:endParaRPr lang="en-US" dirty="0"/>
          </a:p>
        </p:txBody>
      </p:sp>
      <p:sp>
        <p:nvSpPr>
          <p:cNvPr id="107522" name="Rectangle 3"/>
          <p:cNvSpPr>
            <a:spLocks noGrp="1" noChangeArrowheads="1"/>
          </p:cNvSpPr>
          <p:nvPr>
            <p:ph type="body" idx="4294967295"/>
          </p:nvPr>
        </p:nvSpPr>
        <p:spPr>
          <a:xfrm>
            <a:off x="0" y="1707822"/>
            <a:ext cx="11519338" cy="1289050"/>
          </a:xfrm>
        </p:spPr>
        <p:txBody>
          <a:bodyPr/>
          <a:lstStyle/>
          <a:p>
            <a:r>
              <a:rPr lang="en-GB" sz="2200" dirty="0"/>
              <a:t>The generic system functionality is not the complete set of system functionality – a system can have functionality that is not generic:</a:t>
            </a:r>
          </a:p>
          <a:p>
            <a:endParaRPr lang="en-GB" dirty="0"/>
          </a:p>
        </p:txBody>
      </p:sp>
      <p:pic>
        <p:nvPicPr>
          <p:cNvPr id="2" name="Picture 1" descr="images-14.jpe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33700" y="2577725"/>
            <a:ext cx="6518954" cy="3954832"/>
          </a:xfrm>
          <a:prstGeom prst="rect">
            <a:avLst/>
          </a:prstGeom>
        </p:spPr>
      </p:pic>
    </p:spTree>
    <p:extLst>
      <p:ext uri="{BB962C8B-B14F-4D97-AF65-F5344CB8AC3E}">
        <p14:creationId xmlns:p14="http://schemas.microsoft.com/office/powerpoint/2010/main" val="986794109"/>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714C567D-0E37-3E41-B6D4-8C0AC45026B9}" type="slidenum">
              <a:rPr lang="en-US" smtClean="0"/>
              <a:pPr/>
              <a:t>47</a:t>
            </a:fld>
            <a:endParaRPr lang="en-US" dirty="0"/>
          </a:p>
        </p:txBody>
      </p:sp>
      <p:sp>
        <p:nvSpPr>
          <p:cNvPr id="3" name="Text Placeholder 2">
            <a:extLst>
              <a:ext uri="{FF2B5EF4-FFF2-40B4-BE49-F238E27FC236}">
                <a16:creationId xmlns:a16="http://schemas.microsoft.com/office/drawing/2014/main" id="{AC6F33EF-8570-CD48-BA0F-A9D4851B104D}"/>
              </a:ext>
            </a:extLst>
          </p:cNvPr>
          <p:cNvSpPr>
            <a:spLocks noGrp="1"/>
          </p:cNvSpPr>
          <p:nvPr>
            <p:ph type="body" sz="quarter" idx="13"/>
          </p:nvPr>
        </p:nvSpPr>
        <p:spPr>
          <a:xfrm>
            <a:off x="258057" y="881202"/>
            <a:ext cx="11671184" cy="4359060"/>
          </a:xfrm>
        </p:spPr>
        <p:txBody>
          <a:bodyPr/>
          <a:lstStyle/>
          <a:p>
            <a:pPr marL="0" indent="0">
              <a:buNone/>
            </a:pPr>
            <a:r>
              <a:rPr lang="en-GB" sz="2800" dirty="0"/>
              <a:t>The generic system functionality is not the complete set of system functionality – a system can have functionality that is not generic:</a:t>
            </a:r>
          </a:p>
          <a:p>
            <a:endParaRPr lang="en-GB" sz="1800" dirty="0"/>
          </a:p>
          <a:p>
            <a:pPr lvl="1"/>
            <a:r>
              <a:rPr lang="en-GB" b="1" dirty="0">
                <a:solidFill>
                  <a:srgbClr val="FF0000"/>
                </a:solidFill>
              </a:rPr>
              <a:t>Solution Dependent Functionality: </a:t>
            </a:r>
            <a:r>
              <a:rPr lang="en-GB" dirty="0"/>
              <a:t>A particular generic function solution may require further solution specific functionality. For example Generate Heat can be solved by Electric Element but this solution demands that you </a:t>
            </a:r>
            <a:r>
              <a:rPr lang="ja-JP" altLang="en-GB" dirty="0"/>
              <a:t>“</a:t>
            </a:r>
            <a:r>
              <a:rPr lang="en-GB" altLang="ja-JP" dirty="0"/>
              <a:t>Earth Case</a:t>
            </a:r>
            <a:r>
              <a:rPr lang="ja-JP" altLang="en-GB" dirty="0"/>
              <a:t>”</a:t>
            </a:r>
            <a:r>
              <a:rPr lang="en-GB" altLang="ja-JP" dirty="0"/>
              <a:t> to protect the user </a:t>
            </a:r>
          </a:p>
          <a:p>
            <a:pPr lvl="1"/>
            <a:r>
              <a:rPr lang="en-GB" b="1" dirty="0">
                <a:solidFill>
                  <a:srgbClr val="FF0000"/>
                </a:solidFill>
              </a:rPr>
              <a:t>Legislation Dependent Functionality: </a:t>
            </a:r>
            <a:r>
              <a:rPr lang="en-GB" dirty="0"/>
              <a:t>legislation requires us to incorporate additional functionality. For example electric toasters have to isolate electricity</a:t>
            </a:r>
          </a:p>
          <a:p>
            <a:pPr lvl="1"/>
            <a:r>
              <a:rPr lang="en-GB" b="1" dirty="0">
                <a:solidFill>
                  <a:srgbClr val="FF0000"/>
                </a:solidFill>
              </a:rPr>
              <a:t>Architectural Functionality: </a:t>
            </a:r>
            <a:r>
              <a:rPr lang="en-GB" dirty="0"/>
              <a:t>At the system level the collected functional solutions require further functionality typically to support, align, contain and protect. These functions manifest as structures, casings, frameworks, chassis etc.</a:t>
            </a:r>
          </a:p>
          <a:p>
            <a:pPr lvl="1"/>
            <a:r>
              <a:rPr lang="en-GB" b="1" dirty="0">
                <a:solidFill>
                  <a:srgbClr val="FF0000"/>
                </a:solidFill>
              </a:rPr>
              <a:t>Emergent Functionality: </a:t>
            </a:r>
            <a:r>
              <a:rPr lang="en-GB" dirty="0"/>
              <a:t>Functionality aimed at managing Unwanted Behaviour. Usually relates to informing the user of failure situations </a:t>
            </a:r>
          </a:p>
          <a:p>
            <a:endParaRPr lang="en-US" sz="1800" dirty="0"/>
          </a:p>
        </p:txBody>
      </p:sp>
      <p:sp>
        <p:nvSpPr>
          <p:cNvPr id="107521" name="Rectangle 2"/>
          <p:cNvSpPr>
            <a:spLocks noGrp="1" noChangeArrowheads="1"/>
          </p:cNvSpPr>
          <p:nvPr>
            <p:ph type="title"/>
          </p:nvPr>
        </p:nvSpPr>
        <p:spPr>
          <a:xfrm>
            <a:off x="89891" y="136525"/>
            <a:ext cx="11481998" cy="602557"/>
          </a:xfrm>
        </p:spPr>
        <p:txBody>
          <a:bodyPr/>
          <a:lstStyle/>
          <a:p>
            <a:r>
              <a:rPr lang="en-GB" sz="3600" dirty="0"/>
              <a:t>There is more to a system than its Generic Functionality</a:t>
            </a:r>
          </a:p>
        </p:txBody>
      </p:sp>
      <p:sp>
        <p:nvSpPr>
          <p:cNvPr id="4" name="TextBox 3">
            <a:extLst>
              <a:ext uri="{FF2B5EF4-FFF2-40B4-BE49-F238E27FC236}">
                <a16:creationId xmlns:a16="http://schemas.microsoft.com/office/drawing/2014/main" id="{DAF53780-FA5E-5448-AA39-2AAB70F46460}"/>
              </a:ext>
            </a:extLst>
          </p:cNvPr>
          <p:cNvSpPr txBox="1"/>
          <p:nvPr/>
        </p:nvSpPr>
        <p:spPr>
          <a:xfrm>
            <a:off x="1037897" y="5848254"/>
            <a:ext cx="9850821" cy="830997"/>
          </a:xfrm>
          <a:prstGeom prst="rect">
            <a:avLst/>
          </a:prstGeom>
        </p:spPr>
        <p:style>
          <a:lnRef idx="0">
            <a:schemeClr val="accent2"/>
          </a:lnRef>
          <a:fillRef idx="3">
            <a:schemeClr val="accent2"/>
          </a:fillRef>
          <a:effectRef idx="3">
            <a:schemeClr val="accent2"/>
          </a:effectRef>
          <a:fontRef idx="minor">
            <a:schemeClr val="lt1"/>
          </a:fontRef>
        </p:style>
        <p:txBody>
          <a:bodyPr wrap="square" rtlCol="0">
            <a:spAutoFit/>
          </a:bodyPr>
          <a:lstStyle/>
          <a:p>
            <a:pPr algn="ctr"/>
            <a:r>
              <a:rPr lang="en-US" sz="2400" dirty="0">
                <a:solidFill>
                  <a:schemeClr val="tx1"/>
                </a:solidFill>
              </a:rPr>
              <a:t>Much of this functionality will only become apparent once we have </a:t>
            </a:r>
            <a:r>
              <a:rPr lang="en-US" sz="2400" b="1" dirty="0">
                <a:solidFill>
                  <a:schemeClr val="tx1"/>
                </a:solidFill>
              </a:rPr>
              <a:t>solutions</a:t>
            </a:r>
            <a:r>
              <a:rPr lang="en-US" sz="2400" dirty="0">
                <a:solidFill>
                  <a:schemeClr val="tx1"/>
                </a:solidFill>
              </a:rPr>
              <a:t> for the Generic Functionality</a:t>
            </a:r>
          </a:p>
        </p:txBody>
      </p:sp>
    </p:spTree>
    <p:extLst>
      <p:ext uri="{BB962C8B-B14F-4D97-AF65-F5344CB8AC3E}">
        <p14:creationId xmlns:p14="http://schemas.microsoft.com/office/powerpoint/2010/main" val="287154578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367862" y="536713"/>
            <a:ext cx="8544910" cy="499145"/>
          </a:xfrm>
        </p:spPr>
        <p:txBody>
          <a:bodyPr>
            <a:normAutofit fontScale="90000"/>
          </a:bodyPr>
          <a:lstStyle/>
          <a:p>
            <a:r>
              <a:rPr lang="en-US" dirty="0"/>
              <a:t>Finding the “best” Logical Architecture</a:t>
            </a:r>
          </a:p>
        </p:txBody>
      </p:sp>
      <p:sp>
        <p:nvSpPr>
          <p:cNvPr id="4" name="Slide Number Placeholder 3"/>
          <p:cNvSpPr>
            <a:spLocks noGrp="1"/>
          </p:cNvSpPr>
          <p:nvPr>
            <p:ph type="sldNum" sz="quarter" idx="4"/>
          </p:nvPr>
        </p:nvSpPr>
        <p:spPr/>
        <p:txBody>
          <a:bodyPr/>
          <a:lstStyle/>
          <a:p>
            <a:fld id="{5B5001F5-E7B9-4741-B997-DC6E1D931256}" type="slidenum">
              <a:rPr lang="en-US" smtClean="0"/>
              <a:pPr/>
              <a:t>48</a:t>
            </a:fld>
            <a:endParaRPr lang="en-US" dirty="0"/>
          </a:p>
        </p:txBody>
      </p:sp>
      <p:pic>
        <p:nvPicPr>
          <p:cNvPr id="6" name="Picture 5"/>
          <p:cNvPicPr>
            <a:picLocks noChangeAspect="1"/>
          </p:cNvPicPr>
          <p:nvPr/>
        </p:nvPicPr>
        <p:blipFill>
          <a:blip r:embed="rId2"/>
          <a:stretch>
            <a:fillRect/>
          </a:stretch>
        </p:blipFill>
        <p:spPr>
          <a:xfrm>
            <a:off x="384005" y="1884116"/>
            <a:ext cx="4377941" cy="3800183"/>
          </a:xfrm>
          <a:prstGeom prst="rect">
            <a:avLst/>
          </a:prstGeom>
        </p:spPr>
      </p:pic>
      <p:pic>
        <p:nvPicPr>
          <p:cNvPr id="8" name="Picture 7"/>
          <p:cNvPicPr>
            <a:picLocks noChangeAspect="1"/>
          </p:cNvPicPr>
          <p:nvPr/>
        </p:nvPicPr>
        <p:blipFill>
          <a:blip r:embed="rId3"/>
          <a:stretch>
            <a:fillRect/>
          </a:stretch>
        </p:blipFill>
        <p:spPr>
          <a:xfrm>
            <a:off x="7253095" y="1033263"/>
            <a:ext cx="4213691" cy="5199372"/>
          </a:xfrm>
          <a:prstGeom prst="rect">
            <a:avLst/>
          </a:prstGeom>
        </p:spPr>
      </p:pic>
      <p:sp>
        <p:nvSpPr>
          <p:cNvPr id="9" name="Right Arrow 8"/>
          <p:cNvSpPr/>
          <p:nvPr/>
        </p:nvSpPr>
        <p:spPr>
          <a:xfrm>
            <a:off x="4889938" y="1794936"/>
            <a:ext cx="2235165" cy="3678621"/>
          </a:xfrm>
          <a:prstGeom prst="rightArrow">
            <a:avLst>
              <a:gd name="adj1" fmla="val 75185"/>
              <a:gd name="adj2" fmla="val 24194"/>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a:t>If we understand the Functional interactions, we can design the system architecture to minimize the interfaces </a:t>
            </a:r>
          </a:p>
        </p:txBody>
      </p:sp>
    </p:spTree>
    <p:extLst>
      <p:ext uri="{BB962C8B-B14F-4D97-AF65-F5344CB8AC3E}">
        <p14:creationId xmlns:p14="http://schemas.microsoft.com/office/powerpoint/2010/main" val="3661930161"/>
      </p:ext>
    </p:extLst>
  </p:cSld>
  <p:clrMapOvr>
    <a:masterClrMapping/>
  </p:clrMapOvr>
  <p:transition>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41" name="Freeform 35"/>
          <p:cNvSpPr>
            <a:spLocks noChangeArrowheads="1"/>
          </p:cNvSpPr>
          <p:nvPr/>
        </p:nvSpPr>
        <p:spPr bwMode="auto">
          <a:xfrm>
            <a:off x="1719263" y="3568672"/>
            <a:ext cx="8392348" cy="1981200"/>
          </a:xfrm>
          <a:custGeom>
            <a:avLst/>
            <a:gdLst>
              <a:gd name="T0" fmla="*/ 0 w 8850086"/>
              <a:gd name="T1" fmla="*/ 0 h 1980777"/>
              <a:gd name="T2" fmla="*/ 54447 w 8850086"/>
              <a:gd name="T3" fmla="*/ 21866 h 1980777"/>
              <a:gd name="T4" fmla="*/ 1143566 w 8850086"/>
              <a:gd name="T5" fmla="*/ 43714 h 1980777"/>
              <a:gd name="T6" fmla="*/ 1263366 w 8850086"/>
              <a:gd name="T7" fmla="*/ 54656 h 1980777"/>
              <a:gd name="T8" fmla="*/ 1339604 w 8850086"/>
              <a:gd name="T9" fmla="*/ 65580 h 1980777"/>
              <a:gd name="T10" fmla="*/ 1426727 w 8850086"/>
              <a:gd name="T11" fmla="*/ 76504 h 1980777"/>
              <a:gd name="T12" fmla="*/ 1459404 w 8850086"/>
              <a:gd name="T13" fmla="*/ 87446 h 1980777"/>
              <a:gd name="T14" fmla="*/ 1513856 w 8850086"/>
              <a:gd name="T15" fmla="*/ 153027 h 1980777"/>
              <a:gd name="T16" fmla="*/ 1535642 w 8850086"/>
              <a:gd name="T17" fmla="*/ 240454 h 1980777"/>
              <a:gd name="T18" fmla="*/ 1557432 w 8850086"/>
              <a:gd name="T19" fmla="*/ 590222 h 1980777"/>
              <a:gd name="T20" fmla="*/ 1600994 w 8850086"/>
              <a:gd name="T21" fmla="*/ 1202299 h 1980777"/>
              <a:gd name="T22" fmla="*/ 1633670 w 8850086"/>
              <a:gd name="T23" fmla="*/ 1213230 h 1980777"/>
              <a:gd name="T24" fmla="*/ 1644556 w 8850086"/>
              <a:gd name="T25" fmla="*/ 1256949 h 1980777"/>
              <a:gd name="T26" fmla="*/ 3561374 w 8850086"/>
              <a:gd name="T27" fmla="*/ 1344389 h 1980777"/>
              <a:gd name="T28" fmla="*/ 3583146 w 8850086"/>
              <a:gd name="T29" fmla="*/ 1322528 h 1980777"/>
              <a:gd name="T30" fmla="*/ 3626725 w 8850086"/>
              <a:gd name="T31" fmla="*/ 1289738 h 1980777"/>
              <a:gd name="T32" fmla="*/ 3702963 w 8850086"/>
              <a:gd name="T33" fmla="*/ 1246019 h 1980777"/>
              <a:gd name="T34" fmla="*/ 3790088 w 8850086"/>
              <a:gd name="T35" fmla="*/ 1224159 h 1980777"/>
              <a:gd name="T36" fmla="*/ 3822751 w 8850086"/>
              <a:gd name="T37" fmla="*/ 1213230 h 1980777"/>
              <a:gd name="T38" fmla="*/ 4323747 w 8850086"/>
              <a:gd name="T39" fmla="*/ 1235088 h 1980777"/>
              <a:gd name="T40" fmla="*/ 4367298 w 8850086"/>
              <a:gd name="T41" fmla="*/ 1256949 h 1980777"/>
              <a:gd name="T42" fmla="*/ 4399959 w 8850086"/>
              <a:gd name="T43" fmla="*/ 1267879 h 1980777"/>
              <a:gd name="T44" fmla="*/ 4465335 w 8850086"/>
              <a:gd name="T45" fmla="*/ 1300669 h 1980777"/>
              <a:gd name="T46" fmla="*/ 6512840 w 8850086"/>
              <a:gd name="T47" fmla="*/ 1278809 h 1980777"/>
              <a:gd name="T48" fmla="*/ 6534617 w 8850086"/>
              <a:gd name="T49" fmla="*/ 1224159 h 1980777"/>
              <a:gd name="T50" fmla="*/ 6545502 w 8850086"/>
              <a:gd name="T51" fmla="*/ 1180440 h 1980777"/>
              <a:gd name="T52" fmla="*/ 6567279 w 8850086"/>
              <a:gd name="T53" fmla="*/ 1158578 h 1980777"/>
              <a:gd name="T54" fmla="*/ 6589104 w 8850086"/>
              <a:gd name="T55" fmla="*/ 1125788 h 1980777"/>
              <a:gd name="T56" fmla="*/ 6610881 w 8850086"/>
              <a:gd name="T57" fmla="*/ 1082071 h 1980777"/>
              <a:gd name="T58" fmla="*/ 6621766 w 8850086"/>
              <a:gd name="T59" fmla="*/ 1049276 h 1980777"/>
              <a:gd name="T60" fmla="*/ 6643547 w 8850086"/>
              <a:gd name="T61" fmla="*/ 1016487 h 1980777"/>
              <a:gd name="T62" fmla="*/ 6665320 w 8850086"/>
              <a:gd name="T63" fmla="*/ 918118 h 1980777"/>
              <a:gd name="T64" fmla="*/ 6687097 w 8850086"/>
              <a:gd name="T65" fmla="*/ 874397 h 1980777"/>
              <a:gd name="T66" fmla="*/ 6752468 w 8850086"/>
              <a:gd name="T67" fmla="*/ 797887 h 1980777"/>
              <a:gd name="T68" fmla="*/ 6796023 w 8850086"/>
              <a:gd name="T69" fmla="*/ 765097 h 1980777"/>
              <a:gd name="T70" fmla="*/ 6839573 w 8850086"/>
              <a:gd name="T71" fmla="*/ 743238 h 1980777"/>
              <a:gd name="T72" fmla="*/ 6850457 w 8850086"/>
              <a:gd name="T73" fmla="*/ 623012 h 1980777"/>
              <a:gd name="T74" fmla="*/ 6872230 w 8850086"/>
              <a:gd name="T75" fmla="*/ 601146 h 1980777"/>
              <a:gd name="T76" fmla="*/ 6937610 w 8850086"/>
              <a:gd name="T77" fmla="*/ 568356 h 1980777"/>
              <a:gd name="T78" fmla="*/ 7013822 w 8850086"/>
              <a:gd name="T79" fmla="*/ 502776 h 1980777"/>
              <a:gd name="T80" fmla="*/ 7046488 w 8850086"/>
              <a:gd name="T81" fmla="*/ 371615 h 1980777"/>
              <a:gd name="T82" fmla="*/ 7079197 w 8850086"/>
              <a:gd name="T83" fmla="*/ 295111 h 1980777"/>
              <a:gd name="T84" fmla="*/ 7122747 w 8850086"/>
              <a:gd name="T85" fmla="*/ 109294 h 1980777"/>
              <a:gd name="T86" fmla="*/ 7155409 w 8850086"/>
              <a:gd name="T87" fmla="*/ 98370 h 1980777"/>
              <a:gd name="T88" fmla="*/ 7797970 w 8850086"/>
              <a:gd name="T89" fmla="*/ 109294 h 1980777"/>
              <a:gd name="T90" fmla="*/ 7874234 w 8850086"/>
              <a:gd name="T91" fmla="*/ 131160 h 1980777"/>
              <a:gd name="T92" fmla="*/ 7917784 w 8850086"/>
              <a:gd name="T93" fmla="*/ 153027 h 1980777"/>
              <a:gd name="T94" fmla="*/ 8462310 w 8850086"/>
              <a:gd name="T95" fmla="*/ 142084 h 1980777"/>
              <a:gd name="T96" fmla="*/ 8538626 w 8850086"/>
              <a:gd name="T97" fmla="*/ 76504 h 1980777"/>
              <a:gd name="T98" fmla="*/ 8582168 w 8850086"/>
              <a:gd name="T99" fmla="*/ 54656 h 1980777"/>
              <a:gd name="T100" fmla="*/ 8647500 w 8850086"/>
              <a:gd name="T101" fmla="*/ 21866 h 1980777"/>
              <a:gd name="T102" fmla="*/ 8745480 w 8850086"/>
              <a:gd name="T103" fmla="*/ 32790 h 1980777"/>
              <a:gd name="T104" fmla="*/ 8767262 w 8850086"/>
              <a:gd name="T105" fmla="*/ 54656 h 1980777"/>
              <a:gd name="T106" fmla="*/ 8854458 w 8850086"/>
              <a:gd name="T107" fmla="*/ 54656 h 1980777"/>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850086"/>
              <a:gd name="T163" fmla="*/ 0 h 1980777"/>
              <a:gd name="T164" fmla="*/ 8850086 w 8850086"/>
              <a:gd name="T165" fmla="*/ 1980777 h 1980777"/>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850086" h="1980777">
                <a:moveTo>
                  <a:pt x="0" y="0"/>
                </a:moveTo>
                <a:cubicBezTo>
                  <a:pt x="18143" y="7257"/>
                  <a:pt x="34920" y="20646"/>
                  <a:pt x="54428" y="21771"/>
                </a:cubicBezTo>
                <a:cubicBezTo>
                  <a:pt x="98102" y="24291"/>
                  <a:pt x="1140018" y="43487"/>
                  <a:pt x="1143000" y="43543"/>
                </a:cubicBezTo>
                <a:cubicBezTo>
                  <a:pt x="1182914" y="47171"/>
                  <a:pt x="1222909" y="50002"/>
                  <a:pt x="1262743" y="54428"/>
                </a:cubicBezTo>
                <a:cubicBezTo>
                  <a:pt x="1288244" y="57261"/>
                  <a:pt x="1313510" y="61923"/>
                  <a:pt x="1338943" y="65314"/>
                </a:cubicBezTo>
                <a:lnTo>
                  <a:pt x="1426028" y="76200"/>
                </a:lnTo>
                <a:cubicBezTo>
                  <a:pt x="1436914" y="79828"/>
                  <a:pt x="1448846" y="81181"/>
                  <a:pt x="1458686" y="87085"/>
                </a:cubicBezTo>
                <a:cubicBezTo>
                  <a:pt x="1474411" y="96520"/>
                  <a:pt x="1507665" y="145135"/>
                  <a:pt x="1513114" y="152400"/>
                </a:cubicBezTo>
                <a:cubicBezTo>
                  <a:pt x="1520371" y="181428"/>
                  <a:pt x="1533690" y="209587"/>
                  <a:pt x="1534886" y="239485"/>
                </a:cubicBezTo>
                <a:cubicBezTo>
                  <a:pt x="1546796" y="537265"/>
                  <a:pt x="1532931" y="421754"/>
                  <a:pt x="1556657" y="587828"/>
                </a:cubicBezTo>
                <a:cubicBezTo>
                  <a:pt x="1558652" y="695565"/>
                  <a:pt x="1405090" y="1099873"/>
                  <a:pt x="1600200" y="1197428"/>
                </a:cubicBezTo>
                <a:cubicBezTo>
                  <a:pt x="1610463" y="1202560"/>
                  <a:pt x="1621971" y="1204685"/>
                  <a:pt x="1632857" y="1208314"/>
                </a:cubicBezTo>
                <a:cubicBezTo>
                  <a:pt x="1636486" y="1222828"/>
                  <a:pt x="1641468" y="1237070"/>
                  <a:pt x="1643743" y="1251857"/>
                </a:cubicBezTo>
                <a:cubicBezTo>
                  <a:pt x="1755883" y="1980777"/>
                  <a:pt x="1020084" y="1353454"/>
                  <a:pt x="3559628" y="1338943"/>
                </a:cubicBezTo>
                <a:cubicBezTo>
                  <a:pt x="3566885" y="1331686"/>
                  <a:pt x="3573515" y="1323741"/>
                  <a:pt x="3581400" y="1317171"/>
                </a:cubicBezTo>
                <a:cubicBezTo>
                  <a:pt x="3595338" y="1305556"/>
                  <a:pt x="3610179" y="1295059"/>
                  <a:pt x="3624943" y="1284514"/>
                </a:cubicBezTo>
                <a:cubicBezTo>
                  <a:pt x="3652273" y="1264993"/>
                  <a:pt x="3669254" y="1254638"/>
                  <a:pt x="3701143" y="1240971"/>
                </a:cubicBezTo>
                <a:cubicBezTo>
                  <a:pt x="3735982" y="1226040"/>
                  <a:pt x="3747332" y="1229424"/>
                  <a:pt x="3788228" y="1219200"/>
                </a:cubicBezTo>
                <a:cubicBezTo>
                  <a:pt x="3799360" y="1216417"/>
                  <a:pt x="3810000" y="1211943"/>
                  <a:pt x="3820886" y="1208314"/>
                </a:cubicBezTo>
                <a:cubicBezTo>
                  <a:pt x="3987800" y="1215571"/>
                  <a:pt x="4155088" y="1216762"/>
                  <a:pt x="4321628" y="1230085"/>
                </a:cubicBezTo>
                <a:cubicBezTo>
                  <a:pt x="4337804" y="1231379"/>
                  <a:pt x="4350256" y="1245464"/>
                  <a:pt x="4365171" y="1251857"/>
                </a:cubicBezTo>
                <a:cubicBezTo>
                  <a:pt x="4375718" y="1256377"/>
                  <a:pt x="4386942" y="1259114"/>
                  <a:pt x="4397828" y="1262743"/>
                </a:cubicBezTo>
                <a:cubicBezTo>
                  <a:pt x="4420861" y="1285775"/>
                  <a:pt x="4423227" y="1295608"/>
                  <a:pt x="4463143" y="1295400"/>
                </a:cubicBezTo>
                <a:lnTo>
                  <a:pt x="6509657" y="1273628"/>
                </a:lnTo>
                <a:cubicBezTo>
                  <a:pt x="6516914" y="1255485"/>
                  <a:pt x="6525249" y="1237737"/>
                  <a:pt x="6531428" y="1219200"/>
                </a:cubicBezTo>
                <a:cubicBezTo>
                  <a:pt x="6536159" y="1205007"/>
                  <a:pt x="6535623" y="1189039"/>
                  <a:pt x="6542314" y="1175657"/>
                </a:cubicBezTo>
                <a:cubicBezTo>
                  <a:pt x="6546904" y="1166477"/>
                  <a:pt x="6557675" y="1161899"/>
                  <a:pt x="6564086" y="1153885"/>
                </a:cubicBezTo>
                <a:cubicBezTo>
                  <a:pt x="6572259" y="1143669"/>
                  <a:pt x="6579366" y="1132587"/>
                  <a:pt x="6585857" y="1121228"/>
                </a:cubicBezTo>
                <a:cubicBezTo>
                  <a:pt x="6593908" y="1107139"/>
                  <a:pt x="6601236" y="1092600"/>
                  <a:pt x="6607628" y="1077685"/>
                </a:cubicBezTo>
                <a:cubicBezTo>
                  <a:pt x="6612148" y="1067138"/>
                  <a:pt x="6613382" y="1055291"/>
                  <a:pt x="6618514" y="1045028"/>
                </a:cubicBezTo>
                <a:cubicBezTo>
                  <a:pt x="6624365" y="1033326"/>
                  <a:pt x="6633029" y="1023257"/>
                  <a:pt x="6640286" y="1012371"/>
                </a:cubicBezTo>
                <a:cubicBezTo>
                  <a:pt x="6643243" y="997585"/>
                  <a:pt x="6655467" y="931974"/>
                  <a:pt x="6662057" y="914400"/>
                </a:cubicBezTo>
                <a:cubicBezTo>
                  <a:pt x="6667755" y="899206"/>
                  <a:pt x="6675777" y="884946"/>
                  <a:pt x="6683828" y="870857"/>
                </a:cubicBezTo>
                <a:cubicBezTo>
                  <a:pt x="6700283" y="842061"/>
                  <a:pt x="6722556" y="814597"/>
                  <a:pt x="6749143" y="794657"/>
                </a:cubicBezTo>
                <a:cubicBezTo>
                  <a:pt x="6763657" y="783771"/>
                  <a:pt x="6777301" y="771616"/>
                  <a:pt x="6792686" y="762000"/>
                </a:cubicBezTo>
                <a:cubicBezTo>
                  <a:pt x="6806447" y="753399"/>
                  <a:pt x="6821714" y="747485"/>
                  <a:pt x="6836228" y="740228"/>
                </a:cubicBezTo>
                <a:cubicBezTo>
                  <a:pt x="6839857" y="700314"/>
                  <a:pt x="6838102" y="659538"/>
                  <a:pt x="6847114" y="620485"/>
                </a:cubicBezTo>
                <a:cubicBezTo>
                  <a:pt x="6849422" y="610485"/>
                  <a:pt x="6860872" y="605125"/>
                  <a:pt x="6868886" y="598714"/>
                </a:cubicBezTo>
                <a:cubicBezTo>
                  <a:pt x="6899032" y="574598"/>
                  <a:pt x="6899707" y="577555"/>
                  <a:pt x="6934200" y="566057"/>
                </a:cubicBezTo>
                <a:cubicBezTo>
                  <a:pt x="6986994" y="513263"/>
                  <a:pt x="6960664" y="533900"/>
                  <a:pt x="7010400" y="500743"/>
                </a:cubicBezTo>
                <a:cubicBezTo>
                  <a:pt x="7015408" y="478207"/>
                  <a:pt x="7028195" y="404792"/>
                  <a:pt x="7043057" y="370114"/>
                </a:cubicBezTo>
                <a:cubicBezTo>
                  <a:pt x="7083411" y="275953"/>
                  <a:pt x="7050184" y="370500"/>
                  <a:pt x="7075714" y="293914"/>
                </a:cubicBezTo>
                <a:cubicBezTo>
                  <a:pt x="7083730" y="173676"/>
                  <a:pt x="7042109" y="147431"/>
                  <a:pt x="7119257" y="108857"/>
                </a:cubicBezTo>
                <a:cubicBezTo>
                  <a:pt x="7129520" y="103725"/>
                  <a:pt x="7141028" y="101600"/>
                  <a:pt x="7151914" y="97971"/>
                </a:cubicBezTo>
                <a:lnTo>
                  <a:pt x="7794171" y="108857"/>
                </a:lnTo>
                <a:cubicBezTo>
                  <a:pt x="7804110" y="109173"/>
                  <a:pt x="7857831" y="125254"/>
                  <a:pt x="7870371" y="130628"/>
                </a:cubicBezTo>
                <a:cubicBezTo>
                  <a:pt x="7885287" y="137020"/>
                  <a:pt x="7899400" y="145143"/>
                  <a:pt x="7913914" y="152400"/>
                </a:cubicBezTo>
                <a:lnTo>
                  <a:pt x="8458200" y="141514"/>
                </a:lnTo>
                <a:cubicBezTo>
                  <a:pt x="8493800" y="138278"/>
                  <a:pt x="8508056" y="93763"/>
                  <a:pt x="8534400" y="76200"/>
                </a:cubicBezTo>
                <a:cubicBezTo>
                  <a:pt x="8547902" y="67199"/>
                  <a:pt x="8563854" y="62479"/>
                  <a:pt x="8577943" y="54428"/>
                </a:cubicBezTo>
                <a:cubicBezTo>
                  <a:pt x="8637028" y="20665"/>
                  <a:pt x="8583383" y="41729"/>
                  <a:pt x="8643257" y="21771"/>
                </a:cubicBezTo>
                <a:cubicBezTo>
                  <a:pt x="8675914" y="25400"/>
                  <a:pt x="8709528" y="24012"/>
                  <a:pt x="8741228" y="32657"/>
                </a:cubicBezTo>
                <a:cubicBezTo>
                  <a:pt x="8751130" y="35357"/>
                  <a:pt x="8752936" y="52415"/>
                  <a:pt x="8763000" y="54428"/>
                </a:cubicBezTo>
                <a:cubicBezTo>
                  <a:pt x="8791465" y="60121"/>
                  <a:pt x="8821057" y="54428"/>
                  <a:pt x="8850086" y="54428"/>
                </a:cubicBezTo>
              </a:path>
            </a:pathLst>
          </a:custGeom>
          <a:solidFill>
            <a:srgbClr val="CCFFFF"/>
          </a:solidFill>
          <a:ln w="9525">
            <a:solidFill>
              <a:schemeClr val="tx1"/>
            </a:solidFill>
            <a:round/>
            <a:headEnd/>
            <a:tailEnd/>
          </a:ln>
        </p:spPr>
        <p:txBody>
          <a:bodyPr/>
          <a:lstStyle/>
          <a:p>
            <a:endParaRPr lang="en-US" dirty="0"/>
          </a:p>
        </p:txBody>
      </p:sp>
      <p:sp>
        <p:nvSpPr>
          <p:cNvPr id="2" name="Rectangle 1"/>
          <p:cNvSpPr/>
          <p:nvPr/>
        </p:nvSpPr>
        <p:spPr bwMode="auto">
          <a:xfrm>
            <a:off x="1524000" y="3495265"/>
            <a:ext cx="8832306" cy="302923"/>
          </a:xfrm>
          <a:prstGeom prst="rect">
            <a:avLst/>
          </a:prstGeom>
          <a:solidFill>
            <a:schemeClr val="bg1"/>
          </a:solidFill>
          <a:ln w="9525" cap="flat" cmpd="sng" algn="ctr">
            <a:no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sp>
        <p:nvSpPr>
          <p:cNvPr id="91137" name="Title 1"/>
          <p:cNvSpPr>
            <a:spLocks noGrp="1"/>
          </p:cNvSpPr>
          <p:nvPr>
            <p:ph type="title"/>
          </p:nvPr>
        </p:nvSpPr>
        <p:spPr>
          <a:xfrm>
            <a:off x="115923" y="146346"/>
            <a:ext cx="10084799" cy="460505"/>
          </a:xfrm>
        </p:spPr>
        <p:txBody>
          <a:bodyPr>
            <a:normAutofit fontScale="90000"/>
          </a:bodyPr>
          <a:lstStyle/>
          <a:p>
            <a:r>
              <a:rPr lang="en-GB" dirty="0">
                <a:latin typeface="Arial" charset="0"/>
              </a:rPr>
              <a:t>The Systems Approach to System Design</a:t>
            </a:r>
          </a:p>
        </p:txBody>
      </p:sp>
      <p:sp>
        <p:nvSpPr>
          <p:cNvPr id="3" name="Slide Number Placeholder 2"/>
          <p:cNvSpPr>
            <a:spLocks noGrp="1"/>
          </p:cNvSpPr>
          <p:nvPr>
            <p:ph type="sldNum" sz="quarter" idx="4"/>
          </p:nvPr>
        </p:nvSpPr>
        <p:spPr/>
        <p:txBody>
          <a:bodyPr/>
          <a:lstStyle/>
          <a:p>
            <a:fld id="{714C567D-0E37-3E41-B6D4-8C0AC45026B9}" type="slidenum">
              <a:rPr lang="en-US" smtClean="0"/>
              <a:pPr/>
              <a:t>49</a:t>
            </a:fld>
            <a:endParaRPr lang="en-US" dirty="0"/>
          </a:p>
        </p:txBody>
      </p:sp>
      <p:pic>
        <p:nvPicPr>
          <p:cNvPr id="91139"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31323" y="2384564"/>
            <a:ext cx="1338263" cy="140176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91140"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944485" y="2473893"/>
            <a:ext cx="1112837" cy="132873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91142" name="TextBox 36"/>
          <p:cNvSpPr txBox="1">
            <a:spLocks noChangeArrowheads="1"/>
          </p:cNvSpPr>
          <p:nvPr/>
        </p:nvSpPr>
        <p:spPr bwMode="auto">
          <a:xfrm>
            <a:off x="1524000" y="3962401"/>
            <a:ext cx="1620838"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Requirements</a:t>
            </a:r>
          </a:p>
          <a:p>
            <a:pPr algn="ctr" eaLnBrk="1" hangingPunct="1"/>
            <a:r>
              <a:rPr lang="en-GB" sz="1800" dirty="0"/>
              <a:t>-Land</a:t>
            </a:r>
          </a:p>
        </p:txBody>
      </p:sp>
      <p:sp>
        <p:nvSpPr>
          <p:cNvPr id="91143" name="TextBox 37"/>
          <p:cNvSpPr txBox="1">
            <a:spLocks noChangeArrowheads="1"/>
          </p:cNvSpPr>
          <p:nvPr/>
        </p:nvSpPr>
        <p:spPr bwMode="auto">
          <a:xfrm>
            <a:off x="8796339" y="4289425"/>
            <a:ext cx="1608137" cy="3683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1800" dirty="0"/>
              <a:t>Solution-Land</a:t>
            </a:r>
          </a:p>
        </p:txBody>
      </p:sp>
      <p:sp>
        <p:nvSpPr>
          <p:cNvPr id="91144" name="Freeform 40"/>
          <p:cNvSpPr>
            <a:spLocks noChangeArrowheads="1"/>
          </p:cNvSpPr>
          <p:nvPr/>
        </p:nvSpPr>
        <p:spPr bwMode="auto">
          <a:xfrm>
            <a:off x="2563750" y="2676100"/>
            <a:ext cx="6813778" cy="1185862"/>
          </a:xfrm>
          <a:custGeom>
            <a:avLst/>
            <a:gdLst>
              <a:gd name="T0" fmla="*/ 0 w 7064828"/>
              <a:gd name="T1" fmla="*/ 1087529 h 1186543"/>
              <a:gd name="T2" fmla="*/ 480434 w 7064828"/>
              <a:gd name="T3" fmla="*/ 1087529 h 1186543"/>
              <a:gd name="T4" fmla="*/ 1070065 w 7064828"/>
              <a:gd name="T5" fmla="*/ 602988 h 1186543"/>
              <a:gd name="T6" fmla="*/ 5972661 w 7064828"/>
              <a:gd name="T7" fmla="*/ 602988 h 1186543"/>
              <a:gd name="T8" fmla="*/ 6551358 w 7064828"/>
              <a:gd name="T9" fmla="*/ 1173671 h 1186543"/>
              <a:gd name="T10" fmla="*/ 7086381 w 7064828"/>
              <a:gd name="T11" fmla="*/ 1173671 h 1186543"/>
              <a:gd name="T12" fmla="*/ 5885297 w 7064828"/>
              <a:gd name="T13" fmla="*/ 0 h 1186543"/>
              <a:gd name="T14" fmla="*/ 1059144 w 7064828"/>
              <a:gd name="T15" fmla="*/ 21543 h 1186543"/>
              <a:gd name="T16" fmla="*/ 0 w 7064828"/>
              <a:gd name="T17" fmla="*/ 1087529 h 118654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7064828"/>
              <a:gd name="T28" fmla="*/ 0 h 1186543"/>
              <a:gd name="T29" fmla="*/ 7064828 w 7064828"/>
              <a:gd name="T30" fmla="*/ 1186543 h 118654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7064828" h="1186543">
                <a:moveTo>
                  <a:pt x="0" y="1099457"/>
                </a:moveTo>
                <a:lnTo>
                  <a:pt x="478971" y="1099457"/>
                </a:lnTo>
                <a:lnTo>
                  <a:pt x="1066800" y="609600"/>
                </a:lnTo>
                <a:lnTo>
                  <a:pt x="5954486" y="609600"/>
                </a:lnTo>
                <a:lnTo>
                  <a:pt x="6531428" y="1186543"/>
                </a:lnTo>
                <a:lnTo>
                  <a:pt x="7064828" y="1186543"/>
                </a:lnTo>
                <a:lnTo>
                  <a:pt x="5867400" y="0"/>
                </a:lnTo>
                <a:lnTo>
                  <a:pt x="1055914" y="21771"/>
                </a:lnTo>
                <a:lnTo>
                  <a:pt x="0" y="1099457"/>
                </a:lnTo>
                <a:close/>
              </a:path>
            </a:pathLst>
          </a:custGeom>
          <a:blipFill dpi="0" rotWithShape="1">
            <a:blip r:embed="rId5"/>
            <a:srcRect/>
            <a:tile tx="0" ty="0" sx="100000" sy="100000" flip="none" algn="tl"/>
          </a:blipFill>
          <a:ln w="9525">
            <a:solidFill>
              <a:schemeClr val="tx1"/>
            </a:solidFill>
            <a:round/>
            <a:headEnd/>
            <a:tailEnd/>
          </a:ln>
        </p:spPr>
        <p:txBody>
          <a:bodyPr/>
          <a:lstStyle/>
          <a:p>
            <a:endParaRPr lang="en-US" dirty="0"/>
          </a:p>
        </p:txBody>
      </p:sp>
      <p:sp>
        <p:nvSpPr>
          <p:cNvPr id="91145" name="TextBox 41"/>
          <p:cNvSpPr txBox="1">
            <a:spLocks noChangeArrowheads="1"/>
          </p:cNvSpPr>
          <p:nvPr/>
        </p:nvSpPr>
        <p:spPr bwMode="auto">
          <a:xfrm>
            <a:off x="4543332" y="2718422"/>
            <a:ext cx="3078163" cy="5222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6pPr>
            <a:lvl7pPr marL="29718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7pPr>
            <a:lvl8pPr marL="34290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8pPr>
            <a:lvl9pPr marL="3886200" indent="-228600" eaLnBrk="0" fontAlgn="base" hangingPunct="0">
              <a:spcBef>
                <a:spcPct val="30000"/>
              </a:spcBef>
              <a:spcAft>
                <a:spcPct val="0"/>
              </a:spcAft>
              <a:buClr>
                <a:schemeClr val="tx1"/>
              </a:buClr>
              <a:buFont typeface="Wingdings" charset="0"/>
              <a:defRPr sz="2400">
                <a:solidFill>
                  <a:schemeClr val="tx1"/>
                </a:solidFill>
                <a:latin typeface="Arial" charset="0"/>
                <a:ea typeface="ＭＳ Ｐゴシック" charset="0"/>
              </a:defRPr>
            </a:lvl9pPr>
          </a:lstStyle>
          <a:p>
            <a:pPr algn="ctr" eaLnBrk="1" hangingPunct="1"/>
            <a:r>
              <a:rPr lang="en-GB" sz="2800" b="1" dirty="0"/>
              <a:t>FUNCTIONALITY</a:t>
            </a:r>
          </a:p>
        </p:txBody>
      </p:sp>
      <p:sp>
        <p:nvSpPr>
          <p:cNvPr id="43" name="Rounded Rectangular Callout 42"/>
          <p:cNvSpPr/>
          <p:nvPr/>
        </p:nvSpPr>
        <p:spPr bwMode="auto">
          <a:xfrm>
            <a:off x="3613151" y="1347789"/>
            <a:ext cx="5915025" cy="985837"/>
          </a:xfrm>
          <a:prstGeom prst="wedgeRoundRectCallout">
            <a:avLst>
              <a:gd name="adj1" fmla="val -42411"/>
              <a:gd name="adj2" fmla="val 111494"/>
              <a:gd name="adj3" fmla="val 16667"/>
            </a:avLst>
          </a:prstGeom>
          <a:ln>
            <a:headEnd type="none" w="med" len="med"/>
            <a:tailEnd type="none" w="med" len="med"/>
          </a:ln>
        </p:spPr>
        <p:style>
          <a:lnRef idx="0">
            <a:schemeClr val="accent2"/>
          </a:lnRef>
          <a:fillRef idx="3">
            <a:schemeClr val="accent2"/>
          </a:fillRef>
          <a:effectRef idx="3">
            <a:schemeClr val="accent2"/>
          </a:effectRef>
          <a:fontRef idx="minor">
            <a:schemeClr val="lt1"/>
          </a:fontRef>
        </p:style>
        <p:txBody>
          <a:bodyPr/>
          <a:lstStyle/>
          <a:p>
            <a:pPr algn="ctr">
              <a:buFont typeface="Wingdings" pitchFamily="2" charset="2"/>
              <a:buNone/>
              <a:defRPr/>
            </a:pPr>
            <a:r>
              <a:rPr lang="en-GB" sz="2400" dirty="0">
                <a:solidFill>
                  <a:srgbClr val="FFFFFF"/>
                </a:solidFill>
                <a:cs typeface="Arial" charset="0"/>
              </a:rPr>
              <a:t>The bridge between requirements and the solution is the functionality (purpose)</a:t>
            </a:r>
          </a:p>
        </p:txBody>
      </p:sp>
      <p:cxnSp>
        <p:nvCxnSpPr>
          <p:cNvPr id="4" name="Straight Connector 3"/>
          <p:cNvCxnSpPr/>
          <p:nvPr/>
        </p:nvCxnSpPr>
        <p:spPr bwMode="auto">
          <a:xfrm flipV="1">
            <a:off x="1768694" y="3791638"/>
            <a:ext cx="1409430" cy="6550"/>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5" name="Rectangle 4"/>
          <p:cNvSpPr/>
          <p:nvPr/>
        </p:nvSpPr>
        <p:spPr bwMode="auto">
          <a:xfrm>
            <a:off x="8573533" y="3809839"/>
            <a:ext cx="1316689" cy="163113"/>
          </a:xfrm>
          <a:prstGeom prst="rect">
            <a:avLst/>
          </a:prstGeom>
          <a:solidFill>
            <a:srgbClr val="FFFFFF"/>
          </a:solidFill>
          <a:ln w="9525" cap="flat" cmpd="sng" algn="ctr">
            <a:solidFill>
              <a:srgbClr val="FFFFFF"/>
            </a:solidFill>
            <a:prstDash val="solid"/>
            <a:round/>
            <a:headEnd type="none" w="med" len="med"/>
            <a:tailEnd type="none" w="med" len="med"/>
          </a:ln>
          <a:effectLst/>
        </p:spPr>
        <p:txBody>
          <a:bodyPr vert="horz" wrap="square" lIns="91440" tIns="45720" rIns="91440" bIns="45720" numCol="1" rtlCol="0" anchor="t" anchorCtr="0" compatLnSpc="1">
            <a:prstTxWarp prst="textNoShape">
              <a:avLst/>
            </a:prstTxWarp>
          </a:bodyPr>
          <a:lstStyle/>
          <a:p>
            <a:pPr algn="ctr" fontAlgn="base">
              <a:spcBef>
                <a:spcPct val="0"/>
              </a:spcBef>
              <a:spcAft>
                <a:spcPct val="0"/>
              </a:spcAft>
            </a:pPr>
            <a:endParaRPr lang="en-US" sz="1200" dirty="0">
              <a:latin typeface="Arial" pitchFamily="34" charset="0"/>
            </a:endParaRPr>
          </a:p>
        </p:txBody>
      </p:sp>
      <p:cxnSp>
        <p:nvCxnSpPr>
          <p:cNvPr id="7" name="Straight Connector 6"/>
          <p:cNvCxnSpPr/>
          <p:nvPr/>
        </p:nvCxnSpPr>
        <p:spPr bwMode="auto">
          <a:xfrm>
            <a:off x="8432315" y="3805592"/>
            <a:ext cx="1807470" cy="4247"/>
          </a:xfrm>
          <a:prstGeom prst="line">
            <a:avLst/>
          </a:prstGeom>
          <a:solidFill>
            <a:schemeClr val="accent1"/>
          </a:solidFill>
          <a:ln w="9525" cap="flat" cmpd="sng" algn="ctr">
            <a:solidFill>
              <a:schemeClr val="tx1"/>
            </a:solidFill>
            <a:prstDash val="solid"/>
            <a:round/>
            <a:headEnd type="none" w="med" len="med"/>
            <a:tailEnd type="none" w="med" len="med"/>
          </a:ln>
          <a:effectLst/>
        </p:spPr>
      </p:cxnSp>
      <p:sp>
        <p:nvSpPr>
          <p:cNvPr id="18" name="Content Placeholder 44"/>
          <p:cNvSpPr txBox="1">
            <a:spLocks/>
          </p:cNvSpPr>
          <p:nvPr/>
        </p:nvSpPr>
        <p:spPr bwMode="auto">
          <a:xfrm>
            <a:off x="399393" y="5234102"/>
            <a:ext cx="5643500"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a:spcBef>
                <a:spcPts val="0"/>
              </a:spcBef>
              <a:buClr>
                <a:schemeClr val="tx1"/>
              </a:buClr>
              <a:buSzPct val="100000"/>
            </a:pPr>
            <a:r>
              <a:rPr lang="en-GB" sz="1800" kern="0" dirty="0">
                <a:solidFill>
                  <a:srgbClr val="000000"/>
                </a:solidFill>
                <a:latin typeface="+mj-lt"/>
              </a:rPr>
              <a:t>Functionality helps us uncover the unspoken requirements</a:t>
            </a:r>
          </a:p>
          <a:p>
            <a:pPr>
              <a:spcBef>
                <a:spcPts val="0"/>
              </a:spcBef>
              <a:buClr>
                <a:schemeClr val="tx1"/>
              </a:buClr>
              <a:buSzPct val="100000"/>
            </a:pPr>
            <a:r>
              <a:rPr lang="en-GB" sz="1800" kern="0" dirty="0">
                <a:solidFill>
                  <a:srgbClr val="000000"/>
                </a:solidFill>
                <a:latin typeface="+mj-lt"/>
              </a:rPr>
              <a:t>Functionality is invariant and provides a consistent basis for dividing and ruling</a:t>
            </a:r>
          </a:p>
          <a:p>
            <a:pPr>
              <a:spcBef>
                <a:spcPts val="0"/>
              </a:spcBef>
              <a:buClr>
                <a:schemeClr val="tx1"/>
              </a:buClr>
              <a:buSzPct val="100000"/>
            </a:pPr>
            <a:r>
              <a:rPr lang="en-GB" sz="1800" kern="0" dirty="0">
                <a:solidFill>
                  <a:srgbClr val="000000"/>
                </a:solidFill>
                <a:latin typeface="+mj-lt"/>
              </a:rPr>
              <a:t>Functionality can help find Unwanted Behaviour</a:t>
            </a:r>
          </a:p>
        </p:txBody>
      </p:sp>
      <p:sp>
        <p:nvSpPr>
          <p:cNvPr id="17" name="Content Placeholder 44">
            <a:extLst>
              <a:ext uri="{FF2B5EF4-FFF2-40B4-BE49-F238E27FC236}">
                <a16:creationId xmlns:a16="http://schemas.microsoft.com/office/drawing/2014/main" id="{12195D4F-26F6-4848-9440-558CF39C1E4E}"/>
              </a:ext>
            </a:extLst>
          </p:cNvPr>
          <p:cNvSpPr txBox="1">
            <a:spLocks/>
          </p:cNvSpPr>
          <p:nvPr/>
        </p:nvSpPr>
        <p:spPr bwMode="auto">
          <a:xfrm>
            <a:off x="6267645" y="5216554"/>
            <a:ext cx="5643499" cy="1404935"/>
          </a:xfrm>
          <a:prstGeom prst="rect">
            <a:avLst/>
          </a:prstGeom>
          <a:ln/>
          <a:extLst>
            <a:ext uri="{FAA26D3D-D897-4be2-8F04-BA451C77F1D7}">
              <ma14:placeholderFlag xmlns="" xmlns:ma14="http://schemas.microsoft.com/office/mac/drawingml/2011/main" val="1"/>
            </a:ext>
          </a:extLst>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tx1"/>
                </a:solidFill>
                <a:latin typeface="+mn-lt"/>
                <a:ea typeface="ＭＳ Ｐゴシック" charset="0"/>
                <a:cs typeface="+mn-cs"/>
              </a:defRPr>
            </a:lvl1pPr>
            <a:lvl2pPr marL="742950" indent="-285750" algn="l" rtl="0" eaLnBrk="0" fontAlgn="base" hangingPunct="0">
              <a:spcBef>
                <a:spcPct val="20000"/>
              </a:spcBef>
              <a:spcAft>
                <a:spcPct val="0"/>
              </a:spcAft>
              <a:buChar char="–"/>
              <a:defRPr sz="2000">
                <a:solidFill>
                  <a:schemeClr val="tx1"/>
                </a:solidFill>
                <a:latin typeface="+mn-lt"/>
                <a:ea typeface="ＭＳ Ｐゴシック" charset="0"/>
              </a:defRPr>
            </a:lvl2pPr>
            <a:lvl3pPr marL="1143000" indent="-228600" algn="l" rtl="0" eaLnBrk="0" fontAlgn="base" hangingPunct="0">
              <a:spcBef>
                <a:spcPct val="20000"/>
              </a:spcBef>
              <a:spcAft>
                <a:spcPct val="0"/>
              </a:spcAft>
              <a:buChar char="•"/>
              <a:defRPr>
                <a:solidFill>
                  <a:schemeClr val="tx1"/>
                </a:solidFill>
                <a:latin typeface="+mn-lt"/>
                <a:ea typeface="ＭＳ Ｐゴシック" charset="0"/>
              </a:defRPr>
            </a:lvl3pPr>
            <a:lvl4pPr marL="1600200" indent="-228600" algn="l" rtl="0" eaLnBrk="0" fontAlgn="base" hangingPunct="0">
              <a:spcBef>
                <a:spcPct val="20000"/>
              </a:spcBef>
              <a:spcAft>
                <a:spcPct val="0"/>
              </a:spcAft>
              <a:buChar char="–"/>
              <a:defRPr sz="1600">
                <a:solidFill>
                  <a:schemeClr val="tx1"/>
                </a:solidFill>
                <a:latin typeface="+mn-lt"/>
                <a:ea typeface="ＭＳ Ｐゴシック" charset="0"/>
              </a:defRPr>
            </a:lvl4pPr>
            <a:lvl5pPr marL="2057400" indent="-228600" algn="l" rtl="0" eaLnBrk="0" fontAlgn="base" hangingPunct="0">
              <a:spcBef>
                <a:spcPct val="20000"/>
              </a:spcBef>
              <a:spcAft>
                <a:spcPct val="0"/>
              </a:spcAft>
              <a:buChar char="»"/>
              <a:defRPr sz="1400">
                <a:solidFill>
                  <a:schemeClr val="tx1"/>
                </a:solidFill>
                <a:latin typeface="+mn-lt"/>
                <a:ea typeface="ＭＳ Ｐゴシック" charset="0"/>
              </a:defRPr>
            </a:lvl5pPr>
            <a:lvl6pPr marL="2514600" indent="-228600" algn="l" rtl="0" fontAlgn="base">
              <a:spcBef>
                <a:spcPct val="20000"/>
              </a:spcBef>
              <a:spcAft>
                <a:spcPct val="0"/>
              </a:spcAft>
              <a:buChar char="»"/>
              <a:defRPr sz="1400">
                <a:solidFill>
                  <a:schemeClr val="tx1"/>
                </a:solidFill>
                <a:latin typeface="+mn-lt"/>
              </a:defRPr>
            </a:lvl6pPr>
            <a:lvl7pPr marL="2971800" indent="-228600" algn="l" rtl="0" fontAlgn="base">
              <a:spcBef>
                <a:spcPct val="20000"/>
              </a:spcBef>
              <a:spcAft>
                <a:spcPct val="0"/>
              </a:spcAft>
              <a:buChar char="»"/>
              <a:defRPr sz="1400">
                <a:solidFill>
                  <a:schemeClr val="tx1"/>
                </a:solidFill>
                <a:latin typeface="+mn-lt"/>
              </a:defRPr>
            </a:lvl7pPr>
            <a:lvl8pPr marL="3429000" indent="-228600" algn="l" rtl="0" fontAlgn="base">
              <a:spcBef>
                <a:spcPct val="20000"/>
              </a:spcBef>
              <a:spcAft>
                <a:spcPct val="0"/>
              </a:spcAft>
              <a:buChar char="»"/>
              <a:defRPr sz="1400">
                <a:solidFill>
                  <a:schemeClr val="tx1"/>
                </a:solidFill>
                <a:latin typeface="+mn-lt"/>
              </a:defRPr>
            </a:lvl8pPr>
            <a:lvl9pPr marL="3886200" indent="-228600" algn="l" rtl="0" fontAlgn="base">
              <a:spcBef>
                <a:spcPct val="20000"/>
              </a:spcBef>
              <a:spcAft>
                <a:spcPct val="0"/>
              </a:spcAft>
              <a:buChar char="»"/>
              <a:defRPr sz="1400">
                <a:solidFill>
                  <a:schemeClr val="tx1"/>
                </a:solidFill>
                <a:latin typeface="+mn-lt"/>
              </a:defRPr>
            </a:lvl9pPr>
          </a:lstStyle>
          <a:p>
            <a:pPr lvl="0" eaLnBrk="1" hangingPunct="1">
              <a:buClr>
                <a:schemeClr val="accent6"/>
              </a:buClr>
              <a:buSzPct val="100000"/>
              <a:defRPr/>
            </a:pPr>
            <a:r>
              <a:rPr lang="en-GB" sz="1800" kern="0" dirty="0">
                <a:solidFill>
                  <a:srgbClr val="000000"/>
                </a:solidFill>
              </a:rPr>
              <a:t>Functionality helps us determine the system architecture</a:t>
            </a:r>
          </a:p>
          <a:p>
            <a:pPr lvl="0" eaLnBrk="1" hangingPunct="1">
              <a:buClr>
                <a:schemeClr val="accent6"/>
              </a:buClr>
              <a:buSzPct val="100000"/>
              <a:defRPr/>
            </a:pPr>
            <a:r>
              <a:rPr lang="en-GB" sz="1800" kern="0" dirty="0">
                <a:solidFill>
                  <a:srgbClr val="000000"/>
                </a:solidFill>
              </a:rPr>
              <a:t>Functionality helps us identify and select  the technological solutions  </a:t>
            </a:r>
          </a:p>
        </p:txBody>
      </p:sp>
    </p:spTree>
    <p:extLst>
      <p:ext uri="{BB962C8B-B14F-4D97-AF65-F5344CB8AC3E}">
        <p14:creationId xmlns:p14="http://schemas.microsoft.com/office/powerpoint/2010/main" val="1989859250"/>
      </p:ext>
    </p:extLst>
  </p:cSld>
  <p:clrMapOvr>
    <a:masterClrMapping/>
  </p:clrMapOv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5534" y="331509"/>
            <a:ext cx="11693197" cy="509084"/>
          </a:xfrm>
        </p:spPr>
        <p:txBody>
          <a:bodyPr>
            <a:noAutofit/>
          </a:bodyPr>
          <a:lstStyle/>
          <a:p>
            <a:r>
              <a:rPr lang="en-US" sz="3200" dirty="0"/>
              <a:t>Summary: Understanding the System [problem] through Functionality</a:t>
            </a:r>
          </a:p>
        </p:txBody>
      </p:sp>
      <p:sp>
        <p:nvSpPr>
          <p:cNvPr id="3" name="Slide Number Placeholder 2">
            <a:extLst>
              <a:ext uri="{FF2B5EF4-FFF2-40B4-BE49-F238E27FC236}">
                <a16:creationId xmlns:a16="http://schemas.microsoft.com/office/drawing/2014/main" id="{A5645A00-CE40-41A8-82F6-F1EE3875F228}"/>
              </a:ext>
            </a:extLst>
          </p:cNvPr>
          <p:cNvSpPr>
            <a:spLocks noGrp="1"/>
          </p:cNvSpPr>
          <p:nvPr>
            <p:ph type="sldNum" sz="quarter" idx="4"/>
          </p:nvPr>
        </p:nvSpPr>
        <p:spPr/>
        <p:txBody>
          <a:bodyPr/>
          <a:lstStyle/>
          <a:p>
            <a:fld id="{C22618A1-DFED-413B-BF04-637AA2483EFF}" type="slidenum">
              <a:rPr lang="en-GB" smtClean="0"/>
              <a:pPr/>
              <a:t>50</a:t>
            </a:fld>
            <a:endParaRPr lang="en-GB" dirty="0"/>
          </a:p>
        </p:txBody>
      </p:sp>
      <p:sp>
        <p:nvSpPr>
          <p:cNvPr id="4" name="TextBox 3"/>
          <p:cNvSpPr txBox="1"/>
          <p:nvPr/>
        </p:nvSpPr>
        <p:spPr>
          <a:xfrm>
            <a:off x="357352" y="1757364"/>
            <a:ext cx="5552911" cy="4524315"/>
          </a:xfrm>
          <a:prstGeom prst="rect">
            <a:avLst/>
          </a:prstGeom>
          <a:noFill/>
        </p:spPr>
        <p:txBody>
          <a:bodyPr wrap="square" rtlCol="0">
            <a:spAutoFit/>
          </a:bodyPr>
          <a:lstStyle/>
          <a:p>
            <a:r>
              <a:rPr lang="en-US" sz="2400" dirty="0"/>
              <a:t>Our products are designed to deliver a capability – they have a clear purpose. </a:t>
            </a:r>
          </a:p>
          <a:p>
            <a:endParaRPr lang="en-US" sz="2400" dirty="0"/>
          </a:p>
          <a:p>
            <a:r>
              <a:rPr lang="en-US" sz="2400" dirty="0"/>
              <a:t>To achieve that purpose, engineers use the laws of physics and logic to determine what sub-purposes are needed.</a:t>
            </a:r>
          </a:p>
          <a:p>
            <a:endParaRPr lang="en-US" sz="2400" dirty="0"/>
          </a:p>
          <a:p>
            <a:r>
              <a:rPr lang="en-US" sz="2400" dirty="0"/>
              <a:t>Engineers call those sub-purposes </a:t>
            </a:r>
          </a:p>
          <a:p>
            <a:endParaRPr lang="en-US" sz="2400" dirty="0"/>
          </a:p>
          <a:p>
            <a:endParaRPr lang="en-US" sz="2400" dirty="0"/>
          </a:p>
          <a:p>
            <a:pPr algn="ctr"/>
            <a:r>
              <a:rPr lang="en-US" sz="4800" dirty="0"/>
              <a:t>FUNCTIONS</a:t>
            </a:r>
          </a:p>
        </p:txBody>
      </p:sp>
      <p:sp>
        <p:nvSpPr>
          <p:cNvPr id="5" name="Down Arrow 4"/>
          <p:cNvSpPr/>
          <p:nvPr/>
        </p:nvSpPr>
        <p:spPr bwMode="auto">
          <a:xfrm>
            <a:off x="7477840" y="3573589"/>
            <a:ext cx="3047856" cy="683180"/>
          </a:xfrm>
          <a:prstGeom prst="downArrow">
            <a:avLst>
              <a:gd name="adj1" fmla="val 72556"/>
              <a:gd name="adj2" fmla="val 24667"/>
            </a:avLst>
          </a:prstGeom>
          <a:ln>
            <a:headEnd type="none" w="med" len="med"/>
            <a:tailEnd type="none" w="med" len="med"/>
          </a:ln>
        </p:spPr>
        <p:style>
          <a:lnRef idx="3">
            <a:schemeClr val="lt1"/>
          </a:lnRef>
          <a:fillRef idx="1">
            <a:schemeClr val="accent4"/>
          </a:fillRef>
          <a:effectRef idx="1">
            <a:schemeClr val="accent4"/>
          </a:effectRef>
          <a:fontRef idx="minor">
            <a:schemeClr val="lt1"/>
          </a:fontRef>
        </p:style>
        <p:txBody>
          <a:bodyPr vert="horz" wrap="square" lIns="84406" tIns="42203" rIns="84406" bIns="42203" numCol="1" rtlCol="0" anchor="t" anchorCtr="0" compatLnSpc="1">
            <a:prstTxWarp prst="textNoShape">
              <a:avLst/>
            </a:prstTxWarp>
          </a:bodyPr>
          <a:lstStyle/>
          <a:p>
            <a:pPr algn="ctr" defTabSz="844073" fontAlgn="base">
              <a:spcBef>
                <a:spcPct val="0"/>
              </a:spcBef>
              <a:spcAft>
                <a:spcPct val="0"/>
              </a:spcAft>
            </a:pPr>
            <a:r>
              <a:rPr lang="en-GB" sz="1292" dirty="0">
                <a:solidFill>
                  <a:schemeClr val="tx1"/>
                </a:solidFill>
                <a:latin typeface="Arial" charset="0"/>
              </a:rPr>
              <a:t>Rather than talk in sub-sub-purposes we use “FUNCTION” </a:t>
            </a:r>
          </a:p>
          <a:p>
            <a:pPr algn="ctr" defTabSz="844073" fontAlgn="base">
              <a:spcBef>
                <a:spcPct val="0"/>
              </a:spcBef>
              <a:spcAft>
                <a:spcPct val="0"/>
              </a:spcAft>
            </a:pPr>
            <a:endParaRPr lang="en-GB" sz="1661" dirty="0">
              <a:solidFill>
                <a:schemeClr val="tx1"/>
              </a:solidFill>
              <a:latin typeface="Arial" charset="0"/>
            </a:endParaRPr>
          </a:p>
        </p:txBody>
      </p:sp>
      <p:pic>
        <p:nvPicPr>
          <p:cNvPr id="6" name="Picture 5"/>
          <p:cNvPicPr>
            <a:picLocks noChangeAspect="1"/>
          </p:cNvPicPr>
          <p:nvPr/>
        </p:nvPicPr>
        <p:blipFill>
          <a:blip r:embed="rId3"/>
          <a:stretch>
            <a:fillRect/>
          </a:stretch>
        </p:blipFill>
        <p:spPr>
          <a:xfrm>
            <a:off x="5910263" y="4514488"/>
            <a:ext cx="6183010" cy="1985210"/>
          </a:xfrm>
          <a:prstGeom prst="rect">
            <a:avLst/>
          </a:prstGeom>
        </p:spPr>
      </p:pic>
      <p:pic>
        <p:nvPicPr>
          <p:cNvPr id="7" name="Picture 6"/>
          <p:cNvPicPr>
            <a:picLocks noChangeAspect="1"/>
          </p:cNvPicPr>
          <p:nvPr/>
        </p:nvPicPr>
        <p:blipFill>
          <a:blip r:embed="rId4"/>
          <a:stretch>
            <a:fillRect/>
          </a:stretch>
        </p:blipFill>
        <p:spPr>
          <a:xfrm>
            <a:off x="6183686" y="1179617"/>
            <a:ext cx="5909587" cy="2067936"/>
          </a:xfrm>
          <a:prstGeom prst="rect">
            <a:avLst/>
          </a:prstGeom>
        </p:spPr>
      </p:pic>
    </p:spTree>
    <p:extLst>
      <p:ext uri="{BB962C8B-B14F-4D97-AF65-F5344CB8AC3E}">
        <p14:creationId xmlns:p14="http://schemas.microsoft.com/office/powerpoint/2010/main" val="1995983758"/>
      </p:ext>
    </p:extLst>
  </p:cSld>
  <p:clrMapOvr>
    <a:masterClrMapping/>
  </p:clrMapOvr>
  <p:transition>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28" y="111768"/>
            <a:ext cx="8621712" cy="546100"/>
          </a:xfrm>
        </p:spPr>
        <p:txBody>
          <a:bodyPr>
            <a:normAutofit fontScale="90000"/>
          </a:bodyPr>
          <a:lstStyle/>
          <a:p>
            <a:r>
              <a:rPr lang="en-US" dirty="0"/>
              <a:t>Lots of Functions </a:t>
            </a:r>
          </a:p>
        </p:txBody>
      </p:sp>
      <p:sp>
        <p:nvSpPr>
          <p:cNvPr id="3" name="Slide Number Placeholder 2">
            <a:extLst>
              <a:ext uri="{FF2B5EF4-FFF2-40B4-BE49-F238E27FC236}">
                <a16:creationId xmlns:a16="http://schemas.microsoft.com/office/drawing/2014/main" id="{863BF358-EB6C-48D0-9C6D-45D33E901497}"/>
              </a:ext>
            </a:extLst>
          </p:cNvPr>
          <p:cNvSpPr>
            <a:spLocks noGrp="1"/>
          </p:cNvSpPr>
          <p:nvPr>
            <p:ph type="sldNum" sz="quarter" idx="12"/>
          </p:nvPr>
        </p:nvSpPr>
        <p:spPr/>
        <p:txBody>
          <a:bodyPr/>
          <a:lstStyle/>
          <a:p>
            <a:fld id="{1C9AE723-F85C-2640-9190-641236277428}" type="slidenum">
              <a:rPr lang="en-US" smtClean="0"/>
              <a:pPr/>
              <a:t>51</a:t>
            </a:fld>
            <a:endParaRPr lang="en-US" dirty="0"/>
          </a:p>
        </p:txBody>
      </p:sp>
      <p:sp>
        <p:nvSpPr>
          <p:cNvPr id="7" name="TextBox 6"/>
          <p:cNvSpPr txBox="1"/>
          <p:nvPr/>
        </p:nvSpPr>
        <p:spPr>
          <a:xfrm>
            <a:off x="5162177" y="5878900"/>
            <a:ext cx="2437783" cy="369332"/>
          </a:xfrm>
          <a:prstGeom prst="rect">
            <a:avLst/>
          </a:prstGeom>
          <a:noFill/>
        </p:spPr>
        <p:txBody>
          <a:bodyPr wrap="none" rtlCol="0">
            <a:spAutoFit/>
          </a:bodyPr>
          <a:lstStyle/>
          <a:p>
            <a:r>
              <a:rPr lang="en-US" dirty="0"/>
              <a:t>Weapon Functionality </a:t>
            </a:r>
          </a:p>
        </p:txBody>
      </p:sp>
      <p:sp>
        <p:nvSpPr>
          <p:cNvPr id="8" name="TextBox 7"/>
          <p:cNvSpPr txBox="1"/>
          <p:nvPr/>
        </p:nvSpPr>
        <p:spPr>
          <a:xfrm>
            <a:off x="1345325" y="5827726"/>
            <a:ext cx="2785443" cy="369332"/>
          </a:xfrm>
          <a:prstGeom prst="rect">
            <a:avLst/>
          </a:prstGeom>
          <a:noFill/>
        </p:spPr>
        <p:txBody>
          <a:bodyPr wrap="none" rtlCol="0">
            <a:spAutoFit/>
          </a:bodyPr>
          <a:lstStyle/>
          <a:p>
            <a:r>
              <a:rPr lang="en-US" dirty="0"/>
              <a:t>Operational Functionality </a:t>
            </a:r>
          </a:p>
        </p:txBody>
      </p:sp>
      <p:sp>
        <p:nvSpPr>
          <p:cNvPr id="9" name="Rectangle 8"/>
          <p:cNvSpPr/>
          <p:nvPr/>
        </p:nvSpPr>
        <p:spPr>
          <a:xfrm>
            <a:off x="4982582" y="5478561"/>
            <a:ext cx="1398487" cy="48064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p:cNvSpPr txBox="1"/>
          <p:nvPr/>
        </p:nvSpPr>
        <p:spPr>
          <a:xfrm>
            <a:off x="8541160" y="5718883"/>
            <a:ext cx="2483437" cy="369332"/>
          </a:xfrm>
          <a:prstGeom prst="rect">
            <a:avLst/>
          </a:prstGeom>
          <a:noFill/>
        </p:spPr>
        <p:txBody>
          <a:bodyPr wrap="none" rtlCol="0">
            <a:spAutoFit/>
          </a:bodyPr>
          <a:lstStyle/>
          <a:p>
            <a:r>
              <a:rPr lang="en-US" dirty="0"/>
              <a:t>Munition Functionality </a:t>
            </a:r>
          </a:p>
        </p:txBody>
      </p:sp>
      <p:sp>
        <p:nvSpPr>
          <p:cNvPr id="13" name="TextBox 12"/>
          <p:cNvSpPr txBox="1"/>
          <p:nvPr/>
        </p:nvSpPr>
        <p:spPr>
          <a:xfrm>
            <a:off x="7974913" y="2745334"/>
            <a:ext cx="2547300" cy="369332"/>
          </a:xfrm>
          <a:prstGeom prst="rect">
            <a:avLst/>
          </a:prstGeom>
          <a:noFill/>
        </p:spPr>
        <p:txBody>
          <a:bodyPr wrap="none" rtlCol="0">
            <a:spAutoFit/>
          </a:bodyPr>
          <a:lstStyle/>
          <a:p>
            <a:r>
              <a:rPr lang="en-US" dirty="0"/>
              <a:t>Logistical Functionality </a:t>
            </a:r>
          </a:p>
        </p:txBody>
      </p:sp>
      <p:sp>
        <p:nvSpPr>
          <p:cNvPr id="17" name="TextBox 16"/>
          <p:cNvSpPr txBox="1"/>
          <p:nvPr/>
        </p:nvSpPr>
        <p:spPr>
          <a:xfrm>
            <a:off x="1944331" y="2701005"/>
            <a:ext cx="2954463" cy="369332"/>
          </a:xfrm>
          <a:prstGeom prst="rect">
            <a:avLst/>
          </a:prstGeom>
          <a:noFill/>
        </p:spPr>
        <p:txBody>
          <a:bodyPr wrap="none" rtlCol="0">
            <a:spAutoFit/>
          </a:bodyPr>
          <a:lstStyle/>
          <a:p>
            <a:r>
              <a:rPr lang="en-US" dirty="0"/>
              <a:t>Development Functionality </a:t>
            </a:r>
          </a:p>
        </p:txBody>
      </p:sp>
      <p:pic>
        <p:nvPicPr>
          <p:cNvPr id="18" name="Picture 17">
            <a:extLst>
              <a:ext uri="{FF2B5EF4-FFF2-40B4-BE49-F238E27FC236}">
                <a16:creationId xmlns:a16="http://schemas.microsoft.com/office/drawing/2014/main" id="{1B3C5472-974D-5443-8487-3698FC32FE9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1311" y="806344"/>
            <a:ext cx="3047302" cy="1888469"/>
          </a:xfrm>
          <a:prstGeom prst="rect">
            <a:avLst/>
          </a:prstGeom>
        </p:spPr>
      </p:pic>
      <p:pic>
        <p:nvPicPr>
          <p:cNvPr id="20" name="Picture 19">
            <a:extLst>
              <a:ext uri="{FF2B5EF4-FFF2-40B4-BE49-F238E27FC236}">
                <a16:creationId xmlns:a16="http://schemas.microsoft.com/office/drawing/2014/main" id="{75908A77-899D-0F4C-9E26-8DD9915BE8E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27554" y="875281"/>
            <a:ext cx="2480367" cy="1647543"/>
          </a:xfrm>
          <a:prstGeom prst="rect">
            <a:avLst/>
          </a:prstGeom>
        </p:spPr>
      </p:pic>
      <p:pic>
        <p:nvPicPr>
          <p:cNvPr id="22" name="Picture 21">
            <a:extLst>
              <a:ext uri="{FF2B5EF4-FFF2-40B4-BE49-F238E27FC236}">
                <a16:creationId xmlns:a16="http://schemas.microsoft.com/office/drawing/2014/main" id="{0156E9DF-E6ED-F04B-B2C2-2EE63A9915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99288" y="3510582"/>
            <a:ext cx="2767183" cy="2027859"/>
          </a:xfrm>
          <a:prstGeom prst="rect">
            <a:avLst/>
          </a:prstGeom>
        </p:spPr>
      </p:pic>
      <p:pic>
        <p:nvPicPr>
          <p:cNvPr id="24" name="Picture 23">
            <a:extLst>
              <a:ext uri="{FF2B5EF4-FFF2-40B4-BE49-F238E27FC236}">
                <a16:creationId xmlns:a16="http://schemas.microsoft.com/office/drawing/2014/main" id="{13138F88-879D-E143-A5C5-36FDEC9DC1F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682750" y="3455497"/>
            <a:ext cx="3250341" cy="2158986"/>
          </a:xfrm>
          <a:prstGeom prst="rect">
            <a:avLst/>
          </a:prstGeom>
        </p:spPr>
      </p:pic>
      <p:pic>
        <p:nvPicPr>
          <p:cNvPr id="26" name="Picture 25">
            <a:extLst>
              <a:ext uri="{FF2B5EF4-FFF2-40B4-BE49-F238E27FC236}">
                <a16:creationId xmlns:a16="http://schemas.microsoft.com/office/drawing/2014/main" id="{09651E29-8F5F-224B-858C-6A663B4D4D6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345325" y="3455497"/>
            <a:ext cx="2871228" cy="2158986"/>
          </a:xfrm>
          <a:prstGeom prst="rect">
            <a:avLst/>
          </a:prstGeom>
        </p:spPr>
      </p:pic>
      <p:pic>
        <p:nvPicPr>
          <p:cNvPr id="28" name="Picture 27">
            <a:extLst>
              <a:ext uri="{FF2B5EF4-FFF2-40B4-BE49-F238E27FC236}">
                <a16:creationId xmlns:a16="http://schemas.microsoft.com/office/drawing/2014/main" id="{839E2113-34F7-BC44-B182-0B438FAC9D41}"/>
              </a:ext>
            </a:extLst>
          </p:cNvPr>
          <p:cNvPicPr>
            <a:picLocks noChangeAspect="1"/>
          </p:cNvPicPr>
          <p:nvPr/>
        </p:nvPicPr>
        <p:blipFill rotWithShape="1">
          <a:blip r:embed="rId7" cstate="print">
            <a:extLst>
              <a:ext uri="{28A0092B-C50C-407E-A947-70E740481C1C}">
                <a14:useLocalDpi xmlns:a14="http://schemas.microsoft.com/office/drawing/2010/main" val="0"/>
              </a:ext>
            </a:extLst>
          </a:blip>
          <a:srcRect t="5705"/>
          <a:stretch/>
        </p:blipFill>
        <p:spPr>
          <a:xfrm>
            <a:off x="7504216" y="875281"/>
            <a:ext cx="3488694" cy="1797501"/>
          </a:xfrm>
          <a:prstGeom prst="rect">
            <a:avLst/>
          </a:prstGeom>
        </p:spPr>
      </p:pic>
    </p:spTree>
    <p:extLst>
      <p:ext uri="{BB962C8B-B14F-4D97-AF65-F5344CB8AC3E}">
        <p14:creationId xmlns:p14="http://schemas.microsoft.com/office/powerpoint/2010/main" val="115575884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105103" y="187498"/>
            <a:ext cx="11603420" cy="664797"/>
          </a:xfrm>
        </p:spPr>
        <p:txBody>
          <a:bodyPr/>
          <a:lstStyle/>
          <a:p>
            <a:r>
              <a:rPr lang="en-US" dirty="0"/>
              <a:t>Functions Allow us to Explore Design Choices</a:t>
            </a:r>
          </a:p>
        </p:txBody>
      </p:sp>
      <p:sp>
        <p:nvSpPr>
          <p:cNvPr id="3" name="Slide Number Placeholder 2">
            <a:extLst>
              <a:ext uri="{FF2B5EF4-FFF2-40B4-BE49-F238E27FC236}">
                <a16:creationId xmlns:a16="http://schemas.microsoft.com/office/drawing/2014/main" id="{9479D78C-8CC2-E945-9F04-EFE947E6A303}"/>
              </a:ext>
            </a:extLst>
          </p:cNvPr>
          <p:cNvSpPr>
            <a:spLocks noGrp="1"/>
          </p:cNvSpPr>
          <p:nvPr>
            <p:ph type="sldNum" sz="quarter" idx="12"/>
          </p:nvPr>
        </p:nvSpPr>
        <p:spPr>
          <a:xfrm>
            <a:off x="10111232" y="82608"/>
            <a:ext cx="367954" cy="123111"/>
          </a:xfrm>
        </p:spPr>
        <p:txBody>
          <a:bodyPr/>
          <a:lstStyle/>
          <a:p>
            <a:fld id="{455123DE-DF0A-45CF-9929-81DBBDC71DC7}" type="slidenum">
              <a:rPr lang="en-AU" smtClean="0"/>
              <a:pPr/>
              <a:t>52</a:t>
            </a:fld>
            <a:endParaRPr lang="en-AU" dirty="0"/>
          </a:p>
        </p:txBody>
      </p:sp>
      <p:sp>
        <p:nvSpPr>
          <p:cNvPr id="9" name="Text Placeholder 8"/>
          <p:cNvSpPr>
            <a:spLocks noGrp="1"/>
          </p:cNvSpPr>
          <p:nvPr>
            <p:ph type="body" sz="quarter" idx="16"/>
          </p:nvPr>
        </p:nvSpPr>
        <p:spPr>
          <a:xfrm>
            <a:off x="6319200" y="2096619"/>
            <a:ext cx="3894750" cy="4538826"/>
          </a:xfrm>
        </p:spPr>
        <p:txBody>
          <a:bodyPr/>
          <a:lstStyle/>
          <a:p>
            <a:r>
              <a:rPr lang="en-US" dirty="0"/>
              <a:t>For each function we will always have choice </a:t>
            </a:r>
          </a:p>
          <a:p>
            <a:r>
              <a:rPr lang="en-US" dirty="0"/>
              <a:t>The systems approach gets us to identify the choices first and then use the constraint requirements to select</a:t>
            </a:r>
          </a:p>
          <a:p>
            <a:r>
              <a:rPr lang="en-US" dirty="0"/>
              <a:t>Safety will be one of those constraint-based requirements – as unsafe solutions can be de-selected – BUT how do we know if a solution could be unsafe?</a:t>
            </a:r>
          </a:p>
        </p:txBody>
      </p:sp>
      <p:sp>
        <p:nvSpPr>
          <p:cNvPr id="12" name="Text Placeholder 9"/>
          <p:cNvSpPr>
            <a:spLocks noGrp="1"/>
          </p:cNvSpPr>
          <p:nvPr>
            <p:ph type="body" sz="quarter" idx="17"/>
          </p:nvPr>
        </p:nvSpPr>
        <p:spPr>
          <a:xfrm>
            <a:off x="612105" y="2261866"/>
            <a:ext cx="3894750" cy="4012810"/>
          </a:xfrm>
        </p:spPr>
        <p:txBody>
          <a:bodyPr/>
          <a:lstStyle/>
          <a:p>
            <a:pPr marL="0" indent="0">
              <a:buClrTx/>
              <a:buNone/>
              <a:defRPr/>
            </a:pPr>
            <a:r>
              <a:rPr lang="en-US" sz="2400" dirty="0"/>
              <a:t>Design Choices:</a:t>
            </a:r>
          </a:p>
          <a:p>
            <a:pPr marL="0" indent="0">
              <a:buClrTx/>
              <a:buNone/>
              <a:defRPr/>
            </a:pPr>
            <a:endParaRPr lang="en-US" sz="1600" dirty="0"/>
          </a:p>
          <a:p>
            <a:pPr marL="0" indent="0">
              <a:buClrTx/>
              <a:buNone/>
              <a:defRPr/>
            </a:pPr>
            <a:r>
              <a:rPr lang="en-US" dirty="0"/>
              <a:t>To stabilize the round we could use:</a:t>
            </a:r>
          </a:p>
          <a:p>
            <a:pPr>
              <a:buClrTx/>
              <a:defRPr/>
            </a:pPr>
            <a:r>
              <a:rPr lang="en-US" dirty="0"/>
              <a:t>Fins (3, 4, 5, 6 </a:t>
            </a:r>
            <a:r>
              <a:rPr lang="is-IS" dirty="0"/>
              <a:t>…)</a:t>
            </a:r>
          </a:p>
          <a:p>
            <a:pPr>
              <a:buClrTx/>
              <a:defRPr/>
            </a:pPr>
            <a:r>
              <a:rPr lang="en-US" dirty="0"/>
              <a:t>W</a:t>
            </a:r>
            <a:r>
              <a:rPr lang="is-IS" dirty="0"/>
              <a:t>ings</a:t>
            </a:r>
          </a:p>
          <a:p>
            <a:pPr>
              <a:buClrTx/>
              <a:defRPr/>
            </a:pPr>
            <a:r>
              <a:rPr lang="is-IS" dirty="0"/>
              <a:t>Spin</a:t>
            </a:r>
          </a:p>
          <a:p>
            <a:pPr>
              <a:buClrTx/>
              <a:defRPr/>
            </a:pPr>
            <a:r>
              <a:rPr lang="en-US" dirty="0"/>
              <a:t>Thrust vectoring</a:t>
            </a:r>
          </a:p>
          <a:p>
            <a:pPr>
              <a:buClrTx/>
              <a:defRPr/>
            </a:pPr>
            <a:r>
              <a:rPr lang="en-US" dirty="0"/>
              <a:t>Gyroscopic forces</a:t>
            </a:r>
          </a:p>
          <a:p>
            <a:pPr>
              <a:buClrTx/>
              <a:defRPr/>
            </a:pPr>
            <a:r>
              <a:rPr lang="en-US" dirty="0"/>
              <a:t>Sphere Shape</a:t>
            </a:r>
          </a:p>
          <a:p>
            <a:pPr>
              <a:buClrTx/>
              <a:defRPr/>
            </a:pPr>
            <a:r>
              <a:rPr lang="en-US" dirty="0"/>
              <a:t>None</a:t>
            </a:r>
          </a:p>
          <a:p>
            <a:pPr marL="0" indent="0">
              <a:buClrTx/>
              <a:buNone/>
              <a:defRPr/>
            </a:pPr>
            <a:endParaRPr lang="en-US" sz="1800" dirty="0"/>
          </a:p>
          <a:p>
            <a:pPr marL="0" indent="0">
              <a:buClrTx/>
              <a:buNone/>
              <a:defRPr/>
            </a:pPr>
            <a:endParaRPr lang="en-US" sz="1600" dirty="0"/>
          </a:p>
        </p:txBody>
      </p:sp>
      <p:sp>
        <p:nvSpPr>
          <p:cNvPr id="8" name="Text Placeholder 7"/>
          <p:cNvSpPr>
            <a:spLocks noGrp="1"/>
          </p:cNvSpPr>
          <p:nvPr>
            <p:ph type="body" sz="quarter" idx="4294967295"/>
          </p:nvPr>
        </p:nvSpPr>
        <p:spPr>
          <a:xfrm>
            <a:off x="6319200" y="1622862"/>
            <a:ext cx="3894137" cy="331787"/>
          </a:xfrm>
        </p:spPr>
        <p:txBody>
          <a:bodyPr>
            <a:normAutofit fontScale="85000" lnSpcReduction="20000"/>
          </a:bodyPr>
          <a:lstStyle/>
          <a:p>
            <a:pPr marL="0" indent="0">
              <a:buNone/>
            </a:pPr>
            <a:r>
              <a:rPr lang="en-US" sz="2400" b="1" dirty="0"/>
              <a:t>We always have choice</a:t>
            </a:r>
          </a:p>
        </p:txBody>
      </p:sp>
      <p:sp>
        <p:nvSpPr>
          <p:cNvPr id="11" name="Text Placeholder 6"/>
          <p:cNvSpPr>
            <a:spLocks noGrp="1"/>
          </p:cNvSpPr>
          <p:nvPr>
            <p:ph type="body" sz="quarter" idx="4294967295"/>
          </p:nvPr>
        </p:nvSpPr>
        <p:spPr>
          <a:xfrm>
            <a:off x="399393" y="1604962"/>
            <a:ext cx="4568825" cy="331787"/>
          </a:xfrm>
        </p:spPr>
        <p:txBody>
          <a:bodyPr>
            <a:normAutofit fontScale="85000" lnSpcReduction="20000"/>
          </a:bodyPr>
          <a:lstStyle/>
          <a:p>
            <a:pPr marL="0" indent="0">
              <a:buNone/>
            </a:pPr>
            <a:r>
              <a:rPr lang="en-US" sz="2400" b="1" dirty="0"/>
              <a:t>Function = </a:t>
            </a:r>
            <a:r>
              <a:rPr lang="en-GB" sz="2400" b="1" dirty="0"/>
              <a:t>Stabilise</a:t>
            </a:r>
            <a:r>
              <a:rPr lang="en-US" sz="2400" b="1" dirty="0"/>
              <a:t> Round </a:t>
            </a:r>
          </a:p>
        </p:txBody>
      </p:sp>
    </p:spTree>
    <p:extLst>
      <p:ext uri="{BB962C8B-B14F-4D97-AF65-F5344CB8AC3E}">
        <p14:creationId xmlns:p14="http://schemas.microsoft.com/office/powerpoint/2010/main" val="292078460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3"/>
          <p:cNvSpPr>
            <a:spLocks noGrp="1"/>
          </p:cNvSpPr>
          <p:nvPr>
            <p:ph type="title"/>
          </p:nvPr>
        </p:nvSpPr>
        <p:spPr>
          <a:xfrm>
            <a:off x="1524000" y="144512"/>
            <a:ext cx="9144000" cy="765175"/>
          </a:xfrm>
        </p:spPr>
        <p:txBody>
          <a:bodyPr>
            <a:normAutofit fontScale="90000"/>
          </a:bodyPr>
          <a:lstStyle/>
          <a:p>
            <a:pPr algn="ctr" eaLnBrk="1" hangingPunct="1"/>
            <a:r>
              <a:rPr lang="en-GB" dirty="0">
                <a:latin typeface="Arial" charset="0"/>
              </a:rPr>
              <a:t>How do we Identify the Generic Functionality of a System</a:t>
            </a:r>
          </a:p>
        </p:txBody>
      </p:sp>
      <p:sp>
        <p:nvSpPr>
          <p:cNvPr id="61443" name="Content Placeholder 4"/>
          <p:cNvSpPr>
            <a:spLocks noGrp="1"/>
          </p:cNvSpPr>
          <p:nvPr>
            <p:ph sz="half" idx="1"/>
          </p:nvPr>
        </p:nvSpPr>
        <p:spPr>
          <a:xfrm>
            <a:off x="888124" y="2060328"/>
            <a:ext cx="4038600" cy="3234732"/>
          </a:xfrm>
        </p:spPr>
        <p:txBody>
          <a:bodyPr>
            <a:normAutofit lnSpcReduction="10000"/>
          </a:bodyPr>
          <a:lstStyle/>
          <a:p>
            <a:pPr eaLnBrk="1" hangingPunct="1"/>
            <a:r>
              <a:rPr lang="en-GB" dirty="0">
                <a:latin typeface="Arial" charset="0"/>
              </a:rPr>
              <a:t>By thinking hard and working through scenarios</a:t>
            </a:r>
          </a:p>
          <a:p>
            <a:pPr lvl="1" eaLnBrk="1" hangingPunct="1"/>
            <a:r>
              <a:rPr lang="en-GB" dirty="0">
                <a:latin typeface="Arial" charset="0"/>
              </a:rPr>
              <a:t>Using experienced people to think through how a system will be used deduce the functionality of the system</a:t>
            </a:r>
          </a:p>
        </p:txBody>
      </p:sp>
      <p:sp>
        <p:nvSpPr>
          <p:cNvPr id="61444" name="Content Placeholder 5"/>
          <p:cNvSpPr>
            <a:spLocks noGrp="1"/>
          </p:cNvSpPr>
          <p:nvPr>
            <p:ph sz="half" idx="2"/>
          </p:nvPr>
        </p:nvSpPr>
        <p:spPr>
          <a:xfrm>
            <a:off x="7422931" y="2060328"/>
            <a:ext cx="4038600" cy="2182136"/>
          </a:xfrm>
        </p:spPr>
        <p:txBody>
          <a:bodyPr>
            <a:normAutofit lnSpcReduction="10000"/>
          </a:bodyPr>
          <a:lstStyle/>
          <a:p>
            <a:pPr eaLnBrk="1" hangingPunct="1"/>
            <a:r>
              <a:rPr lang="en-GB" dirty="0">
                <a:latin typeface="Arial" charset="0"/>
              </a:rPr>
              <a:t>By reviewing existing designs</a:t>
            </a:r>
          </a:p>
          <a:p>
            <a:pPr lvl="1" eaLnBrk="1" hangingPunct="1"/>
            <a:r>
              <a:rPr lang="en-GB" dirty="0">
                <a:latin typeface="Arial" charset="0"/>
              </a:rPr>
              <a:t>By looking at a existing designs and asking what every component or feature DOES </a:t>
            </a:r>
          </a:p>
        </p:txBody>
      </p:sp>
      <p:sp>
        <p:nvSpPr>
          <p:cNvPr id="61445" name="Slide Number Placeholder 4"/>
          <p:cNvSpPr>
            <a:spLocks noGrp="1"/>
          </p:cNvSpPr>
          <p:nvPr>
            <p:ph type="sldNum" sz="quarter" idx="12"/>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fld id="{74543CF5-D295-C342-B836-151D6EE70C2F}" type="slidenum">
              <a:rPr lang="en-US"/>
              <a:pPr eaLnBrk="1" hangingPunct="1"/>
              <a:t>53</a:t>
            </a:fld>
            <a:endParaRPr lang="en-US" dirty="0"/>
          </a:p>
        </p:txBody>
      </p:sp>
    </p:spTree>
    <p:extLst>
      <p:ext uri="{BB962C8B-B14F-4D97-AF65-F5344CB8AC3E}">
        <p14:creationId xmlns:p14="http://schemas.microsoft.com/office/powerpoint/2010/main" val="398151129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41300" y="55079"/>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54</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807065492"/>
      </p:ext>
    </p:extLst>
  </p:cSld>
  <p:clrMapOvr>
    <a:masterClrMapping/>
  </p:clrMapOvr>
  <p:transition>
    <p:wipe dir="r"/>
  </p:transition>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4DD93AAA-9664-724C-BCA8-AA8BF9C19235}" type="slidenum">
              <a:rPr lang="en-US" smtClean="0"/>
              <a:pPr/>
              <a:t>55</a:t>
            </a:fld>
            <a:endParaRPr lang="en-US" dirty="0"/>
          </a:p>
        </p:txBody>
      </p:sp>
      <p:sp>
        <p:nvSpPr>
          <p:cNvPr id="4" name="Content Placeholder 3">
            <a:extLst>
              <a:ext uri="{FF2B5EF4-FFF2-40B4-BE49-F238E27FC236}">
                <a16:creationId xmlns:a16="http://schemas.microsoft.com/office/drawing/2014/main" id="{A3B3F2C7-6D43-B24A-998F-9DB14C9F97F8}"/>
              </a:ext>
            </a:extLst>
          </p:cNvPr>
          <p:cNvSpPr>
            <a:spLocks noGrp="1"/>
          </p:cNvSpPr>
          <p:nvPr>
            <p:ph sz="quarter" idx="16"/>
          </p:nvPr>
        </p:nvSpPr>
        <p:spPr>
          <a:xfrm>
            <a:off x="6984582" y="920395"/>
            <a:ext cx="4445070" cy="5335555"/>
          </a:xfrm>
        </p:spPr>
        <p:txBody>
          <a:bodyPr>
            <a:normAutofit fontScale="70000" lnSpcReduction="20000"/>
          </a:bodyPr>
          <a:lstStyle/>
          <a:p>
            <a:pPr marL="0" indent="0">
              <a:buNone/>
              <a:defRPr/>
            </a:pPr>
            <a:r>
              <a:rPr lang="en-GB" sz="2000" dirty="0">
                <a:solidFill>
                  <a:srgbClr val="990000"/>
                </a:solidFill>
              </a:rPr>
              <a:t>What is it?</a:t>
            </a:r>
          </a:p>
          <a:p>
            <a:pPr>
              <a:defRPr/>
            </a:pPr>
            <a:r>
              <a:rPr lang="en-GB" dirty="0"/>
              <a:t>A version of the Use Case used by engineers to uncover the functionality necessary to convert the main system input to the main system output</a:t>
            </a:r>
          </a:p>
          <a:p>
            <a:pPr marL="0" indent="0">
              <a:buNone/>
              <a:defRPr/>
            </a:pPr>
            <a:r>
              <a:rPr lang="en-GB" sz="2000" dirty="0">
                <a:solidFill>
                  <a:srgbClr val="990000"/>
                </a:solidFill>
              </a:rPr>
              <a:t>Why use it?</a:t>
            </a:r>
          </a:p>
          <a:p>
            <a:pPr>
              <a:defRPr/>
            </a:pPr>
            <a:r>
              <a:rPr lang="en-GB" dirty="0"/>
              <a:t>It is a natural intuitive communication</a:t>
            </a:r>
          </a:p>
          <a:p>
            <a:pPr>
              <a:defRPr/>
            </a:pPr>
            <a:r>
              <a:rPr lang="en-GB" dirty="0"/>
              <a:t>Define logical </a:t>
            </a:r>
            <a:r>
              <a:rPr lang="en-GB" dirty="0">
                <a:solidFill>
                  <a:srgbClr val="000000"/>
                </a:solidFill>
              </a:rPr>
              <a:t>chunks</a:t>
            </a:r>
            <a:r>
              <a:rPr lang="en-GB" dirty="0"/>
              <a:t> of functionality</a:t>
            </a:r>
          </a:p>
          <a:p>
            <a:pPr>
              <a:defRPr/>
            </a:pPr>
            <a:r>
              <a:rPr lang="en-GB" dirty="0"/>
              <a:t>Can help define both want and unwanted behaviour</a:t>
            </a:r>
          </a:p>
          <a:p>
            <a:pPr marL="0" indent="0">
              <a:lnSpc>
                <a:spcPct val="110000"/>
              </a:lnSpc>
              <a:spcBef>
                <a:spcPts val="0"/>
              </a:spcBef>
              <a:buNone/>
              <a:defRPr/>
            </a:pPr>
            <a:r>
              <a:rPr lang="en-GB" sz="2000" dirty="0">
                <a:solidFill>
                  <a:srgbClr val="990000"/>
                </a:solidFill>
              </a:rPr>
              <a:t>How to do it</a:t>
            </a:r>
          </a:p>
          <a:p>
            <a:pPr>
              <a:defRPr/>
            </a:pPr>
            <a:r>
              <a:rPr lang="en-GB" dirty="0"/>
              <a:t>Best performed by a small team of engineers who describe in a time-line how they expect the system to convert the main inputs into main outputs and how they expect the system to respond. For moded (systems with several modes of operation) or multipurpose systems it may be necessary to have a number of Use Cases for different “scenarios”  </a:t>
            </a:r>
          </a:p>
          <a:p>
            <a:pPr marL="0" indent="0">
              <a:buNone/>
            </a:pPr>
            <a:endParaRPr lang="en-US" dirty="0"/>
          </a:p>
        </p:txBody>
      </p:sp>
      <p:sp>
        <p:nvSpPr>
          <p:cNvPr id="99330" name="Rectangle 2"/>
          <p:cNvSpPr>
            <a:spLocks noGrp="1" noChangeArrowheads="1"/>
          </p:cNvSpPr>
          <p:nvPr>
            <p:ph type="title"/>
          </p:nvPr>
        </p:nvSpPr>
        <p:spPr>
          <a:xfrm>
            <a:off x="2013066" y="495663"/>
            <a:ext cx="8229600" cy="424732"/>
          </a:xfrm>
        </p:spPr>
        <p:txBody>
          <a:bodyPr/>
          <a:lstStyle/>
          <a:p>
            <a:pPr>
              <a:defRPr/>
            </a:pPr>
            <a:r>
              <a:rPr lang="en-GB" dirty="0">
                <a:cs typeface="+mj-cs"/>
              </a:rPr>
              <a:t>The System (White Box) Use Case</a:t>
            </a:r>
          </a:p>
        </p:txBody>
      </p:sp>
      <p:pic>
        <p:nvPicPr>
          <p:cNvPr id="8" name="Picture 7">
            <a:extLst>
              <a:ext uri="{FF2B5EF4-FFF2-40B4-BE49-F238E27FC236}">
                <a16:creationId xmlns:a16="http://schemas.microsoft.com/office/drawing/2014/main" id="{5C2D407A-E911-B84C-AB27-B886F38F4C5A}"/>
              </a:ext>
            </a:extLst>
          </p:cNvPr>
          <p:cNvPicPr>
            <a:picLocks noChangeAspect="1"/>
          </p:cNvPicPr>
          <p:nvPr/>
        </p:nvPicPr>
        <p:blipFill>
          <a:blip r:embed="rId2"/>
          <a:stretch>
            <a:fillRect/>
          </a:stretch>
        </p:blipFill>
        <p:spPr>
          <a:xfrm>
            <a:off x="1524001" y="2093233"/>
            <a:ext cx="4414597" cy="3058630"/>
          </a:xfrm>
          <a:prstGeom prst="rect">
            <a:avLst/>
          </a:prstGeom>
        </p:spPr>
      </p:pic>
    </p:spTree>
    <p:extLst>
      <p:ext uri="{BB962C8B-B14F-4D97-AF65-F5344CB8AC3E}">
        <p14:creationId xmlns:p14="http://schemas.microsoft.com/office/powerpoint/2010/main" val="41568190"/>
      </p:ext>
    </p:extLst>
  </p:cSld>
  <p:clrMapOvr>
    <a:masterClrMapping/>
  </p:clrMapOvr>
  <p:transition spd="slow"/>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09F9F7B-14B6-410F-B23E-520079B87C99}"/>
              </a:ext>
            </a:extLst>
          </p:cNvPr>
          <p:cNvSpPr>
            <a:spLocks noGrp="1"/>
          </p:cNvSpPr>
          <p:nvPr>
            <p:ph type="sldNum" sz="quarter" idx="12"/>
          </p:nvPr>
        </p:nvSpPr>
        <p:spPr/>
        <p:txBody>
          <a:bodyPr/>
          <a:lstStyle/>
          <a:p>
            <a:fld id="{455123DE-DF0A-45CF-9929-81DBBDC71DC7}" type="slidenum">
              <a:rPr lang="en-AU" smtClean="0"/>
              <a:pPr/>
              <a:t>56</a:t>
            </a:fld>
            <a:endParaRPr lang="en-AU" dirty="0"/>
          </a:p>
        </p:txBody>
      </p:sp>
      <p:sp>
        <p:nvSpPr>
          <p:cNvPr id="4" name="Title 3"/>
          <p:cNvSpPr>
            <a:spLocks noGrp="1"/>
          </p:cNvSpPr>
          <p:nvPr>
            <p:ph type="title"/>
          </p:nvPr>
        </p:nvSpPr>
        <p:spPr>
          <a:xfrm>
            <a:off x="162616" y="133368"/>
            <a:ext cx="13753448" cy="664797"/>
          </a:xfrm>
        </p:spPr>
        <p:txBody>
          <a:bodyPr/>
          <a:lstStyle/>
          <a:p>
            <a:r>
              <a:rPr lang="en-US" sz="4800" b="1" dirty="0"/>
              <a:t>How to Do It</a:t>
            </a:r>
          </a:p>
        </p:txBody>
      </p:sp>
      <p:sp>
        <p:nvSpPr>
          <p:cNvPr id="7" name="Rectangle 6">
            <a:extLst>
              <a:ext uri="{FF2B5EF4-FFF2-40B4-BE49-F238E27FC236}">
                <a16:creationId xmlns:a16="http://schemas.microsoft.com/office/drawing/2014/main" id="{4D174DBC-02DA-624B-B28F-4422C5A8BB59}"/>
              </a:ext>
            </a:extLst>
          </p:cNvPr>
          <p:cNvSpPr/>
          <p:nvPr/>
        </p:nvSpPr>
        <p:spPr>
          <a:xfrm>
            <a:off x="1439917" y="1165861"/>
            <a:ext cx="2587797" cy="837111"/>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Step1: Determine suitable boundary and identify main inputs and outputs</a:t>
            </a:r>
          </a:p>
          <a:p>
            <a:pPr algn="ctr"/>
            <a:r>
              <a:rPr lang="en-US" sz="1400" b="1" dirty="0">
                <a:solidFill>
                  <a:schemeClr val="tx1"/>
                </a:solidFill>
              </a:rPr>
              <a:t>and Purpose </a:t>
            </a:r>
          </a:p>
        </p:txBody>
      </p:sp>
      <p:sp>
        <p:nvSpPr>
          <p:cNvPr id="8" name="Rectangle 7">
            <a:extLst>
              <a:ext uri="{FF2B5EF4-FFF2-40B4-BE49-F238E27FC236}">
                <a16:creationId xmlns:a16="http://schemas.microsoft.com/office/drawing/2014/main" id="{D83FB858-DCEC-8E4C-97E1-0EB1F0B425D6}"/>
              </a:ext>
            </a:extLst>
          </p:cNvPr>
          <p:cNvSpPr/>
          <p:nvPr/>
        </p:nvSpPr>
        <p:spPr>
          <a:xfrm>
            <a:off x="2883763" y="2166256"/>
            <a:ext cx="2678698" cy="1034145"/>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2: Take each main input and determine what happens to it as a series of Verb Noun Functions to it  to generate an output </a:t>
            </a:r>
          </a:p>
        </p:txBody>
      </p:sp>
      <p:sp>
        <p:nvSpPr>
          <p:cNvPr id="9" name="Rectangle 8">
            <a:extLst>
              <a:ext uri="{FF2B5EF4-FFF2-40B4-BE49-F238E27FC236}">
                <a16:creationId xmlns:a16="http://schemas.microsoft.com/office/drawing/2014/main" id="{A432D0D7-23E0-C54A-9C8D-1D35C75E3A2E}"/>
              </a:ext>
            </a:extLst>
          </p:cNvPr>
          <p:cNvSpPr/>
          <p:nvPr/>
        </p:nvSpPr>
        <p:spPr>
          <a:xfrm>
            <a:off x="4797648" y="3363685"/>
            <a:ext cx="2080410" cy="84908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3: Group functions together to form larger functions</a:t>
            </a:r>
          </a:p>
        </p:txBody>
      </p:sp>
      <p:sp>
        <p:nvSpPr>
          <p:cNvPr id="10" name="Rectangle 9">
            <a:extLst>
              <a:ext uri="{FF2B5EF4-FFF2-40B4-BE49-F238E27FC236}">
                <a16:creationId xmlns:a16="http://schemas.microsoft.com/office/drawing/2014/main" id="{4ECF8F9E-5F21-1045-BCF0-26C5CA6899B6}"/>
              </a:ext>
            </a:extLst>
          </p:cNvPr>
          <p:cNvSpPr/>
          <p:nvPr/>
        </p:nvSpPr>
        <p:spPr>
          <a:xfrm>
            <a:off x="6187245" y="4376056"/>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4: Construct a Tree Diagram and clearly define each function</a:t>
            </a:r>
          </a:p>
        </p:txBody>
      </p:sp>
      <p:sp>
        <p:nvSpPr>
          <p:cNvPr id="11" name="Rectangle 10">
            <a:extLst>
              <a:ext uri="{FF2B5EF4-FFF2-40B4-BE49-F238E27FC236}">
                <a16:creationId xmlns:a16="http://schemas.microsoft.com/office/drawing/2014/main" id="{06C6D3A8-9555-AD48-A88C-4288EB73CB11}"/>
              </a:ext>
            </a:extLst>
          </p:cNvPr>
          <p:cNvSpPr/>
          <p:nvPr/>
        </p:nvSpPr>
        <p:spPr>
          <a:xfrm>
            <a:off x="7757581" y="5412547"/>
            <a:ext cx="2191330" cy="873207"/>
          </a:xfrm>
          <a:prstGeom prst="rec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solidFill>
                  <a:schemeClr val="tx1"/>
                </a:solidFill>
              </a:rPr>
              <a:t>Step 5: Review Tree Diagram to seek further functions</a:t>
            </a:r>
          </a:p>
        </p:txBody>
      </p:sp>
      <p:sp>
        <p:nvSpPr>
          <p:cNvPr id="12" name="Bent Arrow 11">
            <a:extLst>
              <a:ext uri="{FF2B5EF4-FFF2-40B4-BE49-F238E27FC236}">
                <a16:creationId xmlns:a16="http://schemas.microsoft.com/office/drawing/2014/main" id="{B05CB156-CBE5-5047-B54F-64C196817EEF}"/>
              </a:ext>
            </a:extLst>
          </p:cNvPr>
          <p:cNvSpPr/>
          <p:nvPr/>
        </p:nvSpPr>
        <p:spPr>
          <a:xfrm rot="5400000">
            <a:off x="4258967" y="1499779"/>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3" name="Bent Arrow 12">
            <a:extLst>
              <a:ext uri="{FF2B5EF4-FFF2-40B4-BE49-F238E27FC236}">
                <a16:creationId xmlns:a16="http://schemas.microsoft.com/office/drawing/2014/main" id="{8B334D45-EC0E-6947-BFD8-CB254661C236}"/>
              </a:ext>
            </a:extLst>
          </p:cNvPr>
          <p:cNvSpPr/>
          <p:nvPr/>
        </p:nvSpPr>
        <p:spPr>
          <a:xfrm rot="16200000">
            <a:off x="7097951" y="5435898"/>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4" name="Bent Arrow 13">
            <a:extLst>
              <a:ext uri="{FF2B5EF4-FFF2-40B4-BE49-F238E27FC236}">
                <a16:creationId xmlns:a16="http://schemas.microsoft.com/office/drawing/2014/main" id="{CE17D459-3D55-4E41-B435-A6FD19D4B90E}"/>
              </a:ext>
            </a:extLst>
          </p:cNvPr>
          <p:cNvSpPr/>
          <p:nvPr/>
        </p:nvSpPr>
        <p:spPr>
          <a:xfrm rot="5400000">
            <a:off x="8776538" y="4820022"/>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5" name="Bent Arrow 14">
            <a:extLst>
              <a:ext uri="{FF2B5EF4-FFF2-40B4-BE49-F238E27FC236}">
                <a16:creationId xmlns:a16="http://schemas.microsoft.com/office/drawing/2014/main" id="{529FC594-0A8D-8748-89FF-C9A7C783962E}"/>
              </a:ext>
            </a:extLst>
          </p:cNvPr>
          <p:cNvSpPr/>
          <p:nvPr/>
        </p:nvSpPr>
        <p:spPr>
          <a:xfrm rot="5400000">
            <a:off x="7090411" y="3801766"/>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
        <p:nvSpPr>
          <p:cNvPr id="16" name="Bent Arrow 15">
            <a:extLst>
              <a:ext uri="{FF2B5EF4-FFF2-40B4-BE49-F238E27FC236}">
                <a16:creationId xmlns:a16="http://schemas.microsoft.com/office/drawing/2014/main" id="{DA2ED91F-D440-5545-8A70-367E9383C694}"/>
              </a:ext>
            </a:extLst>
          </p:cNvPr>
          <p:cNvSpPr/>
          <p:nvPr/>
        </p:nvSpPr>
        <p:spPr>
          <a:xfrm rot="5400000">
            <a:off x="5828123" y="2767621"/>
            <a:ext cx="434356" cy="387654"/>
          </a:xfrm>
          <a:prstGeom prst="ben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dirty="0">
              <a:solidFill>
                <a:schemeClr val="tx1"/>
              </a:solidFill>
            </a:endParaRPr>
          </a:p>
        </p:txBody>
      </p:sp>
    </p:spTree>
    <p:extLst>
      <p:ext uri="{BB962C8B-B14F-4D97-AF65-F5344CB8AC3E}">
        <p14:creationId xmlns:p14="http://schemas.microsoft.com/office/powerpoint/2010/main" val="13291397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6121" y="333722"/>
            <a:ext cx="10174223" cy="584775"/>
          </a:xfrm>
        </p:spPr>
        <p:txBody>
          <a:bodyPr>
            <a:normAutofit fontScale="90000"/>
          </a:bodyPr>
          <a:lstStyle/>
          <a:p>
            <a:r>
              <a:rPr lang="en-US" dirty="0"/>
              <a:t>Step 1: Determine suitable boundary and identify main inputs and outputs and purpose </a:t>
            </a:r>
          </a:p>
        </p:txBody>
      </p:sp>
      <p:sp>
        <p:nvSpPr>
          <p:cNvPr id="3" name="Content Placeholder 2"/>
          <p:cNvSpPr>
            <a:spLocks noGrp="1"/>
          </p:cNvSpPr>
          <p:nvPr>
            <p:ph type="body" sz="quarter" idx="13"/>
          </p:nvPr>
        </p:nvSpPr>
        <p:spPr>
          <a:xfrm>
            <a:off x="2017777" y="1339128"/>
            <a:ext cx="8254937" cy="513221"/>
          </a:xfrm>
        </p:spPr>
        <p:txBody>
          <a:bodyPr>
            <a:normAutofit fontScale="70000" lnSpcReduction="20000"/>
          </a:bodyPr>
          <a:lstStyle/>
          <a:p>
            <a:pPr marL="0" indent="0">
              <a:lnSpc>
                <a:spcPct val="110000"/>
              </a:lnSpc>
              <a:spcBef>
                <a:spcPts val="0"/>
              </a:spcBef>
              <a:buNone/>
            </a:pPr>
            <a:r>
              <a:rPr lang="en-US" sz="2000" dirty="0"/>
              <a:t>A simple Input-Output Block Diagram is the simplest approach to determine the inputs and outputs</a:t>
            </a:r>
          </a:p>
          <a:p>
            <a:pPr marL="0" indent="0">
              <a:buNone/>
            </a:pPr>
            <a:endParaRPr lang="en-US" b="0" dirty="0"/>
          </a:p>
        </p:txBody>
      </p:sp>
      <p:sp>
        <p:nvSpPr>
          <p:cNvPr id="2" name="Rectangle 1">
            <a:extLst>
              <a:ext uri="{FF2B5EF4-FFF2-40B4-BE49-F238E27FC236}">
                <a16:creationId xmlns:a16="http://schemas.microsoft.com/office/drawing/2014/main" id="{8CD78291-257A-5048-B687-44DEB829F471}"/>
              </a:ext>
            </a:extLst>
          </p:cNvPr>
          <p:cNvSpPr/>
          <p:nvPr/>
        </p:nvSpPr>
        <p:spPr>
          <a:xfrm>
            <a:off x="4537106" y="227192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3045764" y="240255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218881" y="205586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3045764" y="290439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200400" y="255644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3045764" y="335368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94958" y="302282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sp>
        <p:nvSpPr>
          <p:cNvPr id="12" name="Rounded Rectangular Callout 11">
            <a:extLst>
              <a:ext uri="{FF2B5EF4-FFF2-40B4-BE49-F238E27FC236}">
                <a16:creationId xmlns:a16="http://schemas.microsoft.com/office/drawing/2014/main" id="{7ABED089-BCDE-794F-A3B3-EC7EAD1F854A}"/>
              </a:ext>
            </a:extLst>
          </p:cNvPr>
          <p:cNvSpPr/>
          <p:nvPr/>
        </p:nvSpPr>
        <p:spPr>
          <a:xfrm>
            <a:off x="1823662" y="4150271"/>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inputs and then make them generic and therefore solution free</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86393" y="239442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159510" y="204773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86393" y="289626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141028" y="254830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86393" y="334554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135586" y="301468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619249" y="227192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85963" y="240349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616826" y="3160882"/>
            <a:ext cx="1373325" cy="369332"/>
          </a:xfrm>
          <a:prstGeom prst="rect">
            <a:avLst/>
          </a:prstGeom>
          <a:noFill/>
        </p:spPr>
        <p:txBody>
          <a:bodyPr wrap="none" rtlCol="0">
            <a:spAutoFit/>
          </a:bodyPr>
          <a:lstStyle/>
          <a:p>
            <a:r>
              <a:rPr lang="en-US" dirty="0"/>
              <a:t>Undesirable</a:t>
            </a:r>
          </a:p>
        </p:txBody>
      </p:sp>
      <p:sp>
        <p:nvSpPr>
          <p:cNvPr id="24" name="Rounded Rectangular Callout 23">
            <a:extLst>
              <a:ext uri="{FF2B5EF4-FFF2-40B4-BE49-F238E27FC236}">
                <a16:creationId xmlns:a16="http://schemas.microsoft.com/office/drawing/2014/main" id="{CA1A5906-C7F8-6647-A2CA-B8B4DBB56DFC}"/>
              </a:ext>
            </a:extLst>
          </p:cNvPr>
          <p:cNvSpPr/>
          <p:nvPr/>
        </p:nvSpPr>
        <p:spPr>
          <a:xfrm>
            <a:off x="7348639" y="4081362"/>
            <a:ext cx="2536372" cy="1687287"/>
          </a:xfrm>
          <a:prstGeom prst="wedgeRoundRectCallout">
            <a:avLst>
              <a:gd name="adj1" fmla="val 24850"/>
              <a:gd name="adj2" fmla="val -8388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Think of the actual outputs and then make them generic. Consider unwanted outputs too</a:t>
            </a:r>
          </a:p>
        </p:txBody>
      </p:sp>
    </p:spTree>
    <p:extLst>
      <p:ext uri="{BB962C8B-B14F-4D97-AF65-F5344CB8AC3E}">
        <p14:creationId xmlns:p14="http://schemas.microsoft.com/office/powerpoint/2010/main" val="286797235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74893" y="354662"/>
            <a:ext cx="9501111" cy="584775"/>
          </a:xfrm>
        </p:spPr>
        <p:txBody>
          <a:bodyPr>
            <a:normAutofit fontScale="90000"/>
          </a:bodyPr>
          <a:lstStyle/>
          <a:p>
            <a:r>
              <a:rPr lang="en-US" dirty="0"/>
              <a:t>Step 1: Determine suitable boundary and identify main inputs and outputs and purpose </a:t>
            </a:r>
          </a:p>
        </p:txBody>
      </p:sp>
      <p:sp>
        <p:nvSpPr>
          <p:cNvPr id="25" name="Text Placeholder 24">
            <a:extLst>
              <a:ext uri="{FF2B5EF4-FFF2-40B4-BE49-F238E27FC236}">
                <a16:creationId xmlns:a16="http://schemas.microsoft.com/office/drawing/2014/main" id="{28A3C90B-B34F-B043-BD50-F3C2746825BC}"/>
              </a:ext>
            </a:extLst>
          </p:cNvPr>
          <p:cNvSpPr>
            <a:spLocks noGrp="1"/>
          </p:cNvSpPr>
          <p:nvPr>
            <p:ph type="body" sz="quarter" idx="13"/>
          </p:nvPr>
        </p:nvSpPr>
        <p:spPr>
          <a:xfrm>
            <a:off x="483476" y="3272667"/>
            <a:ext cx="11456275" cy="2106928"/>
          </a:xfrm>
        </p:spPr>
        <p:txBody>
          <a:bodyPr>
            <a:normAutofit fontScale="70000" lnSpcReduction="20000"/>
          </a:bodyPr>
          <a:lstStyle/>
          <a:p>
            <a:pPr marL="0" indent="0">
              <a:buNone/>
            </a:pPr>
            <a:r>
              <a:rPr lang="en-US" dirty="0"/>
              <a:t>It is importance when developing a System Use Case to have a clear definition of the purpose of the system. </a:t>
            </a:r>
          </a:p>
          <a:p>
            <a:pPr marL="0" indent="0">
              <a:buNone/>
            </a:pPr>
            <a:r>
              <a:rPr lang="en-US" dirty="0"/>
              <a:t>This can often generate considerable debate because of the confusion of inputs and the level. </a:t>
            </a:r>
          </a:p>
          <a:p>
            <a:pPr marL="0" indent="0">
              <a:buNone/>
            </a:pPr>
            <a:r>
              <a:rPr lang="en-US" dirty="0"/>
              <a:t>Even if there is an existing Operational Requirements which should contain the system’s purpose, it is worthwhile just checking</a:t>
            </a:r>
          </a:p>
          <a:p>
            <a:pPr marL="0" indent="0">
              <a:buNone/>
            </a:pPr>
            <a:r>
              <a:rPr lang="en-US" dirty="0"/>
              <a:t>The usual error in defining the purpose is to confuse the system input (that entity which gets changed into the output) with the resources needed to bring about the transformation. For example, with the TV the Power and User Commands are resources and hence the true purpose is:</a:t>
            </a:r>
          </a:p>
          <a:p>
            <a:pPr marL="0" indent="0">
              <a:buNone/>
            </a:pPr>
            <a:endParaRPr lang="en-US" dirty="0"/>
          </a:p>
        </p:txBody>
      </p:sp>
      <p:sp>
        <p:nvSpPr>
          <p:cNvPr id="2" name="Rectangle 1">
            <a:extLst>
              <a:ext uri="{FF2B5EF4-FFF2-40B4-BE49-F238E27FC236}">
                <a16:creationId xmlns:a16="http://schemas.microsoft.com/office/drawing/2014/main" id="{8CD78291-257A-5048-B687-44DEB829F471}"/>
              </a:ext>
            </a:extLst>
          </p:cNvPr>
          <p:cNvSpPr/>
          <p:nvPr/>
        </p:nvSpPr>
        <p:spPr>
          <a:xfrm>
            <a:off x="4468526" y="1803297"/>
            <a:ext cx="2449286" cy="11974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solidFill>
                  <a:schemeClr val="tx1">
                    <a:lumMod val="75000"/>
                    <a:lumOff val="25000"/>
                  </a:schemeClr>
                </a:solidFill>
              </a:rPr>
              <a:t>Television</a:t>
            </a:r>
          </a:p>
        </p:txBody>
      </p:sp>
      <p:cxnSp>
        <p:nvCxnSpPr>
          <p:cNvPr id="6" name="Straight Arrow Connector 5">
            <a:extLst>
              <a:ext uri="{FF2B5EF4-FFF2-40B4-BE49-F238E27FC236}">
                <a16:creationId xmlns:a16="http://schemas.microsoft.com/office/drawing/2014/main" id="{EDB42931-0E9F-CA4E-80F3-9AEA28E112BF}"/>
              </a:ext>
            </a:extLst>
          </p:cNvPr>
          <p:cNvCxnSpPr/>
          <p:nvPr/>
        </p:nvCxnSpPr>
        <p:spPr>
          <a:xfrm>
            <a:off x="2977184" y="193392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02435F1B-3363-2D40-BA92-AF70201F0019}"/>
              </a:ext>
            </a:extLst>
          </p:cNvPr>
          <p:cNvSpPr txBox="1"/>
          <p:nvPr/>
        </p:nvSpPr>
        <p:spPr>
          <a:xfrm>
            <a:off x="3150301" y="1587236"/>
            <a:ext cx="726481" cy="338554"/>
          </a:xfrm>
          <a:prstGeom prst="rect">
            <a:avLst/>
          </a:prstGeom>
          <a:noFill/>
        </p:spPr>
        <p:txBody>
          <a:bodyPr wrap="none" rtlCol="0">
            <a:spAutoFit/>
          </a:bodyPr>
          <a:lstStyle/>
          <a:p>
            <a:r>
              <a:rPr lang="en-US" sz="1600" dirty="0"/>
              <a:t>Signal</a:t>
            </a:r>
          </a:p>
        </p:txBody>
      </p:sp>
      <p:cxnSp>
        <p:nvCxnSpPr>
          <p:cNvPr id="8" name="Straight Arrow Connector 7">
            <a:extLst>
              <a:ext uri="{FF2B5EF4-FFF2-40B4-BE49-F238E27FC236}">
                <a16:creationId xmlns:a16="http://schemas.microsoft.com/office/drawing/2014/main" id="{521D2C92-DEE1-D445-8F8F-20F5470145B9}"/>
              </a:ext>
            </a:extLst>
          </p:cNvPr>
          <p:cNvCxnSpPr/>
          <p:nvPr/>
        </p:nvCxnSpPr>
        <p:spPr>
          <a:xfrm>
            <a:off x="2977184" y="2435765"/>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CE1E38BA-91C8-EE42-A20C-9E363B31FC93}"/>
              </a:ext>
            </a:extLst>
          </p:cNvPr>
          <p:cNvSpPr txBox="1"/>
          <p:nvPr/>
        </p:nvSpPr>
        <p:spPr>
          <a:xfrm>
            <a:off x="3131820" y="2087812"/>
            <a:ext cx="739433" cy="338554"/>
          </a:xfrm>
          <a:prstGeom prst="rect">
            <a:avLst/>
          </a:prstGeom>
          <a:noFill/>
        </p:spPr>
        <p:txBody>
          <a:bodyPr wrap="none" rtlCol="0">
            <a:spAutoFit/>
          </a:bodyPr>
          <a:lstStyle/>
          <a:p>
            <a:r>
              <a:rPr lang="en-US" sz="1600" dirty="0"/>
              <a:t>Power</a:t>
            </a:r>
          </a:p>
        </p:txBody>
      </p:sp>
      <p:cxnSp>
        <p:nvCxnSpPr>
          <p:cNvPr id="10" name="Straight Arrow Connector 9">
            <a:extLst>
              <a:ext uri="{FF2B5EF4-FFF2-40B4-BE49-F238E27FC236}">
                <a16:creationId xmlns:a16="http://schemas.microsoft.com/office/drawing/2014/main" id="{2A973026-67C8-B24A-B795-5549171996D4}"/>
              </a:ext>
            </a:extLst>
          </p:cNvPr>
          <p:cNvCxnSpPr/>
          <p:nvPr/>
        </p:nvCxnSpPr>
        <p:spPr>
          <a:xfrm>
            <a:off x="2977184" y="2885053"/>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1" name="TextBox 10">
            <a:extLst>
              <a:ext uri="{FF2B5EF4-FFF2-40B4-BE49-F238E27FC236}">
                <a16:creationId xmlns:a16="http://schemas.microsoft.com/office/drawing/2014/main" id="{FDE976DB-893F-BF4E-A1AD-990DC8994D67}"/>
              </a:ext>
            </a:extLst>
          </p:cNvPr>
          <p:cNvSpPr txBox="1"/>
          <p:nvPr/>
        </p:nvSpPr>
        <p:spPr>
          <a:xfrm>
            <a:off x="3126378" y="2554193"/>
            <a:ext cx="1192955" cy="661720"/>
          </a:xfrm>
          <a:prstGeom prst="rect">
            <a:avLst/>
          </a:prstGeom>
          <a:noFill/>
        </p:spPr>
        <p:txBody>
          <a:bodyPr wrap="none" rtlCol="0">
            <a:spAutoFit/>
          </a:bodyPr>
          <a:lstStyle/>
          <a:p>
            <a:pPr>
              <a:spcAft>
                <a:spcPts val="600"/>
              </a:spcAft>
            </a:pPr>
            <a:r>
              <a:rPr lang="en-US" sz="1600" dirty="0"/>
              <a:t>User </a:t>
            </a:r>
          </a:p>
          <a:p>
            <a:r>
              <a:rPr lang="en-US" sz="1600" dirty="0"/>
              <a:t>Commands</a:t>
            </a:r>
          </a:p>
        </p:txBody>
      </p:sp>
      <p:cxnSp>
        <p:nvCxnSpPr>
          <p:cNvPr id="13" name="Straight Arrow Connector 12">
            <a:extLst>
              <a:ext uri="{FF2B5EF4-FFF2-40B4-BE49-F238E27FC236}">
                <a16:creationId xmlns:a16="http://schemas.microsoft.com/office/drawing/2014/main" id="{DFF7FB36-C113-134D-92CE-61FC2C213A51}"/>
              </a:ext>
            </a:extLst>
          </p:cNvPr>
          <p:cNvCxnSpPr/>
          <p:nvPr/>
        </p:nvCxnSpPr>
        <p:spPr>
          <a:xfrm>
            <a:off x="6917813" y="192579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4" name="TextBox 13">
            <a:extLst>
              <a:ext uri="{FF2B5EF4-FFF2-40B4-BE49-F238E27FC236}">
                <a16:creationId xmlns:a16="http://schemas.microsoft.com/office/drawing/2014/main" id="{B960DAEA-942F-D44C-8C21-D93A68AA90D3}"/>
              </a:ext>
            </a:extLst>
          </p:cNvPr>
          <p:cNvSpPr txBox="1"/>
          <p:nvPr/>
        </p:nvSpPr>
        <p:spPr>
          <a:xfrm>
            <a:off x="7090930" y="1579101"/>
            <a:ext cx="630301" cy="338554"/>
          </a:xfrm>
          <a:prstGeom prst="rect">
            <a:avLst/>
          </a:prstGeom>
          <a:noFill/>
        </p:spPr>
        <p:txBody>
          <a:bodyPr wrap="none" rtlCol="0">
            <a:spAutoFit/>
          </a:bodyPr>
          <a:lstStyle/>
          <a:p>
            <a:r>
              <a:rPr lang="en-US" sz="1600" dirty="0"/>
              <a:t>Light</a:t>
            </a:r>
          </a:p>
        </p:txBody>
      </p:sp>
      <p:cxnSp>
        <p:nvCxnSpPr>
          <p:cNvPr id="15" name="Straight Arrow Connector 14">
            <a:extLst>
              <a:ext uri="{FF2B5EF4-FFF2-40B4-BE49-F238E27FC236}">
                <a16:creationId xmlns:a16="http://schemas.microsoft.com/office/drawing/2014/main" id="{176F8FD0-F0BD-4F46-A91E-8B7B9349ADCD}"/>
              </a:ext>
            </a:extLst>
          </p:cNvPr>
          <p:cNvCxnSpPr/>
          <p:nvPr/>
        </p:nvCxnSpPr>
        <p:spPr>
          <a:xfrm>
            <a:off x="6917813" y="2427630"/>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BE456156-A5F7-5043-90DD-FB248F11C648}"/>
              </a:ext>
            </a:extLst>
          </p:cNvPr>
          <p:cNvSpPr txBox="1"/>
          <p:nvPr/>
        </p:nvSpPr>
        <p:spPr>
          <a:xfrm>
            <a:off x="7072448" y="2079677"/>
            <a:ext cx="752514" cy="338554"/>
          </a:xfrm>
          <a:prstGeom prst="rect">
            <a:avLst/>
          </a:prstGeom>
          <a:noFill/>
        </p:spPr>
        <p:txBody>
          <a:bodyPr wrap="none" rtlCol="0">
            <a:spAutoFit/>
          </a:bodyPr>
          <a:lstStyle/>
          <a:p>
            <a:r>
              <a:rPr lang="en-US" sz="1600" dirty="0"/>
              <a:t>Sound</a:t>
            </a:r>
          </a:p>
        </p:txBody>
      </p:sp>
      <p:cxnSp>
        <p:nvCxnSpPr>
          <p:cNvPr id="17" name="Straight Arrow Connector 16">
            <a:extLst>
              <a:ext uri="{FF2B5EF4-FFF2-40B4-BE49-F238E27FC236}">
                <a16:creationId xmlns:a16="http://schemas.microsoft.com/office/drawing/2014/main" id="{74F7B13A-8923-184E-8EE6-BCC62663E310}"/>
              </a:ext>
            </a:extLst>
          </p:cNvPr>
          <p:cNvCxnSpPr/>
          <p:nvPr/>
        </p:nvCxnSpPr>
        <p:spPr>
          <a:xfrm>
            <a:off x="6917813" y="2876918"/>
            <a:ext cx="1491343" cy="0"/>
          </a:xfrm>
          <a:prstGeom prst="straightConnector1">
            <a:avLst/>
          </a:prstGeom>
          <a:ln w="5715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AFA205BC-7D05-AC46-AC8B-ED65EAC29A02}"/>
              </a:ext>
            </a:extLst>
          </p:cNvPr>
          <p:cNvSpPr txBox="1"/>
          <p:nvPr/>
        </p:nvSpPr>
        <p:spPr>
          <a:xfrm>
            <a:off x="7067006" y="2546058"/>
            <a:ext cx="606256" cy="338554"/>
          </a:xfrm>
          <a:prstGeom prst="rect">
            <a:avLst/>
          </a:prstGeom>
          <a:noFill/>
        </p:spPr>
        <p:txBody>
          <a:bodyPr wrap="none" rtlCol="0">
            <a:spAutoFit/>
          </a:bodyPr>
          <a:lstStyle/>
          <a:p>
            <a:pPr>
              <a:spcAft>
                <a:spcPts val="600"/>
              </a:spcAft>
            </a:pPr>
            <a:r>
              <a:rPr lang="en-US" sz="1600" dirty="0"/>
              <a:t>Heat</a:t>
            </a:r>
          </a:p>
        </p:txBody>
      </p:sp>
      <p:sp>
        <p:nvSpPr>
          <p:cNvPr id="20" name="Right Brace 19">
            <a:extLst>
              <a:ext uri="{FF2B5EF4-FFF2-40B4-BE49-F238E27FC236}">
                <a16:creationId xmlns:a16="http://schemas.microsoft.com/office/drawing/2014/main" id="{C3740328-D46B-9746-AC66-0AE2FF9558CE}"/>
              </a:ext>
            </a:extLst>
          </p:cNvPr>
          <p:cNvSpPr/>
          <p:nvPr/>
        </p:nvSpPr>
        <p:spPr>
          <a:xfrm>
            <a:off x="8550669" y="1803297"/>
            <a:ext cx="260866" cy="632468"/>
          </a:xfrm>
          <a:prstGeom prst="rightBrace">
            <a:avLst>
              <a:gd name="adj1" fmla="val 26309"/>
              <a:gd name="adj2" fmla="val 50000"/>
            </a:avLst>
          </a:prstGeom>
          <a:ln w="28575">
            <a:solidFill>
              <a:srgbClr val="615E9B"/>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1" name="TextBox 20">
            <a:extLst>
              <a:ext uri="{FF2B5EF4-FFF2-40B4-BE49-F238E27FC236}">
                <a16:creationId xmlns:a16="http://schemas.microsoft.com/office/drawing/2014/main" id="{89B981D2-35D9-F84D-8151-415BF93729F1}"/>
              </a:ext>
            </a:extLst>
          </p:cNvPr>
          <p:cNvSpPr txBox="1"/>
          <p:nvPr/>
        </p:nvSpPr>
        <p:spPr>
          <a:xfrm>
            <a:off x="8817383" y="1934865"/>
            <a:ext cx="1123256" cy="369332"/>
          </a:xfrm>
          <a:prstGeom prst="rect">
            <a:avLst/>
          </a:prstGeom>
          <a:noFill/>
        </p:spPr>
        <p:txBody>
          <a:bodyPr wrap="none" rtlCol="0">
            <a:spAutoFit/>
          </a:bodyPr>
          <a:lstStyle/>
          <a:p>
            <a:r>
              <a:rPr lang="en-US" dirty="0"/>
              <a:t>Desirable</a:t>
            </a:r>
          </a:p>
        </p:txBody>
      </p:sp>
      <p:sp>
        <p:nvSpPr>
          <p:cNvPr id="22" name="TextBox 21">
            <a:extLst>
              <a:ext uri="{FF2B5EF4-FFF2-40B4-BE49-F238E27FC236}">
                <a16:creationId xmlns:a16="http://schemas.microsoft.com/office/drawing/2014/main" id="{CBE6602C-4CC6-1946-BB38-131283BB535A}"/>
              </a:ext>
            </a:extLst>
          </p:cNvPr>
          <p:cNvSpPr txBox="1"/>
          <p:nvPr/>
        </p:nvSpPr>
        <p:spPr>
          <a:xfrm>
            <a:off x="8548246" y="2692252"/>
            <a:ext cx="1373325" cy="369332"/>
          </a:xfrm>
          <a:prstGeom prst="rect">
            <a:avLst/>
          </a:prstGeom>
          <a:noFill/>
        </p:spPr>
        <p:txBody>
          <a:bodyPr wrap="none" rtlCol="0">
            <a:spAutoFit/>
          </a:bodyPr>
          <a:lstStyle/>
          <a:p>
            <a:r>
              <a:rPr lang="en-US" dirty="0"/>
              <a:t>Undesirable</a:t>
            </a:r>
          </a:p>
        </p:txBody>
      </p:sp>
      <p:sp>
        <p:nvSpPr>
          <p:cNvPr id="26" name="Rectangle 25">
            <a:extLst>
              <a:ext uri="{FF2B5EF4-FFF2-40B4-BE49-F238E27FC236}">
                <a16:creationId xmlns:a16="http://schemas.microsoft.com/office/drawing/2014/main" id="{869B8AA7-8720-C34A-90C7-3E87F27A9C0C}"/>
              </a:ext>
            </a:extLst>
          </p:cNvPr>
          <p:cNvSpPr/>
          <p:nvPr/>
        </p:nvSpPr>
        <p:spPr>
          <a:xfrm>
            <a:off x="3314205" y="5651537"/>
            <a:ext cx="5966430" cy="888188"/>
          </a:xfrm>
          <a:prstGeom prst="rect">
            <a:avLst/>
          </a:prstGeom>
          <a:ln/>
        </p:spPr>
        <p:style>
          <a:lnRef idx="0">
            <a:schemeClr val="accent2"/>
          </a:lnRef>
          <a:fillRef idx="3">
            <a:schemeClr val="accent2"/>
          </a:fillRef>
          <a:effectRef idx="3">
            <a:schemeClr val="accent2"/>
          </a:effectRef>
          <a:fontRef idx="minor">
            <a:schemeClr val="lt1"/>
          </a:fontRef>
        </p:style>
        <p:txBody>
          <a:bodyPr rtlCol="0" anchor="t"/>
          <a:lstStyle/>
          <a:p>
            <a:r>
              <a:rPr lang="en-US" dirty="0"/>
              <a:t>To</a:t>
            </a:r>
            <a:r>
              <a:rPr lang="en-US" sz="1350" dirty="0"/>
              <a:t>  </a:t>
            </a:r>
          </a:p>
          <a:p>
            <a:endParaRPr lang="en-US" sz="100" dirty="0"/>
          </a:p>
          <a:p>
            <a:pPr algn="ctr"/>
            <a:r>
              <a:rPr lang="en-US" sz="2800" dirty="0"/>
              <a:t>Convert Signal to Light and Sound </a:t>
            </a:r>
          </a:p>
        </p:txBody>
      </p:sp>
    </p:spTree>
    <p:extLst>
      <p:ext uri="{BB962C8B-B14F-4D97-AF65-F5344CB8AC3E}">
        <p14:creationId xmlns:p14="http://schemas.microsoft.com/office/powerpoint/2010/main" val="1246837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41464" y="190254"/>
            <a:ext cx="8647903" cy="498595"/>
          </a:xfrm>
        </p:spPr>
        <p:txBody>
          <a:bodyPr>
            <a:normAutofit fontScale="90000"/>
          </a:bodyPr>
          <a:lstStyle/>
          <a:p>
            <a:r>
              <a:rPr lang="en-GB" dirty="0"/>
              <a:t>We can use Purpose to Understand</a:t>
            </a:r>
          </a:p>
        </p:txBody>
      </p:sp>
      <p:sp>
        <p:nvSpPr>
          <p:cNvPr id="5" name="TextBox 4"/>
          <p:cNvSpPr txBox="1"/>
          <p:nvPr/>
        </p:nvSpPr>
        <p:spPr>
          <a:xfrm>
            <a:off x="2868523" y="115346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3628007" y="1892127"/>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cxnSpLocks/>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cxnSpLocks/>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cxnSpLocks/>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cxnSpLocks/>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52" name="Left Arrow 51"/>
          <p:cNvSpPr/>
          <p:nvPr/>
        </p:nvSpPr>
        <p:spPr>
          <a:xfrm>
            <a:off x="5314705" y="842201"/>
            <a:ext cx="5983915" cy="1404302"/>
          </a:xfrm>
          <a:prstGeom prst="leftArrow">
            <a:avLst>
              <a:gd name="adj1" fmla="val 72165"/>
              <a:gd name="adj2" fmla="val 50000"/>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GB" sz="1600" dirty="0"/>
              <a:t>We ask ourselves the question </a:t>
            </a:r>
            <a:r>
              <a:rPr lang="mr-IN" sz="1600" dirty="0"/>
              <a:t>–</a:t>
            </a:r>
            <a:r>
              <a:rPr lang="en-GB" sz="1600" dirty="0"/>
              <a:t>”what will the system have to DO in order to convert signal into light and sound?”</a:t>
            </a:r>
          </a:p>
        </p:txBody>
      </p:sp>
      <p:sp>
        <p:nvSpPr>
          <p:cNvPr id="53" name="Left Arrow 52"/>
          <p:cNvSpPr/>
          <p:nvPr/>
        </p:nvSpPr>
        <p:spPr>
          <a:xfrm>
            <a:off x="5503283" y="2322761"/>
            <a:ext cx="5795338" cy="2655967"/>
          </a:xfrm>
          <a:prstGeom prst="leftArrow">
            <a:avLst>
              <a:gd name="adj1" fmla="val 90332"/>
              <a:gd name="adj2" fmla="val 20385"/>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These are </a:t>
            </a:r>
            <a:r>
              <a:rPr lang="en-GB" b="1" dirty="0"/>
              <a:t>some</a:t>
            </a:r>
            <a:r>
              <a:rPr lang="en-GB" dirty="0"/>
              <a:t> of the lower-level sub-purposes that have to be carried out to convert the TV signal into light and sound. We normally don’t call them sub-purpose and sub-sub- purposes </a:t>
            </a:r>
            <a:r>
              <a:rPr lang="mr-IN" dirty="0"/>
              <a:t>–</a:t>
            </a:r>
            <a:r>
              <a:rPr lang="en-GB" dirty="0"/>
              <a:t> in engineering they are </a:t>
            </a:r>
            <a:r>
              <a:rPr lang="en-GB" b="1" dirty="0"/>
              <a:t>functions,</a:t>
            </a:r>
            <a:r>
              <a:rPr lang="en-GB" dirty="0"/>
              <a:t> typically defined as a </a:t>
            </a:r>
            <a:r>
              <a:rPr lang="en-GB" b="1" dirty="0"/>
              <a:t>Verb Noun </a:t>
            </a:r>
            <a:r>
              <a:rPr lang="en-GB" dirty="0"/>
              <a:t>phrase</a:t>
            </a:r>
          </a:p>
        </p:txBody>
      </p:sp>
      <p:sp>
        <p:nvSpPr>
          <p:cNvPr id="21" name="Rounded Rectangular Callout 20">
            <a:extLst>
              <a:ext uri="{FF2B5EF4-FFF2-40B4-BE49-F238E27FC236}">
                <a16:creationId xmlns:a16="http://schemas.microsoft.com/office/drawing/2014/main" id="{5C578213-7EF1-F543-A064-F7A1237A874E}"/>
              </a:ext>
            </a:extLst>
          </p:cNvPr>
          <p:cNvSpPr/>
          <p:nvPr/>
        </p:nvSpPr>
        <p:spPr>
          <a:xfrm>
            <a:off x="2747010" y="5692140"/>
            <a:ext cx="5269230" cy="777240"/>
          </a:xfrm>
          <a:prstGeom prst="wedgeRoundRectCallout">
            <a:avLst>
              <a:gd name="adj1" fmla="val -9312"/>
              <a:gd name="adj2" fmla="val -14044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b="1" dirty="0">
                <a:solidFill>
                  <a:schemeClr val="tx1"/>
                </a:solidFill>
              </a:rPr>
              <a:t>I don’t know how I’m going to do any of these – but logic says they will have to be done </a:t>
            </a:r>
          </a:p>
        </p:txBody>
      </p:sp>
    </p:spTree>
    <p:extLst>
      <p:ext uri="{BB962C8B-B14F-4D97-AF65-F5344CB8AC3E}">
        <p14:creationId xmlns:p14="http://schemas.microsoft.com/office/powerpoint/2010/main" val="367083703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1"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up)">
                                      <p:cBhvr>
                                        <p:cTn id="11" dur="500"/>
                                        <p:tgtEl>
                                          <p:spTgt spid="3"/>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5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 grpId="0" animBg="1"/>
      <p:bldP spid="53" grpId="0" animBg="1"/>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55239" y="252870"/>
            <a:ext cx="8647903" cy="498595"/>
          </a:xfrm>
        </p:spPr>
        <p:txBody>
          <a:bodyPr>
            <a:normAutofit fontScale="90000"/>
          </a:bodyPr>
          <a:lstStyle/>
          <a:p>
            <a:r>
              <a:rPr lang="en-GB" dirty="0"/>
              <a:t>We can use Purpose to Understand</a:t>
            </a:r>
          </a:p>
        </p:txBody>
      </p:sp>
      <p:sp>
        <p:nvSpPr>
          <p:cNvPr id="5" name="TextBox 4"/>
          <p:cNvSpPr txBox="1"/>
          <p:nvPr/>
        </p:nvSpPr>
        <p:spPr>
          <a:xfrm>
            <a:off x="4600490" y="1268413"/>
            <a:ext cx="1518968" cy="738664"/>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1400" dirty="0"/>
              <a:t>Convert Signal into Light and Sound</a:t>
            </a:r>
          </a:p>
        </p:txBody>
      </p:sp>
      <p:grpSp>
        <p:nvGrpSpPr>
          <p:cNvPr id="3" name="Group 2">
            <a:extLst>
              <a:ext uri="{FF2B5EF4-FFF2-40B4-BE49-F238E27FC236}">
                <a16:creationId xmlns:a16="http://schemas.microsoft.com/office/drawing/2014/main" id="{059AEE95-5AA4-A94E-8BC1-0140ED0EDC77}"/>
              </a:ext>
            </a:extLst>
          </p:cNvPr>
          <p:cNvGrpSpPr/>
          <p:nvPr/>
        </p:nvGrpSpPr>
        <p:grpSpPr>
          <a:xfrm>
            <a:off x="2203151" y="3209823"/>
            <a:ext cx="1459496" cy="3045516"/>
            <a:chOff x="773438" y="2980635"/>
            <a:chExt cx="1581121" cy="3299309"/>
          </a:xfrm>
        </p:grpSpPr>
        <p:sp>
          <p:nvSpPr>
            <p:cNvPr id="7" name="TextBox 6"/>
            <p:cNvSpPr txBox="1"/>
            <p:nvPr/>
          </p:nvSpPr>
          <p:spPr>
            <a:xfrm>
              <a:off x="1064610" y="3447154"/>
              <a:ext cx="1289949" cy="602597"/>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Signal</a:t>
              </a:r>
            </a:p>
          </p:txBody>
        </p:sp>
        <p:sp>
          <p:nvSpPr>
            <p:cNvPr id="8" name="TextBox 7"/>
            <p:cNvSpPr txBox="1"/>
            <p:nvPr/>
          </p:nvSpPr>
          <p:spPr>
            <a:xfrm>
              <a:off x="1064610" y="4177157"/>
              <a:ext cx="1289949" cy="566091"/>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Decode Signal</a:t>
              </a:r>
            </a:p>
          </p:txBody>
        </p:sp>
        <p:sp>
          <p:nvSpPr>
            <p:cNvPr id="10" name="TextBox 9"/>
            <p:cNvSpPr txBox="1"/>
            <p:nvPr/>
          </p:nvSpPr>
          <p:spPr>
            <a:xfrm>
              <a:off x="1064609" y="5643802"/>
              <a:ext cx="1289949" cy="636142"/>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Sound</a:t>
              </a:r>
            </a:p>
          </p:txBody>
        </p:sp>
        <p:sp>
          <p:nvSpPr>
            <p:cNvPr id="11" name="TextBox 10"/>
            <p:cNvSpPr txBox="1"/>
            <p:nvPr/>
          </p:nvSpPr>
          <p:spPr>
            <a:xfrm>
              <a:off x="1064610" y="4881805"/>
              <a:ext cx="1289949" cy="623440"/>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Generate  Picture</a:t>
              </a:r>
            </a:p>
          </p:txBody>
        </p:sp>
        <p:cxnSp>
          <p:nvCxnSpPr>
            <p:cNvPr id="19" name="Elbow Connector 18"/>
            <p:cNvCxnSpPr>
              <a:stCxn id="13" idx="2"/>
              <a:endCxn id="7" idx="1"/>
            </p:cNvCxnSpPr>
            <p:nvPr/>
          </p:nvCxnSpPr>
          <p:spPr>
            <a:xfrm rot="16200000" flipH="1">
              <a:off x="535116" y="3218958"/>
              <a:ext cx="76781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2" name="Elbow Connector 21"/>
            <p:cNvCxnSpPr>
              <a:stCxn id="13" idx="2"/>
              <a:endCxn id="10" idx="1"/>
            </p:cNvCxnSpPr>
            <p:nvPr/>
          </p:nvCxnSpPr>
          <p:spPr>
            <a:xfrm rot="16200000" flipH="1">
              <a:off x="-571594" y="4325669"/>
              <a:ext cx="2981237" cy="29117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Elbow Connector 22"/>
            <p:cNvCxnSpPr>
              <a:stCxn id="13" idx="2"/>
              <a:endCxn id="11" idx="1"/>
            </p:cNvCxnSpPr>
            <p:nvPr/>
          </p:nvCxnSpPr>
          <p:spPr>
            <a:xfrm rot="16200000" flipH="1">
              <a:off x="-187420" y="3941494"/>
              <a:ext cx="2212889"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4" name="Elbow Connector 23"/>
            <p:cNvCxnSpPr>
              <a:stCxn id="13" idx="2"/>
              <a:endCxn id="8" idx="1"/>
            </p:cNvCxnSpPr>
            <p:nvPr/>
          </p:nvCxnSpPr>
          <p:spPr>
            <a:xfrm rot="16200000" flipH="1">
              <a:off x="179240" y="3574834"/>
              <a:ext cx="1479567" cy="29117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8" name="Group 17">
            <a:extLst>
              <a:ext uri="{FF2B5EF4-FFF2-40B4-BE49-F238E27FC236}">
                <a16:creationId xmlns:a16="http://schemas.microsoft.com/office/drawing/2014/main" id="{3A717C41-34E0-D946-AE05-6E322D9D233A}"/>
              </a:ext>
            </a:extLst>
          </p:cNvPr>
          <p:cNvGrpSpPr/>
          <p:nvPr/>
        </p:nvGrpSpPr>
        <p:grpSpPr>
          <a:xfrm>
            <a:off x="5526597" y="3221543"/>
            <a:ext cx="1582618" cy="1657581"/>
            <a:chOff x="4373838" y="2993330"/>
            <a:chExt cx="1714503" cy="1795713"/>
          </a:xfrm>
        </p:grpSpPr>
        <p:sp>
          <p:nvSpPr>
            <p:cNvPr id="16" name="TextBox 15"/>
            <p:cNvSpPr txBox="1"/>
            <p:nvPr/>
          </p:nvSpPr>
          <p:spPr>
            <a:xfrm>
              <a:off x="4671390" y="417715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Remove Heat</a:t>
              </a:r>
            </a:p>
          </p:txBody>
        </p:sp>
        <p:sp>
          <p:nvSpPr>
            <p:cNvPr id="17" name="TextBox 16"/>
            <p:cNvSpPr txBox="1"/>
            <p:nvPr/>
          </p:nvSpPr>
          <p:spPr>
            <a:xfrm>
              <a:off x="4671390" y="3385077"/>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300" dirty="0"/>
                <a:t> Monitor Temperature</a:t>
              </a:r>
            </a:p>
          </p:txBody>
        </p:sp>
        <p:cxnSp>
          <p:nvCxnSpPr>
            <p:cNvPr id="39" name="Elbow Connector 38"/>
            <p:cNvCxnSpPr>
              <a:stCxn id="12" idx="2"/>
              <a:endCxn id="16" idx="1"/>
            </p:cNvCxnSpPr>
            <p:nvPr/>
          </p:nvCxnSpPr>
          <p:spPr>
            <a:xfrm rot="16200000" flipH="1">
              <a:off x="3777729" y="3589440"/>
              <a:ext cx="1489770"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Elbow Connector 39"/>
            <p:cNvCxnSpPr>
              <a:stCxn id="12" idx="2"/>
              <a:endCxn id="17" idx="1"/>
            </p:cNvCxnSpPr>
            <p:nvPr/>
          </p:nvCxnSpPr>
          <p:spPr>
            <a:xfrm rot="16200000" flipH="1">
              <a:off x="4173769" y="3193400"/>
              <a:ext cx="697691"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 name="Group 1">
            <a:extLst>
              <a:ext uri="{FF2B5EF4-FFF2-40B4-BE49-F238E27FC236}">
                <a16:creationId xmlns:a16="http://schemas.microsoft.com/office/drawing/2014/main" id="{E9763284-3356-544C-85DA-3994009C0405}"/>
              </a:ext>
            </a:extLst>
          </p:cNvPr>
          <p:cNvGrpSpPr/>
          <p:nvPr/>
        </p:nvGrpSpPr>
        <p:grpSpPr>
          <a:xfrm>
            <a:off x="1607792" y="2007076"/>
            <a:ext cx="6291123" cy="1214466"/>
            <a:chOff x="128464" y="1888584"/>
            <a:chExt cx="6815383" cy="1315671"/>
          </a:xfrm>
        </p:grpSpPr>
        <p:sp>
          <p:nvSpPr>
            <p:cNvPr id="9" name="TextBox 8"/>
            <p:cNvSpPr txBox="1"/>
            <p:nvPr/>
          </p:nvSpPr>
          <p:spPr>
            <a:xfrm>
              <a:off x="1856656" y="233951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a:t>
              </a:r>
            </a:p>
            <a:p>
              <a:pPr algn="ctr"/>
              <a:r>
                <a:rPr lang="en-US" sz="1400" dirty="0"/>
                <a:t>User Commands</a:t>
              </a:r>
            </a:p>
          </p:txBody>
        </p:sp>
        <p:sp>
          <p:nvSpPr>
            <p:cNvPr id="12" name="TextBox 11"/>
            <p:cNvSpPr txBox="1"/>
            <p:nvPr/>
          </p:nvSpPr>
          <p:spPr>
            <a:xfrm>
              <a:off x="3728864" y="2339517"/>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Heat</a:t>
              </a:r>
            </a:p>
          </p:txBody>
        </p:sp>
        <p:sp>
          <p:nvSpPr>
            <p:cNvPr id="13" name="TextBox 12"/>
            <p:cNvSpPr txBox="1"/>
            <p:nvPr/>
          </p:nvSpPr>
          <p:spPr>
            <a:xfrm>
              <a:off x="128464" y="2326822"/>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Convert Signal</a:t>
              </a:r>
            </a:p>
          </p:txBody>
        </p:sp>
        <p:cxnSp>
          <p:nvCxnSpPr>
            <p:cNvPr id="20" name="Elbow Connector 19"/>
            <p:cNvCxnSpPr>
              <a:stCxn id="5" idx="2"/>
              <a:endCxn id="13" idx="0"/>
            </p:cNvCxnSpPr>
            <p:nvPr/>
          </p:nvCxnSpPr>
          <p:spPr>
            <a:xfrm rot="5400000">
              <a:off x="2264265" y="397758"/>
              <a:ext cx="438237" cy="3419890"/>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7" name="Elbow Connector 36"/>
            <p:cNvCxnSpPr>
              <a:stCxn id="5" idx="2"/>
              <a:endCxn id="9" idx="0"/>
            </p:cNvCxnSpPr>
            <p:nvPr/>
          </p:nvCxnSpPr>
          <p:spPr>
            <a:xfrm rot="5400000">
              <a:off x="3122014" y="1268201"/>
              <a:ext cx="450932" cy="169169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Elbow Connector 48"/>
            <p:cNvCxnSpPr>
              <a:cxnSpLocks/>
              <a:stCxn id="5" idx="2"/>
              <a:endCxn id="12" idx="0"/>
            </p:cNvCxnSpPr>
            <p:nvPr/>
          </p:nvCxnSpPr>
          <p:spPr>
            <a:xfrm rot="16200000" flipH="1">
              <a:off x="4058118" y="2023796"/>
              <a:ext cx="450932" cy="180509"/>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41291B7-7724-8C49-8645-EC525A3DCB1B}"/>
                </a:ext>
              </a:extLst>
            </p:cNvPr>
            <p:cNvSpPr txBox="1"/>
            <p:nvPr/>
          </p:nvSpPr>
          <p:spPr>
            <a:xfrm>
              <a:off x="5653898" y="2338889"/>
              <a:ext cx="1289949" cy="864738"/>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Manage Power</a:t>
              </a:r>
            </a:p>
          </p:txBody>
        </p:sp>
        <p:cxnSp>
          <p:nvCxnSpPr>
            <p:cNvPr id="30" name="Elbow Connector 29">
              <a:extLst>
                <a:ext uri="{FF2B5EF4-FFF2-40B4-BE49-F238E27FC236}">
                  <a16:creationId xmlns:a16="http://schemas.microsoft.com/office/drawing/2014/main" id="{CAA04893-4698-8C4A-AB5A-AA9D6798FB6F}"/>
                </a:ext>
              </a:extLst>
            </p:cNvPr>
            <p:cNvCxnSpPr>
              <a:cxnSpLocks/>
              <a:stCxn id="5" idx="2"/>
              <a:endCxn id="29" idx="0"/>
            </p:cNvCxnSpPr>
            <p:nvPr/>
          </p:nvCxnSpPr>
          <p:spPr>
            <a:xfrm rot="16200000" flipH="1">
              <a:off x="5020949" y="1060964"/>
              <a:ext cx="450304" cy="2105544"/>
            </a:xfrm>
            <a:prstGeom prst="bentConnector3">
              <a:avLst>
                <a:gd name="adj1" fmla="val 50000"/>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6" name="Group 25">
            <a:extLst>
              <a:ext uri="{FF2B5EF4-FFF2-40B4-BE49-F238E27FC236}">
                <a16:creationId xmlns:a16="http://schemas.microsoft.com/office/drawing/2014/main" id="{E7B9079C-5E5C-624D-9059-EF78C78EEE9D}"/>
              </a:ext>
            </a:extLst>
          </p:cNvPr>
          <p:cNvGrpSpPr/>
          <p:nvPr/>
        </p:nvGrpSpPr>
        <p:grpSpPr>
          <a:xfrm>
            <a:off x="7297545" y="3207571"/>
            <a:ext cx="1582617" cy="731731"/>
            <a:chOff x="6262834" y="3202998"/>
            <a:chExt cx="1714502" cy="792709"/>
          </a:xfrm>
        </p:grpSpPr>
        <p:sp>
          <p:nvSpPr>
            <p:cNvPr id="34" name="TextBox 33">
              <a:extLst>
                <a:ext uri="{FF2B5EF4-FFF2-40B4-BE49-F238E27FC236}">
                  <a16:creationId xmlns:a16="http://schemas.microsoft.com/office/drawing/2014/main" id="{3DD567C6-0084-D041-8F2A-300A58F9D197}"/>
                </a:ext>
              </a:extLst>
            </p:cNvPr>
            <p:cNvSpPr txBox="1"/>
            <p:nvPr/>
          </p:nvSpPr>
          <p:spPr>
            <a:xfrm>
              <a:off x="6560385" y="3383821"/>
              <a:ext cx="1416951" cy="611886"/>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 etc.</a:t>
              </a:r>
            </a:p>
          </p:txBody>
        </p:sp>
        <p:cxnSp>
          <p:nvCxnSpPr>
            <p:cNvPr id="35" name="Elbow Connector 34">
              <a:extLst>
                <a:ext uri="{FF2B5EF4-FFF2-40B4-BE49-F238E27FC236}">
                  <a16:creationId xmlns:a16="http://schemas.microsoft.com/office/drawing/2014/main" id="{A048E297-655E-F246-ABB1-0481E42F36F2}"/>
                </a:ext>
              </a:extLst>
            </p:cNvPr>
            <p:cNvCxnSpPr/>
            <p:nvPr/>
          </p:nvCxnSpPr>
          <p:spPr>
            <a:xfrm rot="16200000" flipH="1">
              <a:off x="6168227" y="3297605"/>
              <a:ext cx="486765" cy="29755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2FBA9098-5717-554C-AC20-B5A29982B91D}"/>
              </a:ext>
            </a:extLst>
          </p:cNvPr>
          <p:cNvGrpSpPr/>
          <p:nvPr/>
        </p:nvGrpSpPr>
        <p:grpSpPr>
          <a:xfrm>
            <a:off x="3798407" y="3219047"/>
            <a:ext cx="1518593" cy="2898005"/>
            <a:chOff x="2463938" y="3191557"/>
            <a:chExt cx="1645142" cy="3139505"/>
          </a:xfrm>
        </p:grpSpPr>
        <p:grpSp>
          <p:nvGrpSpPr>
            <p:cNvPr id="6" name="Group 5">
              <a:extLst>
                <a:ext uri="{FF2B5EF4-FFF2-40B4-BE49-F238E27FC236}">
                  <a16:creationId xmlns:a16="http://schemas.microsoft.com/office/drawing/2014/main" id="{87E4647C-BE61-7642-AA91-16681425AB46}"/>
                </a:ext>
              </a:extLst>
            </p:cNvPr>
            <p:cNvGrpSpPr/>
            <p:nvPr/>
          </p:nvGrpSpPr>
          <p:grpSpPr>
            <a:xfrm>
              <a:off x="2463938" y="3191557"/>
              <a:ext cx="1645142" cy="2091123"/>
              <a:chOff x="2463938" y="3191557"/>
              <a:chExt cx="1645142" cy="2091123"/>
            </a:xfrm>
          </p:grpSpPr>
          <p:sp>
            <p:nvSpPr>
              <p:cNvPr id="14" name="TextBox 13"/>
              <p:cNvSpPr txBox="1"/>
              <p:nvPr/>
            </p:nvSpPr>
            <p:spPr>
              <a:xfrm>
                <a:off x="2819131" y="338507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Receive User Commands</a:t>
                </a:r>
              </a:p>
            </p:txBody>
          </p:sp>
          <p:sp>
            <p:nvSpPr>
              <p:cNvPr id="15" name="TextBox 14"/>
              <p:cNvSpPr txBox="1"/>
              <p:nvPr/>
            </p:nvSpPr>
            <p:spPr>
              <a:xfrm>
                <a:off x="2819130" y="4430637"/>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Interpret User Commands</a:t>
                </a:r>
              </a:p>
            </p:txBody>
          </p:sp>
          <p:cxnSp>
            <p:nvCxnSpPr>
              <p:cNvPr id="25" name="Elbow Connector 24"/>
              <p:cNvCxnSpPr>
                <a:stCxn id="9" idx="2"/>
                <a:endCxn id="14" idx="1"/>
              </p:cNvCxnSpPr>
              <p:nvPr/>
            </p:nvCxnSpPr>
            <p:spPr>
              <a:xfrm rot="16200000" flipH="1">
                <a:off x="2331764" y="3323732"/>
                <a:ext cx="619541" cy="355193"/>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8" name="Elbow Connector 37"/>
              <p:cNvCxnSpPr>
                <a:stCxn id="9" idx="2"/>
                <a:endCxn id="15" idx="1"/>
              </p:cNvCxnSpPr>
              <p:nvPr/>
            </p:nvCxnSpPr>
            <p:spPr>
              <a:xfrm rot="16200000" flipH="1">
                <a:off x="1808984" y="3846512"/>
                <a:ext cx="1665101" cy="355191"/>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41" name="TextBox 40">
              <a:extLst>
                <a:ext uri="{FF2B5EF4-FFF2-40B4-BE49-F238E27FC236}">
                  <a16:creationId xmlns:a16="http://schemas.microsoft.com/office/drawing/2014/main" id="{27ABAEF5-BFB6-F34C-B8EC-4F675FD0202B}"/>
                </a:ext>
              </a:extLst>
            </p:cNvPr>
            <p:cNvSpPr txBox="1"/>
            <p:nvPr/>
          </p:nvSpPr>
          <p:spPr>
            <a:xfrm>
              <a:off x="2819130" y="5479019"/>
              <a:ext cx="1289949" cy="852043"/>
            </a:xfrm>
            <a:prstGeom prst="rect">
              <a:avLst/>
            </a:prstGeom>
            <a:ln>
              <a:solidFill>
                <a:schemeClr val="tx1"/>
              </a:solidFill>
            </a:ln>
          </p:spPr>
          <p:style>
            <a:lnRef idx="2">
              <a:schemeClr val="accent2"/>
            </a:lnRef>
            <a:fillRef idx="1">
              <a:schemeClr val="lt1"/>
            </a:fillRef>
            <a:effectRef idx="0">
              <a:schemeClr val="accent2"/>
            </a:effectRef>
            <a:fontRef idx="minor">
              <a:schemeClr val="dk1"/>
            </a:fontRef>
          </p:style>
          <p:txBody>
            <a:bodyPr wrap="square" rtlCol="0">
              <a:noAutofit/>
            </a:bodyPr>
            <a:lstStyle/>
            <a:p>
              <a:pPr algn="ctr"/>
              <a:r>
                <a:rPr lang="en-US" sz="1400" dirty="0"/>
                <a:t>Perform User Commands</a:t>
              </a:r>
            </a:p>
          </p:txBody>
        </p:sp>
        <p:cxnSp>
          <p:nvCxnSpPr>
            <p:cNvPr id="42" name="Elbow Connector 41">
              <a:extLst>
                <a:ext uri="{FF2B5EF4-FFF2-40B4-BE49-F238E27FC236}">
                  <a16:creationId xmlns:a16="http://schemas.microsoft.com/office/drawing/2014/main" id="{32FEB60D-C3BA-D94C-AC33-DE013F1EE27B}"/>
                </a:ext>
              </a:extLst>
            </p:cNvPr>
            <p:cNvCxnSpPr>
              <a:cxnSpLocks/>
              <a:stCxn id="9" idx="2"/>
              <a:endCxn id="41" idx="1"/>
            </p:cNvCxnSpPr>
            <p:nvPr/>
          </p:nvCxnSpPr>
          <p:spPr>
            <a:xfrm rot="16200000" flipH="1">
              <a:off x="1284793" y="4370704"/>
              <a:ext cx="2713483" cy="355190"/>
            </a:xfrm>
            <a:prstGeom prst="bentConnector2">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27" name="Rounded Rectangular Callout 26">
            <a:extLst>
              <a:ext uri="{FF2B5EF4-FFF2-40B4-BE49-F238E27FC236}">
                <a16:creationId xmlns:a16="http://schemas.microsoft.com/office/drawing/2014/main" id="{3C3AE2F7-C5BF-DB40-B7DE-BDF6510E54B4}"/>
              </a:ext>
            </a:extLst>
          </p:cNvPr>
          <p:cNvSpPr/>
          <p:nvPr/>
        </p:nvSpPr>
        <p:spPr>
          <a:xfrm>
            <a:off x="9647247" y="1372710"/>
            <a:ext cx="1873922" cy="1268730"/>
          </a:xfrm>
          <a:prstGeom prst="wedgeRoundRectCallout">
            <a:avLst>
              <a:gd name="adj1" fmla="val -140994"/>
              <a:gd name="adj2" fmla="val 543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We should also consider the other inputs also </a:t>
            </a:r>
          </a:p>
        </p:txBody>
      </p:sp>
    </p:spTree>
    <p:extLst>
      <p:ext uri="{BB962C8B-B14F-4D97-AF65-F5344CB8AC3E}">
        <p14:creationId xmlns:p14="http://schemas.microsoft.com/office/powerpoint/2010/main" val="1182985152"/>
      </p:ext>
    </p:extLst>
  </p:cSld>
  <p:clrMapOvr>
    <a:masterClrMapping/>
  </p:clrMapOvr>
  <p:transition>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1"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ipe(up)">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1" fill="hold" nodeType="clickEffect">
                                  <p:stCondLst>
                                    <p:cond delay="0"/>
                                  </p:stCondLst>
                                  <p:childTnLst>
                                    <p:set>
                                      <p:cBhvr>
                                        <p:cTn id="16" dur="1" fill="hold">
                                          <p:stCondLst>
                                            <p:cond delay="0"/>
                                          </p:stCondLst>
                                        </p:cTn>
                                        <p:tgtEl>
                                          <p:spTgt spid="28"/>
                                        </p:tgtEl>
                                        <p:attrNameLst>
                                          <p:attrName>style.visibility</p:attrName>
                                        </p:attrNameLst>
                                      </p:cBhvr>
                                      <p:to>
                                        <p:strVal val="visible"/>
                                      </p:to>
                                    </p:set>
                                    <p:animEffect transition="in" filter="wipe(up)">
                                      <p:cBhvr>
                                        <p:cTn id="17" dur="500"/>
                                        <p:tgtEl>
                                          <p:spTgt spid="28"/>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1"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wipe(up)">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Slide Number Placeholder 15"/>
          <p:cNvSpPr>
            <a:spLocks noGrp="1"/>
          </p:cNvSpPr>
          <p:nvPr>
            <p:ph type="sldNum" sz="quarter" idx="12"/>
          </p:nvPr>
        </p:nvSpPr>
        <p:spPr/>
        <p:txBody>
          <a:bodyPr/>
          <a:lstStyle/>
          <a:p>
            <a:fld id="{5B5001F5-E7B9-4741-B997-DC6E1D931256}" type="slidenum">
              <a:rPr lang="en-US" smtClean="0"/>
              <a:pPr/>
              <a:t>61</a:t>
            </a:fld>
            <a:endParaRPr lang="en-US" dirty="0"/>
          </a:p>
        </p:txBody>
      </p:sp>
      <p:sp>
        <p:nvSpPr>
          <p:cNvPr id="10" name="Text Placeholder 9">
            <a:extLst>
              <a:ext uri="{FF2B5EF4-FFF2-40B4-BE49-F238E27FC236}">
                <a16:creationId xmlns:a16="http://schemas.microsoft.com/office/drawing/2014/main" id="{F39071AA-24EE-5545-932D-EED675F9915E}"/>
              </a:ext>
            </a:extLst>
          </p:cNvPr>
          <p:cNvSpPr>
            <a:spLocks noGrp="1"/>
          </p:cNvSpPr>
          <p:nvPr>
            <p:ph type="body" sz="quarter" idx="13"/>
          </p:nvPr>
        </p:nvSpPr>
        <p:spPr>
          <a:xfrm>
            <a:off x="382593" y="998057"/>
            <a:ext cx="11426814" cy="3790800"/>
          </a:xfrm>
        </p:spPr>
        <p:txBody>
          <a:bodyPr/>
          <a:lstStyle/>
          <a:p>
            <a:r>
              <a:rPr lang="en-US" sz="1800" dirty="0"/>
              <a:t>In formulating Operational Requirements it is useful to remember every system is a subsystem of a bigger system that also has an Operational Requirement.</a:t>
            </a:r>
          </a:p>
          <a:p>
            <a:endParaRPr lang="en-US" sz="1800" dirty="0"/>
          </a:p>
          <a:p>
            <a:r>
              <a:rPr lang="en-US" sz="1800" dirty="0"/>
              <a:t>It can be easier to think about the Operational Requirement of the bigger system first in order to deduce the Operational Requirement of the system of interest. </a:t>
            </a:r>
          </a:p>
        </p:txBody>
      </p:sp>
      <p:sp>
        <p:nvSpPr>
          <p:cNvPr id="8" name="Title 7">
            <a:extLst>
              <a:ext uri="{FF2B5EF4-FFF2-40B4-BE49-F238E27FC236}">
                <a16:creationId xmlns:a16="http://schemas.microsoft.com/office/drawing/2014/main" id="{281FB9E2-F873-554A-81DC-1B0B5C3115C0}"/>
              </a:ext>
            </a:extLst>
          </p:cNvPr>
          <p:cNvSpPr>
            <a:spLocks noGrp="1"/>
          </p:cNvSpPr>
          <p:nvPr>
            <p:ph type="title"/>
          </p:nvPr>
        </p:nvSpPr>
        <p:spPr>
          <a:xfrm>
            <a:off x="113545" y="157461"/>
            <a:ext cx="11010600" cy="664797"/>
          </a:xfrm>
        </p:spPr>
        <p:txBody>
          <a:bodyPr/>
          <a:lstStyle/>
          <a:p>
            <a:r>
              <a:rPr lang="en-GB" sz="2800" dirty="0"/>
              <a:t>Getting the Right Level – Remember the pen?</a:t>
            </a:r>
            <a:endParaRPr lang="en-US" sz="2800" dirty="0"/>
          </a:p>
        </p:txBody>
      </p:sp>
      <p:sp>
        <p:nvSpPr>
          <p:cNvPr id="15" name="Rectangle 14">
            <a:extLst>
              <a:ext uri="{FF2B5EF4-FFF2-40B4-BE49-F238E27FC236}">
                <a16:creationId xmlns:a16="http://schemas.microsoft.com/office/drawing/2014/main" id="{D3E3FE0B-3FBA-0445-A192-35CE43D7A797}"/>
              </a:ext>
            </a:extLst>
          </p:cNvPr>
          <p:cNvSpPr/>
          <p:nvPr/>
        </p:nvSpPr>
        <p:spPr>
          <a:xfrm>
            <a:off x="7676557" y="3573248"/>
            <a:ext cx="1785257" cy="57328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7" name="TextBox 16">
            <a:extLst>
              <a:ext uri="{FF2B5EF4-FFF2-40B4-BE49-F238E27FC236}">
                <a16:creationId xmlns:a16="http://schemas.microsoft.com/office/drawing/2014/main" id="{3C4BE7FD-C942-3F40-8B0F-6526C94BED51}"/>
              </a:ext>
            </a:extLst>
          </p:cNvPr>
          <p:cNvSpPr txBox="1"/>
          <p:nvPr/>
        </p:nvSpPr>
        <p:spPr>
          <a:xfrm>
            <a:off x="7523144" y="6307307"/>
            <a:ext cx="1616083" cy="369332"/>
          </a:xfrm>
          <a:prstGeom prst="rect">
            <a:avLst/>
          </a:prstGeom>
          <a:noFill/>
        </p:spPr>
        <p:txBody>
          <a:bodyPr wrap="none" rtlCol="0">
            <a:spAutoFit/>
          </a:bodyPr>
          <a:lstStyle/>
          <a:p>
            <a:r>
              <a:rPr lang="en-US" b="1" dirty="0"/>
              <a:t>Munition Level</a:t>
            </a:r>
          </a:p>
        </p:txBody>
      </p:sp>
      <p:sp>
        <p:nvSpPr>
          <p:cNvPr id="18" name="Rectangle 17">
            <a:extLst>
              <a:ext uri="{FF2B5EF4-FFF2-40B4-BE49-F238E27FC236}">
                <a16:creationId xmlns:a16="http://schemas.microsoft.com/office/drawing/2014/main" id="{BAE830D1-0A20-5240-BEB0-AFE24257052B}"/>
              </a:ext>
            </a:extLst>
          </p:cNvPr>
          <p:cNvSpPr/>
          <p:nvPr/>
        </p:nvSpPr>
        <p:spPr>
          <a:xfrm>
            <a:off x="5250258" y="3573247"/>
            <a:ext cx="1785257" cy="5732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19" name="TextBox 18">
            <a:extLst>
              <a:ext uri="{FF2B5EF4-FFF2-40B4-BE49-F238E27FC236}">
                <a16:creationId xmlns:a16="http://schemas.microsoft.com/office/drawing/2014/main" id="{70A79AB0-13EB-C14B-AE04-5406DAC829F8}"/>
              </a:ext>
            </a:extLst>
          </p:cNvPr>
          <p:cNvSpPr txBox="1"/>
          <p:nvPr/>
        </p:nvSpPr>
        <p:spPr>
          <a:xfrm>
            <a:off x="4940822" y="6354246"/>
            <a:ext cx="2264594" cy="369332"/>
          </a:xfrm>
          <a:prstGeom prst="rect">
            <a:avLst/>
          </a:prstGeom>
          <a:noFill/>
        </p:spPr>
        <p:txBody>
          <a:bodyPr wrap="none" rtlCol="0">
            <a:spAutoFit/>
          </a:bodyPr>
          <a:lstStyle/>
          <a:p>
            <a:r>
              <a:rPr lang="en-US" b="1" dirty="0"/>
              <a:t>Weapon System Level</a:t>
            </a:r>
          </a:p>
        </p:txBody>
      </p:sp>
      <p:sp>
        <p:nvSpPr>
          <p:cNvPr id="20" name="Rectangle 19">
            <a:extLst>
              <a:ext uri="{FF2B5EF4-FFF2-40B4-BE49-F238E27FC236}">
                <a16:creationId xmlns:a16="http://schemas.microsoft.com/office/drawing/2014/main" id="{1EC37161-DA9F-1F45-A474-B34382E9642F}"/>
              </a:ext>
            </a:extLst>
          </p:cNvPr>
          <p:cNvSpPr/>
          <p:nvPr/>
        </p:nvSpPr>
        <p:spPr>
          <a:xfrm>
            <a:off x="2463515" y="3267323"/>
            <a:ext cx="1785257" cy="381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1" name="Rectangle 20">
            <a:extLst>
              <a:ext uri="{FF2B5EF4-FFF2-40B4-BE49-F238E27FC236}">
                <a16:creationId xmlns:a16="http://schemas.microsoft.com/office/drawing/2014/main" id="{C5691508-6EEA-A44C-934B-49606AC547D6}"/>
              </a:ext>
            </a:extLst>
          </p:cNvPr>
          <p:cNvSpPr/>
          <p:nvPr/>
        </p:nvSpPr>
        <p:spPr>
          <a:xfrm>
            <a:off x="2463515" y="4072553"/>
            <a:ext cx="1785257" cy="4162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To …</a:t>
            </a:r>
          </a:p>
        </p:txBody>
      </p:sp>
      <p:sp>
        <p:nvSpPr>
          <p:cNvPr id="22" name="TextBox 21">
            <a:extLst>
              <a:ext uri="{FF2B5EF4-FFF2-40B4-BE49-F238E27FC236}">
                <a16:creationId xmlns:a16="http://schemas.microsoft.com/office/drawing/2014/main" id="{D3BF6F84-4BD1-D84D-A2CE-877351049BCA}"/>
              </a:ext>
            </a:extLst>
          </p:cNvPr>
          <p:cNvSpPr txBox="1"/>
          <p:nvPr/>
        </p:nvSpPr>
        <p:spPr>
          <a:xfrm>
            <a:off x="2282597" y="6379093"/>
            <a:ext cx="2404954" cy="369332"/>
          </a:xfrm>
          <a:prstGeom prst="rect">
            <a:avLst/>
          </a:prstGeom>
          <a:noFill/>
        </p:spPr>
        <p:txBody>
          <a:bodyPr wrap="none" rtlCol="0">
            <a:spAutoFit/>
          </a:bodyPr>
          <a:lstStyle/>
          <a:p>
            <a:r>
              <a:rPr lang="en-US" b="1" dirty="0"/>
              <a:t>Task or Capability Level</a:t>
            </a:r>
          </a:p>
        </p:txBody>
      </p:sp>
      <p:cxnSp>
        <p:nvCxnSpPr>
          <p:cNvPr id="23" name="Elbow Connector 22">
            <a:extLst>
              <a:ext uri="{FF2B5EF4-FFF2-40B4-BE49-F238E27FC236}">
                <a16:creationId xmlns:a16="http://schemas.microsoft.com/office/drawing/2014/main" id="{FEF46CD3-690F-0246-AE1B-04A205EB318D}"/>
              </a:ext>
            </a:extLst>
          </p:cNvPr>
          <p:cNvCxnSpPr>
            <a:cxnSpLocks/>
            <a:stCxn id="20" idx="3"/>
            <a:endCxn id="18" idx="1"/>
          </p:cNvCxnSpPr>
          <p:nvPr/>
        </p:nvCxnSpPr>
        <p:spPr>
          <a:xfrm>
            <a:off x="4248771" y="3457824"/>
            <a:ext cx="1001486" cy="402067"/>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4" name="Elbow Connector 23">
            <a:extLst>
              <a:ext uri="{FF2B5EF4-FFF2-40B4-BE49-F238E27FC236}">
                <a16:creationId xmlns:a16="http://schemas.microsoft.com/office/drawing/2014/main" id="{A9679D4F-C54A-6F4D-9819-294A3C90343D}"/>
              </a:ext>
            </a:extLst>
          </p:cNvPr>
          <p:cNvCxnSpPr>
            <a:cxnSpLocks/>
            <a:stCxn id="21" idx="3"/>
            <a:endCxn id="18" idx="1"/>
          </p:cNvCxnSpPr>
          <p:nvPr/>
        </p:nvCxnSpPr>
        <p:spPr>
          <a:xfrm flipV="1">
            <a:off x="4248771" y="3859890"/>
            <a:ext cx="1001486" cy="420770"/>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13821FC8-8B39-624C-8638-962F4704A3EA}"/>
              </a:ext>
            </a:extLst>
          </p:cNvPr>
          <p:cNvCxnSpPr>
            <a:cxnSpLocks/>
            <a:stCxn id="18" idx="3"/>
            <a:endCxn id="15" idx="1"/>
          </p:cNvCxnSpPr>
          <p:nvPr/>
        </p:nvCxnSpPr>
        <p:spPr>
          <a:xfrm>
            <a:off x="7035514" y="3859890"/>
            <a:ext cx="641042" cy="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CF1CDC1D-4707-1B41-8B58-9C2E3E3FB5EB}"/>
              </a:ext>
            </a:extLst>
          </p:cNvPr>
          <p:cNvSpPr txBox="1"/>
          <p:nvPr/>
        </p:nvSpPr>
        <p:spPr>
          <a:xfrm>
            <a:off x="5046037" y="4788858"/>
            <a:ext cx="2334279" cy="1477328"/>
          </a:xfrm>
          <a:prstGeom prst="rect">
            <a:avLst/>
          </a:prstGeom>
          <a:noFill/>
        </p:spPr>
        <p:txBody>
          <a:bodyPr wrap="square" rtlCol="0">
            <a:spAutoFit/>
          </a:bodyPr>
          <a:lstStyle/>
          <a:p>
            <a:r>
              <a:rPr lang="en-US" dirty="0"/>
              <a:t>To deliver defeat effect to the target efficiently, safely, accurately and precisely.</a:t>
            </a:r>
          </a:p>
        </p:txBody>
      </p:sp>
      <p:sp>
        <p:nvSpPr>
          <p:cNvPr id="27" name="TextBox 26">
            <a:extLst>
              <a:ext uri="{FF2B5EF4-FFF2-40B4-BE49-F238E27FC236}">
                <a16:creationId xmlns:a16="http://schemas.microsoft.com/office/drawing/2014/main" id="{4D066CEA-9912-C848-A32A-71F719DA898A}"/>
              </a:ext>
            </a:extLst>
          </p:cNvPr>
          <p:cNvSpPr txBox="1"/>
          <p:nvPr/>
        </p:nvSpPr>
        <p:spPr>
          <a:xfrm>
            <a:off x="7523144" y="4788857"/>
            <a:ext cx="2334279" cy="1200329"/>
          </a:xfrm>
          <a:prstGeom prst="rect">
            <a:avLst/>
          </a:prstGeom>
          <a:noFill/>
        </p:spPr>
        <p:txBody>
          <a:bodyPr wrap="square" rtlCol="0">
            <a:spAutoFit/>
          </a:bodyPr>
          <a:lstStyle/>
          <a:p>
            <a:r>
              <a:rPr lang="en-US" dirty="0"/>
              <a:t>To transport and generate defeat effect effectively, reliably and on-time. </a:t>
            </a:r>
          </a:p>
        </p:txBody>
      </p:sp>
      <p:sp>
        <p:nvSpPr>
          <p:cNvPr id="28" name="TextBox 27">
            <a:extLst>
              <a:ext uri="{FF2B5EF4-FFF2-40B4-BE49-F238E27FC236}">
                <a16:creationId xmlns:a16="http://schemas.microsoft.com/office/drawing/2014/main" id="{72A1569D-AE8A-A540-81F6-F3D10D6F7014}"/>
              </a:ext>
            </a:extLst>
          </p:cNvPr>
          <p:cNvSpPr txBox="1"/>
          <p:nvPr/>
        </p:nvSpPr>
        <p:spPr>
          <a:xfrm>
            <a:off x="2292736" y="4788858"/>
            <a:ext cx="2334279" cy="1200329"/>
          </a:xfrm>
          <a:prstGeom prst="rect">
            <a:avLst/>
          </a:prstGeom>
          <a:noFill/>
        </p:spPr>
        <p:txBody>
          <a:bodyPr wrap="square" rtlCol="0">
            <a:spAutoFit/>
          </a:bodyPr>
          <a:lstStyle/>
          <a:p>
            <a:r>
              <a:rPr lang="en-US" dirty="0"/>
              <a:t>To defeat multiple  target types safely,  reliably and for low Unit Production Cost.</a:t>
            </a:r>
          </a:p>
        </p:txBody>
      </p:sp>
    </p:spTree>
    <p:extLst>
      <p:ext uri="{BB962C8B-B14F-4D97-AF65-F5344CB8AC3E}">
        <p14:creationId xmlns:p14="http://schemas.microsoft.com/office/powerpoint/2010/main" val="3179792522"/>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1C9AE723-F85C-2640-9190-641236277428}" type="slidenum">
              <a:rPr lang="en-US" smtClean="0"/>
              <a:pPr/>
              <a:t>62</a:t>
            </a:fld>
            <a:endParaRPr lang="en-US" dirty="0"/>
          </a:p>
        </p:txBody>
      </p:sp>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6127867" y="1225405"/>
            <a:ext cx="3864672" cy="2677656"/>
          </a:xfrm>
        </p:spPr>
        <p:txBody>
          <a:bodyPr>
            <a:normAutofit fontScale="92500" lnSpcReduction="20000"/>
          </a:bodyPr>
          <a:lstStyle/>
          <a:p>
            <a:pPr marL="0" indent="0">
              <a:spcBef>
                <a:spcPct val="20000"/>
              </a:spcBef>
              <a:buNone/>
            </a:pPr>
            <a:r>
              <a:rPr lang="en-GB" sz="2400" dirty="0"/>
              <a:t>In your Teams</a:t>
            </a:r>
          </a:p>
          <a:p>
            <a:pPr marL="0" indent="0">
              <a:spcBef>
                <a:spcPct val="20000"/>
              </a:spcBef>
              <a:buNone/>
            </a:pPr>
            <a:endParaRPr lang="en-GB" sz="2400" dirty="0"/>
          </a:p>
          <a:p>
            <a:pPr marL="0" indent="0">
              <a:spcBef>
                <a:spcPct val="20000"/>
              </a:spcBef>
              <a:buNone/>
            </a:pPr>
            <a:r>
              <a:rPr lang="en-GB" sz="2400" dirty="0"/>
              <a:t>Modify the use case!</a:t>
            </a:r>
          </a:p>
          <a:p>
            <a:pPr marL="0" indent="0">
              <a:spcBef>
                <a:spcPct val="20000"/>
              </a:spcBef>
              <a:buNone/>
            </a:pPr>
            <a:endParaRPr lang="en-GB" sz="2400" dirty="0"/>
          </a:p>
          <a:p>
            <a:pPr>
              <a:spcBef>
                <a:spcPct val="20000"/>
              </a:spcBef>
            </a:pPr>
            <a:r>
              <a:rPr lang="en-GB" sz="2000" dirty="0"/>
              <a:t>Draft a </a:t>
            </a:r>
            <a:r>
              <a:rPr lang="en-GB" sz="2000" b="1" u="sng" dirty="0"/>
              <a:t>System</a:t>
            </a:r>
            <a:r>
              <a:rPr lang="en-GB" sz="2000" dirty="0"/>
              <a:t> Use Case for the weapon system (why?) from the users viewpoint</a:t>
            </a:r>
          </a:p>
          <a:p>
            <a:pPr>
              <a:spcBef>
                <a:spcPct val="20000"/>
              </a:spcBef>
              <a:buFontTx/>
              <a:buChar char="–"/>
            </a:pPr>
            <a:endParaRPr lang="en-GB" dirty="0"/>
          </a:p>
          <a:p>
            <a:pPr marL="0" indent="0">
              <a:spcBef>
                <a:spcPct val="20000"/>
              </a:spcBef>
              <a:buNone/>
            </a:pPr>
            <a:r>
              <a:rPr lang="en-GB" sz="2000" dirty="0"/>
              <a:t>Time 20 minutes</a:t>
            </a:r>
          </a:p>
          <a:p>
            <a:endParaRPr lang="en-US" dirty="0"/>
          </a:p>
        </p:txBody>
      </p:sp>
      <p:sp>
        <p:nvSpPr>
          <p:cNvPr id="27650" name="Title 1"/>
          <p:cNvSpPr>
            <a:spLocks noGrp="1"/>
          </p:cNvSpPr>
          <p:nvPr>
            <p:ph type="title"/>
          </p:nvPr>
        </p:nvSpPr>
        <p:spPr>
          <a:xfrm>
            <a:off x="2013066" y="495663"/>
            <a:ext cx="8229600" cy="424732"/>
          </a:xfrm>
        </p:spPr>
        <p:txBody>
          <a:bodyPr/>
          <a:lstStyle/>
          <a:p>
            <a:pPr eaLnBrk="1" hangingPunct="1"/>
            <a:r>
              <a:rPr lang="en-GB" dirty="0">
                <a:latin typeface="Arial" charset="0"/>
              </a:rPr>
              <a:t>Exercise: System Use Case</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pic>
        <p:nvPicPr>
          <p:cNvPr id="8" name="Picture 7">
            <a:extLst>
              <a:ext uri="{FF2B5EF4-FFF2-40B4-BE49-F238E27FC236}">
                <a16:creationId xmlns:a16="http://schemas.microsoft.com/office/drawing/2014/main" id="{210C765B-5FB0-1E4A-B16A-2EDC91D76B5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3581" y="1406464"/>
            <a:ext cx="2731269" cy="2053745"/>
          </a:xfrm>
          <a:prstGeom prst="rect">
            <a:avLst/>
          </a:prstGeom>
        </p:spPr>
      </p:pic>
      <p:sp>
        <p:nvSpPr>
          <p:cNvPr id="4" name="Rectangle 3">
            <a:extLst>
              <a:ext uri="{FF2B5EF4-FFF2-40B4-BE49-F238E27FC236}">
                <a16:creationId xmlns:a16="http://schemas.microsoft.com/office/drawing/2014/main" id="{867098AA-3AE0-8E4B-9694-79719ECAF81C}"/>
              </a:ext>
            </a:extLst>
          </p:cNvPr>
          <p:cNvSpPr/>
          <p:nvPr/>
        </p:nvSpPr>
        <p:spPr>
          <a:xfrm>
            <a:off x="2153304" y="5620973"/>
            <a:ext cx="7949124" cy="646331"/>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dirty="0"/>
              <a:t>To deliver defeat effect to a target set efficiently, safely, and accurately at a range up to 2km, launched from a 120mm smooth bore weapon</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dirty="0"/>
              <a:t>Rate of Fire 3 rounds per minute</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297541" y="3929276"/>
            <a:ext cx="2019323" cy="656113"/>
          </a:xfrm>
          <a:prstGeom prst="wedgeRoundRectCallout">
            <a:avLst>
              <a:gd name="adj1" fmla="val -1684"/>
              <a:gd name="adj2" fmla="val 2055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r>
              <a:rPr lang="en-US" sz="1600" dirty="0"/>
              <a:t>95% probability of first round hit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884025" y="3753854"/>
            <a:ext cx="3430824" cy="1304495"/>
          </a:xfrm>
          <a:prstGeom prst="wedgeRoundRectCallout">
            <a:avLst>
              <a:gd name="adj1" fmla="val 71961"/>
              <a:gd name="adj2" fmla="val 87934"/>
              <a:gd name="adj3" fmla="val 16667"/>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Essential, Round effective against Structure, Soft Skin Vehicles </a:t>
            </a:r>
          </a:p>
          <a:p>
            <a:pPr algn="ctr"/>
            <a:r>
              <a:rPr lang="en-US" sz="1600" dirty="0"/>
              <a:t>Desirable, have an Anti Personnel / Suppression Capability</a:t>
            </a:r>
          </a:p>
        </p:txBody>
      </p:sp>
    </p:spTree>
    <p:extLst>
      <p:ext uri="{BB962C8B-B14F-4D97-AF65-F5344CB8AC3E}">
        <p14:creationId xmlns:p14="http://schemas.microsoft.com/office/powerpoint/2010/main" val="137556274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3200" y="119446"/>
            <a:ext cx="11010600" cy="664797"/>
          </a:xfrm>
        </p:spPr>
        <p:txBody>
          <a:bodyPr/>
          <a:lstStyle/>
          <a:p>
            <a:r>
              <a:rPr lang="en-US" dirty="0"/>
              <a:t>Operational Functionality</a:t>
            </a:r>
          </a:p>
        </p:txBody>
      </p:sp>
      <p:sp>
        <p:nvSpPr>
          <p:cNvPr id="4" name="Slide Number Placeholder 3">
            <a:extLst>
              <a:ext uri="{FF2B5EF4-FFF2-40B4-BE49-F238E27FC236}">
                <a16:creationId xmlns:a16="http://schemas.microsoft.com/office/drawing/2014/main" id="{F738EF0B-73BF-7B40-981C-39C48F1547AF}"/>
              </a:ext>
            </a:extLst>
          </p:cNvPr>
          <p:cNvSpPr>
            <a:spLocks noGrp="1"/>
          </p:cNvSpPr>
          <p:nvPr>
            <p:ph type="sldNum" sz="quarter" idx="12"/>
          </p:nvPr>
        </p:nvSpPr>
        <p:spPr/>
        <p:txBody>
          <a:bodyPr/>
          <a:lstStyle/>
          <a:p>
            <a:fld id="{455123DE-DF0A-45CF-9929-81DBBDC71DC7}" type="slidenum">
              <a:rPr lang="en-AU" smtClean="0"/>
              <a:pPr/>
              <a:t>63</a:t>
            </a:fld>
            <a:endParaRPr lang="en-AU" dirty="0"/>
          </a:p>
        </p:txBody>
      </p:sp>
      <p:sp>
        <p:nvSpPr>
          <p:cNvPr id="3" name="Text Placeholder 2">
            <a:extLst>
              <a:ext uri="{FF2B5EF4-FFF2-40B4-BE49-F238E27FC236}">
                <a16:creationId xmlns:a16="http://schemas.microsoft.com/office/drawing/2014/main" id="{ADB0E475-F79C-1245-A215-978DED165B70}"/>
              </a:ext>
            </a:extLst>
          </p:cNvPr>
          <p:cNvSpPr>
            <a:spLocks noGrp="1"/>
          </p:cNvSpPr>
          <p:nvPr>
            <p:ph type="body" sz="quarter" idx="16"/>
          </p:nvPr>
        </p:nvSpPr>
        <p:spPr>
          <a:xfrm>
            <a:off x="452436" y="1484109"/>
            <a:ext cx="5193000" cy="5000774"/>
          </a:xfrm>
        </p:spPr>
        <p:txBody>
          <a:bodyPr/>
          <a:lstStyle/>
          <a:p>
            <a:r>
              <a:rPr lang="en-US" dirty="0"/>
              <a:t>When we design a new munition we have to recognize that the munition can only achieve its Operational Requirement with the help of the gun.</a:t>
            </a:r>
          </a:p>
          <a:p>
            <a:r>
              <a:rPr lang="en-US" dirty="0"/>
              <a:t>While we are not designing the gun (it often already exists) it provides functionality that has to be included in understanding the munition functionality. </a:t>
            </a:r>
          </a:p>
          <a:p>
            <a:r>
              <a:rPr lang="en-US" dirty="0"/>
              <a:t>The approach is to consider the operation of the weapon system and the “jobs” that have to be done in order for the Munition to complete its task.</a:t>
            </a:r>
          </a:p>
        </p:txBody>
      </p:sp>
      <p:sp>
        <p:nvSpPr>
          <p:cNvPr id="21" name="Rectangle 20">
            <a:extLst>
              <a:ext uri="{FF2B5EF4-FFF2-40B4-BE49-F238E27FC236}">
                <a16:creationId xmlns:a16="http://schemas.microsoft.com/office/drawing/2014/main" id="{2F47225A-047D-4C44-B2FC-C120EAEF1F9A}"/>
              </a:ext>
            </a:extLst>
          </p:cNvPr>
          <p:cNvSpPr/>
          <p:nvPr/>
        </p:nvSpPr>
        <p:spPr>
          <a:xfrm>
            <a:off x="8034331" y="980942"/>
            <a:ext cx="2108832" cy="28135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Load Weapon</a:t>
            </a:r>
          </a:p>
        </p:txBody>
      </p:sp>
      <p:sp>
        <p:nvSpPr>
          <p:cNvPr id="22" name="Rectangle 21">
            <a:extLst>
              <a:ext uri="{FF2B5EF4-FFF2-40B4-BE49-F238E27FC236}">
                <a16:creationId xmlns:a16="http://schemas.microsoft.com/office/drawing/2014/main" id="{62B3DACF-68E8-5146-AAB9-F7AA2E1AC5BA}"/>
              </a:ext>
            </a:extLst>
          </p:cNvPr>
          <p:cNvSpPr/>
          <p:nvPr/>
        </p:nvSpPr>
        <p:spPr>
          <a:xfrm>
            <a:off x="8028752" y="1696492"/>
            <a:ext cx="2124241" cy="27945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Aim Weapon</a:t>
            </a:r>
          </a:p>
        </p:txBody>
      </p:sp>
      <p:sp>
        <p:nvSpPr>
          <p:cNvPr id="23" name="Rectangle 22">
            <a:extLst>
              <a:ext uri="{FF2B5EF4-FFF2-40B4-BE49-F238E27FC236}">
                <a16:creationId xmlns:a16="http://schemas.microsoft.com/office/drawing/2014/main" id="{5DB3B8E8-CA6B-A049-A448-C5D021EB8CC5}"/>
              </a:ext>
            </a:extLst>
          </p:cNvPr>
          <p:cNvSpPr/>
          <p:nvPr/>
        </p:nvSpPr>
        <p:spPr>
          <a:xfrm>
            <a:off x="8034115" y="2059837"/>
            <a:ext cx="2109141" cy="27945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Activate Weapon</a:t>
            </a:r>
          </a:p>
        </p:txBody>
      </p:sp>
      <p:sp>
        <p:nvSpPr>
          <p:cNvPr id="25" name="Rectangle 24">
            <a:extLst>
              <a:ext uri="{FF2B5EF4-FFF2-40B4-BE49-F238E27FC236}">
                <a16:creationId xmlns:a16="http://schemas.microsoft.com/office/drawing/2014/main" id="{8B493048-2E97-8D44-8981-3277F52AF550}"/>
              </a:ext>
            </a:extLst>
          </p:cNvPr>
          <p:cNvSpPr/>
          <p:nvPr/>
        </p:nvSpPr>
        <p:spPr>
          <a:xfrm>
            <a:off x="8028046" y="2405809"/>
            <a:ext cx="2117729" cy="26920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Initiate Round</a:t>
            </a:r>
          </a:p>
        </p:txBody>
      </p:sp>
      <p:sp>
        <p:nvSpPr>
          <p:cNvPr id="26" name="Rectangle 25">
            <a:extLst>
              <a:ext uri="{FF2B5EF4-FFF2-40B4-BE49-F238E27FC236}">
                <a16:creationId xmlns:a16="http://schemas.microsoft.com/office/drawing/2014/main" id="{B38FB644-F2DB-044C-ADD2-E208BD427E29}"/>
              </a:ext>
            </a:extLst>
          </p:cNvPr>
          <p:cNvSpPr/>
          <p:nvPr/>
        </p:nvSpPr>
        <p:spPr>
          <a:xfrm>
            <a:off x="8027417" y="2789224"/>
            <a:ext cx="2101647" cy="26919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Transfer Ignition</a:t>
            </a:r>
          </a:p>
        </p:txBody>
      </p:sp>
      <p:sp>
        <p:nvSpPr>
          <p:cNvPr id="27" name="Rectangle 26">
            <a:extLst>
              <a:ext uri="{FF2B5EF4-FFF2-40B4-BE49-F238E27FC236}">
                <a16:creationId xmlns:a16="http://schemas.microsoft.com/office/drawing/2014/main" id="{DFAC9613-9371-C444-939C-FEF9F31B5338}"/>
              </a:ext>
            </a:extLst>
          </p:cNvPr>
          <p:cNvSpPr/>
          <p:nvPr/>
        </p:nvSpPr>
        <p:spPr>
          <a:xfrm>
            <a:off x="8031605" y="3160213"/>
            <a:ext cx="2137131" cy="28135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motive force</a:t>
            </a:r>
          </a:p>
        </p:txBody>
      </p:sp>
      <p:sp>
        <p:nvSpPr>
          <p:cNvPr id="28" name="Rectangle 27">
            <a:extLst>
              <a:ext uri="{FF2B5EF4-FFF2-40B4-BE49-F238E27FC236}">
                <a16:creationId xmlns:a16="http://schemas.microsoft.com/office/drawing/2014/main" id="{10ECDFBE-526C-8246-9119-EA1A1673268D}"/>
              </a:ext>
            </a:extLst>
          </p:cNvPr>
          <p:cNvSpPr/>
          <p:nvPr/>
        </p:nvSpPr>
        <p:spPr>
          <a:xfrm>
            <a:off x="8043711" y="3855591"/>
            <a:ext cx="2114370" cy="28092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Stabilise Round</a:t>
            </a:r>
          </a:p>
        </p:txBody>
      </p:sp>
      <p:sp>
        <p:nvSpPr>
          <p:cNvPr id="29" name="Rectangle 28">
            <a:extLst>
              <a:ext uri="{FF2B5EF4-FFF2-40B4-BE49-F238E27FC236}">
                <a16:creationId xmlns:a16="http://schemas.microsoft.com/office/drawing/2014/main" id="{8B8100D4-CA20-5E4B-8B62-C09B9283F21A}"/>
              </a:ext>
            </a:extLst>
          </p:cNvPr>
          <p:cNvSpPr/>
          <p:nvPr/>
        </p:nvSpPr>
        <p:spPr>
          <a:xfrm>
            <a:off x="8044061" y="4226898"/>
            <a:ext cx="2121897" cy="28104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Track to Target</a:t>
            </a:r>
          </a:p>
        </p:txBody>
      </p:sp>
      <p:sp>
        <p:nvSpPr>
          <p:cNvPr id="30" name="Rectangle 29">
            <a:extLst>
              <a:ext uri="{FF2B5EF4-FFF2-40B4-BE49-F238E27FC236}">
                <a16:creationId xmlns:a16="http://schemas.microsoft.com/office/drawing/2014/main" id="{C1963DC8-5E5A-6045-9535-6518A146BA33}"/>
              </a:ext>
            </a:extLst>
          </p:cNvPr>
          <p:cNvSpPr/>
          <p:nvPr/>
        </p:nvSpPr>
        <p:spPr>
          <a:xfrm>
            <a:off x="8037693" y="4574368"/>
            <a:ext cx="2130921" cy="26932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Hit Target</a:t>
            </a:r>
          </a:p>
        </p:txBody>
      </p:sp>
      <p:sp>
        <p:nvSpPr>
          <p:cNvPr id="31" name="Rectangle 30">
            <a:extLst>
              <a:ext uri="{FF2B5EF4-FFF2-40B4-BE49-F238E27FC236}">
                <a16:creationId xmlns:a16="http://schemas.microsoft.com/office/drawing/2014/main" id="{B1175D28-31AF-CA4F-83D9-DB0883C77954}"/>
              </a:ext>
            </a:extLst>
          </p:cNvPr>
          <p:cNvSpPr/>
          <p:nvPr/>
        </p:nvSpPr>
        <p:spPr>
          <a:xfrm>
            <a:off x="8041401" y="4920583"/>
            <a:ext cx="2101596" cy="270544"/>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Generate Effect</a:t>
            </a:r>
          </a:p>
        </p:txBody>
      </p:sp>
      <p:sp>
        <p:nvSpPr>
          <p:cNvPr id="32" name="Rectangle 31">
            <a:extLst>
              <a:ext uri="{FF2B5EF4-FFF2-40B4-BE49-F238E27FC236}">
                <a16:creationId xmlns:a16="http://schemas.microsoft.com/office/drawing/2014/main" id="{9AE89466-FFD1-1943-9316-C9859F0A59FC}"/>
              </a:ext>
            </a:extLst>
          </p:cNvPr>
          <p:cNvSpPr/>
          <p:nvPr/>
        </p:nvSpPr>
        <p:spPr>
          <a:xfrm>
            <a:off x="8035013" y="5281034"/>
            <a:ext cx="2127624" cy="2695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Clear Launcher</a:t>
            </a:r>
          </a:p>
        </p:txBody>
      </p:sp>
      <p:sp>
        <p:nvSpPr>
          <p:cNvPr id="33" name="Rectangle 32">
            <a:extLst>
              <a:ext uri="{FF2B5EF4-FFF2-40B4-BE49-F238E27FC236}">
                <a16:creationId xmlns:a16="http://schemas.microsoft.com/office/drawing/2014/main" id="{9E92B79B-1D15-064B-BF3F-94C41298A67D}"/>
              </a:ext>
            </a:extLst>
          </p:cNvPr>
          <p:cNvSpPr/>
          <p:nvPr/>
        </p:nvSpPr>
        <p:spPr>
          <a:xfrm>
            <a:off x="8040656" y="5652591"/>
            <a:ext cx="2110674" cy="281165"/>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Manage Dud</a:t>
            </a:r>
          </a:p>
        </p:txBody>
      </p:sp>
      <p:sp>
        <p:nvSpPr>
          <p:cNvPr id="34" name="Rectangle 33">
            <a:extLst>
              <a:ext uri="{FF2B5EF4-FFF2-40B4-BE49-F238E27FC236}">
                <a16:creationId xmlns:a16="http://schemas.microsoft.com/office/drawing/2014/main" id="{7D4BE3CE-71E7-F24D-B4AE-DC2A607C0C04}"/>
              </a:ext>
            </a:extLst>
          </p:cNvPr>
          <p:cNvSpPr/>
          <p:nvPr/>
        </p:nvSpPr>
        <p:spPr>
          <a:xfrm>
            <a:off x="6031780" y="3047104"/>
            <a:ext cx="1226526" cy="515568"/>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Deliver Effect</a:t>
            </a:r>
          </a:p>
        </p:txBody>
      </p:sp>
      <p:sp>
        <p:nvSpPr>
          <p:cNvPr id="35" name="Rectangle 34">
            <a:extLst>
              <a:ext uri="{FF2B5EF4-FFF2-40B4-BE49-F238E27FC236}">
                <a16:creationId xmlns:a16="http://schemas.microsoft.com/office/drawing/2014/main" id="{90B7D3E7-70F8-0A43-864E-0B199AFE8E86}"/>
              </a:ext>
            </a:extLst>
          </p:cNvPr>
          <p:cNvSpPr/>
          <p:nvPr/>
        </p:nvSpPr>
        <p:spPr>
          <a:xfrm>
            <a:off x="8033579" y="657434"/>
            <a:ext cx="2104916" cy="25834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Unpack Round</a:t>
            </a:r>
          </a:p>
        </p:txBody>
      </p:sp>
      <p:sp>
        <p:nvSpPr>
          <p:cNvPr id="36" name="Rectangle 35">
            <a:extLst>
              <a:ext uri="{FF2B5EF4-FFF2-40B4-BE49-F238E27FC236}">
                <a16:creationId xmlns:a16="http://schemas.microsoft.com/office/drawing/2014/main" id="{17CFCA14-FBAD-3346-A890-A9AA2E05E34A}"/>
              </a:ext>
            </a:extLst>
          </p:cNvPr>
          <p:cNvSpPr/>
          <p:nvPr/>
        </p:nvSpPr>
        <p:spPr>
          <a:xfrm>
            <a:off x="8024934" y="326624"/>
            <a:ext cx="2107688" cy="255832"/>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Identify Round</a:t>
            </a:r>
          </a:p>
        </p:txBody>
      </p:sp>
      <p:sp>
        <p:nvSpPr>
          <p:cNvPr id="37" name="Rectangle 36">
            <a:extLst>
              <a:ext uri="{FF2B5EF4-FFF2-40B4-BE49-F238E27FC236}">
                <a16:creationId xmlns:a16="http://schemas.microsoft.com/office/drawing/2014/main" id="{88518F7F-38B0-0140-B8F0-D98BE44B5D80}"/>
              </a:ext>
            </a:extLst>
          </p:cNvPr>
          <p:cNvSpPr/>
          <p:nvPr/>
        </p:nvSpPr>
        <p:spPr>
          <a:xfrm>
            <a:off x="8041945" y="3516745"/>
            <a:ext cx="2107919" cy="260763"/>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Expel Round</a:t>
            </a:r>
          </a:p>
        </p:txBody>
      </p:sp>
      <p:sp>
        <p:nvSpPr>
          <p:cNvPr id="38" name="Rectangle 37">
            <a:extLst>
              <a:ext uri="{FF2B5EF4-FFF2-40B4-BE49-F238E27FC236}">
                <a16:creationId xmlns:a16="http://schemas.microsoft.com/office/drawing/2014/main" id="{FC44B48C-7DDF-A542-BC65-46348674CEC3}"/>
              </a:ext>
            </a:extLst>
          </p:cNvPr>
          <p:cNvSpPr/>
          <p:nvPr/>
        </p:nvSpPr>
        <p:spPr>
          <a:xfrm>
            <a:off x="8040270" y="1338869"/>
            <a:ext cx="2107916" cy="28421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Acquire Target</a:t>
            </a:r>
          </a:p>
        </p:txBody>
      </p:sp>
      <p:cxnSp>
        <p:nvCxnSpPr>
          <p:cNvPr id="39" name="Elbow Connector 38">
            <a:extLst>
              <a:ext uri="{FF2B5EF4-FFF2-40B4-BE49-F238E27FC236}">
                <a16:creationId xmlns:a16="http://schemas.microsoft.com/office/drawing/2014/main" id="{34459A15-D93A-AD4B-BD87-9C7ADCB56B4E}"/>
              </a:ext>
            </a:extLst>
          </p:cNvPr>
          <p:cNvCxnSpPr>
            <a:cxnSpLocks/>
            <a:stCxn id="34" idx="3"/>
            <a:endCxn id="36" idx="1"/>
          </p:cNvCxnSpPr>
          <p:nvPr/>
        </p:nvCxnSpPr>
        <p:spPr>
          <a:xfrm flipV="1">
            <a:off x="7258306" y="454540"/>
            <a:ext cx="766628" cy="2850348"/>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0" name="Elbow Connector 39">
            <a:extLst>
              <a:ext uri="{FF2B5EF4-FFF2-40B4-BE49-F238E27FC236}">
                <a16:creationId xmlns:a16="http://schemas.microsoft.com/office/drawing/2014/main" id="{9F1667A6-EDA9-9949-83F2-26FB58AFDC48}"/>
              </a:ext>
            </a:extLst>
          </p:cNvPr>
          <p:cNvCxnSpPr>
            <a:cxnSpLocks/>
            <a:stCxn id="34" idx="3"/>
            <a:endCxn id="35" idx="1"/>
          </p:cNvCxnSpPr>
          <p:nvPr/>
        </p:nvCxnSpPr>
        <p:spPr>
          <a:xfrm flipV="1">
            <a:off x="7258306" y="786604"/>
            <a:ext cx="775273" cy="251828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1" name="Elbow Connector 40">
            <a:extLst>
              <a:ext uri="{FF2B5EF4-FFF2-40B4-BE49-F238E27FC236}">
                <a16:creationId xmlns:a16="http://schemas.microsoft.com/office/drawing/2014/main" id="{9A195A43-4D7A-5C4B-9F82-11C769B2C0B9}"/>
              </a:ext>
            </a:extLst>
          </p:cNvPr>
          <p:cNvCxnSpPr>
            <a:cxnSpLocks/>
            <a:stCxn id="34" idx="3"/>
            <a:endCxn id="21" idx="1"/>
          </p:cNvCxnSpPr>
          <p:nvPr/>
        </p:nvCxnSpPr>
        <p:spPr>
          <a:xfrm flipV="1">
            <a:off x="7258306" y="1121619"/>
            <a:ext cx="776025" cy="21832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2" name="Elbow Connector 41">
            <a:extLst>
              <a:ext uri="{FF2B5EF4-FFF2-40B4-BE49-F238E27FC236}">
                <a16:creationId xmlns:a16="http://schemas.microsoft.com/office/drawing/2014/main" id="{7DED0A3A-9813-9C49-8227-AD9D3EC15A2D}"/>
              </a:ext>
            </a:extLst>
          </p:cNvPr>
          <p:cNvCxnSpPr>
            <a:cxnSpLocks/>
            <a:stCxn id="34" idx="3"/>
            <a:endCxn id="38" idx="1"/>
          </p:cNvCxnSpPr>
          <p:nvPr/>
        </p:nvCxnSpPr>
        <p:spPr>
          <a:xfrm flipV="1">
            <a:off x="7258306" y="1480975"/>
            <a:ext cx="781964" cy="1823913"/>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3" name="Elbow Connector 42">
            <a:extLst>
              <a:ext uri="{FF2B5EF4-FFF2-40B4-BE49-F238E27FC236}">
                <a16:creationId xmlns:a16="http://schemas.microsoft.com/office/drawing/2014/main" id="{E9BF792A-C40F-9B4A-9E82-67502F606B5C}"/>
              </a:ext>
            </a:extLst>
          </p:cNvPr>
          <p:cNvCxnSpPr>
            <a:cxnSpLocks/>
            <a:stCxn id="34" idx="3"/>
            <a:endCxn id="22" idx="1"/>
          </p:cNvCxnSpPr>
          <p:nvPr/>
        </p:nvCxnSpPr>
        <p:spPr>
          <a:xfrm flipV="1">
            <a:off x="7258306" y="1836219"/>
            <a:ext cx="770446" cy="146866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4" name="Elbow Connector 43">
            <a:extLst>
              <a:ext uri="{FF2B5EF4-FFF2-40B4-BE49-F238E27FC236}">
                <a16:creationId xmlns:a16="http://schemas.microsoft.com/office/drawing/2014/main" id="{E6DDE1B2-26EC-F24E-99CD-EC402D1DB8BA}"/>
              </a:ext>
            </a:extLst>
          </p:cNvPr>
          <p:cNvCxnSpPr>
            <a:cxnSpLocks/>
            <a:stCxn id="34" idx="3"/>
            <a:endCxn id="23" idx="1"/>
          </p:cNvCxnSpPr>
          <p:nvPr/>
        </p:nvCxnSpPr>
        <p:spPr>
          <a:xfrm flipV="1">
            <a:off x="7258306" y="2199563"/>
            <a:ext cx="775809" cy="1105325"/>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5" name="Elbow Connector 44">
            <a:extLst>
              <a:ext uri="{FF2B5EF4-FFF2-40B4-BE49-F238E27FC236}">
                <a16:creationId xmlns:a16="http://schemas.microsoft.com/office/drawing/2014/main" id="{1E01099D-5531-4144-B652-F9AFE9515688}"/>
              </a:ext>
            </a:extLst>
          </p:cNvPr>
          <p:cNvCxnSpPr>
            <a:cxnSpLocks/>
            <a:stCxn id="34" idx="3"/>
            <a:endCxn id="25" idx="1"/>
          </p:cNvCxnSpPr>
          <p:nvPr/>
        </p:nvCxnSpPr>
        <p:spPr>
          <a:xfrm flipV="1">
            <a:off x="7258306" y="2540409"/>
            <a:ext cx="769740" cy="76447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6" name="Elbow Connector 45">
            <a:extLst>
              <a:ext uri="{FF2B5EF4-FFF2-40B4-BE49-F238E27FC236}">
                <a16:creationId xmlns:a16="http://schemas.microsoft.com/office/drawing/2014/main" id="{C762358A-7C7E-1D42-8CC7-07946B277223}"/>
              </a:ext>
            </a:extLst>
          </p:cNvPr>
          <p:cNvCxnSpPr>
            <a:cxnSpLocks/>
            <a:stCxn id="34" idx="3"/>
            <a:endCxn id="26" idx="1"/>
          </p:cNvCxnSpPr>
          <p:nvPr/>
        </p:nvCxnSpPr>
        <p:spPr>
          <a:xfrm flipV="1">
            <a:off x="7258306" y="2923824"/>
            <a:ext cx="769111" cy="3810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7" name="Elbow Connector 46">
            <a:extLst>
              <a:ext uri="{FF2B5EF4-FFF2-40B4-BE49-F238E27FC236}">
                <a16:creationId xmlns:a16="http://schemas.microsoft.com/office/drawing/2014/main" id="{691198A1-3F5D-2548-A68A-46707C0D6E63}"/>
              </a:ext>
            </a:extLst>
          </p:cNvPr>
          <p:cNvCxnSpPr>
            <a:cxnSpLocks/>
            <a:stCxn id="34" idx="3"/>
            <a:endCxn id="27" idx="1"/>
          </p:cNvCxnSpPr>
          <p:nvPr/>
        </p:nvCxnSpPr>
        <p:spPr>
          <a:xfrm flipV="1">
            <a:off x="7258306" y="3300891"/>
            <a:ext cx="773299" cy="399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8" name="Elbow Connector 47">
            <a:extLst>
              <a:ext uri="{FF2B5EF4-FFF2-40B4-BE49-F238E27FC236}">
                <a16:creationId xmlns:a16="http://schemas.microsoft.com/office/drawing/2014/main" id="{ED40F849-3C9B-5341-826C-D042F96B7F55}"/>
              </a:ext>
            </a:extLst>
          </p:cNvPr>
          <p:cNvCxnSpPr>
            <a:cxnSpLocks/>
            <a:stCxn id="34" idx="3"/>
            <a:endCxn id="37" idx="1"/>
          </p:cNvCxnSpPr>
          <p:nvPr/>
        </p:nvCxnSpPr>
        <p:spPr>
          <a:xfrm>
            <a:off x="7258306" y="3304888"/>
            <a:ext cx="783639" cy="34223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49" name="Elbow Connector 48">
            <a:extLst>
              <a:ext uri="{FF2B5EF4-FFF2-40B4-BE49-F238E27FC236}">
                <a16:creationId xmlns:a16="http://schemas.microsoft.com/office/drawing/2014/main" id="{DC3D3BB8-5F4F-4341-A569-F8B6D6D1E71A}"/>
              </a:ext>
            </a:extLst>
          </p:cNvPr>
          <p:cNvCxnSpPr>
            <a:cxnSpLocks/>
            <a:stCxn id="34" idx="3"/>
            <a:endCxn id="28" idx="1"/>
          </p:cNvCxnSpPr>
          <p:nvPr/>
        </p:nvCxnSpPr>
        <p:spPr>
          <a:xfrm>
            <a:off x="7258306" y="3304888"/>
            <a:ext cx="785405" cy="691164"/>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0" name="Elbow Connector 49">
            <a:extLst>
              <a:ext uri="{FF2B5EF4-FFF2-40B4-BE49-F238E27FC236}">
                <a16:creationId xmlns:a16="http://schemas.microsoft.com/office/drawing/2014/main" id="{02905629-D5BE-6B42-8CB3-3D4EEF7BB75A}"/>
              </a:ext>
            </a:extLst>
          </p:cNvPr>
          <p:cNvCxnSpPr>
            <a:cxnSpLocks/>
            <a:stCxn id="34" idx="3"/>
            <a:endCxn id="29" idx="1"/>
          </p:cNvCxnSpPr>
          <p:nvPr/>
        </p:nvCxnSpPr>
        <p:spPr>
          <a:xfrm>
            <a:off x="7258306" y="3304888"/>
            <a:ext cx="785755" cy="1062532"/>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1" name="Elbow Connector 50">
            <a:extLst>
              <a:ext uri="{FF2B5EF4-FFF2-40B4-BE49-F238E27FC236}">
                <a16:creationId xmlns:a16="http://schemas.microsoft.com/office/drawing/2014/main" id="{FF2DD79C-85BE-E043-B157-5CF746CE622A}"/>
              </a:ext>
            </a:extLst>
          </p:cNvPr>
          <p:cNvCxnSpPr>
            <a:cxnSpLocks/>
            <a:stCxn id="34" idx="3"/>
            <a:endCxn id="30" idx="1"/>
          </p:cNvCxnSpPr>
          <p:nvPr/>
        </p:nvCxnSpPr>
        <p:spPr>
          <a:xfrm>
            <a:off x="7258306" y="3304888"/>
            <a:ext cx="779387" cy="1404140"/>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2" name="Elbow Connector 51">
            <a:extLst>
              <a:ext uri="{FF2B5EF4-FFF2-40B4-BE49-F238E27FC236}">
                <a16:creationId xmlns:a16="http://schemas.microsoft.com/office/drawing/2014/main" id="{307A5057-8008-774B-B662-19254C7783C4}"/>
              </a:ext>
            </a:extLst>
          </p:cNvPr>
          <p:cNvCxnSpPr>
            <a:cxnSpLocks/>
            <a:stCxn id="34" idx="3"/>
            <a:endCxn id="31" idx="1"/>
          </p:cNvCxnSpPr>
          <p:nvPr/>
        </p:nvCxnSpPr>
        <p:spPr>
          <a:xfrm>
            <a:off x="7258306" y="3304888"/>
            <a:ext cx="783095" cy="1750967"/>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3" name="Elbow Connector 52">
            <a:extLst>
              <a:ext uri="{FF2B5EF4-FFF2-40B4-BE49-F238E27FC236}">
                <a16:creationId xmlns:a16="http://schemas.microsoft.com/office/drawing/2014/main" id="{CBE38D0B-F66B-6145-B014-8E4CED42A927}"/>
              </a:ext>
            </a:extLst>
          </p:cNvPr>
          <p:cNvCxnSpPr>
            <a:cxnSpLocks/>
            <a:stCxn id="34" idx="3"/>
            <a:endCxn id="32" idx="1"/>
          </p:cNvCxnSpPr>
          <p:nvPr/>
        </p:nvCxnSpPr>
        <p:spPr>
          <a:xfrm>
            <a:off x="7258306" y="3304888"/>
            <a:ext cx="776707" cy="2110929"/>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4" name="Elbow Connector 53">
            <a:extLst>
              <a:ext uri="{FF2B5EF4-FFF2-40B4-BE49-F238E27FC236}">
                <a16:creationId xmlns:a16="http://schemas.microsoft.com/office/drawing/2014/main" id="{0AB76282-D296-0645-B76B-8FBB19A365BF}"/>
              </a:ext>
            </a:extLst>
          </p:cNvPr>
          <p:cNvCxnSpPr>
            <a:cxnSpLocks/>
            <a:stCxn id="34" idx="3"/>
            <a:endCxn id="33" idx="1"/>
          </p:cNvCxnSpPr>
          <p:nvPr/>
        </p:nvCxnSpPr>
        <p:spPr>
          <a:xfrm>
            <a:off x="7258306" y="3304888"/>
            <a:ext cx="782350" cy="248828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cxnSp>
        <p:nvCxnSpPr>
          <p:cNvPr id="55" name="Elbow Connector 54">
            <a:extLst>
              <a:ext uri="{FF2B5EF4-FFF2-40B4-BE49-F238E27FC236}">
                <a16:creationId xmlns:a16="http://schemas.microsoft.com/office/drawing/2014/main" id="{A5C509EB-615A-E644-9789-1E0924B5F827}"/>
              </a:ext>
            </a:extLst>
          </p:cNvPr>
          <p:cNvCxnSpPr>
            <a:stCxn id="34" idx="3"/>
          </p:cNvCxnSpPr>
          <p:nvPr/>
        </p:nvCxnSpPr>
        <p:spPr>
          <a:xfrm>
            <a:off x="7258306" y="3304888"/>
            <a:ext cx="772688" cy="2861136"/>
          </a:xfrm>
          <a:prstGeom prst="bentConnector3">
            <a:avLst>
              <a:gd name="adj1" fmla="val 50000"/>
            </a:avLst>
          </a:prstGeom>
          <a:ln>
            <a:solidFill>
              <a:srgbClr val="000000"/>
            </a:solidFill>
          </a:ln>
          <a:effectLst/>
        </p:spPr>
        <p:style>
          <a:lnRef idx="2">
            <a:schemeClr val="accent1"/>
          </a:lnRef>
          <a:fillRef idx="0">
            <a:schemeClr val="accent1"/>
          </a:fillRef>
          <a:effectRef idx="1">
            <a:schemeClr val="accent1"/>
          </a:effectRef>
          <a:fontRef idx="minor">
            <a:schemeClr val="tx1"/>
          </a:fontRef>
        </p:style>
      </p:cxnSp>
      <p:sp>
        <p:nvSpPr>
          <p:cNvPr id="56" name="Rectangle 55">
            <a:extLst>
              <a:ext uri="{FF2B5EF4-FFF2-40B4-BE49-F238E27FC236}">
                <a16:creationId xmlns:a16="http://schemas.microsoft.com/office/drawing/2014/main" id="{BC5EC2B4-2D1A-5F49-A881-D9C166D3B287}"/>
              </a:ext>
            </a:extLst>
          </p:cNvPr>
          <p:cNvSpPr/>
          <p:nvPr/>
        </p:nvSpPr>
        <p:spPr>
          <a:xfrm>
            <a:off x="8030993" y="6032641"/>
            <a:ext cx="2132391" cy="261009"/>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dirty="0"/>
              <a:t>Demill</a:t>
            </a:r>
          </a:p>
        </p:txBody>
      </p:sp>
    </p:spTree>
    <p:extLst>
      <p:ext uri="{BB962C8B-B14F-4D97-AF65-F5344CB8AC3E}">
        <p14:creationId xmlns:p14="http://schemas.microsoft.com/office/powerpoint/2010/main" val="1452786525"/>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 name="Table 18"/>
          <p:cNvGraphicFramePr>
            <a:graphicFrameLocks noGrp="1"/>
          </p:cNvGraphicFramePr>
          <p:nvPr/>
        </p:nvGraphicFramePr>
        <p:xfrm>
          <a:off x="6004648" y="789532"/>
          <a:ext cx="4301404" cy="5809994"/>
        </p:xfrm>
        <a:graphic>
          <a:graphicData uri="http://schemas.openxmlformats.org/drawingml/2006/table">
            <a:tbl>
              <a:tblPr firstRow="1" bandRow="1">
                <a:tableStyleId>{9DCAF9ED-07DC-4A11-8D7F-57B35C25682E}</a:tableStyleId>
              </a:tblPr>
              <a:tblGrid>
                <a:gridCol w="1075351">
                  <a:extLst>
                    <a:ext uri="{9D8B030D-6E8A-4147-A177-3AD203B41FA5}">
                      <a16:colId xmlns:a16="http://schemas.microsoft.com/office/drawing/2014/main" val="20000"/>
                    </a:ext>
                  </a:extLst>
                </a:gridCol>
                <a:gridCol w="1075351">
                  <a:extLst>
                    <a:ext uri="{9D8B030D-6E8A-4147-A177-3AD203B41FA5}">
                      <a16:colId xmlns:a16="http://schemas.microsoft.com/office/drawing/2014/main" val="20001"/>
                    </a:ext>
                  </a:extLst>
                </a:gridCol>
                <a:gridCol w="1075351">
                  <a:extLst>
                    <a:ext uri="{9D8B030D-6E8A-4147-A177-3AD203B41FA5}">
                      <a16:colId xmlns:a16="http://schemas.microsoft.com/office/drawing/2014/main" val="20002"/>
                    </a:ext>
                  </a:extLst>
                </a:gridCol>
                <a:gridCol w="1075351">
                  <a:extLst>
                    <a:ext uri="{9D8B030D-6E8A-4147-A177-3AD203B41FA5}">
                      <a16:colId xmlns:a16="http://schemas.microsoft.com/office/drawing/2014/main" val="20003"/>
                    </a:ext>
                  </a:extLst>
                </a:gridCol>
              </a:tblGrid>
              <a:tr h="301703">
                <a:tc>
                  <a:txBody>
                    <a:bodyPr/>
                    <a:lstStyle/>
                    <a:p>
                      <a:r>
                        <a:rPr lang="en-US" sz="1600" dirty="0"/>
                        <a:t>Mortar</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Artillery</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Med Cal</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r>
                        <a:rPr lang="en-US" sz="1600" dirty="0"/>
                        <a:t>Bomb</a:t>
                      </a:r>
                      <a:endParaRPr lang="en-US" sz="1600" dirty="0">
                        <a:solidFill>
                          <a:schemeClr val="tx1"/>
                        </a:solidFill>
                      </a:endParaRPr>
                    </a:p>
                  </a:txBody>
                  <a:tcPr>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7"/>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8"/>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09"/>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0"/>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1"/>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2"/>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3"/>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4"/>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5"/>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6"/>
                  </a:ext>
                </a:extLst>
              </a:tr>
              <a:tr h="322042">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tc>
                  <a:txBody>
                    <a:bodyPr/>
                    <a:lstStyle/>
                    <a:p>
                      <a:endParaRPr lang="en-US" sz="1100" dirty="0"/>
                    </a:p>
                  </a:txBody>
                  <a:tcPr marL="72000" marR="72000" marT="36000" marB="0">
                    <a:lnL w="12700" cap="flat" cmpd="sng" algn="ctr">
                      <a:solidFill>
                        <a:scrgbClr r="0" g="0" b="0"/>
                      </a:solidFill>
                      <a:prstDash val="solid"/>
                      <a:round/>
                      <a:headEnd type="none" w="med" len="med"/>
                      <a:tailEnd type="none" w="med" len="med"/>
                    </a:lnL>
                    <a:lnR w="12700" cap="flat" cmpd="sng" algn="ctr">
                      <a:solidFill>
                        <a:scrgbClr r="0" g="0" b="0"/>
                      </a:solidFill>
                      <a:prstDash val="solid"/>
                      <a:round/>
                      <a:headEnd type="none" w="med" len="med"/>
                      <a:tailEnd type="none" w="med" len="med"/>
                    </a:lnR>
                    <a:lnT w="12700" cap="flat" cmpd="sng" algn="ctr">
                      <a:solidFill>
                        <a:scrgbClr r="0" g="0" b="0"/>
                      </a:solidFill>
                      <a:prstDash val="solid"/>
                      <a:round/>
                      <a:headEnd type="none" w="med" len="med"/>
                      <a:tailEnd type="none" w="med" len="med"/>
                    </a:lnT>
                    <a:lnB w="12700" cap="flat" cmpd="sng" algn="ctr">
                      <a:solidFill>
                        <a:scrgbClr r="0" g="0" b="0"/>
                      </a:solidFill>
                      <a:prstDash val="solid"/>
                      <a:round/>
                      <a:headEnd type="none" w="med" len="med"/>
                      <a:tailEnd type="none" w="med" len="med"/>
                    </a:lnB>
                  </a:tcPr>
                </a:tc>
                <a:extLst>
                  <a:ext uri="{0D108BD9-81ED-4DB2-BD59-A6C34878D82A}">
                    <a16:rowId xmlns:a16="http://schemas.microsoft.com/office/drawing/2014/main" val="10017"/>
                  </a:ext>
                </a:extLst>
              </a:tr>
            </a:tbl>
          </a:graphicData>
        </a:graphic>
      </p:graphicFrame>
      <p:sp>
        <p:nvSpPr>
          <p:cNvPr id="20" name="Title 19"/>
          <p:cNvSpPr>
            <a:spLocks noGrp="1"/>
          </p:cNvSpPr>
          <p:nvPr>
            <p:ph type="title"/>
          </p:nvPr>
        </p:nvSpPr>
        <p:spPr>
          <a:xfrm>
            <a:off x="1684340" y="322468"/>
            <a:ext cx="8621712" cy="546100"/>
          </a:xfrm>
        </p:spPr>
        <p:txBody>
          <a:bodyPr>
            <a:normAutofit fontScale="90000"/>
          </a:bodyPr>
          <a:lstStyle/>
          <a:p>
            <a:r>
              <a:rPr lang="en-US" dirty="0"/>
              <a:t>Functions help us Understand the Generic Problem</a:t>
            </a:r>
          </a:p>
        </p:txBody>
      </p:sp>
      <p:sp>
        <p:nvSpPr>
          <p:cNvPr id="4" name="Slide Number Placeholder 3">
            <a:extLst>
              <a:ext uri="{FF2B5EF4-FFF2-40B4-BE49-F238E27FC236}">
                <a16:creationId xmlns:a16="http://schemas.microsoft.com/office/drawing/2014/main" id="{8C02E28E-C64E-46C5-B254-E45CC5B340DA}"/>
              </a:ext>
            </a:extLst>
          </p:cNvPr>
          <p:cNvSpPr>
            <a:spLocks noGrp="1"/>
          </p:cNvSpPr>
          <p:nvPr>
            <p:ph type="sldNum" sz="quarter" idx="12"/>
          </p:nvPr>
        </p:nvSpPr>
        <p:spPr/>
        <p:txBody>
          <a:bodyPr/>
          <a:lstStyle/>
          <a:p>
            <a:fld id="{1C9AE723-F85C-2640-9190-641236277428}" type="slidenum">
              <a:rPr lang="en-US" smtClean="0"/>
              <a:pPr/>
              <a:t>64</a:t>
            </a:fld>
            <a:endParaRPr lang="en-US" dirty="0"/>
          </a:p>
        </p:txBody>
      </p:sp>
      <p:pic>
        <p:nvPicPr>
          <p:cNvPr id="2" name="Picture 1"/>
          <p:cNvPicPr>
            <a:picLocks noChangeAspect="1"/>
          </p:cNvPicPr>
          <p:nvPr/>
        </p:nvPicPr>
        <p:blipFill>
          <a:blip r:embed="rId3"/>
          <a:stretch>
            <a:fillRect/>
          </a:stretch>
        </p:blipFill>
        <p:spPr>
          <a:xfrm>
            <a:off x="2438401" y="1174434"/>
            <a:ext cx="3435349" cy="5386992"/>
          </a:xfrm>
          <a:prstGeom prst="rect">
            <a:avLst/>
          </a:prstGeom>
        </p:spPr>
      </p:pic>
      <p:sp>
        <p:nvSpPr>
          <p:cNvPr id="3" name="Rectangle 2"/>
          <p:cNvSpPr/>
          <p:nvPr/>
        </p:nvSpPr>
        <p:spPr>
          <a:xfrm>
            <a:off x="283779" y="1338524"/>
            <a:ext cx="3574821" cy="156966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400" dirty="0"/>
              <a:t>The similarity of the functions is because at the highest level we are doing the same thing.</a:t>
            </a:r>
          </a:p>
        </p:txBody>
      </p:sp>
      <p:sp>
        <p:nvSpPr>
          <p:cNvPr id="8" name="Rectangle 7"/>
          <p:cNvSpPr/>
          <p:nvPr/>
        </p:nvSpPr>
        <p:spPr>
          <a:xfrm>
            <a:off x="338979" y="4775678"/>
            <a:ext cx="3574821" cy="1323439"/>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2000" dirty="0"/>
              <a:t>However, the constraint-based User Requirements will result in different technological solutions to the functions</a:t>
            </a:r>
          </a:p>
        </p:txBody>
      </p:sp>
    </p:spTree>
    <p:extLst>
      <p:ext uri="{BB962C8B-B14F-4D97-AF65-F5344CB8AC3E}">
        <p14:creationId xmlns:p14="http://schemas.microsoft.com/office/powerpoint/2010/main" val="405517126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F277961-8186-A94B-BF24-4C65029C4F3A}"/>
              </a:ext>
            </a:extLst>
          </p:cNvPr>
          <p:cNvSpPr>
            <a:spLocks noGrp="1"/>
          </p:cNvSpPr>
          <p:nvPr>
            <p:ph type="sldNum" sz="quarter" idx="15"/>
          </p:nvPr>
        </p:nvSpPr>
        <p:spPr/>
        <p:txBody>
          <a:bodyPr/>
          <a:lstStyle/>
          <a:p>
            <a:fld id="{C22618A1-DFED-413B-BF04-637AA2483EFF}" type="slidenum">
              <a:rPr lang="en-GB" smtClean="0"/>
              <a:pPr/>
              <a:t>65</a:t>
            </a:fld>
            <a:endParaRPr lang="en-GB" dirty="0"/>
          </a:p>
        </p:txBody>
      </p:sp>
      <p:sp>
        <p:nvSpPr>
          <p:cNvPr id="5" name="Title 4">
            <a:extLst>
              <a:ext uri="{FF2B5EF4-FFF2-40B4-BE49-F238E27FC236}">
                <a16:creationId xmlns:a16="http://schemas.microsoft.com/office/drawing/2014/main" id="{A8033871-880A-FA47-9DB1-AE624DFB01F0}"/>
              </a:ext>
            </a:extLst>
          </p:cNvPr>
          <p:cNvSpPr>
            <a:spLocks noGrp="1"/>
          </p:cNvSpPr>
          <p:nvPr>
            <p:ph type="title"/>
          </p:nvPr>
        </p:nvSpPr>
        <p:spPr>
          <a:xfrm>
            <a:off x="286798" y="243876"/>
            <a:ext cx="8229600" cy="424732"/>
          </a:xfrm>
        </p:spPr>
        <p:txBody>
          <a:bodyPr/>
          <a:lstStyle/>
          <a:p>
            <a:r>
              <a:rPr lang="en-US" dirty="0"/>
              <a:t>A Model Answer</a:t>
            </a:r>
          </a:p>
        </p:txBody>
      </p:sp>
      <p:graphicFrame>
        <p:nvGraphicFramePr>
          <p:cNvPr id="8" name="Table 7">
            <a:extLst>
              <a:ext uri="{FF2B5EF4-FFF2-40B4-BE49-F238E27FC236}">
                <a16:creationId xmlns:a16="http://schemas.microsoft.com/office/drawing/2014/main" id="{CDF86EB9-55CE-734B-A6C6-5FE77ED12D2A}"/>
              </a:ext>
            </a:extLst>
          </p:cNvPr>
          <p:cNvGraphicFramePr>
            <a:graphicFrameLocks noGrp="1"/>
          </p:cNvGraphicFramePr>
          <p:nvPr>
            <p:extLst>
              <p:ext uri="{D42A27DB-BD31-4B8C-83A1-F6EECF244321}">
                <p14:modId xmlns:p14="http://schemas.microsoft.com/office/powerpoint/2010/main" val="3054432066"/>
              </p:ext>
            </p:extLst>
          </p:nvPr>
        </p:nvGraphicFramePr>
        <p:xfrm>
          <a:off x="1576552" y="920233"/>
          <a:ext cx="10121460" cy="5506602"/>
        </p:xfrm>
        <a:graphic>
          <a:graphicData uri="http://schemas.openxmlformats.org/drawingml/2006/table">
            <a:tbl>
              <a:tblPr firstRow="1" bandRow="1">
                <a:tableStyleId>{5C22544A-7EE6-4342-B048-85BDC9FD1C3A}</a:tableStyleId>
              </a:tblPr>
              <a:tblGrid>
                <a:gridCol w="651022">
                  <a:extLst>
                    <a:ext uri="{9D8B030D-6E8A-4147-A177-3AD203B41FA5}">
                      <a16:colId xmlns:a16="http://schemas.microsoft.com/office/drawing/2014/main" val="2188561569"/>
                    </a:ext>
                  </a:extLst>
                </a:gridCol>
                <a:gridCol w="1058287">
                  <a:extLst>
                    <a:ext uri="{9D8B030D-6E8A-4147-A177-3AD203B41FA5}">
                      <a16:colId xmlns:a16="http://schemas.microsoft.com/office/drawing/2014/main" val="4235135154"/>
                    </a:ext>
                  </a:extLst>
                </a:gridCol>
                <a:gridCol w="2925572">
                  <a:extLst>
                    <a:ext uri="{9D8B030D-6E8A-4147-A177-3AD203B41FA5}">
                      <a16:colId xmlns:a16="http://schemas.microsoft.com/office/drawing/2014/main" val="4049287869"/>
                    </a:ext>
                  </a:extLst>
                </a:gridCol>
                <a:gridCol w="5486579">
                  <a:extLst>
                    <a:ext uri="{9D8B030D-6E8A-4147-A177-3AD203B41FA5}">
                      <a16:colId xmlns:a16="http://schemas.microsoft.com/office/drawing/2014/main" val="980767159"/>
                    </a:ext>
                  </a:extLst>
                </a:gridCol>
              </a:tblGrid>
              <a:tr h="314842">
                <a:tc>
                  <a:txBody>
                    <a:bodyPr/>
                    <a:lstStyle/>
                    <a:p>
                      <a:r>
                        <a:rPr lang="en-US" sz="1400" dirty="0">
                          <a:solidFill>
                            <a:schemeClr val="bg1"/>
                          </a:solidFill>
                        </a:rPr>
                        <a:t>OP</a:t>
                      </a:r>
                    </a:p>
                  </a:txBody>
                  <a:tcPr/>
                </a:tc>
                <a:tc>
                  <a:txBody>
                    <a:bodyPr/>
                    <a:lstStyle/>
                    <a:p>
                      <a:pPr algn="ctr"/>
                      <a:endParaRPr lang="en-US" sz="1400" dirty="0">
                        <a:solidFill>
                          <a:schemeClr val="tx1"/>
                        </a:solidFill>
                      </a:endParaRPr>
                    </a:p>
                  </a:txBody>
                  <a:tcPr anchor="ctr"/>
                </a:tc>
                <a:tc>
                  <a:txBody>
                    <a:bodyPr/>
                    <a:lstStyle/>
                    <a:p>
                      <a:r>
                        <a:rPr lang="en-US" sz="1400" dirty="0">
                          <a:solidFill>
                            <a:schemeClr val="bg1"/>
                          </a:solidFill>
                        </a:rPr>
                        <a:t>Generic Function</a:t>
                      </a:r>
                    </a:p>
                  </a:txBody>
                  <a:tcPr/>
                </a:tc>
                <a:tc>
                  <a:txBody>
                    <a:bodyPr/>
                    <a:lstStyle/>
                    <a:p>
                      <a:r>
                        <a:rPr lang="en-US" sz="1400" dirty="0">
                          <a:solidFill>
                            <a:schemeClr val="bg1"/>
                          </a:solidFill>
                        </a:rPr>
                        <a:t>Definition</a:t>
                      </a:r>
                    </a:p>
                  </a:txBody>
                  <a:tcPr/>
                </a:tc>
                <a:extLst>
                  <a:ext uri="{0D108BD9-81ED-4DB2-BD59-A6C34878D82A}">
                    <a16:rowId xmlns:a16="http://schemas.microsoft.com/office/drawing/2014/main" val="2466434461"/>
                  </a:ext>
                </a:extLst>
              </a:tr>
              <a:tr h="370840">
                <a:tc rowSpan="14">
                  <a:txBody>
                    <a:bodyPr/>
                    <a:lstStyle/>
                    <a:p>
                      <a:r>
                        <a:rPr lang="en-US" sz="1200" dirty="0"/>
                        <a:t>To deliver defeat effect to a target set efficiently, safely, and accurately at a range up to TBD range, launched from a 120mm smooth bore weapon</a:t>
                      </a:r>
                    </a:p>
                  </a:txBody>
                  <a:tcPr vert="vert270"/>
                </a:tc>
                <a:tc rowSpan="5">
                  <a:txBody>
                    <a:bodyPr/>
                    <a:lstStyle/>
                    <a:p>
                      <a:pPr algn="ctr"/>
                      <a:r>
                        <a:rPr lang="en-US" sz="1400" dirty="0"/>
                        <a:t>PREPARE WEAPON</a:t>
                      </a:r>
                    </a:p>
                  </a:txBody>
                  <a:tcPr vert="vert270" anchor="ct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CLEAR LAUNCHER</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weapon ready for next cycle</a:t>
                      </a:r>
                    </a:p>
                  </a:txBody>
                  <a:tcPr/>
                </a:tc>
                <a:extLst>
                  <a:ext uri="{0D108BD9-81ED-4DB2-BD59-A6C34878D82A}">
                    <a16:rowId xmlns:a16="http://schemas.microsoft.com/office/drawing/2014/main" val="3066754264"/>
                  </a:ext>
                </a:extLst>
              </a:tr>
              <a:tr h="370840">
                <a:tc vMerge="1">
                  <a:txBody>
                    <a:bodyPr/>
                    <a:lstStyle/>
                    <a:p>
                      <a:endParaRPr lang="en-US" sz="1400" dirty="0"/>
                    </a:p>
                  </a:txBody>
                  <a:tcPr/>
                </a:tc>
                <a:tc vMerge="1">
                  <a:txBody>
                    <a:bodyPr/>
                    <a:lstStyle/>
                    <a:p>
                      <a:endParaRPr lang="en-US"/>
                    </a:p>
                  </a:txBody>
                  <a:tcPr/>
                </a:tc>
                <a:tc>
                  <a:txBody>
                    <a:bodyPr/>
                    <a:lstStyle/>
                    <a:p>
                      <a:pPr marL="0" marR="0" indent="0" algn="l" defTabSz="1073084" rtl="0" eaLnBrk="1" fontAlgn="auto" latinLnBrk="0" hangingPunct="1">
                        <a:lnSpc>
                          <a:spcPct val="100000"/>
                        </a:lnSpc>
                        <a:spcBef>
                          <a:spcPts val="0"/>
                        </a:spcBef>
                        <a:spcAft>
                          <a:spcPts val="0"/>
                        </a:spcAft>
                        <a:buClrTx/>
                        <a:buSzTx/>
                        <a:buFontTx/>
                        <a:buNone/>
                        <a:tabLst/>
                        <a:defRPr/>
                      </a:pPr>
                      <a:r>
                        <a:rPr lang="en-US" sz="1400" dirty="0"/>
                        <a:t>ARM MUNITION </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take the munition from a safe condition to a ready condition</a:t>
                      </a:r>
                    </a:p>
                  </a:txBody>
                  <a:tcPr/>
                </a:tc>
                <a:extLst>
                  <a:ext uri="{0D108BD9-81ED-4DB2-BD59-A6C34878D82A}">
                    <a16:rowId xmlns:a16="http://schemas.microsoft.com/office/drawing/2014/main" val="3240407594"/>
                  </a:ext>
                </a:extLst>
              </a:tr>
              <a:tr h="370840">
                <a:tc vMerge="1">
                  <a:txBody>
                    <a:bodyPr/>
                    <a:lstStyle/>
                    <a:p>
                      <a:endParaRPr lang="en-US" sz="1400" dirty="0"/>
                    </a:p>
                  </a:txBody>
                  <a:tcPr/>
                </a:tc>
                <a:tc vMerge="1">
                  <a:txBody>
                    <a:bodyPr/>
                    <a:lstStyle/>
                    <a:p>
                      <a:endParaRPr lang="en-US"/>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IDENTIFY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the type and nature of the munition</a:t>
                      </a:r>
                    </a:p>
                  </a:txBody>
                  <a:tcPr/>
                </a:tc>
                <a:extLst>
                  <a:ext uri="{0D108BD9-81ED-4DB2-BD59-A6C34878D82A}">
                    <a16:rowId xmlns:a16="http://schemas.microsoft.com/office/drawing/2014/main" val="835855792"/>
                  </a:ext>
                </a:extLst>
              </a:tr>
              <a:tr h="370840">
                <a:tc vMerge="1">
                  <a:txBody>
                    <a:bodyPr/>
                    <a:lstStyle/>
                    <a:p>
                      <a:endParaRPr lang="en-US" sz="1400" dirty="0"/>
                    </a:p>
                  </a:txBody>
                  <a:tcPr/>
                </a:tc>
                <a:tc vMerge="1">
                  <a:txBody>
                    <a:bodyPr/>
                    <a:lstStyle/>
                    <a:p>
                      <a:endParaRPr lang="en-US"/>
                    </a:p>
                  </a:txBody>
                  <a:tcPr/>
                </a:tc>
                <a:tc>
                  <a:txBody>
                    <a:bodyPr/>
                    <a:lstStyle/>
                    <a:p>
                      <a:r>
                        <a:rPr lang="en-US" sz="1400" dirty="0"/>
                        <a:t>PREPARE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move from from the stored to ready condition</a:t>
                      </a:r>
                    </a:p>
                  </a:txBody>
                  <a:tcPr/>
                </a:tc>
                <a:extLst>
                  <a:ext uri="{0D108BD9-81ED-4DB2-BD59-A6C34878D82A}">
                    <a16:rowId xmlns:a16="http://schemas.microsoft.com/office/drawing/2014/main" val="4242123559"/>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LOAD MUNITION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load the munition in to the Weapon</a:t>
                      </a:r>
                    </a:p>
                  </a:txBody>
                  <a:tcPr/>
                </a:tc>
                <a:extLst>
                  <a:ext uri="{0D108BD9-81ED-4DB2-BD59-A6C34878D82A}">
                    <a16:rowId xmlns:a16="http://schemas.microsoft.com/office/drawing/2014/main" val="2782257530"/>
                  </a:ext>
                </a:extLst>
              </a:tr>
              <a:tr h="370840">
                <a:tc vMerge="1">
                  <a:txBody>
                    <a:bodyPr/>
                    <a:lstStyle/>
                    <a:p>
                      <a:endParaRPr lang="en-US" sz="1400" dirty="0"/>
                    </a:p>
                  </a:txBody>
                  <a:tcPr/>
                </a:tc>
                <a:tc rowSpan="4">
                  <a:txBody>
                    <a:bodyPr/>
                    <a:lstStyle/>
                    <a:p>
                      <a:pPr algn="ctr"/>
                      <a:r>
                        <a:rPr lang="en-US" sz="1400" dirty="0"/>
                        <a:t>ENGAUGE TARGET</a:t>
                      </a:r>
                    </a:p>
                  </a:txBody>
                  <a:tcPr vert="vert270" anchor="ctr"/>
                </a:tc>
                <a:tc>
                  <a:txBody>
                    <a:bodyPr/>
                    <a:lstStyle/>
                    <a:p>
                      <a:r>
                        <a:rPr lang="en-US" sz="1400" dirty="0"/>
                        <a:t>ACQUIRE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identify position and persuasion of target</a:t>
                      </a:r>
                    </a:p>
                  </a:txBody>
                  <a:tcPr/>
                </a:tc>
                <a:extLst>
                  <a:ext uri="{0D108BD9-81ED-4DB2-BD59-A6C34878D82A}">
                    <a16:rowId xmlns:a16="http://schemas.microsoft.com/office/drawing/2014/main" val="251844145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AIM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align the weapon with the acquired target</a:t>
                      </a:r>
                    </a:p>
                  </a:txBody>
                  <a:tcPr/>
                </a:tc>
                <a:extLst>
                  <a:ext uri="{0D108BD9-81ED-4DB2-BD59-A6C34878D82A}">
                    <a16:rowId xmlns:a16="http://schemas.microsoft.com/office/drawing/2014/main" val="1150917157"/>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INITIATE WEAPON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begin the lethal chain</a:t>
                      </a:r>
                    </a:p>
                  </a:txBody>
                  <a:tcPr/>
                </a:tc>
                <a:extLst>
                  <a:ext uri="{0D108BD9-81ED-4DB2-BD59-A6C34878D82A}">
                    <a16:rowId xmlns:a16="http://schemas.microsoft.com/office/drawing/2014/main" val="2666112940"/>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PROVIDE MOTIVE FORCE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propel the munition to the target</a:t>
                      </a:r>
                    </a:p>
                  </a:txBody>
                  <a:tcPr/>
                </a:tc>
                <a:extLst>
                  <a:ext uri="{0D108BD9-81ED-4DB2-BD59-A6C34878D82A}">
                    <a16:rowId xmlns:a16="http://schemas.microsoft.com/office/drawing/2014/main" val="4181282988"/>
                  </a:ext>
                </a:extLst>
              </a:tr>
              <a:tr h="370840">
                <a:tc vMerge="1">
                  <a:txBody>
                    <a:bodyPr/>
                    <a:lstStyle/>
                    <a:p>
                      <a:endParaRPr lang="en-US" sz="1400"/>
                    </a:p>
                  </a:txBody>
                  <a:tcPr/>
                </a:tc>
                <a:tc rowSpan="3">
                  <a:txBody>
                    <a:bodyPr/>
                    <a:lstStyle/>
                    <a:p>
                      <a:pPr algn="ctr"/>
                      <a:r>
                        <a:rPr lang="en-US" sz="1400" dirty="0"/>
                        <a:t>DELIVER EFFECT</a:t>
                      </a:r>
                    </a:p>
                  </a:txBody>
                  <a:tcPr vert="vert270" anchor="ctr"/>
                </a:tc>
                <a:tc>
                  <a:txBody>
                    <a:bodyPr/>
                    <a:lstStyle/>
                    <a:p>
                      <a:r>
                        <a:rPr lang="en-US" sz="1400" dirty="0"/>
                        <a:t>STABILISE PROJECTILE</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maintain stable path during the flight to the target</a:t>
                      </a:r>
                    </a:p>
                  </a:txBody>
                  <a:tcPr/>
                </a:tc>
                <a:extLst>
                  <a:ext uri="{0D108BD9-81ED-4DB2-BD59-A6C34878D82A}">
                    <a16:rowId xmlns:a16="http://schemas.microsoft.com/office/drawing/2014/main" val="1329690616"/>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MANOEUVRE MUNTION</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manoeuvre the munition during during the flight to the target</a:t>
                      </a:r>
                    </a:p>
                  </a:txBody>
                  <a:tcPr/>
                </a:tc>
                <a:extLst>
                  <a:ext uri="{0D108BD9-81ED-4DB2-BD59-A6C34878D82A}">
                    <a16:rowId xmlns:a16="http://schemas.microsoft.com/office/drawing/2014/main" val="94603190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TRACK TO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confirm munition flight path</a:t>
                      </a:r>
                    </a:p>
                  </a:txBody>
                  <a:tcPr/>
                </a:tc>
                <a:extLst>
                  <a:ext uri="{0D108BD9-81ED-4DB2-BD59-A6C34878D82A}">
                    <a16:rowId xmlns:a16="http://schemas.microsoft.com/office/drawing/2014/main" val="3134005088"/>
                  </a:ext>
                </a:extLst>
              </a:tr>
              <a:tr h="370840">
                <a:tc vMerge="1">
                  <a:txBody>
                    <a:bodyPr/>
                    <a:lstStyle/>
                    <a:p>
                      <a:endParaRPr lang="en-US" sz="1400" dirty="0"/>
                    </a:p>
                  </a:txBody>
                  <a:tcPr/>
                </a:tc>
                <a:tc rowSpan="2">
                  <a:txBody>
                    <a:bodyPr/>
                    <a:lstStyle/>
                    <a:p>
                      <a:pPr algn="ctr"/>
                      <a:r>
                        <a:rPr lang="en-US" sz="1300" dirty="0"/>
                        <a:t>MANAGE </a:t>
                      </a:r>
                      <a:r>
                        <a:rPr lang="en-US" sz="1400" dirty="0"/>
                        <a:t>EFFECT</a:t>
                      </a:r>
                    </a:p>
                  </a:txBody>
                  <a:tcPr vert="vert270" anchor="ctr"/>
                </a:tc>
                <a:tc>
                  <a:txBody>
                    <a:bodyPr/>
                    <a:lstStyle/>
                    <a:p>
                      <a:r>
                        <a:rPr lang="en-US" sz="1400" dirty="0"/>
                        <a:t>CREATE TERMINAL EFFECT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generate the defeat effect</a:t>
                      </a:r>
                    </a:p>
                  </a:txBody>
                  <a:tcPr/>
                </a:tc>
                <a:extLst>
                  <a:ext uri="{0D108BD9-81ED-4DB2-BD59-A6C34878D82A}">
                    <a16:rowId xmlns:a16="http://schemas.microsoft.com/office/drawing/2014/main" val="1773507018"/>
                  </a:ext>
                </a:extLst>
              </a:tr>
              <a:tr h="370840">
                <a:tc vMerge="1">
                  <a:txBody>
                    <a:bodyPr/>
                    <a:lstStyle/>
                    <a:p>
                      <a:endParaRPr lang="en-US" sz="1400" dirty="0"/>
                    </a:p>
                  </a:txBody>
                  <a:tcPr/>
                </a:tc>
                <a:tc vMerge="1">
                  <a:txBody>
                    <a:bodyPr/>
                    <a:lstStyle/>
                    <a:p>
                      <a:endParaRPr lang="en-US" dirty="0"/>
                    </a:p>
                  </a:txBody>
                  <a:tcPr/>
                </a:tc>
                <a:tc>
                  <a:txBody>
                    <a:bodyPr/>
                    <a:lstStyle/>
                    <a:p>
                      <a:r>
                        <a:rPr lang="en-US" sz="1400" dirty="0"/>
                        <a:t>DEFEAT TARGET</a:t>
                      </a:r>
                    </a:p>
                  </a:txBody>
                  <a:tcPr/>
                </a:tc>
                <a:tc>
                  <a:txBody>
                    <a:bodyPr/>
                    <a:lstStyle/>
                    <a:p>
                      <a:pPr marL="0" marR="0" lvl="0" indent="0" algn="l" defTabSz="1073084" rtl="0" eaLnBrk="1" fontAlgn="auto" latinLnBrk="0" hangingPunct="1">
                        <a:lnSpc>
                          <a:spcPct val="100000"/>
                        </a:lnSpc>
                        <a:spcBef>
                          <a:spcPts val="0"/>
                        </a:spcBef>
                        <a:spcAft>
                          <a:spcPts val="0"/>
                        </a:spcAft>
                        <a:buClrTx/>
                        <a:buSzTx/>
                        <a:buFontTx/>
                        <a:buNone/>
                        <a:tabLst/>
                        <a:defRPr/>
                      </a:pPr>
                      <a:r>
                        <a:rPr lang="en-US" sz="1400" dirty="0"/>
                        <a:t>To make the target ineffective </a:t>
                      </a:r>
                    </a:p>
                  </a:txBody>
                  <a:tcPr/>
                </a:tc>
                <a:extLst>
                  <a:ext uri="{0D108BD9-81ED-4DB2-BD59-A6C34878D82A}">
                    <a16:rowId xmlns:a16="http://schemas.microsoft.com/office/drawing/2014/main" val="3074382661"/>
                  </a:ext>
                </a:extLst>
              </a:tr>
            </a:tbl>
          </a:graphicData>
        </a:graphic>
      </p:graphicFrame>
      <p:sp>
        <p:nvSpPr>
          <p:cNvPr id="3" name="Rounded Rectangular Callout 2">
            <a:extLst>
              <a:ext uri="{FF2B5EF4-FFF2-40B4-BE49-F238E27FC236}">
                <a16:creationId xmlns:a16="http://schemas.microsoft.com/office/drawing/2014/main" id="{8D897BBA-7BB6-5345-A6C7-82F8C5089CA2}"/>
              </a:ext>
            </a:extLst>
          </p:cNvPr>
          <p:cNvSpPr/>
          <p:nvPr/>
        </p:nvSpPr>
        <p:spPr>
          <a:xfrm>
            <a:off x="4915467" y="125235"/>
            <a:ext cx="1534333" cy="611859"/>
          </a:xfrm>
          <a:prstGeom prst="wedgeRoundRectCallout">
            <a:avLst>
              <a:gd name="adj1" fmla="val -38005"/>
              <a:gd name="adj2" fmla="val 17333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Verb Noun Functions</a:t>
            </a:r>
          </a:p>
        </p:txBody>
      </p:sp>
      <p:sp>
        <p:nvSpPr>
          <p:cNvPr id="6" name="Rounded Rectangular Callout 5">
            <a:extLst>
              <a:ext uri="{FF2B5EF4-FFF2-40B4-BE49-F238E27FC236}">
                <a16:creationId xmlns:a16="http://schemas.microsoft.com/office/drawing/2014/main" id="{9AA2C860-267C-CE4E-8839-7E5039F66994}"/>
              </a:ext>
            </a:extLst>
          </p:cNvPr>
          <p:cNvSpPr/>
          <p:nvPr/>
        </p:nvSpPr>
        <p:spPr>
          <a:xfrm>
            <a:off x="6715933" y="178556"/>
            <a:ext cx="3600931" cy="611859"/>
          </a:xfrm>
          <a:prstGeom prst="wedgeRoundRectCallout">
            <a:avLst>
              <a:gd name="adj1" fmla="val -21737"/>
              <a:gd name="adj2" fmla="val 122671"/>
              <a:gd name="adj3" fmla="val 16667"/>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dirty="0"/>
              <a:t>It is very useful to develop clear definitions for each function</a:t>
            </a:r>
          </a:p>
        </p:txBody>
      </p:sp>
      <p:sp>
        <p:nvSpPr>
          <p:cNvPr id="7" name="Rounded Rectangular Callout 6">
            <a:extLst>
              <a:ext uri="{FF2B5EF4-FFF2-40B4-BE49-F238E27FC236}">
                <a16:creationId xmlns:a16="http://schemas.microsoft.com/office/drawing/2014/main" id="{447C6025-C12D-5748-A1D2-4817A2452C09}"/>
              </a:ext>
            </a:extLst>
          </p:cNvPr>
          <p:cNvSpPr/>
          <p:nvPr/>
        </p:nvSpPr>
        <p:spPr>
          <a:xfrm rot="16200000">
            <a:off x="-1514864" y="3438170"/>
            <a:ext cx="4943961" cy="470728"/>
          </a:xfrm>
          <a:prstGeom prst="wedgeRoundRectCallout">
            <a:avLst>
              <a:gd name="adj1" fmla="val -8851"/>
              <a:gd name="adj2" fmla="val 110775"/>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solidFill>
                  <a:schemeClr val="tx1"/>
                </a:solidFill>
              </a:rPr>
              <a:t>Start with an Operational Requirement</a:t>
            </a:r>
          </a:p>
        </p:txBody>
      </p:sp>
    </p:spTree>
    <p:extLst>
      <p:ext uri="{BB962C8B-B14F-4D97-AF65-F5344CB8AC3E}">
        <p14:creationId xmlns:p14="http://schemas.microsoft.com/office/powerpoint/2010/main" val="3051734106"/>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9F10BD-F56E-40AA-A47E-20406187FB97}"/>
              </a:ext>
            </a:extLst>
          </p:cNvPr>
          <p:cNvSpPr>
            <a:spLocks noGrp="1"/>
          </p:cNvSpPr>
          <p:nvPr>
            <p:ph type="sldNum" sz="quarter" idx="15"/>
          </p:nvPr>
        </p:nvSpPr>
        <p:spPr/>
        <p:txBody>
          <a:bodyPr/>
          <a:lstStyle/>
          <a:p>
            <a:fld id="{C22618A1-DFED-413B-BF04-637AA2483EFF}" type="slidenum">
              <a:rPr lang="en-GB" smtClean="0"/>
              <a:pPr/>
              <a:t>66</a:t>
            </a:fld>
            <a:endParaRPr lang="en-GB" dirty="0"/>
          </a:p>
        </p:txBody>
      </p:sp>
      <p:sp>
        <p:nvSpPr>
          <p:cNvPr id="5" name="Content Placeholder 4"/>
          <p:cNvSpPr>
            <a:spLocks noGrp="1"/>
          </p:cNvSpPr>
          <p:nvPr>
            <p:ph sz="quarter" idx="16"/>
          </p:nvPr>
        </p:nvSpPr>
        <p:spPr>
          <a:xfrm>
            <a:off x="315310" y="1190727"/>
            <a:ext cx="4100098" cy="2511457"/>
          </a:xfrm>
        </p:spPr>
        <p:txBody>
          <a:bodyPr>
            <a:normAutofit fontScale="77500" lnSpcReduction="20000"/>
          </a:bodyPr>
          <a:lstStyle/>
          <a:p>
            <a:pPr marL="0" indent="0">
              <a:buNone/>
            </a:pPr>
            <a:r>
              <a:rPr lang="en-US" sz="3100" b="1" dirty="0"/>
              <a:t>Pros</a:t>
            </a:r>
          </a:p>
          <a:p>
            <a:r>
              <a:rPr lang="en-US" dirty="0"/>
              <a:t>Can extract system functionality from the stakeholder</a:t>
            </a:r>
          </a:p>
          <a:p>
            <a:r>
              <a:rPr lang="en-US" dirty="0"/>
              <a:t>Intuitive to stakeholder</a:t>
            </a:r>
          </a:p>
          <a:p>
            <a:r>
              <a:rPr lang="en-US" dirty="0"/>
              <a:t>Can be useful for unprecedented systems to capture the perceived concept of operation</a:t>
            </a:r>
          </a:p>
        </p:txBody>
      </p:sp>
      <p:sp>
        <p:nvSpPr>
          <p:cNvPr id="6" name="Content Placeholder 5"/>
          <p:cNvSpPr>
            <a:spLocks noGrp="1"/>
          </p:cNvSpPr>
          <p:nvPr>
            <p:ph sz="quarter" idx="17"/>
          </p:nvPr>
        </p:nvSpPr>
        <p:spPr>
          <a:xfrm>
            <a:off x="4457449" y="1194454"/>
            <a:ext cx="3425307" cy="5527021"/>
          </a:xfrm>
        </p:spPr>
        <p:txBody>
          <a:bodyPr>
            <a:normAutofit fontScale="70000" lnSpcReduction="20000"/>
          </a:bodyPr>
          <a:lstStyle/>
          <a:p>
            <a:pPr marL="0" indent="0">
              <a:buNone/>
            </a:pPr>
            <a:r>
              <a:rPr lang="en-US" sz="3200" b="1" dirty="0"/>
              <a:t>Cons</a:t>
            </a:r>
          </a:p>
          <a:p>
            <a:r>
              <a:rPr lang="en-US" dirty="0"/>
              <a:t>Stakeholder often relates to and describes an existing design solution – we may need to “abstract” the Use Case to determine the generic system functions</a:t>
            </a:r>
          </a:p>
          <a:p>
            <a:r>
              <a:rPr lang="en-US" dirty="0"/>
              <a:t>Getting the “right” level for the functionality – not too high or too low. </a:t>
            </a:r>
          </a:p>
          <a:p>
            <a:r>
              <a:rPr lang="en-US" dirty="0"/>
              <a:t>Not very useful for embedded, automatic or some unprecedented systems. For example asking a pilot to write a Use Case for an aircraft power plant will not provide much information</a:t>
            </a:r>
          </a:p>
          <a:p>
            <a:r>
              <a:rPr lang="en-US" dirty="0"/>
              <a:t>Does not elicit Non-Functional constraint type requirements </a:t>
            </a:r>
            <a:r>
              <a:rPr lang="mr-IN" dirty="0"/>
              <a:t>–</a:t>
            </a:r>
            <a:r>
              <a:rPr lang="en-US" dirty="0"/>
              <a:t> a Use Case on its own is not enough</a:t>
            </a:r>
          </a:p>
        </p:txBody>
      </p:sp>
      <p:sp>
        <p:nvSpPr>
          <p:cNvPr id="4" name="Title 3"/>
          <p:cNvSpPr>
            <a:spLocks noGrp="1"/>
          </p:cNvSpPr>
          <p:nvPr>
            <p:ph type="title"/>
          </p:nvPr>
        </p:nvSpPr>
        <p:spPr>
          <a:xfrm>
            <a:off x="95040" y="277037"/>
            <a:ext cx="10972800" cy="424732"/>
          </a:xfrm>
        </p:spPr>
        <p:txBody>
          <a:bodyPr/>
          <a:lstStyle/>
          <a:p>
            <a:r>
              <a:rPr lang="en-US" dirty="0"/>
              <a:t>Use Case Summary</a:t>
            </a:r>
          </a:p>
        </p:txBody>
      </p:sp>
      <p:sp>
        <p:nvSpPr>
          <p:cNvPr id="9" name="Content Placeholder 4">
            <a:extLst>
              <a:ext uri="{FF2B5EF4-FFF2-40B4-BE49-F238E27FC236}">
                <a16:creationId xmlns:a16="http://schemas.microsoft.com/office/drawing/2014/main" id="{2EAC367E-2F59-4F45-A66A-42220BBC3950}"/>
              </a:ext>
            </a:extLst>
          </p:cNvPr>
          <p:cNvSpPr txBox="1">
            <a:spLocks/>
          </p:cNvSpPr>
          <p:nvPr/>
        </p:nvSpPr>
        <p:spPr bwMode="gray">
          <a:xfrm>
            <a:off x="8241764" y="1194454"/>
            <a:ext cx="3214511" cy="4662815"/>
          </a:xfrm>
          <a:prstGeom prst="rect">
            <a:avLst/>
          </a:prstGeom>
        </p:spPr>
        <p:txBody>
          <a:bodyPr vert="horz" wrap="square" lIns="0" tIns="0" rIns="0" bIns="0" rtlCol="0">
            <a:spAutoFit/>
          </a:bodyPr>
          <a:lstStyle>
            <a:lvl1pPr marL="285750" indent="-285750" algn="l" defTabSz="1073084" rtl="0" eaLnBrk="1" latinLnBrk="0" hangingPunct="1">
              <a:lnSpc>
                <a:spcPct val="90000"/>
              </a:lnSpc>
              <a:spcBef>
                <a:spcPts val="1173"/>
              </a:spcBef>
              <a:buClr>
                <a:schemeClr val="accent2"/>
              </a:buClr>
              <a:buFont typeface="Arial" panose="020B0604020202020204" pitchFamily="34" charset="0"/>
              <a:buChar char="•"/>
              <a:defRPr sz="1600" kern="1200">
                <a:solidFill>
                  <a:schemeClr val="tx2"/>
                </a:solidFill>
                <a:latin typeface="+mn-lt"/>
                <a:ea typeface="+mn-ea"/>
                <a:cs typeface="+mn-cs"/>
              </a:defRPr>
            </a:lvl1pPr>
            <a:lvl2pPr marL="822292"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2pPr>
            <a:lvl3pPr marL="1358834"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3pPr>
            <a:lvl4pPr marL="1895376" indent="-285750"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4pPr>
            <a:lvl5pPr marL="2414438" indent="-268271" algn="l" defTabSz="1073084" rtl="0" eaLnBrk="1" latinLnBrk="0" hangingPunct="1">
              <a:lnSpc>
                <a:spcPct val="90000"/>
              </a:lnSpc>
              <a:spcBef>
                <a:spcPts val="587"/>
              </a:spcBef>
              <a:buClr>
                <a:schemeClr val="accent2"/>
              </a:buClr>
              <a:buFont typeface="Arial" panose="020B0604020202020204" pitchFamily="34" charset="0"/>
              <a:buChar char="•"/>
              <a:defRPr sz="1600" kern="1200">
                <a:solidFill>
                  <a:schemeClr val="tx2"/>
                </a:solidFill>
                <a:latin typeface="+mn-lt"/>
                <a:ea typeface="+mn-ea"/>
                <a:cs typeface="+mn-cs"/>
              </a:defRPr>
            </a:lvl5pPr>
            <a:lvl6pPr marL="2950981"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6pPr>
            <a:lvl7pPr marL="3487523"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7pPr>
            <a:lvl8pPr marL="4024065"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8pPr>
            <a:lvl9pPr marL="4560606" indent="-268271" algn="l" defTabSz="1073084" rtl="0" eaLnBrk="1" latinLnBrk="0" hangingPunct="1">
              <a:lnSpc>
                <a:spcPct val="90000"/>
              </a:lnSpc>
              <a:spcBef>
                <a:spcPts val="587"/>
              </a:spcBef>
              <a:buFont typeface="Arial" panose="020B0604020202020204" pitchFamily="34" charset="0"/>
              <a:buChar char="•"/>
              <a:defRPr sz="2112" kern="1200">
                <a:solidFill>
                  <a:schemeClr val="tx1"/>
                </a:solidFill>
                <a:latin typeface="+mn-lt"/>
                <a:ea typeface="+mn-ea"/>
                <a:cs typeface="+mn-cs"/>
              </a:defRPr>
            </a:lvl9pPr>
          </a:lstStyle>
          <a:p>
            <a:pPr marL="0" indent="0">
              <a:lnSpc>
                <a:spcPct val="100000"/>
              </a:lnSpc>
              <a:buNone/>
            </a:pPr>
            <a:r>
              <a:rPr lang="en-US" sz="2400" b="1" dirty="0"/>
              <a:t>Tips</a:t>
            </a:r>
          </a:p>
          <a:p>
            <a:pPr marL="187325" lvl="1" indent="-187325">
              <a:lnSpc>
                <a:spcPct val="100000"/>
              </a:lnSpc>
            </a:pPr>
            <a:r>
              <a:rPr lang="en-US" sz="2000" kern="0" dirty="0"/>
              <a:t>Have a go yourself before the real session to predict the likely output, but also to provide “cribs and hints”</a:t>
            </a:r>
          </a:p>
          <a:p>
            <a:pPr marL="0" lvl="1" indent="0">
              <a:lnSpc>
                <a:spcPct val="100000"/>
              </a:lnSpc>
              <a:buNone/>
            </a:pPr>
            <a:r>
              <a:rPr lang="en-US" sz="2000" kern="0" dirty="0"/>
              <a:t> </a:t>
            </a:r>
          </a:p>
          <a:p>
            <a:pPr marL="187325" lvl="1" indent="-187325">
              <a:lnSpc>
                <a:spcPct val="100000"/>
              </a:lnSpc>
            </a:pPr>
            <a:r>
              <a:rPr lang="en-US" sz="2000" kern="0" dirty="0"/>
              <a:t>If the output is solution specific, try to find out by probing what they are prepared to “give up”  </a:t>
            </a:r>
          </a:p>
          <a:p>
            <a:pPr marL="187325" lvl="1" indent="-187325">
              <a:lnSpc>
                <a:spcPct val="100000"/>
              </a:lnSpc>
            </a:pPr>
            <a:endParaRPr lang="en-US" sz="1400" kern="0" dirty="0"/>
          </a:p>
          <a:p>
            <a:pPr marL="187325" lvl="1" indent="-187325">
              <a:lnSpc>
                <a:spcPct val="100000"/>
              </a:lnSpc>
            </a:pPr>
            <a:r>
              <a:rPr lang="en-US" sz="2000" kern="0" dirty="0"/>
              <a:t>Do ask about unwanted situations or problems they can or have experienced</a:t>
            </a:r>
          </a:p>
        </p:txBody>
      </p:sp>
    </p:spTree>
    <p:extLst>
      <p:ext uri="{BB962C8B-B14F-4D97-AF65-F5344CB8AC3E}">
        <p14:creationId xmlns:p14="http://schemas.microsoft.com/office/powerpoint/2010/main" val="314411906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5B64EE34-93B6-0C43-9074-55EFB14BBB1D}"/>
              </a:ext>
            </a:extLst>
          </p:cNvPr>
          <p:cNvSpPr>
            <a:spLocks noGrp="1"/>
          </p:cNvSpPr>
          <p:nvPr>
            <p:ph sz="quarter" idx="16"/>
          </p:nvPr>
        </p:nvSpPr>
        <p:spPr>
          <a:xfrm>
            <a:off x="4684301" y="1001598"/>
            <a:ext cx="3624466" cy="3008126"/>
          </a:xfrm>
        </p:spPr>
        <p:txBody>
          <a:bodyPr>
            <a:normAutofit fontScale="77500" lnSpcReduction="20000"/>
          </a:bodyPr>
          <a:lstStyle/>
          <a:p>
            <a:pPr marL="0" indent="0">
              <a:spcBef>
                <a:spcPct val="20000"/>
              </a:spcBef>
              <a:buNone/>
            </a:pPr>
            <a:r>
              <a:rPr lang="en-GB" sz="3300" dirty="0">
                <a:solidFill>
                  <a:srgbClr val="C00000"/>
                </a:solidFill>
              </a:rPr>
              <a:t>In your Teams</a:t>
            </a:r>
          </a:p>
          <a:p>
            <a:pPr marL="0" indent="0">
              <a:spcBef>
                <a:spcPct val="20000"/>
              </a:spcBef>
              <a:buNone/>
            </a:pPr>
            <a:endParaRPr lang="en-GB" sz="2400" dirty="0"/>
          </a:p>
          <a:p>
            <a:pPr>
              <a:spcBef>
                <a:spcPct val="20000"/>
              </a:spcBef>
            </a:pPr>
            <a:endParaRPr lang="en-GB" sz="2000" dirty="0"/>
          </a:p>
          <a:p>
            <a:pPr>
              <a:spcBef>
                <a:spcPct val="20000"/>
              </a:spcBef>
            </a:pPr>
            <a:endParaRPr lang="en-GB" sz="2400" dirty="0"/>
          </a:p>
          <a:p>
            <a:pPr>
              <a:spcBef>
                <a:spcPct val="20000"/>
              </a:spcBef>
            </a:pPr>
            <a:r>
              <a:rPr lang="en-GB" sz="2400" dirty="0"/>
              <a:t>Draft the Generic Functionality function flow diagram</a:t>
            </a:r>
          </a:p>
          <a:p>
            <a:pPr>
              <a:spcBef>
                <a:spcPct val="20000"/>
              </a:spcBef>
            </a:pPr>
            <a:r>
              <a:rPr lang="en-GB" sz="2400" dirty="0"/>
              <a:t>Remember inputs and outputs</a:t>
            </a:r>
          </a:p>
          <a:p>
            <a:pPr>
              <a:spcBef>
                <a:spcPct val="20000"/>
              </a:spcBef>
            </a:pPr>
            <a:r>
              <a:rPr lang="en-GB" sz="2400" dirty="0"/>
              <a:t>Include any emergent behavi</a:t>
            </a:r>
            <a:r>
              <a:rPr lang="en-GB" sz="2000" dirty="0"/>
              <a:t>our</a:t>
            </a:r>
          </a:p>
          <a:p>
            <a:pPr marL="0" indent="0">
              <a:spcBef>
                <a:spcPct val="20000"/>
              </a:spcBef>
              <a:buNone/>
            </a:pPr>
            <a:endParaRPr lang="en-GB" sz="2000" dirty="0"/>
          </a:p>
          <a:p>
            <a:pPr>
              <a:spcBef>
                <a:spcPct val="20000"/>
              </a:spcBef>
              <a:buFontTx/>
              <a:buChar char="–"/>
            </a:pPr>
            <a:endParaRPr lang="en-GB" dirty="0"/>
          </a:p>
          <a:p>
            <a:pPr marL="0" indent="0">
              <a:spcBef>
                <a:spcPct val="20000"/>
              </a:spcBef>
              <a:buNone/>
            </a:pPr>
            <a:r>
              <a:rPr lang="en-GB" sz="2600" dirty="0"/>
              <a:t>Time 30 minutes</a:t>
            </a:r>
          </a:p>
          <a:p>
            <a:endParaRPr lang="en-US" dirty="0"/>
          </a:p>
        </p:txBody>
      </p:sp>
      <p:sp>
        <p:nvSpPr>
          <p:cNvPr id="27650" name="Title 1"/>
          <p:cNvSpPr>
            <a:spLocks noGrp="1"/>
          </p:cNvSpPr>
          <p:nvPr>
            <p:ph type="title"/>
          </p:nvPr>
        </p:nvSpPr>
        <p:spPr>
          <a:xfrm>
            <a:off x="0" y="-20865"/>
            <a:ext cx="9766416" cy="701731"/>
          </a:xfrm>
        </p:spPr>
        <p:txBody>
          <a:bodyPr/>
          <a:lstStyle/>
          <a:p>
            <a:pPr eaLnBrk="1" hangingPunct="1"/>
            <a:r>
              <a:rPr lang="en-GB" dirty="0">
                <a:latin typeface="Arial" charset="0"/>
              </a:rPr>
              <a:t>Exercise: Use Case to Function Flow</a:t>
            </a:r>
          </a:p>
        </p:txBody>
      </p:sp>
      <p:sp>
        <p:nvSpPr>
          <p:cNvPr id="3" name="Content Placeholder 4"/>
          <p:cNvSpPr txBox="1">
            <a:spLocks/>
          </p:cNvSpPr>
          <p:nvPr/>
        </p:nvSpPr>
        <p:spPr>
          <a:xfrm>
            <a:off x="5228557" y="2446339"/>
            <a:ext cx="5204067" cy="3393197"/>
          </a:xfrm>
          <a:prstGeom prst="rect">
            <a:avLst/>
          </a:prstGeom>
        </p:spPr>
        <p:txBody>
          <a:bodyPr/>
          <a:lstStyle>
            <a:lvl1pPr marL="342900" indent="-342900"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marL="0" indent="0" eaLnBrk="1" hangingPunct="1">
              <a:spcBef>
                <a:spcPct val="20000"/>
              </a:spcBef>
            </a:pPr>
            <a:endParaRPr lang="en-GB" sz="2400" dirty="0"/>
          </a:p>
        </p:txBody>
      </p:sp>
      <p:sp>
        <p:nvSpPr>
          <p:cNvPr id="4" name="Rectangle 3">
            <a:extLst>
              <a:ext uri="{FF2B5EF4-FFF2-40B4-BE49-F238E27FC236}">
                <a16:creationId xmlns:a16="http://schemas.microsoft.com/office/drawing/2014/main" id="{867098AA-3AE0-8E4B-9694-79719ECAF81C}"/>
              </a:ext>
            </a:extLst>
          </p:cNvPr>
          <p:cNvSpPr/>
          <p:nvPr/>
        </p:nvSpPr>
        <p:spPr>
          <a:xfrm>
            <a:off x="1524000" y="5620973"/>
            <a:ext cx="9029700" cy="369332"/>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r>
              <a:rPr lang="en-US" sz="1800" dirty="0"/>
              <a:t>?????????????????????????????????????????????????????????????????</a:t>
            </a:r>
          </a:p>
        </p:txBody>
      </p:sp>
      <p:sp>
        <p:nvSpPr>
          <p:cNvPr id="5" name="Rounded Rectangular Callout 4">
            <a:extLst>
              <a:ext uri="{FF2B5EF4-FFF2-40B4-BE49-F238E27FC236}">
                <a16:creationId xmlns:a16="http://schemas.microsoft.com/office/drawing/2014/main" id="{E56F2307-1170-854C-BF14-A88F0DC299A2}"/>
              </a:ext>
            </a:extLst>
          </p:cNvPr>
          <p:cNvSpPr/>
          <p:nvPr/>
        </p:nvSpPr>
        <p:spPr>
          <a:xfrm>
            <a:off x="5798266" y="4495725"/>
            <a:ext cx="2261937" cy="656113"/>
          </a:xfrm>
          <a:prstGeom prst="wedgeRoundRectCallout">
            <a:avLst>
              <a:gd name="adj1" fmla="val -1684"/>
              <a:gd name="adj2" fmla="val 128516"/>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800" dirty="0"/>
              <a:t>???</a:t>
            </a:r>
          </a:p>
        </p:txBody>
      </p:sp>
      <p:sp>
        <p:nvSpPr>
          <p:cNvPr id="9" name="Rounded Rectangular Callout 8">
            <a:extLst>
              <a:ext uri="{FF2B5EF4-FFF2-40B4-BE49-F238E27FC236}">
                <a16:creationId xmlns:a16="http://schemas.microsoft.com/office/drawing/2014/main" id="{D3B093BC-6909-C243-BCD0-0F13F4DAE996}"/>
              </a:ext>
            </a:extLst>
          </p:cNvPr>
          <p:cNvSpPr/>
          <p:nvPr/>
        </p:nvSpPr>
        <p:spPr>
          <a:xfrm>
            <a:off x="8308767" y="4407836"/>
            <a:ext cx="2019323" cy="656113"/>
          </a:xfrm>
          <a:prstGeom prst="wedgeRoundRectCallout">
            <a:avLst>
              <a:gd name="adj1" fmla="val -1684"/>
              <a:gd name="adj2" fmla="val 131441"/>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a:t>
            </a:r>
          </a:p>
        </p:txBody>
      </p:sp>
      <p:sp>
        <p:nvSpPr>
          <p:cNvPr id="10" name="Rounded Rectangular Callout 9">
            <a:extLst>
              <a:ext uri="{FF2B5EF4-FFF2-40B4-BE49-F238E27FC236}">
                <a16:creationId xmlns:a16="http://schemas.microsoft.com/office/drawing/2014/main" id="{40C15194-26A8-8C40-8DF1-3BE84672C5C4}"/>
              </a:ext>
            </a:extLst>
          </p:cNvPr>
          <p:cNvSpPr/>
          <p:nvPr/>
        </p:nvSpPr>
        <p:spPr>
          <a:xfrm>
            <a:off x="1759376" y="4478859"/>
            <a:ext cx="3555473" cy="656113"/>
          </a:xfrm>
          <a:prstGeom prst="wedgeRoundRectCallout">
            <a:avLst>
              <a:gd name="adj1" fmla="val 58637"/>
              <a:gd name="adj2" fmla="val 150047"/>
              <a:gd name="adj3" fmla="val 16667"/>
            </a:avLst>
          </a:prstGeom>
          <a:solidFill>
            <a:schemeClr val="accent1"/>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US" sz="1600" dirty="0"/>
              <a:t>???</a:t>
            </a:r>
          </a:p>
        </p:txBody>
      </p:sp>
      <p:pic>
        <p:nvPicPr>
          <p:cNvPr id="13" name="Picture 12">
            <a:extLst>
              <a:ext uri="{FF2B5EF4-FFF2-40B4-BE49-F238E27FC236}">
                <a16:creationId xmlns:a16="http://schemas.microsoft.com/office/drawing/2014/main" id="{EE02CA4C-B58B-4AED-895D-5555AA4E821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24000" y="1389530"/>
            <a:ext cx="2731269" cy="2053745"/>
          </a:xfrm>
          <a:prstGeom prst="rect">
            <a:avLst/>
          </a:prstGeom>
        </p:spPr>
      </p:pic>
      <p:pic>
        <p:nvPicPr>
          <p:cNvPr id="14" name="Picture 13">
            <a:extLst>
              <a:ext uri="{FF2B5EF4-FFF2-40B4-BE49-F238E27FC236}">
                <a16:creationId xmlns:a16="http://schemas.microsoft.com/office/drawing/2014/main" id="{1B5DF67A-CE7D-4714-97DA-1A21B6EC8C7E}"/>
              </a:ext>
            </a:extLst>
          </p:cNvPr>
          <p:cNvPicPr>
            <a:picLocks noChangeAspect="1"/>
          </p:cNvPicPr>
          <p:nvPr/>
        </p:nvPicPr>
        <p:blipFill>
          <a:blip r:embed="rId3"/>
          <a:stretch>
            <a:fillRect/>
          </a:stretch>
        </p:blipFill>
        <p:spPr>
          <a:xfrm>
            <a:off x="8154787" y="1001598"/>
            <a:ext cx="3712131" cy="2753407"/>
          </a:xfrm>
          <a:prstGeom prst="rect">
            <a:avLst/>
          </a:prstGeom>
        </p:spPr>
      </p:pic>
      <p:sp>
        <p:nvSpPr>
          <p:cNvPr id="2" name="Arrow: Right 1">
            <a:extLst>
              <a:ext uri="{FF2B5EF4-FFF2-40B4-BE49-F238E27FC236}">
                <a16:creationId xmlns:a16="http://schemas.microsoft.com/office/drawing/2014/main" id="{67976416-4DBE-4694-B1F5-2CC53F806A41}"/>
              </a:ext>
            </a:extLst>
          </p:cNvPr>
          <p:cNvSpPr/>
          <p:nvPr/>
        </p:nvSpPr>
        <p:spPr>
          <a:xfrm rot="19063177" flipV="1">
            <a:off x="6383066" y="3941798"/>
            <a:ext cx="2084969" cy="787894"/>
          </a:xfrm>
          <a:prstGeom prst="rightArrow">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422155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72" y="13994"/>
            <a:ext cx="9404723" cy="987200"/>
          </a:xfrm>
        </p:spPr>
        <p:txBody>
          <a:bodyPr/>
          <a:lstStyle/>
          <a:p>
            <a:r>
              <a:rPr lang="en-GB" dirty="0"/>
              <a:t>Function flow</a:t>
            </a:r>
          </a:p>
        </p:txBody>
      </p:sp>
      <p:sp>
        <p:nvSpPr>
          <p:cNvPr id="4" name="Oval 3"/>
          <p:cNvSpPr/>
          <p:nvPr/>
        </p:nvSpPr>
        <p:spPr>
          <a:xfrm>
            <a:off x="2557196" y="866436"/>
            <a:ext cx="1299973" cy="68768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Identify Round</a:t>
            </a:r>
          </a:p>
        </p:txBody>
      </p:sp>
      <p:sp>
        <p:nvSpPr>
          <p:cNvPr id="5" name="Oval 4"/>
          <p:cNvSpPr/>
          <p:nvPr/>
        </p:nvSpPr>
        <p:spPr>
          <a:xfrm>
            <a:off x="4786760" y="1348510"/>
            <a:ext cx="1208690" cy="63893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Unpack Round</a:t>
            </a:r>
          </a:p>
        </p:txBody>
      </p:sp>
      <p:sp>
        <p:nvSpPr>
          <p:cNvPr id="6" name="Oval 5"/>
          <p:cNvSpPr/>
          <p:nvPr/>
        </p:nvSpPr>
        <p:spPr>
          <a:xfrm>
            <a:off x="7150176" y="1554119"/>
            <a:ext cx="1208690" cy="681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Load Weapon</a:t>
            </a:r>
          </a:p>
        </p:txBody>
      </p:sp>
      <p:sp>
        <p:nvSpPr>
          <p:cNvPr id="7" name="Oval 6"/>
          <p:cNvSpPr/>
          <p:nvPr/>
        </p:nvSpPr>
        <p:spPr>
          <a:xfrm>
            <a:off x="9440229" y="1261629"/>
            <a:ext cx="1092664" cy="730387"/>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Aim Weapon</a:t>
            </a:r>
          </a:p>
        </p:txBody>
      </p:sp>
      <p:sp>
        <p:nvSpPr>
          <p:cNvPr id="9" name="Oval 8"/>
          <p:cNvSpPr/>
          <p:nvPr/>
        </p:nvSpPr>
        <p:spPr>
          <a:xfrm>
            <a:off x="5120785" y="3304360"/>
            <a:ext cx="1228830" cy="66595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Track to Target</a:t>
            </a:r>
          </a:p>
        </p:txBody>
      </p:sp>
      <p:sp>
        <p:nvSpPr>
          <p:cNvPr id="10" name="Oval 9"/>
          <p:cNvSpPr/>
          <p:nvPr/>
        </p:nvSpPr>
        <p:spPr>
          <a:xfrm>
            <a:off x="6122674" y="4314082"/>
            <a:ext cx="1226829" cy="70425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Expel Round</a:t>
            </a:r>
          </a:p>
        </p:txBody>
      </p:sp>
      <p:sp>
        <p:nvSpPr>
          <p:cNvPr id="11" name="Oval 10"/>
          <p:cNvSpPr/>
          <p:nvPr/>
        </p:nvSpPr>
        <p:spPr>
          <a:xfrm>
            <a:off x="8836717" y="5469561"/>
            <a:ext cx="1361090" cy="66865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Transfer Signal</a:t>
            </a:r>
          </a:p>
        </p:txBody>
      </p:sp>
      <p:sp>
        <p:nvSpPr>
          <p:cNvPr id="13" name="Oval 12"/>
          <p:cNvSpPr/>
          <p:nvPr/>
        </p:nvSpPr>
        <p:spPr>
          <a:xfrm>
            <a:off x="8330113" y="4058700"/>
            <a:ext cx="1479465" cy="71076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Provide motive force</a:t>
            </a:r>
          </a:p>
        </p:txBody>
      </p:sp>
      <p:sp>
        <p:nvSpPr>
          <p:cNvPr id="15" name="Oval 14"/>
          <p:cNvSpPr/>
          <p:nvPr/>
        </p:nvSpPr>
        <p:spPr>
          <a:xfrm>
            <a:off x="4068490" y="5828785"/>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Hit target</a:t>
            </a:r>
          </a:p>
        </p:txBody>
      </p:sp>
      <p:sp>
        <p:nvSpPr>
          <p:cNvPr id="17" name="Rectangle 16"/>
          <p:cNvSpPr/>
          <p:nvPr/>
        </p:nvSpPr>
        <p:spPr>
          <a:xfrm>
            <a:off x="301801" y="880167"/>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Charge In bin</a:t>
            </a:r>
          </a:p>
        </p:txBody>
      </p:sp>
      <p:cxnSp>
        <p:nvCxnSpPr>
          <p:cNvPr id="18" name="Curved Connector 17"/>
          <p:cNvCxnSpPr>
            <a:cxnSpLocks/>
            <a:stCxn id="17" idx="3"/>
            <a:endCxn id="4" idx="2"/>
          </p:cNvCxnSpPr>
          <p:nvPr/>
        </p:nvCxnSpPr>
        <p:spPr>
          <a:xfrm>
            <a:off x="1216201" y="1196270"/>
            <a:ext cx="1340995" cy="1400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 name="TextBox 20"/>
          <p:cNvSpPr txBox="1"/>
          <p:nvPr/>
        </p:nvSpPr>
        <p:spPr>
          <a:xfrm>
            <a:off x="1221442" y="1212621"/>
            <a:ext cx="1031553"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Ammunition in good condition</a:t>
            </a:r>
          </a:p>
        </p:txBody>
      </p:sp>
      <p:cxnSp>
        <p:nvCxnSpPr>
          <p:cNvPr id="23" name="Curved Connector 22"/>
          <p:cNvCxnSpPr>
            <a:cxnSpLocks/>
            <a:stCxn id="13" idx="1"/>
            <a:endCxn id="9" idx="6"/>
          </p:cNvCxnSpPr>
          <p:nvPr/>
        </p:nvCxnSpPr>
        <p:spPr>
          <a:xfrm rot="16200000" flipV="1">
            <a:off x="7185470" y="2801482"/>
            <a:ext cx="525452" cy="219716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4" name="Curved Connector 23"/>
          <p:cNvCxnSpPr>
            <a:cxnSpLocks/>
            <a:stCxn id="15" idx="2"/>
            <a:endCxn id="216" idx="6"/>
          </p:cNvCxnSpPr>
          <p:nvPr/>
        </p:nvCxnSpPr>
        <p:spPr>
          <a:xfrm rot="10800000">
            <a:off x="3004430" y="5610170"/>
            <a:ext cx="1064060" cy="51878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5" name="Curved Connector 24"/>
          <p:cNvCxnSpPr>
            <a:cxnSpLocks/>
            <a:stCxn id="87" idx="7"/>
            <a:endCxn id="269" idx="4"/>
          </p:cNvCxnSpPr>
          <p:nvPr/>
        </p:nvCxnSpPr>
        <p:spPr>
          <a:xfrm rot="5400000" flipH="1" flipV="1">
            <a:off x="10619277" y="2240342"/>
            <a:ext cx="742508" cy="7950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6" name="Curved Connector 25"/>
          <p:cNvCxnSpPr>
            <a:cxnSpLocks/>
            <a:stCxn id="86" idx="4"/>
            <a:endCxn id="15" idx="0"/>
          </p:cNvCxnSpPr>
          <p:nvPr/>
        </p:nvCxnSpPr>
        <p:spPr>
          <a:xfrm rot="16200000" flipH="1">
            <a:off x="4171642" y="5380287"/>
            <a:ext cx="730784" cy="1662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7" name="Curved Connector 26"/>
          <p:cNvCxnSpPr>
            <a:cxnSpLocks/>
            <a:stCxn id="6" idx="6"/>
            <a:endCxn id="7" idx="2"/>
          </p:cNvCxnSpPr>
          <p:nvPr/>
        </p:nvCxnSpPr>
        <p:spPr>
          <a:xfrm flipV="1">
            <a:off x="8358866" y="1626823"/>
            <a:ext cx="1081363" cy="26827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8" name="Curved Connector 27"/>
          <p:cNvCxnSpPr>
            <a:cxnSpLocks/>
            <a:stCxn id="4" idx="6"/>
            <a:endCxn id="5" idx="2"/>
          </p:cNvCxnSpPr>
          <p:nvPr/>
        </p:nvCxnSpPr>
        <p:spPr>
          <a:xfrm>
            <a:off x="3857169" y="1210278"/>
            <a:ext cx="929591" cy="45770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9" name="Curved Connector 28"/>
          <p:cNvCxnSpPr>
            <a:cxnSpLocks/>
            <a:stCxn id="70" idx="3"/>
            <a:endCxn id="57" idx="2"/>
          </p:cNvCxnSpPr>
          <p:nvPr/>
        </p:nvCxnSpPr>
        <p:spPr>
          <a:xfrm flipV="1">
            <a:off x="2651618" y="2603380"/>
            <a:ext cx="980251" cy="31523"/>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3" name="Curved Connector 52"/>
          <p:cNvCxnSpPr>
            <a:cxnSpLocks/>
            <a:stCxn id="9" idx="2"/>
            <a:endCxn id="86" idx="0"/>
          </p:cNvCxnSpPr>
          <p:nvPr/>
        </p:nvCxnSpPr>
        <p:spPr>
          <a:xfrm rot="10800000" flipV="1">
            <a:off x="4453929" y="3637336"/>
            <a:ext cx="666856" cy="749901"/>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4" name="Curved Connector 53"/>
          <p:cNvCxnSpPr>
            <a:cxnSpLocks/>
            <a:stCxn id="13" idx="2"/>
            <a:endCxn id="10" idx="6"/>
          </p:cNvCxnSpPr>
          <p:nvPr/>
        </p:nvCxnSpPr>
        <p:spPr>
          <a:xfrm rot="10800000" flipV="1">
            <a:off x="7349503" y="4414081"/>
            <a:ext cx="980610" cy="25212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5" name="Curved Connector 54"/>
          <p:cNvCxnSpPr>
            <a:cxnSpLocks/>
            <a:stCxn id="87" idx="3"/>
            <a:endCxn id="13" idx="7"/>
          </p:cNvCxnSpPr>
          <p:nvPr/>
        </p:nvCxnSpPr>
        <p:spPr>
          <a:xfrm rot="5400000">
            <a:off x="9290741" y="3762699"/>
            <a:ext cx="702265" cy="9791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56" name="Curved Connector 55"/>
          <p:cNvCxnSpPr>
            <a:cxnSpLocks/>
            <a:stCxn id="211" idx="2"/>
            <a:endCxn id="256" idx="6"/>
          </p:cNvCxnSpPr>
          <p:nvPr/>
        </p:nvCxnSpPr>
        <p:spPr>
          <a:xfrm rot="10800000">
            <a:off x="7680867" y="3055121"/>
            <a:ext cx="550359" cy="9068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77" name="Curved Connector 76"/>
          <p:cNvCxnSpPr>
            <a:cxnSpLocks/>
            <a:stCxn id="216" idx="2"/>
            <a:endCxn id="98" idx="3"/>
          </p:cNvCxnSpPr>
          <p:nvPr/>
        </p:nvCxnSpPr>
        <p:spPr>
          <a:xfrm rot="10800000">
            <a:off x="1168797" y="5600607"/>
            <a:ext cx="732334" cy="9562"/>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3" name="TextBox 82"/>
          <p:cNvSpPr txBox="1"/>
          <p:nvPr/>
        </p:nvSpPr>
        <p:spPr>
          <a:xfrm>
            <a:off x="8728162" y="3420202"/>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Recoil Forces</a:t>
            </a:r>
          </a:p>
        </p:txBody>
      </p:sp>
      <p:sp>
        <p:nvSpPr>
          <p:cNvPr id="84" name="TextBox 83"/>
          <p:cNvSpPr txBox="1"/>
          <p:nvPr/>
        </p:nvSpPr>
        <p:spPr>
          <a:xfrm>
            <a:off x="9778664" y="2153572"/>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on Target</a:t>
            </a:r>
          </a:p>
        </p:txBody>
      </p:sp>
      <p:sp>
        <p:nvSpPr>
          <p:cNvPr id="85" name="TextBox 84"/>
          <p:cNvSpPr txBox="1"/>
          <p:nvPr/>
        </p:nvSpPr>
        <p:spPr>
          <a:xfrm>
            <a:off x="5222794" y="2308538"/>
            <a:ext cx="1126821" cy="253916"/>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Target Acquired</a:t>
            </a:r>
          </a:p>
        </p:txBody>
      </p:sp>
      <p:sp>
        <p:nvSpPr>
          <p:cNvPr id="89" name="TextBox 88"/>
          <p:cNvSpPr txBox="1"/>
          <p:nvPr/>
        </p:nvSpPr>
        <p:spPr>
          <a:xfrm>
            <a:off x="7444958" y="2396950"/>
            <a:ext cx="78224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Recovered Weapon </a:t>
            </a:r>
          </a:p>
        </p:txBody>
      </p:sp>
      <p:sp>
        <p:nvSpPr>
          <p:cNvPr id="92" name="TextBox 91"/>
          <p:cNvSpPr txBox="1"/>
          <p:nvPr/>
        </p:nvSpPr>
        <p:spPr>
          <a:xfrm>
            <a:off x="3719840" y="3698778"/>
            <a:ext cx="961200"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Position information</a:t>
            </a:r>
          </a:p>
        </p:txBody>
      </p:sp>
      <p:sp>
        <p:nvSpPr>
          <p:cNvPr id="94" name="TextBox 93"/>
          <p:cNvSpPr txBox="1"/>
          <p:nvPr/>
        </p:nvSpPr>
        <p:spPr>
          <a:xfrm>
            <a:off x="7685937" y="5402420"/>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Armed</a:t>
            </a:r>
          </a:p>
        </p:txBody>
      </p:sp>
      <p:sp>
        <p:nvSpPr>
          <p:cNvPr id="43" name="Rectangle 42"/>
          <p:cNvSpPr/>
          <p:nvPr/>
        </p:nvSpPr>
        <p:spPr>
          <a:xfrm>
            <a:off x="295950" y="1591433"/>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Round in bin</a:t>
            </a:r>
          </a:p>
        </p:txBody>
      </p:sp>
      <p:cxnSp>
        <p:nvCxnSpPr>
          <p:cNvPr id="45" name="Curved Connector 44"/>
          <p:cNvCxnSpPr>
            <a:cxnSpLocks/>
            <a:stCxn id="43" idx="3"/>
            <a:endCxn id="4" idx="2"/>
          </p:cNvCxnSpPr>
          <p:nvPr/>
        </p:nvCxnSpPr>
        <p:spPr>
          <a:xfrm flipV="1">
            <a:off x="1210350" y="1210278"/>
            <a:ext cx="1346846" cy="697258"/>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57" name="Oval 56"/>
          <p:cNvSpPr/>
          <p:nvPr/>
        </p:nvSpPr>
        <p:spPr>
          <a:xfrm>
            <a:off x="3631869" y="2238766"/>
            <a:ext cx="1208690" cy="72922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Acquire Target</a:t>
            </a:r>
          </a:p>
        </p:txBody>
      </p:sp>
      <p:cxnSp>
        <p:nvCxnSpPr>
          <p:cNvPr id="61" name="Curved Connector 60"/>
          <p:cNvCxnSpPr>
            <a:cxnSpLocks/>
            <a:stCxn id="57" idx="6"/>
            <a:endCxn id="6" idx="3"/>
          </p:cNvCxnSpPr>
          <p:nvPr/>
        </p:nvCxnSpPr>
        <p:spPr>
          <a:xfrm flipV="1">
            <a:off x="4840559" y="2136203"/>
            <a:ext cx="2486626" cy="467177"/>
          </a:xfrm>
          <a:prstGeom prst="curvedConnector2">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64" name="Curved Connector 63"/>
          <p:cNvCxnSpPr>
            <a:cxnSpLocks/>
            <a:stCxn id="5" idx="6"/>
            <a:endCxn id="6" idx="2"/>
          </p:cNvCxnSpPr>
          <p:nvPr/>
        </p:nvCxnSpPr>
        <p:spPr>
          <a:xfrm>
            <a:off x="5995450" y="1667980"/>
            <a:ext cx="1154726" cy="227116"/>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6" name="Oval 85"/>
          <p:cNvSpPr/>
          <p:nvPr/>
        </p:nvSpPr>
        <p:spPr>
          <a:xfrm>
            <a:off x="3780125" y="4387238"/>
            <a:ext cx="1347608" cy="710763"/>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Manoeuvre</a:t>
            </a:r>
          </a:p>
        </p:txBody>
      </p:sp>
      <p:sp>
        <p:nvSpPr>
          <p:cNvPr id="87" name="Oval 86"/>
          <p:cNvSpPr/>
          <p:nvPr/>
        </p:nvSpPr>
        <p:spPr>
          <a:xfrm>
            <a:off x="9503984" y="2915640"/>
            <a:ext cx="1275862" cy="63837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Activate weapon</a:t>
            </a:r>
          </a:p>
        </p:txBody>
      </p:sp>
      <p:sp>
        <p:nvSpPr>
          <p:cNvPr id="98" name="Rectangle 97"/>
          <p:cNvSpPr/>
          <p:nvPr/>
        </p:nvSpPr>
        <p:spPr>
          <a:xfrm>
            <a:off x="203267" y="5383295"/>
            <a:ext cx="965530" cy="4346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Effect Delivered</a:t>
            </a:r>
          </a:p>
        </p:txBody>
      </p:sp>
      <p:cxnSp>
        <p:nvCxnSpPr>
          <p:cNvPr id="102" name="Curved Connector 101"/>
          <p:cNvCxnSpPr>
            <a:cxnSpLocks/>
            <a:stCxn id="13" idx="0"/>
            <a:endCxn id="211" idx="4"/>
          </p:cNvCxnSpPr>
          <p:nvPr/>
        </p:nvCxnSpPr>
        <p:spPr>
          <a:xfrm rot="16200000" flipV="1">
            <a:off x="8607736" y="3596589"/>
            <a:ext cx="615815" cy="308407"/>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5" name="Curved Connector 124"/>
          <p:cNvCxnSpPr>
            <a:cxnSpLocks/>
            <a:stCxn id="7" idx="4"/>
            <a:endCxn id="87" idx="0"/>
          </p:cNvCxnSpPr>
          <p:nvPr/>
        </p:nvCxnSpPr>
        <p:spPr>
          <a:xfrm rot="16200000" flipH="1">
            <a:off x="9602426" y="2376151"/>
            <a:ext cx="923624" cy="155354"/>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128" name="Curved Connector 127"/>
          <p:cNvCxnSpPr>
            <a:cxnSpLocks/>
            <a:stCxn id="10" idx="2"/>
            <a:endCxn id="86" idx="6"/>
          </p:cNvCxnSpPr>
          <p:nvPr/>
        </p:nvCxnSpPr>
        <p:spPr>
          <a:xfrm rot="10800000" flipV="1">
            <a:off x="5127734" y="4666208"/>
            <a:ext cx="994941" cy="76411"/>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46" name="TextBox 145"/>
          <p:cNvSpPr txBox="1"/>
          <p:nvPr/>
        </p:nvSpPr>
        <p:spPr>
          <a:xfrm>
            <a:off x="8470868" y="1353518"/>
            <a:ext cx="731356"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Weapon Loaded</a:t>
            </a:r>
          </a:p>
        </p:txBody>
      </p:sp>
      <p:sp>
        <p:nvSpPr>
          <p:cNvPr id="147" name="TextBox 146"/>
          <p:cNvSpPr txBox="1"/>
          <p:nvPr/>
        </p:nvSpPr>
        <p:spPr>
          <a:xfrm>
            <a:off x="10911716" y="2599311"/>
            <a:ext cx="731356"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Misfire</a:t>
            </a:r>
          </a:p>
        </p:txBody>
      </p:sp>
      <p:sp>
        <p:nvSpPr>
          <p:cNvPr id="148" name="TextBox 147"/>
          <p:cNvSpPr txBox="1"/>
          <p:nvPr/>
        </p:nvSpPr>
        <p:spPr>
          <a:xfrm>
            <a:off x="9728045" y="4398133"/>
            <a:ext cx="1126821" cy="415498"/>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cxnSp>
        <p:nvCxnSpPr>
          <p:cNvPr id="164" name="Curved Connector 163"/>
          <p:cNvCxnSpPr>
            <a:cxnSpLocks/>
            <a:stCxn id="87" idx="6"/>
            <a:endCxn id="11" idx="6"/>
          </p:cNvCxnSpPr>
          <p:nvPr/>
        </p:nvCxnSpPr>
        <p:spPr>
          <a:xfrm flipH="1">
            <a:off x="10197807" y="3234826"/>
            <a:ext cx="582039" cy="2569061"/>
          </a:xfrm>
          <a:prstGeom prst="curvedConnector3">
            <a:avLst>
              <a:gd name="adj1" fmla="val -39276"/>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170" name="TextBox 169"/>
          <p:cNvSpPr txBox="1"/>
          <p:nvPr/>
        </p:nvSpPr>
        <p:spPr>
          <a:xfrm>
            <a:off x="7611127" y="3091397"/>
            <a:ext cx="859204"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Stored Energy </a:t>
            </a:r>
          </a:p>
        </p:txBody>
      </p:sp>
      <p:sp>
        <p:nvSpPr>
          <p:cNvPr id="174" name="TextBox 173"/>
          <p:cNvSpPr txBox="1"/>
          <p:nvPr/>
        </p:nvSpPr>
        <p:spPr>
          <a:xfrm>
            <a:off x="5171789" y="4330243"/>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in motion</a:t>
            </a:r>
          </a:p>
        </p:txBody>
      </p:sp>
      <p:cxnSp>
        <p:nvCxnSpPr>
          <p:cNvPr id="175" name="Curved Connector 174"/>
          <p:cNvCxnSpPr>
            <a:cxnSpLocks/>
            <a:stCxn id="11" idx="2"/>
            <a:endCxn id="15" idx="6"/>
          </p:cNvCxnSpPr>
          <p:nvPr/>
        </p:nvCxnSpPr>
        <p:spPr>
          <a:xfrm rot="10800000" flipV="1">
            <a:off x="5171789" y="5803886"/>
            <a:ext cx="3664928" cy="325065"/>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1" name="Curved Connector 200"/>
          <p:cNvCxnSpPr>
            <a:cxnSpLocks/>
            <a:stCxn id="269" idx="0"/>
            <a:endCxn id="270" idx="4"/>
          </p:cNvCxnSpPr>
          <p:nvPr/>
        </p:nvCxnSpPr>
        <p:spPr>
          <a:xfrm rot="5400000" flipH="1" flipV="1">
            <a:off x="11001897" y="1153444"/>
            <a:ext cx="905181" cy="132850"/>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cxnSp>
        <p:nvCxnSpPr>
          <p:cNvPr id="206" name="Curved Connector 205"/>
          <p:cNvCxnSpPr>
            <a:cxnSpLocks/>
            <a:stCxn id="256" idx="0"/>
            <a:endCxn id="6" idx="4"/>
          </p:cNvCxnSpPr>
          <p:nvPr/>
        </p:nvCxnSpPr>
        <p:spPr>
          <a:xfrm rot="5400000" flipH="1" flipV="1">
            <a:off x="7133553" y="2137073"/>
            <a:ext cx="521967" cy="719969"/>
          </a:xfrm>
          <a:prstGeom prst="curvedConnector3">
            <a:avLst>
              <a:gd name="adj1" fmla="val 50000"/>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211" name="Oval 210"/>
          <p:cNvSpPr/>
          <p:nvPr/>
        </p:nvSpPr>
        <p:spPr>
          <a:xfrm>
            <a:off x="8231225" y="2848725"/>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Recoil</a:t>
            </a:r>
          </a:p>
        </p:txBody>
      </p:sp>
      <p:sp>
        <p:nvSpPr>
          <p:cNvPr id="218" name="TextBox 217"/>
          <p:cNvSpPr txBox="1"/>
          <p:nvPr/>
        </p:nvSpPr>
        <p:spPr>
          <a:xfrm>
            <a:off x="7284825" y="3926029"/>
            <a:ext cx="1347608"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Moving system towards target</a:t>
            </a:r>
          </a:p>
        </p:txBody>
      </p:sp>
      <p:sp>
        <p:nvSpPr>
          <p:cNvPr id="68" name="TextBox 67">
            <a:extLst>
              <a:ext uri="{FF2B5EF4-FFF2-40B4-BE49-F238E27FC236}">
                <a16:creationId xmlns:a16="http://schemas.microsoft.com/office/drawing/2014/main" id="{B9C02372-33B5-467A-AEDC-8EAABBE3EE43}"/>
              </a:ext>
            </a:extLst>
          </p:cNvPr>
          <p:cNvSpPr txBox="1"/>
          <p:nvPr/>
        </p:nvSpPr>
        <p:spPr>
          <a:xfrm>
            <a:off x="3985339" y="867452"/>
            <a:ext cx="904950" cy="577081"/>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Correct Items Identified</a:t>
            </a:r>
          </a:p>
        </p:txBody>
      </p:sp>
      <p:sp>
        <p:nvSpPr>
          <p:cNvPr id="69" name="TextBox 68">
            <a:extLst>
              <a:ext uri="{FF2B5EF4-FFF2-40B4-BE49-F238E27FC236}">
                <a16:creationId xmlns:a16="http://schemas.microsoft.com/office/drawing/2014/main" id="{915BAA40-695E-4451-A74F-6C7E89D8012E}"/>
              </a:ext>
            </a:extLst>
          </p:cNvPr>
          <p:cNvSpPr txBox="1"/>
          <p:nvPr/>
        </p:nvSpPr>
        <p:spPr>
          <a:xfrm>
            <a:off x="6082822" y="995562"/>
            <a:ext cx="904950" cy="738664"/>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Items unpacked and ready for use</a:t>
            </a:r>
          </a:p>
        </p:txBody>
      </p:sp>
      <p:sp>
        <p:nvSpPr>
          <p:cNvPr id="70" name="Rectangle 69">
            <a:extLst>
              <a:ext uri="{FF2B5EF4-FFF2-40B4-BE49-F238E27FC236}">
                <a16:creationId xmlns:a16="http://schemas.microsoft.com/office/drawing/2014/main" id="{DF500D2B-879A-420F-BD27-C5C6C0180B34}"/>
              </a:ext>
            </a:extLst>
          </p:cNvPr>
          <p:cNvSpPr/>
          <p:nvPr/>
        </p:nvSpPr>
        <p:spPr>
          <a:xfrm>
            <a:off x="1737218" y="2318800"/>
            <a:ext cx="914400" cy="63220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Threat Signal</a:t>
            </a:r>
          </a:p>
        </p:txBody>
      </p:sp>
      <p:sp>
        <p:nvSpPr>
          <p:cNvPr id="120" name="TextBox 119">
            <a:extLst>
              <a:ext uri="{FF2B5EF4-FFF2-40B4-BE49-F238E27FC236}">
                <a16:creationId xmlns:a16="http://schemas.microsoft.com/office/drawing/2014/main" id="{2C817AA9-B785-44F3-BECE-DFBCD0DA2A06}"/>
              </a:ext>
            </a:extLst>
          </p:cNvPr>
          <p:cNvSpPr txBox="1"/>
          <p:nvPr/>
        </p:nvSpPr>
        <p:spPr>
          <a:xfrm>
            <a:off x="9608806" y="3612940"/>
            <a:ext cx="1550664" cy="253916"/>
          </a:xfrm>
          <a:prstGeom prst="rect">
            <a:avLst/>
          </a:prstGeom>
          <a:noFill/>
        </p:spPr>
        <p:txBody>
          <a:bodyPr wrap="square" rtlCol="0">
            <a:spAutoFit/>
          </a:bodyPr>
          <a:lstStyle>
            <a:defPPr>
              <a:defRPr lang="en-US"/>
            </a:defPPr>
            <a:lvl1pPr>
              <a:defRPr sz="1050">
                <a:solidFill>
                  <a:srgbClr val="FF0000"/>
                </a:solidFill>
              </a:defRPr>
            </a:lvl1pPr>
          </a:lstStyle>
          <a:p>
            <a:pPr algn="ctr"/>
            <a:r>
              <a:rPr lang="en-GB" dirty="0">
                <a:solidFill>
                  <a:schemeClr val="tx1"/>
                </a:solidFill>
              </a:rPr>
              <a:t>“Go” signal to munition</a:t>
            </a:r>
          </a:p>
        </p:txBody>
      </p:sp>
      <p:sp>
        <p:nvSpPr>
          <p:cNvPr id="216" name="Oval 215">
            <a:extLst>
              <a:ext uri="{FF2B5EF4-FFF2-40B4-BE49-F238E27FC236}">
                <a16:creationId xmlns:a16="http://schemas.microsoft.com/office/drawing/2014/main" id="{E00256C2-6D53-4E82-89CE-1A8E4492B30E}"/>
              </a:ext>
            </a:extLst>
          </p:cNvPr>
          <p:cNvSpPr/>
          <p:nvPr/>
        </p:nvSpPr>
        <p:spPr>
          <a:xfrm>
            <a:off x="1901131" y="5310002"/>
            <a:ext cx="1103299" cy="60033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Generate Effect</a:t>
            </a:r>
          </a:p>
        </p:txBody>
      </p:sp>
      <p:sp>
        <p:nvSpPr>
          <p:cNvPr id="225" name="TextBox 224">
            <a:extLst>
              <a:ext uri="{FF2B5EF4-FFF2-40B4-BE49-F238E27FC236}">
                <a16:creationId xmlns:a16="http://schemas.microsoft.com/office/drawing/2014/main" id="{C365A0A8-66FD-477C-AC1B-373555666B03}"/>
              </a:ext>
            </a:extLst>
          </p:cNvPr>
          <p:cNvSpPr txBox="1"/>
          <p:nvPr/>
        </p:nvSpPr>
        <p:spPr>
          <a:xfrm>
            <a:off x="4606084" y="5251952"/>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System on Target </a:t>
            </a:r>
          </a:p>
        </p:txBody>
      </p:sp>
      <p:sp>
        <p:nvSpPr>
          <p:cNvPr id="229" name="TextBox 228">
            <a:extLst>
              <a:ext uri="{FF2B5EF4-FFF2-40B4-BE49-F238E27FC236}">
                <a16:creationId xmlns:a16="http://schemas.microsoft.com/office/drawing/2014/main" id="{7481783C-4170-42E3-8921-6116595EDA26}"/>
              </a:ext>
            </a:extLst>
          </p:cNvPr>
          <p:cNvSpPr txBox="1"/>
          <p:nvPr/>
        </p:nvSpPr>
        <p:spPr>
          <a:xfrm>
            <a:off x="3439852" y="5316616"/>
            <a:ext cx="780795" cy="577081"/>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“Go” signal to effect</a:t>
            </a:r>
          </a:p>
        </p:txBody>
      </p:sp>
      <p:sp>
        <p:nvSpPr>
          <p:cNvPr id="256" name="Oval 255">
            <a:extLst>
              <a:ext uri="{FF2B5EF4-FFF2-40B4-BE49-F238E27FC236}">
                <a16:creationId xmlns:a16="http://schemas.microsoft.com/office/drawing/2014/main" id="{2404505A-B2BA-4D7C-BDF4-A9492AA333BE}"/>
              </a:ext>
            </a:extLst>
          </p:cNvPr>
          <p:cNvSpPr/>
          <p:nvPr/>
        </p:nvSpPr>
        <p:spPr>
          <a:xfrm>
            <a:off x="6388238" y="2758040"/>
            <a:ext cx="1292628"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Recuperate</a:t>
            </a:r>
          </a:p>
        </p:txBody>
      </p:sp>
      <p:sp>
        <p:nvSpPr>
          <p:cNvPr id="268" name="TextBox 267">
            <a:extLst>
              <a:ext uri="{FF2B5EF4-FFF2-40B4-BE49-F238E27FC236}">
                <a16:creationId xmlns:a16="http://schemas.microsoft.com/office/drawing/2014/main" id="{66C7BDEF-8DDF-4F42-B259-AC8E4391A1A2}"/>
              </a:ext>
            </a:extLst>
          </p:cNvPr>
          <p:cNvSpPr txBox="1"/>
          <p:nvPr/>
        </p:nvSpPr>
        <p:spPr>
          <a:xfrm>
            <a:off x="10894091" y="937404"/>
            <a:ext cx="961200" cy="415498"/>
          </a:xfrm>
          <a:prstGeom prst="rect">
            <a:avLst/>
          </a:prstGeom>
          <a:noFill/>
        </p:spPr>
        <p:txBody>
          <a:bodyPr wrap="square" rtlCol="0">
            <a:spAutoFit/>
          </a:bodyPr>
          <a:lstStyle>
            <a:defPPr>
              <a:defRPr lang="en-US"/>
            </a:defPPr>
            <a:lvl1pPr>
              <a:defRPr sz="1050">
                <a:solidFill>
                  <a:srgbClr val="FF0000"/>
                </a:solidFill>
              </a:defRPr>
            </a:lvl1pPr>
          </a:lstStyle>
          <a:p>
            <a:r>
              <a:rPr lang="en-GB" dirty="0">
                <a:solidFill>
                  <a:schemeClr val="tx1"/>
                </a:solidFill>
              </a:rPr>
              <a:t>Defective round</a:t>
            </a:r>
          </a:p>
        </p:txBody>
      </p:sp>
      <p:sp>
        <p:nvSpPr>
          <p:cNvPr id="269" name="Oval 268">
            <a:extLst>
              <a:ext uri="{FF2B5EF4-FFF2-40B4-BE49-F238E27FC236}">
                <a16:creationId xmlns:a16="http://schemas.microsoft.com/office/drawing/2014/main" id="{D07BE168-7FC1-4370-93B5-08567A90C7A8}"/>
              </a:ext>
            </a:extLst>
          </p:cNvPr>
          <p:cNvSpPr/>
          <p:nvPr/>
        </p:nvSpPr>
        <p:spPr>
          <a:xfrm>
            <a:off x="10857848" y="1672459"/>
            <a:ext cx="1060427" cy="594160"/>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a:t>Manage dud</a:t>
            </a:r>
          </a:p>
        </p:txBody>
      </p:sp>
      <p:sp>
        <p:nvSpPr>
          <p:cNvPr id="270" name="Oval 269">
            <a:extLst>
              <a:ext uri="{FF2B5EF4-FFF2-40B4-BE49-F238E27FC236}">
                <a16:creationId xmlns:a16="http://schemas.microsoft.com/office/drawing/2014/main" id="{5A58E447-290A-4063-864B-4EEC0AA94992}"/>
              </a:ext>
            </a:extLst>
          </p:cNvPr>
          <p:cNvSpPr/>
          <p:nvPr/>
        </p:nvSpPr>
        <p:spPr>
          <a:xfrm>
            <a:off x="10969262" y="166944"/>
            <a:ext cx="1103299" cy="600334"/>
          </a:xfrm>
          <a:prstGeom prst="ellipse">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sz="1200" dirty="0" err="1"/>
              <a:t>Demil</a:t>
            </a:r>
            <a:endParaRPr lang="en-GB" sz="1200" dirty="0"/>
          </a:p>
        </p:txBody>
      </p:sp>
    </p:spTree>
    <p:extLst>
      <p:ext uri="{BB962C8B-B14F-4D97-AF65-F5344CB8AC3E}">
        <p14:creationId xmlns:p14="http://schemas.microsoft.com/office/powerpoint/2010/main" val="161243965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133950" y="135633"/>
            <a:ext cx="6489700" cy="490389"/>
          </a:xfrm>
        </p:spPr>
        <p:txBody>
          <a:bodyPr>
            <a:normAutofit fontScale="90000"/>
          </a:bodyPr>
          <a:lstStyle/>
          <a:p>
            <a:r>
              <a:rPr lang="en-GB" dirty="0">
                <a:latin typeface="Arial" charset="0"/>
              </a:rPr>
              <a:t>Top-down &amp; Bottom-up</a:t>
            </a:r>
          </a:p>
        </p:txBody>
      </p:sp>
      <p:sp>
        <p:nvSpPr>
          <p:cNvPr id="2" name="Slide Number Placeholder 1"/>
          <p:cNvSpPr>
            <a:spLocks noGrp="1"/>
          </p:cNvSpPr>
          <p:nvPr>
            <p:ph type="sldNum" sz="quarter" idx="4"/>
          </p:nvPr>
        </p:nvSpPr>
        <p:spPr/>
        <p:txBody>
          <a:bodyPr/>
          <a:lstStyle/>
          <a:p>
            <a:fld id="{714C567D-0E37-3E41-B6D4-8C0AC45026B9}" type="slidenum">
              <a:rPr lang="en-US" smtClean="0"/>
              <a:pPr/>
              <a:t>69</a:t>
            </a:fld>
            <a:endParaRPr lang="en-US" dirty="0"/>
          </a:p>
        </p:txBody>
      </p:sp>
      <p:sp>
        <p:nvSpPr>
          <p:cNvPr id="8" name="Isosceles Triangle 7"/>
          <p:cNvSpPr/>
          <p:nvPr/>
        </p:nvSpPr>
        <p:spPr bwMode="auto">
          <a:xfrm flipH="1">
            <a:off x="6431414" y="809625"/>
            <a:ext cx="2847975" cy="5467350"/>
          </a:xfrm>
          <a:prstGeom prst="triangle">
            <a:avLst>
              <a:gd name="adj" fmla="val 0"/>
            </a:avLst>
          </a:prstGeom>
          <a:ln>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9" name="Isosceles Triangle 8"/>
          <p:cNvSpPr/>
          <p:nvPr/>
        </p:nvSpPr>
        <p:spPr bwMode="auto">
          <a:xfrm rot="10800000" flipH="1">
            <a:off x="6344066" y="790575"/>
            <a:ext cx="2895215" cy="5486400"/>
          </a:xfrm>
          <a:prstGeom prst="triangle">
            <a:avLst>
              <a:gd name="adj" fmla="val 0"/>
            </a:avLst>
          </a:prstGeom>
          <a:ln>
            <a:headEnd type="none" w="med" len="med"/>
            <a:tailEnd type="none" w="med" len="med"/>
          </a:ln>
        </p:spPr>
        <p:style>
          <a:lnRef idx="1">
            <a:schemeClr val="accent3"/>
          </a:lnRef>
          <a:fillRef idx="2">
            <a:schemeClr val="accent3"/>
          </a:fillRef>
          <a:effectRef idx="1">
            <a:schemeClr val="accent3"/>
          </a:effectRef>
          <a:fontRef idx="minor">
            <a:schemeClr val="dk1"/>
          </a:fontRef>
        </p:style>
        <p:txBody>
          <a:bodyPr wrap="none" lIns="90000" tIns="43200" rIns="90000" bIns="43200" anchor="ctr"/>
          <a:lstStyle/>
          <a:p>
            <a:pPr>
              <a:buClr>
                <a:srgbClr val="000000"/>
              </a:buClr>
              <a:defRPr/>
            </a:pPr>
            <a:endParaRPr lang="en-GB" dirty="0">
              <a:solidFill>
                <a:srgbClr val="000000"/>
              </a:solidFill>
            </a:endParaRPr>
          </a:p>
        </p:txBody>
      </p:sp>
      <p:sp>
        <p:nvSpPr>
          <p:cNvPr id="62473" name="TextBox 9"/>
          <p:cNvSpPr txBox="1">
            <a:spLocks noChangeArrowheads="1"/>
          </p:cNvSpPr>
          <p:nvPr/>
        </p:nvSpPr>
        <p:spPr bwMode="auto">
          <a:xfrm>
            <a:off x="6608763" y="1171576"/>
            <a:ext cx="1458912" cy="707886"/>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TOP DOWN</a:t>
            </a:r>
          </a:p>
        </p:txBody>
      </p:sp>
      <p:sp>
        <p:nvSpPr>
          <p:cNvPr id="62474" name="TextBox 10"/>
          <p:cNvSpPr txBox="1">
            <a:spLocks noChangeArrowheads="1"/>
          </p:cNvSpPr>
          <p:nvPr/>
        </p:nvSpPr>
        <p:spPr bwMode="auto">
          <a:xfrm>
            <a:off x="7723188" y="5238799"/>
            <a:ext cx="1458912" cy="7080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eaLnBrk="1" hangingPunct="1">
              <a:buClr>
                <a:srgbClr val="000000"/>
              </a:buClr>
            </a:pPr>
            <a:r>
              <a:rPr lang="en-GB" sz="2000" b="1" dirty="0">
                <a:solidFill>
                  <a:srgbClr val="000000"/>
                </a:solidFill>
              </a:rPr>
              <a:t>BOTTOM</a:t>
            </a:r>
          </a:p>
          <a:p>
            <a:pPr algn="ctr" eaLnBrk="1" hangingPunct="1">
              <a:buClr>
                <a:srgbClr val="000000"/>
              </a:buClr>
            </a:pPr>
            <a:r>
              <a:rPr lang="en-GB" sz="2000" b="1" dirty="0">
                <a:solidFill>
                  <a:srgbClr val="000000"/>
                </a:solidFill>
              </a:rPr>
              <a:t>UP</a:t>
            </a:r>
          </a:p>
        </p:txBody>
      </p:sp>
      <p:sp>
        <p:nvSpPr>
          <p:cNvPr id="62475" name="TextBox 11"/>
          <p:cNvSpPr txBox="1">
            <a:spLocks noChangeArrowheads="1"/>
          </p:cNvSpPr>
          <p:nvPr/>
        </p:nvSpPr>
        <p:spPr bwMode="auto">
          <a:xfrm>
            <a:off x="4972047" y="1438275"/>
            <a:ext cx="95425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System</a:t>
            </a:r>
          </a:p>
        </p:txBody>
      </p:sp>
      <p:sp>
        <p:nvSpPr>
          <p:cNvPr id="62476" name="TextBox 13"/>
          <p:cNvSpPr txBox="1">
            <a:spLocks noChangeArrowheads="1"/>
          </p:cNvSpPr>
          <p:nvPr/>
        </p:nvSpPr>
        <p:spPr bwMode="auto">
          <a:xfrm>
            <a:off x="4676775" y="5524500"/>
            <a:ext cx="137805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Component</a:t>
            </a:r>
          </a:p>
        </p:txBody>
      </p:sp>
      <p:sp>
        <p:nvSpPr>
          <p:cNvPr id="62477" name="TextBox 14"/>
          <p:cNvSpPr txBox="1">
            <a:spLocks noChangeArrowheads="1"/>
          </p:cNvSpPr>
          <p:nvPr/>
        </p:nvSpPr>
        <p:spPr bwMode="auto">
          <a:xfrm>
            <a:off x="4630738" y="3302000"/>
            <a:ext cx="1441846"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buClr>
                <a:srgbClr val="000000"/>
              </a:buClr>
            </a:pPr>
            <a:r>
              <a:rPr lang="en-GB" dirty="0">
                <a:solidFill>
                  <a:srgbClr val="000000"/>
                </a:solidFill>
              </a:rPr>
              <a:t>Sub-System</a:t>
            </a:r>
          </a:p>
        </p:txBody>
      </p:sp>
      <p:sp>
        <p:nvSpPr>
          <p:cNvPr id="16" name="TextBox 15"/>
          <p:cNvSpPr txBox="1"/>
          <p:nvPr/>
        </p:nvSpPr>
        <p:spPr>
          <a:xfrm>
            <a:off x="6608763" y="1912310"/>
            <a:ext cx="1669294" cy="646331"/>
          </a:xfrm>
          <a:prstGeom prst="rect">
            <a:avLst/>
          </a:prstGeom>
        </p:spPr>
        <p:style>
          <a:lnRef idx="0">
            <a:schemeClr val="accent4"/>
          </a:lnRef>
          <a:fillRef idx="3">
            <a:schemeClr val="accent4"/>
          </a:fillRef>
          <a:effectRef idx="3">
            <a:schemeClr val="accent4"/>
          </a:effectRef>
          <a:fontRef idx="minor">
            <a:schemeClr val="lt1"/>
          </a:fontRef>
        </p:style>
        <p:txBody>
          <a:bodyPr wrap="square">
            <a:spAutoFit/>
          </a:bodyPr>
          <a:lstStyle/>
          <a:p>
            <a:pPr algn="ctr">
              <a:buClr>
                <a:srgbClr val="000000"/>
              </a:buClr>
              <a:defRPr/>
            </a:pPr>
            <a:r>
              <a:rPr lang="en-GB" dirty="0">
                <a:solidFill>
                  <a:srgbClr val="FFFFFF"/>
                </a:solidFill>
              </a:rPr>
              <a:t>System Use Case Analysis</a:t>
            </a:r>
          </a:p>
        </p:txBody>
      </p:sp>
      <p:sp>
        <p:nvSpPr>
          <p:cNvPr id="17" name="TextBox 16"/>
          <p:cNvSpPr txBox="1"/>
          <p:nvPr/>
        </p:nvSpPr>
        <p:spPr>
          <a:xfrm>
            <a:off x="7924801" y="4396803"/>
            <a:ext cx="1304924" cy="646331"/>
          </a:xfrm>
          <a:prstGeom prst="rect">
            <a:avLst/>
          </a:prstGeom>
        </p:spPr>
        <p:style>
          <a:lnRef idx="0">
            <a:schemeClr val="accent4"/>
          </a:lnRef>
          <a:fillRef idx="3">
            <a:schemeClr val="accent4"/>
          </a:fillRef>
          <a:effectRef idx="3">
            <a:schemeClr val="accent4"/>
          </a:effectRef>
          <a:fontRef idx="minor">
            <a:schemeClr val="lt1"/>
          </a:fontRef>
        </p:style>
        <p:txBody>
          <a:bodyPr>
            <a:spAutoFit/>
          </a:bodyPr>
          <a:lstStyle/>
          <a:p>
            <a:pPr algn="ctr">
              <a:buClr>
                <a:srgbClr val="000000"/>
              </a:buClr>
              <a:defRPr/>
            </a:pPr>
            <a:r>
              <a:rPr lang="en-GB" dirty="0">
                <a:solidFill>
                  <a:srgbClr val="FFFFFF"/>
                </a:solidFill>
              </a:rPr>
              <a:t>Functional Analysis</a:t>
            </a:r>
          </a:p>
        </p:txBody>
      </p:sp>
      <p:pic>
        <p:nvPicPr>
          <p:cNvPr id="62486" name="Picture 25"/>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732113" y="4784725"/>
            <a:ext cx="1108075" cy="1303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6" name="Picture 5" descr="Cartridges_comparison.jp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484898" y="2585548"/>
            <a:ext cx="1787804" cy="1915505"/>
          </a:xfrm>
          <a:prstGeom prst="rect">
            <a:avLst/>
          </a:prstGeom>
        </p:spPr>
      </p:pic>
      <p:pic>
        <p:nvPicPr>
          <p:cNvPr id="18" name="Picture 17" descr="SA-80_rifle_1996.jpg">
            <a:extLst>
              <a:ext uri="{FF2B5EF4-FFF2-40B4-BE49-F238E27FC236}">
                <a16:creationId xmlns:a16="http://schemas.microsoft.com/office/drawing/2014/main" id="{901CAB77-CAEB-4848-9332-50E98EC637B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765243" y="1030738"/>
            <a:ext cx="3206804" cy="1402977"/>
          </a:xfrm>
          <a:prstGeom prst="rect">
            <a:avLst/>
          </a:prstGeom>
        </p:spPr>
      </p:pic>
    </p:spTree>
    <p:extLst>
      <p:ext uri="{BB962C8B-B14F-4D97-AF65-F5344CB8AC3E}">
        <p14:creationId xmlns:p14="http://schemas.microsoft.com/office/powerpoint/2010/main" val="2595595921"/>
      </p:ext>
    </p:extLst>
  </p:cSld>
  <p:clrMapOvr>
    <a:masterClrMapping/>
  </p:clrMapOvr>
  <p:transition>
    <p:wipe dir="r"/>
  </p:transition>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3004B222-AE19-4D02-965D-59D5D4C7BAB8}"/>
              </a:ext>
            </a:extLst>
          </p:cNvPr>
          <p:cNvSpPr>
            <a:spLocks noGrp="1"/>
          </p:cNvSpPr>
          <p:nvPr>
            <p:ph type="sldNum" sz="quarter" idx="15"/>
          </p:nvPr>
        </p:nvSpPr>
        <p:spPr/>
        <p:txBody>
          <a:bodyPr/>
          <a:lstStyle/>
          <a:p>
            <a:fld id="{C22618A1-DFED-413B-BF04-637AA2483EFF}" type="slidenum">
              <a:rPr lang="en-GB" smtClean="0"/>
              <a:pPr/>
              <a:t>70</a:t>
            </a:fld>
            <a:endParaRPr lang="en-GB" dirty="0"/>
          </a:p>
        </p:txBody>
      </p:sp>
      <p:sp>
        <p:nvSpPr>
          <p:cNvPr id="7" name="Text Placeholder 6"/>
          <p:cNvSpPr>
            <a:spLocks noGrp="1"/>
          </p:cNvSpPr>
          <p:nvPr>
            <p:ph sz="quarter" idx="16"/>
          </p:nvPr>
        </p:nvSpPr>
        <p:spPr>
          <a:xfrm>
            <a:off x="2017777" y="1194455"/>
            <a:ext cx="3959225" cy="5287601"/>
          </a:xfrm>
        </p:spPr>
        <p:txBody>
          <a:bodyPr>
            <a:normAutofit fontScale="70000" lnSpcReduction="20000"/>
          </a:bodyPr>
          <a:lstStyle/>
          <a:p>
            <a:pPr marL="0" indent="0">
              <a:buNone/>
            </a:pPr>
            <a:r>
              <a:rPr lang="en-GB" dirty="0"/>
              <a:t>What is it?</a:t>
            </a:r>
          </a:p>
          <a:p>
            <a:r>
              <a:rPr lang="en-GB" dirty="0"/>
              <a:t>Functional Analysis is a tool that can help a multi-disciplinary team identify and structure the Generic System Functionality of a System based on a previous solution</a:t>
            </a:r>
          </a:p>
          <a:p>
            <a:pPr marL="0" indent="0">
              <a:buNone/>
            </a:pPr>
            <a:r>
              <a:rPr lang="en-GB" dirty="0"/>
              <a:t>When to use it?</a:t>
            </a:r>
          </a:p>
          <a:p>
            <a:r>
              <a:rPr lang="en-GB" dirty="0"/>
              <a:t>When attempting to determine the functionality of a component or simple subsystem</a:t>
            </a:r>
          </a:p>
          <a:p>
            <a:pPr marL="0" indent="0">
              <a:buNone/>
            </a:pPr>
            <a:r>
              <a:rPr lang="en-GB" dirty="0"/>
              <a:t>How does it work?</a:t>
            </a:r>
          </a:p>
          <a:p>
            <a:r>
              <a:rPr lang="en-GB" dirty="0"/>
              <a:t>The approach adopted is one of using existing design solutions and determining the function of each component or component feature</a:t>
            </a:r>
          </a:p>
          <a:p>
            <a:r>
              <a:rPr lang="en-GB" dirty="0"/>
              <a:t>Functional Analysis is based on the assumption that every component and feature has a purpose</a:t>
            </a:r>
          </a:p>
          <a:p>
            <a:endParaRPr lang="en-US" dirty="0"/>
          </a:p>
        </p:txBody>
      </p:sp>
      <p:sp>
        <p:nvSpPr>
          <p:cNvPr id="31745" name="Rectangle 2"/>
          <p:cNvSpPr>
            <a:spLocks noGrp="1" noChangeArrowheads="1"/>
          </p:cNvSpPr>
          <p:nvPr>
            <p:ph type="title"/>
          </p:nvPr>
        </p:nvSpPr>
        <p:spPr/>
        <p:txBody>
          <a:bodyPr/>
          <a:lstStyle/>
          <a:p>
            <a:r>
              <a:rPr lang="en-GB" dirty="0"/>
              <a:t>Functional Analysis</a:t>
            </a:r>
          </a:p>
        </p:txBody>
      </p:sp>
      <p:sp>
        <p:nvSpPr>
          <p:cNvPr id="2" name="TextBox 1"/>
          <p:cNvSpPr txBox="1"/>
          <p:nvPr/>
        </p:nvSpPr>
        <p:spPr>
          <a:xfrm>
            <a:off x="6675055" y="4904613"/>
            <a:ext cx="3116473" cy="1169551"/>
          </a:xfrm>
          <a:prstGeom prst="rect">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en-GB" sz="1400" dirty="0"/>
              <a:t>The example above shows an AA round tracer assembly. Functional Analysis was used to identify the functionality of the existing design to determine the generic functionality</a:t>
            </a:r>
          </a:p>
        </p:txBody>
      </p:sp>
      <p:pic>
        <p:nvPicPr>
          <p:cNvPr id="6"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15156" y="1366464"/>
            <a:ext cx="4208849" cy="293665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sp>
        <p:nvSpPr>
          <p:cNvPr id="10" name="TextBox 9">
            <a:extLst>
              <a:ext uri="{FF2B5EF4-FFF2-40B4-BE49-F238E27FC236}">
                <a16:creationId xmlns:a16="http://schemas.microsoft.com/office/drawing/2014/main" id="{46F247F3-EC48-0747-A63B-8275D1A55E14}"/>
              </a:ext>
            </a:extLst>
          </p:cNvPr>
          <p:cNvSpPr txBox="1"/>
          <p:nvPr/>
        </p:nvSpPr>
        <p:spPr>
          <a:xfrm rot="19253122">
            <a:off x="2041352" y="2190200"/>
            <a:ext cx="7212111" cy="247760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US" sz="11500" dirty="0"/>
              <a:t>More Later</a:t>
            </a:r>
          </a:p>
          <a:p>
            <a:r>
              <a:rPr lang="en-US" sz="4000" dirty="0"/>
              <a:t>When we get into detailed design</a:t>
            </a:r>
          </a:p>
        </p:txBody>
      </p:sp>
    </p:spTree>
    <p:extLst>
      <p:ext uri="{BB962C8B-B14F-4D97-AF65-F5344CB8AC3E}">
        <p14:creationId xmlns:p14="http://schemas.microsoft.com/office/powerpoint/2010/main" val="266088220"/>
      </p:ext>
    </p:extLst>
  </p:cSld>
  <p:clrMapOvr>
    <a:masterClrMapping/>
  </p:clrMapOvr>
  <p:transition/>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41744A6-CA2E-5246-9286-0253ADB9A8B0}"/>
              </a:ext>
            </a:extLst>
          </p:cNvPr>
          <p:cNvSpPr>
            <a:spLocks noGrp="1"/>
          </p:cNvSpPr>
          <p:nvPr>
            <p:ph type="sldNum" sz="quarter" idx="12"/>
          </p:nvPr>
        </p:nvSpPr>
        <p:spPr/>
        <p:txBody>
          <a:bodyPr/>
          <a:lstStyle/>
          <a:p>
            <a:fld id="{C22618A1-DFED-413B-BF04-637AA2483EFF}" type="slidenum">
              <a:rPr lang="en-GB" smtClean="0"/>
              <a:pPr/>
              <a:t>71</a:t>
            </a:fld>
            <a:endParaRPr lang="en-GB" dirty="0"/>
          </a:p>
        </p:txBody>
      </p:sp>
      <p:sp>
        <p:nvSpPr>
          <p:cNvPr id="7" name="Text Placeholder 6">
            <a:extLst>
              <a:ext uri="{FF2B5EF4-FFF2-40B4-BE49-F238E27FC236}">
                <a16:creationId xmlns:a16="http://schemas.microsoft.com/office/drawing/2014/main" id="{AD285183-888B-314B-8E07-68B541111195}"/>
              </a:ext>
            </a:extLst>
          </p:cNvPr>
          <p:cNvSpPr>
            <a:spLocks noGrp="1"/>
          </p:cNvSpPr>
          <p:nvPr>
            <p:ph type="body" sz="quarter" idx="13"/>
          </p:nvPr>
        </p:nvSpPr>
        <p:spPr>
          <a:xfrm>
            <a:off x="2119077" y="2532627"/>
            <a:ext cx="8023144" cy="764005"/>
          </a:xfrm>
        </p:spPr>
        <p:style>
          <a:lnRef idx="0">
            <a:schemeClr val="accent4"/>
          </a:lnRef>
          <a:fillRef idx="3">
            <a:schemeClr val="accent4"/>
          </a:fillRef>
          <a:effectRef idx="3">
            <a:schemeClr val="accent4"/>
          </a:effectRef>
          <a:fontRef idx="minor">
            <a:schemeClr val="lt1"/>
          </a:fontRef>
        </p:style>
        <p:txBody>
          <a:bodyPr anchor="ctr">
            <a:noAutofit/>
          </a:bodyPr>
          <a:lstStyle/>
          <a:p>
            <a:pPr marL="0" indent="0">
              <a:buNone/>
            </a:pPr>
            <a:r>
              <a:rPr lang="en-US" sz="2800" dirty="0">
                <a:solidFill>
                  <a:schemeClr val="tx1"/>
                </a:solidFill>
              </a:rPr>
              <a:t>Do we have a complete (enough) set of functions?</a:t>
            </a:r>
          </a:p>
        </p:txBody>
      </p:sp>
      <p:sp>
        <p:nvSpPr>
          <p:cNvPr id="6" name="Title 5">
            <a:extLst>
              <a:ext uri="{FF2B5EF4-FFF2-40B4-BE49-F238E27FC236}">
                <a16:creationId xmlns:a16="http://schemas.microsoft.com/office/drawing/2014/main" id="{484ADC5C-D1E9-1C4A-B835-82D4B89B7020}"/>
              </a:ext>
            </a:extLst>
          </p:cNvPr>
          <p:cNvSpPr>
            <a:spLocks noGrp="1"/>
          </p:cNvSpPr>
          <p:nvPr>
            <p:ph type="title"/>
          </p:nvPr>
        </p:nvSpPr>
        <p:spPr>
          <a:xfrm>
            <a:off x="160632" y="316987"/>
            <a:ext cx="8242725" cy="424732"/>
          </a:xfrm>
        </p:spPr>
        <p:txBody>
          <a:bodyPr/>
          <a:lstStyle/>
          <a:p>
            <a:r>
              <a:rPr lang="en-US" dirty="0"/>
              <a:t>A Key Question</a:t>
            </a:r>
          </a:p>
        </p:txBody>
      </p:sp>
      <p:sp>
        <p:nvSpPr>
          <p:cNvPr id="10" name="Down Arrow 9">
            <a:extLst>
              <a:ext uri="{FF2B5EF4-FFF2-40B4-BE49-F238E27FC236}">
                <a16:creationId xmlns:a16="http://schemas.microsoft.com/office/drawing/2014/main" id="{F9A5AC48-9D25-8A48-8F3C-96567CBC7CC0}"/>
              </a:ext>
            </a:extLst>
          </p:cNvPr>
          <p:cNvSpPr/>
          <p:nvPr/>
        </p:nvSpPr>
        <p:spPr>
          <a:xfrm>
            <a:off x="4281994" y="3965555"/>
            <a:ext cx="3429920" cy="2455014"/>
          </a:xfrm>
          <a:prstGeom prst="downArrow">
            <a:avLst>
              <a:gd name="adj1" fmla="val 70492"/>
              <a:gd name="adj2" fmla="val 50000"/>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US" sz="2400" dirty="0"/>
              <a:t>Let’s find out using Quality Function Deployment</a:t>
            </a:r>
          </a:p>
        </p:txBody>
      </p:sp>
    </p:spTree>
    <p:extLst>
      <p:ext uri="{BB962C8B-B14F-4D97-AF65-F5344CB8AC3E}">
        <p14:creationId xmlns:p14="http://schemas.microsoft.com/office/powerpoint/2010/main" val="1595918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5"/>
          </p:nvPr>
        </p:nvSpPr>
        <p:spPr/>
        <p:txBody>
          <a:bodyPr/>
          <a:lstStyle/>
          <a:p>
            <a:fld id="{2E204096-3B22-4640-83F3-4B5EE5261B14}" type="slidenum">
              <a:rPr lang="en-US" smtClean="0"/>
              <a:pPr/>
              <a:t>72</a:t>
            </a:fld>
            <a:endParaRPr lang="en-US" dirty="0"/>
          </a:p>
        </p:txBody>
      </p:sp>
      <p:sp>
        <p:nvSpPr>
          <p:cNvPr id="25602" name="Rectangle 3"/>
          <p:cNvSpPr>
            <a:spLocks noGrp="1" noChangeArrowheads="1"/>
          </p:cNvSpPr>
          <p:nvPr>
            <p:ph sz="quarter" idx="16"/>
          </p:nvPr>
        </p:nvSpPr>
        <p:spPr>
          <a:xfrm>
            <a:off x="1040525" y="1077460"/>
            <a:ext cx="5245976" cy="5076760"/>
          </a:xfrm>
        </p:spPr>
        <p:txBody>
          <a:bodyPr>
            <a:normAutofit fontScale="62500" lnSpcReduction="20000"/>
          </a:bodyPr>
          <a:lstStyle/>
          <a:p>
            <a:pPr marL="0" indent="0">
              <a:buNone/>
            </a:pPr>
            <a:r>
              <a:rPr lang="en-GB" sz="2900" dirty="0">
                <a:solidFill>
                  <a:srgbClr val="FC4C02"/>
                </a:solidFill>
              </a:rPr>
              <a:t>What is it?</a:t>
            </a:r>
          </a:p>
          <a:p>
            <a:r>
              <a:rPr lang="en-GB" sz="2900" dirty="0"/>
              <a:t>QFD is a methodology that can help an organization capture, translate, summarise and manage requirements throughout the system introduction process</a:t>
            </a:r>
          </a:p>
          <a:p>
            <a:r>
              <a:rPr lang="en-GB" sz="2900" dirty="0"/>
              <a:t>It is a structured and systematic approach to flowing customer requirements into measurable organization requirements at each stage from customer enquiry through design to manufacture.</a:t>
            </a:r>
          </a:p>
          <a:p>
            <a:r>
              <a:rPr lang="en-GB" sz="2900" dirty="0"/>
              <a:t>The QFD chart is a type of matrix diagram that allows a team to assess the relationships between two sets of requirements thereby helping assure:</a:t>
            </a:r>
          </a:p>
          <a:p>
            <a:pPr lvl="1"/>
            <a:r>
              <a:rPr lang="en-GB" sz="2900" dirty="0"/>
              <a:t>completeness</a:t>
            </a:r>
          </a:p>
          <a:p>
            <a:pPr lvl="1"/>
            <a:r>
              <a:rPr lang="en-GB" sz="2900" dirty="0"/>
              <a:t>consistency</a:t>
            </a:r>
          </a:p>
          <a:p>
            <a:pPr marL="0" indent="0">
              <a:lnSpc>
                <a:spcPct val="100000"/>
              </a:lnSpc>
              <a:buNone/>
            </a:pPr>
            <a:r>
              <a:rPr lang="en-GB" sz="2900" dirty="0">
                <a:solidFill>
                  <a:srgbClr val="FC4C02"/>
                </a:solidFill>
              </a:rPr>
              <a:t>When to use it</a:t>
            </a:r>
          </a:p>
          <a:p>
            <a:r>
              <a:rPr lang="en-GB" dirty="0"/>
              <a:t>Whenever attempting to determine and analyse a set of requirements in order to deliver a customer centric solution. </a:t>
            </a:r>
          </a:p>
        </p:txBody>
      </p:sp>
      <p:sp>
        <p:nvSpPr>
          <p:cNvPr id="25601" name="Rectangle 2"/>
          <p:cNvSpPr>
            <a:spLocks noGrp="1" noChangeArrowheads="1"/>
          </p:cNvSpPr>
          <p:nvPr>
            <p:ph type="title"/>
          </p:nvPr>
        </p:nvSpPr>
        <p:spPr/>
        <p:txBody>
          <a:bodyPr/>
          <a:lstStyle/>
          <a:p>
            <a:r>
              <a:rPr lang="en-GB" dirty="0"/>
              <a:t>Quality Function Deployment</a:t>
            </a:r>
          </a:p>
        </p:txBody>
      </p:sp>
      <p:pic>
        <p:nvPicPr>
          <p:cNvPr id="7" name="Picture 6"/>
          <p:cNvPicPr>
            <a:picLocks noChangeAspect="1"/>
          </p:cNvPicPr>
          <p:nvPr/>
        </p:nvPicPr>
        <p:blipFill>
          <a:blip r:embed="rId3"/>
          <a:stretch>
            <a:fillRect/>
          </a:stretch>
        </p:blipFill>
        <p:spPr>
          <a:xfrm>
            <a:off x="6981801" y="893962"/>
            <a:ext cx="4558111" cy="5443755"/>
          </a:xfrm>
          <a:prstGeom prst="rect">
            <a:avLst/>
          </a:prstGeom>
        </p:spPr>
      </p:pic>
    </p:spTree>
    <p:extLst>
      <p:ext uri="{BB962C8B-B14F-4D97-AF65-F5344CB8AC3E}">
        <p14:creationId xmlns:p14="http://schemas.microsoft.com/office/powerpoint/2010/main" val="706352668"/>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Rectangle 2"/>
          <p:cNvSpPr>
            <a:spLocks noChangeArrowheads="1"/>
          </p:cNvSpPr>
          <p:nvPr/>
        </p:nvSpPr>
        <p:spPr bwMode="auto">
          <a:xfrm>
            <a:off x="2852858" y="1051730"/>
            <a:ext cx="3846633" cy="5184775"/>
          </a:xfrm>
          <a:prstGeom prst="rect">
            <a:avLst/>
          </a:prstGeom>
          <a:ln>
            <a:headEnd/>
            <a:tailEnd/>
          </a:ln>
        </p:spPr>
        <p:style>
          <a:lnRef idx="1">
            <a:schemeClr val="accent5"/>
          </a:lnRef>
          <a:fillRef idx="2">
            <a:schemeClr val="accent5"/>
          </a:fillRef>
          <a:effectRef idx="1">
            <a:schemeClr val="accent5"/>
          </a:effectRef>
          <a:fontRef idx="minor">
            <a:schemeClr val="dk1"/>
          </a:fontRef>
        </p:style>
        <p:txBody>
          <a:bodyPr wrap="none" lIns="0" tIns="0" rIns="0" bIns="0" anchor="ctr"/>
          <a:lstStyle/>
          <a:p>
            <a:pPr>
              <a:defRPr/>
            </a:pPr>
            <a:endParaRPr lang="en-US" dirty="0"/>
          </a:p>
        </p:txBody>
      </p:sp>
      <p:sp>
        <p:nvSpPr>
          <p:cNvPr id="15362" name="Rectangle 2"/>
          <p:cNvSpPr>
            <a:spLocks noChangeArrowheads="1"/>
          </p:cNvSpPr>
          <p:nvPr/>
        </p:nvSpPr>
        <p:spPr bwMode="auto">
          <a:xfrm>
            <a:off x="7081960" y="1035859"/>
            <a:ext cx="3081703" cy="5184775"/>
          </a:xfrm>
          <a:prstGeom prst="rect">
            <a:avLst/>
          </a:prstGeom>
          <a:ln>
            <a:headEnd/>
            <a:tailEnd/>
          </a:ln>
        </p:spPr>
        <p:style>
          <a:lnRef idx="1">
            <a:schemeClr val="accent3"/>
          </a:lnRef>
          <a:fillRef idx="2">
            <a:schemeClr val="accent3"/>
          </a:fillRef>
          <a:effectRef idx="1">
            <a:schemeClr val="accent3"/>
          </a:effectRef>
          <a:fontRef idx="minor">
            <a:schemeClr val="dk1"/>
          </a:fontRef>
        </p:style>
        <p:txBody>
          <a:bodyPr wrap="none" lIns="0" tIns="0" rIns="0" bIns="0" anchor="ctr"/>
          <a:lstStyle/>
          <a:p>
            <a:pPr>
              <a:defRPr/>
            </a:pPr>
            <a:endParaRPr lang="en-US" dirty="0"/>
          </a:p>
        </p:txBody>
      </p:sp>
      <p:sp>
        <p:nvSpPr>
          <p:cNvPr id="69640" name="Rectangle 3"/>
          <p:cNvSpPr>
            <a:spLocks noGrp="1" noChangeArrowheads="1"/>
          </p:cNvSpPr>
          <p:nvPr>
            <p:ph type="title"/>
          </p:nvPr>
        </p:nvSpPr>
        <p:spPr>
          <a:xfrm>
            <a:off x="115923" y="164747"/>
            <a:ext cx="12076077" cy="799879"/>
          </a:xfrm>
        </p:spPr>
        <p:txBody>
          <a:bodyPr>
            <a:noAutofit/>
          </a:bodyPr>
          <a:lstStyle/>
          <a:p>
            <a:pPr defTabSz="762000"/>
            <a:r>
              <a:rPr lang="en-GB" sz="2800" dirty="0">
                <a:latin typeface="Arial" charset="0"/>
              </a:rPr>
              <a:t>A Different View of New Product Introduction:</a:t>
            </a:r>
            <a:br>
              <a:rPr lang="en-GB" sz="2800" dirty="0">
                <a:latin typeface="Arial" charset="0"/>
              </a:rPr>
            </a:br>
            <a:r>
              <a:rPr lang="en-GB" sz="2800" dirty="0">
                <a:latin typeface="Arial" charset="0"/>
              </a:rPr>
              <a:t>Not Just One But A Series of Requirements Translations</a:t>
            </a:r>
          </a:p>
        </p:txBody>
      </p:sp>
      <p:sp>
        <p:nvSpPr>
          <p:cNvPr id="3" name="Slide Number Placeholder 2">
            <a:extLst>
              <a:ext uri="{FF2B5EF4-FFF2-40B4-BE49-F238E27FC236}">
                <a16:creationId xmlns:a16="http://schemas.microsoft.com/office/drawing/2014/main" id="{A9AB56C9-A8EA-4CEC-8068-023349CE46C0}"/>
              </a:ext>
            </a:extLst>
          </p:cNvPr>
          <p:cNvSpPr>
            <a:spLocks noGrp="1"/>
          </p:cNvSpPr>
          <p:nvPr>
            <p:ph type="sldNum" sz="quarter" idx="4"/>
          </p:nvPr>
        </p:nvSpPr>
        <p:spPr/>
        <p:txBody>
          <a:bodyPr/>
          <a:lstStyle/>
          <a:p>
            <a:fld id="{C22618A1-DFED-413B-BF04-637AA2483EFF}" type="slidenum">
              <a:rPr lang="en-GB" smtClean="0"/>
              <a:pPr/>
              <a:t>73</a:t>
            </a:fld>
            <a:endParaRPr lang="en-GB" dirty="0"/>
          </a:p>
        </p:txBody>
      </p:sp>
      <p:sp>
        <p:nvSpPr>
          <p:cNvPr id="14340" name="Rectangle 4"/>
          <p:cNvSpPr>
            <a:spLocks noChangeArrowheads="1"/>
          </p:cNvSpPr>
          <p:nvPr/>
        </p:nvSpPr>
        <p:spPr bwMode="gray">
          <a:xfrm>
            <a:off x="3062406" y="1486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Customer Requirements</a:t>
            </a:r>
            <a:endParaRPr lang="en-GB" sz="2400" dirty="0">
              <a:solidFill>
                <a:srgbClr val="FFFFFF"/>
              </a:solidFill>
            </a:endParaRPr>
          </a:p>
        </p:txBody>
      </p:sp>
      <p:sp>
        <p:nvSpPr>
          <p:cNvPr id="14341" name="Rectangle 5"/>
          <p:cNvSpPr>
            <a:spLocks noChangeArrowheads="1"/>
          </p:cNvSpPr>
          <p:nvPr/>
        </p:nvSpPr>
        <p:spPr bwMode="gray">
          <a:xfrm>
            <a:off x="3062406" y="2477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Design Requirements</a:t>
            </a:r>
            <a:endParaRPr lang="en-GB" sz="2400" dirty="0">
              <a:solidFill>
                <a:srgbClr val="FFFFFF"/>
              </a:solidFill>
            </a:endParaRPr>
          </a:p>
        </p:txBody>
      </p:sp>
      <p:sp>
        <p:nvSpPr>
          <p:cNvPr id="14342" name="Rectangle 6"/>
          <p:cNvSpPr>
            <a:spLocks noChangeArrowheads="1"/>
          </p:cNvSpPr>
          <p:nvPr/>
        </p:nvSpPr>
        <p:spPr bwMode="gray">
          <a:xfrm>
            <a:off x="3062406" y="36202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Part Requirements</a:t>
            </a:r>
            <a:endParaRPr lang="en-GB" sz="2400" dirty="0">
              <a:solidFill>
                <a:srgbClr val="FFFFFF"/>
              </a:solidFill>
            </a:endParaRPr>
          </a:p>
        </p:txBody>
      </p:sp>
      <p:sp>
        <p:nvSpPr>
          <p:cNvPr id="14343" name="Rectangle 7"/>
          <p:cNvSpPr>
            <a:spLocks noChangeArrowheads="1"/>
          </p:cNvSpPr>
          <p:nvPr/>
        </p:nvSpPr>
        <p:spPr bwMode="gray">
          <a:xfrm>
            <a:off x="3062406" y="46870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Manufacturing Requirements</a:t>
            </a:r>
            <a:endParaRPr lang="en-GB" sz="2400" dirty="0">
              <a:solidFill>
                <a:srgbClr val="FFFFFF"/>
              </a:solidFill>
            </a:endParaRPr>
          </a:p>
        </p:txBody>
      </p:sp>
      <p:sp>
        <p:nvSpPr>
          <p:cNvPr id="2" name="Rectangle 8"/>
          <p:cNvSpPr>
            <a:spLocks noChangeArrowheads="1"/>
          </p:cNvSpPr>
          <p:nvPr/>
        </p:nvSpPr>
        <p:spPr bwMode="gray">
          <a:xfrm>
            <a:off x="3062406" y="5677610"/>
            <a:ext cx="3276600" cy="381000"/>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defRPr/>
            </a:pPr>
            <a:r>
              <a:rPr lang="en-GB" dirty="0">
                <a:solidFill>
                  <a:srgbClr val="FFFFFF"/>
                </a:solidFill>
              </a:rPr>
              <a:t>Production Requirements</a:t>
            </a:r>
            <a:endParaRPr lang="en-GB" sz="2400" dirty="0">
              <a:solidFill>
                <a:srgbClr val="FFFFFF"/>
              </a:solidFill>
            </a:endParaRPr>
          </a:p>
        </p:txBody>
      </p:sp>
      <p:sp>
        <p:nvSpPr>
          <p:cNvPr id="14345" name="AutoShape 9"/>
          <p:cNvSpPr>
            <a:spLocks noChangeArrowheads="1"/>
          </p:cNvSpPr>
          <p:nvPr/>
        </p:nvSpPr>
        <p:spPr bwMode="auto">
          <a:xfrm>
            <a:off x="4414956" y="20200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6" name="AutoShape 10"/>
          <p:cNvSpPr>
            <a:spLocks noChangeArrowheads="1"/>
          </p:cNvSpPr>
          <p:nvPr/>
        </p:nvSpPr>
        <p:spPr bwMode="auto">
          <a:xfrm>
            <a:off x="4414956" y="3010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7" name="AutoShape 11"/>
          <p:cNvSpPr>
            <a:spLocks noChangeArrowheads="1"/>
          </p:cNvSpPr>
          <p:nvPr/>
        </p:nvSpPr>
        <p:spPr bwMode="auto">
          <a:xfrm>
            <a:off x="4414956" y="41536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8" name="AutoShape 12"/>
          <p:cNvSpPr>
            <a:spLocks noChangeArrowheads="1"/>
          </p:cNvSpPr>
          <p:nvPr/>
        </p:nvSpPr>
        <p:spPr bwMode="auto">
          <a:xfrm>
            <a:off x="4414956" y="5220410"/>
            <a:ext cx="457200" cy="381000"/>
          </a:xfrm>
          <a:prstGeom prst="downArrow">
            <a:avLst>
              <a:gd name="adj1" fmla="val 50000"/>
              <a:gd name="adj2" fmla="val 25000"/>
            </a:avLst>
          </a:prstGeom>
          <a:ln>
            <a:headEnd/>
            <a:tailEnd/>
          </a:ln>
        </p:spPr>
        <p:style>
          <a:lnRef idx="1">
            <a:schemeClr val="dk1"/>
          </a:lnRef>
          <a:fillRef idx="3">
            <a:schemeClr val="dk1"/>
          </a:fillRef>
          <a:effectRef idx="2">
            <a:schemeClr val="dk1"/>
          </a:effectRef>
          <a:fontRef idx="minor">
            <a:schemeClr val="lt1"/>
          </a:fontRef>
        </p:style>
        <p:txBody>
          <a:bodyPr wrap="none" anchor="ctr"/>
          <a:lstStyle/>
          <a:p>
            <a:pPr>
              <a:defRPr/>
            </a:pPr>
            <a:endParaRPr lang="en-US" dirty="0"/>
          </a:p>
        </p:txBody>
      </p:sp>
      <p:sp>
        <p:nvSpPr>
          <p:cNvPr id="14349" name="AutoShape 13"/>
          <p:cNvSpPr>
            <a:spLocks noChangeArrowheads="1"/>
          </p:cNvSpPr>
          <p:nvPr/>
        </p:nvSpPr>
        <p:spPr bwMode="auto">
          <a:xfrm>
            <a:off x="6082564" y="194381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71" name="Text Box 14"/>
          <p:cNvSpPr txBox="1">
            <a:spLocks noChangeArrowheads="1"/>
          </p:cNvSpPr>
          <p:nvPr/>
        </p:nvSpPr>
        <p:spPr bwMode="auto">
          <a:xfrm>
            <a:off x="1665767" y="1926819"/>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1</a:t>
            </a:r>
          </a:p>
        </p:txBody>
      </p:sp>
      <p:sp>
        <p:nvSpPr>
          <p:cNvPr id="69672" name="Text Box 15"/>
          <p:cNvSpPr txBox="1">
            <a:spLocks noChangeArrowheads="1"/>
          </p:cNvSpPr>
          <p:nvPr/>
        </p:nvSpPr>
        <p:spPr bwMode="auto">
          <a:xfrm>
            <a:off x="1665767" y="29936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2</a:t>
            </a:r>
          </a:p>
        </p:txBody>
      </p:sp>
      <p:sp>
        <p:nvSpPr>
          <p:cNvPr id="69673" name="Text Box 16"/>
          <p:cNvSpPr txBox="1">
            <a:spLocks noChangeArrowheads="1"/>
          </p:cNvSpPr>
          <p:nvPr/>
        </p:nvSpPr>
        <p:spPr bwMode="auto">
          <a:xfrm>
            <a:off x="1665767" y="4060416"/>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3</a:t>
            </a:r>
          </a:p>
        </p:txBody>
      </p:sp>
      <p:sp>
        <p:nvSpPr>
          <p:cNvPr id="69674" name="Text Box 17"/>
          <p:cNvSpPr txBox="1">
            <a:spLocks noChangeArrowheads="1"/>
          </p:cNvSpPr>
          <p:nvPr/>
        </p:nvSpPr>
        <p:spPr bwMode="auto">
          <a:xfrm>
            <a:off x="1665767" y="5127263"/>
            <a:ext cx="1091014" cy="46166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nchor="ctr">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r>
              <a:rPr lang="en-GB" sz="2400" dirty="0"/>
              <a:t>QFD 4</a:t>
            </a:r>
          </a:p>
        </p:txBody>
      </p:sp>
      <p:sp>
        <p:nvSpPr>
          <p:cNvPr id="14354" name="AutoShape 18"/>
          <p:cNvSpPr>
            <a:spLocks noChangeArrowheads="1"/>
          </p:cNvSpPr>
          <p:nvPr/>
        </p:nvSpPr>
        <p:spPr bwMode="auto">
          <a:xfrm>
            <a:off x="2720150" y="2070716"/>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5" name="AutoShape 19"/>
          <p:cNvSpPr>
            <a:spLocks noChangeArrowheads="1"/>
          </p:cNvSpPr>
          <p:nvPr/>
        </p:nvSpPr>
        <p:spPr bwMode="auto">
          <a:xfrm>
            <a:off x="2708552" y="3139191"/>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6" name="AutoShape 20"/>
          <p:cNvSpPr>
            <a:spLocks noChangeArrowheads="1"/>
          </p:cNvSpPr>
          <p:nvPr/>
        </p:nvSpPr>
        <p:spPr bwMode="auto">
          <a:xfrm>
            <a:off x="2728841" y="4217555"/>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7" name="AutoShape 21"/>
          <p:cNvSpPr>
            <a:spLocks noChangeArrowheads="1"/>
          </p:cNvSpPr>
          <p:nvPr/>
        </p:nvSpPr>
        <p:spPr bwMode="auto">
          <a:xfrm>
            <a:off x="2731969" y="5284308"/>
            <a:ext cx="838200" cy="228600"/>
          </a:xfrm>
          <a:prstGeom prst="rightArrow">
            <a:avLst>
              <a:gd name="adj1" fmla="val 50000"/>
              <a:gd name="adj2" fmla="val 99306"/>
            </a:avLst>
          </a:prstGeom>
          <a:solidFill>
            <a:srgbClr val="F4FD3F"/>
          </a:solidFill>
          <a:ln w="12700">
            <a:solidFill>
              <a:schemeClr val="tx1"/>
            </a:solidFill>
            <a:miter lim="800000"/>
            <a:headEnd/>
            <a:tailEnd/>
          </a:ln>
          <a:scene3d>
            <a:camera prst="orthographicFront"/>
            <a:lightRig rig="threePt" dir="t"/>
          </a:scene3d>
          <a:sp3d>
            <a:bevelT/>
          </a:sp3d>
        </p:spPr>
        <p:txBody>
          <a:bodyPr wrap="none" anchor="ctr"/>
          <a:lstStyle/>
          <a:p>
            <a:pPr>
              <a:defRPr/>
            </a:pPr>
            <a:endParaRPr lang="en-US" dirty="0"/>
          </a:p>
        </p:txBody>
      </p:sp>
      <p:sp>
        <p:nvSpPr>
          <p:cNvPr id="14358" name="AutoShape 22"/>
          <p:cNvSpPr>
            <a:spLocks noChangeArrowheads="1"/>
          </p:cNvSpPr>
          <p:nvPr/>
        </p:nvSpPr>
        <p:spPr bwMode="auto">
          <a:xfrm>
            <a:off x="6082564" y="30169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59" name="AutoShape 23"/>
          <p:cNvSpPr>
            <a:spLocks noChangeArrowheads="1"/>
          </p:cNvSpPr>
          <p:nvPr/>
        </p:nvSpPr>
        <p:spPr bwMode="auto">
          <a:xfrm>
            <a:off x="6082564" y="4131385"/>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14360" name="AutoShape 24"/>
          <p:cNvSpPr>
            <a:spLocks noChangeArrowheads="1"/>
          </p:cNvSpPr>
          <p:nvPr/>
        </p:nvSpPr>
        <p:spPr bwMode="auto">
          <a:xfrm>
            <a:off x="6082564" y="5150560"/>
            <a:ext cx="1371600" cy="438150"/>
          </a:xfrm>
          <a:prstGeom prst="leftArrow">
            <a:avLst>
              <a:gd name="adj1" fmla="val 50000"/>
              <a:gd name="adj2" fmla="val 84783"/>
            </a:avLst>
          </a:prstGeom>
          <a:ln>
            <a:headEnd/>
            <a:tailEnd/>
          </a:ln>
        </p:spPr>
        <p:style>
          <a:lnRef idx="1">
            <a:schemeClr val="accent1"/>
          </a:lnRef>
          <a:fillRef idx="2">
            <a:schemeClr val="accent1"/>
          </a:fillRef>
          <a:effectRef idx="1">
            <a:schemeClr val="accent1"/>
          </a:effectRef>
          <a:fontRef idx="minor">
            <a:schemeClr val="dk1"/>
          </a:fontRef>
        </p:style>
        <p:txBody>
          <a:bodyPr wrap="none" anchor="ctr"/>
          <a:lstStyle/>
          <a:p>
            <a:pPr algn="ctr">
              <a:defRPr/>
            </a:pPr>
            <a:r>
              <a:rPr lang="en-GB" sz="1400" dirty="0"/>
              <a:t>Translation</a:t>
            </a:r>
          </a:p>
        </p:txBody>
      </p:sp>
      <p:sp>
        <p:nvSpPr>
          <p:cNvPr id="69696" name="Text Box 25"/>
          <p:cNvSpPr txBox="1">
            <a:spLocks noChangeArrowheads="1"/>
          </p:cNvSpPr>
          <p:nvPr/>
        </p:nvSpPr>
        <p:spPr bwMode="auto">
          <a:xfrm>
            <a:off x="7739749" y="1540952"/>
            <a:ext cx="1013499"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Marketing</a:t>
            </a:r>
          </a:p>
        </p:txBody>
      </p:sp>
      <p:sp>
        <p:nvSpPr>
          <p:cNvPr id="69697" name="Text Box 26"/>
          <p:cNvSpPr txBox="1">
            <a:spLocks noChangeArrowheads="1"/>
          </p:cNvSpPr>
          <p:nvPr/>
        </p:nvSpPr>
        <p:spPr bwMode="auto">
          <a:xfrm>
            <a:off x="7739744" y="2499802"/>
            <a:ext cx="218118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Systems Engineering</a:t>
            </a:r>
          </a:p>
        </p:txBody>
      </p:sp>
      <p:sp>
        <p:nvSpPr>
          <p:cNvPr id="69698" name="Text Box 27"/>
          <p:cNvSpPr txBox="1">
            <a:spLocks noChangeArrowheads="1"/>
          </p:cNvSpPr>
          <p:nvPr/>
        </p:nvSpPr>
        <p:spPr bwMode="auto">
          <a:xfrm>
            <a:off x="7739745" y="3671336"/>
            <a:ext cx="78226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Design </a:t>
            </a:r>
          </a:p>
        </p:txBody>
      </p:sp>
      <p:sp>
        <p:nvSpPr>
          <p:cNvPr id="69699" name="Text Box 28"/>
          <p:cNvSpPr txBox="1">
            <a:spLocks noChangeArrowheads="1"/>
          </p:cNvSpPr>
          <p:nvPr/>
        </p:nvSpPr>
        <p:spPr bwMode="auto">
          <a:xfrm>
            <a:off x="7766731" y="4612715"/>
            <a:ext cx="2475037" cy="55399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Manufacturing Systems </a:t>
            </a:r>
          </a:p>
          <a:p>
            <a:pPr eaLnBrk="1" hangingPunct="1"/>
            <a:r>
              <a:rPr lang="en-GB" dirty="0"/>
              <a:t>Engineering</a:t>
            </a:r>
          </a:p>
        </p:txBody>
      </p:sp>
      <p:sp>
        <p:nvSpPr>
          <p:cNvPr id="69700" name="Text Box 29"/>
          <p:cNvSpPr txBox="1">
            <a:spLocks noChangeArrowheads="1"/>
          </p:cNvSpPr>
          <p:nvPr/>
        </p:nvSpPr>
        <p:spPr bwMode="auto">
          <a:xfrm>
            <a:off x="7739742" y="5716077"/>
            <a:ext cx="1949252"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Production and QA</a:t>
            </a:r>
          </a:p>
        </p:txBody>
      </p:sp>
      <p:sp>
        <p:nvSpPr>
          <p:cNvPr id="14366" name="AutoShape 30"/>
          <p:cNvSpPr>
            <a:spLocks noChangeArrowheads="1"/>
          </p:cNvSpPr>
          <p:nvPr/>
        </p:nvSpPr>
        <p:spPr bwMode="auto">
          <a:xfrm>
            <a:off x="7945068" y="20279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7" name="AutoShape 31"/>
          <p:cNvSpPr>
            <a:spLocks noChangeArrowheads="1"/>
          </p:cNvSpPr>
          <p:nvPr/>
        </p:nvSpPr>
        <p:spPr bwMode="auto">
          <a:xfrm>
            <a:off x="7945068" y="3018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8" name="AutoShape 32"/>
          <p:cNvSpPr>
            <a:spLocks noChangeArrowheads="1"/>
          </p:cNvSpPr>
          <p:nvPr/>
        </p:nvSpPr>
        <p:spPr bwMode="auto">
          <a:xfrm>
            <a:off x="7945068" y="41615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14369" name="AutoShape 33"/>
          <p:cNvSpPr>
            <a:spLocks noChangeArrowheads="1"/>
          </p:cNvSpPr>
          <p:nvPr/>
        </p:nvSpPr>
        <p:spPr bwMode="auto">
          <a:xfrm>
            <a:off x="7945068" y="5228348"/>
            <a:ext cx="457200" cy="381000"/>
          </a:xfrm>
          <a:prstGeom prst="downArrow">
            <a:avLst>
              <a:gd name="adj1" fmla="val 50000"/>
              <a:gd name="adj2" fmla="val 25000"/>
            </a:avLst>
          </a:prstGeom>
          <a:ln>
            <a:headEnd/>
            <a:tailEnd/>
          </a:ln>
        </p:spPr>
        <p:style>
          <a:lnRef idx="0">
            <a:schemeClr val="dk1"/>
          </a:lnRef>
          <a:fillRef idx="3">
            <a:schemeClr val="dk1"/>
          </a:fillRef>
          <a:effectRef idx="3">
            <a:schemeClr val="dk1"/>
          </a:effectRef>
          <a:fontRef idx="minor">
            <a:schemeClr val="lt1"/>
          </a:fontRef>
        </p:style>
        <p:txBody>
          <a:bodyPr wrap="none" anchor="ctr"/>
          <a:lstStyle/>
          <a:p>
            <a:pPr>
              <a:defRPr/>
            </a:pPr>
            <a:endParaRPr lang="en-US" dirty="0"/>
          </a:p>
        </p:txBody>
      </p:sp>
      <p:sp>
        <p:nvSpPr>
          <p:cNvPr id="69713" name="TextBox 34"/>
          <p:cNvSpPr txBox="1">
            <a:spLocks noChangeArrowheads="1"/>
          </p:cNvSpPr>
          <p:nvPr/>
        </p:nvSpPr>
        <p:spPr bwMode="auto">
          <a:xfrm>
            <a:off x="7877883" y="1074179"/>
            <a:ext cx="1787669"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Responsibility</a:t>
            </a:r>
          </a:p>
        </p:txBody>
      </p:sp>
      <p:sp>
        <p:nvSpPr>
          <p:cNvPr id="69714" name="TextBox 36"/>
          <p:cNvSpPr txBox="1">
            <a:spLocks noChangeArrowheads="1"/>
          </p:cNvSpPr>
          <p:nvPr/>
        </p:nvSpPr>
        <p:spPr bwMode="auto">
          <a:xfrm>
            <a:off x="3974217" y="1083704"/>
            <a:ext cx="1544413"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b="1" dirty="0"/>
              <a:t>Translations</a:t>
            </a:r>
          </a:p>
        </p:txBody>
      </p:sp>
    </p:spTree>
    <p:extLst>
      <p:ext uri="{BB962C8B-B14F-4D97-AF65-F5344CB8AC3E}">
        <p14:creationId xmlns:p14="http://schemas.microsoft.com/office/powerpoint/2010/main" val="2660324462"/>
      </p:ext>
    </p:extLst>
  </p:cSld>
  <p:clrMapOvr>
    <a:masterClrMapping/>
  </p:clrMapOvr>
  <p:transition/>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115923" y="157284"/>
            <a:ext cx="7693025" cy="479978"/>
          </a:xfrm>
        </p:spPr>
        <p:txBody>
          <a:bodyPr>
            <a:normAutofit fontScale="90000"/>
          </a:bodyPr>
          <a:lstStyle/>
          <a:p>
            <a:pPr eaLnBrk="1" hangingPunct="1"/>
            <a:r>
              <a:rPr lang="en-GB" dirty="0">
                <a:latin typeface="Arial" charset="0"/>
              </a:rPr>
              <a:t>Translation via a Matrix Diagram</a:t>
            </a:r>
          </a:p>
        </p:txBody>
      </p:sp>
      <p:sp>
        <p:nvSpPr>
          <p:cNvPr id="2" name="Slide Number Placeholder 1"/>
          <p:cNvSpPr>
            <a:spLocks noGrp="1"/>
          </p:cNvSpPr>
          <p:nvPr>
            <p:ph type="sldNum" sz="quarter" idx="4"/>
          </p:nvPr>
        </p:nvSpPr>
        <p:spPr/>
        <p:txBody>
          <a:bodyPr/>
          <a:lstStyle/>
          <a:p>
            <a:fld id="{714C567D-0E37-3E41-B6D4-8C0AC45026B9}" type="slidenum">
              <a:rPr lang="en-US" smtClean="0"/>
              <a:pPr/>
              <a:t>74</a:t>
            </a:fld>
            <a:endParaRPr lang="en-US" dirty="0"/>
          </a:p>
        </p:txBody>
      </p:sp>
      <p:pic>
        <p:nvPicPr>
          <p:cNvPr id="70659"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82628" y="2419350"/>
            <a:ext cx="7083573" cy="432180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13316" name="AutoShape 4"/>
          <p:cNvSpPr>
            <a:spLocks noChangeArrowheads="1"/>
          </p:cNvSpPr>
          <p:nvPr/>
        </p:nvSpPr>
        <p:spPr bwMode="gray">
          <a:xfrm>
            <a:off x="1600201" y="4692754"/>
            <a:ext cx="1762858" cy="1573213"/>
          </a:xfrm>
          <a:prstGeom prst="wedgeRoundRectCallout">
            <a:avLst>
              <a:gd name="adj1" fmla="val 101713"/>
              <a:gd name="adj2" fmla="val 2447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Primary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7" name="AutoShape 5"/>
          <p:cNvSpPr>
            <a:spLocks noChangeArrowheads="1"/>
          </p:cNvSpPr>
          <p:nvPr/>
        </p:nvSpPr>
        <p:spPr bwMode="gray">
          <a:xfrm>
            <a:off x="1885484" y="2476799"/>
            <a:ext cx="1762857" cy="1573213"/>
          </a:xfrm>
          <a:prstGeom prst="wedgeRoundRectCallout">
            <a:avLst>
              <a:gd name="adj1" fmla="val 177389"/>
              <a:gd name="adj2" fmla="val -3782"/>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Secondary List of Items</a:t>
            </a:r>
            <a:r>
              <a:rPr lang="en-GB" dirty="0">
                <a:solidFill>
                  <a:schemeClr val="bg1"/>
                </a:solidFill>
              </a:rPr>
              <a:t> </a:t>
            </a:r>
          </a:p>
          <a:p>
            <a:pPr algn="ctr">
              <a:defRPr/>
            </a:pPr>
            <a:r>
              <a:rPr lang="en-GB" sz="1600" dirty="0">
                <a:solidFill>
                  <a:schemeClr val="bg1"/>
                </a:solidFill>
              </a:rPr>
              <a:t>(must have something in common)</a:t>
            </a:r>
          </a:p>
        </p:txBody>
      </p:sp>
      <p:sp>
        <p:nvSpPr>
          <p:cNvPr id="13318" name="AutoShape 6"/>
          <p:cNvSpPr>
            <a:spLocks noChangeArrowheads="1"/>
          </p:cNvSpPr>
          <p:nvPr/>
        </p:nvSpPr>
        <p:spPr bwMode="gray">
          <a:xfrm>
            <a:off x="8292663" y="2476799"/>
            <a:ext cx="2855008" cy="2894013"/>
          </a:xfrm>
          <a:prstGeom prst="wedgeRoundRectCallout">
            <a:avLst>
              <a:gd name="adj1" fmla="val -93788"/>
              <a:gd name="adj2" fmla="val 31073"/>
              <a:gd name="adj3" fmla="val 16667"/>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lstStyle/>
          <a:p>
            <a:pPr algn="ctr">
              <a:defRPr/>
            </a:pPr>
            <a:r>
              <a:rPr lang="en-GB" sz="2000" dirty="0">
                <a:solidFill>
                  <a:schemeClr val="bg1"/>
                </a:solidFill>
              </a:rPr>
              <a:t>Many-to-many Relationship Matrix</a:t>
            </a:r>
            <a:endParaRPr lang="en-GB" sz="1600" dirty="0">
              <a:solidFill>
                <a:schemeClr val="bg1"/>
              </a:solidFill>
            </a:endParaRPr>
          </a:p>
        </p:txBody>
      </p:sp>
      <p:sp>
        <p:nvSpPr>
          <p:cNvPr id="70669" name="Oval 7"/>
          <p:cNvSpPr>
            <a:spLocks noChangeArrowheads="1"/>
          </p:cNvSpPr>
          <p:nvPr/>
        </p:nvSpPr>
        <p:spPr bwMode="gray">
          <a:xfrm>
            <a:off x="8737600" y="4232275"/>
            <a:ext cx="304800" cy="304800"/>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nvGrpSpPr>
          <p:cNvPr id="70670" name="Group 8"/>
          <p:cNvGrpSpPr>
            <a:grpSpLocks/>
          </p:cNvGrpSpPr>
          <p:nvPr/>
        </p:nvGrpSpPr>
        <p:grpSpPr bwMode="auto">
          <a:xfrm>
            <a:off x="8737600" y="3759200"/>
            <a:ext cx="304800" cy="304800"/>
            <a:chOff x="3648" y="2400"/>
            <a:chExt cx="96" cy="96"/>
          </a:xfrm>
        </p:grpSpPr>
        <p:sp>
          <p:nvSpPr>
            <p:cNvPr id="70676" name="Oval 9"/>
            <p:cNvSpPr>
              <a:spLocks noChangeArrowheads="1"/>
            </p:cNvSpPr>
            <p:nvPr/>
          </p:nvSpPr>
          <p:spPr bwMode="gray">
            <a:xfrm>
              <a:off x="3648" y="2400"/>
              <a:ext cx="96" cy="96"/>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7" name="Oval 10"/>
            <p:cNvSpPr>
              <a:spLocks noChangeArrowheads="1"/>
            </p:cNvSpPr>
            <p:nvPr/>
          </p:nvSpPr>
          <p:spPr bwMode="gray">
            <a:xfrm>
              <a:off x="3672" y="2424"/>
              <a:ext cx="48" cy="48"/>
            </a:xfrm>
            <a:prstGeom prst="ellipse">
              <a:avLst/>
            </a:prstGeom>
            <a:noFill/>
            <a:ln w="28575">
              <a:solidFill>
                <a:schemeClr val="bg1"/>
              </a:solidFill>
              <a:round/>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grpSp>
      <p:sp>
        <p:nvSpPr>
          <p:cNvPr id="70671" name="AutoShape 11"/>
          <p:cNvSpPr>
            <a:spLocks noChangeArrowheads="1"/>
          </p:cNvSpPr>
          <p:nvPr/>
        </p:nvSpPr>
        <p:spPr bwMode="gray">
          <a:xfrm>
            <a:off x="8737600" y="4689475"/>
            <a:ext cx="304800" cy="304800"/>
          </a:xfrm>
          <a:prstGeom prst="triangle">
            <a:avLst>
              <a:gd name="adj" fmla="val 50000"/>
            </a:avLst>
          </a:prstGeom>
          <a:noFill/>
          <a:ln w="28575">
            <a:solidFill>
              <a:schemeClr val="bg1"/>
            </a:solidFill>
            <a:miter lim="800000"/>
            <a:headEnd/>
            <a:tailEnd/>
          </a:ln>
          <a:extLst>
            <a:ext uri="{909E8E84-426E-40dd-AFC4-6F175D3DCCD1}">
              <a14:hiddenFill xmlns:a14="http://schemas.microsoft.com/office/drawing/2010/main" xmlns="">
                <a:solidFill>
                  <a:srgbClr val="FFFFFF"/>
                </a:solidFill>
              </a14:hiddenFill>
            </a:ext>
          </a:extLst>
        </p:spPr>
        <p:txBody>
          <a:bodyPr wrap="none" anchor="ctr"/>
          <a:lstStyle/>
          <a:p>
            <a:endParaRPr lang="en-US" dirty="0"/>
          </a:p>
        </p:txBody>
      </p:sp>
      <p:sp>
        <p:nvSpPr>
          <p:cNvPr id="70672" name="Text Box 12"/>
          <p:cNvSpPr txBox="1">
            <a:spLocks noChangeArrowheads="1"/>
          </p:cNvSpPr>
          <p:nvPr/>
        </p:nvSpPr>
        <p:spPr bwMode="gray">
          <a:xfrm>
            <a:off x="9169401" y="3692525"/>
            <a:ext cx="1281846"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STRONG</a:t>
            </a:r>
          </a:p>
        </p:txBody>
      </p:sp>
      <p:sp>
        <p:nvSpPr>
          <p:cNvPr id="70673" name="Text Box 13"/>
          <p:cNvSpPr txBox="1">
            <a:spLocks noChangeArrowheads="1"/>
          </p:cNvSpPr>
          <p:nvPr/>
        </p:nvSpPr>
        <p:spPr bwMode="gray">
          <a:xfrm>
            <a:off x="9169425" y="4165600"/>
            <a:ext cx="1224739"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MEDIUM</a:t>
            </a:r>
          </a:p>
        </p:txBody>
      </p:sp>
      <p:sp>
        <p:nvSpPr>
          <p:cNvPr id="70674" name="Text Box 14"/>
          <p:cNvSpPr txBox="1">
            <a:spLocks noChangeArrowheads="1"/>
          </p:cNvSpPr>
          <p:nvPr/>
        </p:nvSpPr>
        <p:spPr bwMode="gray">
          <a:xfrm>
            <a:off x="9169402" y="4699000"/>
            <a:ext cx="941283" cy="40011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r>
              <a:rPr lang="en-GB" sz="2000" dirty="0">
                <a:solidFill>
                  <a:schemeClr val="bg1"/>
                </a:solidFill>
              </a:rPr>
              <a:t>WEAK</a:t>
            </a:r>
          </a:p>
        </p:txBody>
      </p:sp>
      <p:sp>
        <p:nvSpPr>
          <p:cNvPr id="15" name="TextBox 14"/>
          <p:cNvSpPr txBox="1">
            <a:spLocks noChangeArrowheads="1"/>
          </p:cNvSpPr>
          <p:nvPr/>
        </p:nvSpPr>
        <p:spPr bwMode="auto">
          <a:xfrm>
            <a:off x="1600201" y="853278"/>
            <a:ext cx="9362089" cy="1200329"/>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pPr algn="ctr">
              <a:defRPr/>
            </a:pPr>
            <a:r>
              <a:rPr lang="en-GB" sz="2400" dirty="0"/>
              <a:t>A Matrix Diagram is a simple tool for comparing two or more lists to indicate the presence and strength of the relationships between the items in the lists</a:t>
            </a:r>
          </a:p>
        </p:txBody>
      </p:sp>
    </p:spTree>
    <p:extLst>
      <p:ext uri="{BB962C8B-B14F-4D97-AF65-F5344CB8AC3E}">
        <p14:creationId xmlns:p14="http://schemas.microsoft.com/office/powerpoint/2010/main" val="2617807285"/>
      </p:ext>
    </p:extLst>
  </p:cSld>
  <p:clrMapOvr>
    <a:masterClrMapping/>
  </p:clrMapOvr>
  <p:transition/>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04431" y="188646"/>
            <a:ext cx="9075805" cy="445549"/>
          </a:xfrm>
        </p:spPr>
        <p:txBody>
          <a:bodyPr>
            <a:normAutofit fontScale="90000"/>
          </a:bodyPr>
          <a:lstStyle/>
          <a:p>
            <a:r>
              <a:rPr lang="en-GB" dirty="0">
                <a:latin typeface="Arial" charset="0"/>
              </a:rPr>
              <a:t>In QFD the Lists are Requirements</a:t>
            </a:r>
          </a:p>
        </p:txBody>
      </p:sp>
      <p:sp>
        <p:nvSpPr>
          <p:cNvPr id="3" name="Slide Number Placeholder 2">
            <a:extLst>
              <a:ext uri="{FF2B5EF4-FFF2-40B4-BE49-F238E27FC236}">
                <a16:creationId xmlns:a16="http://schemas.microsoft.com/office/drawing/2014/main" id="{660FA538-AA54-4F33-BAE5-E1573C07BD4C}"/>
              </a:ext>
            </a:extLst>
          </p:cNvPr>
          <p:cNvSpPr>
            <a:spLocks noGrp="1"/>
          </p:cNvSpPr>
          <p:nvPr>
            <p:ph type="sldNum" sz="quarter" idx="4"/>
          </p:nvPr>
        </p:nvSpPr>
        <p:spPr/>
        <p:txBody>
          <a:bodyPr/>
          <a:lstStyle/>
          <a:p>
            <a:fld id="{C22618A1-DFED-413B-BF04-637AA2483EFF}" type="slidenum">
              <a:rPr lang="en-GB" smtClean="0"/>
              <a:pPr/>
              <a:t>75</a:t>
            </a:fld>
            <a:endParaRPr lang="en-GB" dirty="0"/>
          </a:p>
        </p:txBody>
      </p:sp>
      <p:pic>
        <p:nvPicPr>
          <p:cNvPr id="4" name="Picture 3"/>
          <p:cNvPicPr>
            <a:picLocks noChangeAspect="1"/>
          </p:cNvPicPr>
          <p:nvPr/>
        </p:nvPicPr>
        <p:blipFill>
          <a:blip r:embed="rId3"/>
          <a:stretch>
            <a:fillRect/>
          </a:stretch>
        </p:blipFill>
        <p:spPr>
          <a:xfrm>
            <a:off x="2004349" y="1499441"/>
            <a:ext cx="8216900" cy="4947138"/>
          </a:xfrm>
          <a:prstGeom prst="rect">
            <a:avLst/>
          </a:prstGeom>
        </p:spPr>
      </p:pic>
      <p:sp>
        <p:nvSpPr>
          <p:cNvPr id="2" name="Rounded Rectangular Callout 1">
            <a:extLst>
              <a:ext uri="{FF2B5EF4-FFF2-40B4-BE49-F238E27FC236}">
                <a16:creationId xmlns:a16="http://schemas.microsoft.com/office/drawing/2014/main" id="{0470DF25-BDF3-D741-BCF3-111EE99B8422}"/>
              </a:ext>
            </a:extLst>
          </p:cNvPr>
          <p:cNvSpPr/>
          <p:nvPr/>
        </p:nvSpPr>
        <p:spPr>
          <a:xfrm>
            <a:off x="7160871" y="1035857"/>
            <a:ext cx="2095018" cy="908690"/>
          </a:xfrm>
          <a:prstGeom prst="wedgeRoundRectCallout">
            <a:avLst>
              <a:gd name="adj1" fmla="val -111993"/>
              <a:gd name="adj2" fmla="val 136379"/>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column – requirements wrong or missing</a:t>
            </a:r>
          </a:p>
        </p:txBody>
      </p:sp>
      <p:sp>
        <p:nvSpPr>
          <p:cNvPr id="5" name="Rounded Rectangular Callout 4">
            <a:extLst>
              <a:ext uri="{FF2B5EF4-FFF2-40B4-BE49-F238E27FC236}">
                <a16:creationId xmlns:a16="http://schemas.microsoft.com/office/drawing/2014/main" id="{46A76006-ED1D-3D49-AA50-C9D2893483E2}"/>
              </a:ext>
            </a:extLst>
          </p:cNvPr>
          <p:cNvSpPr/>
          <p:nvPr/>
        </p:nvSpPr>
        <p:spPr>
          <a:xfrm>
            <a:off x="1665767" y="5274120"/>
            <a:ext cx="2095018" cy="908690"/>
          </a:xfrm>
          <a:prstGeom prst="wedgeRoundRectCallout">
            <a:avLst>
              <a:gd name="adj1" fmla="val 71985"/>
              <a:gd name="adj2" fmla="val -180791"/>
              <a:gd name="adj3" fmla="val 16667"/>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dirty="0"/>
              <a:t>A blank row – requirements wrong or missing</a:t>
            </a:r>
          </a:p>
        </p:txBody>
      </p:sp>
    </p:spTree>
    <p:extLst>
      <p:ext uri="{BB962C8B-B14F-4D97-AF65-F5344CB8AC3E}">
        <p14:creationId xmlns:p14="http://schemas.microsoft.com/office/powerpoint/2010/main" val="242923040"/>
      </p:ext>
    </p:extLst>
  </p:cSld>
  <p:clrMapOvr>
    <a:masterClrMapping/>
  </p:clrMapOvr>
  <p:transition/>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ext Box 2"/>
          <p:cNvSpPr txBox="1">
            <a:spLocks noChangeArrowheads="1"/>
          </p:cNvSpPr>
          <p:nvPr/>
        </p:nvSpPr>
        <p:spPr bwMode="auto">
          <a:xfrm>
            <a:off x="3090810" y="2237595"/>
            <a:ext cx="1257300" cy="46990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Design Requirements. </a:t>
            </a:r>
          </a:p>
        </p:txBody>
      </p:sp>
      <p:sp>
        <p:nvSpPr>
          <p:cNvPr id="21507" name="Text Box 3"/>
          <p:cNvSpPr txBox="1">
            <a:spLocks noChangeArrowheads="1"/>
          </p:cNvSpPr>
          <p:nvPr/>
        </p:nvSpPr>
        <p:spPr bwMode="gray">
          <a:xfrm>
            <a:off x="3090810" y="2783695"/>
            <a:ext cx="1257300" cy="1168400"/>
          </a:xfrm>
          <a:prstGeom prst="rect">
            <a:avLst/>
          </a:prstGeom>
          <a:solidFill>
            <a:srgbClr val="99000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686" name="Text Box 4"/>
          <p:cNvSpPr txBox="1">
            <a:spLocks noChangeArrowheads="1"/>
          </p:cNvSpPr>
          <p:nvPr/>
        </p:nvSpPr>
        <p:spPr bwMode="auto">
          <a:xfrm rot="-5400000">
            <a:off x="2212947" y="3167919"/>
            <a:ext cx="11525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Customer Requirements</a:t>
            </a:r>
            <a:endParaRPr lang="en-GB" sz="800" dirty="0"/>
          </a:p>
        </p:txBody>
      </p:sp>
      <p:sp>
        <p:nvSpPr>
          <p:cNvPr id="71687" name="Text Box 5"/>
          <p:cNvSpPr txBox="1">
            <a:spLocks noChangeArrowheads="1"/>
          </p:cNvSpPr>
          <p:nvPr/>
        </p:nvSpPr>
        <p:spPr bwMode="auto">
          <a:xfrm>
            <a:off x="3090810" y="4010832"/>
            <a:ext cx="1257300" cy="700088"/>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Design Requirement Targets</a:t>
            </a:r>
          </a:p>
        </p:txBody>
      </p:sp>
      <p:sp>
        <p:nvSpPr>
          <p:cNvPr id="71688" name="Text Box 6"/>
          <p:cNvSpPr txBox="1">
            <a:spLocks noChangeArrowheads="1"/>
          </p:cNvSpPr>
          <p:nvPr/>
        </p:nvSpPr>
        <p:spPr bwMode="auto">
          <a:xfrm>
            <a:off x="5022797" y="2477307"/>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Solution Requirements </a:t>
            </a:r>
          </a:p>
        </p:txBody>
      </p:sp>
      <p:sp>
        <p:nvSpPr>
          <p:cNvPr id="71689" name="Text Box 8"/>
          <p:cNvSpPr txBox="1">
            <a:spLocks noChangeArrowheads="1"/>
          </p:cNvSpPr>
          <p:nvPr/>
        </p:nvSpPr>
        <p:spPr bwMode="auto">
          <a:xfrm rot="-5400000">
            <a:off x="4177454" y="3384569"/>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Design Requirements. </a:t>
            </a:r>
          </a:p>
        </p:txBody>
      </p:sp>
      <p:sp>
        <p:nvSpPr>
          <p:cNvPr id="71690" name="Text Box 9"/>
          <p:cNvSpPr txBox="1">
            <a:spLocks noChangeArrowheads="1"/>
          </p:cNvSpPr>
          <p:nvPr/>
        </p:nvSpPr>
        <p:spPr bwMode="auto">
          <a:xfrm>
            <a:off x="5033910" y="4226781"/>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Solution Requirement Targets</a:t>
            </a:r>
          </a:p>
        </p:txBody>
      </p:sp>
      <p:sp>
        <p:nvSpPr>
          <p:cNvPr id="71691" name="Text Box 10"/>
          <p:cNvSpPr txBox="1">
            <a:spLocks noChangeArrowheads="1"/>
          </p:cNvSpPr>
          <p:nvPr/>
        </p:nvSpPr>
        <p:spPr bwMode="auto">
          <a:xfrm>
            <a:off x="6984950" y="2683682"/>
            <a:ext cx="1257300" cy="465138"/>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Realisation  Requirements</a:t>
            </a:r>
          </a:p>
        </p:txBody>
      </p:sp>
      <p:sp>
        <p:nvSpPr>
          <p:cNvPr id="71692" name="Text Box 12"/>
          <p:cNvSpPr txBox="1">
            <a:spLocks noChangeArrowheads="1"/>
          </p:cNvSpPr>
          <p:nvPr/>
        </p:nvSpPr>
        <p:spPr bwMode="auto">
          <a:xfrm rot="-5400000">
            <a:off x="6142779" y="3590941"/>
            <a:ext cx="1160462"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Solution Requirements</a:t>
            </a:r>
          </a:p>
        </p:txBody>
      </p:sp>
      <p:sp>
        <p:nvSpPr>
          <p:cNvPr id="71693" name="Text Box 13"/>
          <p:cNvSpPr txBox="1">
            <a:spLocks noChangeArrowheads="1"/>
          </p:cNvSpPr>
          <p:nvPr/>
        </p:nvSpPr>
        <p:spPr bwMode="auto">
          <a:xfrm>
            <a:off x="6984950" y="4441094"/>
            <a:ext cx="1257300" cy="693737"/>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Realisation Requirement Targets</a:t>
            </a:r>
          </a:p>
        </p:txBody>
      </p:sp>
      <p:sp>
        <p:nvSpPr>
          <p:cNvPr id="71694" name="Text Box 14"/>
          <p:cNvSpPr txBox="1">
            <a:spLocks noChangeArrowheads="1"/>
          </p:cNvSpPr>
          <p:nvPr/>
        </p:nvSpPr>
        <p:spPr bwMode="auto">
          <a:xfrm>
            <a:off x="8948690" y="2844020"/>
            <a:ext cx="1257300" cy="463550"/>
          </a:xfrm>
          <a:prstGeom prst="rect">
            <a:avLst/>
          </a:prstGeom>
          <a:solidFill>
            <a:srgbClr val="D9D9D9"/>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200" dirty="0"/>
              <a:t>Assurance Requirements</a:t>
            </a:r>
          </a:p>
        </p:txBody>
      </p:sp>
      <p:sp>
        <p:nvSpPr>
          <p:cNvPr id="71695" name="Text Box 16"/>
          <p:cNvSpPr txBox="1">
            <a:spLocks noChangeArrowheads="1"/>
          </p:cNvSpPr>
          <p:nvPr/>
        </p:nvSpPr>
        <p:spPr bwMode="auto">
          <a:xfrm rot="-5400000">
            <a:off x="8086697" y="3772715"/>
            <a:ext cx="1177925" cy="403225"/>
          </a:xfrm>
          <a:prstGeom prst="rect">
            <a:avLst/>
          </a:prstGeom>
          <a:solidFill>
            <a:srgbClr val="DDDDDD"/>
          </a:solidFill>
          <a:ln w="12700">
            <a:solidFill>
              <a:srgbClr val="3366FF"/>
            </a:solidFill>
            <a:miter lim="800000"/>
            <a:headEnd/>
            <a:tailEnd/>
          </a:ln>
        </p:spPr>
        <p:txBody>
          <a:bodyPr lIns="90000" tIns="46800" rIns="90000" bIns="46800"/>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000" dirty="0"/>
              <a:t>Realisation Requirements</a:t>
            </a:r>
          </a:p>
        </p:txBody>
      </p:sp>
      <p:sp>
        <p:nvSpPr>
          <p:cNvPr id="71696" name="Text Box 17"/>
          <p:cNvSpPr txBox="1">
            <a:spLocks noChangeArrowheads="1"/>
          </p:cNvSpPr>
          <p:nvPr/>
        </p:nvSpPr>
        <p:spPr bwMode="auto">
          <a:xfrm>
            <a:off x="8959802" y="4615719"/>
            <a:ext cx="1257300" cy="695325"/>
          </a:xfrm>
          <a:prstGeom prst="rect">
            <a:avLst/>
          </a:prstGeom>
          <a:solidFill>
            <a:srgbClr val="DDDDDD"/>
          </a:solidFill>
          <a:ln w="12700">
            <a:solidFill>
              <a:srgbClr val="3366FF"/>
            </a:solidFill>
            <a:miter lim="800000"/>
            <a:headEnd/>
            <a:tailEnd/>
          </a:ln>
        </p:spPr>
        <p:txBody>
          <a:bodyPr lIns="90000" tIns="46800" rIns="90000" bIns="4680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algn="ctr">
              <a:spcBef>
                <a:spcPct val="50000"/>
              </a:spcBef>
            </a:pPr>
            <a:r>
              <a:rPr lang="en-GB" sz="1300" dirty="0"/>
              <a:t>Assurance Requirement Targets</a:t>
            </a:r>
          </a:p>
        </p:txBody>
      </p:sp>
      <p:sp>
        <p:nvSpPr>
          <p:cNvPr id="21522" name="AutoShape 18"/>
          <p:cNvSpPr>
            <a:spLocks noChangeArrowheads="1"/>
          </p:cNvSpPr>
          <p:nvPr/>
        </p:nvSpPr>
        <p:spPr bwMode="auto">
          <a:xfrm>
            <a:off x="1610942" y="2802427"/>
            <a:ext cx="822960" cy="1127760"/>
          </a:xfrm>
          <a:prstGeom prst="rightArrow">
            <a:avLst>
              <a:gd name="adj1" fmla="val 50000"/>
              <a:gd name="adj2" fmla="val 46296"/>
            </a:avLst>
          </a:prstGeom>
          <a:ln>
            <a:headEnd/>
            <a:tailEnd/>
          </a:ln>
        </p:spPr>
        <p:style>
          <a:lnRef idx="0">
            <a:schemeClr val="accent2"/>
          </a:lnRef>
          <a:fillRef idx="3">
            <a:schemeClr val="accent2"/>
          </a:fillRef>
          <a:effectRef idx="3">
            <a:schemeClr val="accent2"/>
          </a:effectRef>
          <a:fontRef idx="minor">
            <a:schemeClr val="lt1"/>
          </a:fontRef>
        </p:style>
        <p:txBody>
          <a:bodyPr lIns="90000" tIns="46800" rIns="90000" bIns="46800" anchor="ctr"/>
          <a:lstStyle/>
          <a:p>
            <a:pPr>
              <a:defRPr/>
            </a:pPr>
            <a:r>
              <a:rPr lang="en-US" sz="1200" dirty="0">
                <a:solidFill>
                  <a:schemeClr val="bg1"/>
                </a:solidFill>
              </a:rPr>
              <a:t>Start Here</a:t>
            </a:r>
          </a:p>
        </p:txBody>
      </p:sp>
      <p:sp>
        <p:nvSpPr>
          <p:cNvPr id="71700" name="Rectangle 19"/>
          <p:cNvSpPr>
            <a:spLocks noGrp="1" noChangeArrowheads="1"/>
          </p:cNvSpPr>
          <p:nvPr>
            <p:ph type="title"/>
          </p:nvPr>
        </p:nvSpPr>
        <p:spPr>
          <a:xfrm>
            <a:off x="108850" y="29324"/>
            <a:ext cx="6489700" cy="542097"/>
          </a:xfrm>
        </p:spPr>
        <p:txBody>
          <a:bodyPr/>
          <a:lstStyle/>
          <a:p>
            <a:pPr eaLnBrk="1" hangingPunct="1"/>
            <a:r>
              <a:rPr lang="en-GB" sz="2800" dirty="0">
                <a:latin typeface="Arial" charset="0"/>
              </a:rPr>
              <a:t>Four Phases of QFD: The Methodology </a:t>
            </a:r>
          </a:p>
        </p:txBody>
      </p:sp>
      <p:sp>
        <p:nvSpPr>
          <p:cNvPr id="3" name="Slide Number Placeholder 2"/>
          <p:cNvSpPr>
            <a:spLocks noGrp="1"/>
          </p:cNvSpPr>
          <p:nvPr>
            <p:ph type="sldNum" sz="quarter" idx="4"/>
          </p:nvPr>
        </p:nvSpPr>
        <p:spPr/>
        <p:txBody>
          <a:bodyPr/>
          <a:lstStyle/>
          <a:p>
            <a:fld id="{1C9AE723-F85C-2640-9190-641236277428}" type="slidenum">
              <a:rPr lang="en-US" smtClean="0"/>
              <a:pPr/>
              <a:t>76</a:t>
            </a:fld>
            <a:endParaRPr lang="en-US" dirty="0"/>
          </a:p>
        </p:txBody>
      </p:sp>
      <p:sp>
        <p:nvSpPr>
          <p:cNvPr id="2" name="Text Box 20"/>
          <p:cNvSpPr txBox="1">
            <a:spLocks noChangeArrowheads="1"/>
          </p:cNvSpPr>
          <p:nvPr/>
        </p:nvSpPr>
        <p:spPr bwMode="auto">
          <a:xfrm>
            <a:off x="3227335" y="1856600"/>
            <a:ext cx="1066800" cy="369887"/>
          </a:xfrm>
          <a:prstGeom prst="rect">
            <a:avLst/>
          </a:prstGeom>
          <a:noFill/>
          <a:ln w="9525">
            <a:noFill/>
            <a:miter lim="800000"/>
            <a:headEnd/>
            <a:tailEnd/>
          </a:ln>
        </p:spPr>
        <p:txBody>
          <a:bodyPr lIns="0" tIns="0" rIns="0" bIns="0">
            <a:spAutoFit/>
          </a:bodyPr>
          <a:lstStyle/>
          <a:p>
            <a:pPr>
              <a:spcBef>
                <a:spcPct val="50000"/>
              </a:spcBef>
              <a:defRPr/>
            </a:pPr>
            <a:r>
              <a:rPr lang="en-GB" sz="2400" b="1" dirty="0">
                <a:latin typeface="+mj-lt"/>
              </a:rPr>
              <a:t>QFD 1</a:t>
            </a:r>
            <a:endParaRPr lang="en-US" sz="2400" b="1" dirty="0">
              <a:latin typeface="+mj-lt"/>
            </a:endParaRPr>
          </a:p>
        </p:txBody>
      </p:sp>
      <p:sp>
        <p:nvSpPr>
          <p:cNvPr id="71702" name="Text Box 21"/>
          <p:cNvSpPr txBox="1">
            <a:spLocks noChangeArrowheads="1"/>
          </p:cNvSpPr>
          <p:nvPr/>
        </p:nvSpPr>
        <p:spPr bwMode="auto">
          <a:xfrm>
            <a:off x="5148210" y="2089957"/>
            <a:ext cx="106680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2</a:t>
            </a:r>
            <a:endParaRPr lang="en-US" sz="2400" b="1" dirty="0"/>
          </a:p>
        </p:txBody>
      </p:sp>
      <p:sp>
        <p:nvSpPr>
          <p:cNvPr id="71703" name="Text Box 22"/>
          <p:cNvSpPr txBox="1">
            <a:spLocks noChangeArrowheads="1"/>
          </p:cNvSpPr>
          <p:nvPr/>
        </p:nvSpPr>
        <p:spPr bwMode="auto">
          <a:xfrm>
            <a:off x="7115122" y="2301144"/>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3</a:t>
            </a:r>
            <a:endParaRPr lang="en-US" sz="2400" b="1" dirty="0"/>
          </a:p>
        </p:txBody>
      </p:sp>
      <p:sp>
        <p:nvSpPr>
          <p:cNvPr id="71704" name="Text Box 23"/>
          <p:cNvSpPr txBox="1">
            <a:spLocks noChangeArrowheads="1"/>
          </p:cNvSpPr>
          <p:nvPr/>
        </p:nvSpPr>
        <p:spPr bwMode="auto">
          <a:xfrm>
            <a:off x="9048697" y="2456719"/>
            <a:ext cx="1066800" cy="3698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spcBef>
                <a:spcPct val="50000"/>
              </a:spcBef>
            </a:pPr>
            <a:r>
              <a:rPr lang="en-GB" sz="2400" b="1" dirty="0"/>
              <a:t>QFD 4</a:t>
            </a:r>
            <a:endParaRPr lang="en-US" sz="2400" b="1" dirty="0"/>
          </a:p>
        </p:txBody>
      </p:sp>
      <p:sp>
        <p:nvSpPr>
          <p:cNvPr id="71705" name="Text Box 24"/>
          <p:cNvSpPr txBox="1">
            <a:spLocks noChangeArrowheads="1"/>
          </p:cNvSpPr>
          <p:nvPr/>
        </p:nvSpPr>
        <p:spPr bwMode="gray">
          <a:xfrm>
            <a:off x="3294011" y="2737705"/>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21533" name="AutoShape 29"/>
          <p:cNvSpPr>
            <a:spLocks noChangeArrowheads="1"/>
          </p:cNvSpPr>
          <p:nvPr/>
        </p:nvSpPr>
        <p:spPr bwMode="gray">
          <a:xfrm rot="5400000">
            <a:off x="4417960" y="2409141"/>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9" name="Text Box 3"/>
          <p:cNvSpPr txBox="1">
            <a:spLocks noChangeArrowheads="1"/>
          </p:cNvSpPr>
          <p:nvPr/>
        </p:nvSpPr>
        <p:spPr bwMode="gray">
          <a:xfrm>
            <a:off x="5033910" y="3004675"/>
            <a:ext cx="1257300" cy="1168400"/>
          </a:xfrm>
          <a:prstGeom prst="rect">
            <a:avLst/>
          </a:prstGeom>
          <a:solidFill>
            <a:schemeClr val="accent6">
              <a:lumMod val="60000"/>
              <a:lumOff val="40000"/>
            </a:schemeClr>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2" name="Text Box 24"/>
          <p:cNvSpPr txBox="1">
            <a:spLocks noChangeArrowheads="1"/>
          </p:cNvSpPr>
          <p:nvPr/>
        </p:nvSpPr>
        <p:spPr bwMode="gray">
          <a:xfrm>
            <a:off x="5237111" y="2958329"/>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1" name="Text Box 3"/>
          <p:cNvSpPr txBox="1">
            <a:spLocks noChangeArrowheads="1"/>
          </p:cNvSpPr>
          <p:nvPr/>
        </p:nvSpPr>
        <p:spPr bwMode="gray">
          <a:xfrm>
            <a:off x="6992250" y="3210415"/>
            <a:ext cx="1257300" cy="1168400"/>
          </a:xfrm>
          <a:prstGeom prst="rect">
            <a:avLst/>
          </a:prstGeom>
          <a:solidFill>
            <a:srgbClr val="FFC000"/>
          </a:solidFill>
          <a:ln w="12700">
            <a:solidFill>
              <a:srgbClr val="3366FF"/>
            </a:solid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16" name="Text Box 24"/>
          <p:cNvSpPr txBox="1">
            <a:spLocks noChangeArrowheads="1"/>
          </p:cNvSpPr>
          <p:nvPr/>
        </p:nvSpPr>
        <p:spPr bwMode="gray">
          <a:xfrm>
            <a:off x="7196086" y="315676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3" name="Text Box 3"/>
          <p:cNvSpPr txBox="1">
            <a:spLocks noChangeArrowheads="1"/>
          </p:cNvSpPr>
          <p:nvPr/>
        </p:nvSpPr>
        <p:spPr bwMode="gray">
          <a:xfrm>
            <a:off x="8958210" y="3385675"/>
            <a:ext cx="1257300" cy="1168400"/>
          </a:xfrm>
          <a:prstGeom prst="rect">
            <a:avLst/>
          </a:prstGeom>
          <a:solidFill>
            <a:srgbClr val="92D050"/>
          </a:solidFill>
          <a:ln w="12700">
            <a:noFill/>
            <a:miter lim="800000"/>
            <a:headEnd/>
            <a:tailEnd/>
          </a:ln>
          <a:scene3d>
            <a:camera prst="orthographicFront"/>
            <a:lightRig rig="threePt" dir="t"/>
          </a:scene3d>
          <a:sp3d>
            <a:bevelT/>
          </a:sp3d>
        </p:spPr>
        <p:txBody>
          <a:bodyPr lIns="90000" tIns="46800" rIns="90000" bIns="46800"/>
          <a:lstStyle/>
          <a:p>
            <a:pPr algn="ctr" eaLnBrk="0" hangingPunct="0">
              <a:spcBef>
                <a:spcPct val="50000"/>
              </a:spcBef>
              <a:defRPr/>
            </a:pPr>
            <a:endParaRPr lang="en-GB" dirty="0">
              <a:solidFill>
                <a:schemeClr val="bg1"/>
              </a:solidFill>
            </a:endParaRPr>
          </a:p>
          <a:p>
            <a:pPr algn="ctr" eaLnBrk="0" hangingPunct="0">
              <a:spcBef>
                <a:spcPct val="50000"/>
              </a:spcBef>
              <a:defRPr/>
            </a:pPr>
            <a:endParaRPr lang="en-GB" sz="800" dirty="0">
              <a:solidFill>
                <a:schemeClr val="bg1"/>
              </a:solidFill>
            </a:endParaRPr>
          </a:p>
        </p:txBody>
      </p:sp>
      <p:sp>
        <p:nvSpPr>
          <p:cNvPr id="71720" name="Text Box 24"/>
          <p:cNvSpPr txBox="1">
            <a:spLocks noChangeArrowheads="1"/>
          </p:cNvSpPr>
          <p:nvPr/>
        </p:nvSpPr>
        <p:spPr bwMode="gray">
          <a:xfrm>
            <a:off x="9161411" y="3339321"/>
            <a:ext cx="807282" cy="120032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sz="7200" dirty="0">
                <a:solidFill>
                  <a:schemeClr val="bg1"/>
                </a:solidFill>
                <a:sym typeface="Wingdings" charset="0"/>
              </a:rPr>
              <a:t></a:t>
            </a:r>
          </a:p>
        </p:txBody>
      </p:sp>
      <p:sp>
        <p:nvSpPr>
          <p:cNvPr id="45" name="AutoShape 29"/>
          <p:cNvSpPr>
            <a:spLocks noChangeArrowheads="1"/>
          </p:cNvSpPr>
          <p:nvPr/>
        </p:nvSpPr>
        <p:spPr bwMode="gray">
          <a:xfrm rot="16200000" flipV="1">
            <a:off x="4459919" y="4211224"/>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6" name="AutoShape 29"/>
          <p:cNvSpPr>
            <a:spLocks noChangeArrowheads="1"/>
          </p:cNvSpPr>
          <p:nvPr/>
        </p:nvSpPr>
        <p:spPr bwMode="gray">
          <a:xfrm rot="5400000">
            <a:off x="6338200" y="26453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7" name="AutoShape 29"/>
          <p:cNvSpPr>
            <a:spLocks noChangeArrowheads="1"/>
          </p:cNvSpPr>
          <p:nvPr/>
        </p:nvSpPr>
        <p:spPr bwMode="gray">
          <a:xfrm rot="16200000" flipV="1">
            <a:off x="6380159" y="44474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8" name="AutoShape 29"/>
          <p:cNvSpPr>
            <a:spLocks noChangeArrowheads="1"/>
          </p:cNvSpPr>
          <p:nvPr/>
        </p:nvSpPr>
        <p:spPr bwMode="gray">
          <a:xfrm rot="5400000">
            <a:off x="8342262" y="2835862"/>
            <a:ext cx="520700" cy="492125"/>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49" name="AutoShape 29"/>
          <p:cNvSpPr>
            <a:spLocks noChangeArrowheads="1"/>
          </p:cNvSpPr>
          <p:nvPr/>
        </p:nvSpPr>
        <p:spPr bwMode="gray">
          <a:xfrm rot="16200000" flipV="1">
            <a:off x="8384221" y="4637945"/>
            <a:ext cx="400049" cy="363854"/>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close/>
              </a:path>
            </a:pathLst>
          </a:cu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GB" dirty="0"/>
          </a:p>
        </p:txBody>
      </p:sp>
      <p:sp>
        <p:nvSpPr>
          <p:cNvPr id="35" name="AutoShape 41"/>
          <p:cNvSpPr>
            <a:spLocks noChangeArrowheads="1"/>
          </p:cNvSpPr>
          <p:nvPr/>
        </p:nvSpPr>
        <p:spPr bwMode="gray">
          <a:xfrm>
            <a:off x="1670730" y="1035857"/>
            <a:ext cx="1433732" cy="1295400"/>
          </a:xfrm>
          <a:prstGeom prst="wedgeRoundRectCallout">
            <a:avLst>
              <a:gd name="adj1" fmla="val 82565"/>
              <a:gd name="adj2" fmla="val 98407"/>
              <a:gd name="adj3" fmla="val 16667"/>
            </a:avLst>
          </a:prstGeom>
          <a:solidFill>
            <a:srgbClr val="7030A0"/>
          </a:solidFill>
          <a:ln w="9525" algn="ctr">
            <a:noFill/>
            <a:miter lim="800000"/>
            <a:headEnd/>
            <a:tailEnd/>
          </a:ln>
          <a:effectLst/>
          <a:scene3d>
            <a:camera prst="orthographicFront"/>
            <a:lightRig rig="threePt" dir="t"/>
          </a:scene3d>
          <a:sp3d>
            <a:bevelT/>
          </a:sp3d>
        </p:spPr>
        <p:txBody>
          <a:bodyPr anchor="ctr"/>
          <a:lstStyle/>
          <a:p>
            <a:pPr algn="ctr">
              <a:defRPr/>
            </a:pPr>
            <a:r>
              <a:rPr lang="en-GB" sz="1600" dirty="0">
                <a:solidFill>
                  <a:schemeClr val="bg1"/>
                </a:solidFill>
              </a:rPr>
              <a:t>Translation confirmed using the Relationship Matrix</a:t>
            </a:r>
            <a:endParaRPr lang="en-US" sz="1600" dirty="0">
              <a:solidFill>
                <a:schemeClr val="bg1"/>
              </a:solidFill>
            </a:endParaRPr>
          </a:p>
        </p:txBody>
      </p:sp>
      <p:sp>
        <p:nvSpPr>
          <p:cNvPr id="71739" name="Line 45"/>
          <p:cNvSpPr>
            <a:spLocks noChangeShapeType="1"/>
          </p:cNvSpPr>
          <p:nvPr/>
        </p:nvSpPr>
        <p:spPr bwMode="gray">
          <a:xfrm flipH="1">
            <a:off x="4706885" y="1423207"/>
            <a:ext cx="620712"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0" name="Line 46"/>
          <p:cNvSpPr>
            <a:spLocks noChangeShapeType="1"/>
          </p:cNvSpPr>
          <p:nvPr/>
        </p:nvSpPr>
        <p:spPr bwMode="gray">
          <a:xfrm>
            <a:off x="6546804" y="1588307"/>
            <a:ext cx="23813" cy="7874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1" name="Line 47"/>
          <p:cNvSpPr>
            <a:spLocks noChangeShapeType="1"/>
          </p:cNvSpPr>
          <p:nvPr/>
        </p:nvSpPr>
        <p:spPr bwMode="gray">
          <a:xfrm>
            <a:off x="7931122" y="1588307"/>
            <a:ext cx="633413" cy="1079500"/>
          </a:xfrm>
          <a:prstGeom prst="line">
            <a:avLst/>
          </a:prstGeom>
          <a:noFill/>
          <a:ln w="38100">
            <a:solidFill>
              <a:schemeClr val="tx1"/>
            </a:solidFill>
            <a:round/>
            <a:headEnd/>
            <a:tailEnd type="triangle" w="med" len="med"/>
          </a:ln>
          <a:extLst>
            <a:ext uri="{909E8E84-426E-40dd-AFC4-6F175D3DCCD1}">
              <a14:hiddenFill xmlns:a14="http://schemas.microsoft.com/office/drawing/2010/main" xmlns="">
                <a:noFill/>
              </a14:hiddenFill>
            </a:ext>
          </a:extLst>
        </p:spPr>
        <p:txBody>
          <a:bodyPr wrap="none" anchor="ctr"/>
          <a:lstStyle/>
          <a:p>
            <a:endParaRPr lang="en-US" dirty="0"/>
          </a:p>
        </p:txBody>
      </p:sp>
      <p:sp>
        <p:nvSpPr>
          <p:cNvPr id="71742" name="AutoShape 48"/>
          <p:cNvSpPr>
            <a:spLocks noChangeArrowheads="1"/>
          </p:cNvSpPr>
          <p:nvPr/>
        </p:nvSpPr>
        <p:spPr bwMode="gray">
          <a:xfrm rot="388047">
            <a:off x="2994805" y="5390498"/>
            <a:ext cx="6951662" cy="787400"/>
          </a:xfrm>
          <a:prstGeom prst="leftArrow">
            <a:avLst>
              <a:gd name="adj1" fmla="val 53222"/>
              <a:gd name="adj2" fmla="val 52032"/>
            </a:avLst>
          </a:prstGeom>
          <a:solidFill>
            <a:srgbClr val="7030A0"/>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wrap="none" anchor="ctr"/>
          <a:lstStyle/>
          <a:p>
            <a:pPr algn="ctr"/>
            <a:r>
              <a:rPr lang="en-GB" dirty="0">
                <a:solidFill>
                  <a:srgbClr val="FFFFFF"/>
                </a:solidFill>
              </a:rPr>
              <a:t>Requirements Traceability</a:t>
            </a:r>
            <a:endParaRPr lang="en-US" dirty="0">
              <a:solidFill>
                <a:srgbClr val="FFFFFF"/>
              </a:solidFill>
            </a:endParaRPr>
          </a:p>
        </p:txBody>
      </p:sp>
      <p:sp>
        <p:nvSpPr>
          <p:cNvPr id="36" name="Text Box 44"/>
          <p:cNvSpPr txBox="1">
            <a:spLocks noChangeArrowheads="1"/>
          </p:cNvSpPr>
          <p:nvPr/>
        </p:nvSpPr>
        <p:spPr bwMode="gray">
          <a:xfrm>
            <a:off x="5295874" y="1186670"/>
            <a:ext cx="3135193" cy="400110"/>
          </a:xfrm>
          <a:prstGeom prst="rect">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2000" dirty="0"/>
              <a:t>Requirements Flow-Down</a:t>
            </a:r>
            <a:endParaRPr lang="en-US" sz="2000" dirty="0"/>
          </a:p>
        </p:txBody>
      </p:sp>
    </p:spTree>
    <p:extLst>
      <p:ext uri="{BB962C8B-B14F-4D97-AF65-F5344CB8AC3E}">
        <p14:creationId xmlns:p14="http://schemas.microsoft.com/office/powerpoint/2010/main" val="651582540"/>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p:cNvSpPr>
          <p:nvPr>
            <p:ph type="title"/>
          </p:nvPr>
        </p:nvSpPr>
        <p:spPr>
          <a:xfrm>
            <a:off x="1767068" y="386355"/>
            <a:ext cx="8867972" cy="471411"/>
          </a:xfrm>
        </p:spPr>
        <p:txBody>
          <a:bodyPr>
            <a:normAutofit fontScale="90000"/>
          </a:bodyPr>
          <a:lstStyle/>
          <a:p>
            <a:r>
              <a:rPr lang="en-GB" dirty="0">
                <a:latin typeface="Arial" charset="0"/>
              </a:rPr>
              <a:t>We Use QFD at Every Level</a:t>
            </a:r>
          </a:p>
        </p:txBody>
      </p:sp>
      <p:sp>
        <p:nvSpPr>
          <p:cNvPr id="6" name="Slide Number Placeholder 5"/>
          <p:cNvSpPr>
            <a:spLocks noGrp="1"/>
          </p:cNvSpPr>
          <p:nvPr>
            <p:ph type="sldNum" sz="quarter" idx="12"/>
          </p:nvPr>
        </p:nvSpPr>
        <p:spPr/>
        <p:txBody>
          <a:bodyPr/>
          <a:lstStyle/>
          <a:p>
            <a:fld id="{1C9AE723-F85C-2640-9190-641236277428}" type="slidenum">
              <a:rPr lang="en-US" smtClean="0"/>
              <a:pPr/>
              <a:t>77</a:t>
            </a:fld>
            <a:endParaRPr lang="en-US" dirty="0"/>
          </a:p>
        </p:txBody>
      </p:sp>
      <p:grpSp>
        <p:nvGrpSpPr>
          <p:cNvPr id="2" name="Group 7"/>
          <p:cNvGrpSpPr>
            <a:grpSpLocks/>
          </p:cNvGrpSpPr>
          <p:nvPr/>
        </p:nvGrpSpPr>
        <p:grpSpPr bwMode="auto">
          <a:xfrm>
            <a:off x="2801676" y="2280801"/>
            <a:ext cx="1524000" cy="533400"/>
            <a:chOff x="1872" y="1104"/>
            <a:chExt cx="960" cy="336"/>
          </a:xfrm>
        </p:grpSpPr>
        <p:sp>
          <p:nvSpPr>
            <p:cNvPr id="72738"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9"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0"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1"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42"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3" name="Group 14"/>
          <p:cNvGrpSpPr>
            <a:grpSpLocks/>
          </p:cNvGrpSpPr>
          <p:nvPr/>
        </p:nvGrpSpPr>
        <p:grpSpPr bwMode="auto">
          <a:xfrm>
            <a:off x="3646226" y="4200088"/>
            <a:ext cx="1524000" cy="533400"/>
            <a:chOff x="1872" y="1104"/>
            <a:chExt cx="960" cy="336"/>
          </a:xfrm>
        </p:grpSpPr>
        <p:sp>
          <p:nvSpPr>
            <p:cNvPr id="72733"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4"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5"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6"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2737"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4" name="Group 21"/>
          <p:cNvGrpSpPr>
            <a:grpSpLocks/>
          </p:cNvGrpSpPr>
          <p:nvPr/>
        </p:nvGrpSpPr>
        <p:grpSpPr bwMode="auto">
          <a:xfrm rot="298494">
            <a:off x="2341301" y="982226"/>
            <a:ext cx="609600" cy="5791200"/>
            <a:chOff x="720" y="288"/>
            <a:chExt cx="384" cy="3648"/>
          </a:xfrm>
        </p:grpSpPr>
        <p:sp>
          <p:nvSpPr>
            <p:cNvPr id="22548"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2549" name="Text Box 23"/>
            <p:cNvSpPr txBox="1">
              <a:spLocks noChangeArrowheads="1"/>
            </p:cNvSpPr>
            <p:nvPr/>
          </p:nvSpPr>
          <p:spPr bwMode="auto">
            <a:xfrm rot="4013077">
              <a:off x="-164" y="2046"/>
              <a:ext cx="2149" cy="194"/>
            </a:xfrm>
            <a:prstGeom prst="rect">
              <a:avLst/>
            </a:prstGeom>
            <a:noFill/>
            <a:ln>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grpSp>
        <p:nvGrpSpPr>
          <p:cNvPr id="5" name="Group 24"/>
          <p:cNvGrpSpPr>
            <a:grpSpLocks/>
          </p:cNvGrpSpPr>
          <p:nvPr/>
        </p:nvGrpSpPr>
        <p:grpSpPr bwMode="auto">
          <a:xfrm>
            <a:off x="9148501" y="1007626"/>
            <a:ext cx="609600" cy="5791200"/>
            <a:chOff x="4752" y="288"/>
            <a:chExt cx="384" cy="3648"/>
          </a:xfrm>
        </p:grpSpPr>
        <p:sp>
          <p:nvSpPr>
            <p:cNvPr id="22546" name="AutoShape 25"/>
            <p:cNvSpPr>
              <a:spLocks noChangeArrowheads="1"/>
            </p:cNvSpPr>
            <p:nvPr/>
          </p:nvSpPr>
          <p:spPr bwMode="auto">
            <a:xfrm rot="1322214" flipV="1">
              <a:off x="4752" y="288"/>
              <a:ext cx="384" cy="3648"/>
            </a:xfrm>
            <a:prstGeom prst="downArrow">
              <a:avLst>
                <a:gd name="adj1" fmla="val 45833"/>
                <a:gd name="adj2" fmla="val 114044"/>
              </a:avLst>
            </a:prstGeom>
            <a:gradFill rotWithShape="1">
              <a:gsLst>
                <a:gs pos="0">
                  <a:srgbClr val="ACACE1"/>
                </a:gs>
                <a:gs pos="35001">
                  <a:srgbClr val="C5C5E9"/>
                </a:gs>
                <a:gs pos="100000">
                  <a:srgbClr val="E9E9F7"/>
                </a:gs>
              </a:gsLst>
              <a:lin ang="16200000" scaled="1"/>
            </a:gradFill>
            <a:ln w="9525">
              <a:solidFill>
                <a:srgbClr val="292989"/>
              </a:solidFill>
              <a:miter lim="800000"/>
              <a:headEnd/>
              <a:tailEnd/>
            </a:ln>
            <a:effectLst>
              <a:outerShdw blurRad="63500" dist="20000" dir="5400000" rotWithShape="0">
                <a:srgbClr val="000000">
                  <a:alpha val="37999"/>
                </a:srgbClr>
              </a:outerShdw>
            </a:effectLst>
          </p:spPr>
          <p:txBody>
            <a:bodyPr wrap="none" anchor="ctr"/>
            <a:lstStyle/>
            <a:p>
              <a:pPr>
                <a:defRPr/>
              </a:pPr>
              <a:endParaRPr lang="en-US" dirty="0">
                <a:solidFill>
                  <a:schemeClr val="dk1"/>
                </a:solidFill>
              </a:endParaRPr>
            </a:p>
          </p:txBody>
        </p:sp>
        <p:sp>
          <p:nvSpPr>
            <p:cNvPr id="22547" name="Text Box 26"/>
            <p:cNvSpPr txBox="1">
              <a:spLocks noChangeArrowheads="1"/>
            </p:cNvSpPr>
            <p:nvPr/>
          </p:nvSpPr>
          <p:spPr bwMode="auto">
            <a:xfrm rot="6728602" flipV="1">
              <a:off x="4127" y="2148"/>
              <a:ext cx="1552" cy="194"/>
            </a:xfrm>
            <a:prstGeom prst="rect">
              <a:avLst/>
            </a:prstGeom>
            <a:noFill/>
            <a:ln w="9525">
              <a:noFill/>
              <a:miter lim="800000"/>
              <a:headEnd/>
              <a:tailEnd/>
            </a:ln>
            <a:effectLst>
              <a:outerShdw blurRad="63500" dist="20000" dir="5400000" rotWithShape="0">
                <a:srgbClr val="000000">
                  <a:alpha val="37999"/>
                </a:srgbClr>
              </a:outerShdw>
            </a:effectLst>
          </p:spPr>
          <p:txBody>
            <a:bodyPr wrap="none">
              <a:spAutoFit/>
            </a:bodyPr>
            <a:lstStyle/>
            <a:p>
              <a:pPr>
                <a:defRPr/>
              </a:pPr>
              <a:r>
                <a:rPr lang="en-GB" sz="1400" b="1" dirty="0">
                  <a:solidFill>
                    <a:schemeClr val="dk1"/>
                  </a:solidFill>
                </a:rPr>
                <a:t>Verification data flow  up</a:t>
              </a:r>
            </a:p>
          </p:txBody>
        </p:sp>
      </p:grpSp>
      <p:sp>
        <p:nvSpPr>
          <p:cNvPr id="25" name="Line 27"/>
          <p:cNvSpPr>
            <a:spLocks noChangeShapeType="1"/>
          </p:cNvSpPr>
          <p:nvPr/>
        </p:nvSpPr>
        <p:spPr bwMode="auto">
          <a:xfrm rot="414772" flipH="1" flipV="1">
            <a:off x="5973501" y="3915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6" name="Line 28"/>
          <p:cNvSpPr>
            <a:spLocks noChangeShapeType="1"/>
          </p:cNvSpPr>
          <p:nvPr/>
        </p:nvSpPr>
        <p:spPr bwMode="auto">
          <a:xfrm rot="7204115" flipH="1" flipV="1">
            <a:off x="6420382" y="3210282"/>
            <a:ext cx="573088" cy="990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7" name="Line 29"/>
          <p:cNvSpPr>
            <a:spLocks noChangeShapeType="1"/>
          </p:cNvSpPr>
          <p:nvPr/>
        </p:nvSpPr>
        <p:spPr bwMode="auto">
          <a:xfrm rot="7204115" flipH="1" flipV="1">
            <a:off x="5893333" y="981432"/>
            <a:ext cx="1014412" cy="17526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28" name="Line 30"/>
          <p:cNvSpPr>
            <a:spLocks noChangeShapeType="1"/>
          </p:cNvSpPr>
          <p:nvPr/>
        </p:nvSpPr>
        <p:spPr bwMode="auto">
          <a:xfrm rot="414772" flipH="1" flipV="1">
            <a:off x="5059101" y="1629926"/>
            <a:ext cx="838200" cy="1447800"/>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sp>
        <p:nvSpPr>
          <p:cNvPr id="35" name="Line 28"/>
          <p:cNvSpPr>
            <a:spLocks noChangeShapeType="1"/>
          </p:cNvSpPr>
          <p:nvPr/>
        </p:nvSpPr>
        <p:spPr bwMode="auto">
          <a:xfrm rot="7204115" flipH="1" flipV="1">
            <a:off x="7047353" y="5381237"/>
            <a:ext cx="311150" cy="511175"/>
          </a:xfrm>
          <a:prstGeom prst="line">
            <a:avLst/>
          </a:prstGeom>
          <a:noFill/>
          <a:ln w="57150" cmpd="thinThick">
            <a:solidFill>
              <a:srgbClr val="B2B2B2"/>
            </a:solidFill>
            <a:round/>
            <a:headEnd/>
            <a:tailEnd type="triangle" w="med" len="med"/>
          </a:ln>
          <a:extLst>
            <a:ext uri="{909E8E84-426E-40dd-AFC4-6F175D3DCCD1}">
              <a14:hiddenFill xmlns:a14="http://schemas.microsoft.com/office/drawing/2010/main" xmlns="">
                <a:noFill/>
              </a14:hiddenFill>
            </a:ext>
          </a:extLst>
        </p:spPr>
        <p:txBody>
          <a:bodyPr/>
          <a:lstStyle/>
          <a:p>
            <a:endParaRPr lang="en-US" dirty="0"/>
          </a:p>
        </p:txBody>
      </p:sp>
      <p:pic>
        <p:nvPicPr>
          <p:cNvPr id="22560"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011101" y="10076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7"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11201" y="2950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pic>
        <p:nvPicPr>
          <p:cNvPr id="38"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46201" y="4855775"/>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39" name="TextBox 38"/>
          <p:cNvSpPr txBox="1">
            <a:spLocks noChangeArrowheads="1"/>
          </p:cNvSpPr>
          <p:nvPr/>
        </p:nvSpPr>
        <p:spPr bwMode="auto">
          <a:xfrm>
            <a:off x="3581139" y="898088"/>
            <a:ext cx="1570224"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System Level</a:t>
            </a:r>
          </a:p>
        </p:txBody>
      </p:sp>
      <p:sp>
        <p:nvSpPr>
          <p:cNvPr id="40" name="TextBox 39"/>
          <p:cNvSpPr txBox="1">
            <a:spLocks noChangeArrowheads="1"/>
          </p:cNvSpPr>
          <p:nvPr/>
        </p:nvSpPr>
        <p:spPr bwMode="auto">
          <a:xfrm>
            <a:off x="3831964" y="2628463"/>
            <a:ext cx="2057812"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Sub-System Level</a:t>
            </a:r>
          </a:p>
        </p:txBody>
      </p:sp>
      <p:sp>
        <p:nvSpPr>
          <p:cNvPr id="41" name="TextBox 40"/>
          <p:cNvSpPr txBox="1">
            <a:spLocks noChangeArrowheads="1"/>
          </p:cNvSpPr>
          <p:nvPr/>
        </p:nvSpPr>
        <p:spPr bwMode="auto">
          <a:xfrm>
            <a:off x="4624127" y="4601727"/>
            <a:ext cx="1994018" cy="369332"/>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ea typeface="ＭＳ Ｐゴシック" charset="0"/>
              </a:defRPr>
            </a:lvl1pPr>
            <a:lvl2pPr marL="742950" indent="-285750" eaLnBrk="0" hangingPunct="0">
              <a:defRPr>
                <a:solidFill>
                  <a:schemeClr val="tx1"/>
                </a:solidFill>
                <a:latin typeface="Arial" charset="0"/>
                <a:ea typeface="ＭＳ Ｐゴシック" charset="0"/>
              </a:defRPr>
            </a:lvl2pPr>
            <a:lvl3pPr marL="1143000" indent="-228600" eaLnBrk="0" hangingPunct="0">
              <a:defRPr>
                <a:solidFill>
                  <a:schemeClr val="tx1"/>
                </a:solidFill>
                <a:latin typeface="Arial" charset="0"/>
                <a:ea typeface="ＭＳ Ｐゴシック" charset="0"/>
              </a:defRPr>
            </a:lvl3pPr>
            <a:lvl4pPr marL="1600200" indent="-228600" eaLnBrk="0" hangingPunct="0">
              <a:defRPr>
                <a:solidFill>
                  <a:schemeClr val="tx1"/>
                </a:solidFill>
                <a:latin typeface="Arial" charset="0"/>
                <a:ea typeface="ＭＳ Ｐゴシック" charset="0"/>
              </a:defRPr>
            </a:lvl4pPr>
            <a:lvl5pPr marL="2057400" indent="-228600" eaLnBrk="0" hangingPunct="0">
              <a:defRPr>
                <a:solidFill>
                  <a:schemeClr val="tx1"/>
                </a:solidFill>
                <a:latin typeface="Arial" charset="0"/>
                <a:ea typeface="ＭＳ Ｐゴシック" charset="0"/>
              </a:defRPr>
            </a:lvl5pPr>
            <a:lvl6pPr marL="2514600" indent="-228600" eaLnBrk="0" fontAlgn="base" hangingPunct="0">
              <a:spcBef>
                <a:spcPct val="0"/>
              </a:spcBef>
              <a:spcAft>
                <a:spcPct val="0"/>
              </a:spcAft>
              <a:defRPr>
                <a:solidFill>
                  <a:schemeClr val="tx1"/>
                </a:solidFill>
                <a:latin typeface="Arial" charset="0"/>
                <a:ea typeface="ＭＳ Ｐゴシック" charset="0"/>
              </a:defRPr>
            </a:lvl6pPr>
            <a:lvl7pPr marL="2971800" indent="-228600" eaLnBrk="0" fontAlgn="base" hangingPunct="0">
              <a:spcBef>
                <a:spcPct val="0"/>
              </a:spcBef>
              <a:spcAft>
                <a:spcPct val="0"/>
              </a:spcAft>
              <a:defRPr>
                <a:solidFill>
                  <a:schemeClr val="tx1"/>
                </a:solidFill>
                <a:latin typeface="Arial" charset="0"/>
                <a:ea typeface="ＭＳ Ｐゴシック" charset="0"/>
              </a:defRPr>
            </a:lvl7pPr>
            <a:lvl8pPr marL="3429000" indent="-228600" eaLnBrk="0" fontAlgn="base" hangingPunct="0">
              <a:spcBef>
                <a:spcPct val="0"/>
              </a:spcBef>
              <a:spcAft>
                <a:spcPct val="0"/>
              </a:spcAft>
              <a:defRPr>
                <a:solidFill>
                  <a:schemeClr val="tx1"/>
                </a:solidFill>
                <a:latin typeface="Arial" charset="0"/>
                <a:ea typeface="ＭＳ Ｐゴシック" charset="0"/>
              </a:defRPr>
            </a:lvl8pPr>
            <a:lvl9pPr marL="3886200" indent="-228600" eaLnBrk="0" fontAlgn="base" hangingPunct="0">
              <a:spcBef>
                <a:spcPct val="0"/>
              </a:spcBef>
              <a:spcAft>
                <a:spcPct val="0"/>
              </a:spcAft>
              <a:defRPr>
                <a:solidFill>
                  <a:schemeClr val="tx1"/>
                </a:solidFill>
                <a:latin typeface="Arial" charset="0"/>
                <a:ea typeface="ＭＳ Ｐゴシック" charset="0"/>
              </a:defRPr>
            </a:lvl9pPr>
          </a:lstStyle>
          <a:p>
            <a:pPr eaLnBrk="1" hangingPunct="1"/>
            <a:r>
              <a:rPr lang="en-GB" dirty="0"/>
              <a:t>Component Level</a:t>
            </a:r>
          </a:p>
        </p:txBody>
      </p:sp>
      <p:pic>
        <p:nvPicPr>
          <p:cNvPr id="45" name="Picture 2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75647" y="5240046"/>
            <a:ext cx="738432" cy="86855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rgbClr val="000000"/>
                </a:solidFill>
                <a:miter lim="800000"/>
                <a:headEnd/>
                <a:tailEnd/>
              </a14:hiddenLine>
            </a:ext>
          </a:extLst>
        </p:spPr>
      </p:pic>
      <p:pic>
        <p:nvPicPr>
          <p:cNvPr id="43" name="Picture 42" descr="SA-80_rifle_1996.jpg"/>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519245" y="1361783"/>
            <a:ext cx="2333206" cy="1020778"/>
          </a:xfrm>
          <a:prstGeom prst="rect">
            <a:avLst/>
          </a:prstGeom>
        </p:spPr>
      </p:pic>
      <p:pic>
        <p:nvPicPr>
          <p:cNvPr id="44" name="Picture 43" descr="Cartridges_comparison.jpg"/>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519245" y="3027768"/>
            <a:ext cx="1232968" cy="1321038"/>
          </a:xfrm>
          <a:prstGeom prst="rect">
            <a:avLst/>
          </a:prstGeom>
        </p:spPr>
      </p:pic>
    </p:spTree>
    <p:extLst>
      <p:ext uri="{BB962C8B-B14F-4D97-AF65-F5344CB8AC3E}">
        <p14:creationId xmlns:p14="http://schemas.microsoft.com/office/powerpoint/2010/main" val="2159663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2" presetClass="entr" presetSubtype="8" fill="hold" nodeType="clickEffect">
                                  <p:stCondLst>
                                    <p:cond delay="0"/>
                                  </p:stCondLst>
                                  <p:childTnLst>
                                    <p:set>
                                      <p:cBhvr>
                                        <p:cTn id="10" dur="1" fill="hold">
                                          <p:stCondLst>
                                            <p:cond delay="0"/>
                                          </p:stCondLst>
                                        </p:cTn>
                                        <p:tgtEl>
                                          <p:spTgt spid="22560"/>
                                        </p:tgtEl>
                                        <p:attrNameLst>
                                          <p:attrName>style.visibility</p:attrName>
                                        </p:attrNameLst>
                                      </p:cBhvr>
                                      <p:to>
                                        <p:strVal val="visible"/>
                                      </p:to>
                                    </p:set>
                                    <p:animEffect transition="in" filter="wipe(left)">
                                      <p:cBhvr>
                                        <p:cTn id="11" dur="500"/>
                                        <p:tgtEl>
                                          <p:spTgt spid="22560"/>
                                        </p:tgtEl>
                                      </p:cBhvr>
                                    </p:animEffec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40"/>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22" presetClass="entr" presetSubtype="1" fill="hold" nodeType="clickEffect">
                                  <p:stCondLst>
                                    <p:cond delay="0"/>
                                  </p:stCondLst>
                                  <p:childTnLst>
                                    <p:set>
                                      <p:cBhvr>
                                        <p:cTn id="19" dur="1" fill="hold">
                                          <p:stCondLst>
                                            <p:cond delay="0"/>
                                          </p:stCondLst>
                                        </p:cTn>
                                        <p:tgtEl>
                                          <p:spTgt spid="2"/>
                                        </p:tgtEl>
                                        <p:attrNameLst>
                                          <p:attrName>style.visibility</p:attrName>
                                        </p:attrNameLst>
                                      </p:cBhvr>
                                      <p:to>
                                        <p:strVal val="visible"/>
                                      </p:to>
                                    </p:set>
                                    <p:animEffect transition="in" filter="wipe(up)">
                                      <p:cBhvr>
                                        <p:cTn id="20" dur="500"/>
                                        <p:tgtEl>
                                          <p:spTgt spid="2"/>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8" fill="hold" nodeType="clickEffect">
                                  <p:stCondLst>
                                    <p:cond delay="0"/>
                                  </p:stCondLst>
                                  <p:childTnLst>
                                    <p:set>
                                      <p:cBhvr>
                                        <p:cTn id="24" dur="1" fill="hold">
                                          <p:stCondLst>
                                            <p:cond delay="0"/>
                                          </p:stCondLst>
                                        </p:cTn>
                                        <p:tgtEl>
                                          <p:spTgt spid="37"/>
                                        </p:tgtEl>
                                        <p:attrNameLst>
                                          <p:attrName>style.visibility</p:attrName>
                                        </p:attrNameLst>
                                      </p:cBhvr>
                                      <p:to>
                                        <p:strVal val="visible"/>
                                      </p:to>
                                    </p:set>
                                    <p:animEffect transition="in" filter="wipe(left)">
                                      <p:cBhvr>
                                        <p:cTn id="25" dur="500"/>
                                        <p:tgtEl>
                                          <p:spTgt spid="37"/>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22" presetClass="entr" presetSubtype="1"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up)">
                                      <p:cBhvr>
                                        <p:cTn id="30" dur="500"/>
                                        <p:tgtEl>
                                          <p:spTgt spid="3"/>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22" presetClass="entr" presetSubtype="8" fill="hold" nodeType="clickEffect">
                                  <p:stCondLst>
                                    <p:cond delay="0"/>
                                  </p:stCondLst>
                                  <p:childTnLst>
                                    <p:set>
                                      <p:cBhvr>
                                        <p:cTn id="38" dur="1" fill="hold">
                                          <p:stCondLst>
                                            <p:cond delay="0"/>
                                          </p:stCondLst>
                                        </p:cTn>
                                        <p:tgtEl>
                                          <p:spTgt spid="38"/>
                                        </p:tgtEl>
                                        <p:attrNameLst>
                                          <p:attrName>style.visibility</p:attrName>
                                        </p:attrNameLst>
                                      </p:cBhvr>
                                      <p:to>
                                        <p:strVal val="visible"/>
                                      </p:to>
                                    </p:set>
                                    <p:animEffect transition="in" filter="wipe(left)">
                                      <p:cBhvr>
                                        <p:cTn id="39" dur="500"/>
                                        <p:tgtEl>
                                          <p:spTgt spid="38"/>
                                        </p:tgtEl>
                                      </p:cBhvr>
                                    </p:animEffect>
                                  </p:childTnLst>
                                </p:cTn>
                              </p:par>
                            </p:childTnLst>
                          </p:cTn>
                        </p:par>
                      </p:childTnLst>
                    </p:cTn>
                  </p:par>
                  <p:par>
                    <p:cTn id="40" fill="hold">
                      <p:stCondLst>
                        <p:cond delay="indefinite"/>
                      </p:stCondLst>
                      <p:childTnLst>
                        <p:par>
                          <p:cTn id="41" fill="hold">
                            <p:stCondLst>
                              <p:cond delay="0"/>
                            </p:stCondLst>
                            <p:childTnLst>
                              <p:par>
                                <p:cTn id="42" presetID="22" presetClass="entr" presetSubtype="8" fill="hold" grpId="0" nodeType="clickEffect">
                                  <p:stCondLst>
                                    <p:cond delay="0"/>
                                  </p:stCondLst>
                                  <p:childTnLst>
                                    <p:set>
                                      <p:cBhvr>
                                        <p:cTn id="43" dur="1" fill="hold">
                                          <p:stCondLst>
                                            <p:cond delay="0"/>
                                          </p:stCondLst>
                                        </p:cTn>
                                        <p:tgtEl>
                                          <p:spTgt spid="35"/>
                                        </p:tgtEl>
                                        <p:attrNameLst>
                                          <p:attrName>style.visibility</p:attrName>
                                        </p:attrNameLst>
                                      </p:cBhvr>
                                      <p:to>
                                        <p:strVal val="visible"/>
                                      </p:to>
                                    </p:set>
                                    <p:animEffect transition="in" filter="wipe(left)">
                                      <p:cBhvr>
                                        <p:cTn id="44" dur="500"/>
                                        <p:tgtEl>
                                          <p:spTgt spid="35"/>
                                        </p:tgtEl>
                                      </p:cBhvr>
                                    </p:animEffect>
                                  </p:childTnLst>
                                </p:cTn>
                              </p:par>
                            </p:childTnLst>
                          </p:cTn>
                        </p:par>
                      </p:childTnLst>
                    </p:cTn>
                  </p:par>
                  <p:par>
                    <p:cTn id="45" fill="hold">
                      <p:stCondLst>
                        <p:cond delay="indefinite"/>
                      </p:stCondLst>
                      <p:childTnLst>
                        <p:par>
                          <p:cTn id="46" fill="hold">
                            <p:stCondLst>
                              <p:cond delay="0"/>
                            </p:stCondLst>
                            <p:childTnLst>
                              <p:par>
                                <p:cTn id="47" presetID="1" presetClass="entr" presetSubtype="0" fill="hold" nodeType="clickEffect">
                                  <p:stCondLst>
                                    <p:cond delay="0"/>
                                  </p:stCondLst>
                                  <p:childTnLst>
                                    <p:set>
                                      <p:cBhvr>
                                        <p:cTn id="48" dur="1" fill="hold">
                                          <p:stCondLst>
                                            <p:cond delay="0"/>
                                          </p:stCondLst>
                                        </p:cTn>
                                        <p:tgtEl>
                                          <p:spTgt spid="45"/>
                                        </p:tgtEl>
                                        <p:attrNameLst>
                                          <p:attrName>style.visibility</p:attrName>
                                        </p:attrNameLst>
                                      </p:cBhvr>
                                      <p:to>
                                        <p:strVal val="visible"/>
                                      </p:to>
                                    </p:se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25"/>
                                        </p:tgtEl>
                                        <p:attrNameLst>
                                          <p:attrName>style.visibility</p:attrName>
                                        </p:attrNameLst>
                                      </p:cBhvr>
                                      <p:to>
                                        <p:strVal val="visible"/>
                                      </p:to>
                                    </p:set>
                                    <p:animEffect transition="in" filter="wipe(down)">
                                      <p:cBhvr>
                                        <p:cTn id="53" dur="500"/>
                                        <p:tgtEl>
                                          <p:spTgt spid="25"/>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8" fill="hold" grpId="0" nodeType="clickEffect">
                                  <p:stCondLst>
                                    <p:cond delay="0"/>
                                  </p:stCondLst>
                                  <p:childTnLst>
                                    <p:set>
                                      <p:cBhvr>
                                        <p:cTn id="57" dur="1" fill="hold">
                                          <p:stCondLst>
                                            <p:cond delay="0"/>
                                          </p:stCondLst>
                                        </p:cTn>
                                        <p:tgtEl>
                                          <p:spTgt spid="26"/>
                                        </p:tgtEl>
                                        <p:attrNameLst>
                                          <p:attrName>style.visibility</p:attrName>
                                        </p:attrNameLst>
                                      </p:cBhvr>
                                      <p:to>
                                        <p:strVal val="visible"/>
                                      </p:to>
                                    </p:set>
                                    <p:animEffect transition="in" filter="wipe(left)">
                                      <p:cBhvr>
                                        <p:cTn id="58" dur="500"/>
                                        <p:tgtEl>
                                          <p:spTgt spid="26"/>
                                        </p:tgtEl>
                                      </p:cBhvr>
                                    </p:animEffec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nodeType="clickEffect">
                                  <p:stCondLst>
                                    <p:cond delay="0"/>
                                  </p:stCondLst>
                                  <p:childTnLst>
                                    <p:set>
                                      <p:cBhvr>
                                        <p:cTn id="62" dur="1" fill="hold">
                                          <p:stCondLst>
                                            <p:cond delay="0"/>
                                          </p:stCondLst>
                                        </p:cTn>
                                        <p:tgtEl>
                                          <p:spTgt spid="44"/>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28"/>
                                        </p:tgtEl>
                                        <p:attrNameLst>
                                          <p:attrName>style.visibility</p:attrName>
                                        </p:attrNameLst>
                                      </p:cBhvr>
                                      <p:to>
                                        <p:strVal val="visible"/>
                                      </p:to>
                                    </p:set>
                                    <p:animEffect transition="in" filter="wipe(down)">
                                      <p:cBhvr>
                                        <p:cTn id="67" dur="500"/>
                                        <p:tgtEl>
                                          <p:spTgt spid="28"/>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8" fill="hold" grpId="0" nodeType="clickEffect">
                                  <p:stCondLst>
                                    <p:cond delay="0"/>
                                  </p:stCondLst>
                                  <p:childTnLst>
                                    <p:set>
                                      <p:cBhvr>
                                        <p:cTn id="71" dur="1" fill="hold">
                                          <p:stCondLst>
                                            <p:cond delay="0"/>
                                          </p:stCondLst>
                                        </p:cTn>
                                        <p:tgtEl>
                                          <p:spTgt spid="27"/>
                                        </p:tgtEl>
                                        <p:attrNameLst>
                                          <p:attrName>style.visibility</p:attrName>
                                        </p:attrNameLst>
                                      </p:cBhvr>
                                      <p:to>
                                        <p:strVal val="visible"/>
                                      </p:to>
                                    </p:set>
                                    <p:animEffect transition="in" filter="wipe(left)">
                                      <p:cBhvr>
                                        <p:cTn id="72" dur="500"/>
                                        <p:tgtEl>
                                          <p:spTgt spid="27"/>
                                        </p:tgtEl>
                                      </p:cBhvr>
                                    </p:animEffect>
                                  </p:childTnLst>
                                </p:cTn>
                              </p:par>
                            </p:childTnLst>
                          </p:cTn>
                        </p:par>
                      </p:childTnLst>
                    </p:cTn>
                  </p:par>
                  <p:par>
                    <p:cTn id="73" fill="hold">
                      <p:stCondLst>
                        <p:cond delay="indefinite"/>
                      </p:stCondLst>
                      <p:childTnLst>
                        <p:par>
                          <p:cTn id="74" fill="hold">
                            <p:stCondLst>
                              <p:cond delay="0"/>
                            </p:stCondLst>
                            <p:childTnLst>
                              <p:par>
                                <p:cTn id="75" presetID="1" presetClass="entr" presetSubtype="0" fill="hold" nodeType="clickEffect">
                                  <p:stCondLst>
                                    <p:cond delay="0"/>
                                  </p:stCondLst>
                                  <p:childTnLst>
                                    <p:set>
                                      <p:cBhvr>
                                        <p:cTn id="76" dur="1" fill="hold">
                                          <p:stCondLst>
                                            <p:cond delay="0"/>
                                          </p:stCondLst>
                                        </p:cTn>
                                        <p:tgtEl>
                                          <p:spTgt spid="43"/>
                                        </p:tgtEl>
                                        <p:attrNameLst>
                                          <p:attrName>style.visibility</p:attrName>
                                        </p:attrNameLst>
                                      </p:cBhvr>
                                      <p:to>
                                        <p:strVal val="visible"/>
                                      </p:to>
                                    </p:set>
                                  </p:childTnLst>
                                </p:cTn>
                              </p:par>
                            </p:childTnLst>
                          </p:cTn>
                        </p:par>
                      </p:childTnLst>
                    </p:cTn>
                  </p:par>
                  <p:par>
                    <p:cTn id="77" fill="hold">
                      <p:stCondLst>
                        <p:cond delay="indefinite"/>
                      </p:stCondLst>
                      <p:childTnLst>
                        <p:par>
                          <p:cTn id="78" fill="hold">
                            <p:stCondLst>
                              <p:cond delay="0"/>
                            </p:stCondLst>
                            <p:childTnLst>
                              <p:par>
                                <p:cTn id="79" presetID="22" presetClass="entr" presetSubtype="1" fill="hold" nodeType="clickEffect">
                                  <p:stCondLst>
                                    <p:cond delay="0"/>
                                  </p:stCondLst>
                                  <p:childTnLst>
                                    <p:set>
                                      <p:cBhvr>
                                        <p:cTn id="80" dur="1" fill="hold">
                                          <p:stCondLst>
                                            <p:cond delay="0"/>
                                          </p:stCondLst>
                                        </p:cTn>
                                        <p:tgtEl>
                                          <p:spTgt spid="4"/>
                                        </p:tgtEl>
                                        <p:attrNameLst>
                                          <p:attrName>style.visibility</p:attrName>
                                        </p:attrNameLst>
                                      </p:cBhvr>
                                      <p:to>
                                        <p:strVal val="visible"/>
                                      </p:to>
                                    </p:set>
                                    <p:animEffect transition="in" filter="wipe(up)">
                                      <p:cBhvr>
                                        <p:cTn id="81" dur="500"/>
                                        <p:tgtEl>
                                          <p:spTgt spid="4"/>
                                        </p:tgtEl>
                                      </p:cBhvr>
                                    </p:animEffect>
                                  </p:childTnLst>
                                </p:cTn>
                              </p:par>
                            </p:childTnLst>
                          </p:cTn>
                        </p:par>
                      </p:childTnLst>
                    </p:cTn>
                  </p:par>
                  <p:par>
                    <p:cTn id="82" fill="hold">
                      <p:stCondLst>
                        <p:cond delay="indefinite"/>
                      </p:stCondLst>
                      <p:childTnLst>
                        <p:par>
                          <p:cTn id="83" fill="hold">
                            <p:stCondLst>
                              <p:cond delay="0"/>
                            </p:stCondLst>
                            <p:childTnLst>
                              <p:par>
                                <p:cTn id="84" presetID="22" presetClass="entr" presetSubtype="4" fill="hold" nodeType="clickEffect">
                                  <p:stCondLst>
                                    <p:cond delay="0"/>
                                  </p:stCondLst>
                                  <p:childTnLst>
                                    <p:set>
                                      <p:cBhvr>
                                        <p:cTn id="85" dur="1" fill="hold">
                                          <p:stCondLst>
                                            <p:cond delay="0"/>
                                          </p:stCondLst>
                                        </p:cTn>
                                        <p:tgtEl>
                                          <p:spTgt spid="5"/>
                                        </p:tgtEl>
                                        <p:attrNameLst>
                                          <p:attrName>style.visibility</p:attrName>
                                        </p:attrNameLst>
                                      </p:cBhvr>
                                      <p:to>
                                        <p:strVal val="visible"/>
                                      </p:to>
                                    </p:set>
                                    <p:animEffect transition="in" filter="wipe(down)">
                                      <p:cBhvr>
                                        <p:cTn id="86"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26" grpId="0" animBg="1"/>
      <p:bldP spid="27" grpId="0" animBg="1"/>
      <p:bldP spid="28" grpId="0" animBg="1"/>
      <p:bldP spid="35" grpId="0" animBg="1"/>
      <p:bldP spid="39" grpId="0"/>
      <p:bldP spid="40" grpId="0"/>
      <p:bldP spid="41" grpId="0"/>
    </p:bld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p:cNvSpPr>
            <a:spLocks noGrp="1"/>
          </p:cNvSpPr>
          <p:nvPr>
            <p:ph type="title"/>
          </p:nvPr>
        </p:nvSpPr>
        <p:spPr>
          <a:xfrm>
            <a:off x="118332" y="79222"/>
            <a:ext cx="6489700" cy="662795"/>
          </a:xfrm>
        </p:spPr>
        <p:txBody>
          <a:bodyPr>
            <a:normAutofit fontScale="90000"/>
          </a:bodyPr>
          <a:lstStyle/>
          <a:p>
            <a:r>
              <a:rPr lang="en-GB" dirty="0">
                <a:latin typeface="Arial" charset="0"/>
              </a:rPr>
              <a:t>We are where we are!</a:t>
            </a:r>
          </a:p>
        </p:txBody>
      </p:sp>
      <p:sp>
        <p:nvSpPr>
          <p:cNvPr id="2" name="Slide Number Placeholder 1"/>
          <p:cNvSpPr>
            <a:spLocks noGrp="1"/>
          </p:cNvSpPr>
          <p:nvPr>
            <p:ph type="sldNum" sz="quarter" idx="4"/>
          </p:nvPr>
        </p:nvSpPr>
        <p:spPr/>
        <p:txBody>
          <a:bodyPr/>
          <a:lstStyle/>
          <a:p>
            <a:fld id="{1C9AE723-F85C-2640-9190-641236277428}" type="slidenum">
              <a:rPr lang="en-US" smtClean="0"/>
              <a:pPr/>
              <a:t>78</a:t>
            </a:fld>
            <a:endParaRPr lang="en-US" dirty="0"/>
          </a:p>
        </p:txBody>
      </p:sp>
      <p:grpSp>
        <p:nvGrpSpPr>
          <p:cNvPr id="73731" name="Group 7"/>
          <p:cNvGrpSpPr>
            <a:grpSpLocks/>
          </p:cNvGrpSpPr>
          <p:nvPr/>
        </p:nvGrpSpPr>
        <p:grpSpPr bwMode="auto">
          <a:xfrm>
            <a:off x="2717800" y="2044700"/>
            <a:ext cx="1524000" cy="533400"/>
            <a:chOff x="1872" y="1104"/>
            <a:chExt cx="960" cy="336"/>
          </a:xfrm>
        </p:grpSpPr>
        <p:sp>
          <p:nvSpPr>
            <p:cNvPr id="73751" name="Line 8"/>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2" name="Line 9"/>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3" name="Line 10"/>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4" name="Line 11"/>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5" name="Line 12"/>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grpSp>
        <p:nvGrpSpPr>
          <p:cNvPr id="73732" name="Group 14"/>
          <p:cNvGrpSpPr>
            <a:grpSpLocks/>
          </p:cNvGrpSpPr>
          <p:nvPr/>
        </p:nvGrpSpPr>
        <p:grpSpPr bwMode="auto">
          <a:xfrm>
            <a:off x="3568700" y="4021138"/>
            <a:ext cx="1524000" cy="533400"/>
            <a:chOff x="1872" y="1104"/>
            <a:chExt cx="960" cy="336"/>
          </a:xfrm>
        </p:grpSpPr>
        <p:sp>
          <p:nvSpPr>
            <p:cNvPr id="73746" name="Line 15"/>
            <p:cNvSpPr>
              <a:spLocks noChangeShapeType="1"/>
            </p:cNvSpPr>
            <p:nvPr/>
          </p:nvSpPr>
          <p:spPr bwMode="auto">
            <a:xfrm>
              <a:off x="2496" y="1104"/>
              <a:ext cx="0" cy="192"/>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7" name="Line 16"/>
            <p:cNvSpPr>
              <a:spLocks noChangeShapeType="1"/>
            </p:cNvSpPr>
            <p:nvPr/>
          </p:nvSpPr>
          <p:spPr bwMode="auto">
            <a:xfrm>
              <a:off x="1872" y="1296"/>
              <a:ext cx="960" cy="0"/>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8" name="Line 17"/>
            <p:cNvSpPr>
              <a:spLocks noChangeShapeType="1"/>
            </p:cNvSpPr>
            <p:nvPr/>
          </p:nvSpPr>
          <p:spPr bwMode="auto">
            <a:xfrm>
              <a:off x="211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49" name="Line 18"/>
            <p:cNvSpPr>
              <a:spLocks noChangeShapeType="1"/>
            </p:cNvSpPr>
            <p:nvPr/>
          </p:nvSpPr>
          <p:spPr bwMode="auto">
            <a:xfrm>
              <a:off x="2400"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sp>
          <p:nvSpPr>
            <p:cNvPr id="73750" name="Line 19"/>
            <p:cNvSpPr>
              <a:spLocks noChangeShapeType="1"/>
            </p:cNvSpPr>
            <p:nvPr/>
          </p:nvSpPr>
          <p:spPr bwMode="auto">
            <a:xfrm>
              <a:off x="1872" y="1296"/>
              <a:ext cx="0" cy="144"/>
            </a:xfrm>
            <a:prstGeom prst="line">
              <a:avLst/>
            </a:prstGeom>
            <a:noFill/>
            <a:ln w="19050">
              <a:solidFill>
                <a:schemeClr val="tx2"/>
              </a:solidFill>
              <a:round/>
              <a:headEnd/>
              <a:tailEnd/>
            </a:ln>
            <a:extLst>
              <a:ext uri="{909E8E84-426E-40dd-AFC4-6F175D3DCCD1}">
                <a14:hiddenFill xmlns:a14="http://schemas.microsoft.com/office/drawing/2010/main" xmlns="">
                  <a:noFill/>
                </a14:hiddenFill>
              </a:ext>
            </a:extLst>
          </p:spPr>
          <p:txBody>
            <a:bodyPr/>
            <a:lstStyle/>
            <a:p>
              <a:endParaRPr lang="en-US" dirty="0"/>
            </a:p>
          </p:txBody>
        </p:sp>
      </p:grpSp>
      <p:sp>
        <p:nvSpPr>
          <p:cNvPr id="168962" name="Documents"/>
          <p:cNvSpPr>
            <a:spLocks noEditPoints="1" noChangeArrowheads="1"/>
          </p:cNvSpPr>
          <p:nvPr/>
        </p:nvSpPr>
        <p:spPr bwMode="auto">
          <a:xfrm>
            <a:off x="3238502" y="7842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2" name="Documents"/>
          <p:cNvSpPr>
            <a:spLocks noEditPoints="1" noChangeArrowheads="1"/>
          </p:cNvSpPr>
          <p:nvPr/>
        </p:nvSpPr>
        <p:spPr bwMode="auto">
          <a:xfrm>
            <a:off x="3898900" y="2727374"/>
            <a:ext cx="1092200" cy="1158875"/>
          </a:xfrm>
          <a:custGeom>
            <a:avLst/>
            <a:gdLst>
              <a:gd name="T0" fmla="*/ 0 w 21600"/>
              <a:gd name="T1" fmla="*/ 150225 h 21600"/>
              <a:gd name="T2" fmla="*/ 175359 w 21600"/>
              <a:gd name="T3" fmla="*/ 0 h 21600"/>
              <a:gd name="T4" fmla="*/ 1094880 w 21600"/>
              <a:gd name="T5" fmla="*/ 1010153 h 21600"/>
              <a:gd name="T6" fmla="*/ 1008970 w 21600"/>
              <a:gd name="T7" fmla="*/ 1084514 h 21600"/>
              <a:gd name="T8" fmla="*/ 923111 w 21600"/>
              <a:gd name="T9" fmla="*/ 1160377 h 21600"/>
              <a:gd name="T10" fmla="*/ 1008970 w 21600"/>
              <a:gd name="T11" fmla="*/ 76615 h 21600"/>
              <a:gd name="T12" fmla="*/ 923111 w 21600"/>
              <a:gd name="T13" fmla="*/ 150225 h 21600"/>
              <a:gd name="T14" fmla="*/ 83179 w 21600"/>
              <a:gd name="T15" fmla="*/ 76615 h 21600"/>
              <a:gd name="T16" fmla="*/ 1092200 w 21600"/>
              <a:gd name="T17" fmla="*/ 0 h 21600"/>
              <a:gd name="T18" fmla="*/ 546100 w 21600"/>
              <a:gd name="T19" fmla="*/ 0 h 21600"/>
              <a:gd name="T20" fmla="*/ 0 w 21600"/>
              <a:gd name="T21" fmla="*/ 579438 h 21600"/>
              <a:gd name="T22" fmla="*/ 1092200 w 21600"/>
              <a:gd name="T23" fmla="*/ 579438 h 2160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1645 w 21600"/>
              <a:gd name="T37" fmla="*/ 4171 h 21600"/>
              <a:gd name="T38" fmla="*/ 16522 w 21600"/>
              <a:gd name="T39" fmla="*/ 17314 h 2160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21600" h="21600" extrusionOk="0">
                <a:moveTo>
                  <a:pt x="0" y="18014"/>
                </a:moveTo>
                <a:lnTo>
                  <a:pt x="0" y="2800"/>
                </a:lnTo>
                <a:lnTo>
                  <a:pt x="1645" y="2800"/>
                </a:lnTo>
                <a:lnTo>
                  <a:pt x="1645" y="1428"/>
                </a:lnTo>
                <a:lnTo>
                  <a:pt x="3468" y="1428"/>
                </a:lnTo>
                <a:lnTo>
                  <a:pt x="3468" y="0"/>
                </a:lnTo>
                <a:lnTo>
                  <a:pt x="21653" y="0"/>
                </a:lnTo>
                <a:lnTo>
                  <a:pt x="21653" y="18828"/>
                </a:lnTo>
                <a:lnTo>
                  <a:pt x="19954" y="18828"/>
                </a:lnTo>
                <a:lnTo>
                  <a:pt x="19954" y="20214"/>
                </a:lnTo>
                <a:lnTo>
                  <a:pt x="18256" y="20214"/>
                </a:lnTo>
                <a:lnTo>
                  <a:pt x="18256" y="21600"/>
                </a:lnTo>
                <a:lnTo>
                  <a:pt x="4434" y="21600"/>
                </a:lnTo>
                <a:lnTo>
                  <a:pt x="0" y="18014"/>
                </a:lnTo>
                <a:close/>
              </a:path>
              <a:path w="21600" h="21600" extrusionOk="0">
                <a:moveTo>
                  <a:pt x="3486" y="1428"/>
                </a:moveTo>
                <a:lnTo>
                  <a:pt x="19954" y="1428"/>
                </a:lnTo>
                <a:lnTo>
                  <a:pt x="19954" y="20214"/>
                </a:lnTo>
                <a:lnTo>
                  <a:pt x="18256" y="20214"/>
                </a:lnTo>
                <a:lnTo>
                  <a:pt x="18256" y="2800"/>
                </a:lnTo>
                <a:lnTo>
                  <a:pt x="1645" y="2800"/>
                </a:lnTo>
                <a:lnTo>
                  <a:pt x="1645" y="1428"/>
                </a:lnTo>
                <a:lnTo>
                  <a:pt x="3486" y="1428"/>
                </a:lnTo>
                <a:close/>
              </a:path>
              <a:path w="21600" h="21600" extrusionOk="0">
                <a:moveTo>
                  <a:pt x="0" y="18014"/>
                </a:moveTo>
                <a:lnTo>
                  <a:pt x="4434" y="18000"/>
                </a:lnTo>
                <a:lnTo>
                  <a:pt x="4434" y="21600"/>
                </a:lnTo>
                <a:lnTo>
                  <a:pt x="0" y="18014"/>
                </a:lnTo>
                <a:close/>
              </a:path>
            </a:pathLst>
          </a:custGeom>
          <a:solidFill>
            <a:srgbClr val="D8EBB3"/>
          </a:solidFill>
          <a:ln w="9525">
            <a:solidFill>
              <a:srgbClr val="000000"/>
            </a:solidFill>
            <a:miter lim="800000"/>
            <a:headEnd/>
            <a:tailEnd/>
          </a:ln>
          <a:effectLst>
            <a:outerShdw blurRad="63500" dist="107763" dir="2700000" algn="ctr" rotWithShape="0">
              <a:srgbClr val="808080"/>
            </a:outerShdw>
          </a:effectLst>
        </p:spPr>
        <p:txBody>
          <a:bodyPr/>
          <a:lstStyle/>
          <a:p>
            <a:endParaRPr lang="en-US" dirty="0"/>
          </a:p>
        </p:txBody>
      </p:sp>
      <p:sp>
        <p:nvSpPr>
          <p:cNvPr id="33" name="Rounded Rectangular Callout 32"/>
          <p:cNvSpPr/>
          <p:nvPr/>
        </p:nvSpPr>
        <p:spPr>
          <a:xfrm>
            <a:off x="6921500" y="1943149"/>
            <a:ext cx="2501900" cy="1676352"/>
          </a:xfrm>
          <a:prstGeom prst="wedgeRoundRectCallout">
            <a:avLst>
              <a:gd name="adj1" fmla="val -106620"/>
              <a:gd name="adj2" fmla="val 3472"/>
              <a:gd name="adj3" fmla="val 16667"/>
            </a:avLst>
          </a:prstGeom>
        </p:spPr>
        <p:style>
          <a:lnRef idx="0">
            <a:schemeClr val="accent4"/>
          </a:lnRef>
          <a:fillRef idx="3">
            <a:schemeClr val="accent4"/>
          </a:fillRef>
          <a:effectRef idx="3">
            <a:schemeClr val="accent4"/>
          </a:effectRef>
          <a:fontRef idx="minor">
            <a:schemeClr val="lt1"/>
          </a:fontRef>
        </p:style>
        <p:txBody>
          <a:bodyPr anchor="ctr"/>
          <a:lstStyle/>
          <a:p>
            <a:pPr algn="ctr">
              <a:defRPr/>
            </a:pPr>
            <a:r>
              <a:rPr lang="en-GB" dirty="0">
                <a:solidFill>
                  <a:schemeClr val="tx1"/>
                </a:solidFill>
              </a:rPr>
              <a:t>The fact that QFD was not used at the higher levels should not stop us applying it at the lower levels</a:t>
            </a:r>
          </a:p>
        </p:txBody>
      </p:sp>
      <p:grpSp>
        <p:nvGrpSpPr>
          <p:cNvPr id="73738" name="Group 21"/>
          <p:cNvGrpSpPr>
            <a:grpSpLocks/>
          </p:cNvGrpSpPr>
          <p:nvPr/>
        </p:nvGrpSpPr>
        <p:grpSpPr bwMode="auto">
          <a:xfrm rot="298494">
            <a:off x="2387600" y="808038"/>
            <a:ext cx="609600" cy="5791200"/>
            <a:chOff x="720" y="288"/>
            <a:chExt cx="384" cy="3648"/>
          </a:xfrm>
        </p:grpSpPr>
        <p:sp>
          <p:nvSpPr>
            <p:cNvPr id="24" name="AutoShape 22"/>
            <p:cNvSpPr>
              <a:spLocks noChangeArrowheads="1"/>
            </p:cNvSpPr>
            <p:nvPr/>
          </p:nvSpPr>
          <p:spPr bwMode="auto">
            <a:xfrm rot="-1392197">
              <a:off x="720" y="288"/>
              <a:ext cx="384" cy="3648"/>
            </a:xfrm>
            <a:prstGeom prst="downArrow">
              <a:avLst>
                <a:gd name="adj1" fmla="val 45833"/>
                <a:gd name="adj2" fmla="val 114044"/>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defRPr/>
              </a:pPr>
              <a:endParaRPr lang="en-US" dirty="0"/>
            </a:p>
          </p:txBody>
        </p:sp>
        <p:sp>
          <p:nvSpPr>
            <p:cNvPr id="25" name="Text Box 23"/>
            <p:cNvSpPr txBox="1">
              <a:spLocks noChangeArrowheads="1"/>
            </p:cNvSpPr>
            <p:nvPr/>
          </p:nvSpPr>
          <p:spPr bwMode="auto">
            <a:xfrm rot="4013077">
              <a:off x="-164" y="2046"/>
              <a:ext cx="2149" cy="194"/>
            </a:xfrm>
            <a:prstGeom prst="rect">
              <a:avLst/>
            </a:prstGeom>
            <a:noFill/>
            <a:ln>
              <a:noFill/>
              <a:headEnd/>
              <a:tailEnd/>
            </a:ln>
          </p:spPr>
          <p:style>
            <a:lnRef idx="0">
              <a:schemeClr val="accent2"/>
            </a:lnRef>
            <a:fillRef idx="3">
              <a:schemeClr val="accent2"/>
            </a:fillRef>
            <a:effectRef idx="3">
              <a:schemeClr val="accent2"/>
            </a:effectRef>
            <a:fontRef idx="minor">
              <a:schemeClr val="lt1"/>
            </a:fontRef>
          </p:style>
          <p:txBody>
            <a:bodyPr wrap="none">
              <a:spAutoFit/>
            </a:bodyPr>
            <a:lstStyle/>
            <a:p>
              <a:pPr>
                <a:defRPr/>
              </a:pPr>
              <a:r>
                <a:rPr lang="en-GB" sz="1400" b="1" dirty="0"/>
                <a:t>Customer Requirements Flow down</a:t>
              </a:r>
            </a:p>
          </p:txBody>
        </p:sp>
      </p:grpSp>
      <p:pic>
        <p:nvPicPr>
          <p:cNvPr id="73739" name="Picture 3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492500" y="4681587"/>
            <a:ext cx="3036888" cy="127158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Tree>
    <p:extLst>
      <p:ext uri="{BB962C8B-B14F-4D97-AF65-F5344CB8AC3E}">
        <p14:creationId xmlns:p14="http://schemas.microsoft.com/office/powerpoint/2010/main" val="1951833708"/>
      </p:ext>
    </p:extLst>
  </p:cSld>
  <p:clrMapOvr>
    <a:masterClrMapping/>
  </p:clrMapOvr>
  <p:transition>
    <p:wipe dir="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2"/>
          <p:cNvSpPr>
            <a:spLocks noGrp="1" noChangeArrowheads="1"/>
          </p:cNvSpPr>
          <p:nvPr>
            <p:ph type="title"/>
          </p:nvPr>
        </p:nvSpPr>
        <p:spPr>
          <a:xfrm>
            <a:off x="115923" y="79222"/>
            <a:ext cx="8203580" cy="607595"/>
          </a:xfrm>
        </p:spPr>
        <p:txBody>
          <a:bodyPr>
            <a:normAutofit fontScale="90000"/>
          </a:bodyPr>
          <a:lstStyle/>
          <a:p>
            <a:pPr defTabSz="703402"/>
            <a:r>
              <a:rPr lang="en-GB" sz="2585" dirty="0">
                <a:latin typeface="Arial" charset="0"/>
              </a:rPr>
              <a:t>QFD 1 is about Translating “Customer” Requirements into Measurable Design Requirements</a:t>
            </a:r>
          </a:p>
        </p:txBody>
      </p:sp>
      <p:sp>
        <p:nvSpPr>
          <p:cNvPr id="2" name="Slide Number Placeholder 1">
            <a:extLst>
              <a:ext uri="{FF2B5EF4-FFF2-40B4-BE49-F238E27FC236}">
                <a16:creationId xmlns:a16="http://schemas.microsoft.com/office/drawing/2014/main" id="{D0EF6CFC-BD73-4E4B-A0B6-924263CCFE68}"/>
              </a:ext>
            </a:extLst>
          </p:cNvPr>
          <p:cNvSpPr>
            <a:spLocks noGrp="1"/>
          </p:cNvSpPr>
          <p:nvPr>
            <p:ph type="sldNum" sz="quarter" idx="4"/>
          </p:nvPr>
        </p:nvSpPr>
        <p:spPr/>
        <p:txBody>
          <a:bodyPr/>
          <a:lstStyle/>
          <a:p>
            <a:fld id="{C22618A1-DFED-413B-BF04-637AA2483EFF}" type="slidenum">
              <a:rPr lang="en-GB" smtClean="0"/>
              <a:pPr/>
              <a:t>79</a:t>
            </a:fld>
            <a:endParaRPr lang="en-GB" dirty="0"/>
          </a:p>
        </p:txBody>
      </p:sp>
      <p:sp>
        <p:nvSpPr>
          <p:cNvPr id="25602" name="Rectangle 3"/>
          <p:cNvSpPr>
            <a:spLocks noChangeArrowheads="1"/>
          </p:cNvSpPr>
          <p:nvPr/>
        </p:nvSpPr>
        <p:spPr bwMode="gray">
          <a:xfrm>
            <a:off x="2753458" y="2716823"/>
            <a:ext cx="2076450" cy="2690446"/>
          </a:xfrm>
          <a:prstGeom prst="rect">
            <a:avLst/>
          </a:prstGeom>
          <a:ln>
            <a:headEnd/>
            <a:tailEnd/>
          </a:ln>
        </p:spPr>
        <p:style>
          <a:lnRef idx="0">
            <a:schemeClr val="accent2"/>
          </a:lnRef>
          <a:fillRef idx="3">
            <a:schemeClr val="accent2"/>
          </a:fillRef>
          <a:effectRef idx="3">
            <a:schemeClr val="accent2"/>
          </a:effectRef>
          <a:fontRef idx="minor">
            <a:schemeClr val="lt1"/>
          </a:fontRef>
        </p:style>
        <p:txBody>
          <a:bodyPr wrap="none" anchor="ctr"/>
          <a:lstStyle/>
          <a:p>
            <a:pPr algn="ctr" eaLnBrk="0" hangingPunct="0"/>
            <a:r>
              <a:rPr lang="en-GB" sz="2215" b="1" dirty="0">
                <a:solidFill>
                  <a:srgbClr val="F3FAFF"/>
                </a:solidFill>
              </a:rPr>
              <a:t>“Customer”</a:t>
            </a:r>
          </a:p>
          <a:p>
            <a:pPr algn="ctr" eaLnBrk="0" hangingPunct="0"/>
            <a:r>
              <a:rPr lang="en-GB" sz="2215" b="1" dirty="0">
                <a:solidFill>
                  <a:srgbClr val="F3FAFF"/>
                </a:solidFill>
              </a:rPr>
              <a:t>Requirements</a:t>
            </a: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a:p>
            <a:pPr algn="ctr" eaLnBrk="0" hangingPunct="0"/>
            <a:endParaRPr lang="en-GB" sz="2215" b="1" dirty="0">
              <a:solidFill>
                <a:srgbClr val="F3FAFF"/>
              </a:solidFill>
            </a:endParaRPr>
          </a:p>
        </p:txBody>
      </p:sp>
      <p:sp>
        <p:nvSpPr>
          <p:cNvPr id="25603" name="Rectangle 4"/>
          <p:cNvSpPr>
            <a:spLocks noChangeArrowheads="1"/>
          </p:cNvSpPr>
          <p:nvPr/>
        </p:nvSpPr>
        <p:spPr bwMode="gray">
          <a:xfrm>
            <a:off x="4838700" y="1485905"/>
            <a:ext cx="3267808" cy="1222131"/>
          </a:xfrm>
          <a:prstGeom prst="rect">
            <a:avLst/>
          </a:prstGeom>
          <a:ln>
            <a:headEnd/>
            <a:tailEnd/>
          </a:ln>
        </p:spPr>
        <p:style>
          <a:lnRef idx="0">
            <a:schemeClr val="accent4"/>
          </a:lnRef>
          <a:fillRef idx="3">
            <a:schemeClr val="accent4"/>
          </a:fillRef>
          <a:effectRef idx="3">
            <a:schemeClr val="accent4"/>
          </a:effectRef>
          <a:fontRef idx="minor">
            <a:schemeClr val="lt1"/>
          </a:fontRef>
        </p:style>
        <p:txBody>
          <a:bodyPr wrap="none" anchor="ctr"/>
          <a:lstStyle/>
          <a:p>
            <a:pPr algn="ctr" eaLnBrk="0" hangingPunct="0"/>
            <a:r>
              <a:rPr lang="en-GB" sz="2215" b="1" dirty="0">
                <a:solidFill>
                  <a:schemeClr val="tx1"/>
                </a:solidFill>
              </a:rPr>
              <a:t>Measurable Design </a:t>
            </a:r>
          </a:p>
          <a:p>
            <a:pPr algn="ctr" eaLnBrk="0" hangingPunct="0"/>
            <a:r>
              <a:rPr lang="en-GB" sz="2215" b="1" dirty="0">
                <a:solidFill>
                  <a:schemeClr val="tx1"/>
                </a:solidFill>
              </a:rPr>
              <a:t>Requirements</a:t>
            </a:r>
          </a:p>
        </p:txBody>
      </p:sp>
      <p:sp>
        <p:nvSpPr>
          <p:cNvPr id="25604" name="AutoShape 5"/>
          <p:cNvSpPr>
            <a:spLocks noChangeArrowheads="1"/>
          </p:cNvSpPr>
          <p:nvPr/>
        </p:nvSpPr>
        <p:spPr bwMode="auto">
          <a:xfrm rot="5400000" flipH="1">
            <a:off x="5522302" y="3243629"/>
            <a:ext cx="1090246" cy="1170842"/>
          </a:xfrm>
          <a:custGeom>
            <a:avLst/>
            <a:gdLst>
              <a:gd name="T0" fmla="*/ 2147483647 w 21600"/>
              <a:gd name="T1" fmla="*/ 0 h 21600"/>
              <a:gd name="T2" fmla="*/ 2147483647 w 21600"/>
              <a:gd name="T3" fmla="*/ 2147483647 h 21600"/>
              <a:gd name="T4" fmla="*/ 2147483647 w 21600"/>
              <a:gd name="T5" fmla="*/ 2147483647 h 21600"/>
              <a:gd name="T6" fmla="*/ 2147483647 w 21600"/>
              <a:gd name="T7" fmla="*/ 2147483647 h 21600"/>
              <a:gd name="T8" fmla="*/ 17694720 60000 65536"/>
              <a:gd name="T9" fmla="*/ 5898240 60000 65536"/>
              <a:gd name="T10" fmla="*/ 5898240 60000 65536"/>
              <a:gd name="T11" fmla="*/ 0 60000 65536"/>
              <a:gd name="T12" fmla="*/ 12427 w 21600"/>
              <a:gd name="T13" fmla="*/ 2912 h 21600"/>
              <a:gd name="T14" fmla="*/ 18227 w 21600"/>
              <a:gd name="T15" fmla="*/ 9246 h 21600"/>
            </a:gdLst>
            <a:ahLst/>
            <a:cxnLst>
              <a:cxn ang="T8">
                <a:pos x="T0" y="T1"/>
              </a:cxn>
              <a:cxn ang="T9">
                <a:pos x="T2" y="T3"/>
              </a:cxn>
              <a:cxn ang="T10">
                <a:pos x="T4" y="T5"/>
              </a:cxn>
              <a:cxn ang="T11">
                <a:pos x="T6" y="T7"/>
              </a:cxn>
            </a:cxnLst>
            <a:rect l="T12" t="T13" r="T14" b="T15"/>
            <a:pathLst>
              <a:path w="21600" h="21600">
                <a:moveTo>
                  <a:pt x="21600" y="6079"/>
                </a:moveTo>
                <a:lnTo>
                  <a:pt x="15126" y="0"/>
                </a:lnTo>
                <a:lnTo>
                  <a:pt x="15126" y="2912"/>
                </a:lnTo>
                <a:lnTo>
                  <a:pt x="12427" y="2912"/>
                </a:lnTo>
                <a:cubicBezTo>
                  <a:pt x="5564" y="2912"/>
                  <a:pt x="0" y="7052"/>
                  <a:pt x="0" y="12158"/>
                </a:cubicBezTo>
                <a:lnTo>
                  <a:pt x="0" y="21600"/>
                </a:lnTo>
                <a:lnTo>
                  <a:pt x="6474" y="21600"/>
                </a:lnTo>
                <a:lnTo>
                  <a:pt x="6474" y="12158"/>
                </a:lnTo>
                <a:cubicBezTo>
                  <a:pt x="6474" y="10550"/>
                  <a:pt x="9139" y="9246"/>
                  <a:pt x="12427" y="9246"/>
                </a:cubicBezTo>
                <a:lnTo>
                  <a:pt x="15126" y="9246"/>
                </a:lnTo>
                <a:lnTo>
                  <a:pt x="15126" y="12158"/>
                </a:lnTo>
                <a:lnTo>
                  <a:pt x="21600" y="6079"/>
                </a:lnTo>
                <a:close/>
              </a:path>
            </a:pathLst>
          </a:custGeom>
          <a:ln>
            <a:headEnd/>
            <a:tailEnd/>
          </a:ln>
        </p:spPr>
        <p:style>
          <a:lnRef idx="0">
            <a:schemeClr val="dk1"/>
          </a:lnRef>
          <a:fillRef idx="3">
            <a:schemeClr val="dk1"/>
          </a:fillRef>
          <a:effectRef idx="3">
            <a:schemeClr val="dk1"/>
          </a:effectRef>
          <a:fontRef idx="minor">
            <a:schemeClr val="lt1"/>
          </a:fontRef>
        </p:style>
        <p:txBody>
          <a:bodyPr wrap="none" anchor="ctr"/>
          <a:lstStyle/>
          <a:p>
            <a:endParaRPr lang="en-US" sz="1662" dirty="0"/>
          </a:p>
        </p:txBody>
      </p:sp>
      <p:sp>
        <p:nvSpPr>
          <p:cNvPr id="171014" name="AutoShape 6"/>
          <p:cNvSpPr>
            <a:spLocks noChangeArrowheads="1"/>
          </p:cNvSpPr>
          <p:nvPr/>
        </p:nvSpPr>
        <p:spPr bwMode="auto">
          <a:xfrm>
            <a:off x="7071969" y="3143251"/>
            <a:ext cx="2593731" cy="2104292"/>
          </a:xfrm>
          <a:prstGeom prst="star24">
            <a:avLst>
              <a:gd name="adj" fmla="val 37500"/>
            </a:avLst>
          </a:prstGeom>
          <a:ln>
            <a:headEnd/>
            <a:tailEnd/>
          </a:ln>
        </p:spPr>
        <p:style>
          <a:lnRef idx="1">
            <a:schemeClr val="accent2"/>
          </a:lnRef>
          <a:fillRef idx="2">
            <a:schemeClr val="accent2"/>
          </a:fillRef>
          <a:effectRef idx="1">
            <a:schemeClr val="accent2"/>
          </a:effectRef>
          <a:fontRef idx="minor">
            <a:schemeClr val="dk1"/>
          </a:fontRef>
        </p:style>
        <p:txBody>
          <a:bodyPr wrap="none" anchor="ctr"/>
          <a:lstStyle/>
          <a:p>
            <a:pPr algn="ctr"/>
            <a:r>
              <a:rPr lang="en-GB" sz="2215" dirty="0"/>
              <a:t>It’s easy!</a:t>
            </a:r>
          </a:p>
          <a:p>
            <a:pPr algn="ctr"/>
            <a:r>
              <a:rPr lang="en-GB" sz="2215" dirty="0"/>
              <a:t>or </a:t>
            </a:r>
          </a:p>
          <a:p>
            <a:pPr algn="ctr"/>
            <a:r>
              <a:rPr lang="en-GB" sz="2215" dirty="0"/>
              <a:t>is it?</a:t>
            </a:r>
            <a:endParaRPr lang="en-US" sz="2215" dirty="0"/>
          </a:p>
        </p:txBody>
      </p:sp>
    </p:spTree>
    <p:extLst>
      <p:ext uri="{BB962C8B-B14F-4D97-AF65-F5344CB8AC3E}">
        <p14:creationId xmlns:p14="http://schemas.microsoft.com/office/powerpoint/2010/main" val="139890965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10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1014"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14"/>
          <p:cNvSpPr>
            <a:spLocks noChangeArrowheads="1"/>
          </p:cNvSpPr>
          <p:nvPr/>
        </p:nvSpPr>
        <p:spPr bwMode="auto">
          <a:xfrm>
            <a:off x="3220915" y="1351084"/>
            <a:ext cx="1957754" cy="3587262"/>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46" name="Rectangle 2"/>
          <p:cNvSpPr>
            <a:spLocks noGrp="1" noChangeArrowheads="1"/>
          </p:cNvSpPr>
          <p:nvPr>
            <p:ph type="title"/>
          </p:nvPr>
        </p:nvSpPr>
        <p:spPr>
          <a:xfrm>
            <a:off x="6747641" y="263769"/>
            <a:ext cx="4319752" cy="838200"/>
          </a:xfrm>
        </p:spPr>
        <p:txBody>
          <a:bodyPr>
            <a:normAutofit/>
          </a:bodyPr>
          <a:lstStyle/>
          <a:p>
            <a:pPr algn="ctr" defTabSz="703402"/>
            <a:r>
              <a:rPr lang="en-GB" sz="2800" b="1" dirty="0">
                <a:solidFill>
                  <a:srgbClr val="C00000"/>
                </a:solidFill>
                <a:latin typeface="Arial" charset="0"/>
              </a:rPr>
              <a:t>Back to QFD</a:t>
            </a:r>
            <a:br>
              <a:rPr lang="en-GB" sz="2800" b="1" dirty="0">
                <a:solidFill>
                  <a:srgbClr val="C00000"/>
                </a:solidFill>
                <a:latin typeface="Arial" charset="0"/>
              </a:rPr>
            </a:br>
            <a:r>
              <a:rPr lang="en-GB" sz="2000" b="1" dirty="0">
                <a:solidFill>
                  <a:srgbClr val="C00000"/>
                </a:solidFill>
                <a:latin typeface="Arial" charset="0"/>
              </a:rPr>
              <a:t>The House of Engineering</a:t>
            </a:r>
          </a:p>
        </p:txBody>
      </p:sp>
      <p:sp>
        <p:nvSpPr>
          <p:cNvPr id="31747" name="Rectangle 3"/>
          <p:cNvSpPr>
            <a:spLocks noGrp="1" noChangeArrowheads="1"/>
          </p:cNvSpPr>
          <p:nvPr>
            <p:ph sz="half" idx="1"/>
          </p:nvPr>
        </p:nvSpPr>
        <p:spPr>
          <a:xfrm>
            <a:off x="6559062" y="1336432"/>
            <a:ext cx="4886704" cy="4507320"/>
          </a:xfrm>
        </p:spPr>
        <p:txBody>
          <a:bodyPr>
            <a:normAutofit fontScale="92500" lnSpcReduction="10000"/>
          </a:bodyPr>
          <a:lstStyle/>
          <a:p>
            <a:pPr defTabSz="703402"/>
            <a:r>
              <a:rPr lang="en-GB" sz="2400" b="1" dirty="0">
                <a:latin typeface="Arial" charset="0"/>
              </a:rPr>
              <a:t>QFD charts look complex. They are complicated but not complex.</a:t>
            </a:r>
          </a:p>
          <a:p>
            <a:pPr defTabSz="703402"/>
            <a:r>
              <a:rPr lang="en-GB" sz="2400" b="1" dirty="0">
                <a:latin typeface="Arial" charset="0"/>
              </a:rPr>
              <a:t>The chart comprises a roof and a series of rooms that form a matrix diagram between the WHAT Requirements and the HOW Requirements</a:t>
            </a:r>
          </a:p>
          <a:p>
            <a:pPr defTabSz="703402"/>
            <a:r>
              <a:rPr lang="en-GB" sz="2400" b="1" dirty="0">
                <a:latin typeface="Arial" charset="0"/>
              </a:rPr>
              <a:t>The QFD method follows a set of steps to build up the rooms and roof</a:t>
            </a:r>
          </a:p>
          <a:p>
            <a:pPr defTabSz="703402"/>
            <a:r>
              <a:rPr lang="en-GB" sz="2400" b="1" dirty="0">
                <a:latin typeface="Arial" charset="0"/>
              </a:rPr>
              <a:t>The core process focuses on the WHAT, HOW, RELATIONSHIPS and HOW MUCH rooms - highlighted</a:t>
            </a:r>
            <a:endParaRPr lang="en-GB" sz="1800" b="1" dirty="0">
              <a:latin typeface="Arial" charset="0"/>
            </a:endParaRPr>
          </a:p>
        </p:txBody>
      </p:sp>
      <p:sp>
        <p:nvSpPr>
          <p:cNvPr id="3" name="Slide Number Placeholder 2">
            <a:extLst>
              <a:ext uri="{FF2B5EF4-FFF2-40B4-BE49-F238E27FC236}">
                <a16:creationId xmlns:a16="http://schemas.microsoft.com/office/drawing/2014/main" id="{70B149BA-D780-4D9E-8610-F83C32E1B5ED}"/>
              </a:ext>
            </a:extLst>
          </p:cNvPr>
          <p:cNvSpPr>
            <a:spLocks noGrp="1"/>
          </p:cNvSpPr>
          <p:nvPr>
            <p:ph type="sldNum" sz="quarter" idx="12"/>
          </p:nvPr>
        </p:nvSpPr>
        <p:spPr/>
        <p:txBody>
          <a:bodyPr/>
          <a:lstStyle/>
          <a:p>
            <a:fld id="{4DD93AAA-9664-724C-BCA8-AA8BF9C19235}" type="slidenum">
              <a:rPr lang="en-US" smtClean="0"/>
              <a:pPr/>
              <a:t>80</a:t>
            </a:fld>
            <a:endParaRPr lang="en-US" dirty="0"/>
          </a:p>
        </p:txBody>
      </p:sp>
      <p:sp>
        <p:nvSpPr>
          <p:cNvPr id="31748" name="AutoShape 5"/>
          <p:cNvSpPr>
            <a:spLocks noChangeArrowheads="1"/>
          </p:cNvSpPr>
          <p:nvPr/>
        </p:nvSpPr>
        <p:spPr bwMode="auto">
          <a:xfrm>
            <a:off x="3209193" y="366346"/>
            <a:ext cx="1969477" cy="984738"/>
          </a:xfrm>
          <a:prstGeom prst="triangle">
            <a:avLst>
              <a:gd name="adj" fmla="val 50000"/>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49" name="Rectangle 6"/>
          <p:cNvSpPr>
            <a:spLocks noChangeArrowheads="1"/>
          </p:cNvSpPr>
          <p:nvPr/>
        </p:nvSpPr>
        <p:spPr bwMode="auto">
          <a:xfrm rot="16200000">
            <a:off x="4059848" y="4634279"/>
            <a:ext cx="281354" cy="195922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0" name="Line 7"/>
          <p:cNvSpPr>
            <a:spLocks noChangeShapeType="1"/>
          </p:cNvSpPr>
          <p:nvPr/>
        </p:nvSpPr>
        <p:spPr bwMode="auto">
          <a:xfrm>
            <a:off x="2927838" y="2195147"/>
            <a:ext cx="0" cy="196947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US" sz="1662" dirty="0"/>
          </a:p>
        </p:txBody>
      </p:sp>
      <p:sp>
        <p:nvSpPr>
          <p:cNvPr id="31751" name="Text Box 8"/>
          <p:cNvSpPr txBox="1">
            <a:spLocks noChangeArrowheads="1"/>
          </p:cNvSpPr>
          <p:nvPr/>
        </p:nvSpPr>
        <p:spPr bwMode="auto">
          <a:xfrm>
            <a:off x="3361615" y="5489371"/>
            <a:ext cx="1566454" cy="2628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r>
              <a:rPr lang="en-GB" sz="1108" dirty="0"/>
              <a:t>Importance Weighting</a:t>
            </a:r>
            <a:endParaRPr lang="en-GB" sz="1292" dirty="0"/>
          </a:p>
        </p:txBody>
      </p:sp>
      <p:sp>
        <p:nvSpPr>
          <p:cNvPr id="25" name="Rectangle 9"/>
          <p:cNvSpPr>
            <a:spLocks noChangeArrowheads="1"/>
          </p:cNvSpPr>
          <p:nvPr/>
        </p:nvSpPr>
        <p:spPr bwMode="auto">
          <a:xfrm>
            <a:off x="5178669" y="2195147"/>
            <a:ext cx="534866"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3" name="Rectangle 10"/>
          <p:cNvSpPr>
            <a:spLocks noChangeArrowheads="1"/>
          </p:cNvSpPr>
          <p:nvPr/>
        </p:nvSpPr>
        <p:spPr bwMode="auto">
          <a:xfrm>
            <a:off x="3220938" y="4938346"/>
            <a:ext cx="1956289" cy="539262"/>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p>
            <a:endParaRPr lang="en-US" sz="1662" dirty="0"/>
          </a:p>
        </p:txBody>
      </p:sp>
      <p:sp>
        <p:nvSpPr>
          <p:cNvPr id="31754" name="Text Box 11"/>
          <p:cNvSpPr txBox="1">
            <a:spLocks noChangeArrowheads="1"/>
          </p:cNvSpPr>
          <p:nvPr/>
        </p:nvSpPr>
        <p:spPr bwMode="auto">
          <a:xfrm>
            <a:off x="3425051" y="4307570"/>
            <a:ext cx="1402948" cy="518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b="1" dirty="0"/>
              <a:t>HOW MUCH</a:t>
            </a:r>
            <a:endParaRPr lang="en-GB" sz="1108" dirty="0"/>
          </a:p>
          <a:p>
            <a:pPr algn="ctr"/>
            <a:r>
              <a:rPr lang="en-GB" sz="1108" dirty="0"/>
              <a:t>Target values</a:t>
            </a:r>
          </a:p>
        </p:txBody>
      </p:sp>
      <p:sp>
        <p:nvSpPr>
          <p:cNvPr id="31755" name="Text Box 12"/>
          <p:cNvSpPr txBox="1">
            <a:spLocks noChangeArrowheads="1"/>
          </p:cNvSpPr>
          <p:nvPr/>
        </p:nvSpPr>
        <p:spPr bwMode="auto">
          <a:xfrm>
            <a:off x="3325006" y="5005275"/>
            <a:ext cx="1548822"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Technical competitive</a:t>
            </a:r>
          </a:p>
          <a:p>
            <a:pPr algn="ctr"/>
            <a:r>
              <a:rPr lang="en-GB" sz="1108" dirty="0"/>
              <a:t>assessment</a:t>
            </a:r>
          </a:p>
        </p:txBody>
      </p:sp>
      <p:sp>
        <p:nvSpPr>
          <p:cNvPr id="29" name="Rectangle 13"/>
          <p:cNvSpPr>
            <a:spLocks noChangeArrowheads="1"/>
          </p:cNvSpPr>
          <p:nvPr/>
        </p:nvSpPr>
        <p:spPr bwMode="auto">
          <a:xfrm>
            <a:off x="1661747" y="2195147"/>
            <a:ext cx="3516923" cy="1969477"/>
          </a:xfrm>
          <a:prstGeom prst="rect">
            <a:avLst/>
          </a:prstGeom>
          <a:ln>
            <a:solidFill>
              <a:schemeClr val="tx1"/>
            </a:solidFill>
            <a:headEnd/>
            <a:tailEnd/>
          </a:ln>
        </p:spPr>
        <p:style>
          <a:lnRef idx="1">
            <a:schemeClr val="accent3"/>
          </a:lnRef>
          <a:fillRef idx="2">
            <a:schemeClr val="accent3"/>
          </a:fillRef>
          <a:effectRef idx="1">
            <a:schemeClr val="accent3"/>
          </a:effectRef>
          <a:fontRef idx="minor">
            <a:schemeClr val="dk1"/>
          </a:fontRef>
        </p:style>
        <p:txBody>
          <a:bodyPr wrap="none" anchor="ctr"/>
          <a:lstStyle/>
          <a:p>
            <a:pPr>
              <a:defRPr/>
            </a:pPr>
            <a:endParaRPr lang="en-US" sz="1662" dirty="0"/>
          </a:p>
        </p:txBody>
      </p:sp>
      <p:sp>
        <p:nvSpPr>
          <p:cNvPr id="31757" name="Text Box 15"/>
          <p:cNvSpPr txBox="1">
            <a:spLocks noChangeArrowheads="1"/>
          </p:cNvSpPr>
          <p:nvPr/>
        </p:nvSpPr>
        <p:spPr bwMode="auto">
          <a:xfrm>
            <a:off x="1826198" y="2930355"/>
            <a:ext cx="998736"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WHAT</a:t>
            </a:r>
          </a:p>
        </p:txBody>
      </p:sp>
      <p:sp>
        <p:nvSpPr>
          <p:cNvPr id="31758" name="Text Box 16"/>
          <p:cNvSpPr txBox="1">
            <a:spLocks noChangeArrowheads="1"/>
          </p:cNvSpPr>
          <p:nvPr/>
        </p:nvSpPr>
        <p:spPr bwMode="auto">
          <a:xfrm>
            <a:off x="3725262" y="1582201"/>
            <a:ext cx="878767" cy="433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2215" dirty="0"/>
              <a:t>HOW</a:t>
            </a:r>
          </a:p>
        </p:txBody>
      </p:sp>
      <p:sp>
        <p:nvSpPr>
          <p:cNvPr id="31759" name="Text Box 17"/>
          <p:cNvSpPr txBox="1">
            <a:spLocks noChangeArrowheads="1"/>
          </p:cNvSpPr>
          <p:nvPr/>
        </p:nvSpPr>
        <p:spPr bwMode="auto">
          <a:xfrm rot="16200000">
            <a:off x="2108424" y="3049603"/>
            <a:ext cx="1967213" cy="262829"/>
          </a:xfrm>
          <a:prstGeom prst="rect">
            <a:avLst/>
          </a:prstGeom>
          <a:noFill/>
          <a:ln w="6350">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wrap="squar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IMPORTANCE</a:t>
            </a:r>
          </a:p>
        </p:txBody>
      </p:sp>
      <p:sp>
        <p:nvSpPr>
          <p:cNvPr id="31760" name="Text Box 18"/>
          <p:cNvSpPr txBox="1">
            <a:spLocks noChangeArrowheads="1"/>
          </p:cNvSpPr>
          <p:nvPr/>
        </p:nvSpPr>
        <p:spPr bwMode="auto">
          <a:xfrm rot="18338198">
            <a:off x="3202432" y="3041001"/>
            <a:ext cx="1876027" cy="3481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662" dirty="0"/>
              <a:t>RELATIONSHIPS</a:t>
            </a:r>
          </a:p>
        </p:txBody>
      </p:sp>
      <p:sp>
        <p:nvSpPr>
          <p:cNvPr id="31761" name="Text Box 19"/>
          <p:cNvSpPr txBox="1">
            <a:spLocks noChangeArrowheads="1"/>
          </p:cNvSpPr>
          <p:nvPr/>
        </p:nvSpPr>
        <p:spPr bwMode="auto">
          <a:xfrm rot="16200000">
            <a:off x="5185628" y="2909042"/>
            <a:ext cx="1558440" cy="433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108" dirty="0"/>
              <a:t>Customer competitive</a:t>
            </a:r>
          </a:p>
          <a:p>
            <a:pPr algn="ctr"/>
            <a:r>
              <a:rPr lang="en-GB" sz="1108" dirty="0"/>
              <a:t>assessment</a:t>
            </a:r>
          </a:p>
        </p:txBody>
      </p:sp>
      <p:sp>
        <p:nvSpPr>
          <p:cNvPr id="31762" name="Text Box 20"/>
          <p:cNvSpPr txBox="1">
            <a:spLocks noChangeArrowheads="1"/>
          </p:cNvSpPr>
          <p:nvPr/>
        </p:nvSpPr>
        <p:spPr bwMode="auto">
          <a:xfrm>
            <a:off x="3488516" y="632541"/>
            <a:ext cx="1460657" cy="660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846" dirty="0"/>
              <a:t>How</a:t>
            </a:r>
          </a:p>
          <a:p>
            <a:pPr algn="ctr"/>
            <a:r>
              <a:rPr lang="en-GB" sz="1846" dirty="0"/>
              <a:t>Correlations</a:t>
            </a:r>
          </a:p>
        </p:txBody>
      </p:sp>
      <p:sp>
        <p:nvSpPr>
          <p:cNvPr id="31763" name="Text Box 17"/>
          <p:cNvSpPr txBox="1">
            <a:spLocks noChangeArrowheads="1"/>
          </p:cNvSpPr>
          <p:nvPr/>
        </p:nvSpPr>
        <p:spPr bwMode="auto">
          <a:xfrm rot="16200000">
            <a:off x="4526002" y="2933147"/>
            <a:ext cx="1859997" cy="490134"/>
          </a:xfrm>
          <a:prstGeom prst="rect">
            <a:avLst/>
          </a:prstGeom>
          <a:noFill/>
          <a:ln>
            <a:noFill/>
          </a:ln>
        </p:spPr>
        <p:style>
          <a:lnRef idx="1">
            <a:schemeClr val="accent3"/>
          </a:lnRef>
          <a:fillRef idx="2">
            <a:schemeClr val="accent3"/>
          </a:fillRef>
          <a:effectRef idx="1">
            <a:schemeClr val="accent3"/>
          </a:effectRef>
          <a:fontRef idx="minor">
            <a:schemeClr val="dk1"/>
          </a:fontRef>
        </p:style>
        <p:txBody>
          <a:bodyPr wrap="none" anchor="ct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a:r>
              <a:rPr lang="en-GB" sz="1477" dirty="0"/>
              <a:t>WHAT HOW MUCH</a:t>
            </a:r>
          </a:p>
          <a:p>
            <a:pPr algn="ctr"/>
            <a:r>
              <a:rPr lang="en-GB" sz="1108" dirty="0"/>
              <a:t>Target Values</a:t>
            </a:r>
          </a:p>
        </p:txBody>
      </p:sp>
      <p:sp>
        <p:nvSpPr>
          <p:cNvPr id="2" name="Rectangle 1"/>
          <p:cNvSpPr/>
          <p:nvPr/>
        </p:nvSpPr>
        <p:spPr>
          <a:xfrm>
            <a:off x="5716474" y="2192216"/>
            <a:ext cx="515815" cy="1975338"/>
          </a:xfrm>
          <a:prstGeom prst="rect">
            <a:avLst/>
          </a:prstGeom>
          <a:noFill/>
          <a:ln>
            <a:solidFill>
              <a:srgbClr val="000000"/>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sz="1662" dirty="0"/>
          </a:p>
        </p:txBody>
      </p:sp>
    </p:spTree>
    <p:extLst>
      <p:ext uri="{BB962C8B-B14F-4D97-AF65-F5344CB8AC3E}">
        <p14:creationId xmlns:p14="http://schemas.microsoft.com/office/powerpoint/2010/main" val="2304513042"/>
      </p:ext>
    </p:extLst>
  </p:cSld>
  <p:clrMapOvr>
    <a:masterClrMapping/>
  </p:clrMapOvr>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BAE Systems">
      <a:dk1>
        <a:srgbClr val="000000"/>
      </a:dk1>
      <a:lt1>
        <a:srgbClr val="FFFFFF"/>
      </a:lt1>
      <a:dk2>
        <a:srgbClr val="404146"/>
      </a:dk2>
      <a:lt2>
        <a:srgbClr val="FFFFFF"/>
      </a:lt2>
      <a:accent1>
        <a:srgbClr val="D0D3D4"/>
      </a:accent1>
      <a:accent2>
        <a:srgbClr val="FC4C02"/>
      </a:accent2>
      <a:accent3>
        <a:srgbClr val="F0B323"/>
      </a:accent3>
      <a:accent4>
        <a:srgbClr val="615E9B"/>
      </a:accent4>
      <a:accent5>
        <a:srgbClr val="D9C0A9"/>
      </a:accent5>
      <a:accent6>
        <a:srgbClr val="01426A"/>
      </a:accent6>
      <a:hlink>
        <a:srgbClr val="FC4C02"/>
      </a:hlink>
      <a:folHlink>
        <a:srgbClr val="FC4C02"/>
      </a:folHlink>
    </a:clrScheme>
    <a:fontScheme name="BA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item1.xml><?xml version="1.0" encoding="utf-8"?>
<p:properties xmlns:p="http://schemas.microsoft.com/office/2006/metadata/properties" xmlns:xsi="http://www.w3.org/2001/XMLSchema-instance" xmlns:pc="http://schemas.microsoft.com/office/infopath/2007/PartnerControls">
  <documentManagement>
    <CompanyClassification2 xmlns="8a2029ed-730a-44d5-94c2-781d0bb2e3b4">UNCONTROLLED</CompanyClassification2>
    <TaxKeywordTaxHTField xmlns="af24cdca-422d-4805-aa71-788db932b2ab">
      <Terms xmlns="http://schemas.microsoft.com/office/infopath/2007/PartnerControls"/>
    </TaxKeywordTaxHTField>
    <GovernmentClassification2 xmlns="8a2029ed-730a-44d5-94c2-781d0bb2e3b4">NOT PROTECTIVELY MARKED</GovernmentClassification2>
    <ExportControlled2 xmlns="8a2029ed-730a-44d5-94c2-781d0bb2e3b4">NO</ExportControlled2>
    <TaxCatchAll xmlns="af24cdca-422d-4805-aa71-788db932b2ab"/>
    <BusinessContentOwner2 xmlns="8a2029ed-730a-44d5-94c2-781d0bb2e3b4">Combat Vehicles (UK)</BusinessContentOwner2>
    <_dlc_DocId xmlns="af24cdca-422d-4805-aa71-788db932b2ab">GMD9CY-GWJP-5GT-X9</_dlc_DocId>
    <_dlc_DocIdUrl xmlns="af24cdca-422d-4805-aa71-788db932b2ab">
      <Url>http://ws-sites.ent.baesystems.com/sites/GCSV/comms/_layouts/DocIdRedir.aspx?ID=GMD9CY-GWJP-5GT-X9</Url>
      <Description>GMD9CY-GWJP-5GT-X9</Description>
    </_dlc_DocIdUrl>
    <RecordDeclaredFlag xmlns="9b835041-f11c-46d9-b65c-563c4d284e57">false</RecordDeclaredFlag>
  </documentManagement>
</p:properties>
</file>

<file path=customXml/item2.xml><?xml version="1.0" encoding="utf-8"?>
<?mso-contentType ?>
<spe:Receivers xmlns:spe="http://schemas.microsoft.com/sharepoint/events">
  <Receiver>
    <Name>Document ID Generator</Name>
    <Synchronization>Synchronous</Synchronization>
    <Type>10001</Type>
    <SequenceNumber>1000</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10002</Type>
    <SequenceNumber>1001</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10004</Type>
    <SequenceNumber>1002</SequenceNumber>
    <Assembly>Microsoft.Office.DocumentManagement, Version=14.0.0.0, Culture=neutral, PublicKeyToken=71e9bce111e9429c</Assembly>
    <Class>Microsoft.Office.DocumentManagement.Internal.DocIdHandler</Class>
    <Data/>
    <Filter/>
  </Receiver>
  <Receiver>
    <Name>Document ID Generator</Name>
    <Synchronization>Synchronous</Synchronization>
    <Type>10006</Type>
    <SequenceNumber>1003</SequenceNumber>
    <Assembly>Microsoft.Office.DocumentManagement, Version=14.0.0.0, Culture=neutral, PublicKeyToken=71e9bce111e9429c</Assembly>
    <Class>Microsoft.Office.DocumentManagement.Internal.DocIdHandler</Class>
    <Data/>
    <Filter/>
  </Receiver>
</spe:Receivers>
</file>

<file path=customXml/item3.xml><?xml version="1.0" encoding="utf-8"?>
<ct:contentTypeSchema xmlns:ct="http://schemas.microsoft.com/office/2006/metadata/contentType" xmlns:ma="http://schemas.microsoft.com/office/2006/metadata/properties/metaAttributes" ct:_="" ma:_="" ma:contentTypeName="NGFSBaseDocumentType" ma:contentTypeID="0x010100C773E7E7DA4C42818A59608D9F2555FC00E81C9E19B3A151439C5FB585B87B1F56" ma:contentTypeVersion="9" ma:contentTypeDescription="" ma:contentTypeScope="" ma:versionID="44adde45eef99d468be5eae37d0734ff">
  <xsd:schema xmlns:xsd="http://www.w3.org/2001/XMLSchema" xmlns:xs="http://www.w3.org/2001/XMLSchema" xmlns:p="http://schemas.microsoft.com/office/2006/metadata/properties" xmlns:ns1="http://schemas.microsoft.com/sharepoint/v3" xmlns:ns3="8a2029ed-730a-44d5-94c2-781d0bb2e3b4" xmlns:ns4="af24cdca-422d-4805-aa71-788db932b2ab" xmlns:ns5="9b835041-f11c-46d9-b65c-563c4d284e57" targetNamespace="http://schemas.microsoft.com/office/2006/metadata/properties" ma:root="true" ma:fieldsID="3c383fa4d9d7be2be1398833be804983" ns1:_="" ns3:_="" ns4:_="" ns5:_="">
    <xsd:import namespace="http://schemas.microsoft.com/sharepoint/v3"/>
    <xsd:import namespace="8a2029ed-730a-44d5-94c2-781d0bb2e3b4"/>
    <xsd:import namespace="af24cdca-422d-4805-aa71-788db932b2ab"/>
    <xsd:import namespace="9b835041-f11c-46d9-b65c-563c4d284e57"/>
    <xsd:element name="properties">
      <xsd:complexType>
        <xsd:sequence>
          <xsd:element name="documentManagement">
            <xsd:complexType>
              <xsd:all>
                <xsd:element ref="ns1:Author" minOccurs="0"/>
                <xsd:element ref="ns3:GovernmentClassification2"/>
                <xsd:element ref="ns3:CompanyClassification2"/>
                <xsd:element ref="ns3:ExportControlled2"/>
                <xsd:element ref="ns3:BusinessContentOwner2"/>
                <xsd:element ref="ns4:_dlc_DocId" minOccurs="0"/>
                <xsd:element ref="ns4:_dlc_DocIdUrl" minOccurs="0"/>
                <xsd:element ref="ns4:_dlc_DocIdPersistId" minOccurs="0"/>
                <xsd:element ref="ns4:TaxKeywordTaxHTField" minOccurs="0"/>
                <xsd:element ref="ns4:TaxCatchAll" minOccurs="0"/>
                <xsd:element ref="ns4:TaxCatchAllLabel" minOccurs="0"/>
                <xsd:element ref="ns5:RecordDeclaredFlag"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Author" ma:index="7" nillable="true" ma:displayName="Created By" ma:list="UserInfo" ma:internalName="Author" ma:readOnly="tru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8a2029ed-730a-44d5-94c2-781d0bb2e3b4" elementFormDefault="qualified">
    <xsd:import namespace="http://schemas.microsoft.com/office/2006/documentManagement/types"/>
    <xsd:import namespace="http://schemas.microsoft.com/office/infopath/2007/PartnerControls"/>
    <xsd:element name="GovernmentClassification2" ma:index="12" ma:displayName="Security Marking" ma:default="" ma:description="" ma:internalName="GovernmentClassification2">
      <xsd:simpleType>
        <xsd:restriction base="dms:Choice">
          <xsd:enumeration value="NOT PROTECTIVELY MARKED"/>
          <xsd:enumeration value="OFFICIAL"/>
        </xsd:restriction>
      </xsd:simpleType>
    </xsd:element>
    <xsd:element name="CompanyClassification2" ma:index="13" ma:displayName="Company Marking" ma:default="" ma:description="" ma:internalName="CompanyClassification2">
      <xsd:simpleType>
        <xsd:restriction base="dms:Choice">
          <xsd:enumeration value="UNCONTROLLED"/>
          <xsd:enumeration value="BAE SYSTEMS PROPRIETARY"/>
        </xsd:restriction>
      </xsd:simpleType>
    </xsd:element>
    <xsd:element name="ExportControlled2" ma:index="14" ma:displayName="Export Controlled" ma:default="" ma:description="" ma:internalName="ExportControlled2">
      <xsd:simpleType>
        <xsd:restriction base="dms:Choice">
          <xsd:enumeration value="NO"/>
        </xsd:restriction>
      </xsd:simpleType>
    </xsd:element>
    <xsd:element name="BusinessContentOwner2" ma:index="15" ma:displayName="Content Owner" ma:default="Combat Vehicles (UK)" ma:description="" ma:internalName="BusinessContentOwner2">
      <xsd:simpleType>
        <xsd:restriction base="dms:Choice">
          <xsd:enumeration value="Combat Vehicles (UK)"/>
        </xsd:restriction>
      </xsd:simpleType>
    </xsd:element>
  </xsd:schema>
  <xsd:schema xmlns:xsd="http://www.w3.org/2001/XMLSchema" xmlns:xs="http://www.w3.org/2001/XMLSchema" xmlns:dms="http://schemas.microsoft.com/office/2006/documentManagement/types" xmlns:pc="http://schemas.microsoft.com/office/infopath/2007/PartnerControls" targetNamespace="af24cdca-422d-4805-aa71-788db932b2ab" elementFormDefault="qualified">
    <xsd:import namespace="http://schemas.microsoft.com/office/2006/documentManagement/types"/>
    <xsd:import namespace="http://schemas.microsoft.com/office/infopath/2007/PartnerControls"/>
    <xsd:element name="_dlc_DocId" ma:index="16" nillable="true" ma:displayName="Document ID Value" ma:description="The value of the document ID assigned to this item." ma:internalName="_dlc_DocId" ma:readOnly="true">
      <xsd:simpleType>
        <xsd:restriction base="dms:Text"/>
      </xsd:simpleType>
    </xsd:element>
    <xsd:element name="_dlc_DocIdUrl" ma:index="17" nillable="true" ma:displayName="Document ID" ma:description="Permanent link to this document." ma:hidden="true" ma:internalName="_dlc_DocIdUrl" ma:readOnly="true">
      <xsd:complexType>
        <xsd:complexContent>
          <xsd:extension base="dms:URL">
            <xsd:sequence>
              <xsd:element name="Url" type="dms:ValidUrl" minOccurs="0" nillable="true"/>
              <xsd:element name="Description" type="xsd:string" nillable="true"/>
            </xsd:sequence>
          </xsd:extension>
        </xsd:complexContent>
      </xsd:complexType>
    </xsd:element>
    <xsd:element name="_dlc_DocIdPersistId" ma:index="18" nillable="true" ma:displayName="Persist ID" ma:description="Keep ID on add." ma:hidden="true" ma:internalName="_dlc_DocIdPersistId" ma:readOnly="true">
      <xsd:simpleType>
        <xsd:restriction base="dms:Boolean"/>
      </xsd:simpleType>
    </xsd:element>
    <xsd:element name="TaxKeywordTaxHTField" ma:index="20" nillable="true" ma:taxonomy="true" ma:internalName="TaxKeywordTaxHTField" ma:taxonomyFieldName="TaxKeyword" ma:displayName="Enterprise Keywords" ma:fieldId="{23f27201-bee3-471e-b2e7-b64fd8b7ca38}" ma:taxonomyMulti="true" ma:sspId="a7c8802d-1c6e-4b9c-a9a0-e6f4eab55ae2" ma:termSetId="00000000-0000-0000-0000-000000000000" ma:anchorId="00000000-0000-0000-0000-000000000000" ma:open="true" ma:isKeyword="true">
      <xsd:complexType>
        <xsd:sequence>
          <xsd:element ref="pc:Terms" minOccurs="0" maxOccurs="1"/>
        </xsd:sequence>
      </xsd:complexType>
    </xsd:element>
    <xsd:element name="TaxCatchAll" ma:index="21" nillable="true" ma:displayName="Taxonomy Catch All Column" ma:description="" ma:hidden="true" ma:list="{e94d8835-08ec-41b3-8d97-f402279735ae}" ma:internalName="TaxCatchAll" ma:showField="CatchAllData" ma:web="af24cdca-422d-4805-aa71-788db932b2ab">
      <xsd:complexType>
        <xsd:complexContent>
          <xsd:extension base="dms:MultiChoiceLookup">
            <xsd:sequence>
              <xsd:element name="Value" type="dms:Lookup" maxOccurs="unbounded" minOccurs="0" nillable="true"/>
            </xsd:sequence>
          </xsd:extension>
        </xsd:complexContent>
      </xsd:complexType>
    </xsd:element>
    <xsd:element name="TaxCatchAllLabel" ma:index="22" nillable="true" ma:displayName="Taxonomy Catch All Column1" ma:description="" ma:hidden="true" ma:list="{e94d8835-08ec-41b3-8d97-f402279735ae}" ma:internalName="TaxCatchAllLabel" ma:readOnly="true" ma:showField="CatchAllDataLabel" ma:web="af24cdca-422d-4805-aa71-788db932b2ab">
      <xsd:complexType>
        <xsd:complexContent>
          <xsd:extension base="dms:MultiChoiceLookup">
            <xsd:sequence>
              <xsd:element name="Value" type="dms:Lookup" maxOccurs="unbounded" minOccurs="0" nillable="true"/>
            </xsd:sequence>
          </xsd:extension>
        </xsd:complexContent>
      </xsd:complexType>
    </xsd:element>
  </xsd:schema>
  <xsd:schema xmlns:xsd="http://www.w3.org/2001/XMLSchema" xmlns:xs="http://www.w3.org/2001/XMLSchema" xmlns:dms="http://schemas.microsoft.com/office/2006/documentManagement/types" xmlns:pc="http://schemas.microsoft.com/office/infopath/2007/PartnerControls" targetNamespace="9b835041-f11c-46d9-b65c-563c4d284e57" elementFormDefault="qualified">
    <xsd:import namespace="http://schemas.microsoft.com/office/2006/documentManagement/types"/>
    <xsd:import namespace="http://schemas.microsoft.com/office/infopath/2007/PartnerControls"/>
    <xsd:element name="RecordDeclaredFlag" ma:index="23" nillable="true" ma:displayName="Record Declared" ma:default="0" ma:description="" ma:hidden="true" ma:internalName="RecordDeclaredFlag">
      <xsd:simpleType>
        <xsd:restriction base="dms:Boolea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ma:index="8" ma:displayName="Author"/>
        <xsd:element ref="dcterms:created" minOccurs="0" maxOccurs="1"/>
        <xsd:element ref="dc:identifier" minOccurs="0" maxOccurs="1"/>
        <xsd:element name="contentType" minOccurs="0" maxOccurs="1" type="xsd:string" ma:index="11" ma:displayName="Content Type"/>
        <xsd:element ref="dc:title" minOccurs="0" maxOccurs="1" ma:index="3" ma:displayName="Title"/>
        <xsd:element ref="dc:subject" minOccurs="0" maxOccurs="1"/>
        <xsd:element ref="dc:description" minOccurs="0" maxOccurs="1" ma:index="10" ma:displayName="Comments"/>
        <xsd:element name="keywords" minOccurs="0" maxOccurs="1" type="xsd:string" ma:displayName="Keywords"/>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4.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B0D246D-1588-49A9-88CC-733A38172B44}">
  <ds:schemaRefs>
    <ds:schemaRef ds:uri="http://schemas.microsoft.com/office/2006/documentManagement/types"/>
    <ds:schemaRef ds:uri="http://purl.org/dc/elements/1.1/"/>
    <ds:schemaRef ds:uri="http://schemas.microsoft.com/office/2006/metadata/properties"/>
    <ds:schemaRef ds:uri="8a2029ed-730a-44d5-94c2-781d0bb2e3b4"/>
    <ds:schemaRef ds:uri="http://schemas.microsoft.com/sharepoint/v3"/>
    <ds:schemaRef ds:uri="af24cdca-422d-4805-aa71-788db932b2ab"/>
    <ds:schemaRef ds:uri="http://purl.org/dc/terms/"/>
    <ds:schemaRef ds:uri="http://schemas.openxmlformats.org/package/2006/metadata/core-properties"/>
    <ds:schemaRef ds:uri="http://purl.org/dc/dcmitype/"/>
    <ds:schemaRef ds:uri="9b835041-f11c-46d9-b65c-563c4d284e57"/>
    <ds:schemaRef ds:uri="http://schemas.microsoft.com/office/infopath/2007/PartnerControls"/>
    <ds:schemaRef ds:uri="http://www.w3.org/XML/1998/namespace"/>
  </ds:schemaRefs>
</ds:datastoreItem>
</file>

<file path=customXml/itemProps2.xml><?xml version="1.0" encoding="utf-8"?>
<ds:datastoreItem xmlns:ds="http://schemas.openxmlformats.org/officeDocument/2006/customXml" ds:itemID="{944F678B-4C81-44CD-B489-083AFC59D7D3}">
  <ds:schemaRefs>
    <ds:schemaRef ds:uri="http://schemas.microsoft.com/sharepoint/events"/>
  </ds:schemaRefs>
</ds:datastoreItem>
</file>

<file path=customXml/itemProps3.xml><?xml version="1.0" encoding="utf-8"?>
<ds:datastoreItem xmlns:ds="http://schemas.openxmlformats.org/officeDocument/2006/customXml" ds:itemID="{DAC89676-DB66-4EC4-89E2-25D62E03AD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8a2029ed-730a-44d5-94c2-781d0bb2e3b4"/>
    <ds:schemaRef ds:uri="af24cdca-422d-4805-aa71-788db932b2ab"/>
    <ds:schemaRef ds:uri="9b835041-f11c-46d9-b65c-563c4d284e5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4.xml><?xml version="1.0" encoding="utf-8"?>
<ds:datastoreItem xmlns:ds="http://schemas.openxmlformats.org/officeDocument/2006/customXml" ds:itemID="{F2E1FE49-421D-40DB-B88F-0AB1E6BC027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7125</Words>
  <Application>Microsoft Office PowerPoint</Application>
  <PresentationFormat>Widescreen</PresentationFormat>
  <Paragraphs>1136</Paragraphs>
  <Slides>80</Slides>
  <Notes>40</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4</vt:i4>
      </vt:variant>
      <vt:variant>
        <vt:lpstr>Slide Titles</vt:lpstr>
      </vt:variant>
      <vt:variant>
        <vt:i4>80</vt:i4>
      </vt:variant>
    </vt:vector>
  </HeadingPairs>
  <TitlesOfParts>
    <vt:vector size="94" baseType="lpstr">
      <vt:lpstr>Lucida Grande</vt:lpstr>
      <vt:lpstr>Arial</vt:lpstr>
      <vt:lpstr>Calibri</vt:lpstr>
      <vt:lpstr>Calibri Light</vt:lpstr>
      <vt:lpstr>Garamond</vt:lpstr>
      <vt:lpstr>Tahoma</vt:lpstr>
      <vt:lpstr>Times New Roman</vt:lpstr>
      <vt:lpstr>Verdana</vt:lpstr>
      <vt:lpstr>Wingdings</vt:lpstr>
      <vt:lpstr>Office Theme</vt:lpstr>
      <vt:lpstr>Bitmap Image</vt:lpstr>
      <vt:lpstr>PhotoImpact</vt:lpstr>
      <vt:lpstr>Document</vt:lpstr>
      <vt:lpstr>Worksheet</vt:lpstr>
      <vt:lpstr>Analyse Performing Functional/Behavioural Analysis</vt:lpstr>
      <vt:lpstr>Requirements: Need, Expectation, Requirement and Specification Hierarchy</vt:lpstr>
      <vt:lpstr>Design the right thing…Then design the thing right.</vt:lpstr>
      <vt:lpstr>BAE Systems’ Design System Process (RFCD)</vt:lpstr>
      <vt:lpstr>Why Analyse Requirements? </vt:lpstr>
      <vt:lpstr>Incomplete</vt:lpstr>
      <vt:lpstr>PowerPoint Presentation</vt:lpstr>
      <vt:lpstr>Rambling</vt:lpstr>
      <vt:lpstr>Inconsistent</vt:lpstr>
      <vt:lpstr>Incorrect</vt:lpstr>
      <vt:lpstr>Ambiguity of Understanding</vt:lpstr>
      <vt:lpstr>Ambiguity of Context</vt:lpstr>
      <vt:lpstr>Confirmable</vt:lpstr>
      <vt:lpstr>Why Spend Effort Finding the Unspoken Requirements</vt:lpstr>
      <vt:lpstr>The Systems Engineering Design Philosophy</vt:lpstr>
      <vt:lpstr>What are the Missing Requirements?</vt:lpstr>
      <vt:lpstr>Operational Requirements</vt:lpstr>
      <vt:lpstr>1961: Kennedy and the Ultimate Operational Requirement</vt:lpstr>
      <vt:lpstr>Getting the Right Level – Remember the pen?</vt:lpstr>
      <vt:lpstr>Exercise: Operational Requirement</vt:lpstr>
      <vt:lpstr>Exercise: Operational Requirement</vt:lpstr>
      <vt:lpstr>Getting the Right Level – Remember the pen?</vt:lpstr>
      <vt:lpstr>Functional Requirements</vt:lpstr>
      <vt:lpstr>Non-functional Requirements</vt:lpstr>
      <vt:lpstr>Non-functional Performance Requirements</vt:lpstr>
      <vt:lpstr>Non-Functional System Requirements</vt:lpstr>
      <vt:lpstr>Non-Functional Implementation Requirements</vt:lpstr>
      <vt:lpstr>Summary: The Holistic Cutting of the Cake!</vt:lpstr>
      <vt:lpstr>Using the Holistic Requirements Model</vt:lpstr>
      <vt:lpstr>Exercise: Stakeholders Requirements</vt:lpstr>
      <vt:lpstr>Nature of Stakeholder (User) Requirements</vt:lpstr>
      <vt:lpstr>What have we done?</vt:lpstr>
      <vt:lpstr>What Are We Going to do?</vt:lpstr>
      <vt:lpstr>A Simple Hard Example of Functions</vt:lpstr>
      <vt:lpstr>Generic System Functionality</vt:lpstr>
      <vt:lpstr>Generic System Functionality</vt:lpstr>
      <vt:lpstr>What is a System Function</vt:lpstr>
      <vt:lpstr>System Functions Logically Interact </vt:lpstr>
      <vt:lpstr>Unwanted Behaviour</vt:lpstr>
      <vt:lpstr>The Systems Approach to System Design</vt:lpstr>
      <vt:lpstr>Functions Deliver what the Customer Wants</vt:lpstr>
      <vt:lpstr>Functions Deliver what the Customer Wants</vt:lpstr>
      <vt:lpstr>Discussion – Generate Heat - Solutions</vt:lpstr>
      <vt:lpstr>Generic Functionality helps us innovate: Explore functional solutions</vt:lpstr>
      <vt:lpstr>Functionality helps us to Explore all the Options</vt:lpstr>
      <vt:lpstr>There is more to a system than its Generic Functionality</vt:lpstr>
      <vt:lpstr>There is more to a system than its Generic Functionality</vt:lpstr>
      <vt:lpstr>Finding the “best” Logical Architecture</vt:lpstr>
      <vt:lpstr>The Systems Approach to System Design</vt:lpstr>
      <vt:lpstr>Summary: Understanding the System [problem] through Functionality</vt:lpstr>
      <vt:lpstr>Lots of Functions </vt:lpstr>
      <vt:lpstr>Functions Allow us to Explore Design Choices</vt:lpstr>
      <vt:lpstr>How do we Identify the Generic Functionality of a System</vt:lpstr>
      <vt:lpstr>Top-down &amp; Bottom-up</vt:lpstr>
      <vt:lpstr>The System (White Box) Use Case</vt:lpstr>
      <vt:lpstr>How to Do It</vt:lpstr>
      <vt:lpstr>Step 1: Determine suitable boundary and identify main inputs and outputs and purpose </vt:lpstr>
      <vt:lpstr>Step 1: Determine suitable boundary and identify main inputs and outputs and purpose </vt:lpstr>
      <vt:lpstr>We can use Purpose to Understand</vt:lpstr>
      <vt:lpstr>We can use Purpose to Understand</vt:lpstr>
      <vt:lpstr>Getting the Right Level – Remember the pen?</vt:lpstr>
      <vt:lpstr>Exercise: System Use Case</vt:lpstr>
      <vt:lpstr>Operational Functionality</vt:lpstr>
      <vt:lpstr>Functions help us Understand the Generic Problem</vt:lpstr>
      <vt:lpstr>A Model Answer</vt:lpstr>
      <vt:lpstr>Use Case Summary</vt:lpstr>
      <vt:lpstr>Exercise: Use Case to Function Flow</vt:lpstr>
      <vt:lpstr>Function flow</vt:lpstr>
      <vt:lpstr>Top-down &amp; Bottom-up</vt:lpstr>
      <vt:lpstr>Functional Analysis</vt:lpstr>
      <vt:lpstr>A Key Question</vt:lpstr>
      <vt:lpstr>Quality Function Deployment</vt:lpstr>
      <vt:lpstr>A Different View of New Product Introduction: Not Just One But A Series of Requirements Translations</vt:lpstr>
      <vt:lpstr>Translation via a Matrix Diagram</vt:lpstr>
      <vt:lpstr>In QFD the Lists are Requirements</vt:lpstr>
      <vt:lpstr>Four Phases of QFD: The Methodology </vt:lpstr>
      <vt:lpstr>We Use QFD at Every Level</vt:lpstr>
      <vt:lpstr>We are where we are!</vt:lpstr>
      <vt:lpstr>QFD 1 is about Translating “Customer” Requirements into Measurable Design Requirements</vt:lpstr>
      <vt:lpstr>Back to QFD The House of Engineering</vt:lpstr>
    </vt:vector>
  </TitlesOfParts>
  <Manager/>
  <Company>Burge Hughes Walsh</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DfM: Functional Analysis</dc:title>
  <dc:subject/>
  <dc:creator>Stuart Burge</dc:creator>
  <cp:keywords/>
  <dc:description/>
  <cp:lastModifiedBy>David Holley</cp:lastModifiedBy>
  <cp:revision>295</cp:revision>
  <cp:lastPrinted>2019-04-27T14:32:25Z</cp:lastPrinted>
  <dcterms:created xsi:type="dcterms:W3CDTF">2015-12-17T18:47:57Z</dcterms:created>
  <dcterms:modified xsi:type="dcterms:W3CDTF">2022-10-10T11:27:39Z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0x010100C773E7E7DA4C42818A59608D9F2555FC00E81C9E19B3A151439C5FB585B87B1F56</vt:lpwstr>
  </property>
  <property fmtid="{D5CDD505-2E9C-101B-9397-08002B2CF9AE}" pid="3" name="TaxKeyword">
    <vt:lpwstr/>
  </property>
  <property fmtid="{D5CDD505-2E9C-101B-9397-08002B2CF9AE}" pid="4" name="_dlc_DocIdItemGuid">
    <vt:lpwstr>34f229e4-5bec-4ca7-b598-b729808e715c</vt:lpwstr>
  </property>
</Properties>
</file>