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sldIdLst>
    <p:sldId id="256" r:id="rId5"/>
    <p:sldId id="280" r:id="rId6"/>
    <p:sldId id="292" r:id="rId7"/>
    <p:sldId id="344" r:id="rId8"/>
    <p:sldId id="306" r:id="rId9"/>
    <p:sldId id="342" r:id="rId10"/>
    <p:sldId id="327" r:id="rId11"/>
    <p:sldId id="330" r:id="rId12"/>
    <p:sldId id="328" r:id="rId13"/>
    <p:sldId id="326" r:id="rId14"/>
    <p:sldId id="366" r:id="rId15"/>
    <p:sldId id="307" r:id="rId16"/>
    <p:sldId id="316" r:id="rId17"/>
    <p:sldId id="318" r:id="rId18"/>
    <p:sldId id="288" r:id="rId19"/>
    <p:sldId id="334" r:id="rId20"/>
    <p:sldId id="335" r:id="rId21"/>
    <p:sldId id="336" r:id="rId22"/>
    <p:sldId id="261" r:id="rId23"/>
    <p:sldId id="351" r:id="rId24"/>
    <p:sldId id="282" r:id="rId25"/>
    <p:sldId id="321" r:id="rId26"/>
    <p:sldId id="34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45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857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LTJygQwYV84?feature=oembed" TargetMode="External"/><Relationship Id="rId4" Type="http://schemas.openxmlformats.org/officeDocument/2006/relationships/hyperlink" Target="https://youtu.be/LTJygQwYV8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intranet.uwtsd.ac.uk/departments/library-and-learning-resourc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hyperlink" Target="https://intranet.uwtsd.ac.uk/departments/library-and-learning-resource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8.jpeg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Relationship Id="rId5" Type="http://schemas.openxmlformats.org/officeDocument/2006/relationships/hyperlink" Target="file:///C:\Users\lib-ae\Downloads\Harvard%20en_v.1.3%20(V6).pdf" TargetMode="External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/refworks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channel/UCzmTj_AGeY59VoNv-0SvcC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intranet.uwtsd.ac.uk/departments/library-and-learning-resources/" TargetMode="External"/><Relationship Id="rId4" Type="http://schemas.openxmlformats.org/officeDocument/2006/relationships/hyperlink" Target="https://moodle.uwtsd.ac.uk/?la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intranet.uwtsd.ac.uk/departments/library-and-learning-resources/academic-and-infoskills/referencing-and-plagiarism" TargetMode="External"/><Relationship Id="rId4" Type="http://schemas.openxmlformats.org/officeDocument/2006/relationships/hyperlink" Target="https://intranet.uwtsd.ac.uk/departments/library-and-learning-resources/academic-and-infoskills/finding-and-using-information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n open computer sitting on a desk&#10;&#10;Description generated with very high confidence">
            <a:extLst>
              <a:ext uri="{FF2B5EF4-FFF2-40B4-BE49-F238E27FC236}">
                <a16:creationId xmlns:a16="http://schemas.microsoft.com/office/drawing/2014/main" id="{20211D3A-6272-4507-98C8-85F64506FD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51" r="20351"/>
          <a:stretch/>
        </p:blipFill>
        <p:spPr>
          <a:xfrm>
            <a:off x="0" y="0"/>
            <a:ext cx="6102350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Alison Evans.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Academic Liaison Librarian.</a:t>
            </a:r>
            <a:endParaRPr lang="en-US">
              <a:ea typeface="+mn-lt"/>
              <a:cs typeface="+mn-lt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3748" y="1948873"/>
            <a:ext cx="5700487" cy="2373745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Essential skills for your dissertation or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18796-2A58-4809-A993-CBF158FE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515" y="44466"/>
            <a:ext cx="8174700" cy="1003916"/>
          </a:xfrm>
        </p:spPr>
        <p:txBody>
          <a:bodyPr/>
          <a:lstStyle/>
          <a:p>
            <a:r>
              <a:rPr lang="en-GB">
                <a:latin typeface="Calibri"/>
                <a:cs typeface="Calibri"/>
              </a:rPr>
              <a:t>The aim of today's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3A14-7E91-4054-918A-09A4CD8D3F5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5864" y="1350732"/>
            <a:ext cx="11320271" cy="4804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The aim of today’s session is to provide an overview of a broad range of information sources and advanced, systematic search techniques to help find relevant and appropriate information  which can be used in extended research projects and literature reviews.</a:t>
            </a:r>
          </a:p>
          <a:p>
            <a:pPr marL="0" indent="0">
              <a:buNone/>
            </a:pPr>
            <a:endParaRPr lang="en-GB" sz="260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We will consider how to: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 Light"/>
              </a:rPr>
              <a:t>Begin your academic research – scoping review.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 Light"/>
              </a:rPr>
              <a:t>Define your topic and b</a:t>
            </a:r>
            <a:r>
              <a:rPr lang="en-GB" sz="2600">
                <a:latin typeface="Calibri"/>
                <a:ea typeface="+mn-lt"/>
                <a:cs typeface="Calibri"/>
              </a:rPr>
              <a:t>uild a targeted search strategy.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Search the library catalogue, specialist databases and the internet.</a:t>
            </a:r>
            <a:endParaRPr lang="en-GB" sz="2600">
              <a:latin typeface="Calibri"/>
              <a:ea typeface="+mn-lt"/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Calibri Light"/>
              </a:rPr>
              <a:t>Save and organise information.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Calibri Light"/>
              </a:rPr>
              <a:t>Access help.</a:t>
            </a:r>
          </a:p>
          <a:p>
            <a:endParaRPr lang="en-GB" sz="2600">
              <a:latin typeface="Calibri"/>
              <a:cs typeface="Calibri Light"/>
            </a:endParaRPr>
          </a:p>
          <a:p>
            <a:endParaRPr lang="en-GB" sz="2600">
              <a:latin typeface="Calibri"/>
              <a:cs typeface="Calibri Light"/>
            </a:endParaRPr>
          </a:p>
          <a:p>
            <a:endParaRPr lang="en-GB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8577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204" y="1480544"/>
            <a:ext cx="7186441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400" b="1">
                <a:latin typeface="Calibri"/>
                <a:cs typeface="Arial"/>
              </a:rPr>
              <a:t>urrency. </a:t>
            </a:r>
            <a:r>
              <a:rPr lang="en-GB" sz="2400">
                <a:latin typeface="Calibri"/>
                <a:cs typeface="Arial"/>
              </a:rPr>
              <a:t>                                                                                  Is it up-to-date? </a:t>
            </a:r>
            <a:endParaRPr lang="en-GB" sz="240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400" b="1">
                <a:latin typeface="Calibri"/>
                <a:cs typeface="Arial"/>
              </a:rPr>
              <a:t>elevance.</a:t>
            </a:r>
            <a:r>
              <a:rPr lang="en-GB" sz="2400">
                <a:latin typeface="Calibri"/>
                <a:cs typeface="Arial"/>
              </a:rPr>
              <a:t>                                                                                Who is the intended audience?  Will it help further your argument? </a:t>
            </a:r>
            <a:endParaRPr lang="en-GB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>
                <a:latin typeface="Calibri"/>
                <a:cs typeface="Arial"/>
              </a:rPr>
              <a:t>uthority.</a:t>
            </a:r>
            <a:r>
              <a:rPr lang="en-GB" sz="2400">
                <a:latin typeface="Calibri"/>
                <a:cs typeface="Arial"/>
              </a:rPr>
              <a:t>                                                                                 What are the author’s credentials?</a:t>
            </a:r>
            <a:endParaRPr lang="en-GB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>
                <a:latin typeface="Calibri"/>
                <a:cs typeface="Arial"/>
              </a:rPr>
              <a:t>ccuracy.</a:t>
            </a:r>
            <a:r>
              <a:rPr lang="en-GB" sz="2400">
                <a:latin typeface="Calibri"/>
                <a:cs typeface="Arial"/>
              </a:rPr>
              <a:t>                                                                                  Can it be verified? Is it supported by evidence?</a:t>
            </a:r>
            <a:endParaRPr lang="en-GB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400" b="1">
                <a:latin typeface="Calibri"/>
                <a:cs typeface="Arial"/>
              </a:rPr>
              <a:t>urpose.</a:t>
            </a:r>
            <a:r>
              <a:rPr lang="en-GB" sz="2400">
                <a:latin typeface="Calibri"/>
                <a:cs typeface="Arial"/>
              </a:rPr>
              <a:t>  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9921" y="1531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Evaluate all information critically. </a:t>
            </a:r>
            <a:endParaRPr lang="en-US">
              <a:latin typeface="Calibri"/>
              <a:cs typeface="Calibri"/>
            </a:endParaRPr>
          </a:p>
        </p:txBody>
      </p:sp>
      <p:pic>
        <p:nvPicPr>
          <p:cNvPr id="6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9692784-9902-44DC-95EA-5BFAB130DF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877" r="13877"/>
          <a:stretch/>
        </p:blipFill>
        <p:spPr>
          <a:xfrm>
            <a:off x="7582476" y="2096655"/>
            <a:ext cx="4153739" cy="3618923"/>
          </a:xfrm>
        </p:spPr>
      </p:pic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E3D17-D372-C953-745D-EA98A6F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1" y="0"/>
            <a:ext cx="10795518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is a literature review?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AD3B1-4FCD-490F-F467-959600F871B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139" y="1526443"/>
            <a:ext cx="11814463" cy="12053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A literature review is a critical part of academic writing. It involves surveying scholarly or academic sources on a specific topic. It can </a:t>
            </a:r>
            <a:r>
              <a:rPr lang="en-GB" sz="2400">
                <a:latin typeface="Calibri"/>
                <a:cs typeface="Calibri Light"/>
              </a:rPr>
              <a:t>stand alone or form a part of a much larger piece of work, such as a dissertation or extended project.</a:t>
            </a: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>
              <a:buNone/>
            </a:pPr>
            <a:endParaRPr lang="en-GB" sz="2600">
              <a:solidFill>
                <a:srgbClr val="80808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37C4E-F0A3-B6EC-E33E-79225AFA8D2F}"/>
              </a:ext>
            </a:extLst>
          </p:cNvPr>
          <p:cNvSpPr txBox="1"/>
          <p:nvPr/>
        </p:nvSpPr>
        <p:spPr>
          <a:xfrm>
            <a:off x="313139" y="2762928"/>
            <a:ext cx="55843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At UWTSD, a </a:t>
            </a:r>
            <a:r>
              <a:rPr lang="en-GB" sz="2400" b="1">
                <a:latin typeface="Calibri"/>
                <a:cs typeface="Calibri Light"/>
              </a:rPr>
              <a:t>traditional or narrative literature review </a:t>
            </a:r>
            <a:r>
              <a:rPr lang="en-GB" sz="2400">
                <a:latin typeface="Calibri"/>
                <a:cs typeface="Calibri Light"/>
              </a:rPr>
              <a:t>is generally required. </a:t>
            </a:r>
            <a:endParaRPr lang="en-GB" sz="240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is conducted in systematic way, but it is </a:t>
            </a:r>
            <a:r>
              <a:rPr lang="en-GB" sz="2400" b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lang="en-GB" sz="24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systematic literature review.  A systematic literature review is a much more substantial piece of work, often involving multiple researchers working over a period of months or years.</a:t>
            </a:r>
          </a:p>
        </p:txBody>
      </p:sp>
      <p:pic>
        <p:nvPicPr>
          <p:cNvPr id="9" name="Picture 8" descr="A person looking at a computer with a magnifying glass&#10;&#10;Description automatically generated">
            <a:extLst>
              <a:ext uri="{FF2B5EF4-FFF2-40B4-BE49-F238E27FC236}">
                <a16:creationId xmlns:a16="http://schemas.microsoft.com/office/drawing/2014/main" id="{711FF60E-DCAE-399B-BCBA-FA04B3C797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927" y="2731789"/>
            <a:ext cx="5289623" cy="337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05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rglass with red sand&#10;&#10;Description automatically generated">
            <a:extLst>
              <a:ext uri="{FF2B5EF4-FFF2-40B4-BE49-F238E27FC236}">
                <a16:creationId xmlns:a16="http://schemas.microsoft.com/office/drawing/2014/main" id="{783CF34F-C4FA-CB58-985A-9EB8F381D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626" y="0"/>
            <a:ext cx="7876374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D7B2BBB4-167E-E08C-FA0F-9B3023CCA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Autofit/>
          </a:bodyPr>
          <a:lstStyle/>
          <a:p>
            <a:r>
              <a:rPr lang="en-US" sz="5400" i="0">
                <a:latin typeface="Calibri" panose="020F0502020204030204" pitchFamily="34" charset="0"/>
                <a:cs typeface="Calibri" panose="020F0502020204030204" pitchFamily="34" charset="0"/>
              </a:rPr>
              <a:t>Research takes longer than you think.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450550-1F08-6365-8A93-DF9BA9A5043A}"/>
              </a:ext>
            </a:extLst>
          </p:cNvPr>
          <p:cNvSpPr txBox="1"/>
          <p:nvPr/>
        </p:nvSpPr>
        <p:spPr>
          <a:xfrm>
            <a:off x="415636" y="4753339"/>
            <a:ext cx="3809560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Give yourself plenty of </a:t>
            </a:r>
          </a:p>
          <a:p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 … but know when to stop!</a:t>
            </a:r>
          </a:p>
        </p:txBody>
      </p:sp>
    </p:spTree>
    <p:extLst>
      <p:ext uri="{BB962C8B-B14F-4D97-AF65-F5344CB8AC3E}">
        <p14:creationId xmlns:p14="http://schemas.microsoft.com/office/powerpoint/2010/main" val="655628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5419-8516-68AA-3519-AF63463ED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78" y="0"/>
            <a:ext cx="10795518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Begin with a scoping review.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1CAB7-155C-D445-6E70-658405B32D1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779" y="1484715"/>
            <a:ext cx="11625376" cy="1442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A </a:t>
            </a:r>
            <a:r>
              <a:rPr lang="en-GB" sz="2600" b="1">
                <a:latin typeface="Calibri"/>
                <a:ea typeface="+mn-lt"/>
                <a:cs typeface="Calibri"/>
              </a:rPr>
              <a:t>scoping review </a:t>
            </a:r>
            <a:r>
              <a:rPr lang="en-GB" sz="2600">
                <a:latin typeface="Calibri"/>
                <a:ea typeface="+mn-lt"/>
                <a:cs typeface="Calibri"/>
              </a:rPr>
              <a:t>will give you a broad understanding or overview of a topic, without answering a specific research question. This allows flexibility in the early stages of your search. It will help you to:</a:t>
            </a:r>
          </a:p>
          <a:p>
            <a:pPr marL="0" indent="0"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826C6B-E7C2-0689-6AE4-8B30E314E24F}"/>
              </a:ext>
            </a:extLst>
          </p:cNvPr>
          <p:cNvSpPr txBox="1"/>
          <p:nvPr/>
        </p:nvSpPr>
        <p:spPr>
          <a:xfrm>
            <a:off x="313778" y="4480733"/>
            <a:ext cx="115734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latin typeface="Calibri"/>
                <a:cs typeface="Calibri"/>
              </a:rPr>
              <a:t>It is useful when you are deciding on the focus of your research. </a:t>
            </a:r>
            <a:r>
              <a:rPr lang="en-GB" sz="2600">
                <a:latin typeface="Calibri"/>
                <a:ea typeface="+mn-lt"/>
                <a:cs typeface="Calibri"/>
              </a:rPr>
              <a:t>It is generally undertaken </a:t>
            </a:r>
            <a:r>
              <a:rPr lang="en-GB" sz="2600" b="1">
                <a:latin typeface="Calibri"/>
                <a:ea typeface="+mn-lt"/>
                <a:cs typeface="Calibri"/>
              </a:rPr>
              <a:t>before </a:t>
            </a:r>
            <a:r>
              <a:rPr lang="en-GB" sz="2600">
                <a:latin typeface="Calibri"/>
                <a:ea typeface="+mn-lt"/>
                <a:cs typeface="Calibri"/>
              </a:rPr>
              <a:t>you submit a research proposal. </a:t>
            </a:r>
          </a:p>
          <a:p>
            <a:endParaRPr lang="en-GB" sz="2600">
              <a:latin typeface="Calibri"/>
              <a:ea typeface="+mn-lt"/>
              <a:cs typeface="Calibri"/>
            </a:endParaRPr>
          </a:p>
          <a:p>
            <a:r>
              <a:rPr lang="en-GB" sz="2600">
                <a:latin typeface="Calibri"/>
                <a:cs typeface="Calibri"/>
              </a:rPr>
              <a:t>You can then build on the results to develop a more defined search strategy. </a:t>
            </a:r>
            <a:endParaRPr lang="en-GB" sz="2600" b="1">
              <a:solidFill>
                <a:srgbClr val="808080"/>
              </a:solidFill>
              <a:latin typeface="Calibri"/>
              <a:cs typeface="Calibri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9BF69D1-C706-7F87-D6D5-2A96689C7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248783"/>
              </p:ext>
            </p:extLst>
          </p:nvPr>
        </p:nvGraphicFramePr>
        <p:xfrm>
          <a:off x="339757" y="2893988"/>
          <a:ext cx="11453925" cy="1255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3252">
                  <a:extLst>
                    <a:ext uri="{9D8B030D-6E8A-4147-A177-3AD203B41FA5}">
                      <a16:colId xmlns:a16="http://schemas.microsoft.com/office/drawing/2014/main" val="435848907"/>
                    </a:ext>
                  </a:extLst>
                </a:gridCol>
                <a:gridCol w="3377046">
                  <a:extLst>
                    <a:ext uri="{9D8B030D-6E8A-4147-A177-3AD203B41FA5}">
                      <a16:colId xmlns:a16="http://schemas.microsoft.com/office/drawing/2014/main" val="2907509753"/>
                    </a:ext>
                  </a:extLst>
                </a:gridCol>
                <a:gridCol w="4083627">
                  <a:extLst>
                    <a:ext uri="{9D8B030D-6E8A-4147-A177-3AD203B41FA5}">
                      <a16:colId xmlns:a16="http://schemas.microsoft.com/office/drawing/2014/main" val="2323734823"/>
                    </a:ext>
                  </a:extLst>
                </a:gridCol>
              </a:tblGrid>
              <a:tr h="125581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Familiarise yourself with the scope or coverage of existing literature on a topic.</a:t>
                      </a:r>
                      <a:endParaRPr lang="en-GB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Identify key concepts,  sources of evidence and research gaps. </a:t>
                      </a:r>
                      <a:endParaRPr lang="en-GB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Highlight where you will find resources … and if you have access to them.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88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21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7619" y="1336218"/>
            <a:ext cx="7108370" cy="13026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04" y="-63825"/>
            <a:ext cx="5641642" cy="102700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Build a search strategy.</a:t>
            </a: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564582" y="2592782"/>
            <a:ext cx="4146383" cy="36130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7C757D-88F0-5FE6-1A94-9798024A6DA5}"/>
              </a:ext>
            </a:extLst>
          </p:cNvPr>
          <p:cNvSpPr txBox="1"/>
          <p:nvPr/>
        </p:nvSpPr>
        <p:spPr>
          <a:xfrm>
            <a:off x="267618" y="4540469"/>
            <a:ext cx="67618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>
                <a:latin typeface="Calibri"/>
                <a:cs typeface="Arial"/>
              </a:rPr>
              <a:t>Define </a:t>
            </a:r>
            <a:r>
              <a:rPr lang="en-US" sz="2400">
                <a:latin typeface="Calibri"/>
                <a:cs typeface="Arial"/>
              </a:rPr>
              <a:t>and clarify your topic. Write out your research question. Identify key authors, concepts and words. Think of alternative words, phrases and concepts, or differences in spelling.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F45A4-2EA1-5BF0-CDE7-BF0966199302}"/>
              </a:ext>
            </a:extLst>
          </p:cNvPr>
          <p:cNvSpPr txBox="1"/>
          <p:nvPr/>
        </p:nvSpPr>
        <p:spPr>
          <a:xfrm>
            <a:off x="361916" y="2835317"/>
            <a:ext cx="710837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After your scoping review and acceptance of your proposal, you should have a </a:t>
            </a:r>
            <a:r>
              <a:rPr lang="en-US" sz="2400" b="1">
                <a:latin typeface="Calibri"/>
                <a:cs typeface="Arial"/>
              </a:rPr>
              <a:t>clear overview</a:t>
            </a:r>
            <a:r>
              <a:rPr lang="en-US" sz="2400">
                <a:latin typeface="Calibri"/>
                <a:cs typeface="Arial"/>
              </a:rPr>
              <a:t> of your topic and how you wish to proceed with your research.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DDD45A-7982-81B4-DCB3-CD2134640E41}"/>
              </a:ext>
            </a:extLst>
          </p:cNvPr>
          <p:cNvSpPr txBox="1"/>
          <p:nvPr/>
        </p:nvSpPr>
        <p:spPr>
          <a:xfrm>
            <a:off x="267619" y="1532701"/>
            <a:ext cx="116567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A search strategy is an </a:t>
            </a:r>
            <a:r>
              <a:rPr lang="en-US" sz="2400" b="0" i="0" err="1">
                <a:solidFill>
                  <a:srgbClr val="111111"/>
                </a:solidFill>
                <a:effectLst/>
                <a:latin typeface="Calibri"/>
                <a:cs typeface="Calibri"/>
              </a:rPr>
              <a:t>organised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 or systematic of way of planning your research. It will help you </a:t>
            </a:r>
            <a:r>
              <a:rPr lang="en-US" sz="2400">
                <a:solidFill>
                  <a:srgbClr val="111111"/>
                </a:solidFill>
                <a:latin typeface="Calibri"/>
                <a:cs typeface="Calibri"/>
              </a:rPr>
              <a:t>find 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relevant information for </a:t>
            </a:r>
            <a:r>
              <a:rPr lang="en-US" sz="2400">
                <a:solidFill>
                  <a:srgbClr val="111111"/>
                </a:solidFill>
                <a:latin typeface="Calibri"/>
                <a:cs typeface="Calibri"/>
              </a:rPr>
              <a:t>your </a:t>
            </a:r>
            <a:r>
              <a:rPr lang="en-US" sz="2400" b="0" i="0">
                <a:solidFill>
                  <a:srgbClr val="111111"/>
                </a:solidFill>
                <a:effectLst/>
                <a:latin typeface="Calibri"/>
                <a:cs typeface="Calibri"/>
              </a:rPr>
              <a:t>specific topic or question. It allows a search to be easily replicated across multiple sources.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1929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5" title="Online Research: Tips for Effective Search Strategies">
            <a:hlinkClick r:id="" action="ppaction://media"/>
            <a:extLst>
              <a:ext uri="{FF2B5EF4-FFF2-40B4-BE49-F238E27FC236}">
                <a16:creationId xmlns:a16="http://schemas.microsoft.com/office/drawing/2014/main" id="{D1B6F6F4-844B-9F11-85C1-B73A57F9C0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70663" y="1608200"/>
            <a:ext cx="7376426" cy="41676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F35139-19F1-5B91-8DA0-E49AA0390883}"/>
              </a:ext>
            </a:extLst>
          </p:cNvPr>
          <p:cNvSpPr txBox="1"/>
          <p:nvPr/>
        </p:nvSpPr>
        <p:spPr>
          <a:xfrm>
            <a:off x="9715498" y="5861399"/>
            <a:ext cx="1931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>
                <a:latin typeface="Calibri"/>
                <a:cs typeface="Calibri"/>
                <a:hlinkClick r:id="rId4"/>
              </a:rPr>
              <a:t>Video</a:t>
            </a:r>
            <a:r>
              <a:rPr lang="en-US">
                <a:latin typeface="Calibri"/>
                <a:cs typeface="Calibri"/>
              </a:rPr>
              <a:t>   Sarah Clark</a:t>
            </a:r>
            <a:endParaRPr lang="en-US" sz="18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3186E3-307E-1284-D3C5-BB08D98D59F3}"/>
              </a:ext>
            </a:extLst>
          </p:cNvPr>
          <p:cNvSpPr txBox="1"/>
          <p:nvPr/>
        </p:nvSpPr>
        <p:spPr>
          <a:xfrm>
            <a:off x="436419" y="1614082"/>
            <a:ext cx="319000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Consider how you will </a:t>
            </a:r>
            <a:r>
              <a:rPr lang="en-US" sz="2400" b="1">
                <a:latin typeface="Calibri"/>
                <a:cs typeface="Arial"/>
              </a:rPr>
              <a:t>compose</a:t>
            </a:r>
            <a:r>
              <a:rPr lang="en-US" sz="2400">
                <a:latin typeface="Calibri"/>
                <a:cs typeface="Arial"/>
              </a:rPr>
              <a:t> your search. Think about using  truncation * and "phrase searching".  Consider how you can </a:t>
            </a:r>
            <a:r>
              <a:rPr lang="en-US" sz="2400" b="1">
                <a:latin typeface="Calibri"/>
                <a:cs typeface="Arial"/>
              </a:rPr>
              <a:t>link</a:t>
            </a:r>
            <a:r>
              <a:rPr lang="en-US" sz="2400">
                <a:latin typeface="Calibri"/>
                <a:cs typeface="Arial"/>
              </a:rPr>
              <a:t> your terms by using the </a:t>
            </a:r>
            <a:r>
              <a:rPr lang="en-US" sz="2400" err="1">
                <a:latin typeface="Calibri"/>
                <a:cs typeface="Arial"/>
              </a:rPr>
              <a:t>boolean</a:t>
            </a:r>
            <a:r>
              <a:rPr lang="en-US" sz="2400">
                <a:latin typeface="Calibri"/>
                <a:cs typeface="Arial"/>
              </a:rPr>
              <a:t> operators AND, OR, NOT.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15495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1683" y="1635845"/>
            <a:ext cx="6539923" cy="9427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>
                <a:latin typeface="Calibri"/>
                <a:cs typeface="Arial"/>
              </a:rPr>
              <a:t>Consider if there are </a:t>
            </a:r>
            <a:r>
              <a:rPr lang="en-US" sz="2400" b="1">
                <a:latin typeface="Calibri"/>
                <a:cs typeface="Arial"/>
              </a:rPr>
              <a:t>limits</a:t>
            </a:r>
            <a:r>
              <a:rPr lang="en-US" sz="2400">
                <a:latin typeface="Calibri"/>
                <a:cs typeface="Arial"/>
              </a:rPr>
              <a:t> you wish to place on your research – </a:t>
            </a:r>
            <a:r>
              <a:rPr lang="en-US" sz="2400" err="1">
                <a:latin typeface="Calibri"/>
                <a:cs typeface="Arial"/>
              </a:rPr>
              <a:t>eg.</a:t>
            </a:r>
            <a:r>
              <a:rPr lang="en-US" sz="2400">
                <a:latin typeface="Calibri"/>
                <a:cs typeface="Arial"/>
              </a:rPr>
              <a:t> date, place, age, gender.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" y="-775"/>
            <a:ext cx="11197017" cy="1027006"/>
          </a:xfrm>
        </p:spPr>
        <p:txBody>
          <a:bodyPr>
            <a:normAutofit/>
          </a:bodyPr>
          <a:lstStyle/>
          <a:p>
            <a:pPr algn="ctr"/>
            <a:endParaRPr lang="en-GB">
              <a:latin typeface="Calibri"/>
              <a:cs typeface="Calibri"/>
            </a:endParaRP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305769" y="1555334"/>
            <a:ext cx="4615686" cy="4024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F5472C-178F-780F-98FC-99F1BD2ED4B6}"/>
              </a:ext>
            </a:extLst>
          </p:cNvPr>
          <p:cNvSpPr txBox="1"/>
          <p:nvPr/>
        </p:nvSpPr>
        <p:spPr>
          <a:xfrm>
            <a:off x="401683" y="5727346"/>
            <a:ext cx="73145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cs typeface="Calibri"/>
              </a:rPr>
              <a:t>Continually review</a:t>
            </a:r>
            <a:r>
              <a:rPr lang="en-US" sz="2400">
                <a:latin typeface="Calibri"/>
                <a:cs typeface="Calibri"/>
              </a:rPr>
              <a:t> your progress throughout. Be flexible. </a:t>
            </a:r>
            <a:endParaRPr lang="en-US" sz="2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2147D-7936-7EA5-F845-9053D4928358}"/>
              </a:ext>
            </a:extLst>
          </p:cNvPr>
          <p:cNvSpPr txBox="1"/>
          <p:nvPr/>
        </p:nvSpPr>
        <p:spPr>
          <a:xfrm>
            <a:off x="401683" y="2828702"/>
            <a:ext cx="65399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Use </a:t>
            </a:r>
            <a:r>
              <a:rPr lang="en-US" sz="2400" b="1">
                <a:latin typeface="Calibri"/>
                <a:cs typeface="Arial"/>
              </a:rPr>
              <a:t>relevant articles</a:t>
            </a:r>
            <a:r>
              <a:rPr lang="en-US" sz="2400">
                <a:latin typeface="Calibri"/>
                <a:cs typeface="Arial"/>
              </a:rPr>
              <a:t> to find more resources - suggested alternative keywords and related information, citations, or the reference list.</a:t>
            </a:r>
            <a:endParaRPr lang="en-US" sz="2400">
              <a:latin typeface="Calibri"/>
              <a:ea typeface="+mn-lt"/>
              <a:cs typeface="+mn-lt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2324C3-1FC9-A7F1-A26B-B9AE51085C21}"/>
              </a:ext>
            </a:extLst>
          </p:cNvPr>
          <p:cNvSpPr txBox="1"/>
          <p:nvPr/>
        </p:nvSpPr>
        <p:spPr>
          <a:xfrm>
            <a:off x="401683" y="4306030"/>
            <a:ext cx="64667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cs typeface="Arial"/>
              </a:rPr>
              <a:t>Keep a consistent and accurate </a:t>
            </a:r>
            <a:r>
              <a:rPr lang="en-US" sz="2400" b="1">
                <a:latin typeface="Calibri"/>
                <a:cs typeface="Arial"/>
              </a:rPr>
              <a:t>record</a:t>
            </a:r>
            <a:r>
              <a:rPr lang="en-US" sz="2400">
                <a:latin typeface="Calibri"/>
                <a:cs typeface="Arial"/>
              </a:rPr>
              <a:t> of any resources you use. Save and </a:t>
            </a:r>
            <a:r>
              <a:rPr lang="en-US" sz="2400" err="1">
                <a:latin typeface="Calibri"/>
                <a:cs typeface="Arial"/>
              </a:rPr>
              <a:t>organise</a:t>
            </a:r>
            <a:r>
              <a:rPr lang="en-US" sz="2400">
                <a:latin typeface="Calibri"/>
                <a:cs typeface="Arial"/>
              </a:rPr>
              <a:t> your results – library catalogue or RefWorks.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72" y="-75103"/>
            <a:ext cx="12437806" cy="1003916"/>
          </a:xfrm>
        </p:spPr>
        <p:txBody>
          <a:bodyPr>
            <a:normAutofit fontScale="90000"/>
          </a:bodyPr>
          <a:lstStyle/>
          <a:p>
            <a:r>
              <a:rPr lang="en-GB" sz="4000">
                <a:latin typeface="Calibri" panose="020F0502020204030204" pitchFamily="34" charset="0"/>
                <a:cs typeface="Calibri" panose="020F0502020204030204" pitchFamily="34" charset="0"/>
              </a:rPr>
              <a:t>Library resources can be found in the university </a:t>
            </a:r>
            <a:r>
              <a:rPr lang="en-GB" sz="4000" b="1">
                <a:latin typeface="Calibri" panose="020F0502020204030204" pitchFamily="34" charset="0"/>
                <a:cs typeface="Calibri" panose="020F0502020204030204" pitchFamily="34" charset="0"/>
              </a:rPr>
              <a:t>intranet</a:t>
            </a:r>
            <a:r>
              <a:rPr lang="en-GB" sz="4000">
                <a:latin typeface="Calibri" panose="020F0502020204030204" pitchFamily="34" charset="0"/>
                <a:cs typeface="Calibri" panose="020F0502020204030204" pitchFamily="34" charset="0"/>
              </a:rPr>
              <a:t> pages.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6842C2-80F2-9754-6A7C-C25E1E35917C}"/>
              </a:ext>
            </a:extLst>
          </p:cNvPr>
          <p:cNvSpPr txBox="1"/>
          <p:nvPr/>
        </p:nvSpPr>
        <p:spPr>
          <a:xfrm>
            <a:off x="211398" y="1366073"/>
            <a:ext cx="44960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</a:rPr>
              <a:t>To locate them, begin at the library </a:t>
            </a:r>
            <a:r>
              <a:rPr lang="en-GB" sz="2300" b="1">
                <a:latin typeface="Calibri" panose="020F0502020204030204" pitchFamily="34" charset="0"/>
                <a:cs typeface="Calibri" panose="020F0502020204030204" pitchFamily="34" charset="0"/>
              </a:rPr>
              <a:t>internet </a:t>
            </a:r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</a:rPr>
              <a:t>pages. Go to </a:t>
            </a:r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https://www.uwtsd.ac.uk/library</a:t>
            </a:r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23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</a:rPr>
              <a:t>On the internet page, click on the Current Students tab and then Student Intranet.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</a:t>
            </a: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E966-FBD8-0BE4-CAFF-9A04F5866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9174" y="4814267"/>
            <a:ext cx="1600200" cy="561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D1695C-1722-6444-3D70-50137137A246}"/>
              </a:ext>
            </a:extLst>
          </p:cNvPr>
          <p:cNvSpPr txBox="1"/>
          <p:nvPr/>
        </p:nvSpPr>
        <p:spPr>
          <a:xfrm>
            <a:off x="132172" y="5491927"/>
            <a:ext cx="7046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>
                <a:latin typeface="Calibri" panose="020F0502020204030204" pitchFamily="34" charset="0"/>
                <a:cs typeface="Calibri" panose="020F0502020204030204" pitchFamily="34" charset="0"/>
              </a:rPr>
              <a:t>Click on the Quick Links tab at the top of the screen … scroll down to Library and Learning Resources.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FD0FAE-733E-7F07-6EFF-861FB4A171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827" y="3550429"/>
            <a:ext cx="4688114" cy="26968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7BE577-7098-F821-01F6-5A24DD9B48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741" y="1346714"/>
            <a:ext cx="5116172" cy="257750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033959C-35B5-AE08-7BCC-F02F2AC5BCDA}"/>
              </a:ext>
            </a:extLst>
          </p:cNvPr>
          <p:cNvSpPr/>
          <p:nvPr/>
        </p:nvSpPr>
        <p:spPr>
          <a:xfrm>
            <a:off x="9239414" y="1265499"/>
            <a:ext cx="492982" cy="3013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75E535C-7989-648A-954A-8B85AA5DEF30}"/>
              </a:ext>
            </a:extLst>
          </p:cNvPr>
          <p:cNvSpPr/>
          <p:nvPr/>
        </p:nvSpPr>
        <p:spPr>
          <a:xfrm>
            <a:off x="8362945" y="5597282"/>
            <a:ext cx="814686" cy="45841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34605-2168-C62B-36A8-F1328CE9C5A6}"/>
              </a:ext>
            </a:extLst>
          </p:cNvPr>
          <p:cNvSpPr txBox="1"/>
          <p:nvPr/>
        </p:nvSpPr>
        <p:spPr>
          <a:xfrm>
            <a:off x="211398" y="4349144"/>
            <a:ext cx="631231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300"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2300" u="sng">
                <a:latin typeface="Calibri" panose="020F0502020204030204" pitchFamily="34" charset="0"/>
                <a:cs typeface="Calibri" panose="020F0502020204030204" pitchFamily="34" charset="0"/>
              </a:rPr>
              <a:t>Note</a:t>
            </a:r>
            <a:r>
              <a:rPr lang="en-US" sz="2300">
                <a:latin typeface="Calibri" panose="020F0502020204030204" pitchFamily="34" charset="0"/>
                <a:cs typeface="Calibri" panose="020F0502020204030204" pitchFamily="34" charset="0"/>
              </a:rPr>
              <a:t>* You may need to </a:t>
            </a:r>
            <a:r>
              <a:rPr lang="en-US" sz="2300" b="1">
                <a:latin typeface="Calibri" panose="020F0502020204030204" pitchFamily="34" charset="0"/>
                <a:cs typeface="Calibri" panose="020F0502020204030204" pitchFamily="34" charset="0"/>
              </a:rPr>
              <a:t>login </a:t>
            </a:r>
            <a:r>
              <a:rPr lang="en-US" sz="2300">
                <a:latin typeface="Calibri" panose="020F0502020204030204" pitchFamily="34" charset="0"/>
                <a:cs typeface="Calibri" panose="020F0502020204030204" pitchFamily="34" charset="0"/>
              </a:rPr>
              <a:t>using your university login and password. If so, just click on</a:t>
            </a:r>
          </a:p>
        </p:txBody>
      </p:sp>
    </p:spTree>
    <p:extLst>
      <p:ext uri="{BB962C8B-B14F-4D97-AF65-F5344CB8AC3E}">
        <p14:creationId xmlns:p14="http://schemas.microsoft.com/office/powerpoint/2010/main" val="942482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43" y="0"/>
            <a:ext cx="1079551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Library intranet pages.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B1CCE9-3F09-A8FB-6166-7096DA356828}"/>
              </a:ext>
            </a:extLst>
          </p:cNvPr>
          <p:cNvSpPr txBox="1"/>
          <p:nvPr/>
        </p:nvSpPr>
        <p:spPr>
          <a:xfrm>
            <a:off x="9663546" y="1773674"/>
            <a:ext cx="23596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They can be divided into: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The library catalogue.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help and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Library events.</a:t>
            </a:r>
            <a:endParaRPr lang="en-GB" sz="2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431643-2AB6-F415-B282-931A30EC0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0690" y="1773674"/>
            <a:ext cx="6826828" cy="35619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86012" y="1773674"/>
            <a:ext cx="1911664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intranet pages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look like this …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</a:t>
            </a: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C5F482-6855-7AFB-68E1-3130E7D15F23}"/>
              </a:ext>
            </a:extLst>
          </p:cNvPr>
          <p:cNvSpPr txBox="1"/>
          <p:nvPr/>
        </p:nvSpPr>
        <p:spPr>
          <a:xfrm>
            <a:off x="3578369" y="5605492"/>
            <a:ext cx="5035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Remember to bookmark the location!</a:t>
            </a:r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6752" y="1398154"/>
            <a:ext cx="4574403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latin typeface="Calibri "/>
                <a:cs typeface="Arial"/>
              </a:rPr>
              <a:t>Search for information.</a:t>
            </a:r>
            <a:endParaRPr lang="en-US" sz="240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 "/>
                <a:cs typeface="Arial"/>
              </a:rPr>
              <a:t> Books – electronic and print.</a:t>
            </a:r>
            <a:endParaRPr lang="en-US" sz="240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cs typeface="Arial"/>
              </a:rPr>
              <a:t>Peer reviewed journal articles.</a:t>
            </a:r>
            <a:endParaRPr lang="en-US" sz="240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latin typeface="Calibri "/>
                <a:cs typeface="Arial"/>
              </a:rPr>
              <a:t>Manage information.</a:t>
            </a:r>
            <a:endParaRPr lang="en-GB" sz="240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cs typeface="Arial"/>
              </a:rPr>
              <a:t>Save favourite items and add labels.</a:t>
            </a:r>
            <a:endParaRPr lang="en-US" sz="240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>
                <a:latin typeface="Calibri "/>
                <a:ea typeface="+mn-lt"/>
                <a:cs typeface="Arial"/>
              </a:rPr>
              <a:t>Save queries and set alerts.</a:t>
            </a:r>
            <a:endParaRPr lang="en-GB" sz="240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cs typeface="Arial"/>
              </a:rPr>
              <a:t>Also:  Online Resource Lists.            </a:t>
            </a:r>
            <a:endParaRPr lang="en-GB" sz="240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ea typeface="+mn-lt"/>
                <a:cs typeface="Calibri"/>
              </a:rPr>
              <a:t>           Find Databases.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latin typeface="Calibri "/>
                <a:cs typeface="Calibri"/>
              </a:rPr>
              <a:t>           Need More?</a:t>
            </a:r>
            <a:endParaRPr lang="en-GB" sz="2400">
              <a:latin typeface="Calibri 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6507" y="0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9770621" y="5726604"/>
            <a:ext cx="20074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Arial"/>
                <a:hlinkClick r:id="rId3"/>
              </a:rPr>
              <a:t>Library Catalogue</a:t>
            </a:r>
            <a:endParaRPr lang="en-GB" sz="2000" b="1">
              <a:latin typeface="Calibri"/>
              <a:cs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1E412B-6167-2761-870F-4F782314B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493" y="1517073"/>
            <a:ext cx="6583604" cy="399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548" y="1505965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11" y="70182"/>
            <a:ext cx="1243278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Library catalogue or individual databases?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507774" y="2537589"/>
            <a:ext cx="574782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 Light"/>
              </a:rPr>
              <a:t>More specialised content – fewer, more relevant results.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More controlled indexing – filter results in greater detail.</a:t>
            </a:r>
            <a:endParaRPr lang="en-GB" sz="260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err="1">
                <a:latin typeface="Calibri"/>
                <a:cs typeface="Calibri"/>
              </a:rPr>
              <a:t>eg.</a:t>
            </a:r>
            <a:r>
              <a:rPr lang="en-GB" sz="2600">
                <a:latin typeface="Calibri"/>
                <a:cs typeface="Calibri"/>
              </a:rPr>
              <a:t>  Cite them Right online.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673" y="2431986"/>
            <a:ext cx="5491017" cy="369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35" y="1101261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600" b="1">
                <a:latin typeface="Calibri"/>
                <a:ea typeface="+mn-lt"/>
                <a:cs typeface="Calibri"/>
              </a:rPr>
              <a:t>Library Search – Database Search tab.</a:t>
            </a:r>
            <a:endParaRPr lang="en-US" sz="260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Search by database name.</a:t>
            </a:r>
            <a:endParaRPr lang="en-US" sz="2600">
              <a:latin typeface="Calibri Light"/>
              <a:ea typeface="+mn-lt"/>
              <a:cs typeface="Calibri Ligh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Browse databases by category.</a:t>
            </a:r>
            <a:endParaRPr lang="en-US" sz="260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>
              <a:latin typeface="Calibri"/>
              <a:cs typeface="Arial"/>
            </a:endParaRPr>
          </a:p>
          <a:p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36" y="2470"/>
            <a:ext cx="11201918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Finding and using the most relevant databases.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758843" y="5606764"/>
            <a:ext cx="1433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latin typeface="Calibri"/>
                <a:cs typeface="Arial"/>
                <a:hlinkClick r:id="rId3"/>
              </a:rPr>
              <a:t>Databases</a:t>
            </a:r>
            <a:endParaRPr lang="en-US" sz="200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358604" y="3745153"/>
            <a:ext cx="4315161" cy="24057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>
                <a:latin typeface="Calibri"/>
                <a:ea typeface="+mn-lt"/>
                <a:cs typeface="Calibri"/>
              </a:rPr>
              <a:t>Databases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514350" indent="-5143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General: </a:t>
            </a:r>
            <a:r>
              <a:rPr lang="en-GB" sz="2600" err="1">
                <a:latin typeface="Calibri"/>
                <a:ea typeface="+mn-lt"/>
                <a:cs typeface="Calibri"/>
              </a:rPr>
              <a:t>Proquest</a:t>
            </a:r>
            <a:r>
              <a:rPr lang="en-GB" sz="2600">
                <a:latin typeface="Calibri"/>
                <a:ea typeface="+mn-lt"/>
                <a:cs typeface="Calibri"/>
              </a:rPr>
              <a:t> Central.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Calibri"/>
                <a:ea typeface="+mn-lt"/>
                <a:cs typeface="Calibri"/>
              </a:rPr>
              <a:t>Primary: </a:t>
            </a:r>
            <a:r>
              <a:rPr lang="en-GB" sz="2600" err="1">
                <a:latin typeface="Calibri"/>
                <a:ea typeface="+mn-lt"/>
                <a:cs typeface="Calibri"/>
              </a:rPr>
              <a:t>Newsbank</a:t>
            </a:r>
            <a:r>
              <a:rPr lang="en-GB" sz="2600">
                <a:latin typeface="Calibri"/>
                <a:ea typeface="+mn-lt"/>
                <a:cs typeface="Calibri"/>
              </a:rPr>
              <a:t>.</a:t>
            </a:r>
            <a:endParaRPr lang="en-US" sz="2600" err="1">
              <a:latin typeface="Calibri"/>
              <a:ea typeface="+mn-lt"/>
              <a:cs typeface="+mn-l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49D5CA29-B7DF-AAD8-03E1-2433D7AE17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664" y="1962845"/>
            <a:ext cx="6865504" cy="347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6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D42B-7133-4D26-BB6A-C71669F5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088" y="56589"/>
            <a:ext cx="7897609" cy="1003916"/>
          </a:xfrm>
        </p:spPr>
        <p:txBody>
          <a:bodyPr/>
          <a:lstStyle/>
          <a:p>
            <a:r>
              <a:rPr lang="en-GB">
                <a:latin typeface="Calibri"/>
                <a:cs typeface="Calibri"/>
              </a:rPr>
              <a:t>Tips.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E011-02E8-49B7-86BF-CE3C1980EA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0051" y="2302010"/>
            <a:ext cx="6407393" cy="39741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Think carefully about keywords </a:t>
            </a:r>
            <a:r>
              <a:rPr lang="en-GB" sz="2400">
                <a:latin typeface="Calibri"/>
                <a:cs typeface="Calibri"/>
              </a:rPr>
              <a:t>and how to link them.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Understand your sources. </a:t>
            </a:r>
            <a:r>
              <a:rPr lang="en-GB" sz="2400">
                <a:latin typeface="Calibri"/>
                <a:cs typeface="Calibri"/>
              </a:rPr>
              <a:t>Explore what each database can do - </a:t>
            </a:r>
            <a:r>
              <a:rPr lang="en-GB" sz="2400" err="1">
                <a:latin typeface="Calibri"/>
                <a:cs typeface="Calibri"/>
              </a:rPr>
              <a:t>eg.</a:t>
            </a:r>
            <a:r>
              <a:rPr lang="en-GB" sz="2400">
                <a:latin typeface="Calibri"/>
                <a:cs typeface="Calibri"/>
              </a:rPr>
              <a:t> coverage, or features such as setting up alerts.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Be flexible. </a:t>
            </a:r>
            <a:r>
              <a:rPr lang="en-GB" sz="2400">
                <a:latin typeface="Calibri"/>
                <a:cs typeface="Calibri"/>
              </a:rPr>
              <a:t>Filter results, use new information to expand your research.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Save and organise </a:t>
            </a:r>
            <a:r>
              <a:rPr lang="en-GB" sz="2400">
                <a:latin typeface="Calibri"/>
                <a:cs typeface="Calibri"/>
              </a:rPr>
              <a:t>your resources. Create an account.</a:t>
            </a:r>
            <a:endParaRPr lang="en-GB" sz="2400">
              <a:latin typeface="Calibri"/>
              <a:ea typeface="+mn-lt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Check out the Help pages </a:t>
            </a:r>
            <a:r>
              <a:rPr lang="en-GB" sz="2400">
                <a:latin typeface="Calibri"/>
                <a:cs typeface="Calibri"/>
              </a:rPr>
              <a:t>for further guidance.</a:t>
            </a:r>
            <a:endParaRPr lang="en-US" sz="2400">
              <a:latin typeface="Calibri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B70826-F01A-425E-84B6-B20795005EDE}"/>
              </a:ext>
            </a:extLst>
          </p:cNvPr>
          <p:cNvSpPr txBox="1"/>
          <p:nvPr/>
        </p:nvSpPr>
        <p:spPr>
          <a:xfrm>
            <a:off x="7254322" y="5731472"/>
            <a:ext cx="485455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Give yourself enough time to think!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3A8F4-FD66-4CF4-C26A-654A2706A299}"/>
              </a:ext>
            </a:extLst>
          </p:cNvPr>
          <p:cNvSpPr txBox="1"/>
          <p:nvPr/>
        </p:nvSpPr>
        <p:spPr>
          <a:xfrm>
            <a:off x="86926" y="1419877"/>
            <a:ext cx="118518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Plan your research. </a:t>
            </a:r>
            <a:r>
              <a:rPr lang="en-GB" sz="2400">
                <a:latin typeface="Calibri"/>
                <a:cs typeface="Calibri"/>
              </a:rPr>
              <a:t>Start with a scoping search before developing a more detailed search strategy. Know when to stop!</a:t>
            </a:r>
          </a:p>
        </p:txBody>
      </p:sp>
      <p:pic>
        <p:nvPicPr>
          <p:cNvPr id="6" name="Picture 5" descr="A person walking up the steps of a step&#10;&#10;Description automatically generated">
            <a:extLst>
              <a:ext uri="{FF2B5EF4-FFF2-40B4-BE49-F238E27FC236}">
                <a16:creationId xmlns:a16="http://schemas.microsoft.com/office/drawing/2014/main" id="{86E179B9-1A72-6BC0-34DB-5F0769B180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469" y="2250874"/>
            <a:ext cx="4948051" cy="3301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03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887" y="0"/>
            <a:ext cx="11907973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19" y="2061979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924887" y="5256291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>
              <a:latin typeface="Calibri"/>
              <a:ea typeface="+mn-lt"/>
              <a:cs typeface="Calibri"/>
            </a:endParaRPr>
          </a:p>
          <a:p>
            <a:r>
              <a:rPr lang="en-GB" sz="200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6750" y="1522600"/>
            <a:ext cx="2731654" cy="3608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7808546" y="5256291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Calibri"/>
              </a:rPr>
              <a:t>12th edition (2022).</a:t>
            </a:r>
            <a:endParaRPr lang="en-GB" sz="2000">
              <a:ea typeface="+mn-lt"/>
              <a:cs typeface="+mn-lt"/>
            </a:endParaRPr>
          </a:p>
          <a:p>
            <a:endParaRPr lang="en-GB" sz="2000">
              <a:latin typeface="Calibri"/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>
              <a:cs typeface="Calibri Light"/>
            </a:endParaRPr>
          </a:p>
          <a:p>
            <a:endParaRPr lang="en-GB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924887" y="1329976"/>
            <a:ext cx="5718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 catalogue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874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77" y="0"/>
            <a:ext cx="10795518" cy="1003916"/>
          </a:xfrm>
        </p:spPr>
        <p:txBody>
          <a:bodyPr/>
          <a:lstStyle/>
          <a:p>
            <a:r>
              <a:rPr lang="en-GB">
                <a:latin typeface="Calibri"/>
                <a:cs typeface="Calibri"/>
              </a:rPr>
              <a:t>Get on top of Harvard referencing ...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4175AE-388B-9B4E-7E8D-8E5E55200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81" y="1971408"/>
            <a:ext cx="7861407" cy="42314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8977DB-D69F-1FE9-DD62-334719246721}"/>
              </a:ext>
            </a:extLst>
          </p:cNvPr>
          <p:cNvSpPr txBox="1"/>
          <p:nvPr/>
        </p:nvSpPr>
        <p:spPr>
          <a:xfrm>
            <a:off x="331177" y="1383365"/>
            <a:ext cx="752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 sz="2400"/>
              <a:t>–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help and support</a:t>
            </a:r>
          </a:p>
        </p:txBody>
      </p:sp>
      <p:pic>
        <p:nvPicPr>
          <p:cNvPr id="7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DE70A7C3-29DE-F8DD-C4D5-92068B4E0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4420" y="1403460"/>
            <a:ext cx="2641867" cy="37564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40D8C2-F5E1-0D5D-06F9-AE3D627ACF00}"/>
              </a:ext>
            </a:extLst>
          </p:cNvPr>
          <p:cNvSpPr txBox="1"/>
          <p:nvPr/>
        </p:nvSpPr>
        <p:spPr>
          <a:xfrm>
            <a:off x="8682892" y="5307880"/>
            <a:ext cx="350910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</a:rPr>
              <a:t>Version 1.3 (2023).</a:t>
            </a:r>
          </a:p>
          <a:p>
            <a:endParaRPr lang="en-GB" sz="2000">
              <a:latin typeface="Calibri"/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+mn-lt"/>
                <a:hlinkClick r:id="rId5"/>
              </a:rPr>
              <a:t>Referencing handbook: Harvard</a:t>
            </a:r>
            <a:endParaRPr lang="en-GB" sz="200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53862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187BCF-5A5A-4281-A9C8-7A460D43D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6171" y="1653891"/>
            <a:ext cx="6886577" cy="4193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latin typeface="Calibri"/>
                <a:cs typeface="Arial"/>
              </a:rPr>
              <a:t>An online referencing management</a:t>
            </a:r>
            <a:r>
              <a:rPr lang="en-GB" sz="2400" b="1">
                <a:latin typeface="Calibri"/>
                <a:ea typeface="+mn-lt"/>
                <a:cs typeface="Arial"/>
              </a:rPr>
              <a:t> service </a:t>
            </a: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>
              <a:latin typeface="Calibri"/>
              <a:ea typeface="+mn-lt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>
                <a:latin typeface="Calibri"/>
                <a:ea typeface="+mn-lt"/>
                <a:cs typeface="Arial"/>
              </a:rPr>
              <a:t> </a:t>
            </a:r>
            <a:r>
              <a:rPr lang="en-GB" sz="2400">
                <a:latin typeface="Calibri"/>
                <a:ea typeface="+mn-lt"/>
                <a:cs typeface="Arial"/>
              </a:rPr>
              <a:t>Supported by the library</a:t>
            </a: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Import references into a personal database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Manage, store, and share references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Insert references into assignments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Generate formatted bibliographies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571B7F-3744-4FFD-B82C-B2072F6E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71" y="131493"/>
            <a:ext cx="3090755" cy="1009688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RefWorks.</a:t>
            </a:r>
          </a:p>
        </p:txBody>
      </p:sp>
      <p:pic>
        <p:nvPicPr>
          <p:cNvPr id="8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80BA316A-62C5-4A40-A60B-1304091001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5681" b="5681"/>
          <a:stretch/>
        </p:blipFill>
        <p:spPr>
          <a:xfrm>
            <a:off x="6332366" y="2119745"/>
            <a:ext cx="5673463" cy="340380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6E1B3E-1872-4DBC-980B-7AA045172D3B}"/>
              </a:ext>
            </a:extLst>
          </p:cNvPr>
          <p:cNvSpPr txBox="1"/>
          <p:nvPr/>
        </p:nvSpPr>
        <p:spPr>
          <a:xfrm>
            <a:off x="6251865" y="5789345"/>
            <a:ext cx="585354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Calibri"/>
                <a:hlinkClick r:id="rId3"/>
              </a:rPr>
              <a:t>RefWorks</a:t>
            </a:r>
            <a:r>
              <a:rPr lang="en-GB" sz="2000">
                <a:latin typeface="Calibri"/>
                <a:cs typeface="Calibri"/>
              </a:rPr>
              <a:t>                                                     </a:t>
            </a:r>
            <a:r>
              <a:rPr lang="en-GB" sz="2000">
                <a:latin typeface="Calibri"/>
                <a:cs typeface="Calibri"/>
                <a:hlinkClick r:id="rId4"/>
              </a:rPr>
              <a:t>Using RefWorks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757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569" y="0"/>
            <a:ext cx="11877368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65877" y="1426943"/>
            <a:ext cx="11168775" cy="225775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curriculum covering a wide range of topics, from finding library resources and referencing, to critical evaluation and misinformation.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Access it either via either Moodle or the library web pages. 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05B479-BFF5-D906-DD42-D1EC6E82B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197" y="3858154"/>
            <a:ext cx="4184459" cy="245201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1784736" y="5003348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8648C-AD16-873E-6E09-886D68193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1345" y="3765570"/>
            <a:ext cx="3275510" cy="2427237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701345" y="5590269"/>
            <a:ext cx="2817877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2504162" y="3303905"/>
            <a:ext cx="1284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Moodle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917865" y="3261460"/>
            <a:ext cx="2433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 web pages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148798"/>
            <a:ext cx="10795518" cy="1003916"/>
          </a:xfrm>
        </p:spPr>
        <p:txBody>
          <a:bodyPr/>
          <a:lstStyle/>
          <a:p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courses.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17794B-0813-FDD6-6D49-61DA1499CB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42" y="2176815"/>
            <a:ext cx="6428076" cy="31098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B60762-4B99-5B8B-8C03-667C98D49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80" y="3469240"/>
            <a:ext cx="6955637" cy="27380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C2C81F9-28FD-BD76-A350-1773A9FA4348}"/>
              </a:ext>
            </a:extLst>
          </p:cNvPr>
          <p:cNvSpPr txBox="1"/>
          <p:nvPr/>
        </p:nvSpPr>
        <p:spPr>
          <a:xfrm>
            <a:off x="698241" y="1446878"/>
            <a:ext cx="46421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latin typeface="Calibri "/>
                <a:hlinkClick r:id="rId4"/>
              </a:rPr>
              <a:t>Finding and Using Information</a:t>
            </a:r>
            <a:r>
              <a:rPr lang="en-GB" sz="2400">
                <a:latin typeface="Calibri 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06BDA8-3EB6-E385-A64E-E7BAB4E3BBF5}"/>
              </a:ext>
            </a:extLst>
          </p:cNvPr>
          <p:cNvSpPr txBox="1"/>
          <p:nvPr/>
        </p:nvSpPr>
        <p:spPr>
          <a:xfrm>
            <a:off x="8049278" y="2823185"/>
            <a:ext cx="36134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latin typeface="Calibri "/>
                <a:hlinkClick r:id="rId5"/>
              </a:rPr>
              <a:t>Referencing and Plagiarism</a:t>
            </a:r>
            <a:r>
              <a:rPr lang="en-GB" sz="1800">
                <a:latin typeface="Calibri 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/>
            </a:br>
            <a:endParaRPr lang="en-US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0041" y="2289177"/>
            <a:ext cx="6384162" cy="37813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DigiCentre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0</TotalTime>
  <Words>1386</Words>
  <Application>Microsoft Office PowerPoint</Application>
  <PresentationFormat>Widescreen</PresentationFormat>
  <Paragraphs>179</Paragraphs>
  <Slides>23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Essential skills for your dissertation or literature review.</vt:lpstr>
      <vt:lpstr>The aim of today's session ...</vt:lpstr>
      <vt:lpstr>Evaluate all information critically. </vt:lpstr>
      <vt:lpstr>What is a literature review?</vt:lpstr>
      <vt:lpstr>PowerPoint Presentation</vt:lpstr>
      <vt:lpstr>Begin with a scoping review.</vt:lpstr>
      <vt:lpstr>Build a search strategy.</vt:lpstr>
      <vt:lpstr>PowerPoint Presentation</vt:lpstr>
      <vt:lpstr>PowerPoint Presentation</vt:lpstr>
      <vt:lpstr>Library resources can be found in the university intranet pages.</vt:lpstr>
      <vt:lpstr>Library intranet pages.</vt:lpstr>
      <vt:lpstr>Library catalogue.</vt:lpstr>
      <vt:lpstr>Library catalogue or individual databases?</vt:lpstr>
      <vt:lpstr>Finding and using the most relevant databases.</vt:lpstr>
      <vt:lpstr>Tips.</vt:lpstr>
      <vt:lpstr>Get on top of Harvard referencing ... </vt:lpstr>
      <vt:lpstr>Get on top of Harvard referencing ...</vt:lpstr>
      <vt:lpstr>RefWorks.</vt:lpstr>
      <vt:lpstr>Academic and Infoskills programme.</vt:lpstr>
      <vt:lpstr>Infoskills courses.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Ruth Groff</cp:lastModifiedBy>
  <cp:revision>2</cp:revision>
  <dcterms:created xsi:type="dcterms:W3CDTF">2024-01-22T14:34:05Z</dcterms:created>
  <dcterms:modified xsi:type="dcterms:W3CDTF">2024-09-24T12:34:11Z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