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60" r:id="rId5"/>
    <p:sldId id="261" r:id="rId6"/>
    <p:sldId id="262" r:id="rId7"/>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50" autoAdjust="0"/>
    <p:restoredTop sz="94660"/>
  </p:normalViewPr>
  <p:slideViewPr>
    <p:cSldViewPr snapToGrid="0">
      <p:cViewPr varScale="1">
        <p:scale>
          <a:sx n="44" d="100"/>
          <a:sy n="44" d="100"/>
        </p:scale>
        <p:origin x="226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0-27T15:54:03.402"/>
    </inkml:context>
    <inkml:brush xml:id="br0">
      <inkml:brushProperty name="width" value="0.2" units="cm"/>
      <inkml:brushProperty name="height" value="0.2" units="cm"/>
      <inkml:brushProperty name="color" value="#FF4E00"/>
      <inkml:brushProperty name="inkEffects" value="rainbow"/>
      <inkml:brushProperty name="anchorX" value="-3165.91064"/>
      <inkml:brushProperty name="anchorY" value="406.02094"/>
      <inkml:brushProperty name="scaleFactor" value="0.5"/>
    </inkml:brush>
  </inkml:definitions>
  <inkml:trace contextRef="#ctx0" brushRef="#br0">14852 615 3328,'9'-14'6912,"-9"11"-6827,0-1 86,0-1-193,1-1 193,-1 0-214,1 1 214,0-1 85,1 1-21,1-1 170,-1-2-42,1-1-278,1-1 235,0-1-235,3-2 214,0-1-214,1-2 65,1 0-172,2-2 193,3 0-64,4-3 21,3 0 0,3-2 0,5 0-150,1 1 193,4-3-64,3 0 21,0 1 0,1-1 0,-1 1 0,0 2 0,-2 1-150,-1 1 193,-1 2-214,1 3 214,-1 1-214,0 3 214,3 1-214,3 0 214,1 2-214,3 1 214,2 1-64,-1 1 21,-2-1-150,-1 1 193,-2 1-214,-3 1 214,-4 0-214,-3 2 214,-3 2-214,-1 0 214,-1 3-214,-1 0 214,1 2-214,0 2 214,2 1-214,2 2 214,1 3-214,3 3 214,-1 5-214,0 4 65,-3 6-22,0 5 0,-5 6 0,-1 0 149,-3 3-43,-2-1 22,-2 2 0,0-2 0,1 1-149,0 2 192,2 3-214,-1 4 214,1 2-214,-3 2 214,0 1-214,-3 0 214,-2 1-214,-2 5 214,-4 8-214,-2 2 214,-2-1-214,-5-2 64,-4-5-21,-2-5 0,-6-2 0,-5-1 150,-7 6-193,-5 3 64,-9 3-21,-4-1 150,-4-2-193,-4-7 214,1-9-214,0-5 64,3-7-21,-4-1 0,-4 2 0,-5 3 0,-6 5 0,-4-1 0,-4 2 0,0-3 0,-2-5 0,-1-2 0,-5-5 0,0-3 0,-2-3 0,-1-2 0,4 0 0,2 0 150,2 0-193,1 5 64,-1 5-21,-1 4 0,1 2 0,-2 2 0,0 2 0,-5 0 0,-5-3 0,-3-2 150,-2-1-193,1-2 64,1-3-21,-1-1 0,0-1 0,1 0 0,2 1 0,0 1 0,-1 1 0,-3-1 0,-3-2 0,-3-2 0,-2-1 0,-2-4 0,-4-1 0,-4-2 0,0-3 0,-5 0 0,-3-1 0,0-1 0,-1 0 0,0-3 0,1 1 0,0-4 0,-1 1 0,-1-3 0,0 0 0,-1-1 150,-1-1-193,-1-1 64,0-2-21,1-2 0,-2-1 0,1-3 0,0-2 0,2-4 0,-2 0 0,-1-2 0,1 1 0,-2-1 0,-2 0 0,0-1 0,-4 0 0,-1-1 0,-2-2 0,-1-3 0,1-1 0,0-3 0,-1 1 0,-1-2 0,0 3 0,-2 0 0,-2 1 0,-2 0 0,-2 1 0,-4 1 0,-1 0 0,-2 0 0,-4 1 0,-1-2 0,2 1 0,-1-2 0,0 0 0,-1 1 0,-1-2 0,-1 3 0,-2 0 0,0 3 0,-4 2 0,3 1 0,1 1 0,3 0 0,1 1 0,3 3 0,4 1 0,3 4 0,0 2 0,2 4 0,1-1 0,2 3 0,-2-1 0,2 5 0,2 1 0,-1 3 0,2 1 0,0 4 0,3 1 0,1 3 0,2 0 0,2 5 0,5 4 0,1 6 0,0 5 0,4 6 0,3 5 0,4 3 0,5-1 0,5 0 0,2-1 0,6 2 0,6 3 0,9 1 0,5 4 0,6 1 0,7-1 0,6-2 0,3-1 0,7-2 0,7-1 0,6 0 0,7 1 0,9-3 0,7-3 0,10-6 0,8-4 0,9-3 0,9-2 0,7-1 0,8 2 0,8 2 0,7 2 0,6 1 0,3-4 0,5-4 0,13-5 0,9-5 0,8-8 0,7-8 0,6-4 0,2-5 0,5-4 0,2-2 0,2-3 0,1-2 0,4-1-149,1-2 192,-2-4-2454,-2-3 854,-1-6-9792,-24 3 8981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2T11:52:47.320"/>
    </inkml:context>
    <inkml:brush xml:id="br0">
      <inkml:brushProperty name="width" value="0.05" units="cm"/>
      <inkml:brushProperty name="height" value="0.05" units="cm"/>
      <inkml:brushProperty name="color" value="#DA0C07"/>
      <inkml:brushProperty name="inkEffects" value="lava"/>
      <inkml:brushProperty name="anchorX" value="0"/>
      <inkml:brushProperty name="anchorY" value="0"/>
      <inkml:brushProperty name="scaleFactor" value="0.5"/>
    </inkml:brush>
  </inkml:definitions>
  <inkml:trace contextRef="#ctx0" brushRef="#br0">0 0 8192,'0'0'0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2T11:53:04.332"/>
    </inkml:context>
    <inkml:brush xml:id="br0">
      <inkml:brushProperty name="width" value="0.1" units="cm"/>
      <inkml:brushProperty name="height" value="0.1" units="cm"/>
      <inkml:brushProperty name="color" value="#DA0C07"/>
      <inkml:brushProperty name="inkEffects" value="lava"/>
      <inkml:brushProperty name="anchorX" value="-17535.97852"/>
      <inkml:brushProperty name="anchorY" value="-4810.58838"/>
      <inkml:brushProperty name="scaleFactor" value="0.5"/>
    </inkml:brush>
  </inkml:definitions>
  <inkml:trace contextRef="#ctx0" brushRef="#br0">1 53 10880,'0'0'0,"1"-4"0,2-9-1344,0 0 533,2-9-7402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9832" y="2573869"/>
            <a:ext cx="4965726" cy="5919255"/>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649832" y="8493120"/>
            <a:ext cx="4965726" cy="1531413"/>
          </a:xfrm>
        </p:spPr>
        <p:txBody>
          <a:bodyPr anchor="t"/>
          <a:lstStyle>
            <a:lvl1pPr marL="0" indent="0" algn="l">
              <a:buNone/>
              <a:defRPr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3448982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897371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9833" y="5087528"/>
            <a:ext cx="4965725" cy="340559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8493122"/>
            <a:ext cx="4965726" cy="1529600"/>
          </a:xfrm>
        </p:spPr>
        <p:txBody>
          <a:bodyPr anchor="t"/>
          <a:lstStyle>
            <a:lvl1pPr marL="0" indent="0" algn="l">
              <a:buNone/>
              <a:defRPr sz="150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99597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0775" y="3663247"/>
            <a:ext cx="2473585" cy="745913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181482" y="3655277"/>
            <a:ext cx="2473586" cy="746710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8FA25C-98AD-4C41-8C5E-65B84E19C6A5}" type="datetimeFigureOut">
              <a:rPr lang="en-GB" smtClean="0"/>
              <a:t>05/11/2020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43271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20775" y="3386667"/>
            <a:ext cx="247358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0775" y="4470400"/>
            <a:ext cx="2473585" cy="665197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181482" y="3386667"/>
            <a:ext cx="2473585"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181482" y="4470400"/>
            <a:ext cx="2473585" cy="665197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8FA25C-98AD-4C41-8C5E-65B84E19C6A5}" type="datetimeFigureOut">
              <a:rPr lang="en-GB" smtClean="0"/>
              <a:t>05/11/2020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878790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356621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2080398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1" y="2573867"/>
            <a:ext cx="1913597" cy="2573867"/>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2692048" y="2573867"/>
            <a:ext cx="2923510" cy="8128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9831" y="5563167"/>
            <a:ext cx="1913597" cy="514773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930951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42" y="3296341"/>
            <a:ext cx="2865506" cy="2799659"/>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10138" y="2032000"/>
            <a:ext cx="1800694" cy="8128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1" y="6502400"/>
            <a:ext cx="2861046" cy="24384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F8FA25C-98AD-4C41-8C5E-65B84E19C6A5}" type="datetimeFigureOut">
              <a:rPr lang="en-GB" smtClean="0"/>
              <a:t>05/11/2020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2784788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3" y="8534377"/>
            <a:ext cx="4965725" cy="100753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49832" y="1219200"/>
            <a:ext cx="4965726" cy="647229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2" y="9541911"/>
            <a:ext cx="4965725" cy="87771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F8FA25C-98AD-4C41-8C5E-65B84E19C6A5}" type="datetimeFigureOut">
              <a:rPr lang="en-GB" smtClean="0"/>
              <a:t>05/11/2020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405979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2" y="2573867"/>
            <a:ext cx="4965726" cy="3522133"/>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649832" y="6502400"/>
            <a:ext cx="4965726" cy="41994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468541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6057" y="2573867"/>
            <a:ext cx="4500787" cy="4130443"/>
          </a:xfrm>
        </p:spPr>
        <p:txBody>
          <a:bodyPr/>
          <a:lstStyle>
            <a:lvl1pPr>
              <a:defRPr sz="3600"/>
            </a:lvl1pPr>
          </a:lstStyle>
          <a:p>
            <a:r>
              <a:rPr lang="en-US"/>
              <a:t>Click to edit Master title style</a:t>
            </a:r>
            <a:endParaRPr lang="en-US" dirty="0"/>
          </a:p>
        </p:txBody>
      </p:sp>
      <p:sp>
        <p:nvSpPr>
          <p:cNvPr id="14" name="Text Placeholder 3"/>
          <p:cNvSpPr>
            <a:spLocks noGrp="1"/>
          </p:cNvSpPr>
          <p:nvPr>
            <p:ph type="body" sz="half" idx="13"/>
          </p:nvPr>
        </p:nvSpPr>
        <p:spPr>
          <a:xfrm>
            <a:off x="1086133" y="6704310"/>
            <a:ext cx="4155611" cy="608309"/>
          </a:xfrm>
        </p:spPr>
        <p:txBody>
          <a:bodyPr anchor="t">
            <a:normAutofit/>
          </a:bodyPr>
          <a:lstStyle>
            <a:lvl1pPr marL="0" indent="0">
              <a:buNone/>
              <a:defRPr lang="en-US" sz="1050" b="0" i="0" kern="1200" cap="small" dirty="0">
                <a:solidFill>
                  <a:schemeClr val="accent1"/>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649832" y="7734501"/>
            <a:ext cx="4965726" cy="29802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
        <p:nvSpPr>
          <p:cNvPr id="11" name="TextBox 10"/>
          <p:cNvSpPr txBox="1"/>
          <p:nvPr/>
        </p:nvSpPr>
        <p:spPr>
          <a:xfrm>
            <a:off x="505423" y="1726673"/>
            <a:ext cx="451193" cy="150041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9150" dirty="0"/>
              <a:t>“</a:t>
            </a:r>
          </a:p>
        </p:txBody>
      </p:sp>
      <p:sp>
        <p:nvSpPr>
          <p:cNvPr id="13" name="TextBox 12"/>
          <p:cNvSpPr txBox="1"/>
          <p:nvPr/>
        </p:nvSpPr>
        <p:spPr>
          <a:xfrm>
            <a:off x="5249768" y="4646734"/>
            <a:ext cx="451193" cy="150041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1787021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9832" y="5554135"/>
            <a:ext cx="4965726" cy="2938987"/>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8493122"/>
            <a:ext cx="4965726" cy="1529600"/>
          </a:xfrm>
        </p:spPr>
        <p:txBody>
          <a:bodyPr anchor="t"/>
          <a:lstStyle>
            <a:lvl1pPr marL="0" indent="0" algn="l">
              <a:buNone/>
              <a:defRPr sz="1500" cap="none">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829432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56126" y="3522133"/>
            <a:ext cx="16580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367106" y="4741334"/>
            <a:ext cx="1647063"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5128" y="3522133"/>
            <a:ext cx="1652066"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179190" y="4741334"/>
            <a:ext cx="1658003"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3522133"/>
            <a:ext cx="16497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4008688" y="4741334"/>
            <a:ext cx="1649744"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096501" y="3793067"/>
            <a:ext cx="0" cy="7044267"/>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917273" y="3793067"/>
            <a:ext cx="0" cy="70522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4157492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67106" y="7557243"/>
            <a:ext cx="1654209"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367106" y="3928534"/>
            <a:ext cx="1654209"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367106" y="8581711"/>
            <a:ext cx="1654209"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8344" y="7557243"/>
            <a:ext cx="1648850"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188343" y="3928534"/>
            <a:ext cx="1648850"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187582" y="8581709"/>
            <a:ext cx="1651034"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7557243"/>
            <a:ext cx="16497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4008687" y="3928534"/>
            <a:ext cx="1649744"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4008619" y="8581706"/>
            <a:ext cx="1651928"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096501" y="3793067"/>
            <a:ext cx="0" cy="7044267"/>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917273" y="3793067"/>
            <a:ext cx="0" cy="70522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3071562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954399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72337" y="764826"/>
            <a:ext cx="986095" cy="1035755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367106" y="1374587"/>
            <a:ext cx="4176609" cy="97477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8FA25C-98AD-4C41-8C5E-65B84E19C6A5}"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BC0D7-48D9-4D54-8A63-7563A2767EF7}" type="slidenum">
              <a:rPr lang="en-GB" smtClean="0"/>
              <a:t>‹#›</a:t>
            </a:fld>
            <a:endParaRPr lang="en-GB"/>
          </a:p>
        </p:txBody>
      </p:sp>
    </p:spTree>
    <p:extLst>
      <p:ext uri="{BB962C8B-B14F-4D97-AF65-F5344CB8AC3E}">
        <p14:creationId xmlns:p14="http://schemas.microsoft.com/office/powerpoint/2010/main" val="1053590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4724574" y="2980267"/>
            <a:ext cx="2114550" cy="5012267"/>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4267374" y="-812800"/>
            <a:ext cx="1200150" cy="28448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4724574" y="10837333"/>
            <a:ext cx="742950" cy="1761067"/>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15491" y="4741333"/>
            <a:ext cx="3143250" cy="7450667"/>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629841" y="5147733"/>
            <a:ext cx="1771650" cy="4199467"/>
          </a:xfrm>
          <a:prstGeom prst="ellipse">
            <a:avLst/>
          </a:prstGeom>
          <a:gradFill flip="none" rotWithShape="1">
            <a:gsLst>
              <a:gs pos="0">
                <a:schemeClr val="accent1">
                  <a:lumMod val="60000"/>
                  <a:lumOff val="40000"/>
                  <a:alpha val="8000"/>
                </a:schemeClr>
              </a:gs>
              <a:gs pos="72000">
                <a:schemeClr val="accent1">
                  <a:lumMod val="60000"/>
                  <a:lumOff val="40000"/>
                  <a:alpha val="0"/>
                </a:schemeClr>
              </a:gs>
              <a:gs pos="36000">
                <a:schemeClr val="accent1">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5809233" y="0"/>
            <a:ext cx="514350" cy="1954592"/>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63533" y="804832"/>
            <a:ext cx="5291535" cy="2489831"/>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620775" y="3649645"/>
            <a:ext cx="5033741" cy="74586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5112184" y="3368655"/>
            <a:ext cx="1761065" cy="171494"/>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0F8FA25C-98AD-4C41-8C5E-65B84E19C6A5}" type="datetimeFigureOut">
              <a:rPr lang="en-GB" smtClean="0"/>
              <a:t>05/11/2020</a:t>
            </a:fld>
            <a:endParaRPr lang="en-GB"/>
          </a:p>
        </p:txBody>
      </p:sp>
      <p:sp>
        <p:nvSpPr>
          <p:cNvPr id="5" name="Footer Placeholder 4"/>
          <p:cNvSpPr>
            <a:spLocks noGrp="1"/>
          </p:cNvSpPr>
          <p:nvPr>
            <p:ph type="ftr" sz="quarter" idx="3"/>
          </p:nvPr>
        </p:nvSpPr>
        <p:spPr>
          <a:xfrm rot="5400000">
            <a:off x="2691496" y="5919054"/>
            <a:ext cx="6861858" cy="171495"/>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5824824" y="525754"/>
            <a:ext cx="471610" cy="1364777"/>
          </a:xfrm>
          <a:prstGeom prst="rect">
            <a:avLst/>
          </a:prstGeom>
        </p:spPr>
        <p:txBody>
          <a:bodyPr vert="horz" lIns="91440" tIns="45720" rIns="91440" bIns="45720" rtlCol="0" anchor="b"/>
          <a:lstStyle>
            <a:lvl1pPr algn="ctr">
              <a:defRPr sz="2101" b="0" i="0">
                <a:solidFill>
                  <a:schemeClr val="tx1">
                    <a:tint val="75000"/>
                  </a:schemeClr>
                </a:solidFill>
              </a:defRPr>
            </a:lvl1pPr>
          </a:lstStyle>
          <a:p>
            <a:fld id="{A45BC0D7-48D9-4D54-8A63-7563A2767EF7}" type="slidenum">
              <a:rPr lang="en-GB" smtClean="0"/>
              <a:t>‹#›</a:t>
            </a:fld>
            <a:endParaRPr lang="en-GB"/>
          </a:p>
        </p:txBody>
      </p:sp>
    </p:spTree>
    <p:extLst>
      <p:ext uri="{BB962C8B-B14F-4D97-AF65-F5344CB8AC3E}">
        <p14:creationId xmlns:p14="http://schemas.microsoft.com/office/powerpoint/2010/main" val="1736764184"/>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plexicotech.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customXml" Target="../ink/ink2.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youtu.be/LEJqowyuyi0" TargetMode="External"/><Relationship Id="rId5" Type="http://schemas.openxmlformats.org/officeDocument/2006/relationships/customXml" Target="../ink/ink1.xml"/><Relationship Id="rId15" Type="http://schemas.openxmlformats.org/officeDocument/2006/relationships/image" Target="../media/image9.png"/><Relationship Id="rId10" Type="http://schemas.microsoft.com/office/2007/relationships/hdphoto" Target="../media/hdphoto2.wdp"/><Relationship Id="rId4" Type="http://schemas.openxmlformats.org/officeDocument/2006/relationships/hyperlink" Target="https://www.psychologistworld.com/behavior/" TargetMode="External"/><Relationship Id="rId9" Type="http://schemas.openxmlformats.org/officeDocument/2006/relationships/image" Target="../media/image7.png"/><Relationship Id="rId14" Type="http://schemas.openxmlformats.org/officeDocument/2006/relationships/customXml" Target="../ink/ink3.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hyperlink" Target="https://www.thoughtco.com/melissa-kelly-6107"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officetooltips.com/powerpoint_2016/tips/how_to_create_a_cycle_flow_chart_using_four_arrows_in_a_circle.html" TargetMode="External"/><Relationship Id="rId13" Type="http://schemas.openxmlformats.org/officeDocument/2006/relationships/hyperlink" Target="https://youtu.be/LEJqowyuyi0" TargetMode="External"/><Relationship Id="rId18" Type="http://schemas.openxmlformats.org/officeDocument/2006/relationships/hyperlink" Target="https://learnenglishkids.britishcouncil.org/writing-practice/school-timetable" TargetMode="External"/><Relationship Id="rId3" Type="http://schemas.openxmlformats.org/officeDocument/2006/relationships/hyperlink" Target="https://www.dreamstime.com/" TargetMode="External"/><Relationship Id="rId21" Type="http://schemas.openxmlformats.org/officeDocument/2006/relationships/hyperlink" Target="https://www.dreamstime.com/illustration/kids-talking.html" TargetMode="External"/><Relationship Id="rId7" Type="http://schemas.openxmlformats.org/officeDocument/2006/relationships/hyperlink" Target="https://en.wikipedia.org/wiki/Lev_Vygotsky" TargetMode="External"/><Relationship Id="rId12" Type="http://schemas.openxmlformats.org/officeDocument/2006/relationships/hyperlink" Target="https://www.simplypsychology.org/behaviorism.html" TargetMode="External"/><Relationship Id="rId17" Type="http://schemas.openxmlformats.org/officeDocument/2006/relationships/hyperlink" Target="https://classroomclipart.com/clipart-search/all-phrase/completing/" TargetMode="External"/><Relationship Id="rId2" Type="http://schemas.openxmlformats.org/officeDocument/2006/relationships/hyperlink" Target="https://illustoon.com/?id=2875" TargetMode="External"/><Relationship Id="rId16" Type="http://schemas.openxmlformats.org/officeDocument/2006/relationships/hyperlink" Target="https://engagedlearning.co.uk/we-need-some-new-ideas-on-tackling-classroom-behaviour/" TargetMode="External"/><Relationship Id="rId20" Type="http://schemas.openxmlformats.org/officeDocument/2006/relationships/hyperlink" Target="https://depositphotos.com/vector-images/child-thinking-clipart.html" TargetMode="External"/><Relationship Id="rId1" Type="http://schemas.openxmlformats.org/officeDocument/2006/relationships/slideLayout" Target="../slideLayouts/slideLayout1.xml"/><Relationship Id="rId6" Type="http://schemas.openxmlformats.org/officeDocument/2006/relationships/hyperlink" Target="https://www.psychologywizard.net/classical-conditioning" TargetMode="External"/><Relationship Id="rId11" Type="http://schemas.openxmlformats.org/officeDocument/2006/relationships/hyperlink" Target="https://en.wikipedia.org/wiki/Ivan_Pavlov" TargetMode="External"/><Relationship Id="rId24" Type="http://schemas.openxmlformats.org/officeDocument/2006/relationships/hyperlink" Target="https://buzz-caribbean.com/news/stay-connected-65000-tablets-being-sourced-for-schools-teachers/" TargetMode="External"/><Relationship Id="rId5" Type="http://schemas.openxmlformats.org/officeDocument/2006/relationships/hyperlink" Target="https://www.canstockphoto.com/illustration/theory.html" TargetMode="External"/><Relationship Id="rId15" Type="http://schemas.openxmlformats.org/officeDocument/2006/relationships/hyperlink" Target="https://www.joyfulbelly.com/" TargetMode="External"/><Relationship Id="rId23" Type="http://schemas.openxmlformats.org/officeDocument/2006/relationships/hyperlink" Target="https://www.thoughtco.com/melissa-kelly-6107" TargetMode="External"/><Relationship Id="rId10" Type="http://schemas.openxmlformats.org/officeDocument/2006/relationships/hyperlink" Target="https://en.wikipedia.org/wiki/B._F._Skinner" TargetMode="External"/><Relationship Id="rId19" Type="http://schemas.openxmlformats.org/officeDocument/2006/relationships/hyperlink" Target="https://www.parentingscience.com/social-skills-activities.html" TargetMode="External"/><Relationship Id="rId4" Type="http://schemas.openxmlformats.org/officeDocument/2006/relationships/hyperlink" Target="https://www.psychologistworld.com/memory/conditioning-intro" TargetMode="External"/><Relationship Id="rId9" Type="http://schemas.openxmlformats.org/officeDocument/2006/relationships/hyperlink" Target="https://plexicotech.com/" TargetMode="External"/><Relationship Id="rId14" Type="http://schemas.openxmlformats.org/officeDocument/2006/relationships/hyperlink" Target="https://thepsychologist.bps.org.uk/jerome-bruner-1915-2016" TargetMode="External"/><Relationship Id="rId22" Type="http://schemas.openxmlformats.org/officeDocument/2006/relationships/hyperlink" Target="https://www.thoughtco.com/field-trips-pros-and-cons-84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9892AB8-0625-42EF-89CA-81AD981F4033}"/>
              </a:ext>
            </a:extLst>
          </p:cNvPr>
          <p:cNvSpPr/>
          <p:nvPr/>
        </p:nvSpPr>
        <p:spPr>
          <a:xfrm>
            <a:off x="0" y="0"/>
            <a:ext cx="5977919" cy="2123658"/>
          </a:xfrm>
          <a:prstGeom prst="rect">
            <a:avLst/>
          </a:prstGeom>
          <a:noFill/>
        </p:spPr>
        <p:txBody>
          <a:bodyPr wrap="none" lIns="91440" tIns="45720" rIns="91440" bIns="45720">
            <a:spAutoFit/>
          </a:bodyPr>
          <a:lstStyle/>
          <a:p>
            <a:pPr algn="ctr"/>
            <a:r>
              <a:rPr lang="en-US" sz="4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a school setting </a:t>
            </a:r>
          </a:p>
          <a:p>
            <a:pPr algn="ctr"/>
            <a:r>
              <a:rPr lang="en-US" sz="4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uses theoretical</a:t>
            </a:r>
          </a:p>
          <a:p>
            <a:pPr algn="ctr"/>
            <a:r>
              <a:rPr lang="en-US" sz="4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approaches</a:t>
            </a:r>
            <a:endParaRPr lang="en-US" sz="4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TextBox 10">
            <a:extLst>
              <a:ext uri="{FF2B5EF4-FFF2-40B4-BE49-F238E27FC236}">
                <a16:creationId xmlns:a16="http://schemas.microsoft.com/office/drawing/2014/main" id="{EF5ECF6B-E22F-4087-A93B-F2125DA197D0}"/>
              </a:ext>
            </a:extLst>
          </p:cNvPr>
          <p:cNvSpPr txBox="1"/>
          <p:nvPr/>
        </p:nvSpPr>
        <p:spPr>
          <a:xfrm>
            <a:off x="-298232" y="11536771"/>
            <a:ext cx="3518719" cy="215444"/>
          </a:xfrm>
          <a:prstGeom prst="rect">
            <a:avLst/>
          </a:prstGeom>
          <a:noFill/>
        </p:spPr>
        <p:txBody>
          <a:bodyPr wrap="square">
            <a:spAutoFit/>
          </a:bodyPr>
          <a:lstStyle/>
          <a:p>
            <a:pPr algn="ctr"/>
            <a:r>
              <a:rPr lang="en-GB" sz="800" dirty="0">
                <a:solidFill>
                  <a:srgbClr val="ADB5BD"/>
                </a:solidFill>
                <a:effectLst/>
              </a:rPr>
              <a:t>© Can Stock Photo Inc., 2020-10-20</a:t>
            </a:r>
          </a:p>
        </p:txBody>
      </p:sp>
      <p:sp>
        <p:nvSpPr>
          <p:cNvPr id="13" name="TextBox 12">
            <a:extLst>
              <a:ext uri="{FF2B5EF4-FFF2-40B4-BE49-F238E27FC236}">
                <a16:creationId xmlns:a16="http://schemas.microsoft.com/office/drawing/2014/main" id="{5A9C3E32-DF18-44AD-961F-37ABAFBF99C5}"/>
              </a:ext>
            </a:extLst>
          </p:cNvPr>
          <p:cNvSpPr txBox="1"/>
          <p:nvPr/>
        </p:nvSpPr>
        <p:spPr>
          <a:xfrm>
            <a:off x="0" y="11930390"/>
            <a:ext cx="3053214" cy="261610"/>
          </a:xfrm>
          <a:prstGeom prst="rect">
            <a:avLst/>
          </a:prstGeom>
          <a:noFill/>
        </p:spPr>
        <p:txBody>
          <a:bodyPr wrap="square">
            <a:spAutoFit/>
          </a:bodyPr>
          <a:lstStyle/>
          <a:p>
            <a:r>
              <a:rPr lang="en-GB" sz="1100" b="0" i="0" dirty="0">
                <a:solidFill>
                  <a:srgbClr val="757575"/>
                </a:solidFill>
                <a:effectLst/>
                <a:latin typeface="Roboto"/>
              </a:rPr>
              <a:t>Copyright © 2000-2020 </a:t>
            </a:r>
            <a:r>
              <a:rPr lang="en-GB" sz="1100" b="0" i="0" dirty="0" err="1">
                <a:solidFill>
                  <a:srgbClr val="757575"/>
                </a:solidFill>
                <a:effectLst/>
                <a:latin typeface="Roboto"/>
              </a:rPr>
              <a:t>Dreamstime</a:t>
            </a:r>
            <a:r>
              <a:rPr lang="en-GB" sz="1100" b="0" i="0" dirty="0">
                <a:solidFill>
                  <a:srgbClr val="757575"/>
                </a:solidFill>
                <a:effectLst/>
                <a:latin typeface="Roboto"/>
              </a:rPr>
              <a:t>.  (edited)</a:t>
            </a:r>
            <a:endParaRPr lang="en-GB" sz="1100" dirty="0"/>
          </a:p>
        </p:txBody>
      </p:sp>
      <p:sp>
        <p:nvSpPr>
          <p:cNvPr id="16" name="TextBox 15">
            <a:extLst>
              <a:ext uri="{FF2B5EF4-FFF2-40B4-BE49-F238E27FC236}">
                <a16:creationId xmlns:a16="http://schemas.microsoft.com/office/drawing/2014/main" id="{E36FF6AC-FEDA-4373-B591-6E80F22E21B6}"/>
              </a:ext>
            </a:extLst>
          </p:cNvPr>
          <p:cNvSpPr txBox="1"/>
          <p:nvPr/>
        </p:nvSpPr>
        <p:spPr>
          <a:xfrm>
            <a:off x="-111451" y="11693350"/>
            <a:ext cx="4371973" cy="276999"/>
          </a:xfrm>
          <a:prstGeom prst="rect">
            <a:avLst/>
          </a:prstGeom>
          <a:noFill/>
        </p:spPr>
        <p:txBody>
          <a:bodyPr wrap="square">
            <a:spAutoFit/>
          </a:bodyPr>
          <a:lstStyle/>
          <a:p>
            <a:r>
              <a:rPr lang="en-GB" sz="1200" b="0" i="0" dirty="0">
                <a:solidFill>
                  <a:srgbClr val="FFFFFF"/>
                </a:solidFill>
                <a:effectLst/>
                <a:latin typeface="Hiragino Kaku Gothic Pro"/>
              </a:rPr>
              <a:t>Copyright </a:t>
            </a:r>
            <a:r>
              <a:rPr lang="en-GB" sz="1200" b="0" i="0" dirty="0" err="1">
                <a:solidFill>
                  <a:srgbClr val="FFFFFF"/>
                </a:solidFill>
                <a:effectLst/>
                <a:latin typeface="Hiragino Kaku Gothic Pro"/>
              </a:rPr>
              <a:t>DESIGNALIKIE</a:t>
            </a:r>
            <a:r>
              <a:rPr lang="en-GB" sz="1200" b="0" i="0" dirty="0">
                <a:solidFill>
                  <a:srgbClr val="FFFFFF"/>
                </a:solidFill>
                <a:effectLst/>
                <a:latin typeface="Hiragino Kaku Gothic Pro"/>
              </a:rPr>
              <a:t>, Limited. All Rights Reserved.</a:t>
            </a:r>
            <a:endParaRPr lang="en-GB" sz="1200" dirty="0"/>
          </a:p>
        </p:txBody>
      </p:sp>
      <p:sp>
        <p:nvSpPr>
          <p:cNvPr id="26" name="Rectangle 25">
            <a:extLst>
              <a:ext uri="{FF2B5EF4-FFF2-40B4-BE49-F238E27FC236}">
                <a16:creationId xmlns:a16="http://schemas.microsoft.com/office/drawing/2014/main" id="{D4694A45-49F0-4D41-ABB8-2C8428849128}"/>
              </a:ext>
            </a:extLst>
          </p:cNvPr>
          <p:cNvSpPr/>
          <p:nvPr/>
        </p:nvSpPr>
        <p:spPr>
          <a:xfrm>
            <a:off x="139566" y="7767302"/>
            <a:ext cx="6718434" cy="2176750"/>
          </a:xfrm>
          <a:prstGeom prst="rect">
            <a:avLst/>
          </a:prstGeom>
          <a:noFill/>
        </p:spPr>
        <p:txBody>
          <a:bodyPr wrap="square" lIns="91440" tIns="45720" rIns="91440" bIns="45720">
            <a:spAutoFit/>
          </a:bodyPr>
          <a:lstStyle/>
          <a:p>
            <a:pPr algn="ctr">
              <a:lnSpc>
                <a:spcPct val="107000"/>
              </a:lnSpc>
              <a:spcAft>
                <a:spcPts val="800"/>
              </a:spcAft>
            </a:pPr>
            <a:r>
              <a:rPr lang="en-GB" sz="3200" b="1" dirty="0">
                <a:ln w="9525">
                  <a:solidFill>
                    <a:schemeClr val="bg1"/>
                  </a:solidFill>
                  <a:prstDash val="solid"/>
                </a:ln>
                <a:effectLst>
                  <a:outerShdw blurRad="12700" dist="38100" dir="2700000" algn="tl" rotWithShape="0">
                    <a:schemeClr val="bg1">
                      <a:lumMod val="50000"/>
                    </a:schemeClr>
                  </a:outerShdw>
                </a:effectLst>
                <a:latin typeface="Calibri" panose="020F0502020204030204" pitchFamily="34" charset="0"/>
                <a:ea typeface="Calibri" panose="020F0502020204030204" pitchFamily="34" charset="0"/>
                <a:cs typeface="Times New Roman" panose="02020603050405020304" pitchFamily="18" charset="0"/>
              </a:rPr>
              <a:t>The more research, creates better understanding, leading to better support, creating a greater level of inclusion.</a:t>
            </a:r>
          </a:p>
        </p:txBody>
      </p:sp>
      <p:sp>
        <p:nvSpPr>
          <p:cNvPr id="28" name="TextBox 27">
            <a:extLst>
              <a:ext uri="{FF2B5EF4-FFF2-40B4-BE49-F238E27FC236}">
                <a16:creationId xmlns:a16="http://schemas.microsoft.com/office/drawing/2014/main" id="{C27FEA21-2946-452B-ACD9-41093513564D}"/>
              </a:ext>
            </a:extLst>
          </p:cNvPr>
          <p:cNvSpPr txBox="1"/>
          <p:nvPr/>
        </p:nvSpPr>
        <p:spPr>
          <a:xfrm>
            <a:off x="52745" y="11245729"/>
            <a:ext cx="6335484" cy="369332"/>
          </a:xfrm>
          <a:prstGeom prst="rect">
            <a:avLst/>
          </a:prstGeom>
          <a:noFill/>
        </p:spPr>
        <p:txBody>
          <a:bodyPr wrap="square">
            <a:spAutoFit/>
          </a:bodyPr>
          <a:lstStyle/>
          <a:p>
            <a:r>
              <a:rPr lang="en-GB" b="0" i="0" dirty="0">
                <a:solidFill>
                  <a:srgbClr val="000000"/>
                </a:solidFill>
                <a:effectLst/>
                <a:latin typeface="open sans"/>
              </a:rPr>
              <a:t>© 2017-2020 </a:t>
            </a:r>
            <a:r>
              <a:rPr lang="en-GB" b="0" i="0" u="none" strike="noStrike" dirty="0" err="1">
                <a:solidFill>
                  <a:srgbClr val="0069BA"/>
                </a:solidFill>
                <a:effectLst/>
                <a:latin typeface="open sans"/>
                <a:hlinkClick r:id="rId2"/>
              </a:rPr>
              <a:t>Plexico</a:t>
            </a:r>
            <a:r>
              <a:rPr lang="en-GB" b="0" i="0" u="none" strike="noStrike" dirty="0">
                <a:solidFill>
                  <a:srgbClr val="0069BA"/>
                </a:solidFill>
                <a:effectLst/>
                <a:latin typeface="open sans"/>
                <a:hlinkClick r:id="rId2"/>
              </a:rPr>
              <a:t> Technologies LLC</a:t>
            </a:r>
            <a:endParaRPr lang="en-GB" dirty="0"/>
          </a:p>
        </p:txBody>
      </p:sp>
      <p:pic>
        <p:nvPicPr>
          <p:cNvPr id="3" name="Picture 2">
            <a:extLst>
              <a:ext uri="{FF2B5EF4-FFF2-40B4-BE49-F238E27FC236}">
                <a16:creationId xmlns:a16="http://schemas.microsoft.com/office/drawing/2014/main" id="{178B15F0-0DE3-43CF-A41B-54A95D8E9A76}"/>
              </a:ext>
            </a:extLst>
          </p:cNvPr>
          <p:cNvPicPr>
            <a:picLocks noChangeAspect="1"/>
          </p:cNvPicPr>
          <p:nvPr/>
        </p:nvPicPr>
        <p:blipFill>
          <a:blip r:embed="rId3"/>
          <a:stretch>
            <a:fillRect/>
          </a:stretch>
        </p:blipFill>
        <p:spPr>
          <a:xfrm>
            <a:off x="459874" y="2123658"/>
            <a:ext cx="5773777" cy="5773777"/>
          </a:xfrm>
          <a:prstGeom prst="rect">
            <a:avLst/>
          </a:prstGeom>
        </p:spPr>
      </p:pic>
      <p:sp>
        <p:nvSpPr>
          <p:cNvPr id="4" name="TextBox 3">
            <a:extLst>
              <a:ext uri="{FF2B5EF4-FFF2-40B4-BE49-F238E27FC236}">
                <a16:creationId xmlns:a16="http://schemas.microsoft.com/office/drawing/2014/main" id="{EE0133C1-AE04-4DBF-B5E0-EE82224F2EDF}"/>
              </a:ext>
            </a:extLst>
          </p:cNvPr>
          <p:cNvSpPr txBox="1"/>
          <p:nvPr/>
        </p:nvSpPr>
        <p:spPr>
          <a:xfrm>
            <a:off x="52745" y="9944052"/>
            <a:ext cx="6718434" cy="1200329"/>
          </a:xfrm>
          <a:prstGeom prst="rect">
            <a:avLst/>
          </a:prstGeom>
          <a:noFill/>
        </p:spPr>
        <p:txBody>
          <a:bodyPr wrap="square" rtlCol="0">
            <a:spAutoFit/>
          </a:bodyPr>
          <a:lstStyle/>
          <a:p>
            <a:r>
              <a:rPr lang="en-GB" dirty="0"/>
              <a:t>contents;:</a:t>
            </a:r>
          </a:p>
          <a:p>
            <a:r>
              <a:rPr lang="en-GB" dirty="0"/>
              <a:t>Page 1, What is behaviourism? Page 2, Behaviourism in a classroom. Page 3, What is constructivism? Page 4, Constructivism in a classroom. Page 5, Reference list</a:t>
            </a:r>
          </a:p>
        </p:txBody>
      </p:sp>
    </p:spTree>
    <p:extLst>
      <p:ext uri="{BB962C8B-B14F-4D97-AF65-F5344CB8AC3E}">
        <p14:creationId xmlns:p14="http://schemas.microsoft.com/office/powerpoint/2010/main" val="2031145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A35BD93-9456-4A5A-B7DF-59EE2404DCCC}"/>
              </a:ext>
            </a:extLst>
          </p:cNvPr>
          <p:cNvSpPr/>
          <p:nvPr/>
        </p:nvSpPr>
        <p:spPr>
          <a:xfrm>
            <a:off x="0" y="23289"/>
            <a:ext cx="5934638" cy="769441"/>
          </a:xfrm>
          <a:prstGeom prst="rect">
            <a:avLst/>
          </a:prstGeom>
          <a:noFill/>
        </p:spPr>
        <p:txBody>
          <a:bodyPr wrap="none" lIns="91440" tIns="45720" rIns="91440" bIns="45720">
            <a:spAutoFit/>
          </a:bodyPr>
          <a:lstStyle/>
          <a:p>
            <a:pPr algn="ctr"/>
            <a:r>
              <a:rPr lang="en-US" sz="4400" b="1" dirty="0">
                <a:ln w="22225">
                  <a:solidFill>
                    <a:schemeClr val="accent2"/>
                  </a:solidFill>
                  <a:prstDash val="solid"/>
                </a:ln>
                <a:solidFill>
                  <a:schemeClr val="accent2">
                    <a:lumMod val="40000"/>
                    <a:lumOff val="60000"/>
                  </a:schemeClr>
                </a:solidFill>
              </a:rPr>
              <a:t>What is behaviorism?</a:t>
            </a:r>
          </a:p>
        </p:txBody>
      </p:sp>
      <p:sp>
        <p:nvSpPr>
          <p:cNvPr id="4" name="TextBox 3">
            <a:extLst>
              <a:ext uri="{FF2B5EF4-FFF2-40B4-BE49-F238E27FC236}">
                <a16:creationId xmlns:a16="http://schemas.microsoft.com/office/drawing/2014/main" id="{CED4A4F3-C094-40A6-A200-50749799A1E0}"/>
              </a:ext>
            </a:extLst>
          </p:cNvPr>
          <p:cNvSpPr txBox="1"/>
          <p:nvPr/>
        </p:nvSpPr>
        <p:spPr>
          <a:xfrm>
            <a:off x="437247" y="1335653"/>
            <a:ext cx="5181599" cy="1477328"/>
          </a:xfrm>
          <a:prstGeom prst="rect">
            <a:avLst/>
          </a:prstGeom>
          <a:noFill/>
        </p:spPr>
        <p:txBody>
          <a:bodyPr wrap="square">
            <a:spAutoFit/>
          </a:bodyPr>
          <a:lstStyle/>
          <a:p>
            <a:r>
              <a:rPr lang="en-GB" b="0" i="0" dirty="0">
                <a:solidFill>
                  <a:srgbClr val="00B0F0"/>
                </a:solidFill>
                <a:effectLst/>
                <a:latin typeface="Noto Sans"/>
              </a:rPr>
              <a:t>“Behaviourism, is a theory of learning which states all behaviours are learned through interaction with the environment through a process called “conditioning</a:t>
            </a:r>
            <a:r>
              <a:rPr lang="en-GB" dirty="0">
                <a:solidFill>
                  <a:srgbClr val="00B0F0"/>
                </a:solidFill>
                <a:latin typeface="Noto Sans"/>
              </a:rPr>
              <a:t>”.</a:t>
            </a:r>
            <a:r>
              <a:rPr lang="en-GB" b="0" i="0" dirty="0">
                <a:solidFill>
                  <a:srgbClr val="00B0F0"/>
                </a:solidFill>
                <a:effectLst/>
                <a:latin typeface="Noto Sans"/>
              </a:rPr>
              <a:t> Thus, behavior is simply a response to environmental stimuli”. (Saul </a:t>
            </a:r>
            <a:r>
              <a:rPr lang="en-GB" b="0" i="0" dirty="0" err="1">
                <a:solidFill>
                  <a:srgbClr val="00B0F0"/>
                </a:solidFill>
                <a:effectLst/>
                <a:latin typeface="Noto Sans"/>
              </a:rPr>
              <a:t>Mcleod</a:t>
            </a:r>
            <a:r>
              <a:rPr lang="en-GB" b="0" i="0" dirty="0">
                <a:solidFill>
                  <a:srgbClr val="00B0F0"/>
                </a:solidFill>
                <a:effectLst/>
                <a:latin typeface="Noto Sans"/>
              </a:rPr>
              <a:t>, Updated 2020.)</a:t>
            </a:r>
            <a:endParaRPr lang="en-GB" dirty="0">
              <a:solidFill>
                <a:srgbClr val="00B0F0"/>
              </a:solidFill>
            </a:endParaRPr>
          </a:p>
        </p:txBody>
      </p:sp>
      <p:sp>
        <p:nvSpPr>
          <p:cNvPr id="3" name="TextBox 2">
            <a:extLst>
              <a:ext uri="{FF2B5EF4-FFF2-40B4-BE49-F238E27FC236}">
                <a16:creationId xmlns:a16="http://schemas.microsoft.com/office/drawing/2014/main" id="{D5178666-EDDC-46E8-A2AD-45C29D279FF2}"/>
              </a:ext>
            </a:extLst>
          </p:cNvPr>
          <p:cNvSpPr txBox="1"/>
          <p:nvPr/>
        </p:nvSpPr>
        <p:spPr>
          <a:xfrm>
            <a:off x="1973034" y="9650251"/>
            <a:ext cx="2917371" cy="1754326"/>
          </a:xfrm>
          <a:prstGeom prst="rect">
            <a:avLst/>
          </a:prstGeom>
          <a:noFill/>
        </p:spPr>
        <p:txBody>
          <a:bodyPr wrap="square" rtlCol="0">
            <a:spAutoFit/>
          </a:bodyPr>
          <a:lstStyle/>
          <a:p>
            <a:pPr algn="ctr"/>
            <a:r>
              <a:rPr lang="en-GB" dirty="0"/>
              <a:t>Two theorists that use this are:</a:t>
            </a:r>
          </a:p>
          <a:p>
            <a:pPr algn="ctr"/>
            <a:r>
              <a:rPr lang="en-GB" dirty="0"/>
              <a:t>Left, Skinners theory of operant conditioning </a:t>
            </a:r>
          </a:p>
          <a:p>
            <a:pPr algn="ctr"/>
            <a:r>
              <a:rPr lang="en-GB" dirty="0"/>
              <a:t>Right, Pavlov's theory of classical conditioning</a:t>
            </a:r>
          </a:p>
        </p:txBody>
      </p:sp>
      <p:pic>
        <p:nvPicPr>
          <p:cNvPr id="5" name="Picture 4">
            <a:extLst>
              <a:ext uri="{FF2B5EF4-FFF2-40B4-BE49-F238E27FC236}">
                <a16:creationId xmlns:a16="http://schemas.microsoft.com/office/drawing/2014/main" id="{AD7C9A03-210F-4AB6-8C86-74440EEB9230}"/>
              </a:ext>
            </a:extLst>
          </p:cNvPr>
          <p:cNvPicPr>
            <a:picLocks noChangeAspect="1"/>
          </p:cNvPicPr>
          <p:nvPr/>
        </p:nvPicPr>
        <p:blipFill>
          <a:blip r:embed="rId2"/>
          <a:stretch>
            <a:fillRect/>
          </a:stretch>
        </p:blipFill>
        <p:spPr>
          <a:xfrm>
            <a:off x="0" y="9300495"/>
            <a:ext cx="2038350" cy="2238375"/>
          </a:xfrm>
          <a:prstGeom prst="rect">
            <a:avLst/>
          </a:prstGeom>
        </p:spPr>
      </p:pic>
      <p:sp>
        <p:nvSpPr>
          <p:cNvPr id="8" name="TextBox 7">
            <a:extLst>
              <a:ext uri="{FF2B5EF4-FFF2-40B4-BE49-F238E27FC236}">
                <a16:creationId xmlns:a16="http://schemas.microsoft.com/office/drawing/2014/main" id="{F94D34F7-7DEB-488D-BE67-07021872CA6F}"/>
              </a:ext>
            </a:extLst>
          </p:cNvPr>
          <p:cNvSpPr txBox="1"/>
          <p:nvPr/>
        </p:nvSpPr>
        <p:spPr>
          <a:xfrm>
            <a:off x="0" y="11693791"/>
            <a:ext cx="3744684" cy="369332"/>
          </a:xfrm>
          <a:prstGeom prst="rect">
            <a:avLst/>
          </a:prstGeom>
          <a:noFill/>
        </p:spPr>
        <p:txBody>
          <a:bodyPr wrap="square">
            <a:spAutoFit/>
          </a:bodyPr>
          <a:lstStyle/>
          <a:p>
            <a:r>
              <a:rPr lang="en-GB" dirty="0"/>
              <a:t>en.wikipedia.org</a:t>
            </a:r>
          </a:p>
        </p:txBody>
      </p:sp>
      <p:pic>
        <p:nvPicPr>
          <p:cNvPr id="9" name="Picture 8">
            <a:extLst>
              <a:ext uri="{FF2B5EF4-FFF2-40B4-BE49-F238E27FC236}">
                <a16:creationId xmlns:a16="http://schemas.microsoft.com/office/drawing/2014/main" id="{476BCA0A-0E70-45AC-B5DA-3D1F44801169}"/>
              </a:ext>
            </a:extLst>
          </p:cNvPr>
          <p:cNvPicPr>
            <a:picLocks noChangeAspect="1"/>
          </p:cNvPicPr>
          <p:nvPr/>
        </p:nvPicPr>
        <p:blipFill>
          <a:blip r:embed="rId3"/>
          <a:stretch>
            <a:fillRect/>
          </a:stretch>
        </p:blipFill>
        <p:spPr>
          <a:xfrm>
            <a:off x="4819650" y="9300495"/>
            <a:ext cx="2038350" cy="2235052"/>
          </a:xfrm>
          <a:prstGeom prst="rect">
            <a:avLst/>
          </a:prstGeom>
        </p:spPr>
      </p:pic>
      <p:sp>
        <p:nvSpPr>
          <p:cNvPr id="11" name="TextBox 10">
            <a:extLst>
              <a:ext uri="{FF2B5EF4-FFF2-40B4-BE49-F238E27FC236}">
                <a16:creationId xmlns:a16="http://schemas.microsoft.com/office/drawing/2014/main" id="{B61C1CD2-1B87-45CA-81BD-7B8FF348B0FF}"/>
              </a:ext>
            </a:extLst>
          </p:cNvPr>
          <p:cNvSpPr txBox="1"/>
          <p:nvPr/>
        </p:nvSpPr>
        <p:spPr>
          <a:xfrm>
            <a:off x="4599217" y="11562137"/>
            <a:ext cx="2917370" cy="646331"/>
          </a:xfrm>
          <a:prstGeom prst="rect">
            <a:avLst/>
          </a:prstGeom>
          <a:noFill/>
        </p:spPr>
        <p:txBody>
          <a:bodyPr wrap="square">
            <a:spAutoFit/>
          </a:bodyPr>
          <a:lstStyle/>
          <a:p>
            <a:r>
              <a:rPr lang="en-GB" b="0" i="0" dirty="0">
                <a:solidFill>
                  <a:srgbClr val="FFFFFF"/>
                </a:solidFill>
                <a:effectLst/>
                <a:latin typeface="-apple-system"/>
              </a:rPr>
              <a:t>©2020 </a:t>
            </a:r>
            <a:r>
              <a:rPr lang="en-GB" b="0" i="0" dirty="0" err="1">
                <a:solidFill>
                  <a:srgbClr val="FFFFFF"/>
                </a:solidFill>
                <a:effectLst/>
                <a:latin typeface="-apple-system"/>
              </a:rPr>
              <a:t>Encyclopædia</a:t>
            </a:r>
            <a:r>
              <a:rPr lang="en-GB" b="0" i="0" dirty="0">
                <a:solidFill>
                  <a:srgbClr val="FFFFFF"/>
                </a:solidFill>
                <a:effectLst/>
                <a:latin typeface="-apple-system"/>
              </a:rPr>
              <a:t> Britannica, Inc.</a:t>
            </a:r>
            <a:endParaRPr lang="en-GB" dirty="0"/>
          </a:p>
        </p:txBody>
      </p:sp>
      <p:sp>
        <p:nvSpPr>
          <p:cNvPr id="17" name="TextBox 16">
            <a:extLst>
              <a:ext uri="{FF2B5EF4-FFF2-40B4-BE49-F238E27FC236}">
                <a16:creationId xmlns:a16="http://schemas.microsoft.com/office/drawing/2014/main" id="{60018229-B4BF-4F90-B5C8-7ED596E6F130}"/>
              </a:ext>
            </a:extLst>
          </p:cNvPr>
          <p:cNvSpPr txBox="1"/>
          <p:nvPr/>
        </p:nvSpPr>
        <p:spPr>
          <a:xfrm>
            <a:off x="966355" y="3616036"/>
            <a:ext cx="5351318" cy="1200329"/>
          </a:xfrm>
          <a:prstGeom prst="rect">
            <a:avLst/>
          </a:prstGeom>
          <a:noFill/>
        </p:spPr>
        <p:txBody>
          <a:bodyPr wrap="square" rtlCol="0">
            <a:spAutoFit/>
          </a:bodyPr>
          <a:lstStyle/>
          <a:p>
            <a:r>
              <a:rPr lang="en-GB" b="0" i="0" dirty="0">
                <a:solidFill>
                  <a:srgbClr val="414045"/>
                </a:solidFill>
                <a:effectLst/>
                <a:latin typeface="Raleway"/>
              </a:rPr>
              <a:t>Conditioning in </a:t>
            </a:r>
            <a:r>
              <a:rPr lang="en-GB" b="1" i="0" u="none" strike="noStrike" dirty="0">
                <a:solidFill>
                  <a:srgbClr val="337AB7"/>
                </a:solidFill>
                <a:effectLst/>
                <a:latin typeface="Raleway"/>
                <a:hlinkClick r:id="rId4"/>
              </a:rPr>
              <a:t>behavioural psychology</a:t>
            </a:r>
            <a:r>
              <a:rPr lang="en-GB" b="0" i="0" dirty="0">
                <a:solidFill>
                  <a:srgbClr val="414045"/>
                </a:solidFill>
                <a:effectLst/>
                <a:latin typeface="Raleway"/>
              </a:rPr>
              <a:t> is a theory that the response to an object or event ("stimulus") by a person or animal can be modified by learning</a:t>
            </a:r>
            <a:r>
              <a:rPr lang="en-GB" b="0" i="1" dirty="0">
                <a:solidFill>
                  <a:srgbClr val="414045"/>
                </a:solidFill>
                <a:effectLst/>
                <a:latin typeface="Raleway"/>
              </a:rPr>
              <a:t>. </a:t>
            </a:r>
            <a:endParaRPr lang="en-GB" dirty="0"/>
          </a:p>
        </p:txBody>
      </p:sp>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2" name="Ink 11">
                <a:extLst>
                  <a:ext uri="{FF2B5EF4-FFF2-40B4-BE49-F238E27FC236}">
                    <a16:creationId xmlns:a16="http://schemas.microsoft.com/office/drawing/2014/main" id="{DA23C52B-99EC-46A0-8E48-0F54F1D36BBB}"/>
                  </a:ext>
                </a:extLst>
              </p14:cNvPr>
              <p14:cNvContentPartPr/>
              <p14:nvPr/>
            </p14:nvContentPartPr>
            <p14:xfrm>
              <a:off x="200144" y="1805743"/>
              <a:ext cx="5972056" cy="2082979"/>
            </p14:xfrm>
          </p:contentPart>
        </mc:Choice>
        <mc:Fallback xmlns="">
          <p:pic>
            <p:nvPicPr>
              <p:cNvPr id="12" name="Ink 11">
                <a:extLst>
                  <a:ext uri="{FF2B5EF4-FFF2-40B4-BE49-F238E27FC236}">
                    <a16:creationId xmlns:a16="http://schemas.microsoft.com/office/drawing/2014/main" id="{DA23C52B-99EC-46A0-8E48-0F54F1D36BBB}"/>
                  </a:ext>
                </a:extLst>
              </p:cNvPr>
              <p:cNvPicPr/>
              <p:nvPr/>
            </p:nvPicPr>
            <p:blipFill>
              <a:blip r:embed="rId6"/>
              <a:stretch>
                <a:fillRect/>
              </a:stretch>
            </p:blipFill>
            <p:spPr>
              <a:xfrm>
                <a:off x="164144" y="1769749"/>
                <a:ext cx="6043696" cy="2154607"/>
              </a:xfrm>
              <a:prstGeom prst="rect">
                <a:avLst/>
              </a:prstGeom>
            </p:spPr>
          </p:pic>
        </mc:Fallback>
      </mc:AlternateContent>
      <p:pic>
        <p:nvPicPr>
          <p:cNvPr id="20" name="Picture 19">
            <a:extLst>
              <a:ext uri="{FF2B5EF4-FFF2-40B4-BE49-F238E27FC236}">
                <a16:creationId xmlns:a16="http://schemas.microsoft.com/office/drawing/2014/main" id="{D52BD8C8-1F3B-4990-8D79-ADA1514207C8}"/>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10000" b="90000" l="10000" r="90000">
                        <a14:foregroundMark x1="43652" y1="71944" x2="43652" y2="71944"/>
                      </a14:backgroundRemoval>
                    </a14:imgEffect>
                  </a14:imgLayer>
                </a14:imgProps>
              </a:ext>
            </a:extLst>
          </a:blip>
          <a:srcRect l="30022" t="7744" r="30591" b="8751"/>
          <a:stretch/>
        </p:blipFill>
        <p:spPr>
          <a:xfrm>
            <a:off x="3744684" y="5015524"/>
            <a:ext cx="3113316" cy="4132572"/>
          </a:xfrm>
          <a:prstGeom prst="rect">
            <a:avLst/>
          </a:prstGeom>
        </p:spPr>
      </p:pic>
      <p:pic>
        <p:nvPicPr>
          <p:cNvPr id="21" name="Picture 20">
            <a:extLst>
              <a:ext uri="{FF2B5EF4-FFF2-40B4-BE49-F238E27FC236}">
                <a16:creationId xmlns:a16="http://schemas.microsoft.com/office/drawing/2014/main" id="{09EAB318-5FFB-4F65-A68E-079654EEBD48}"/>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8876" b="89941" l="3704" r="95286">
                        <a14:foregroundMark x1="4040" y1="55030" x2="4040" y2="55030"/>
                        <a14:foregroundMark x1="67003" y1="52663" x2="67003" y2="52663"/>
                        <a14:foregroundMark x1="95286" y1="49704" x2="95286" y2="49704"/>
                        <a14:foregroundMark x1="50842" y1="51479" x2="50842" y2="51479"/>
                      </a14:backgroundRemoval>
                    </a14:imgEffect>
                  </a14:imgLayer>
                </a14:imgProps>
              </a:ext>
            </a:extLst>
          </a:blip>
          <a:srcRect t="27656" b="23507"/>
          <a:stretch/>
        </p:blipFill>
        <p:spPr>
          <a:xfrm>
            <a:off x="566639" y="6147853"/>
            <a:ext cx="3744684" cy="1040630"/>
          </a:xfrm>
          <a:prstGeom prst="rect">
            <a:avLst/>
          </a:prstGeom>
        </p:spPr>
      </p:pic>
      <p:sp>
        <p:nvSpPr>
          <p:cNvPr id="23" name="TextBox 22">
            <a:extLst>
              <a:ext uri="{FF2B5EF4-FFF2-40B4-BE49-F238E27FC236}">
                <a16:creationId xmlns:a16="http://schemas.microsoft.com/office/drawing/2014/main" id="{115894BB-115F-41D4-A928-A9FBF2311432}"/>
              </a:ext>
            </a:extLst>
          </p:cNvPr>
          <p:cNvSpPr txBox="1"/>
          <p:nvPr/>
        </p:nvSpPr>
        <p:spPr>
          <a:xfrm>
            <a:off x="4959678" y="9064592"/>
            <a:ext cx="4076700" cy="261610"/>
          </a:xfrm>
          <a:prstGeom prst="rect">
            <a:avLst/>
          </a:prstGeom>
          <a:noFill/>
        </p:spPr>
        <p:txBody>
          <a:bodyPr wrap="square">
            <a:spAutoFit/>
          </a:bodyPr>
          <a:lstStyle/>
          <a:p>
            <a:r>
              <a:rPr lang="en-GB" sz="1100" b="1" i="0" dirty="0">
                <a:solidFill>
                  <a:srgbClr val="A3A3A3"/>
                </a:solidFill>
                <a:effectLst/>
                <a:latin typeface="Raleway"/>
              </a:rPr>
              <a:t>© 2020 Psychologist World.</a:t>
            </a:r>
            <a:endParaRPr lang="en-GB" sz="1100" dirty="0"/>
          </a:p>
        </p:txBody>
      </p:sp>
      <p:sp>
        <p:nvSpPr>
          <p:cNvPr id="15" name="TextBox 14">
            <a:extLst>
              <a:ext uri="{FF2B5EF4-FFF2-40B4-BE49-F238E27FC236}">
                <a16:creationId xmlns:a16="http://schemas.microsoft.com/office/drawing/2014/main" id="{04CADA2B-21EB-4304-A489-87B985DB6129}"/>
              </a:ext>
            </a:extLst>
          </p:cNvPr>
          <p:cNvSpPr txBox="1"/>
          <p:nvPr/>
        </p:nvSpPr>
        <p:spPr>
          <a:xfrm>
            <a:off x="-32657" y="8879926"/>
            <a:ext cx="4833256" cy="369332"/>
          </a:xfrm>
          <a:prstGeom prst="rect">
            <a:avLst/>
          </a:prstGeom>
          <a:noFill/>
        </p:spPr>
        <p:txBody>
          <a:bodyPr wrap="square">
            <a:spAutoFit/>
          </a:bodyPr>
          <a:lstStyle/>
          <a:p>
            <a:r>
              <a:rPr lang="en-GB" dirty="0">
                <a:hlinkClick r:id="rId11"/>
              </a:rPr>
              <a:t>https://youtu.be/LEJqowyuyi0</a:t>
            </a:r>
            <a:r>
              <a:rPr lang="en-GB" dirty="0"/>
              <a:t> </a:t>
            </a:r>
          </a:p>
        </p:txBody>
      </p:sp>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2" name="Ink 1">
                <a:extLst>
                  <a:ext uri="{FF2B5EF4-FFF2-40B4-BE49-F238E27FC236}">
                    <a16:creationId xmlns:a16="http://schemas.microsoft.com/office/drawing/2014/main" id="{7E548F9D-0137-4C11-841F-4770EC99E9A8}"/>
                  </a:ext>
                </a:extLst>
              </p14:cNvPr>
              <p14:cNvContentPartPr/>
              <p14:nvPr/>
            </p14:nvContentPartPr>
            <p14:xfrm>
              <a:off x="-2876354" y="8327732"/>
              <a:ext cx="360" cy="360"/>
            </p14:xfrm>
          </p:contentPart>
        </mc:Choice>
        <mc:Fallback xmlns="">
          <p:pic>
            <p:nvPicPr>
              <p:cNvPr id="2" name="Ink 1">
                <a:extLst>
                  <a:ext uri="{FF2B5EF4-FFF2-40B4-BE49-F238E27FC236}">
                    <a16:creationId xmlns:a16="http://schemas.microsoft.com/office/drawing/2014/main" id="{7E548F9D-0137-4C11-841F-4770EC99E9A8}"/>
                  </a:ext>
                </a:extLst>
              </p:cNvPr>
              <p:cNvPicPr/>
              <p:nvPr/>
            </p:nvPicPr>
            <p:blipFill>
              <a:blip r:embed="rId13"/>
              <a:stretch>
                <a:fillRect/>
              </a:stretch>
            </p:blipFill>
            <p:spPr>
              <a:xfrm>
                <a:off x="-2885354" y="8318732"/>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13" name="Ink 12">
                <a:extLst>
                  <a:ext uri="{FF2B5EF4-FFF2-40B4-BE49-F238E27FC236}">
                    <a16:creationId xmlns:a16="http://schemas.microsoft.com/office/drawing/2014/main" id="{58646099-E4D3-4173-AA87-4F31F41A96CC}"/>
                  </a:ext>
                </a:extLst>
              </p14:cNvPr>
              <p14:cNvContentPartPr/>
              <p14:nvPr/>
            </p14:nvContentPartPr>
            <p14:xfrm>
              <a:off x="1805086" y="6244412"/>
              <a:ext cx="4680" cy="19080"/>
            </p14:xfrm>
          </p:contentPart>
        </mc:Choice>
        <mc:Fallback xmlns="">
          <p:pic>
            <p:nvPicPr>
              <p:cNvPr id="13" name="Ink 12">
                <a:extLst>
                  <a:ext uri="{FF2B5EF4-FFF2-40B4-BE49-F238E27FC236}">
                    <a16:creationId xmlns:a16="http://schemas.microsoft.com/office/drawing/2014/main" id="{58646099-E4D3-4173-AA87-4F31F41A96CC}"/>
                  </a:ext>
                </a:extLst>
              </p:cNvPr>
              <p:cNvPicPr/>
              <p:nvPr/>
            </p:nvPicPr>
            <p:blipFill>
              <a:blip r:embed="rId15"/>
              <a:stretch>
                <a:fillRect/>
              </a:stretch>
            </p:blipFill>
            <p:spPr>
              <a:xfrm>
                <a:off x="1787446" y="6226772"/>
                <a:ext cx="40320" cy="54720"/>
              </a:xfrm>
              <a:prstGeom prst="rect">
                <a:avLst/>
              </a:prstGeom>
            </p:spPr>
          </p:pic>
        </mc:Fallback>
      </mc:AlternateContent>
    </p:spTree>
    <p:extLst>
      <p:ext uri="{BB962C8B-B14F-4D97-AF65-F5344CB8AC3E}">
        <p14:creationId xmlns:p14="http://schemas.microsoft.com/office/powerpoint/2010/main" val="695577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C42C13-DDDA-4F4F-888A-CEEDF94597E4}"/>
              </a:ext>
            </a:extLst>
          </p:cNvPr>
          <p:cNvSpPr/>
          <p:nvPr/>
        </p:nvSpPr>
        <p:spPr>
          <a:xfrm>
            <a:off x="0" y="0"/>
            <a:ext cx="4648200" cy="1446550"/>
          </a:xfrm>
          <a:prstGeom prst="rect">
            <a:avLst/>
          </a:prstGeom>
          <a:noFill/>
        </p:spPr>
        <p:txBody>
          <a:bodyPr wrap="square" lIns="91440" tIns="45720" rIns="91440" bIns="45720">
            <a:spAutoFit/>
          </a:bodyPr>
          <a:lstStyle/>
          <a:p>
            <a:pPr algn="ctr"/>
            <a:r>
              <a:rPr lang="en-US" sz="4400" b="1" dirty="0">
                <a:ln w="22225">
                  <a:solidFill>
                    <a:schemeClr val="accent2"/>
                  </a:solidFill>
                  <a:prstDash val="solid"/>
                </a:ln>
                <a:solidFill>
                  <a:schemeClr val="accent2">
                    <a:lumMod val="40000"/>
                    <a:lumOff val="60000"/>
                  </a:schemeClr>
                </a:solidFill>
              </a:rPr>
              <a:t>Behaviorism in a </a:t>
            </a:r>
          </a:p>
          <a:p>
            <a:pPr algn="ctr"/>
            <a:r>
              <a:rPr lang="en-US" sz="4400" b="1" dirty="0">
                <a:ln w="22225">
                  <a:solidFill>
                    <a:schemeClr val="accent2"/>
                  </a:solidFill>
                  <a:prstDash val="solid"/>
                </a:ln>
                <a:solidFill>
                  <a:schemeClr val="accent2">
                    <a:lumMod val="40000"/>
                    <a:lumOff val="60000"/>
                  </a:schemeClr>
                </a:solidFill>
              </a:rPr>
              <a:t>classroom</a:t>
            </a:r>
          </a:p>
        </p:txBody>
      </p:sp>
      <p:sp>
        <p:nvSpPr>
          <p:cNvPr id="2" name="TextBox 1">
            <a:extLst>
              <a:ext uri="{FF2B5EF4-FFF2-40B4-BE49-F238E27FC236}">
                <a16:creationId xmlns:a16="http://schemas.microsoft.com/office/drawing/2014/main" id="{0B4F0518-E893-4634-B7F6-EF96747AD736}"/>
              </a:ext>
            </a:extLst>
          </p:cNvPr>
          <p:cNvSpPr txBox="1"/>
          <p:nvPr/>
        </p:nvSpPr>
        <p:spPr>
          <a:xfrm>
            <a:off x="370114" y="2106352"/>
            <a:ext cx="4648200" cy="646331"/>
          </a:xfrm>
          <a:prstGeom prst="rect">
            <a:avLst/>
          </a:prstGeom>
          <a:noFill/>
        </p:spPr>
        <p:txBody>
          <a:bodyPr wrap="square" rtlCol="0">
            <a:spAutoFit/>
          </a:bodyPr>
          <a:lstStyle/>
          <a:p>
            <a:r>
              <a:rPr lang="en-GB" dirty="0"/>
              <a:t>The use of reinforcement in class I used commonly. </a:t>
            </a:r>
          </a:p>
        </p:txBody>
      </p:sp>
      <p:sp>
        <p:nvSpPr>
          <p:cNvPr id="5" name="TextBox 4">
            <a:extLst>
              <a:ext uri="{FF2B5EF4-FFF2-40B4-BE49-F238E27FC236}">
                <a16:creationId xmlns:a16="http://schemas.microsoft.com/office/drawing/2014/main" id="{03DB44ED-2BBA-496B-B188-0544C76F287B}"/>
              </a:ext>
            </a:extLst>
          </p:cNvPr>
          <p:cNvSpPr txBox="1"/>
          <p:nvPr/>
        </p:nvSpPr>
        <p:spPr>
          <a:xfrm>
            <a:off x="3145972" y="3236106"/>
            <a:ext cx="3744684" cy="2862322"/>
          </a:xfrm>
          <a:prstGeom prst="rect">
            <a:avLst/>
          </a:prstGeom>
          <a:noFill/>
        </p:spPr>
        <p:txBody>
          <a:bodyPr wrap="square">
            <a:spAutoFit/>
          </a:bodyPr>
          <a:lstStyle/>
          <a:p>
            <a:r>
              <a:rPr lang="en-GB" dirty="0"/>
              <a:t>For positive reinforcement a student is praised for finishing their work before the time limit or being quiet during a task </a:t>
            </a:r>
            <a:r>
              <a:rPr lang="en-GB" dirty="0" err="1"/>
              <a:t>orwhile</a:t>
            </a:r>
            <a:r>
              <a:rPr lang="en-GB" dirty="0"/>
              <a:t> the teacher is speaking. This can be rewarded later with golden time or first to leave for break and lunch, for those younger can be stickers or free time.</a:t>
            </a:r>
          </a:p>
        </p:txBody>
      </p:sp>
      <p:sp>
        <p:nvSpPr>
          <p:cNvPr id="6" name="TextBox 5">
            <a:extLst>
              <a:ext uri="{FF2B5EF4-FFF2-40B4-BE49-F238E27FC236}">
                <a16:creationId xmlns:a16="http://schemas.microsoft.com/office/drawing/2014/main" id="{EF7B6CB8-1D8A-4FB4-8914-C94D58A1313C}"/>
              </a:ext>
            </a:extLst>
          </p:cNvPr>
          <p:cNvSpPr txBox="1"/>
          <p:nvPr/>
        </p:nvSpPr>
        <p:spPr>
          <a:xfrm>
            <a:off x="119744" y="6570470"/>
            <a:ext cx="3494313" cy="1754326"/>
          </a:xfrm>
          <a:prstGeom prst="rect">
            <a:avLst/>
          </a:prstGeom>
          <a:noFill/>
        </p:spPr>
        <p:txBody>
          <a:bodyPr wrap="square" rtlCol="0">
            <a:spAutoFit/>
          </a:bodyPr>
          <a:lstStyle/>
          <a:p>
            <a:r>
              <a:rPr lang="en-GB" dirty="0"/>
              <a:t>For negative reinforcement an example can be when a student leans back on their chair the teacher reprimands the student and puts their name on the board</a:t>
            </a:r>
          </a:p>
        </p:txBody>
      </p:sp>
      <p:sp>
        <p:nvSpPr>
          <p:cNvPr id="7" name="TextBox 6">
            <a:extLst>
              <a:ext uri="{FF2B5EF4-FFF2-40B4-BE49-F238E27FC236}">
                <a16:creationId xmlns:a16="http://schemas.microsoft.com/office/drawing/2014/main" id="{E07B0B0E-FDBA-4ABA-90D8-49DF73B2043C}"/>
              </a:ext>
            </a:extLst>
          </p:cNvPr>
          <p:cNvSpPr txBox="1"/>
          <p:nvPr/>
        </p:nvSpPr>
        <p:spPr>
          <a:xfrm>
            <a:off x="3429000" y="9398728"/>
            <a:ext cx="3276600" cy="1477328"/>
          </a:xfrm>
          <a:prstGeom prst="rect">
            <a:avLst/>
          </a:prstGeom>
          <a:noFill/>
        </p:spPr>
        <p:txBody>
          <a:bodyPr wrap="square" rtlCol="0">
            <a:spAutoFit/>
          </a:bodyPr>
          <a:lstStyle/>
          <a:p>
            <a:r>
              <a:rPr lang="en-GB" dirty="0"/>
              <a:t>Routine creates a form of conditioning as the student learns what subject and teacher is to be with them over the course of the day.</a:t>
            </a:r>
          </a:p>
        </p:txBody>
      </p:sp>
      <p:pic>
        <p:nvPicPr>
          <p:cNvPr id="8" name="Picture 7">
            <a:extLst>
              <a:ext uri="{FF2B5EF4-FFF2-40B4-BE49-F238E27FC236}">
                <a16:creationId xmlns:a16="http://schemas.microsoft.com/office/drawing/2014/main" id="{79936636-FAE5-4CF4-B0F8-07A7B6506FFF}"/>
              </a:ext>
            </a:extLst>
          </p:cNvPr>
          <p:cNvPicPr>
            <a:picLocks noChangeAspect="1"/>
          </p:cNvPicPr>
          <p:nvPr/>
        </p:nvPicPr>
        <p:blipFill>
          <a:blip r:embed="rId2"/>
          <a:stretch>
            <a:fillRect/>
          </a:stretch>
        </p:blipFill>
        <p:spPr>
          <a:xfrm>
            <a:off x="3625399" y="6536354"/>
            <a:ext cx="3112857" cy="2071465"/>
          </a:xfrm>
          <a:prstGeom prst="rect">
            <a:avLst/>
          </a:prstGeom>
        </p:spPr>
      </p:pic>
      <p:sp>
        <p:nvSpPr>
          <p:cNvPr id="10" name="TextBox 9">
            <a:extLst>
              <a:ext uri="{FF2B5EF4-FFF2-40B4-BE49-F238E27FC236}">
                <a16:creationId xmlns:a16="http://schemas.microsoft.com/office/drawing/2014/main" id="{4C1BD275-1B95-412B-8FD6-56F5CF3EFF30}"/>
              </a:ext>
            </a:extLst>
          </p:cNvPr>
          <p:cNvSpPr txBox="1"/>
          <p:nvPr/>
        </p:nvSpPr>
        <p:spPr>
          <a:xfrm>
            <a:off x="3625399" y="8607819"/>
            <a:ext cx="3810000" cy="369332"/>
          </a:xfrm>
          <a:prstGeom prst="rect">
            <a:avLst/>
          </a:prstGeom>
          <a:noFill/>
        </p:spPr>
        <p:txBody>
          <a:bodyPr wrap="square">
            <a:spAutoFit/>
          </a:bodyPr>
          <a:lstStyle/>
          <a:p>
            <a:r>
              <a:rPr lang="en-GB" dirty="0"/>
              <a:t>engagedlearning.co.uk</a:t>
            </a:r>
          </a:p>
        </p:txBody>
      </p:sp>
      <p:pic>
        <p:nvPicPr>
          <p:cNvPr id="11" name="Picture 10">
            <a:extLst>
              <a:ext uri="{FF2B5EF4-FFF2-40B4-BE49-F238E27FC236}">
                <a16:creationId xmlns:a16="http://schemas.microsoft.com/office/drawing/2014/main" id="{EDE91E05-E0B4-49FB-BCDD-9FAB21386CEE}"/>
              </a:ext>
            </a:extLst>
          </p:cNvPr>
          <p:cNvPicPr>
            <a:picLocks noChangeAspect="1"/>
          </p:cNvPicPr>
          <p:nvPr/>
        </p:nvPicPr>
        <p:blipFill>
          <a:blip r:embed="rId3"/>
          <a:stretch>
            <a:fillRect/>
          </a:stretch>
        </p:blipFill>
        <p:spPr>
          <a:xfrm>
            <a:off x="54429" y="2961300"/>
            <a:ext cx="3091543" cy="3043981"/>
          </a:xfrm>
          <a:prstGeom prst="rect">
            <a:avLst/>
          </a:prstGeom>
        </p:spPr>
      </p:pic>
      <p:sp>
        <p:nvSpPr>
          <p:cNvPr id="12" name="TextBox 11">
            <a:extLst>
              <a:ext uri="{FF2B5EF4-FFF2-40B4-BE49-F238E27FC236}">
                <a16:creationId xmlns:a16="http://schemas.microsoft.com/office/drawing/2014/main" id="{9C53DD63-1C16-4A01-AAF8-12095B61BA54}"/>
              </a:ext>
            </a:extLst>
          </p:cNvPr>
          <p:cNvSpPr txBox="1"/>
          <p:nvPr/>
        </p:nvSpPr>
        <p:spPr>
          <a:xfrm>
            <a:off x="119744" y="11009816"/>
            <a:ext cx="6618512" cy="1200329"/>
          </a:xfrm>
          <a:prstGeom prst="rect">
            <a:avLst/>
          </a:prstGeom>
          <a:noFill/>
        </p:spPr>
        <p:txBody>
          <a:bodyPr wrap="square" rtlCol="0">
            <a:spAutoFit/>
          </a:bodyPr>
          <a:lstStyle/>
          <a:p>
            <a:r>
              <a:rPr lang="en-GB" dirty="0"/>
              <a:t>Positive reinforcement is highly preferred over negative reinforcement and punishment. Due to the fact uplifting a student is more effective that diminishing them Infront of a class. </a:t>
            </a:r>
          </a:p>
        </p:txBody>
      </p:sp>
      <p:sp>
        <p:nvSpPr>
          <p:cNvPr id="14" name="TextBox 13">
            <a:extLst>
              <a:ext uri="{FF2B5EF4-FFF2-40B4-BE49-F238E27FC236}">
                <a16:creationId xmlns:a16="http://schemas.microsoft.com/office/drawing/2014/main" id="{119AB86B-F750-4344-BA3B-7BA286B1F56F}"/>
              </a:ext>
            </a:extLst>
          </p:cNvPr>
          <p:cNvSpPr txBox="1"/>
          <p:nvPr/>
        </p:nvSpPr>
        <p:spPr>
          <a:xfrm>
            <a:off x="-48983" y="6016143"/>
            <a:ext cx="4038600" cy="369332"/>
          </a:xfrm>
          <a:prstGeom prst="rect">
            <a:avLst/>
          </a:prstGeom>
          <a:noFill/>
        </p:spPr>
        <p:txBody>
          <a:bodyPr wrap="square">
            <a:spAutoFit/>
          </a:bodyPr>
          <a:lstStyle/>
          <a:p>
            <a:r>
              <a:rPr lang="en-GB" b="0" i="0" dirty="0">
                <a:solidFill>
                  <a:schemeClr val="bg1"/>
                </a:solidFill>
                <a:effectLst/>
                <a:latin typeface="Verdana" panose="020B0604030504040204" pitchFamily="34" charset="0"/>
              </a:rPr>
              <a:t>classroomclipart.com © 2020</a:t>
            </a:r>
            <a:endParaRPr lang="en-GB" dirty="0">
              <a:solidFill>
                <a:schemeClr val="bg1"/>
              </a:solidFill>
            </a:endParaRPr>
          </a:p>
        </p:txBody>
      </p:sp>
      <p:pic>
        <p:nvPicPr>
          <p:cNvPr id="15" name="Picture 14">
            <a:extLst>
              <a:ext uri="{FF2B5EF4-FFF2-40B4-BE49-F238E27FC236}">
                <a16:creationId xmlns:a16="http://schemas.microsoft.com/office/drawing/2014/main" id="{BDC0D129-016F-437E-80FD-D70284B2904F}"/>
              </a:ext>
            </a:extLst>
          </p:cNvPr>
          <p:cNvPicPr>
            <a:picLocks noChangeAspect="1"/>
          </p:cNvPicPr>
          <p:nvPr/>
        </p:nvPicPr>
        <p:blipFill>
          <a:blip r:embed="rId4"/>
          <a:stretch>
            <a:fillRect/>
          </a:stretch>
        </p:blipFill>
        <p:spPr>
          <a:xfrm>
            <a:off x="321128" y="8730459"/>
            <a:ext cx="2824844" cy="1977391"/>
          </a:xfrm>
          <a:prstGeom prst="rect">
            <a:avLst/>
          </a:prstGeom>
        </p:spPr>
      </p:pic>
      <p:sp>
        <p:nvSpPr>
          <p:cNvPr id="17" name="TextBox 16">
            <a:extLst>
              <a:ext uri="{FF2B5EF4-FFF2-40B4-BE49-F238E27FC236}">
                <a16:creationId xmlns:a16="http://schemas.microsoft.com/office/drawing/2014/main" id="{E3EC2B3B-DC49-495A-B121-FED6310FB117}"/>
              </a:ext>
            </a:extLst>
          </p:cNvPr>
          <p:cNvSpPr txBox="1"/>
          <p:nvPr/>
        </p:nvSpPr>
        <p:spPr>
          <a:xfrm>
            <a:off x="609600" y="10707850"/>
            <a:ext cx="4038600" cy="646331"/>
          </a:xfrm>
          <a:prstGeom prst="rect">
            <a:avLst/>
          </a:prstGeom>
          <a:noFill/>
        </p:spPr>
        <p:txBody>
          <a:bodyPr wrap="square">
            <a:spAutoFit/>
          </a:bodyPr>
          <a:lstStyle/>
          <a:p>
            <a:r>
              <a:rPr lang="en-GB" b="1" i="0" dirty="0">
                <a:solidFill>
                  <a:srgbClr val="FFFFFF"/>
                </a:solidFill>
                <a:effectLst/>
                <a:latin typeface="Sniglet-Regular"/>
              </a:rPr>
              <a:t>© British Council</a:t>
            </a:r>
            <a:br>
              <a:rPr lang="en-GB" dirty="0"/>
            </a:br>
            <a:endParaRPr lang="en-GB" dirty="0"/>
          </a:p>
        </p:txBody>
      </p:sp>
    </p:spTree>
    <p:extLst>
      <p:ext uri="{BB962C8B-B14F-4D97-AF65-F5344CB8AC3E}">
        <p14:creationId xmlns:p14="http://schemas.microsoft.com/office/powerpoint/2010/main" val="17213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E1A96AD-45CD-4A46-9E97-1E350B36C64D}"/>
              </a:ext>
            </a:extLst>
          </p:cNvPr>
          <p:cNvSpPr/>
          <p:nvPr/>
        </p:nvSpPr>
        <p:spPr>
          <a:xfrm>
            <a:off x="0" y="0"/>
            <a:ext cx="5625258" cy="707886"/>
          </a:xfrm>
          <a:prstGeom prst="rect">
            <a:avLst/>
          </a:prstGeom>
          <a:noFill/>
        </p:spPr>
        <p:txBody>
          <a:bodyPr wrap="none" lIns="91440" tIns="45720" rIns="91440" bIns="45720">
            <a:spAutoFit/>
          </a:bodyPr>
          <a:lstStyle/>
          <a:p>
            <a:pPr algn="ctr"/>
            <a:r>
              <a:rPr lang="en-US" sz="4000" b="1" dirty="0">
                <a:ln w="22225">
                  <a:solidFill>
                    <a:schemeClr val="accent2"/>
                  </a:solidFill>
                  <a:prstDash val="solid"/>
                </a:ln>
                <a:solidFill>
                  <a:schemeClr val="accent2">
                    <a:lumMod val="40000"/>
                    <a:lumOff val="60000"/>
                  </a:schemeClr>
                </a:solidFill>
              </a:rPr>
              <a:t>What is constructivism</a:t>
            </a:r>
          </a:p>
        </p:txBody>
      </p:sp>
      <p:sp>
        <p:nvSpPr>
          <p:cNvPr id="5" name="TextBox 4">
            <a:extLst>
              <a:ext uri="{FF2B5EF4-FFF2-40B4-BE49-F238E27FC236}">
                <a16:creationId xmlns:a16="http://schemas.microsoft.com/office/drawing/2014/main" id="{D7886F5B-2C8B-4AF3-B447-3825EBC50D9F}"/>
              </a:ext>
            </a:extLst>
          </p:cNvPr>
          <p:cNvSpPr txBox="1"/>
          <p:nvPr/>
        </p:nvSpPr>
        <p:spPr>
          <a:xfrm>
            <a:off x="54432" y="870309"/>
            <a:ext cx="3744684" cy="2031325"/>
          </a:xfrm>
          <a:prstGeom prst="rect">
            <a:avLst/>
          </a:prstGeom>
          <a:noFill/>
        </p:spPr>
        <p:txBody>
          <a:bodyPr wrap="square">
            <a:spAutoFit/>
          </a:bodyPr>
          <a:lstStyle/>
          <a:p>
            <a:r>
              <a:rPr lang="en-GB" dirty="0"/>
              <a:t>Constructivism is ‘an approach to learning that holds that people actively construct or make their own knowledge and that reality is determined by the experiences of the learner’ (Elliott et al., 2000, p. 256).</a:t>
            </a:r>
          </a:p>
        </p:txBody>
      </p:sp>
      <p:sp>
        <p:nvSpPr>
          <p:cNvPr id="2" name="TextBox 1">
            <a:extLst>
              <a:ext uri="{FF2B5EF4-FFF2-40B4-BE49-F238E27FC236}">
                <a16:creationId xmlns:a16="http://schemas.microsoft.com/office/drawing/2014/main" id="{CA58557A-7C36-4194-B460-F675BEBB4623}"/>
              </a:ext>
            </a:extLst>
          </p:cNvPr>
          <p:cNvSpPr txBox="1"/>
          <p:nvPr/>
        </p:nvSpPr>
        <p:spPr>
          <a:xfrm>
            <a:off x="2264228" y="8812944"/>
            <a:ext cx="2329543" cy="2862322"/>
          </a:xfrm>
          <a:prstGeom prst="rect">
            <a:avLst/>
          </a:prstGeom>
          <a:noFill/>
        </p:spPr>
        <p:txBody>
          <a:bodyPr wrap="square" rtlCol="0">
            <a:spAutoFit/>
          </a:bodyPr>
          <a:lstStyle/>
          <a:p>
            <a:r>
              <a:rPr lang="en-GB" dirty="0"/>
              <a:t>Theories that link to constructivism include Left, Jerome </a:t>
            </a:r>
            <a:r>
              <a:rPr lang="en-GB" dirty="0" err="1"/>
              <a:t>Bruners</a:t>
            </a:r>
            <a:r>
              <a:rPr lang="en-GB" dirty="0"/>
              <a:t> theory of scaffolding and right, </a:t>
            </a:r>
            <a:r>
              <a:rPr lang="en-GB" dirty="0" err="1"/>
              <a:t>Vogotzgy</a:t>
            </a:r>
            <a:r>
              <a:rPr lang="en-GB" dirty="0"/>
              <a:t> theory of Zone of Proximal Development</a:t>
            </a:r>
          </a:p>
        </p:txBody>
      </p:sp>
      <p:pic>
        <p:nvPicPr>
          <p:cNvPr id="1026" name="Picture 2">
            <a:extLst>
              <a:ext uri="{FF2B5EF4-FFF2-40B4-BE49-F238E27FC236}">
                <a16:creationId xmlns:a16="http://schemas.microsoft.com/office/drawing/2014/main" id="{53BAF23C-AD7C-4A92-A36C-CD250788F5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840" r="25541"/>
          <a:stretch/>
        </p:blipFill>
        <p:spPr bwMode="auto">
          <a:xfrm>
            <a:off x="0" y="8740539"/>
            <a:ext cx="2144612" cy="29578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144318F-A39D-4E9C-8BCC-D9DE268FF7E5}"/>
              </a:ext>
            </a:extLst>
          </p:cNvPr>
          <p:cNvSpPr txBox="1"/>
          <p:nvPr/>
        </p:nvSpPr>
        <p:spPr>
          <a:xfrm>
            <a:off x="0" y="11702821"/>
            <a:ext cx="2667000" cy="461665"/>
          </a:xfrm>
          <a:prstGeom prst="rect">
            <a:avLst/>
          </a:prstGeom>
          <a:noFill/>
        </p:spPr>
        <p:txBody>
          <a:bodyPr wrap="square">
            <a:spAutoFit/>
          </a:bodyPr>
          <a:lstStyle/>
          <a:p>
            <a:r>
              <a:rPr lang="en-GB" sz="1200" b="1" i="0" dirty="0">
                <a:solidFill>
                  <a:srgbClr val="E7C756"/>
                </a:solidFill>
                <a:effectLst/>
                <a:latin typeface="Arial" panose="020B0604020202020204" pitchFamily="34" charset="0"/>
              </a:rPr>
              <a:t>© Copyright 2000-2020 The British Psychological Society</a:t>
            </a:r>
            <a:endParaRPr lang="en-GB" sz="1200" dirty="0"/>
          </a:p>
        </p:txBody>
      </p:sp>
      <p:pic>
        <p:nvPicPr>
          <p:cNvPr id="6" name="Picture 5">
            <a:extLst>
              <a:ext uri="{FF2B5EF4-FFF2-40B4-BE49-F238E27FC236}">
                <a16:creationId xmlns:a16="http://schemas.microsoft.com/office/drawing/2014/main" id="{625DFF89-9E1A-467C-80FE-C6F8382ABA05}"/>
              </a:ext>
            </a:extLst>
          </p:cNvPr>
          <p:cNvPicPr>
            <a:picLocks noChangeAspect="1"/>
          </p:cNvPicPr>
          <p:nvPr/>
        </p:nvPicPr>
        <p:blipFill>
          <a:blip r:embed="rId3"/>
          <a:stretch>
            <a:fillRect/>
          </a:stretch>
        </p:blipFill>
        <p:spPr>
          <a:xfrm>
            <a:off x="4713388" y="8740537"/>
            <a:ext cx="2144612" cy="2957811"/>
          </a:xfrm>
          <a:prstGeom prst="rect">
            <a:avLst/>
          </a:prstGeom>
        </p:spPr>
      </p:pic>
      <p:sp>
        <p:nvSpPr>
          <p:cNvPr id="10" name="TextBox 9">
            <a:extLst>
              <a:ext uri="{FF2B5EF4-FFF2-40B4-BE49-F238E27FC236}">
                <a16:creationId xmlns:a16="http://schemas.microsoft.com/office/drawing/2014/main" id="{D7E92F41-3D93-48D2-A8CF-D5C5A207A67A}"/>
              </a:ext>
            </a:extLst>
          </p:cNvPr>
          <p:cNvSpPr txBox="1"/>
          <p:nvPr/>
        </p:nvSpPr>
        <p:spPr>
          <a:xfrm>
            <a:off x="4713386" y="11741113"/>
            <a:ext cx="2144613" cy="461665"/>
          </a:xfrm>
          <a:prstGeom prst="rect">
            <a:avLst/>
          </a:prstGeom>
          <a:noFill/>
        </p:spPr>
        <p:txBody>
          <a:bodyPr wrap="square">
            <a:spAutoFit/>
          </a:bodyPr>
          <a:lstStyle/>
          <a:p>
            <a:r>
              <a:rPr lang="en-GB" sz="1200" dirty="0"/>
              <a:t>https://en.wikipedia.org/wiki/Lev_Vygotsky</a:t>
            </a:r>
          </a:p>
        </p:txBody>
      </p:sp>
      <p:pic>
        <p:nvPicPr>
          <p:cNvPr id="9" name="Picture 8">
            <a:extLst>
              <a:ext uri="{FF2B5EF4-FFF2-40B4-BE49-F238E27FC236}">
                <a16:creationId xmlns:a16="http://schemas.microsoft.com/office/drawing/2014/main" id="{1184BB9A-A3B0-4961-9D9C-697A78B6F2C4}"/>
              </a:ext>
            </a:extLst>
          </p:cNvPr>
          <p:cNvPicPr>
            <a:picLocks noChangeAspect="1"/>
          </p:cNvPicPr>
          <p:nvPr/>
        </p:nvPicPr>
        <p:blipFill>
          <a:blip r:embed="rId4"/>
          <a:stretch>
            <a:fillRect/>
          </a:stretch>
        </p:blipFill>
        <p:spPr>
          <a:xfrm>
            <a:off x="150361" y="6278689"/>
            <a:ext cx="3552825" cy="1943100"/>
          </a:xfrm>
          <a:prstGeom prst="rect">
            <a:avLst/>
          </a:prstGeom>
        </p:spPr>
      </p:pic>
      <p:sp>
        <p:nvSpPr>
          <p:cNvPr id="13" name="TextBox 12">
            <a:extLst>
              <a:ext uri="{FF2B5EF4-FFF2-40B4-BE49-F238E27FC236}">
                <a16:creationId xmlns:a16="http://schemas.microsoft.com/office/drawing/2014/main" id="{F4E5A003-1654-4A1A-983D-4880768E0A28}"/>
              </a:ext>
            </a:extLst>
          </p:cNvPr>
          <p:cNvSpPr txBox="1"/>
          <p:nvPr/>
        </p:nvSpPr>
        <p:spPr>
          <a:xfrm>
            <a:off x="50076" y="8182767"/>
            <a:ext cx="3749040" cy="276999"/>
          </a:xfrm>
          <a:prstGeom prst="rect">
            <a:avLst/>
          </a:prstGeom>
          <a:noFill/>
        </p:spPr>
        <p:txBody>
          <a:bodyPr wrap="square">
            <a:spAutoFit/>
          </a:bodyPr>
          <a:lstStyle/>
          <a:p>
            <a:r>
              <a:rPr lang="en-GB" sz="1200" b="0" i="0" dirty="0">
                <a:solidFill>
                  <a:srgbClr val="000000"/>
                </a:solidFill>
                <a:effectLst/>
                <a:latin typeface="Verdana" panose="020B0604030504040204" pitchFamily="34" charset="0"/>
              </a:rPr>
              <a:t>Copyright © 2006-2020 by Gwen Dewar,</a:t>
            </a:r>
            <a:endParaRPr lang="en-GB" sz="1200" dirty="0"/>
          </a:p>
        </p:txBody>
      </p:sp>
      <p:sp>
        <p:nvSpPr>
          <p:cNvPr id="12" name="TextBox 11">
            <a:extLst>
              <a:ext uri="{FF2B5EF4-FFF2-40B4-BE49-F238E27FC236}">
                <a16:creationId xmlns:a16="http://schemas.microsoft.com/office/drawing/2014/main" id="{4D976C3F-77A6-4D68-AF71-05B6B871E1A1}"/>
              </a:ext>
            </a:extLst>
          </p:cNvPr>
          <p:cNvSpPr txBox="1"/>
          <p:nvPr/>
        </p:nvSpPr>
        <p:spPr>
          <a:xfrm>
            <a:off x="3703186" y="6278689"/>
            <a:ext cx="3154814" cy="1923604"/>
          </a:xfrm>
          <a:prstGeom prst="rect">
            <a:avLst/>
          </a:prstGeom>
          <a:noFill/>
        </p:spPr>
        <p:txBody>
          <a:bodyPr wrap="square" rtlCol="0">
            <a:spAutoFit/>
          </a:bodyPr>
          <a:lstStyle/>
          <a:p>
            <a:r>
              <a:rPr lang="en-GB" sz="1700" dirty="0"/>
              <a:t>Social activities allow a student to adapt and gain knowledge from and share to others, constructing a greater understanding to tasks and social understanding’s</a:t>
            </a:r>
          </a:p>
        </p:txBody>
      </p:sp>
      <p:pic>
        <p:nvPicPr>
          <p:cNvPr id="14" name="Picture 13">
            <a:extLst>
              <a:ext uri="{FF2B5EF4-FFF2-40B4-BE49-F238E27FC236}">
                <a16:creationId xmlns:a16="http://schemas.microsoft.com/office/drawing/2014/main" id="{53D2083D-D75B-4483-A2BA-16CAFE948CBA}"/>
              </a:ext>
            </a:extLst>
          </p:cNvPr>
          <p:cNvPicPr>
            <a:picLocks noChangeAspect="1"/>
          </p:cNvPicPr>
          <p:nvPr/>
        </p:nvPicPr>
        <p:blipFill>
          <a:blip r:embed="rId5"/>
          <a:stretch>
            <a:fillRect/>
          </a:stretch>
        </p:blipFill>
        <p:spPr>
          <a:xfrm>
            <a:off x="4046596" y="1978786"/>
            <a:ext cx="2467994" cy="3563414"/>
          </a:xfrm>
          <a:prstGeom prst="rect">
            <a:avLst/>
          </a:prstGeom>
        </p:spPr>
      </p:pic>
      <p:sp>
        <p:nvSpPr>
          <p:cNvPr id="19" name="TextBox 18">
            <a:extLst>
              <a:ext uri="{FF2B5EF4-FFF2-40B4-BE49-F238E27FC236}">
                <a16:creationId xmlns:a16="http://schemas.microsoft.com/office/drawing/2014/main" id="{08F1E14F-74DC-4C44-9E30-ACB25D928152}"/>
              </a:ext>
            </a:extLst>
          </p:cNvPr>
          <p:cNvSpPr txBox="1"/>
          <p:nvPr/>
        </p:nvSpPr>
        <p:spPr>
          <a:xfrm>
            <a:off x="4166339" y="5559741"/>
            <a:ext cx="4267200" cy="276999"/>
          </a:xfrm>
          <a:prstGeom prst="rect">
            <a:avLst/>
          </a:prstGeom>
          <a:noFill/>
        </p:spPr>
        <p:txBody>
          <a:bodyPr wrap="square">
            <a:spAutoFit/>
          </a:bodyPr>
          <a:lstStyle/>
          <a:p>
            <a:r>
              <a:rPr lang="en-GB" sz="1200" b="0" i="0" dirty="0">
                <a:solidFill>
                  <a:srgbClr val="969696"/>
                </a:solidFill>
                <a:effectLst/>
                <a:latin typeface="Arial" panose="020B0604020202020204" pitchFamily="34" charset="0"/>
              </a:rPr>
              <a:t>© 2009-2020. </a:t>
            </a:r>
            <a:r>
              <a:rPr lang="en-GB" sz="1200" b="0" i="0" dirty="0" err="1">
                <a:solidFill>
                  <a:srgbClr val="969696"/>
                </a:solidFill>
                <a:effectLst/>
                <a:latin typeface="Arial" panose="020B0604020202020204" pitchFamily="34" charset="0"/>
              </a:rPr>
              <a:t>Depositphotos</a:t>
            </a:r>
            <a:endParaRPr lang="en-GB" sz="1200" dirty="0"/>
          </a:p>
        </p:txBody>
      </p:sp>
    </p:spTree>
    <p:extLst>
      <p:ext uri="{BB962C8B-B14F-4D97-AF65-F5344CB8AC3E}">
        <p14:creationId xmlns:p14="http://schemas.microsoft.com/office/powerpoint/2010/main" val="1815603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C10665-B967-4F93-A2C0-8D159775AB05}"/>
              </a:ext>
            </a:extLst>
          </p:cNvPr>
          <p:cNvSpPr/>
          <p:nvPr/>
        </p:nvSpPr>
        <p:spPr>
          <a:xfrm>
            <a:off x="-1" y="0"/>
            <a:ext cx="5682344" cy="553998"/>
          </a:xfrm>
          <a:prstGeom prst="rect">
            <a:avLst/>
          </a:prstGeom>
          <a:noFill/>
        </p:spPr>
        <p:txBody>
          <a:bodyPr wrap="square" lIns="91440" tIns="45720" rIns="91440" bIns="45720">
            <a:spAutoFit/>
          </a:bodyPr>
          <a:lstStyle/>
          <a:p>
            <a:pPr algn="ctr"/>
            <a:r>
              <a:rPr lang="en-US" sz="3000" b="1" dirty="0">
                <a:ln w="22225">
                  <a:solidFill>
                    <a:schemeClr val="accent2"/>
                  </a:solidFill>
                  <a:prstDash val="solid"/>
                </a:ln>
                <a:solidFill>
                  <a:schemeClr val="accent2">
                    <a:lumMod val="40000"/>
                    <a:lumOff val="60000"/>
                  </a:schemeClr>
                </a:solidFill>
              </a:rPr>
              <a:t>Constructivism in a classroom</a:t>
            </a:r>
          </a:p>
        </p:txBody>
      </p:sp>
      <p:sp>
        <p:nvSpPr>
          <p:cNvPr id="6" name="TextBox 5">
            <a:extLst>
              <a:ext uri="{FF2B5EF4-FFF2-40B4-BE49-F238E27FC236}">
                <a16:creationId xmlns:a16="http://schemas.microsoft.com/office/drawing/2014/main" id="{5F1713EB-14CF-4CC0-9D1D-80093126F380}"/>
              </a:ext>
            </a:extLst>
          </p:cNvPr>
          <p:cNvSpPr txBox="1"/>
          <p:nvPr/>
        </p:nvSpPr>
        <p:spPr>
          <a:xfrm>
            <a:off x="0" y="1306287"/>
            <a:ext cx="3788229" cy="1200329"/>
          </a:xfrm>
          <a:prstGeom prst="rect">
            <a:avLst/>
          </a:prstGeom>
          <a:noFill/>
        </p:spPr>
        <p:txBody>
          <a:bodyPr wrap="square" rtlCol="0">
            <a:spAutoFit/>
          </a:bodyPr>
          <a:lstStyle/>
          <a:p>
            <a:r>
              <a:rPr lang="en-GB" dirty="0"/>
              <a:t>Students can construct their knowledge in activities such as group work, outdoor activities, completing their own research. </a:t>
            </a:r>
          </a:p>
        </p:txBody>
      </p:sp>
      <p:sp>
        <p:nvSpPr>
          <p:cNvPr id="8" name="TextBox 7">
            <a:extLst>
              <a:ext uri="{FF2B5EF4-FFF2-40B4-BE49-F238E27FC236}">
                <a16:creationId xmlns:a16="http://schemas.microsoft.com/office/drawing/2014/main" id="{B7E9DC1A-7221-4091-9724-2DE8C605AB0D}"/>
              </a:ext>
            </a:extLst>
          </p:cNvPr>
          <p:cNvSpPr txBox="1"/>
          <p:nvPr/>
        </p:nvSpPr>
        <p:spPr>
          <a:xfrm>
            <a:off x="3222171" y="3744686"/>
            <a:ext cx="3635829" cy="2031325"/>
          </a:xfrm>
          <a:prstGeom prst="rect">
            <a:avLst/>
          </a:prstGeom>
          <a:noFill/>
        </p:spPr>
        <p:txBody>
          <a:bodyPr wrap="square" rtlCol="0">
            <a:spAutoFit/>
          </a:bodyPr>
          <a:lstStyle/>
          <a:p>
            <a:r>
              <a:rPr lang="en-GB" dirty="0"/>
              <a:t>Increased amounts of outdoor activities allows a student to gain better senses using their own knowledge and problem solving to gain more information towards tasks and other sights in the surroundings</a:t>
            </a:r>
          </a:p>
        </p:txBody>
      </p:sp>
      <p:sp>
        <p:nvSpPr>
          <p:cNvPr id="9" name="TextBox 8">
            <a:extLst>
              <a:ext uri="{FF2B5EF4-FFF2-40B4-BE49-F238E27FC236}">
                <a16:creationId xmlns:a16="http://schemas.microsoft.com/office/drawing/2014/main" id="{4563B84B-B92D-4532-84E9-4C388B556842}"/>
              </a:ext>
            </a:extLst>
          </p:cNvPr>
          <p:cNvSpPr txBox="1"/>
          <p:nvPr/>
        </p:nvSpPr>
        <p:spPr>
          <a:xfrm>
            <a:off x="65313" y="6400794"/>
            <a:ext cx="3429000" cy="4801314"/>
          </a:xfrm>
          <a:prstGeom prst="rect">
            <a:avLst/>
          </a:prstGeom>
          <a:noFill/>
        </p:spPr>
        <p:txBody>
          <a:bodyPr wrap="square" rtlCol="0">
            <a:spAutoFit/>
          </a:bodyPr>
          <a:lstStyle/>
          <a:p>
            <a:r>
              <a:rPr lang="en-GB" dirty="0"/>
              <a:t>Students have their own personal tablet to use for research, recreational and recording purposes. This acts in a way allowing students their independence to search on the internet. Also the responsibility to care for their device. Allowing the gain in knowledge in towards the responsibility and care of the device. For example to charge the device making sure it is ready for it’s next use and care for screen and case from damages. </a:t>
            </a:r>
          </a:p>
        </p:txBody>
      </p:sp>
      <p:pic>
        <p:nvPicPr>
          <p:cNvPr id="11" name="Picture 10">
            <a:extLst>
              <a:ext uri="{FF2B5EF4-FFF2-40B4-BE49-F238E27FC236}">
                <a16:creationId xmlns:a16="http://schemas.microsoft.com/office/drawing/2014/main" id="{6E5E4DB7-B615-45FE-B4EB-29F06ADD4F0B}"/>
              </a:ext>
            </a:extLst>
          </p:cNvPr>
          <p:cNvPicPr>
            <a:picLocks noChangeAspect="1"/>
          </p:cNvPicPr>
          <p:nvPr/>
        </p:nvPicPr>
        <p:blipFill>
          <a:blip r:embed="rId2"/>
          <a:stretch>
            <a:fillRect/>
          </a:stretch>
        </p:blipFill>
        <p:spPr>
          <a:xfrm>
            <a:off x="3429000" y="6528528"/>
            <a:ext cx="3501636" cy="1870581"/>
          </a:xfrm>
          <a:prstGeom prst="rect">
            <a:avLst/>
          </a:prstGeom>
        </p:spPr>
      </p:pic>
      <p:sp>
        <p:nvSpPr>
          <p:cNvPr id="14" name="TextBox 13">
            <a:extLst>
              <a:ext uri="{FF2B5EF4-FFF2-40B4-BE49-F238E27FC236}">
                <a16:creationId xmlns:a16="http://schemas.microsoft.com/office/drawing/2014/main" id="{4394EC4D-6C72-45D7-8D8A-E808AD1B52D4}"/>
              </a:ext>
            </a:extLst>
          </p:cNvPr>
          <p:cNvSpPr txBox="1"/>
          <p:nvPr/>
        </p:nvSpPr>
        <p:spPr>
          <a:xfrm>
            <a:off x="3559620" y="8463373"/>
            <a:ext cx="3777342" cy="369332"/>
          </a:xfrm>
          <a:prstGeom prst="rect">
            <a:avLst/>
          </a:prstGeom>
          <a:noFill/>
        </p:spPr>
        <p:txBody>
          <a:bodyPr wrap="square">
            <a:spAutoFit/>
          </a:bodyPr>
          <a:lstStyle/>
          <a:p>
            <a:pPr algn="l" fontAlgn="base"/>
            <a:r>
              <a:rPr lang="pt-BR" b="0" i="0" dirty="0">
                <a:solidFill>
                  <a:srgbClr val="666666"/>
                </a:solidFill>
                <a:effectLst/>
                <a:latin typeface="Assistant"/>
              </a:rPr>
              <a:t> </a:t>
            </a:r>
            <a:r>
              <a:rPr lang="pt-BR" b="0" i="0" dirty="0">
                <a:solidFill>
                  <a:srgbClr val="000000"/>
                </a:solidFill>
                <a:effectLst/>
                <a:latin typeface="Assistant"/>
              </a:rPr>
              <a:t>BUZZ Contributor</a:t>
            </a:r>
            <a:r>
              <a:rPr lang="pt-BR" dirty="0">
                <a:solidFill>
                  <a:srgbClr val="666666"/>
                </a:solidFill>
                <a:latin typeface="Assistant"/>
              </a:rPr>
              <a:t> </a:t>
            </a:r>
            <a:r>
              <a:rPr lang="pt-BR" b="0" i="0" dirty="0">
                <a:solidFill>
                  <a:srgbClr val="666666"/>
                </a:solidFill>
                <a:effectLst/>
                <a:latin typeface="Assistant"/>
              </a:rPr>
              <a:t>Mar 23, 2020</a:t>
            </a:r>
          </a:p>
        </p:txBody>
      </p:sp>
      <p:pic>
        <p:nvPicPr>
          <p:cNvPr id="15" name="Picture 14">
            <a:extLst>
              <a:ext uri="{FF2B5EF4-FFF2-40B4-BE49-F238E27FC236}">
                <a16:creationId xmlns:a16="http://schemas.microsoft.com/office/drawing/2014/main" id="{1671437E-7E7F-493D-BD0B-A10880A7EFD8}"/>
              </a:ext>
            </a:extLst>
          </p:cNvPr>
          <p:cNvPicPr>
            <a:picLocks noChangeAspect="1"/>
          </p:cNvPicPr>
          <p:nvPr/>
        </p:nvPicPr>
        <p:blipFill>
          <a:blip r:embed="rId3"/>
          <a:stretch>
            <a:fillRect/>
          </a:stretch>
        </p:blipFill>
        <p:spPr>
          <a:xfrm>
            <a:off x="-16330" y="3627011"/>
            <a:ext cx="3238501" cy="2149000"/>
          </a:xfrm>
          <a:prstGeom prst="rect">
            <a:avLst/>
          </a:prstGeom>
        </p:spPr>
      </p:pic>
      <p:sp>
        <p:nvSpPr>
          <p:cNvPr id="19" name="TextBox 18">
            <a:extLst>
              <a:ext uri="{FF2B5EF4-FFF2-40B4-BE49-F238E27FC236}">
                <a16:creationId xmlns:a16="http://schemas.microsoft.com/office/drawing/2014/main" id="{E167B99F-18B3-4076-A6E9-C155F69808A6}"/>
              </a:ext>
            </a:extLst>
          </p:cNvPr>
          <p:cNvSpPr txBox="1"/>
          <p:nvPr/>
        </p:nvSpPr>
        <p:spPr>
          <a:xfrm>
            <a:off x="0" y="5748685"/>
            <a:ext cx="4120242" cy="261610"/>
          </a:xfrm>
          <a:prstGeom prst="rect">
            <a:avLst/>
          </a:prstGeom>
          <a:noFill/>
        </p:spPr>
        <p:txBody>
          <a:bodyPr wrap="square">
            <a:spAutoFit/>
          </a:bodyPr>
          <a:lstStyle/>
          <a:p>
            <a:pPr algn="l" fontAlgn="base"/>
            <a:r>
              <a:rPr lang="en-GB" sz="1100" b="0" i="0" u="none" strike="noStrike" dirty="0">
                <a:solidFill>
                  <a:srgbClr val="282828"/>
                </a:solidFill>
                <a:effectLst/>
                <a:latin typeface="Lato"/>
                <a:hlinkClick r:id="rId4"/>
              </a:rPr>
              <a:t>Melissa Kelly</a:t>
            </a:r>
            <a:r>
              <a:rPr lang="en-GB" sz="1100" u="none" strike="noStrike" dirty="0">
                <a:solidFill>
                  <a:srgbClr val="282828"/>
                </a:solidFill>
                <a:latin typeface="Lato"/>
              </a:rPr>
              <a:t> </a:t>
            </a:r>
            <a:r>
              <a:rPr lang="en-GB" sz="1100" b="0" i="0" dirty="0">
                <a:solidFill>
                  <a:srgbClr val="737373"/>
                </a:solidFill>
                <a:effectLst/>
                <a:latin typeface="Lato"/>
              </a:rPr>
              <a:t>Updated September 14, 2019</a:t>
            </a:r>
          </a:p>
        </p:txBody>
      </p:sp>
      <p:pic>
        <p:nvPicPr>
          <p:cNvPr id="20" name="Picture 19">
            <a:extLst>
              <a:ext uri="{FF2B5EF4-FFF2-40B4-BE49-F238E27FC236}">
                <a16:creationId xmlns:a16="http://schemas.microsoft.com/office/drawing/2014/main" id="{4BAC40CF-9A14-43AF-B9D0-B981D4D5494E}"/>
              </a:ext>
            </a:extLst>
          </p:cNvPr>
          <p:cNvPicPr>
            <a:picLocks noChangeAspect="1"/>
          </p:cNvPicPr>
          <p:nvPr/>
        </p:nvPicPr>
        <p:blipFill>
          <a:blip r:embed="rId5"/>
          <a:stretch>
            <a:fillRect/>
          </a:stretch>
        </p:blipFill>
        <p:spPr>
          <a:xfrm>
            <a:off x="3725635" y="1034098"/>
            <a:ext cx="2892878" cy="1907622"/>
          </a:xfrm>
          <a:prstGeom prst="rect">
            <a:avLst/>
          </a:prstGeom>
        </p:spPr>
      </p:pic>
      <p:sp>
        <p:nvSpPr>
          <p:cNvPr id="24" name="TextBox 23">
            <a:extLst>
              <a:ext uri="{FF2B5EF4-FFF2-40B4-BE49-F238E27FC236}">
                <a16:creationId xmlns:a16="http://schemas.microsoft.com/office/drawing/2014/main" id="{ABBC88CE-ECEA-4A7B-BC2E-2833EEC90DE2}"/>
              </a:ext>
            </a:extLst>
          </p:cNvPr>
          <p:cNvSpPr txBox="1"/>
          <p:nvPr/>
        </p:nvSpPr>
        <p:spPr>
          <a:xfrm>
            <a:off x="4120242" y="3029832"/>
            <a:ext cx="4155618" cy="276999"/>
          </a:xfrm>
          <a:prstGeom prst="rect">
            <a:avLst/>
          </a:prstGeom>
          <a:noFill/>
        </p:spPr>
        <p:txBody>
          <a:bodyPr wrap="square">
            <a:spAutoFit/>
          </a:bodyPr>
          <a:lstStyle/>
          <a:p>
            <a:r>
              <a:rPr lang="en-GB" sz="1200" b="0" i="0" dirty="0">
                <a:solidFill>
                  <a:srgbClr val="757575"/>
                </a:solidFill>
                <a:effectLst/>
                <a:latin typeface="Roboto"/>
              </a:rPr>
              <a:t>Copyright © 2000-2020 </a:t>
            </a:r>
            <a:r>
              <a:rPr lang="en-GB" sz="1200" b="0" i="0" dirty="0" err="1">
                <a:solidFill>
                  <a:srgbClr val="757575"/>
                </a:solidFill>
                <a:effectLst/>
                <a:latin typeface="Roboto"/>
              </a:rPr>
              <a:t>Dreamstime</a:t>
            </a:r>
            <a:endParaRPr lang="en-GB" sz="1200" dirty="0"/>
          </a:p>
        </p:txBody>
      </p:sp>
    </p:spTree>
    <p:extLst>
      <p:ext uri="{BB962C8B-B14F-4D97-AF65-F5344CB8AC3E}">
        <p14:creationId xmlns:p14="http://schemas.microsoft.com/office/powerpoint/2010/main" val="3129976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186915-310A-4FCF-BDD3-0D7EA43568CE}"/>
              </a:ext>
            </a:extLst>
          </p:cNvPr>
          <p:cNvSpPr txBox="1"/>
          <p:nvPr/>
        </p:nvSpPr>
        <p:spPr>
          <a:xfrm>
            <a:off x="0" y="0"/>
            <a:ext cx="4027714" cy="769441"/>
          </a:xfrm>
          <a:prstGeom prst="rect">
            <a:avLst/>
          </a:prstGeom>
          <a:noFill/>
        </p:spPr>
        <p:txBody>
          <a:bodyPr wrap="square" rtlCol="0">
            <a:spAutoFit/>
          </a:bodyPr>
          <a:lstStyle/>
          <a:p>
            <a:r>
              <a:rPr lang="en-GB" sz="4400"/>
              <a:t>Referencing</a:t>
            </a:r>
            <a:endParaRPr lang="en-GB" sz="4400" dirty="0"/>
          </a:p>
        </p:txBody>
      </p:sp>
      <p:sp>
        <p:nvSpPr>
          <p:cNvPr id="17" name="TextBox 16">
            <a:extLst>
              <a:ext uri="{FF2B5EF4-FFF2-40B4-BE49-F238E27FC236}">
                <a16:creationId xmlns:a16="http://schemas.microsoft.com/office/drawing/2014/main" id="{CFD65CF7-6FAA-4DC7-88C4-415870123D3A}"/>
              </a:ext>
            </a:extLst>
          </p:cNvPr>
          <p:cNvSpPr txBox="1"/>
          <p:nvPr/>
        </p:nvSpPr>
        <p:spPr>
          <a:xfrm>
            <a:off x="9541503" y="9284740"/>
            <a:ext cx="6412594" cy="646331"/>
          </a:xfrm>
          <a:prstGeom prst="rect">
            <a:avLst/>
          </a:prstGeom>
          <a:noFill/>
        </p:spPr>
        <p:txBody>
          <a:bodyPr wrap="square">
            <a:spAutoFit/>
          </a:bodyPr>
          <a:lstStyle/>
          <a:p>
            <a:r>
              <a:rPr lang="en-GB" dirty="0"/>
              <a:t>https://www.britannica.com/biography/Ivan-Pavlov/Opposition-to-communism</a:t>
            </a:r>
          </a:p>
        </p:txBody>
      </p:sp>
      <p:sp>
        <p:nvSpPr>
          <p:cNvPr id="9" name="TextBox 8">
            <a:extLst>
              <a:ext uri="{FF2B5EF4-FFF2-40B4-BE49-F238E27FC236}">
                <a16:creationId xmlns:a16="http://schemas.microsoft.com/office/drawing/2014/main" id="{61EC1725-EEF3-4614-A94E-79638FA9B11A}"/>
              </a:ext>
            </a:extLst>
          </p:cNvPr>
          <p:cNvSpPr txBox="1"/>
          <p:nvPr/>
        </p:nvSpPr>
        <p:spPr>
          <a:xfrm>
            <a:off x="140607" y="700002"/>
            <a:ext cx="6412594" cy="10433625"/>
          </a:xfrm>
          <a:prstGeom prst="rect">
            <a:avLst/>
          </a:prstGeom>
          <a:solidFill>
            <a:schemeClr val="accent2"/>
          </a:solidFill>
        </p:spPr>
        <p:txBody>
          <a:bodyPr wrap="square" rtlCol="0">
            <a:spAutoFit/>
          </a:bodyPr>
          <a:lstStyle/>
          <a:p>
            <a:pPr marL="285750" indent="-285750">
              <a:buFont typeface="Arial" panose="020B0604020202020204" pitchFamily="34" charset="0"/>
              <a:buChar char="•"/>
            </a:pPr>
            <a:r>
              <a:rPr lang="en-GB" sz="1600" dirty="0">
                <a:hlinkClick r:id="rId2"/>
              </a:rPr>
              <a:t>https://illustoon.com/?id=2875</a:t>
            </a:r>
            <a:r>
              <a:rPr lang="en-GB" sz="1600" dirty="0"/>
              <a:t> </a:t>
            </a:r>
            <a:r>
              <a:rPr lang="en-GB" sz="1600" b="0" i="0" dirty="0">
                <a:solidFill>
                  <a:srgbClr val="FFFFFF"/>
                </a:solidFill>
                <a:effectLst/>
                <a:latin typeface="Hiragino Kaku Gothic Pro"/>
              </a:rPr>
              <a:t>Copyright </a:t>
            </a:r>
            <a:r>
              <a:rPr lang="en-GB" sz="1600" b="0" i="0" dirty="0" err="1">
                <a:solidFill>
                  <a:srgbClr val="FFFFFF"/>
                </a:solidFill>
                <a:effectLst/>
                <a:latin typeface="Hiragino Kaku Gothic Pro"/>
              </a:rPr>
              <a:t>DESIGNALIKIE</a:t>
            </a:r>
            <a:r>
              <a:rPr lang="en-GB" sz="1600" b="0" i="0" dirty="0">
                <a:solidFill>
                  <a:srgbClr val="FFFFFF"/>
                </a:solidFill>
                <a:effectLst/>
                <a:latin typeface="Hiragino Kaku Gothic Pro"/>
              </a:rPr>
              <a:t>, Limited. All Rights Reserved.</a:t>
            </a:r>
            <a:endParaRPr lang="en-GB" sz="1600" dirty="0"/>
          </a:p>
          <a:p>
            <a:pPr marL="285750" indent="-285750">
              <a:buFont typeface="Arial" panose="020B0604020202020204" pitchFamily="34" charset="0"/>
              <a:buChar char="•"/>
            </a:pPr>
            <a:r>
              <a:rPr lang="en-GB" sz="1600" dirty="0">
                <a:hlinkClick r:id="rId3"/>
              </a:rPr>
              <a:t>https://www.dreamstime.com/</a:t>
            </a:r>
            <a:r>
              <a:rPr lang="en-GB" sz="1600" dirty="0"/>
              <a:t> </a:t>
            </a:r>
            <a:r>
              <a:rPr lang="en-GB" sz="1600" b="0" i="0" dirty="0">
                <a:solidFill>
                  <a:srgbClr val="757575"/>
                </a:solidFill>
                <a:effectLst/>
                <a:latin typeface="Roboto"/>
              </a:rPr>
              <a:t>Copyright © 2000-2020 </a:t>
            </a:r>
            <a:r>
              <a:rPr lang="en-GB" sz="1600" b="0" i="0" dirty="0" err="1">
                <a:solidFill>
                  <a:srgbClr val="757575"/>
                </a:solidFill>
                <a:effectLst/>
                <a:latin typeface="Roboto"/>
              </a:rPr>
              <a:t>Dreamstime</a:t>
            </a:r>
            <a:r>
              <a:rPr lang="en-GB" sz="1600" b="0" i="0" dirty="0">
                <a:solidFill>
                  <a:srgbClr val="757575"/>
                </a:solidFill>
                <a:effectLst/>
                <a:latin typeface="Roboto"/>
              </a:rPr>
              <a:t>. All rights reserved.</a:t>
            </a:r>
            <a:endParaRPr lang="en-GB" sz="1600" dirty="0"/>
          </a:p>
          <a:p>
            <a:pPr marL="285750" indent="-285750">
              <a:buFont typeface="Arial" panose="020B0604020202020204" pitchFamily="34" charset="0"/>
              <a:buChar char="•"/>
            </a:pPr>
            <a:r>
              <a:rPr lang="en-GB" sz="1600" dirty="0">
                <a:hlinkClick r:id="rId4"/>
              </a:rPr>
              <a:t>https://www.psychologistworld.com/memory/conditioning-intro</a:t>
            </a:r>
            <a:r>
              <a:rPr lang="en-GB" sz="1600" dirty="0"/>
              <a:t> </a:t>
            </a:r>
          </a:p>
          <a:p>
            <a:pPr marL="285750" indent="-285750">
              <a:buFont typeface="Arial" panose="020B0604020202020204" pitchFamily="34" charset="0"/>
              <a:buChar char="•"/>
            </a:pPr>
            <a:r>
              <a:rPr lang="en-GB" sz="1600" dirty="0">
                <a:hlinkClick r:id="rId5"/>
              </a:rPr>
              <a:t>https://www.canstockphoto.com/illustration/theory.html</a:t>
            </a:r>
            <a:r>
              <a:rPr lang="en-GB" sz="1600" dirty="0"/>
              <a:t> </a:t>
            </a:r>
            <a:r>
              <a:rPr lang="en-GB" sz="1600" dirty="0">
                <a:solidFill>
                  <a:srgbClr val="ADB5BD"/>
                </a:solidFill>
                <a:effectLst/>
              </a:rPr>
              <a:t>© Can Stock Photo Inc., 2020-10-20</a:t>
            </a:r>
          </a:p>
          <a:p>
            <a:pPr marL="285750" indent="-285750">
              <a:buFont typeface="Arial" panose="020B0604020202020204" pitchFamily="34" charset="0"/>
              <a:buChar char="•"/>
            </a:pPr>
            <a:r>
              <a:rPr lang="en-GB" sz="1600" dirty="0">
                <a:hlinkClick r:id="rId6"/>
              </a:rPr>
              <a:t>https://www.psychologywizard.net/classical-conditioning</a:t>
            </a:r>
            <a:r>
              <a:rPr lang="en-GB" sz="1600" dirty="0"/>
              <a:t> </a:t>
            </a:r>
          </a:p>
          <a:p>
            <a:pPr marL="285750" indent="-285750">
              <a:buFont typeface="Arial" panose="020B0604020202020204" pitchFamily="34" charset="0"/>
              <a:buChar char="•"/>
            </a:pPr>
            <a:r>
              <a:rPr lang="en-GB" sz="1600" dirty="0">
                <a:hlinkClick r:id="rId7"/>
              </a:rPr>
              <a:t>https://en.wikipedia.org/wiki/Lev_Vygotsky</a:t>
            </a:r>
            <a:r>
              <a:rPr lang="en-GB" sz="1600" dirty="0"/>
              <a:t> </a:t>
            </a:r>
          </a:p>
          <a:p>
            <a:pPr marL="285750" indent="-285750">
              <a:buFont typeface="Arial" panose="020B0604020202020204" pitchFamily="34" charset="0"/>
              <a:buChar char="•"/>
            </a:pPr>
            <a:r>
              <a:rPr lang="en-GB" sz="1600" dirty="0">
                <a:hlinkClick r:id="rId8"/>
              </a:rPr>
              <a:t>https://www.officetooltips.com/powerpoint_2016/tips/how_to_create_a_cycle_flow_chart_using_four_arrows_in_a_circle.html</a:t>
            </a:r>
            <a:r>
              <a:rPr lang="en-GB" sz="1600" dirty="0"/>
              <a:t> </a:t>
            </a:r>
            <a:r>
              <a:rPr lang="en-GB" sz="1600" b="0" i="0" dirty="0">
                <a:solidFill>
                  <a:srgbClr val="000000"/>
                </a:solidFill>
                <a:effectLst/>
                <a:latin typeface="open sans"/>
              </a:rPr>
              <a:t>© 2017-2020 </a:t>
            </a:r>
            <a:r>
              <a:rPr lang="en-GB" sz="1600" b="0" i="0" u="none" strike="noStrike" dirty="0" err="1">
                <a:solidFill>
                  <a:srgbClr val="0069BA"/>
                </a:solidFill>
                <a:effectLst/>
                <a:latin typeface="open sans"/>
                <a:hlinkClick r:id="rId9"/>
              </a:rPr>
              <a:t>Plexico</a:t>
            </a:r>
            <a:r>
              <a:rPr lang="en-GB" sz="1600" b="0" i="0" u="none" strike="noStrike" dirty="0">
                <a:solidFill>
                  <a:srgbClr val="0069BA"/>
                </a:solidFill>
                <a:effectLst/>
                <a:latin typeface="open sans"/>
                <a:hlinkClick r:id="rId9"/>
              </a:rPr>
              <a:t> Technologies LLC</a:t>
            </a:r>
            <a:endParaRPr lang="en-GB" sz="1600" dirty="0"/>
          </a:p>
          <a:p>
            <a:pPr marL="285750" indent="-285750">
              <a:buFont typeface="Arial" panose="020B0604020202020204" pitchFamily="34" charset="0"/>
              <a:buChar char="•"/>
            </a:pPr>
            <a:r>
              <a:rPr lang="en-GB" sz="1600" dirty="0">
                <a:hlinkClick r:id="rId10"/>
              </a:rPr>
              <a:t>https://en.wikipedia.org/wiki/B._F._Skinner</a:t>
            </a:r>
            <a:endParaRPr lang="en-GB" sz="1600" dirty="0"/>
          </a:p>
          <a:p>
            <a:pPr marL="285750" indent="-285750">
              <a:buFont typeface="Arial" panose="020B0604020202020204" pitchFamily="34" charset="0"/>
              <a:buChar char="•"/>
            </a:pPr>
            <a:r>
              <a:rPr lang="en-GB" sz="1600" dirty="0">
                <a:hlinkClick r:id="rId11"/>
              </a:rPr>
              <a:t>https://en.wikipedia.org/wiki/Ivan_Pavlov</a:t>
            </a:r>
            <a:r>
              <a:rPr lang="en-GB" sz="1600" dirty="0"/>
              <a:t> </a:t>
            </a:r>
          </a:p>
          <a:p>
            <a:pPr marL="285750" indent="-285750">
              <a:buFont typeface="Arial" panose="020B0604020202020204" pitchFamily="34" charset="0"/>
              <a:buChar char="•"/>
            </a:pPr>
            <a:r>
              <a:rPr lang="en-GB" sz="1600" dirty="0">
                <a:hlinkClick r:id="rId12"/>
              </a:rPr>
              <a:t>https://www.simplypsychology.org/behaviorism.html</a:t>
            </a:r>
            <a:r>
              <a:rPr lang="en-GB" sz="1600" dirty="0"/>
              <a:t> </a:t>
            </a:r>
          </a:p>
          <a:p>
            <a:pPr marL="285750" indent="-285750">
              <a:buFont typeface="Arial" panose="020B0604020202020204" pitchFamily="34" charset="0"/>
              <a:buChar char="•"/>
            </a:pPr>
            <a:r>
              <a:rPr lang="en-GB" sz="1600" dirty="0"/>
              <a:t>https://en.wikipedia.org/wiki/B._F._Skinner</a:t>
            </a:r>
          </a:p>
          <a:p>
            <a:pPr marL="285750" indent="-285750">
              <a:buFont typeface="Arial" panose="020B0604020202020204" pitchFamily="34" charset="0"/>
              <a:buChar char="•"/>
            </a:pPr>
            <a:r>
              <a:rPr lang="en-GB" sz="1600" dirty="0"/>
              <a:t>https://www.britannica.com/biography/Ivan-Pavlov/Opposition-to-communism</a:t>
            </a:r>
          </a:p>
          <a:p>
            <a:pPr marL="285750" indent="-285750">
              <a:buFont typeface="Arial" panose="020B0604020202020204" pitchFamily="34" charset="0"/>
              <a:buChar char="•"/>
            </a:pPr>
            <a:r>
              <a:rPr lang="en-GB" sz="1600" dirty="0">
                <a:hlinkClick r:id="rId13"/>
              </a:rPr>
              <a:t>https://youtu.be/LEJqowyuyi0</a:t>
            </a:r>
            <a:r>
              <a:rPr lang="en-GB" sz="1600" dirty="0"/>
              <a:t> </a:t>
            </a:r>
          </a:p>
          <a:p>
            <a:pPr marL="285750" indent="-285750">
              <a:buFont typeface="Arial" panose="020B0604020202020204" pitchFamily="34" charset="0"/>
              <a:buChar char="•"/>
            </a:pPr>
            <a:r>
              <a:rPr lang="en-GB" sz="1600" dirty="0">
                <a:hlinkClick r:id="rId14"/>
              </a:rPr>
              <a:t>https://thepsychologist.bps.org.uk/jerome-bruner-1915-2016</a:t>
            </a:r>
            <a:r>
              <a:rPr lang="en-GB" sz="1600" dirty="0"/>
              <a:t> </a:t>
            </a:r>
            <a:r>
              <a:rPr lang="en-GB" sz="1600" b="1" i="0" dirty="0">
                <a:solidFill>
                  <a:srgbClr val="E7C756"/>
                </a:solidFill>
                <a:effectLst/>
                <a:latin typeface="Arial" panose="020B0604020202020204" pitchFamily="34" charset="0"/>
              </a:rPr>
              <a:t>© Copyright 2000-2020 The British Psychological Society</a:t>
            </a:r>
            <a:endParaRPr lang="en-GB" sz="1600" dirty="0"/>
          </a:p>
          <a:p>
            <a:pPr marL="285750" indent="-285750">
              <a:buFont typeface="Arial" panose="020B0604020202020204" pitchFamily="34" charset="0"/>
              <a:buChar char="•"/>
            </a:pPr>
            <a:r>
              <a:rPr lang="en-GB" sz="1600" b="0" i="0" dirty="0">
                <a:solidFill>
                  <a:srgbClr val="000000"/>
                </a:solidFill>
                <a:effectLst/>
                <a:latin typeface="Open Sans"/>
                <a:hlinkClick r:id="rId15"/>
              </a:rPr>
              <a:t>https://www.joyfulbelly.com/</a:t>
            </a:r>
            <a:r>
              <a:rPr lang="en-GB" sz="1600" dirty="0">
                <a:solidFill>
                  <a:srgbClr val="000000"/>
                </a:solidFill>
                <a:latin typeface="Open Sans"/>
              </a:rPr>
              <a:t> </a:t>
            </a:r>
            <a:r>
              <a:rPr lang="en-GB" sz="1600" b="0" i="0" dirty="0">
                <a:solidFill>
                  <a:srgbClr val="000000"/>
                </a:solidFill>
                <a:effectLst/>
                <a:latin typeface="Open Sans"/>
              </a:rPr>
              <a:t>© 2019 Joyful Belly Ayurveda Inc., All rights reserved.</a:t>
            </a:r>
            <a:endParaRPr lang="en-GB" sz="1600" dirty="0"/>
          </a:p>
          <a:p>
            <a:pPr marL="285750" indent="-285750">
              <a:buFont typeface="Arial" panose="020B0604020202020204" pitchFamily="34" charset="0"/>
              <a:buChar char="•"/>
            </a:pPr>
            <a:r>
              <a:rPr lang="en-GB" sz="1600" dirty="0">
                <a:hlinkClick r:id="rId16"/>
              </a:rPr>
              <a:t>https://engagedlearning.co.uk/we-need-some-new-ideas-on-tackling-classroom-behaviour/</a:t>
            </a:r>
            <a:endParaRPr lang="en-GB" sz="1600" dirty="0"/>
          </a:p>
          <a:p>
            <a:pPr marL="285750" indent="-285750">
              <a:buFont typeface="Arial" panose="020B0604020202020204" pitchFamily="34" charset="0"/>
              <a:buChar char="•"/>
            </a:pPr>
            <a:r>
              <a:rPr lang="en-GB" sz="1600" b="0" i="0" dirty="0">
                <a:solidFill>
                  <a:srgbClr val="003399"/>
                </a:solidFill>
                <a:effectLst/>
                <a:latin typeface="Verdana" panose="020B0604030504040204" pitchFamily="34" charset="0"/>
                <a:hlinkClick r:id="rId17"/>
              </a:rPr>
              <a:t>https://classroomclipart.com/clipart-search/all-phrase/completing/</a:t>
            </a:r>
            <a:r>
              <a:rPr lang="en-GB" sz="1600" b="0" i="0" dirty="0">
                <a:solidFill>
                  <a:srgbClr val="003399"/>
                </a:solidFill>
                <a:effectLst/>
                <a:latin typeface="Verdana" panose="020B0604030504040204" pitchFamily="34" charset="0"/>
              </a:rPr>
              <a:t> </a:t>
            </a:r>
            <a:r>
              <a:rPr lang="en-GB" sz="1600" b="0" i="0" dirty="0">
                <a:solidFill>
                  <a:schemeClr val="bg1"/>
                </a:solidFill>
                <a:effectLst/>
                <a:latin typeface="Verdana" panose="020B0604030504040204" pitchFamily="34" charset="0"/>
              </a:rPr>
              <a:t>classroomclipart.com © 2020</a:t>
            </a:r>
          </a:p>
          <a:p>
            <a:pPr marL="285750" indent="-285750">
              <a:buFont typeface="Arial" panose="020B0604020202020204" pitchFamily="34" charset="0"/>
              <a:buChar char="•"/>
            </a:pPr>
            <a:r>
              <a:rPr lang="en-GB" sz="1600" b="1" i="0" dirty="0">
                <a:solidFill>
                  <a:srgbClr val="FFFFFF"/>
                </a:solidFill>
                <a:effectLst/>
                <a:latin typeface="Sniglet-Regular"/>
                <a:hlinkClick r:id="rId18"/>
              </a:rPr>
              <a:t>https://learnenglishkids.britishcouncil.org/writing-practice/school-timetable</a:t>
            </a:r>
            <a:r>
              <a:rPr lang="en-GB" sz="1600" b="1" i="0" dirty="0">
                <a:solidFill>
                  <a:srgbClr val="FFFFFF"/>
                </a:solidFill>
                <a:effectLst/>
                <a:latin typeface="Sniglet-Regular"/>
              </a:rPr>
              <a:t> © British Council</a:t>
            </a:r>
          </a:p>
          <a:p>
            <a:pPr marL="285750" indent="-285750">
              <a:buFont typeface="Arial" panose="020B0604020202020204" pitchFamily="34" charset="0"/>
              <a:buChar char="•"/>
            </a:pPr>
            <a:r>
              <a:rPr lang="en-GB" sz="1600" b="0" i="0" dirty="0">
                <a:solidFill>
                  <a:srgbClr val="000000"/>
                </a:solidFill>
                <a:effectLst/>
                <a:latin typeface="Verdana" panose="020B0604030504040204" pitchFamily="34" charset="0"/>
                <a:hlinkClick r:id="rId19"/>
              </a:rPr>
              <a:t>https://www.parentingscience.com/social-skills-activities.html</a:t>
            </a:r>
            <a:r>
              <a:rPr lang="en-GB" sz="1600" b="0" i="0" dirty="0">
                <a:solidFill>
                  <a:srgbClr val="000000"/>
                </a:solidFill>
                <a:effectLst/>
                <a:latin typeface="Verdana" panose="020B0604030504040204" pitchFamily="34" charset="0"/>
              </a:rPr>
              <a:t> Copyright © 2006-2020 by Gwen Dewar</a:t>
            </a:r>
          </a:p>
          <a:p>
            <a:pPr marL="285750" indent="-285750">
              <a:buFont typeface="Arial" panose="020B0604020202020204" pitchFamily="34" charset="0"/>
              <a:buChar char="•"/>
            </a:pPr>
            <a:r>
              <a:rPr lang="en-GB" sz="1600" dirty="0">
                <a:hlinkClick r:id="rId20"/>
              </a:rPr>
              <a:t>https://depositphotos.com/vector-images/child-thinking-clipart.html</a:t>
            </a:r>
            <a:r>
              <a:rPr lang="en-GB" sz="1600" dirty="0"/>
              <a:t> </a:t>
            </a:r>
            <a:r>
              <a:rPr lang="en-GB" sz="1600" b="0" i="0" dirty="0">
                <a:solidFill>
                  <a:srgbClr val="969696"/>
                </a:solidFill>
                <a:effectLst/>
                <a:latin typeface="Arial" panose="020B0604020202020204" pitchFamily="34" charset="0"/>
              </a:rPr>
              <a:t>© 2009-2020. </a:t>
            </a:r>
            <a:r>
              <a:rPr lang="en-GB" sz="1600" b="0" i="0" dirty="0" err="1">
                <a:solidFill>
                  <a:srgbClr val="969696"/>
                </a:solidFill>
                <a:effectLst/>
                <a:latin typeface="Arial" panose="020B0604020202020204" pitchFamily="34" charset="0"/>
              </a:rPr>
              <a:t>Depositphotos</a:t>
            </a:r>
            <a:endParaRPr lang="en-GB" sz="1600" dirty="0"/>
          </a:p>
          <a:p>
            <a:pPr marL="285750" indent="-285750">
              <a:buFont typeface="Arial" panose="020B0604020202020204" pitchFamily="34" charset="0"/>
              <a:buChar char="•"/>
            </a:pPr>
            <a:r>
              <a:rPr lang="en-GB" sz="1600" dirty="0">
                <a:hlinkClick r:id="rId21"/>
              </a:rPr>
              <a:t>https://www.dreamstime.com/illustration/kids-talking.html</a:t>
            </a:r>
            <a:r>
              <a:rPr lang="en-GB" sz="1600" dirty="0"/>
              <a:t> </a:t>
            </a:r>
            <a:r>
              <a:rPr lang="en-GB" sz="1600" b="0" i="0" dirty="0">
                <a:solidFill>
                  <a:srgbClr val="757575"/>
                </a:solidFill>
                <a:effectLst/>
                <a:latin typeface="Roboto"/>
              </a:rPr>
              <a:t>Copyright © 2000-2020 </a:t>
            </a:r>
            <a:r>
              <a:rPr lang="en-GB" sz="1600" b="0" i="0" dirty="0" err="1">
                <a:solidFill>
                  <a:srgbClr val="757575"/>
                </a:solidFill>
                <a:effectLst/>
                <a:latin typeface="Roboto"/>
              </a:rPr>
              <a:t>Dreamstime</a:t>
            </a:r>
            <a:endParaRPr lang="en-GB" sz="1600" dirty="0"/>
          </a:p>
          <a:p>
            <a:pPr marL="285750" indent="-285750">
              <a:buFont typeface="Arial" panose="020B0604020202020204" pitchFamily="34" charset="0"/>
              <a:buChar char="•"/>
            </a:pPr>
            <a:r>
              <a:rPr lang="en-GB" sz="1600" dirty="0">
                <a:hlinkClick r:id="rId22"/>
              </a:rPr>
              <a:t>https://www.thoughtco.com/field-trips-pros-and-cons-8401</a:t>
            </a:r>
            <a:r>
              <a:rPr lang="en-GB" sz="1600" dirty="0"/>
              <a:t> </a:t>
            </a:r>
            <a:r>
              <a:rPr lang="en-GB" sz="1600" b="0" i="0" u="none" strike="noStrike" dirty="0">
                <a:solidFill>
                  <a:srgbClr val="282828"/>
                </a:solidFill>
                <a:effectLst/>
                <a:latin typeface="Lato"/>
                <a:hlinkClick r:id="rId23"/>
              </a:rPr>
              <a:t>Melissa Kelly</a:t>
            </a:r>
            <a:r>
              <a:rPr lang="en-GB" sz="1600" u="none" strike="noStrike" dirty="0">
                <a:solidFill>
                  <a:srgbClr val="282828"/>
                </a:solidFill>
                <a:latin typeface="Lato"/>
              </a:rPr>
              <a:t> </a:t>
            </a:r>
            <a:r>
              <a:rPr lang="en-GB" sz="1600" b="0" i="0" dirty="0">
                <a:solidFill>
                  <a:srgbClr val="737373"/>
                </a:solidFill>
                <a:effectLst/>
                <a:latin typeface="Lato"/>
              </a:rPr>
              <a:t>Updated September 14, 2019 </a:t>
            </a:r>
            <a:endParaRPr lang="en-GB" sz="1600" dirty="0"/>
          </a:p>
          <a:p>
            <a:pPr marL="285750" indent="-285750">
              <a:buFont typeface="Arial" panose="020B0604020202020204" pitchFamily="34" charset="0"/>
              <a:buChar char="•"/>
            </a:pPr>
            <a:r>
              <a:rPr lang="en-GB" sz="1600" dirty="0">
                <a:hlinkClick r:id="rId24"/>
              </a:rPr>
              <a:t>https://buzz-caribbean.com/news/stay-connected-65000-tablets-being-sourced-for-schools-teachers/</a:t>
            </a:r>
            <a:r>
              <a:rPr lang="en-GB" sz="1600" dirty="0"/>
              <a:t> </a:t>
            </a:r>
            <a:r>
              <a:rPr lang="pt-BR" sz="1600" dirty="0"/>
              <a:t> BUZZ Contributor Mar 23, 2020</a:t>
            </a: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4197418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tint val="100000"/>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9485</TotalTime>
  <Words>1035</Words>
  <Application>Microsoft Office PowerPoint</Application>
  <PresentationFormat>Widescreen</PresentationFormat>
  <Paragraphs>70</Paragraphs>
  <Slides>6</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6</vt:i4>
      </vt:variant>
    </vt:vector>
  </HeadingPairs>
  <TitlesOfParts>
    <vt:vector size="22" baseType="lpstr">
      <vt:lpstr>-apple-system</vt:lpstr>
      <vt:lpstr>Arial</vt:lpstr>
      <vt:lpstr>Assistant</vt:lpstr>
      <vt:lpstr>Calibri</vt:lpstr>
      <vt:lpstr>Century Gothic</vt:lpstr>
      <vt:lpstr>Hiragino Kaku Gothic Pro</vt:lpstr>
      <vt:lpstr>Lato</vt:lpstr>
      <vt:lpstr>Noto Sans</vt:lpstr>
      <vt:lpstr>open sans</vt:lpstr>
      <vt:lpstr>open sans</vt:lpstr>
      <vt:lpstr>Raleway</vt:lpstr>
      <vt:lpstr>Roboto</vt:lpstr>
      <vt:lpstr>Sniglet-Regular</vt:lpstr>
      <vt:lpstr>Verdana</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Church</dc:creator>
  <cp:lastModifiedBy>Josh Church</cp:lastModifiedBy>
  <cp:revision>73</cp:revision>
  <dcterms:created xsi:type="dcterms:W3CDTF">2020-10-19T12:34:24Z</dcterms:created>
  <dcterms:modified xsi:type="dcterms:W3CDTF">2020-11-05T12:53:45Z</dcterms:modified>
</cp:coreProperties>
</file>