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p:scale>
          <a:sx n="40" d="100"/>
          <a:sy n="40" d="100"/>
        </p:scale>
        <p:origin x="2460" y="-230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4/29/2019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jp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pn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8.jpg"/><Relationship Id="rId4" Type="http://schemas.openxmlformats.org/officeDocument/2006/relationships/hyperlink" Target="http://www.scuolacascia.it/attivita/clil2/webquest/resources/consumerenergycenter/www.consumerenergycenter.org/transportation/consumer_tips/vehicle_energy_loss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95"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Tables should also have captions.  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extLst>
                    <a:ext uri="{9D8B030D-6E8A-4147-A177-3AD203B41FA5}">
                      <a16:colId xmlns:a16="http://schemas.microsoft.com/office/drawing/2014/main" val="20000"/>
                    </a:ext>
                  </a:extLst>
                </a:gridCol>
                <a:gridCol w="1958975">
                  <a:extLst>
                    <a:ext uri="{9D8B030D-6E8A-4147-A177-3AD203B41FA5}">
                      <a16:colId xmlns:a16="http://schemas.microsoft.com/office/drawing/2014/main" val="20001"/>
                    </a:ext>
                  </a:extLst>
                </a:gridCol>
                <a:gridCol w="1954212">
                  <a:extLst>
                    <a:ext uri="{9D8B030D-6E8A-4147-A177-3AD203B41FA5}">
                      <a16:colId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smtClean="0">
                <a:latin typeface="Arial" panose="020B0604020202020204" pitchFamily="34" charset="0"/>
                <a:cs typeface="Arial" panose="020B0604020202020204" pitchFamily="34" charset="0"/>
              </a:rPr>
              <a:t>Introduction</a:t>
            </a:r>
            <a:endParaRPr lang="en-AU" alt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272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29084" y="1969814"/>
            <a:ext cx="18256927" cy="4237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Downsizing Technology and its Impact on Volumetric Flow, Brake Specific </a:t>
            </a:r>
            <a:endParaRPr lang="en-GB" altLang="en-US" sz="4800" dirty="0" smtClean="0">
              <a:solidFill>
                <a:srgbClr val="002060"/>
              </a:solidFill>
              <a:latin typeface="Calibri" charset="0"/>
              <a:ea typeface="Calibri" charset="0"/>
              <a:cs typeface="Calibri" charset="0"/>
            </a:endParaRPr>
          </a:p>
          <a:p>
            <a:pPr>
              <a:lnSpc>
                <a:spcPct val="110000"/>
              </a:lnSpc>
              <a:spcBef>
                <a:spcPct val="0"/>
              </a:spcBef>
              <a:buNone/>
            </a:pPr>
            <a:r>
              <a:rPr lang="en-GB" altLang="en-US" sz="4800" dirty="0" smtClean="0">
                <a:solidFill>
                  <a:srgbClr val="002060"/>
                </a:solidFill>
                <a:latin typeface="Calibri" charset="0"/>
                <a:ea typeface="Calibri" charset="0"/>
                <a:cs typeface="Calibri" charset="0"/>
              </a:rPr>
              <a:t>Fuel </a:t>
            </a:r>
            <a:r>
              <a:rPr lang="en-GB" altLang="en-US" sz="4800" dirty="0">
                <a:solidFill>
                  <a:srgbClr val="002060"/>
                </a:solidFill>
                <a:latin typeface="Calibri" charset="0"/>
                <a:ea typeface="Calibri" charset="0"/>
                <a:cs typeface="Calibri" charset="0"/>
              </a:rPr>
              <a:t>Consumption and </a:t>
            </a:r>
            <a:r>
              <a:rPr lang="en-GB" altLang="en-US" sz="4800" dirty="0" smtClean="0">
                <a:solidFill>
                  <a:srgbClr val="002060"/>
                </a:solidFill>
                <a:latin typeface="Calibri" charset="0"/>
                <a:ea typeface="Calibri" charset="0"/>
                <a:cs typeface="Calibri" charset="0"/>
              </a:rPr>
              <a:t>drivability of an Internal Combustion Engine. </a:t>
            </a:r>
            <a:endParaRPr lang="en-GB" altLang="en-US" sz="4800" b="1"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Daniel Salathiel</a:t>
            </a:r>
            <a:endParaRPr lang="en-GB" altLang="en-US" sz="4000" b="1"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Mark </a:t>
            </a:r>
            <a:r>
              <a:rPr lang="en-GB" altLang="en-US" sz="3600" dirty="0" err="1" smtClean="0">
                <a:solidFill>
                  <a:srgbClr val="002060"/>
                </a:solidFill>
                <a:latin typeface="Calibri" charset="0"/>
                <a:ea typeface="Calibri" charset="0"/>
                <a:cs typeface="Calibri" charset="0"/>
              </a:rPr>
              <a:t>Sandford</a:t>
            </a:r>
            <a:r>
              <a:rPr lang="en-GB" altLang="en-US" sz="3600" dirty="0" smtClean="0">
                <a:solidFill>
                  <a:srgbClr val="002060"/>
                </a:solidFill>
                <a:latin typeface="Calibri" charset="0"/>
                <a:ea typeface="Calibri" charset="0"/>
                <a:cs typeface="Calibri" charset="0"/>
              </a:rPr>
              <a:t> </a:t>
            </a:r>
            <a:endParaRPr lang="en-GB" altLang="en-US" sz="3600"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zh-CN" sz="3600" dirty="0" err="1" smtClean="0">
                <a:solidFill>
                  <a:srgbClr val="002060"/>
                </a:solidFill>
                <a:latin typeface="Calibri" charset="0"/>
                <a:ea typeface="Calibri" charset="0"/>
                <a:cs typeface="Calibri" charset="0"/>
              </a:rPr>
              <a:t>Bsc</a:t>
            </a:r>
            <a:r>
              <a:rPr lang="en-GB" altLang="zh-CN" sz="3600" dirty="0" smtClean="0">
                <a:solidFill>
                  <a:srgbClr val="002060"/>
                </a:solidFill>
                <a:latin typeface="Calibri" charset="0"/>
                <a:ea typeface="Calibri" charset="0"/>
                <a:cs typeface="Calibri" charset="0"/>
              </a:rPr>
              <a:t>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53060" y="6155447"/>
            <a:ext cx="6534261" cy="14877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GB" sz="2800" dirty="0"/>
              <a:t>The main issue for car manufactures regarding the internal combustion engines in a passenger vehicle is its efficiency, or lack of it. An engine has on average a 62.4 percent loss of its fuel energy during its internal combustion </a:t>
            </a:r>
            <a:r>
              <a:rPr lang="en-GB" sz="2800" dirty="0" smtClean="0"/>
              <a:t>process [1]. A </a:t>
            </a:r>
            <a:r>
              <a:rPr lang="en-GB" sz="2800" dirty="0"/>
              <a:t>modern internal combustion engine is becoming increasingly efficient, but on average a car only uses 10 to 15 percent of its installed horsepower </a:t>
            </a:r>
            <a:r>
              <a:rPr lang="en-GB" sz="2800" dirty="0" smtClean="0"/>
              <a:t>performance [2]. </a:t>
            </a:r>
            <a:r>
              <a:rPr lang="en-GB" sz="2800" dirty="0"/>
              <a:t>Coupled with the size of the engines used, there is dramatic efficiency losses due many factors than need to be addressed to improve the internal combustion engines efficiency. The industries solution to these problems is engine downsizing, reducing losses associated with the larger engine sizes and help increase the efficiencies In relation to the Brake Specific Fuel Consumption (BSFC). The smaller engines reduce the losses through the bearings, piston ring friction and pumping losses </a:t>
            </a:r>
            <a:r>
              <a:rPr lang="en-GB" sz="2800" dirty="0" smtClean="0"/>
              <a:t>[2]. This </a:t>
            </a:r>
            <a:r>
              <a:rPr lang="en-GB" sz="2800" dirty="0"/>
              <a:t>means compared to the larger capacity engines, there are less losses due to decreased overall surface areas. </a:t>
            </a:r>
          </a:p>
          <a:p>
            <a:pPr>
              <a:spcBef>
                <a:spcPct val="50000"/>
              </a:spcBef>
            </a:pPr>
            <a:endParaRPr lang="en-US" altLang="en-US" sz="2800" dirty="0"/>
          </a:p>
        </p:txBody>
      </p:sp>
      <p:sp>
        <p:nvSpPr>
          <p:cNvPr id="23" name="Text Box 11"/>
          <p:cNvSpPr txBox="1">
            <a:spLocks noChangeArrowheads="1"/>
          </p:cNvSpPr>
          <p:nvPr/>
        </p:nvSpPr>
        <p:spPr bwMode="auto">
          <a:xfrm>
            <a:off x="14455793" y="24594746"/>
            <a:ext cx="6415087" cy="5105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smtClean="0">
                <a:ea typeface="Arial" charset="0"/>
                <a:cs typeface="Arial" charset="0"/>
              </a:rPr>
              <a:t>[1] </a:t>
            </a:r>
            <a:r>
              <a:rPr lang="en-GB" sz="1800" dirty="0" smtClean="0"/>
              <a:t>California Energy Commission. (2018). Energy Losses in a Vehicle. [online] Available at: </a:t>
            </a:r>
            <a:r>
              <a:rPr lang="en-GB" sz="1800" u="sng" dirty="0" smtClean="0">
                <a:hlinkClick r:id="rId4"/>
              </a:rPr>
              <a:t>http://www.scuolacascia.it/attivita/clil2/webquest/resources/consumerenergycenter/www.consumerenergycenter.org/transportation/consumer_tips/vehicle_energy_losses.html</a:t>
            </a:r>
            <a:endParaRPr lang="en-GB" sz="1800" u="sng" dirty="0" smtClean="0"/>
          </a:p>
          <a:p>
            <a:pPr marL="0" indent="0">
              <a:spcBef>
                <a:spcPct val="50000"/>
              </a:spcBef>
            </a:pPr>
            <a:r>
              <a:rPr lang="en-GB" sz="1800" dirty="0" smtClean="0"/>
              <a:t>[2] k</a:t>
            </a:r>
            <a:r>
              <a:rPr lang="en-GB" sz="1800" dirty="0"/>
              <a:t>, </a:t>
            </a:r>
            <a:r>
              <a:rPr lang="en-GB" sz="1800" dirty="0" err="1" smtClean="0"/>
              <a:t>cameron</a:t>
            </a:r>
            <a:r>
              <a:rPr lang="en-GB" sz="1800" dirty="0" smtClean="0"/>
              <a:t>. </a:t>
            </a:r>
            <a:r>
              <a:rPr lang="en-GB" sz="1800" dirty="0"/>
              <a:t>(</a:t>
            </a:r>
            <a:r>
              <a:rPr lang="en-GB" sz="1800" dirty="0" smtClean="0"/>
              <a:t>2014). </a:t>
            </a:r>
            <a:r>
              <a:rPr lang="en-GB" sz="1800" dirty="0"/>
              <a:t>Engine downsizing and efficiency. Engine Downsizing, pp.1-2</a:t>
            </a:r>
            <a:r>
              <a:rPr lang="en-GB" sz="1800" dirty="0" smtClean="0"/>
              <a:t>.</a:t>
            </a:r>
          </a:p>
          <a:p>
            <a:pPr marL="0" indent="0">
              <a:spcBef>
                <a:spcPct val="50000"/>
              </a:spcBef>
            </a:pPr>
            <a:r>
              <a:rPr lang="en-GB" sz="1800" dirty="0" smtClean="0"/>
              <a:t>[3] Bell</a:t>
            </a:r>
            <a:r>
              <a:rPr lang="en-GB" sz="1800" dirty="0"/>
              <a:t>, C. (</a:t>
            </a:r>
            <a:r>
              <a:rPr lang="en-GB" sz="1800" dirty="0" err="1"/>
              <a:t>n.d.</a:t>
            </a:r>
            <a:r>
              <a:rPr lang="en-GB" sz="1800" dirty="0"/>
              <a:t>). Maximum Boost- Designing, testing and installing Turbocharger systems. 1st ed. Motor Racing Publications Limited, pp.7-8 &amp; 12-14.</a:t>
            </a:r>
          </a:p>
          <a:p>
            <a:pPr marL="0" indent="0">
              <a:spcBef>
                <a:spcPct val="50000"/>
              </a:spcBef>
            </a:pPr>
            <a:endParaRPr lang="en-GB" sz="1800" dirty="0"/>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8689" y="1925641"/>
            <a:ext cx="2510597" cy="3455369"/>
          </a:xfrm>
          <a:prstGeom prst="rect">
            <a:avLst/>
          </a:prstGeom>
        </p:spPr>
      </p:pic>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26131" y="20861816"/>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p>
          <a:p>
            <a:pPr marL="342900" lvl="0" indent="-342900">
              <a:buFont typeface="Arial" panose="020B0604020202020204" pitchFamily="34" charset="0"/>
              <a:buChar char="•"/>
            </a:pPr>
            <a:r>
              <a:rPr lang="en-GB" sz="2800" dirty="0"/>
              <a:t>To evaluate and assess the efficiency of a Downsized engine in relation to the Brake Specific Fuel Consumption in an urban duty cycle, when compared to a larger capacity counterpart. </a:t>
            </a:r>
          </a:p>
          <a:p>
            <a:pPr marL="342900" lvl="0" indent="-342900">
              <a:buFont typeface="Arial" panose="020B0604020202020204" pitchFamily="34" charset="0"/>
              <a:buChar char="•"/>
            </a:pPr>
            <a:r>
              <a:rPr lang="en-GB" sz="2800" dirty="0"/>
              <a:t>To Evaluate and assess the volumetric flow of a Downsized engine in relation to its transient and steady state performance, when compared to a larger capacity naturally aspirated counterpart</a:t>
            </a:r>
            <a:r>
              <a:rPr lang="en-GB" dirty="0"/>
              <a:t>.  </a:t>
            </a:r>
          </a:p>
        </p:txBody>
      </p:sp>
      <p:sp>
        <p:nvSpPr>
          <p:cNvPr id="46" name="Text Box 6"/>
          <p:cNvSpPr txBox="1">
            <a:spLocks noChangeArrowheads="1"/>
          </p:cNvSpPr>
          <p:nvPr/>
        </p:nvSpPr>
        <p:spPr bwMode="auto">
          <a:xfrm>
            <a:off x="6637388" y="6053579"/>
            <a:ext cx="7653822" cy="9060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 </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smtClean="0"/>
              <a:t>Data </a:t>
            </a:r>
            <a:r>
              <a:rPr lang="en-GB" sz="2800" dirty="0"/>
              <a:t>collected using the Race-technologies DL1 data logger has be processed using an Excel spreadsheet and developed into a duty cycle to support the introduction of a forced induction system and demonstrate the effect on the Brake Specific Fuel Consumption for a downsized engine along the same cycle as the higher capacity engine. In conjunction with the data, calculations on the engines volumetric flow, its volumetric flow once a forced induction system has been applied and the overall conditioning of the charge will be carried out. This data can also be processed using a spreadsheet format. The data and calculations have been used to validate the credibility of a downsized engine in comparison to its larger capacity counterpart in relation to a BSFC map.</a:t>
            </a:r>
            <a:endParaRPr lang="en-AU" altLang="en-US" sz="2800" b="1"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6637388" y="14885432"/>
            <a:ext cx="7480320"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p>
          <a:p>
            <a:r>
              <a:rPr lang="en-GB" sz="2800" dirty="0"/>
              <a:t>The values highlighted on the map </a:t>
            </a:r>
            <a:r>
              <a:rPr lang="en-GB" sz="2800" dirty="0" smtClean="0"/>
              <a:t>below </a:t>
            </a:r>
            <a:r>
              <a:rPr lang="en-GB" sz="2800" dirty="0"/>
              <a:t>in blue indicate the discussed Brake </a:t>
            </a:r>
            <a:r>
              <a:rPr lang="en-GB" sz="2800" dirty="0" smtClean="0"/>
              <a:t>Specific consumption </a:t>
            </a:r>
            <a:r>
              <a:rPr lang="en-GB" sz="2800" dirty="0"/>
              <a:t>data for the 800cc downsized engine, whereas the purple values represent the higher capacity 1600cc engine used to gather the duty cycle data. The values plotted for the downsized engine can clearly be seen to be closer to the optimum </a:t>
            </a:r>
            <a:r>
              <a:rPr lang="en-GB" sz="2800" dirty="0" smtClean="0"/>
              <a:t>(Green) operating </a:t>
            </a:r>
            <a:r>
              <a:rPr lang="en-GB" sz="2800" dirty="0"/>
              <a:t>range for fuel consumption. This clearly indicated that the downsized engine is more efficient at part-load duty cycle operation</a:t>
            </a:r>
            <a:endParaRPr lang="en-AU" altLang="en-US" sz="28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4274767" y="12199630"/>
            <a:ext cx="6638332" cy="12938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smtClean="0"/>
              <a:t>The </a:t>
            </a:r>
            <a:r>
              <a:rPr lang="en-GB" sz="2800" dirty="0"/>
              <a:t>conclusion made from the analysis of these data sets were shown to favour the downsized technology in terms of efficiency gains, meaning the smaller capacity engine proposed with the relevant gear ratios pushed the operation load in relation to engine speed, to a more efficient Brake Specific Fuel Consumption value at the same engine power (Kw) and road speed (m/s) as the higher capacity engine counterpart. The performance analysis also considered the constraints of the naturally aspirated and conventional turbocharger system in relation to transient flow associated with the volumetric flow. This analysis section offered alternative researched technologies that provide a </a:t>
            </a:r>
            <a:r>
              <a:rPr lang="en-GB" sz="2800" dirty="0" smtClean="0"/>
              <a:t>solution. In conclusion the data sets and calculations provide enough evidence to suggest that Engine Downsizing is a viable option for the Automotive industry to increase the efficiency of the Internal Combustion engine. </a:t>
            </a:r>
            <a:endParaRPr lang="en-US" altLang="en-US" sz="2800" dirty="0"/>
          </a:p>
        </p:txBody>
      </p:sp>
      <p:sp>
        <p:nvSpPr>
          <p:cNvPr id="58" name="Text Box 21"/>
          <p:cNvSpPr txBox="1">
            <a:spLocks noChangeArrowheads="1"/>
          </p:cNvSpPr>
          <p:nvPr/>
        </p:nvSpPr>
        <p:spPr bwMode="auto">
          <a:xfrm>
            <a:off x="6485715" y="26922057"/>
            <a:ext cx="6830218" cy="821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800" dirty="0">
                <a:latin typeface="Times New Roman" panose="02020603050405020304" pitchFamily="18" charset="0"/>
                <a:cs typeface="Times New Roman" panose="02020603050405020304" pitchFamily="18" charset="0"/>
              </a:rPr>
              <a:t>BSFC map with indicated 800cc values and 1600c values, (Daniel Salathiel, 2019)</a:t>
            </a:r>
            <a:endParaRPr lang="en-AU" altLang="en-US" sz="1800" i="1" dirty="0">
              <a:latin typeface="Times New Roman" panose="02020603050405020304" pitchFamily="18" charset="0"/>
              <a:cs typeface="Times New Roman" panose="02020603050405020304" pitchFamily="18" charset="0"/>
            </a:endParaRPr>
          </a:p>
        </p:txBody>
      </p:sp>
      <p:pic>
        <p:nvPicPr>
          <p:cNvPr id="34" name="Picture 33"/>
          <p:cNvPicPr/>
          <p:nvPr/>
        </p:nvPicPr>
        <p:blipFill rotWithShape="1">
          <a:blip r:embed="rId6">
            <a:extLst>
              <a:ext uri="{28A0092B-C50C-407E-A947-70E740481C1C}">
                <a14:useLocalDpi xmlns:a14="http://schemas.microsoft.com/office/drawing/2010/main" val="0"/>
              </a:ext>
            </a:extLst>
          </a:blip>
          <a:srcRect l="2260" t="27182" r="22623" b="15856"/>
          <a:stretch/>
        </p:blipFill>
        <p:spPr bwMode="auto">
          <a:xfrm>
            <a:off x="6502205" y="21525828"/>
            <a:ext cx="7660940" cy="5077583"/>
          </a:xfrm>
          <a:prstGeom prst="rect">
            <a:avLst/>
          </a:prstGeom>
          <a:ln>
            <a:noFill/>
          </a:ln>
          <a:extLst>
            <a:ext uri="{53640926-AAD7-44D8-BBD7-CCE9431645EC}">
              <a14:shadowObscured xmlns:a14="http://schemas.microsoft.com/office/drawing/2010/main"/>
            </a:ext>
          </a:extLst>
        </p:spPr>
      </p:pic>
      <p:sp>
        <p:nvSpPr>
          <p:cNvPr id="41" name="Text Box 21"/>
          <p:cNvSpPr txBox="1">
            <a:spLocks noChangeArrowheads="1"/>
          </p:cNvSpPr>
          <p:nvPr/>
        </p:nvSpPr>
        <p:spPr bwMode="auto">
          <a:xfrm>
            <a:off x="14484405" y="7591626"/>
            <a:ext cx="6830218" cy="544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1800" dirty="0" smtClean="0">
                <a:latin typeface="Times New Roman" panose="02020603050405020304" pitchFamily="18" charset="0"/>
                <a:cs typeface="Times New Roman" panose="02020603050405020304" pitchFamily="18" charset="0"/>
              </a:rPr>
              <a:t>Brake Horse Power Equation using boost Pressure, [3] </a:t>
            </a:r>
          </a:p>
        </p:txBody>
      </p:sp>
      <mc:AlternateContent xmlns:mc="http://schemas.openxmlformats.org/markup-compatibility/2006">
        <mc:Choice xmlns:a14="http://schemas.microsoft.com/office/drawing/2010/main" Requires="a14">
          <p:sp>
            <p:nvSpPr>
              <p:cNvPr id="45" name="Text Box 6"/>
              <p:cNvSpPr txBox="1">
                <a:spLocks noChangeArrowheads="1"/>
              </p:cNvSpPr>
              <p:nvPr/>
            </p:nvSpPr>
            <p:spPr bwMode="auto">
              <a:xfrm>
                <a:off x="13590854" y="6430336"/>
                <a:ext cx="8233678" cy="127332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14:m>
                  <m:oMathPara xmlns:m="http://schemas.openxmlformats.org/officeDocument/2006/math">
                    <m:oMathParaPr>
                      <m:jc m:val="centerGroup"/>
                    </m:oMathParaPr>
                    <m:oMath xmlns:m="http://schemas.openxmlformats.org/officeDocument/2006/math">
                      <m:r>
                        <a:rPr lang="en-GB" i="1"/>
                        <m:t>𝐿𝑜𝑤𝑒𝑟</m:t>
                      </m:r>
                      <m:r>
                        <a:rPr lang="en-GB" i="1"/>
                        <m:t> </m:t>
                      </m:r>
                      <m:r>
                        <a:rPr lang="en-GB" i="1"/>
                        <m:t>𝐵𝐻𝑃</m:t>
                      </m:r>
                      <m:r>
                        <a:rPr lang="en-GB" i="1"/>
                        <m:t> </m:t>
                      </m:r>
                      <m:r>
                        <a:rPr lang="en-GB" i="1"/>
                        <m:t>𝑣𝑎𝑙𝑢𝑒</m:t>
                      </m:r>
                      <m:r>
                        <a:rPr lang="en-GB" i="1"/>
                        <m:t>=0.052×</m:t>
                      </m:r>
                      <m:r>
                        <a:rPr lang="en-GB" i="1"/>
                        <m:t>𝐶𝐼</m:t>
                      </m:r>
                      <m:r>
                        <a:rPr lang="en-GB" i="1"/>
                        <m:t>×(</m:t>
                      </m:r>
                      <m:r>
                        <a:rPr lang="en-GB" i="1"/>
                        <m:t>𝑃𝑆𝐼</m:t>
                      </m:r>
                      <m:r>
                        <a:rPr lang="en-GB" i="1"/>
                        <m:t>+14.7)</m:t>
                      </m:r>
                    </m:oMath>
                  </m:oMathPara>
                </a14:m>
                <a:endParaRPr lang="en-GB" dirty="0"/>
              </a:p>
              <a:p>
                <a14:m>
                  <m:oMathPara xmlns:m="http://schemas.openxmlformats.org/officeDocument/2006/math">
                    <m:oMathParaPr>
                      <m:jc m:val="centerGroup"/>
                    </m:oMathParaPr>
                    <m:oMath xmlns:m="http://schemas.openxmlformats.org/officeDocument/2006/math">
                      <m:r>
                        <a:rPr lang="en-GB" i="1"/>
                        <m:t>𝐻𝑖𝑔h𝑒𝑟</m:t>
                      </m:r>
                      <m:r>
                        <a:rPr lang="en-GB" i="1"/>
                        <m:t> </m:t>
                      </m:r>
                      <m:r>
                        <a:rPr lang="en-GB" i="1"/>
                        <m:t>𝐵𝐻𝑃</m:t>
                      </m:r>
                      <m:r>
                        <a:rPr lang="en-GB" i="1"/>
                        <m:t> </m:t>
                      </m:r>
                      <m:r>
                        <a:rPr lang="en-GB" i="1"/>
                        <m:t>𝑣𝑎𝑙𝑢𝑒</m:t>
                      </m:r>
                      <m:r>
                        <a:rPr lang="en-GB" i="1"/>
                        <m:t>=0.077×</m:t>
                      </m:r>
                      <m:r>
                        <a:rPr lang="en-GB" i="1"/>
                        <m:t>𝐶𝐼</m:t>
                      </m:r>
                      <m:r>
                        <a:rPr lang="en-GB" i="1"/>
                        <m:t>×(</m:t>
                      </m:r>
                      <m:r>
                        <a:rPr lang="en-GB" i="1"/>
                        <m:t>𝑃𝑆𝐼</m:t>
                      </m:r>
                      <m:r>
                        <a:rPr lang="en-GB" i="1"/>
                        <m:t>+14.7)</m:t>
                      </m:r>
                    </m:oMath>
                  </m:oMathPara>
                </a14:m>
                <a:endParaRPr lang="en-GB" dirty="0"/>
              </a:p>
            </p:txBody>
          </p:sp>
        </mc:Choice>
        <mc:Fallback>
          <p:sp>
            <p:nvSpPr>
              <p:cNvPr id="45" name="Text Box 6"/>
              <p:cNvSpPr txBox="1">
                <a:spLocks noRot="1" noChangeAspect="1" noMove="1" noResize="1" noEditPoints="1" noAdjustHandles="1" noChangeArrowheads="1" noChangeShapeType="1" noTextEdit="1"/>
              </p:cNvSpPr>
              <p:nvPr/>
            </p:nvSpPr>
            <p:spPr bwMode="auto">
              <a:xfrm>
                <a:off x="13590854" y="6430336"/>
                <a:ext cx="8233678" cy="1273323"/>
              </a:xfrm>
              <a:prstGeom prst="rect">
                <a:avLst/>
              </a:prstGeom>
              <a:blipFill>
                <a:blip r:embed="rId7"/>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55" name="Text Box 6"/>
          <p:cNvSpPr txBox="1">
            <a:spLocks noChangeArrowheads="1"/>
          </p:cNvSpPr>
          <p:nvPr/>
        </p:nvSpPr>
        <p:spPr bwMode="auto">
          <a:xfrm>
            <a:off x="14260972" y="7926738"/>
            <a:ext cx="6943027" cy="5520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From these two equations using 29 PSI Boost pressure and the 48.82 CI value the lower Brake Horse Power figure for the downsized engine equalled 111 BHP, and the upper equalled 164.27 BHP. So the average power for the downsized unit is 137.63 BHP, 12.63 horse power more than the 1600cc N/a engine originally found in the car. </a:t>
            </a:r>
          </a:p>
          <a:p>
            <a:r>
              <a:rPr lang="en-GB" dirty="0"/>
              <a:t/>
            </a:r>
            <a:br>
              <a:rPr lang="en-GB" dirty="0"/>
            </a:br>
            <a:r>
              <a:rPr lang="en-GB" dirty="0"/>
              <a:t> </a:t>
            </a:r>
          </a:p>
          <a:p>
            <a:endParaRPr lang="en-GB" dirty="0"/>
          </a:p>
        </p:txBody>
      </p:sp>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0000" y="1925641"/>
            <a:ext cx="2690396" cy="347940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329</TotalTime>
  <Words>1486</Words>
  <Application>Microsoft Office PowerPoint</Application>
  <PresentationFormat>Custom</PresentationFormat>
  <Paragraphs>100</Paragraphs>
  <Slides>2</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vt:i4>
      </vt:variant>
    </vt:vector>
  </HeadingPairs>
  <TitlesOfParts>
    <vt:vector size="11" baseType="lpstr">
      <vt:lpstr>ＭＳ Ｐゴシック</vt:lpstr>
      <vt:lpstr>ＭＳ Ｐゴシック</vt:lpstr>
      <vt:lpstr>Arial</vt:lpstr>
      <vt:lpstr>Calibri</vt:lpstr>
      <vt:lpstr>Calibri Light</vt:lpstr>
      <vt:lpstr>Georgia</vt:lpstr>
      <vt:lpstr>Times New Roman</vt:lpstr>
      <vt:lpstr>Office Theme</vt:lpstr>
      <vt:lpstr>Equation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Daniel Salathiel (P149609)</cp:lastModifiedBy>
  <cp:revision>49</cp:revision>
  <dcterms:created xsi:type="dcterms:W3CDTF">2016-02-25T08:27:32Z</dcterms:created>
  <dcterms:modified xsi:type="dcterms:W3CDTF">2019-04-29T01:59:53Z</dcterms:modified>
</cp:coreProperties>
</file>