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0"/>
  </p:notesMasterIdLst>
  <p:sldIdLst>
    <p:sldId id="256" r:id="rId5"/>
    <p:sldId id="259" r:id="rId6"/>
    <p:sldId id="257" r:id="rId7"/>
    <p:sldId id="260" r:id="rId8"/>
    <p:sldId id="261" r:id="rId9"/>
    <p:sldId id="262" r:id="rId10"/>
    <p:sldId id="263" r:id="rId11"/>
    <p:sldId id="264" r:id="rId12"/>
    <p:sldId id="265" r:id="rId13"/>
    <p:sldId id="266" r:id="rId14"/>
    <p:sldId id="267" r:id="rId15"/>
    <p:sldId id="268" r:id="rId16"/>
    <p:sldId id="269" r:id="rId17"/>
    <p:sldId id="270" r:id="rId18"/>
    <p:sldId id="271"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35F1C58-7DCB-9C48-9409-499F7EFB9385}" v="2" dt="2026-07-17T13:07:11.890"/>
    <p1510:client id="{37CB26EC-4563-4C1B-A3C5-A0AD635C7239}" v="26" dt="2026-07-17T15:13:44.878"/>
    <p1510:client id="{53298E08-3CD2-2C54-6CD0-D654C6909EB6}" v="5" dt="2026-07-17T14:42:41.242"/>
    <p1510:client id="{FFA95B2C-EEAD-4D7E-823E-8316D0D12607}" v="10" dt="2026-07-17T15:18:39.25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veren Nneoma Kucha (2423866)" userId="S::2423866@student.uwtsd.ac.uk::9bcb0d7e-3c2a-46df-a8f0-0e1a40f03d31" providerId="AD" clId="Web-{335F1C58-7DCB-9C48-9409-499F7EFB9385}"/>
    <pc:docChg chg="modSld">
      <pc:chgData name="Iveren Nneoma Kucha (2423866)" userId="S::2423866@student.uwtsd.ac.uk::9bcb0d7e-3c2a-46df-a8f0-0e1a40f03d31" providerId="AD" clId="Web-{335F1C58-7DCB-9C48-9409-499F7EFB9385}" dt="2026-07-17T13:07:11.890" v="1"/>
      <pc:docMkLst>
        <pc:docMk/>
      </pc:docMkLst>
      <pc:sldChg chg="addSp delSp modSp">
        <pc:chgData name="Iveren Nneoma Kucha (2423866)" userId="S::2423866@student.uwtsd.ac.uk::9bcb0d7e-3c2a-46df-a8f0-0e1a40f03d31" providerId="AD" clId="Web-{335F1C58-7DCB-9C48-9409-499F7EFB9385}" dt="2026-07-17T13:07:11.890" v="1"/>
        <pc:sldMkLst>
          <pc:docMk/>
          <pc:sldMk cId="324958509" sldId="256"/>
        </pc:sldMkLst>
        <pc:picChg chg="add del mod">
          <ac:chgData name="Iveren Nneoma Kucha (2423866)" userId="S::2423866@student.uwtsd.ac.uk::9bcb0d7e-3c2a-46df-a8f0-0e1a40f03d31" providerId="AD" clId="Web-{335F1C58-7DCB-9C48-9409-499F7EFB9385}" dt="2026-07-17T13:07:11.890" v="1"/>
          <ac:picMkLst>
            <pc:docMk/>
            <pc:sldMk cId="324958509" sldId="256"/>
            <ac:picMk id="4" creationId="{729878CE-472B-DD98-B9D4-6E1CB69E3A63}"/>
          </ac:picMkLst>
        </pc:picChg>
      </pc:sldChg>
    </pc:docChg>
  </pc:docChgLst>
  <pc:docChgLst>
    <pc:chgData name="Iveren Nneoma Kucha (2423866)" userId="S::2423866@student.uwtsd.ac.uk::9bcb0d7e-3c2a-46df-a8f0-0e1a40f03d31" providerId="AD" clId="Web-{FFA95B2C-EEAD-4D7E-823E-8316D0D12607}"/>
    <pc:docChg chg="modSld">
      <pc:chgData name="Iveren Nneoma Kucha (2423866)" userId="S::2423866@student.uwtsd.ac.uk::9bcb0d7e-3c2a-46df-a8f0-0e1a40f03d31" providerId="AD" clId="Web-{FFA95B2C-EEAD-4D7E-823E-8316D0D12607}" dt="2026-07-17T15:18:39.255" v="7" actId="20577"/>
      <pc:docMkLst>
        <pc:docMk/>
      </pc:docMkLst>
      <pc:sldChg chg="modSp">
        <pc:chgData name="Iveren Nneoma Kucha (2423866)" userId="S::2423866@student.uwtsd.ac.uk::9bcb0d7e-3c2a-46df-a8f0-0e1a40f03d31" providerId="AD" clId="Web-{FFA95B2C-EEAD-4D7E-823E-8316D0D12607}" dt="2026-07-17T15:18:39.255" v="7" actId="20577"/>
        <pc:sldMkLst>
          <pc:docMk/>
          <pc:sldMk cId="324958509" sldId="256"/>
        </pc:sldMkLst>
        <pc:spChg chg="mod">
          <ac:chgData name="Iveren Nneoma Kucha (2423866)" userId="S::2423866@student.uwtsd.ac.uk::9bcb0d7e-3c2a-46df-a8f0-0e1a40f03d31" providerId="AD" clId="Web-{FFA95B2C-EEAD-4D7E-823E-8316D0D12607}" dt="2026-07-17T15:18:39.255" v="7" actId="20577"/>
          <ac:spMkLst>
            <pc:docMk/>
            <pc:sldMk cId="324958509" sldId="256"/>
            <ac:spMk id="3" creationId="{98CBA758-86F6-69E3-768D-D9C07982A4C7}"/>
          </ac:spMkLst>
        </pc:spChg>
      </pc:sldChg>
    </pc:docChg>
  </pc:docChgLst>
  <pc:docChgLst>
    <pc:chgData name="Iveren Nneoma Kucha (2423866)" userId="9bcb0d7e-3c2a-46df-a8f0-0e1a40f03d31" providerId="ADAL" clId="{431E04BD-8790-4C94-892F-348B71C97BD5}"/>
    <pc:docChg chg="custSel modSld">
      <pc:chgData name="Iveren Nneoma Kucha (2423866)" userId="9bcb0d7e-3c2a-46df-a8f0-0e1a40f03d31" providerId="ADAL" clId="{431E04BD-8790-4C94-892F-348B71C97BD5}" dt="2026-07-17T15:17:45.960" v="150" actId="313"/>
      <pc:docMkLst>
        <pc:docMk/>
      </pc:docMkLst>
      <pc:sldChg chg="addSp modSp">
        <pc:chgData name="Iveren Nneoma Kucha (2423866)" userId="9bcb0d7e-3c2a-46df-a8f0-0e1a40f03d31" providerId="ADAL" clId="{431E04BD-8790-4C94-892F-348B71C97BD5}" dt="2026-07-17T15:13:44.878" v="25"/>
        <pc:sldMkLst>
          <pc:docMk/>
          <pc:sldMk cId="324958509" sldId="256"/>
        </pc:sldMkLst>
        <pc:picChg chg="add mod">
          <ac:chgData name="Iveren Nneoma Kucha (2423866)" userId="9bcb0d7e-3c2a-46df-a8f0-0e1a40f03d31" providerId="ADAL" clId="{431E04BD-8790-4C94-892F-348B71C97BD5}" dt="2026-07-17T15:13:44.878" v="25"/>
          <ac:picMkLst>
            <pc:docMk/>
            <pc:sldMk cId="324958509" sldId="256"/>
            <ac:picMk id="6" creationId="{BD5C0763-FB02-5751-D9BF-246FA81F338A}"/>
          </ac:picMkLst>
        </pc:picChg>
      </pc:sldChg>
      <pc:sldChg chg="addSp modSp">
        <pc:chgData name="Iveren Nneoma Kucha (2423866)" userId="9bcb0d7e-3c2a-46df-a8f0-0e1a40f03d31" providerId="ADAL" clId="{431E04BD-8790-4C94-892F-348B71C97BD5}" dt="2026-07-17T15:13:44.878" v="25"/>
        <pc:sldMkLst>
          <pc:docMk/>
          <pc:sldMk cId="3915151795" sldId="257"/>
        </pc:sldMkLst>
        <pc:picChg chg="add mod">
          <ac:chgData name="Iveren Nneoma Kucha (2423866)" userId="9bcb0d7e-3c2a-46df-a8f0-0e1a40f03d31" providerId="ADAL" clId="{431E04BD-8790-4C94-892F-348B71C97BD5}" dt="2026-07-17T15:13:44.878" v="25"/>
          <ac:picMkLst>
            <pc:docMk/>
            <pc:sldMk cId="3915151795" sldId="257"/>
            <ac:picMk id="3" creationId="{C82721B9-9C40-09B7-D096-7BDA07563029}"/>
          </ac:picMkLst>
        </pc:picChg>
      </pc:sldChg>
      <pc:sldChg chg="addSp modSp">
        <pc:chgData name="Iveren Nneoma Kucha (2423866)" userId="9bcb0d7e-3c2a-46df-a8f0-0e1a40f03d31" providerId="ADAL" clId="{431E04BD-8790-4C94-892F-348B71C97BD5}" dt="2026-07-17T15:13:44.878" v="25"/>
        <pc:sldMkLst>
          <pc:docMk/>
          <pc:sldMk cId="464059182" sldId="259"/>
        </pc:sldMkLst>
        <pc:picChg chg="add mod">
          <ac:chgData name="Iveren Nneoma Kucha (2423866)" userId="9bcb0d7e-3c2a-46df-a8f0-0e1a40f03d31" providerId="ADAL" clId="{431E04BD-8790-4C94-892F-348B71C97BD5}" dt="2026-07-17T15:13:44.878" v="25"/>
          <ac:picMkLst>
            <pc:docMk/>
            <pc:sldMk cId="464059182" sldId="259"/>
            <ac:picMk id="6" creationId="{4BE5CABC-A67B-A5C4-8C41-A9321A9B3615}"/>
          </ac:picMkLst>
        </pc:picChg>
      </pc:sldChg>
      <pc:sldChg chg="addSp modSp mod">
        <pc:chgData name="Iveren Nneoma Kucha (2423866)" userId="9bcb0d7e-3c2a-46df-a8f0-0e1a40f03d31" providerId="ADAL" clId="{431E04BD-8790-4C94-892F-348B71C97BD5}" dt="2026-07-17T15:13:44.878" v="25"/>
        <pc:sldMkLst>
          <pc:docMk/>
          <pc:sldMk cId="2831765609" sldId="260"/>
        </pc:sldMkLst>
        <pc:spChg chg="mod">
          <ac:chgData name="Iveren Nneoma Kucha (2423866)" userId="9bcb0d7e-3c2a-46df-a8f0-0e1a40f03d31" providerId="ADAL" clId="{431E04BD-8790-4C94-892F-348B71C97BD5}" dt="2026-07-17T14:57:03.829" v="24" actId="20577"/>
          <ac:spMkLst>
            <pc:docMk/>
            <pc:sldMk cId="2831765609" sldId="260"/>
            <ac:spMk id="3" creationId="{95B5B075-3BDD-B410-5D65-3A011F95A39E}"/>
          </ac:spMkLst>
        </pc:spChg>
        <pc:picChg chg="add mod">
          <ac:chgData name="Iveren Nneoma Kucha (2423866)" userId="9bcb0d7e-3c2a-46df-a8f0-0e1a40f03d31" providerId="ADAL" clId="{431E04BD-8790-4C94-892F-348B71C97BD5}" dt="2026-07-17T15:13:44.878" v="25"/>
          <ac:picMkLst>
            <pc:docMk/>
            <pc:sldMk cId="2831765609" sldId="260"/>
            <ac:picMk id="4" creationId="{96D2B82F-1C9C-FEB1-D031-BD904384647F}"/>
          </ac:picMkLst>
        </pc:picChg>
      </pc:sldChg>
      <pc:sldChg chg="addSp modSp">
        <pc:chgData name="Iveren Nneoma Kucha (2423866)" userId="9bcb0d7e-3c2a-46df-a8f0-0e1a40f03d31" providerId="ADAL" clId="{431E04BD-8790-4C94-892F-348B71C97BD5}" dt="2026-07-17T15:13:44.878" v="25"/>
        <pc:sldMkLst>
          <pc:docMk/>
          <pc:sldMk cId="407055325" sldId="261"/>
        </pc:sldMkLst>
        <pc:picChg chg="add mod">
          <ac:chgData name="Iveren Nneoma Kucha (2423866)" userId="9bcb0d7e-3c2a-46df-a8f0-0e1a40f03d31" providerId="ADAL" clId="{431E04BD-8790-4C94-892F-348B71C97BD5}" dt="2026-07-17T15:13:44.878" v="25"/>
          <ac:picMkLst>
            <pc:docMk/>
            <pc:sldMk cId="407055325" sldId="261"/>
            <ac:picMk id="4" creationId="{7A934649-28E8-72E0-1F63-23162D9AEFCD}"/>
          </ac:picMkLst>
        </pc:picChg>
      </pc:sldChg>
      <pc:sldChg chg="addSp modSp">
        <pc:chgData name="Iveren Nneoma Kucha (2423866)" userId="9bcb0d7e-3c2a-46df-a8f0-0e1a40f03d31" providerId="ADAL" clId="{431E04BD-8790-4C94-892F-348B71C97BD5}" dt="2026-07-17T15:13:44.878" v="25"/>
        <pc:sldMkLst>
          <pc:docMk/>
          <pc:sldMk cId="1462260687" sldId="262"/>
        </pc:sldMkLst>
        <pc:picChg chg="add mod">
          <ac:chgData name="Iveren Nneoma Kucha (2423866)" userId="9bcb0d7e-3c2a-46df-a8f0-0e1a40f03d31" providerId="ADAL" clId="{431E04BD-8790-4C94-892F-348B71C97BD5}" dt="2026-07-17T15:13:44.878" v="25"/>
          <ac:picMkLst>
            <pc:docMk/>
            <pc:sldMk cId="1462260687" sldId="262"/>
            <ac:picMk id="4" creationId="{C9658614-4684-4BED-6FAE-2387DDD449B9}"/>
          </ac:picMkLst>
        </pc:picChg>
      </pc:sldChg>
      <pc:sldChg chg="addSp modSp">
        <pc:chgData name="Iveren Nneoma Kucha (2423866)" userId="9bcb0d7e-3c2a-46df-a8f0-0e1a40f03d31" providerId="ADAL" clId="{431E04BD-8790-4C94-892F-348B71C97BD5}" dt="2026-07-17T15:13:44.878" v="25"/>
        <pc:sldMkLst>
          <pc:docMk/>
          <pc:sldMk cId="1902763631" sldId="263"/>
        </pc:sldMkLst>
        <pc:picChg chg="add mod">
          <ac:chgData name="Iveren Nneoma Kucha (2423866)" userId="9bcb0d7e-3c2a-46df-a8f0-0e1a40f03d31" providerId="ADAL" clId="{431E04BD-8790-4C94-892F-348B71C97BD5}" dt="2026-07-17T15:13:44.878" v="25"/>
          <ac:picMkLst>
            <pc:docMk/>
            <pc:sldMk cId="1902763631" sldId="263"/>
            <ac:picMk id="4" creationId="{EB31A4EF-4752-8F06-435D-0FC312C3B52B}"/>
          </ac:picMkLst>
        </pc:picChg>
      </pc:sldChg>
      <pc:sldChg chg="addSp modSp">
        <pc:chgData name="Iveren Nneoma Kucha (2423866)" userId="9bcb0d7e-3c2a-46df-a8f0-0e1a40f03d31" providerId="ADAL" clId="{431E04BD-8790-4C94-892F-348B71C97BD5}" dt="2026-07-17T15:13:44.878" v="25"/>
        <pc:sldMkLst>
          <pc:docMk/>
          <pc:sldMk cId="3744616962" sldId="264"/>
        </pc:sldMkLst>
        <pc:picChg chg="add mod">
          <ac:chgData name="Iveren Nneoma Kucha (2423866)" userId="9bcb0d7e-3c2a-46df-a8f0-0e1a40f03d31" providerId="ADAL" clId="{431E04BD-8790-4C94-892F-348B71C97BD5}" dt="2026-07-17T15:13:44.878" v="25"/>
          <ac:picMkLst>
            <pc:docMk/>
            <pc:sldMk cId="3744616962" sldId="264"/>
            <ac:picMk id="5" creationId="{9FAC0923-7EA2-859E-BEFB-9E75C4EFE621}"/>
          </ac:picMkLst>
        </pc:picChg>
      </pc:sldChg>
      <pc:sldChg chg="addSp modSp">
        <pc:chgData name="Iveren Nneoma Kucha (2423866)" userId="9bcb0d7e-3c2a-46df-a8f0-0e1a40f03d31" providerId="ADAL" clId="{431E04BD-8790-4C94-892F-348B71C97BD5}" dt="2026-07-17T15:13:44.878" v="25"/>
        <pc:sldMkLst>
          <pc:docMk/>
          <pc:sldMk cId="2953806113" sldId="265"/>
        </pc:sldMkLst>
        <pc:picChg chg="add mod">
          <ac:chgData name="Iveren Nneoma Kucha (2423866)" userId="9bcb0d7e-3c2a-46df-a8f0-0e1a40f03d31" providerId="ADAL" clId="{431E04BD-8790-4C94-892F-348B71C97BD5}" dt="2026-07-17T15:13:44.878" v="25"/>
          <ac:picMkLst>
            <pc:docMk/>
            <pc:sldMk cId="2953806113" sldId="265"/>
            <ac:picMk id="4" creationId="{24D0047B-9BC7-B2C7-E578-DC061EFD80A3}"/>
          </ac:picMkLst>
        </pc:picChg>
      </pc:sldChg>
      <pc:sldChg chg="addSp modSp">
        <pc:chgData name="Iveren Nneoma Kucha (2423866)" userId="9bcb0d7e-3c2a-46df-a8f0-0e1a40f03d31" providerId="ADAL" clId="{431E04BD-8790-4C94-892F-348B71C97BD5}" dt="2026-07-17T15:13:44.878" v="25"/>
        <pc:sldMkLst>
          <pc:docMk/>
          <pc:sldMk cId="2974357350" sldId="266"/>
        </pc:sldMkLst>
        <pc:picChg chg="add mod">
          <ac:chgData name="Iveren Nneoma Kucha (2423866)" userId="9bcb0d7e-3c2a-46df-a8f0-0e1a40f03d31" providerId="ADAL" clId="{431E04BD-8790-4C94-892F-348B71C97BD5}" dt="2026-07-17T15:13:44.878" v="25"/>
          <ac:picMkLst>
            <pc:docMk/>
            <pc:sldMk cId="2974357350" sldId="266"/>
            <ac:picMk id="4" creationId="{0EACF3AB-5262-3A05-06CA-4AF9AC4189F6}"/>
          </ac:picMkLst>
        </pc:picChg>
      </pc:sldChg>
      <pc:sldChg chg="addSp modSp">
        <pc:chgData name="Iveren Nneoma Kucha (2423866)" userId="9bcb0d7e-3c2a-46df-a8f0-0e1a40f03d31" providerId="ADAL" clId="{431E04BD-8790-4C94-892F-348B71C97BD5}" dt="2026-07-17T15:13:44.878" v="25"/>
        <pc:sldMkLst>
          <pc:docMk/>
          <pc:sldMk cId="742090984" sldId="267"/>
        </pc:sldMkLst>
        <pc:picChg chg="add mod">
          <ac:chgData name="Iveren Nneoma Kucha (2423866)" userId="9bcb0d7e-3c2a-46df-a8f0-0e1a40f03d31" providerId="ADAL" clId="{431E04BD-8790-4C94-892F-348B71C97BD5}" dt="2026-07-17T15:13:44.878" v="25"/>
          <ac:picMkLst>
            <pc:docMk/>
            <pc:sldMk cId="742090984" sldId="267"/>
            <ac:picMk id="4" creationId="{C911911E-FBEF-A7F8-81AA-A5F4AAB21570}"/>
          </ac:picMkLst>
        </pc:picChg>
      </pc:sldChg>
      <pc:sldChg chg="addSp modSp">
        <pc:chgData name="Iveren Nneoma Kucha (2423866)" userId="9bcb0d7e-3c2a-46df-a8f0-0e1a40f03d31" providerId="ADAL" clId="{431E04BD-8790-4C94-892F-348B71C97BD5}" dt="2026-07-17T15:13:44.878" v="25"/>
        <pc:sldMkLst>
          <pc:docMk/>
          <pc:sldMk cId="863487454" sldId="268"/>
        </pc:sldMkLst>
        <pc:picChg chg="add mod">
          <ac:chgData name="Iveren Nneoma Kucha (2423866)" userId="9bcb0d7e-3c2a-46df-a8f0-0e1a40f03d31" providerId="ADAL" clId="{431E04BD-8790-4C94-892F-348B71C97BD5}" dt="2026-07-17T15:13:44.878" v="25"/>
          <ac:picMkLst>
            <pc:docMk/>
            <pc:sldMk cId="863487454" sldId="268"/>
            <ac:picMk id="4" creationId="{43DC6536-D938-4DEE-8D96-37EA76D3CB3D}"/>
          </ac:picMkLst>
        </pc:picChg>
      </pc:sldChg>
      <pc:sldChg chg="addSp modSp">
        <pc:chgData name="Iveren Nneoma Kucha (2423866)" userId="9bcb0d7e-3c2a-46df-a8f0-0e1a40f03d31" providerId="ADAL" clId="{431E04BD-8790-4C94-892F-348B71C97BD5}" dt="2026-07-17T15:13:44.878" v="25"/>
        <pc:sldMkLst>
          <pc:docMk/>
          <pc:sldMk cId="2208729730" sldId="269"/>
        </pc:sldMkLst>
        <pc:picChg chg="add mod">
          <ac:chgData name="Iveren Nneoma Kucha (2423866)" userId="9bcb0d7e-3c2a-46df-a8f0-0e1a40f03d31" providerId="ADAL" clId="{431E04BD-8790-4C94-892F-348B71C97BD5}" dt="2026-07-17T15:13:44.878" v="25"/>
          <ac:picMkLst>
            <pc:docMk/>
            <pc:sldMk cId="2208729730" sldId="269"/>
            <ac:picMk id="4" creationId="{0EB04219-9169-9F3F-9773-EFD98B4D0618}"/>
          </ac:picMkLst>
        </pc:picChg>
      </pc:sldChg>
      <pc:sldChg chg="addSp modSp mod">
        <pc:chgData name="Iveren Nneoma Kucha (2423866)" userId="9bcb0d7e-3c2a-46df-a8f0-0e1a40f03d31" providerId="ADAL" clId="{431E04BD-8790-4C94-892F-348B71C97BD5}" dt="2026-07-17T15:17:45.960" v="150" actId="313"/>
        <pc:sldMkLst>
          <pc:docMk/>
          <pc:sldMk cId="1955398679" sldId="270"/>
        </pc:sldMkLst>
        <pc:spChg chg="mod">
          <ac:chgData name="Iveren Nneoma Kucha (2423866)" userId="9bcb0d7e-3c2a-46df-a8f0-0e1a40f03d31" providerId="ADAL" clId="{431E04BD-8790-4C94-892F-348B71C97BD5}" dt="2026-07-17T15:17:45.960" v="150" actId="313"/>
          <ac:spMkLst>
            <pc:docMk/>
            <pc:sldMk cId="1955398679" sldId="270"/>
            <ac:spMk id="2" creationId="{516E9DB3-2B87-169E-6F14-A73D4E908447}"/>
          </ac:spMkLst>
        </pc:spChg>
        <pc:picChg chg="add mod">
          <ac:chgData name="Iveren Nneoma Kucha (2423866)" userId="9bcb0d7e-3c2a-46df-a8f0-0e1a40f03d31" providerId="ADAL" clId="{431E04BD-8790-4C94-892F-348B71C97BD5}" dt="2026-07-17T15:13:44.878" v="25"/>
          <ac:picMkLst>
            <pc:docMk/>
            <pc:sldMk cId="1955398679" sldId="270"/>
            <ac:picMk id="4" creationId="{2F3D4AA6-AC5B-4294-6A69-6D1E1FD1E418}"/>
          </ac:picMkLst>
        </pc:picChg>
      </pc:sldChg>
      <pc:sldChg chg="addSp modSp mod">
        <pc:chgData name="Iveren Nneoma Kucha (2423866)" userId="9bcb0d7e-3c2a-46df-a8f0-0e1a40f03d31" providerId="ADAL" clId="{431E04BD-8790-4C94-892F-348B71C97BD5}" dt="2026-07-17T15:14:59.945" v="68" actId="20577"/>
        <pc:sldMkLst>
          <pc:docMk/>
          <pc:sldMk cId="2822377537" sldId="271"/>
        </pc:sldMkLst>
        <pc:spChg chg="mod">
          <ac:chgData name="Iveren Nneoma Kucha (2423866)" userId="9bcb0d7e-3c2a-46df-a8f0-0e1a40f03d31" providerId="ADAL" clId="{431E04BD-8790-4C94-892F-348B71C97BD5}" dt="2026-07-17T15:14:59.945" v="68" actId="20577"/>
          <ac:spMkLst>
            <pc:docMk/>
            <pc:sldMk cId="2822377537" sldId="271"/>
            <ac:spMk id="2" creationId="{0B14C21F-EAEB-10F1-8838-201968C0B266}"/>
          </ac:spMkLst>
        </pc:spChg>
        <pc:picChg chg="add mod">
          <ac:chgData name="Iveren Nneoma Kucha (2423866)" userId="9bcb0d7e-3c2a-46df-a8f0-0e1a40f03d31" providerId="ADAL" clId="{431E04BD-8790-4C94-892F-348B71C97BD5}" dt="2026-07-17T15:13:44.878" v="25"/>
          <ac:picMkLst>
            <pc:docMk/>
            <pc:sldMk cId="2822377537" sldId="271"/>
            <ac:picMk id="4" creationId="{0C50B806-229C-DD69-69D9-F69C36EAE785}"/>
          </ac:picMkLst>
        </pc:picChg>
      </pc:sldChg>
    </pc:docChg>
  </pc:docChgLst>
  <pc:docChgLst>
    <pc:chgData name="Iveren Nneoma Kucha (2423866)" userId="S::2423866@student.uwtsd.ac.uk::9bcb0d7e-3c2a-46df-a8f0-0e1a40f03d31" providerId="AD" clId="Web-{8E444755-9387-5E1F-AD3F-4D707287600E}"/>
    <pc:docChg chg="addSld modSld">
      <pc:chgData name="Iveren Nneoma Kucha (2423866)" userId="S::2423866@student.uwtsd.ac.uk::9bcb0d7e-3c2a-46df-a8f0-0e1a40f03d31" providerId="AD" clId="Web-{8E444755-9387-5E1F-AD3F-4D707287600E}" dt="2026-07-06T10:17:53.344" v="2617" actId="14100"/>
      <pc:docMkLst>
        <pc:docMk/>
      </pc:docMkLst>
      <pc:sldChg chg="modSp">
        <pc:chgData name="Iveren Nneoma Kucha (2423866)" userId="S::2423866@student.uwtsd.ac.uk::9bcb0d7e-3c2a-46df-a8f0-0e1a40f03d31" providerId="AD" clId="Web-{8E444755-9387-5E1F-AD3F-4D707287600E}" dt="2026-07-06T10:17:53.344" v="2617" actId="14100"/>
        <pc:sldMkLst>
          <pc:docMk/>
          <pc:sldMk cId="464059182" sldId="259"/>
        </pc:sldMkLst>
        <pc:spChg chg="mod">
          <ac:chgData name="Iveren Nneoma Kucha (2423866)" userId="S::2423866@student.uwtsd.ac.uk::9bcb0d7e-3c2a-46df-a8f0-0e1a40f03d31" providerId="AD" clId="Web-{8E444755-9387-5E1F-AD3F-4D707287600E}" dt="2026-07-06T10:17:53.344" v="2617" actId="14100"/>
          <ac:spMkLst>
            <pc:docMk/>
            <pc:sldMk cId="464059182" sldId="259"/>
            <ac:spMk id="2" creationId="{4FE7EFA1-8905-D826-48A1-7193D20FBE70}"/>
          </ac:spMkLst>
        </pc:spChg>
      </pc:sldChg>
      <pc:sldChg chg="modSp">
        <pc:chgData name="Iveren Nneoma Kucha (2423866)" userId="S::2423866@student.uwtsd.ac.uk::9bcb0d7e-3c2a-46df-a8f0-0e1a40f03d31" providerId="AD" clId="Web-{8E444755-9387-5E1F-AD3F-4D707287600E}" dt="2026-07-06T09:07:22.097" v="940" actId="20577"/>
        <pc:sldMkLst>
          <pc:docMk/>
          <pc:sldMk cId="742090984" sldId="267"/>
        </pc:sldMkLst>
        <pc:spChg chg="mod">
          <ac:chgData name="Iveren Nneoma Kucha (2423866)" userId="S::2423866@student.uwtsd.ac.uk::9bcb0d7e-3c2a-46df-a8f0-0e1a40f03d31" providerId="AD" clId="Web-{8E444755-9387-5E1F-AD3F-4D707287600E}" dt="2026-07-06T09:07:22.097" v="940" actId="20577"/>
          <ac:spMkLst>
            <pc:docMk/>
            <pc:sldMk cId="742090984" sldId="267"/>
            <ac:spMk id="3" creationId="{A3B4FDB4-6648-811F-1023-CDC42C02B876}"/>
          </ac:spMkLst>
        </pc:spChg>
      </pc:sldChg>
      <pc:sldChg chg="modSp">
        <pc:chgData name="Iveren Nneoma Kucha (2423866)" userId="S::2423866@student.uwtsd.ac.uk::9bcb0d7e-3c2a-46df-a8f0-0e1a40f03d31" providerId="AD" clId="Web-{8E444755-9387-5E1F-AD3F-4D707287600E}" dt="2026-07-06T08:49:12.824" v="520" actId="20577"/>
        <pc:sldMkLst>
          <pc:docMk/>
          <pc:sldMk cId="863487454" sldId="268"/>
        </pc:sldMkLst>
        <pc:spChg chg="mod">
          <ac:chgData name="Iveren Nneoma Kucha (2423866)" userId="S::2423866@student.uwtsd.ac.uk::9bcb0d7e-3c2a-46df-a8f0-0e1a40f03d31" providerId="AD" clId="Web-{8E444755-9387-5E1F-AD3F-4D707287600E}" dt="2026-07-06T08:49:12.824" v="520" actId="20577"/>
          <ac:spMkLst>
            <pc:docMk/>
            <pc:sldMk cId="863487454" sldId="268"/>
            <ac:spMk id="3" creationId="{C8698E1A-E7AA-D780-B0BA-7E9F66C63146}"/>
          </ac:spMkLst>
        </pc:spChg>
      </pc:sldChg>
      <pc:sldChg chg="delSp modSp new">
        <pc:chgData name="Iveren Nneoma Kucha (2423866)" userId="S::2423866@student.uwtsd.ac.uk::9bcb0d7e-3c2a-46df-a8f0-0e1a40f03d31" providerId="AD" clId="Web-{8E444755-9387-5E1F-AD3F-4D707287600E}" dt="2026-07-06T09:03:51.371" v="856" actId="20577"/>
        <pc:sldMkLst>
          <pc:docMk/>
          <pc:sldMk cId="2208729730" sldId="269"/>
        </pc:sldMkLst>
        <pc:spChg chg="mod">
          <ac:chgData name="Iveren Nneoma Kucha (2423866)" userId="S::2423866@student.uwtsd.ac.uk::9bcb0d7e-3c2a-46df-a8f0-0e1a40f03d31" providerId="AD" clId="Web-{8E444755-9387-5E1F-AD3F-4D707287600E}" dt="2026-07-06T09:03:51.371" v="856" actId="20577"/>
          <ac:spMkLst>
            <pc:docMk/>
            <pc:sldMk cId="2208729730" sldId="269"/>
            <ac:spMk id="2" creationId="{43A479AF-29E8-0ED2-DDBA-F7744F8CB6AA}"/>
          </ac:spMkLst>
        </pc:spChg>
      </pc:sldChg>
      <pc:sldChg chg="delSp modSp new">
        <pc:chgData name="Iveren Nneoma Kucha (2423866)" userId="S::2423866@student.uwtsd.ac.uk::9bcb0d7e-3c2a-46df-a8f0-0e1a40f03d31" providerId="AD" clId="Web-{8E444755-9387-5E1F-AD3F-4D707287600E}" dt="2026-07-06T09:41:02.123" v="1709" actId="20577"/>
        <pc:sldMkLst>
          <pc:docMk/>
          <pc:sldMk cId="1955398679" sldId="270"/>
        </pc:sldMkLst>
        <pc:spChg chg="mod">
          <ac:chgData name="Iveren Nneoma Kucha (2423866)" userId="S::2423866@student.uwtsd.ac.uk::9bcb0d7e-3c2a-46df-a8f0-0e1a40f03d31" providerId="AD" clId="Web-{8E444755-9387-5E1F-AD3F-4D707287600E}" dt="2026-07-06T09:41:02.123" v="1709" actId="20577"/>
          <ac:spMkLst>
            <pc:docMk/>
            <pc:sldMk cId="1955398679" sldId="270"/>
            <ac:spMk id="2" creationId="{516E9DB3-2B87-169E-6F14-A73D4E908447}"/>
          </ac:spMkLst>
        </pc:spChg>
      </pc:sldChg>
      <pc:sldChg chg="delSp modSp new">
        <pc:chgData name="Iveren Nneoma Kucha (2423866)" userId="S::2423866@student.uwtsd.ac.uk::9bcb0d7e-3c2a-46df-a8f0-0e1a40f03d31" providerId="AD" clId="Web-{8E444755-9387-5E1F-AD3F-4D707287600E}" dt="2026-07-06T10:12:20.909" v="2509" actId="20577"/>
        <pc:sldMkLst>
          <pc:docMk/>
          <pc:sldMk cId="2822377537" sldId="271"/>
        </pc:sldMkLst>
        <pc:spChg chg="mod">
          <ac:chgData name="Iveren Nneoma Kucha (2423866)" userId="S::2423866@student.uwtsd.ac.uk::9bcb0d7e-3c2a-46df-a8f0-0e1a40f03d31" providerId="AD" clId="Web-{8E444755-9387-5E1F-AD3F-4D707287600E}" dt="2026-07-06T10:12:20.909" v="2509" actId="20577"/>
          <ac:spMkLst>
            <pc:docMk/>
            <pc:sldMk cId="2822377537" sldId="271"/>
            <ac:spMk id="2" creationId="{0B14C21F-EAEB-10F1-8838-201968C0B266}"/>
          </ac:spMkLst>
        </pc:spChg>
      </pc:sldChg>
    </pc:docChg>
  </pc:docChgLst>
  <pc:docChgLst>
    <pc:chgData clId="Web-{FFA95B2C-EEAD-4D7E-823E-8316D0D12607}"/>
    <pc:docChg chg="modSld">
      <pc:chgData name="" userId="" providerId="" clId="Web-{FFA95B2C-EEAD-4D7E-823E-8316D0D12607}" dt="2026-07-17T15:18:27.988" v="1" actId="20577"/>
      <pc:docMkLst>
        <pc:docMk/>
      </pc:docMkLst>
      <pc:sldChg chg="modSp">
        <pc:chgData name="" userId="" providerId="" clId="Web-{FFA95B2C-EEAD-4D7E-823E-8316D0D12607}" dt="2026-07-17T15:18:27.988" v="1" actId="20577"/>
        <pc:sldMkLst>
          <pc:docMk/>
          <pc:sldMk cId="324958509" sldId="256"/>
        </pc:sldMkLst>
        <pc:spChg chg="mod">
          <ac:chgData name="" userId="" providerId="" clId="Web-{FFA95B2C-EEAD-4D7E-823E-8316D0D12607}" dt="2026-07-17T15:18:27.988" v="1" actId="20577"/>
          <ac:spMkLst>
            <pc:docMk/>
            <pc:sldMk cId="324958509" sldId="256"/>
            <ac:spMk id="3" creationId="{98CBA758-86F6-69E3-768D-D9C07982A4C7}"/>
          </ac:spMkLst>
        </pc:spChg>
      </pc:sldChg>
    </pc:docChg>
  </pc:docChgLst>
  <pc:docChgLst>
    <pc:chgData name="Iveren Nneoma Kucha (2423866)" userId="S::2423866@student.uwtsd.ac.uk::9bcb0d7e-3c2a-46df-a8f0-0e1a40f03d31" providerId="AD" clId="Web-{53298E08-3CD2-2C54-6CD0-D654C6909EB6}"/>
    <pc:docChg chg="modSld">
      <pc:chgData name="Iveren Nneoma Kucha (2423866)" userId="S::2423866@student.uwtsd.ac.uk::9bcb0d7e-3c2a-46df-a8f0-0e1a40f03d31" providerId="AD" clId="Web-{53298E08-3CD2-2C54-6CD0-D654C6909EB6}" dt="2026-07-17T14:32:40.406" v="3"/>
      <pc:docMkLst>
        <pc:docMk/>
      </pc:docMkLst>
      <pc:sldChg chg="addSp delSp modSp">
        <pc:chgData name="Iveren Nneoma Kucha (2423866)" userId="S::2423866@student.uwtsd.ac.uk::9bcb0d7e-3c2a-46df-a8f0-0e1a40f03d31" providerId="AD" clId="Web-{53298E08-3CD2-2C54-6CD0-D654C6909EB6}" dt="2026-07-17T14:32:40.406" v="3"/>
        <pc:sldMkLst>
          <pc:docMk/>
          <pc:sldMk cId="324958509" sldId="256"/>
        </pc:sldMkLst>
        <pc:picChg chg="add del mod">
          <ac:chgData name="Iveren Nneoma Kucha (2423866)" userId="S::2423866@student.uwtsd.ac.uk::9bcb0d7e-3c2a-46df-a8f0-0e1a40f03d31" providerId="AD" clId="Web-{53298E08-3CD2-2C54-6CD0-D654C6909EB6}" dt="2026-07-17T14:32:40.406" v="3"/>
          <ac:picMkLst>
            <pc:docMk/>
            <pc:sldMk cId="324958509" sldId="256"/>
            <ac:picMk id="4" creationId="{8186C1CA-26A5-6C81-86D1-A7B400D15E37}"/>
          </ac:picMkLst>
        </pc:picChg>
        <pc:picChg chg="add del mod">
          <ac:chgData name="Iveren Nneoma Kucha (2423866)" userId="S::2423866@student.uwtsd.ac.uk::9bcb0d7e-3c2a-46df-a8f0-0e1a40f03d31" providerId="AD" clId="Web-{53298E08-3CD2-2C54-6CD0-D654C6909EB6}" dt="2026-07-17T14:32:36.718" v="2"/>
          <ac:picMkLst>
            <pc:docMk/>
            <pc:sldMk cId="324958509" sldId="256"/>
            <ac:picMk id="5" creationId="{CF6EBDD9-3BF1-6D2A-4AC2-6BCF545797D1}"/>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18B11B9-E849-4A7B-83AA-8F1F15325BCE}" type="datetimeFigureOut">
              <a:rPr lang="en-GB" smtClean="0"/>
              <a:t>17/07/2026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ACD9CF1-5018-47D5-94F0-FF25A1D70A18}" type="slidenum">
              <a:rPr lang="en-GB" smtClean="0"/>
              <a:t>‹#›</a:t>
            </a:fld>
            <a:endParaRPr lang="en-GB"/>
          </a:p>
        </p:txBody>
      </p:sp>
    </p:spTree>
    <p:extLst>
      <p:ext uri="{BB962C8B-B14F-4D97-AF65-F5344CB8AC3E}">
        <p14:creationId xmlns:p14="http://schemas.microsoft.com/office/powerpoint/2010/main" val="10417022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EACD9CF1-5018-47D5-94F0-FF25A1D70A18}" type="slidenum">
              <a:rPr lang="en-GB" smtClean="0"/>
              <a:t>3</a:t>
            </a:fld>
            <a:endParaRPr lang="en-GB"/>
          </a:p>
        </p:txBody>
      </p:sp>
    </p:spTree>
    <p:extLst>
      <p:ext uri="{BB962C8B-B14F-4D97-AF65-F5344CB8AC3E}">
        <p14:creationId xmlns:p14="http://schemas.microsoft.com/office/powerpoint/2010/main" val="30027552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C58FEC-FF55-7ED8-A3AF-3575CC98AB2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2EE1681-A124-6145-76DE-C75E0308CA3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65DA4C2-C490-31A8-21C2-3B2C5E81D117}"/>
              </a:ext>
            </a:extLst>
          </p:cNvPr>
          <p:cNvSpPr>
            <a:spLocks noGrp="1"/>
          </p:cNvSpPr>
          <p:nvPr>
            <p:ph type="dt" sz="half" idx="10"/>
          </p:nvPr>
        </p:nvSpPr>
        <p:spPr/>
        <p:txBody>
          <a:bodyPr/>
          <a:lstStyle/>
          <a:p>
            <a:fld id="{334F2B1B-3099-451F-A3AE-064510CE41D0}" type="datetimeFigureOut">
              <a:rPr lang="en-GB" smtClean="0"/>
              <a:t>17/07/2026</a:t>
            </a:fld>
            <a:endParaRPr lang="en-GB"/>
          </a:p>
        </p:txBody>
      </p:sp>
      <p:sp>
        <p:nvSpPr>
          <p:cNvPr id="5" name="Footer Placeholder 4">
            <a:extLst>
              <a:ext uri="{FF2B5EF4-FFF2-40B4-BE49-F238E27FC236}">
                <a16:creationId xmlns:a16="http://schemas.microsoft.com/office/drawing/2014/main" id="{97C4978C-1063-5EAC-81EB-E3DF0D399BD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61921B8-6999-98B2-EAE9-6283095BDD43}"/>
              </a:ext>
            </a:extLst>
          </p:cNvPr>
          <p:cNvSpPr>
            <a:spLocks noGrp="1"/>
          </p:cNvSpPr>
          <p:nvPr>
            <p:ph type="sldNum" sz="quarter" idx="12"/>
          </p:nvPr>
        </p:nvSpPr>
        <p:spPr/>
        <p:txBody>
          <a:bodyPr/>
          <a:lstStyle/>
          <a:p>
            <a:fld id="{DC697254-57C8-44F6-BC31-E0AA35B4A1E5}" type="slidenum">
              <a:rPr lang="en-GB" smtClean="0"/>
              <a:t>‹#›</a:t>
            </a:fld>
            <a:endParaRPr lang="en-GB"/>
          </a:p>
        </p:txBody>
      </p:sp>
    </p:spTree>
    <p:extLst>
      <p:ext uri="{BB962C8B-B14F-4D97-AF65-F5344CB8AC3E}">
        <p14:creationId xmlns:p14="http://schemas.microsoft.com/office/powerpoint/2010/main" val="22960130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8159F8-620C-63BE-DFCE-B42A7DF9A35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D1173EE-1AEB-3B10-2DE6-1B5CE5C7A9B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8406733-4793-BA6A-B72F-22CEB6664EA4}"/>
              </a:ext>
            </a:extLst>
          </p:cNvPr>
          <p:cNvSpPr>
            <a:spLocks noGrp="1"/>
          </p:cNvSpPr>
          <p:nvPr>
            <p:ph type="dt" sz="half" idx="10"/>
          </p:nvPr>
        </p:nvSpPr>
        <p:spPr/>
        <p:txBody>
          <a:bodyPr/>
          <a:lstStyle/>
          <a:p>
            <a:fld id="{334F2B1B-3099-451F-A3AE-064510CE41D0}" type="datetimeFigureOut">
              <a:rPr lang="en-GB" smtClean="0"/>
              <a:t>17/07/2026</a:t>
            </a:fld>
            <a:endParaRPr lang="en-GB"/>
          </a:p>
        </p:txBody>
      </p:sp>
      <p:sp>
        <p:nvSpPr>
          <p:cNvPr id="5" name="Footer Placeholder 4">
            <a:extLst>
              <a:ext uri="{FF2B5EF4-FFF2-40B4-BE49-F238E27FC236}">
                <a16:creationId xmlns:a16="http://schemas.microsoft.com/office/drawing/2014/main" id="{83A1E010-6C71-0D6D-B4B2-2E2EDA790C0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7F0D32B-E735-CDFE-6AD8-1596C307C042}"/>
              </a:ext>
            </a:extLst>
          </p:cNvPr>
          <p:cNvSpPr>
            <a:spLocks noGrp="1"/>
          </p:cNvSpPr>
          <p:nvPr>
            <p:ph type="sldNum" sz="quarter" idx="12"/>
          </p:nvPr>
        </p:nvSpPr>
        <p:spPr/>
        <p:txBody>
          <a:bodyPr/>
          <a:lstStyle/>
          <a:p>
            <a:fld id="{DC697254-57C8-44F6-BC31-E0AA35B4A1E5}" type="slidenum">
              <a:rPr lang="en-GB" smtClean="0"/>
              <a:t>‹#›</a:t>
            </a:fld>
            <a:endParaRPr lang="en-GB"/>
          </a:p>
        </p:txBody>
      </p:sp>
    </p:spTree>
    <p:extLst>
      <p:ext uri="{BB962C8B-B14F-4D97-AF65-F5344CB8AC3E}">
        <p14:creationId xmlns:p14="http://schemas.microsoft.com/office/powerpoint/2010/main" val="5009039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BDC446-737C-14DA-10E3-A63E4B36954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05E86EA-0586-FC22-D701-707AAFAEF75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32D5E97-14E6-2736-A02A-19FAF4E26C3C}"/>
              </a:ext>
            </a:extLst>
          </p:cNvPr>
          <p:cNvSpPr>
            <a:spLocks noGrp="1"/>
          </p:cNvSpPr>
          <p:nvPr>
            <p:ph type="dt" sz="half" idx="10"/>
          </p:nvPr>
        </p:nvSpPr>
        <p:spPr/>
        <p:txBody>
          <a:bodyPr/>
          <a:lstStyle/>
          <a:p>
            <a:fld id="{334F2B1B-3099-451F-A3AE-064510CE41D0}" type="datetimeFigureOut">
              <a:rPr lang="en-GB" smtClean="0"/>
              <a:t>17/07/2026</a:t>
            </a:fld>
            <a:endParaRPr lang="en-GB"/>
          </a:p>
        </p:txBody>
      </p:sp>
      <p:sp>
        <p:nvSpPr>
          <p:cNvPr id="5" name="Footer Placeholder 4">
            <a:extLst>
              <a:ext uri="{FF2B5EF4-FFF2-40B4-BE49-F238E27FC236}">
                <a16:creationId xmlns:a16="http://schemas.microsoft.com/office/drawing/2014/main" id="{96E61801-D10B-5C31-0232-39E62448C7B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79D199A-74BB-5017-4EAA-6E932CAE99DB}"/>
              </a:ext>
            </a:extLst>
          </p:cNvPr>
          <p:cNvSpPr>
            <a:spLocks noGrp="1"/>
          </p:cNvSpPr>
          <p:nvPr>
            <p:ph type="sldNum" sz="quarter" idx="12"/>
          </p:nvPr>
        </p:nvSpPr>
        <p:spPr/>
        <p:txBody>
          <a:bodyPr/>
          <a:lstStyle/>
          <a:p>
            <a:fld id="{DC697254-57C8-44F6-BC31-E0AA35B4A1E5}" type="slidenum">
              <a:rPr lang="en-GB" smtClean="0"/>
              <a:t>‹#›</a:t>
            </a:fld>
            <a:endParaRPr lang="en-GB"/>
          </a:p>
        </p:txBody>
      </p:sp>
    </p:spTree>
    <p:extLst>
      <p:ext uri="{BB962C8B-B14F-4D97-AF65-F5344CB8AC3E}">
        <p14:creationId xmlns:p14="http://schemas.microsoft.com/office/powerpoint/2010/main" val="14175828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5F45FD-FD1D-D157-1411-0486F9F2522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D857FDA-609C-8EFF-24D1-AECAE4571E0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48612FD-A4CD-26BA-D049-99364361FC8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C9962CE-24B6-14BB-DD92-A05E18265A5F}"/>
              </a:ext>
            </a:extLst>
          </p:cNvPr>
          <p:cNvSpPr>
            <a:spLocks noGrp="1"/>
          </p:cNvSpPr>
          <p:nvPr>
            <p:ph type="dt" sz="half" idx="10"/>
          </p:nvPr>
        </p:nvSpPr>
        <p:spPr/>
        <p:txBody>
          <a:bodyPr/>
          <a:lstStyle/>
          <a:p>
            <a:fld id="{334F2B1B-3099-451F-A3AE-064510CE41D0}" type="datetimeFigureOut">
              <a:rPr lang="en-GB" smtClean="0"/>
              <a:t>17/07/2026</a:t>
            </a:fld>
            <a:endParaRPr lang="en-GB"/>
          </a:p>
        </p:txBody>
      </p:sp>
      <p:sp>
        <p:nvSpPr>
          <p:cNvPr id="6" name="Footer Placeholder 5">
            <a:extLst>
              <a:ext uri="{FF2B5EF4-FFF2-40B4-BE49-F238E27FC236}">
                <a16:creationId xmlns:a16="http://schemas.microsoft.com/office/drawing/2014/main" id="{B4CE9513-5270-7DBD-D6A9-64AB3D5AF3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F6D7066-0876-5B3C-120D-1BE59E199A32}"/>
              </a:ext>
            </a:extLst>
          </p:cNvPr>
          <p:cNvSpPr>
            <a:spLocks noGrp="1"/>
          </p:cNvSpPr>
          <p:nvPr>
            <p:ph type="sldNum" sz="quarter" idx="12"/>
          </p:nvPr>
        </p:nvSpPr>
        <p:spPr/>
        <p:txBody>
          <a:bodyPr/>
          <a:lstStyle/>
          <a:p>
            <a:fld id="{DC697254-57C8-44F6-BC31-E0AA35B4A1E5}" type="slidenum">
              <a:rPr lang="en-GB" smtClean="0"/>
              <a:t>‹#›</a:t>
            </a:fld>
            <a:endParaRPr lang="en-GB"/>
          </a:p>
        </p:txBody>
      </p:sp>
    </p:spTree>
    <p:extLst>
      <p:ext uri="{BB962C8B-B14F-4D97-AF65-F5344CB8AC3E}">
        <p14:creationId xmlns:p14="http://schemas.microsoft.com/office/powerpoint/2010/main" val="5720737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955F29-A630-B1E8-B1A0-1F000B83A76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6B1CC0E-25D9-3712-3874-6FF26725C47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CE61AE1-853E-F4CB-A012-6F1B3E9695C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ACB668E-4752-CEB8-D61F-06D50BE170C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B644D97-7AE4-29B6-9B48-D6EC1124441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6C6F368-3F2F-8D08-CD69-AB612FF4CF7A}"/>
              </a:ext>
            </a:extLst>
          </p:cNvPr>
          <p:cNvSpPr>
            <a:spLocks noGrp="1"/>
          </p:cNvSpPr>
          <p:nvPr>
            <p:ph type="dt" sz="half" idx="10"/>
          </p:nvPr>
        </p:nvSpPr>
        <p:spPr/>
        <p:txBody>
          <a:bodyPr/>
          <a:lstStyle/>
          <a:p>
            <a:fld id="{334F2B1B-3099-451F-A3AE-064510CE41D0}" type="datetimeFigureOut">
              <a:rPr lang="en-GB" smtClean="0"/>
              <a:t>17/07/2026</a:t>
            </a:fld>
            <a:endParaRPr lang="en-GB"/>
          </a:p>
        </p:txBody>
      </p:sp>
      <p:sp>
        <p:nvSpPr>
          <p:cNvPr id="8" name="Footer Placeholder 7">
            <a:extLst>
              <a:ext uri="{FF2B5EF4-FFF2-40B4-BE49-F238E27FC236}">
                <a16:creationId xmlns:a16="http://schemas.microsoft.com/office/drawing/2014/main" id="{F968A0EE-680A-AF03-6355-1558223D937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B4DF5C5-E9ED-FA16-040D-717A2DC5F4D3}"/>
              </a:ext>
            </a:extLst>
          </p:cNvPr>
          <p:cNvSpPr>
            <a:spLocks noGrp="1"/>
          </p:cNvSpPr>
          <p:nvPr>
            <p:ph type="sldNum" sz="quarter" idx="12"/>
          </p:nvPr>
        </p:nvSpPr>
        <p:spPr/>
        <p:txBody>
          <a:bodyPr/>
          <a:lstStyle/>
          <a:p>
            <a:fld id="{DC697254-57C8-44F6-BC31-E0AA35B4A1E5}" type="slidenum">
              <a:rPr lang="en-GB" smtClean="0"/>
              <a:t>‹#›</a:t>
            </a:fld>
            <a:endParaRPr lang="en-GB"/>
          </a:p>
        </p:txBody>
      </p:sp>
    </p:spTree>
    <p:extLst>
      <p:ext uri="{BB962C8B-B14F-4D97-AF65-F5344CB8AC3E}">
        <p14:creationId xmlns:p14="http://schemas.microsoft.com/office/powerpoint/2010/main" val="12704361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C8875-F949-E6DA-D764-B769A6C0496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1C02488-2576-2F0F-C6D2-676B83BD2732}"/>
              </a:ext>
            </a:extLst>
          </p:cNvPr>
          <p:cNvSpPr>
            <a:spLocks noGrp="1"/>
          </p:cNvSpPr>
          <p:nvPr>
            <p:ph type="dt" sz="half" idx="10"/>
          </p:nvPr>
        </p:nvSpPr>
        <p:spPr/>
        <p:txBody>
          <a:bodyPr/>
          <a:lstStyle/>
          <a:p>
            <a:fld id="{334F2B1B-3099-451F-A3AE-064510CE41D0}" type="datetimeFigureOut">
              <a:rPr lang="en-GB" smtClean="0"/>
              <a:t>17/07/2026</a:t>
            </a:fld>
            <a:endParaRPr lang="en-GB"/>
          </a:p>
        </p:txBody>
      </p:sp>
      <p:sp>
        <p:nvSpPr>
          <p:cNvPr id="4" name="Footer Placeholder 3">
            <a:extLst>
              <a:ext uri="{FF2B5EF4-FFF2-40B4-BE49-F238E27FC236}">
                <a16:creationId xmlns:a16="http://schemas.microsoft.com/office/drawing/2014/main" id="{46AD9D4E-6A8A-4C3C-6CE8-53CE6CB885D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C5CA4F3-B661-D853-1149-5674BF80FD9A}"/>
              </a:ext>
            </a:extLst>
          </p:cNvPr>
          <p:cNvSpPr>
            <a:spLocks noGrp="1"/>
          </p:cNvSpPr>
          <p:nvPr>
            <p:ph type="sldNum" sz="quarter" idx="12"/>
          </p:nvPr>
        </p:nvSpPr>
        <p:spPr/>
        <p:txBody>
          <a:bodyPr/>
          <a:lstStyle/>
          <a:p>
            <a:fld id="{DC697254-57C8-44F6-BC31-E0AA35B4A1E5}" type="slidenum">
              <a:rPr lang="en-GB" smtClean="0"/>
              <a:t>‹#›</a:t>
            </a:fld>
            <a:endParaRPr lang="en-GB"/>
          </a:p>
        </p:txBody>
      </p:sp>
    </p:spTree>
    <p:extLst>
      <p:ext uri="{BB962C8B-B14F-4D97-AF65-F5344CB8AC3E}">
        <p14:creationId xmlns:p14="http://schemas.microsoft.com/office/powerpoint/2010/main" val="31998652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08D0FC6-87CF-518A-02DE-9F91779BA21F}"/>
              </a:ext>
            </a:extLst>
          </p:cNvPr>
          <p:cNvSpPr>
            <a:spLocks noGrp="1"/>
          </p:cNvSpPr>
          <p:nvPr>
            <p:ph type="dt" sz="half" idx="10"/>
          </p:nvPr>
        </p:nvSpPr>
        <p:spPr/>
        <p:txBody>
          <a:bodyPr/>
          <a:lstStyle/>
          <a:p>
            <a:fld id="{334F2B1B-3099-451F-A3AE-064510CE41D0}" type="datetimeFigureOut">
              <a:rPr lang="en-GB" smtClean="0"/>
              <a:t>17/07/2026</a:t>
            </a:fld>
            <a:endParaRPr lang="en-GB"/>
          </a:p>
        </p:txBody>
      </p:sp>
      <p:sp>
        <p:nvSpPr>
          <p:cNvPr id="3" name="Footer Placeholder 2">
            <a:extLst>
              <a:ext uri="{FF2B5EF4-FFF2-40B4-BE49-F238E27FC236}">
                <a16:creationId xmlns:a16="http://schemas.microsoft.com/office/drawing/2014/main" id="{4DF0B792-C3BB-41E6-53C1-E988C88EA92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2BE9676-9328-86DE-CCD9-370835FFC115}"/>
              </a:ext>
            </a:extLst>
          </p:cNvPr>
          <p:cNvSpPr>
            <a:spLocks noGrp="1"/>
          </p:cNvSpPr>
          <p:nvPr>
            <p:ph type="sldNum" sz="quarter" idx="12"/>
          </p:nvPr>
        </p:nvSpPr>
        <p:spPr/>
        <p:txBody>
          <a:bodyPr/>
          <a:lstStyle/>
          <a:p>
            <a:fld id="{DC697254-57C8-44F6-BC31-E0AA35B4A1E5}" type="slidenum">
              <a:rPr lang="en-GB" smtClean="0"/>
              <a:t>‹#›</a:t>
            </a:fld>
            <a:endParaRPr lang="en-GB"/>
          </a:p>
        </p:txBody>
      </p:sp>
    </p:spTree>
    <p:extLst>
      <p:ext uri="{BB962C8B-B14F-4D97-AF65-F5344CB8AC3E}">
        <p14:creationId xmlns:p14="http://schemas.microsoft.com/office/powerpoint/2010/main" val="35727305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CCE706-BEA2-A599-D167-D6A3C0EFA8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0B877EF-E03C-2E4B-E465-EFD3F51AB92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1A501AD-B687-B435-0FF6-41C6D1D30A8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EE892EC-187C-9586-8700-84F49EF15C13}"/>
              </a:ext>
            </a:extLst>
          </p:cNvPr>
          <p:cNvSpPr>
            <a:spLocks noGrp="1"/>
          </p:cNvSpPr>
          <p:nvPr>
            <p:ph type="dt" sz="half" idx="10"/>
          </p:nvPr>
        </p:nvSpPr>
        <p:spPr/>
        <p:txBody>
          <a:bodyPr/>
          <a:lstStyle/>
          <a:p>
            <a:fld id="{334F2B1B-3099-451F-A3AE-064510CE41D0}" type="datetimeFigureOut">
              <a:rPr lang="en-GB" smtClean="0"/>
              <a:t>17/07/2026</a:t>
            </a:fld>
            <a:endParaRPr lang="en-GB"/>
          </a:p>
        </p:txBody>
      </p:sp>
      <p:sp>
        <p:nvSpPr>
          <p:cNvPr id="6" name="Footer Placeholder 5">
            <a:extLst>
              <a:ext uri="{FF2B5EF4-FFF2-40B4-BE49-F238E27FC236}">
                <a16:creationId xmlns:a16="http://schemas.microsoft.com/office/drawing/2014/main" id="{97AC4F2F-AAE3-CC38-F493-F722FFEF091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042D46F-F271-C76C-3F34-EA7DA4301AE5}"/>
              </a:ext>
            </a:extLst>
          </p:cNvPr>
          <p:cNvSpPr>
            <a:spLocks noGrp="1"/>
          </p:cNvSpPr>
          <p:nvPr>
            <p:ph type="sldNum" sz="quarter" idx="12"/>
          </p:nvPr>
        </p:nvSpPr>
        <p:spPr/>
        <p:txBody>
          <a:bodyPr/>
          <a:lstStyle/>
          <a:p>
            <a:fld id="{DC697254-57C8-44F6-BC31-E0AA35B4A1E5}" type="slidenum">
              <a:rPr lang="en-GB" smtClean="0"/>
              <a:t>‹#›</a:t>
            </a:fld>
            <a:endParaRPr lang="en-GB"/>
          </a:p>
        </p:txBody>
      </p:sp>
    </p:spTree>
    <p:extLst>
      <p:ext uri="{BB962C8B-B14F-4D97-AF65-F5344CB8AC3E}">
        <p14:creationId xmlns:p14="http://schemas.microsoft.com/office/powerpoint/2010/main" val="9061278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4E7AE-5CD4-FD45-D38F-41D4D7BB052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3125CD1-C216-1138-DF1F-5FA29C5E879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9F52231-60FA-5276-F999-2770AE3C53C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B7CC17D-434E-66D3-28B4-C71EB6802B2F}"/>
              </a:ext>
            </a:extLst>
          </p:cNvPr>
          <p:cNvSpPr>
            <a:spLocks noGrp="1"/>
          </p:cNvSpPr>
          <p:nvPr>
            <p:ph type="dt" sz="half" idx="10"/>
          </p:nvPr>
        </p:nvSpPr>
        <p:spPr/>
        <p:txBody>
          <a:bodyPr/>
          <a:lstStyle/>
          <a:p>
            <a:fld id="{334F2B1B-3099-451F-A3AE-064510CE41D0}" type="datetimeFigureOut">
              <a:rPr lang="en-GB" smtClean="0"/>
              <a:t>17/07/2026</a:t>
            </a:fld>
            <a:endParaRPr lang="en-GB"/>
          </a:p>
        </p:txBody>
      </p:sp>
      <p:sp>
        <p:nvSpPr>
          <p:cNvPr id="6" name="Footer Placeholder 5">
            <a:extLst>
              <a:ext uri="{FF2B5EF4-FFF2-40B4-BE49-F238E27FC236}">
                <a16:creationId xmlns:a16="http://schemas.microsoft.com/office/drawing/2014/main" id="{856D6764-7EAF-42D4-D62E-01EA2C6AFBE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79EDAC0-3CFF-E5FB-D750-916CD38CD9FE}"/>
              </a:ext>
            </a:extLst>
          </p:cNvPr>
          <p:cNvSpPr>
            <a:spLocks noGrp="1"/>
          </p:cNvSpPr>
          <p:nvPr>
            <p:ph type="sldNum" sz="quarter" idx="12"/>
          </p:nvPr>
        </p:nvSpPr>
        <p:spPr/>
        <p:txBody>
          <a:bodyPr/>
          <a:lstStyle/>
          <a:p>
            <a:fld id="{DC697254-57C8-44F6-BC31-E0AA35B4A1E5}" type="slidenum">
              <a:rPr lang="en-GB" smtClean="0"/>
              <a:t>‹#›</a:t>
            </a:fld>
            <a:endParaRPr lang="en-GB"/>
          </a:p>
        </p:txBody>
      </p:sp>
    </p:spTree>
    <p:extLst>
      <p:ext uri="{BB962C8B-B14F-4D97-AF65-F5344CB8AC3E}">
        <p14:creationId xmlns:p14="http://schemas.microsoft.com/office/powerpoint/2010/main" val="7596594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C87B82-555F-1810-4D9C-1F4BE5ED6D7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75F9A7E-8CCE-6364-C505-6C38E1FDC43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051DD45-B58E-25E9-7956-74C389C0558F}"/>
              </a:ext>
            </a:extLst>
          </p:cNvPr>
          <p:cNvSpPr>
            <a:spLocks noGrp="1"/>
          </p:cNvSpPr>
          <p:nvPr>
            <p:ph type="dt" sz="half" idx="10"/>
          </p:nvPr>
        </p:nvSpPr>
        <p:spPr/>
        <p:txBody>
          <a:bodyPr/>
          <a:lstStyle/>
          <a:p>
            <a:fld id="{334F2B1B-3099-451F-A3AE-064510CE41D0}" type="datetimeFigureOut">
              <a:rPr lang="en-GB" smtClean="0"/>
              <a:t>17/07/2026</a:t>
            </a:fld>
            <a:endParaRPr lang="en-GB"/>
          </a:p>
        </p:txBody>
      </p:sp>
      <p:sp>
        <p:nvSpPr>
          <p:cNvPr id="5" name="Footer Placeholder 4">
            <a:extLst>
              <a:ext uri="{FF2B5EF4-FFF2-40B4-BE49-F238E27FC236}">
                <a16:creationId xmlns:a16="http://schemas.microsoft.com/office/drawing/2014/main" id="{AB6F34D1-50CB-CBB8-DA8A-565108814C7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762D3F7-B606-D771-5AD5-7A0872211D07}"/>
              </a:ext>
            </a:extLst>
          </p:cNvPr>
          <p:cNvSpPr>
            <a:spLocks noGrp="1"/>
          </p:cNvSpPr>
          <p:nvPr>
            <p:ph type="sldNum" sz="quarter" idx="12"/>
          </p:nvPr>
        </p:nvSpPr>
        <p:spPr/>
        <p:txBody>
          <a:bodyPr/>
          <a:lstStyle/>
          <a:p>
            <a:fld id="{DC697254-57C8-44F6-BC31-E0AA35B4A1E5}" type="slidenum">
              <a:rPr lang="en-GB" smtClean="0"/>
              <a:t>‹#›</a:t>
            </a:fld>
            <a:endParaRPr lang="en-GB"/>
          </a:p>
        </p:txBody>
      </p:sp>
    </p:spTree>
    <p:extLst>
      <p:ext uri="{BB962C8B-B14F-4D97-AF65-F5344CB8AC3E}">
        <p14:creationId xmlns:p14="http://schemas.microsoft.com/office/powerpoint/2010/main" val="31150171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39EFCD5-DB94-18D1-B398-CAE3DFECD1F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C3B5E7F-9D0B-DCFB-DF50-73565859F18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92D1CBA-4FB9-3964-742C-50F3D85DCCBB}"/>
              </a:ext>
            </a:extLst>
          </p:cNvPr>
          <p:cNvSpPr>
            <a:spLocks noGrp="1"/>
          </p:cNvSpPr>
          <p:nvPr>
            <p:ph type="dt" sz="half" idx="10"/>
          </p:nvPr>
        </p:nvSpPr>
        <p:spPr/>
        <p:txBody>
          <a:bodyPr/>
          <a:lstStyle/>
          <a:p>
            <a:fld id="{334F2B1B-3099-451F-A3AE-064510CE41D0}" type="datetimeFigureOut">
              <a:rPr lang="en-GB" smtClean="0"/>
              <a:t>17/07/2026</a:t>
            </a:fld>
            <a:endParaRPr lang="en-GB"/>
          </a:p>
        </p:txBody>
      </p:sp>
      <p:sp>
        <p:nvSpPr>
          <p:cNvPr id="5" name="Footer Placeholder 4">
            <a:extLst>
              <a:ext uri="{FF2B5EF4-FFF2-40B4-BE49-F238E27FC236}">
                <a16:creationId xmlns:a16="http://schemas.microsoft.com/office/drawing/2014/main" id="{693A0C73-BBE7-AD9C-CC7A-715357DDD46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0DE3131-143D-25A2-D909-54AAD0D48F9A}"/>
              </a:ext>
            </a:extLst>
          </p:cNvPr>
          <p:cNvSpPr>
            <a:spLocks noGrp="1"/>
          </p:cNvSpPr>
          <p:nvPr>
            <p:ph type="sldNum" sz="quarter" idx="12"/>
          </p:nvPr>
        </p:nvSpPr>
        <p:spPr/>
        <p:txBody>
          <a:bodyPr/>
          <a:lstStyle/>
          <a:p>
            <a:fld id="{DC697254-57C8-44F6-BC31-E0AA35B4A1E5}" type="slidenum">
              <a:rPr lang="en-GB" smtClean="0"/>
              <a:t>‹#›</a:t>
            </a:fld>
            <a:endParaRPr lang="en-GB"/>
          </a:p>
        </p:txBody>
      </p:sp>
    </p:spTree>
    <p:extLst>
      <p:ext uri="{BB962C8B-B14F-4D97-AF65-F5344CB8AC3E}">
        <p14:creationId xmlns:p14="http://schemas.microsoft.com/office/powerpoint/2010/main" val="24618223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1CE67B6-C06A-6548-B349-A1D35769734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71D1636-5093-8C59-FA63-5F75B2699F2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217410D-08DC-8F19-703D-EF8F481679C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34F2B1B-3099-451F-A3AE-064510CE41D0}" type="datetimeFigureOut">
              <a:rPr lang="en-GB" smtClean="0"/>
              <a:t>17/07/2026</a:t>
            </a:fld>
            <a:endParaRPr lang="en-GB"/>
          </a:p>
        </p:txBody>
      </p:sp>
      <p:sp>
        <p:nvSpPr>
          <p:cNvPr id="5" name="Footer Placeholder 4">
            <a:extLst>
              <a:ext uri="{FF2B5EF4-FFF2-40B4-BE49-F238E27FC236}">
                <a16:creationId xmlns:a16="http://schemas.microsoft.com/office/drawing/2014/main" id="{74D23179-2205-E208-41B5-1AA073F0142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9863D75-8012-CE7C-53E3-3E1E659320D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C697254-57C8-44F6-BC31-E0AA35B4A1E5}" type="slidenum">
              <a:rPr lang="en-GB" smtClean="0"/>
              <a:t>‹#›</a:t>
            </a:fld>
            <a:endParaRPr lang="en-GB"/>
          </a:p>
        </p:txBody>
      </p:sp>
    </p:spTree>
    <p:extLst>
      <p:ext uri="{BB962C8B-B14F-4D97-AF65-F5344CB8AC3E}">
        <p14:creationId xmlns:p14="http://schemas.microsoft.com/office/powerpoint/2010/main" val="32419902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1.png"/><Relationship Id="rId5" Type="http://schemas.openxmlformats.org/officeDocument/2006/relationships/image" Target="../media/image2.jpeg"/><Relationship Id="rId4" Type="http://schemas.openxmlformats.org/officeDocument/2006/relationships/notesSlide" Target="../notesSlides/notesSlide1.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1.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1.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1.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1.png"/><Relationship Id="rId4" Type="http://schemas.openxmlformats.org/officeDocument/2006/relationships/image" Target="../media/image3.jpe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1.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1.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1.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1.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1.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1.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E7ED61-2569-AD2D-2FB2-4A1B459CEE47}"/>
              </a:ext>
            </a:extLst>
          </p:cNvPr>
          <p:cNvSpPr>
            <a:spLocks noGrp="1"/>
          </p:cNvSpPr>
          <p:nvPr>
            <p:ph type="ctrTitle"/>
          </p:nvPr>
        </p:nvSpPr>
        <p:spPr>
          <a:xfrm>
            <a:off x="1524000" y="1527201"/>
            <a:ext cx="9144000" cy="3803598"/>
          </a:xfrm>
        </p:spPr>
        <p:txBody>
          <a:bodyPr>
            <a:normAutofit/>
          </a:bodyPr>
          <a:lstStyle/>
          <a:p>
            <a:r>
              <a:rPr lang="en-GB" sz="1100">
                <a:latin typeface="Arial" panose="020B0604020202020204" pitchFamily="34" charset="0"/>
                <a:cs typeface="Arial" panose="020B0604020202020204" pitchFamily="34" charset="0"/>
              </a:rPr>
              <a:t>r</a:t>
            </a:r>
          </a:p>
        </p:txBody>
      </p:sp>
      <p:sp>
        <p:nvSpPr>
          <p:cNvPr id="3" name="Subtitle 2">
            <a:extLst>
              <a:ext uri="{FF2B5EF4-FFF2-40B4-BE49-F238E27FC236}">
                <a16:creationId xmlns:a16="http://schemas.microsoft.com/office/drawing/2014/main" id="{98CBA758-86F6-69E3-768D-D9C07982A4C7}"/>
              </a:ext>
            </a:extLst>
          </p:cNvPr>
          <p:cNvSpPr>
            <a:spLocks noGrp="1"/>
          </p:cNvSpPr>
          <p:nvPr>
            <p:ph type="subTitle" idx="1"/>
          </p:nvPr>
        </p:nvSpPr>
        <p:spPr>
          <a:xfrm>
            <a:off x="0" y="0"/>
            <a:ext cx="12192000" cy="6858000"/>
          </a:xfrm>
        </p:spPr>
        <p:txBody>
          <a:bodyPr vert="horz" lIns="91440" tIns="45720" rIns="91440" bIns="45720" rtlCol="0" anchor="t">
            <a:normAutofit/>
          </a:bodyPr>
          <a:lstStyle/>
          <a:p>
            <a:endParaRPr lang="en-GB">
              <a:latin typeface="Arial" panose="020B0604020202020204" pitchFamily="34" charset="0"/>
              <a:cs typeface="Arial" panose="020B0604020202020204" pitchFamily="34" charset="0"/>
            </a:endParaRPr>
          </a:p>
          <a:p>
            <a:endParaRPr lang="en-GB">
              <a:latin typeface="Arial" panose="020B0604020202020204" pitchFamily="34" charset="0"/>
              <a:cs typeface="Arial" panose="020B0604020202020204" pitchFamily="34" charset="0"/>
            </a:endParaRPr>
          </a:p>
          <a:p>
            <a:r>
              <a:rPr lang="en-GB">
                <a:latin typeface="Arial" panose="020B0604020202020204" pitchFamily="34" charset="0"/>
                <a:cs typeface="Arial" panose="020B0604020202020204" pitchFamily="34" charset="0"/>
              </a:rPr>
              <a:t>HEALTH AND SOCIAL CARE </a:t>
            </a:r>
          </a:p>
          <a:p>
            <a:r>
              <a:rPr lang="en-GB">
                <a:latin typeface="Arial" panose="020B0604020202020204" pitchFamily="34" charset="0"/>
                <a:cs typeface="Arial" panose="020B0604020202020204" pitchFamily="34" charset="0"/>
              </a:rPr>
              <a:t>INTRODUCTION TO PHYSIOLOGY</a:t>
            </a:r>
          </a:p>
          <a:p>
            <a:r>
              <a:rPr lang="en-GB">
                <a:latin typeface="Arial" panose="020B0604020202020204" pitchFamily="34" charset="0"/>
                <a:cs typeface="Arial" panose="020B0604020202020204" pitchFamily="34" charset="0"/>
              </a:rPr>
              <a:t>BMHP5023</a:t>
            </a:r>
          </a:p>
          <a:p>
            <a:r>
              <a:rPr lang="en-GB">
                <a:latin typeface="Arial" panose="020B0604020202020204" pitchFamily="34" charset="0"/>
                <a:cs typeface="Arial" panose="020B0604020202020204" pitchFamily="34" charset="0"/>
              </a:rPr>
              <a:t>COMPONENT 2 PRESENTATION</a:t>
            </a:r>
          </a:p>
          <a:p>
            <a:r>
              <a:rPr lang="en-GB">
                <a:latin typeface="Arial" panose="020B0604020202020204" pitchFamily="34" charset="0"/>
                <a:cs typeface="Arial" panose="020B0604020202020204" pitchFamily="34" charset="0"/>
              </a:rPr>
              <a:t>STUDENT</a:t>
            </a:r>
          </a:p>
          <a:p>
            <a:r>
              <a:rPr lang="en-GB">
                <a:latin typeface="Arial" panose="020B0604020202020204" pitchFamily="34" charset="0"/>
                <a:cs typeface="Arial" panose="020B0604020202020204" pitchFamily="34" charset="0"/>
              </a:rPr>
              <a:t>IVEREN NNEOMA KUCHA</a:t>
            </a:r>
          </a:p>
          <a:p>
            <a:r>
              <a:rPr lang="en-GB">
                <a:latin typeface="Arial" panose="020B0604020202020204" pitchFamily="34" charset="0"/>
                <a:cs typeface="Arial" panose="020B0604020202020204" pitchFamily="34" charset="0"/>
              </a:rPr>
              <a:t>ID NUMBER</a:t>
            </a:r>
          </a:p>
          <a:p>
            <a:r>
              <a:rPr lang="en-GB">
                <a:latin typeface="Arial" panose="020B0604020202020204" pitchFamily="34" charset="0"/>
                <a:cs typeface="Arial" panose="020B0604020202020204" pitchFamily="34" charset="0"/>
              </a:rPr>
              <a:t>2423866</a:t>
            </a:r>
          </a:p>
          <a:p>
            <a:r>
              <a:rPr lang="en-GB">
                <a:latin typeface="Arial" panose="020B0604020202020204" pitchFamily="34" charset="0"/>
                <a:cs typeface="Arial" panose="020B0604020202020204" pitchFamily="34" charset="0"/>
              </a:rPr>
              <a:t>LECTURER PARESE AHMAED</a:t>
            </a:r>
          </a:p>
          <a:p>
            <a:r>
              <a:rPr lang="en-GB">
                <a:latin typeface="Arial"/>
                <a:cs typeface="Arial"/>
              </a:rPr>
              <a:t>31st July 2026.</a:t>
            </a:r>
            <a:endParaRPr lang="en-GB">
              <a:latin typeface="Arial" panose="020B0604020202020204" pitchFamily="34" charset="0"/>
              <a:cs typeface="Arial" panose="020B0604020202020204" pitchFamily="34" charset="0"/>
            </a:endParaRPr>
          </a:p>
        </p:txBody>
      </p:sp>
      <p:pic>
        <p:nvPicPr>
          <p:cNvPr id="6" name="Audio 5">
            <a:hlinkClick r:id="" action="ppaction://media"/>
            <a:extLst>
              <a:ext uri="{FF2B5EF4-FFF2-40B4-BE49-F238E27FC236}">
                <a16:creationId xmlns:a16="http://schemas.microsoft.com/office/drawing/2014/main" id="{BD5C0763-FB02-5751-D9BF-246FA81F338A}"/>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24958509"/>
      </p:ext>
    </p:extLst>
  </p:cSld>
  <p:clrMapOvr>
    <a:masterClrMapping/>
  </p:clrMapOvr>
  <mc:AlternateContent xmlns:mc="http://schemas.openxmlformats.org/markup-compatibility/2006">
    <mc:Choice xmlns:p14="http://schemas.microsoft.com/office/powerpoint/2010/main" Requires="p14">
      <p:transition spd="slow" p14:dur="2000" advTm="32751"/>
    </mc:Choice>
    <mc:Fallback>
      <p:transition spd="slow" advTm="327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E7EFA1-8905-D826-48A1-7193D20FBE70}"/>
              </a:ext>
            </a:extLst>
          </p:cNvPr>
          <p:cNvSpPr>
            <a:spLocks noGrp="1"/>
          </p:cNvSpPr>
          <p:nvPr>
            <p:ph type="title"/>
          </p:nvPr>
        </p:nvSpPr>
        <p:spPr>
          <a:xfrm>
            <a:off x="-5051" y="2575"/>
            <a:ext cx="12206883" cy="6824756"/>
          </a:xfrm>
        </p:spPr>
        <p:txBody>
          <a:bodyPr>
            <a:normAutofit/>
          </a:bodyPr>
          <a:lstStyle/>
          <a:p>
            <a:pPr marL="342900" indent="-342900">
              <a:buFont typeface="Wingdings"/>
              <a:buChar char="§"/>
            </a:pPr>
            <a:r>
              <a:rPr lang="en-GB" sz="2400">
                <a:latin typeface="Arial"/>
                <a:ea typeface="Calibri Light"/>
                <a:cs typeface="Arial"/>
              </a:rPr>
              <a:t>                          </a:t>
            </a:r>
            <a:br>
              <a:rPr lang="en-GB" sz="2400">
                <a:latin typeface="Arial" panose="020B0604020202020204" pitchFamily="34" charset="0"/>
                <a:ea typeface="Calibri Light"/>
                <a:cs typeface="Arial" panose="020B0604020202020204" pitchFamily="34" charset="0"/>
              </a:rPr>
            </a:br>
            <a:r>
              <a:rPr lang="en-GB" sz="2400">
                <a:latin typeface="Arial"/>
                <a:ea typeface="Calibri Light"/>
                <a:cs typeface="Arial"/>
              </a:rPr>
              <a:t>      </a:t>
            </a:r>
            <a:br>
              <a:rPr lang="en-GB" sz="2400">
                <a:latin typeface="Arial" panose="020B0604020202020204" pitchFamily="34" charset="0"/>
                <a:ea typeface="Calibri Light"/>
                <a:cs typeface="Arial" panose="020B0604020202020204" pitchFamily="34" charset="0"/>
              </a:rPr>
            </a:br>
            <a:r>
              <a:rPr lang="en-GB" sz="2400" b="1">
                <a:latin typeface="Arial"/>
                <a:ea typeface="Calibri Light"/>
                <a:cs typeface="Arial"/>
              </a:rPr>
              <a:t> CONTENT-</a:t>
            </a:r>
            <a:br>
              <a:rPr lang="en-GB" sz="2400" b="1">
                <a:latin typeface="Arial" panose="020B0604020202020204" pitchFamily="34" charset="0"/>
                <a:ea typeface="Calibri Light"/>
                <a:cs typeface="Arial" panose="020B0604020202020204" pitchFamily="34" charset="0"/>
              </a:rPr>
            </a:br>
            <a:br>
              <a:rPr lang="en-GB" sz="2400">
                <a:latin typeface="Arial"/>
                <a:ea typeface="Calibri Light"/>
                <a:cs typeface="Arial"/>
              </a:rPr>
            </a:br>
            <a:r>
              <a:rPr lang="en-GB" sz="2400">
                <a:latin typeface="Arial"/>
                <a:ea typeface="Calibri Light"/>
                <a:cs typeface="Arial"/>
              </a:rPr>
              <a:t>INTRODUCTION </a:t>
            </a:r>
            <a:br>
              <a:rPr lang="en-GB" sz="2400">
                <a:latin typeface="Arial" panose="020B0604020202020204" pitchFamily="34" charset="0"/>
                <a:ea typeface="Calibri Light"/>
                <a:cs typeface="Arial" panose="020B0604020202020204" pitchFamily="34" charset="0"/>
              </a:rPr>
            </a:br>
            <a:br>
              <a:rPr lang="en-GB" sz="2400">
                <a:latin typeface="Arial"/>
                <a:ea typeface="Calibri Light"/>
                <a:cs typeface="Arial"/>
              </a:rPr>
            </a:br>
            <a:r>
              <a:rPr lang="en-GB" sz="2400">
                <a:latin typeface="Arial"/>
                <a:ea typeface="Calibri Light"/>
                <a:cs typeface="Arial"/>
              </a:rPr>
              <a:t>KNOWLEDGE AND UNDERSTANDING OF THE BODY</a:t>
            </a:r>
            <a:br>
              <a:rPr lang="en-GB" sz="2400">
                <a:latin typeface="Arial"/>
                <a:ea typeface="Calibri Light"/>
                <a:cs typeface="Arial"/>
              </a:rPr>
            </a:br>
            <a:br>
              <a:rPr lang="en-GB" sz="2400">
                <a:latin typeface="Arial"/>
                <a:ea typeface="Calibri Light"/>
                <a:cs typeface="Arial"/>
              </a:rPr>
            </a:br>
            <a:r>
              <a:rPr lang="en-GB" sz="2400">
                <a:latin typeface="Arial"/>
                <a:ea typeface="Calibri Light"/>
                <a:cs typeface="Arial"/>
              </a:rPr>
              <a:t>FUNCTIONS OF THE SYSTEM</a:t>
            </a:r>
            <a:br>
              <a:rPr lang="en-GB" sz="2400">
                <a:latin typeface="Arial"/>
                <a:ea typeface="Calibri Light"/>
                <a:cs typeface="Arial"/>
              </a:rPr>
            </a:br>
            <a:br>
              <a:rPr lang="en-GB" sz="2400">
                <a:latin typeface="Arial"/>
                <a:ea typeface="Calibri Light"/>
                <a:cs typeface="Arial"/>
              </a:rPr>
            </a:br>
            <a:r>
              <a:rPr lang="en-GB" sz="2400">
                <a:latin typeface="Arial"/>
                <a:ea typeface="Calibri Light"/>
                <a:cs typeface="Arial"/>
              </a:rPr>
              <a:t>PERSON'S CARE PLAN</a:t>
            </a:r>
            <a:br>
              <a:rPr lang="en-GB" sz="2400">
                <a:latin typeface="Arial" panose="020B0604020202020204" pitchFamily="34" charset="0"/>
                <a:ea typeface="Calibri Light"/>
                <a:cs typeface="Arial" panose="020B0604020202020204" pitchFamily="34" charset="0"/>
              </a:rPr>
            </a:br>
            <a:br>
              <a:rPr lang="en-GB" sz="2400">
                <a:latin typeface="Arial"/>
                <a:ea typeface="Calibri Light"/>
                <a:cs typeface="Arial"/>
              </a:rPr>
            </a:br>
            <a:r>
              <a:rPr lang="en-GB" sz="2400">
                <a:latin typeface="Arial"/>
                <a:ea typeface="Calibri Light"/>
                <a:cs typeface="Arial"/>
              </a:rPr>
              <a:t>EVIDENCE- BASED RECOMMENDATIONS</a:t>
            </a:r>
            <a:br>
              <a:rPr lang="en-GB" sz="2400">
                <a:latin typeface="Arial" panose="020B0604020202020204" pitchFamily="34" charset="0"/>
                <a:ea typeface="Calibri Light"/>
                <a:cs typeface="Arial" panose="020B0604020202020204" pitchFamily="34" charset="0"/>
              </a:rPr>
            </a:br>
            <a:br>
              <a:rPr lang="en-GB" sz="2400">
                <a:latin typeface="Arial" panose="020B0604020202020204" pitchFamily="34" charset="0"/>
                <a:ea typeface="Calibri Light"/>
                <a:cs typeface="Arial" panose="020B0604020202020204" pitchFamily="34" charset="0"/>
              </a:rPr>
            </a:br>
            <a:r>
              <a:rPr lang="en-GB" sz="2400">
                <a:latin typeface="Arial"/>
                <a:ea typeface="Calibri Light"/>
                <a:cs typeface="Arial"/>
              </a:rPr>
              <a:t>REFRENCE </a:t>
            </a:r>
            <a:br>
              <a:rPr lang="en-GB" sz="2400">
                <a:latin typeface="Arial" panose="020B0604020202020204" pitchFamily="34" charset="0"/>
                <a:ea typeface="Calibri Light"/>
                <a:cs typeface="Arial" panose="020B0604020202020204" pitchFamily="34" charset="0"/>
              </a:rPr>
            </a:br>
            <a:endParaRPr lang="en-GB" sz="2400">
              <a:latin typeface="Arial" panose="020B0604020202020204" pitchFamily="34" charset="0"/>
              <a:ea typeface="Calibri Light"/>
              <a:cs typeface="Arial" panose="020B0604020202020204" pitchFamily="34" charset="0"/>
            </a:endParaRPr>
          </a:p>
        </p:txBody>
      </p:sp>
      <p:sp>
        <p:nvSpPr>
          <p:cNvPr id="3" name="Content Placeholder 2">
            <a:extLst>
              <a:ext uri="{FF2B5EF4-FFF2-40B4-BE49-F238E27FC236}">
                <a16:creationId xmlns:a16="http://schemas.microsoft.com/office/drawing/2014/main" id="{6C561A76-0981-345E-6591-4E5B6C1FF430}"/>
              </a:ext>
            </a:extLst>
          </p:cNvPr>
          <p:cNvSpPr>
            <a:spLocks noGrp="1"/>
          </p:cNvSpPr>
          <p:nvPr>
            <p:ph idx="1"/>
          </p:nvPr>
        </p:nvSpPr>
        <p:spPr>
          <a:xfrm>
            <a:off x="162232" y="0"/>
            <a:ext cx="11901949" cy="6415548"/>
          </a:xfrm>
        </p:spPr>
        <p:txBody>
          <a:bodyPr vert="horz" lIns="91440" tIns="45720" rIns="91440" bIns="45720" rtlCol="0" anchor="t">
            <a:normAutofit/>
          </a:bodyPr>
          <a:lstStyle/>
          <a:p>
            <a:pPr marL="0" indent="0">
              <a:buNone/>
            </a:pPr>
            <a:r>
              <a:rPr lang="en-GB">
                <a:ea typeface="Calibri"/>
                <a:cs typeface="Calibri"/>
              </a:rPr>
              <a:t>                        </a:t>
            </a:r>
          </a:p>
        </p:txBody>
      </p:sp>
      <p:pic>
        <p:nvPicPr>
          <p:cNvPr id="6" name="Audio 5">
            <a:hlinkClick r:id="" action="ppaction://media"/>
            <a:extLst>
              <a:ext uri="{FF2B5EF4-FFF2-40B4-BE49-F238E27FC236}">
                <a16:creationId xmlns:a16="http://schemas.microsoft.com/office/drawing/2014/main" id="{4BE5CABC-A67B-A5C4-8C41-A9321A9B3615}"/>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64059182"/>
      </p:ext>
    </p:extLst>
  </p:cSld>
  <p:clrMapOvr>
    <a:masterClrMapping/>
  </p:clrMapOvr>
  <mc:AlternateContent xmlns:mc="http://schemas.openxmlformats.org/markup-compatibility/2006">
    <mc:Choice xmlns:p14="http://schemas.microsoft.com/office/powerpoint/2010/main" Requires="p14">
      <p:transition spd="slow" p14:dur="2000" advTm="6471"/>
    </mc:Choice>
    <mc:Fallback>
      <p:transition spd="slow" advTm="64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Premium AI Image | Portrait of a beautiful elderly 70 year old african ...">
            <a:extLst>
              <a:ext uri="{FF2B5EF4-FFF2-40B4-BE49-F238E27FC236}">
                <a16:creationId xmlns:a16="http://schemas.microsoft.com/office/drawing/2014/main" id="{458D2618-0BA8-8FC3-232C-F62A8E965E2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229350" y="0"/>
            <a:ext cx="5962650" cy="4404723"/>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3">
            <a:extLst>
              <a:ext uri="{FF2B5EF4-FFF2-40B4-BE49-F238E27FC236}">
                <a16:creationId xmlns:a16="http://schemas.microsoft.com/office/drawing/2014/main" id="{B7FF5981-CD4C-2001-371E-09F05F9B0FAE}"/>
              </a:ext>
            </a:extLst>
          </p:cNvPr>
          <p:cNvSpPr>
            <a:spLocks noGrp="1"/>
          </p:cNvSpPr>
          <p:nvPr>
            <p:ph idx="1"/>
          </p:nvPr>
        </p:nvSpPr>
        <p:spPr>
          <a:xfrm>
            <a:off x="133350" y="107500"/>
            <a:ext cx="5257800" cy="6750500"/>
          </a:xfrm>
        </p:spPr>
        <p:txBody>
          <a:bodyPr>
            <a:normAutofit/>
          </a:bodyPr>
          <a:lstStyle/>
          <a:p>
            <a:pPr marL="0" indent="0">
              <a:buNone/>
            </a:pPr>
            <a:r>
              <a:rPr lang="en-GB" sz="2000">
                <a:latin typeface="Arial" panose="020B0604020202020204" pitchFamily="34" charset="0"/>
                <a:cs typeface="Arial" panose="020B0604020202020204" pitchFamily="34" charset="0"/>
              </a:rPr>
              <a:t>Name- Jane Uchenna</a:t>
            </a:r>
          </a:p>
          <a:p>
            <a:pPr marL="0" indent="0">
              <a:buNone/>
            </a:pPr>
            <a:r>
              <a:rPr lang="en-GB" sz="2000">
                <a:latin typeface="Arial" panose="020B0604020202020204" pitchFamily="34" charset="0"/>
                <a:cs typeface="Arial" panose="020B0604020202020204" pitchFamily="34" charset="0"/>
              </a:rPr>
              <a:t>Age- 65 years</a:t>
            </a:r>
          </a:p>
          <a:p>
            <a:pPr marL="0" indent="0">
              <a:buNone/>
            </a:pPr>
            <a:r>
              <a:rPr lang="en-GB" sz="2000">
                <a:latin typeface="Arial" panose="020B0604020202020204" pitchFamily="34" charset="0"/>
                <a:cs typeface="Arial" panose="020B0604020202020204" pitchFamily="34" charset="0"/>
              </a:rPr>
              <a:t>Ethnicity- Black African (Living in the UK)</a:t>
            </a:r>
          </a:p>
          <a:p>
            <a:pPr marL="0" indent="0">
              <a:buNone/>
            </a:pPr>
            <a:r>
              <a:rPr lang="en-GB" sz="2000">
                <a:latin typeface="Arial" panose="020B0604020202020204" pitchFamily="34" charset="0"/>
                <a:cs typeface="Arial" panose="020B0604020202020204" pitchFamily="34" charset="0"/>
              </a:rPr>
              <a:t>Gender- Female ( Widow and Grandmother )</a:t>
            </a:r>
          </a:p>
          <a:p>
            <a:pPr marL="0" indent="0">
              <a:buNone/>
            </a:pPr>
            <a:r>
              <a:rPr lang="en-GB" sz="2000">
                <a:latin typeface="Arial" panose="020B0604020202020204" pitchFamily="34" charset="0"/>
                <a:cs typeface="Arial" panose="020B0604020202020204" pitchFamily="34" charset="0"/>
              </a:rPr>
              <a:t>Diagnosis – Musculoskeletal Disorder</a:t>
            </a:r>
          </a:p>
        </p:txBody>
      </p:sp>
      <p:pic>
        <p:nvPicPr>
          <p:cNvPr id="3" name="Audio 2">
            <a:hlinkClick r:id="" action="ppaction://media"/>
            <a:extLst>
              <a:ext uri="{FF2B5EF4-FFF2-40B4-BE49-F238E27FC236}">
                <a16:creationId xmlns:a16="http://schemas.microsoft.com/office/drawing/2014/main" id="{C82721B9-9C40-09B7-D096-7BDA07563029}"/>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915151795"/>
      </p:ext>
    </p:extLst>
  </p:cSld>
  <p:clrMapOvr>
    <a:masterClrMapping/>
  </p:clrMapOvr>
  <mc:AlternateContent xmlns:mc="http://schemas.openxmlformats.org/markup-compatibility/2006">
    <mc:Choice xmlns:p14="http://schemas.microsoft.com/office/powerpoint/2010/main" Requires="p14">
      <p:transition spd="slow" p14:dur="2000" advTm="31860"/>
    </mc:Choice>
    <mc:Fallback>
      <p:transition spd="slow" advTm="318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5B5B075-3BDD-B410-5D65-3A011F95A39E}"/>
              </a:ext>
            </a:extLst>
          </p:cNvPr>
          <p:cNvSpPr>
            <a:spLocks noGrp="1"/>
          </p:cNvSpPr>
          <p:nvPr>
            <p:ph idx="1"/>
          </p:nvPr>
        </p:nvSpPr>
        <p:spPr>
          <a:xfrm>
            <a:off x="4314" y="-298"/>
            <a:ext cx="12183372" cy="6852996"/>
          </a:xfrm>
        </p:spPr>
        <p:txBody>
          <a:bodyPr vert="horz" lIns="91440" tIns="45720" rIns="91440" bIns="45720" rtlCol="0" anchor="t">
            <a:normAutofit/>
          </a:bodyPr>
          <a:lstStyle/>
          <a:p>
            <a:pPr marL="0" indent="0">
              <a:buNone/>
            </a:pPr>
            <a:r>
              <a:rPr lang="en-GB" sz="2000">
                <a:latin typeface="Arial"/>
                <a:ea typeface="Calibri Light"/>
                <a:cs typeface="Arial"/>
              </a:rPr>
              <a:t>Introduction – </a:t>
            </a:r>
            <a:endParaRPr lang="en-US"/>
          </a:p>
          <a:p>
            <a:pPr marL="0" indent="0">
              <a:buNone/>
            </a:pPr>
            <a:r>
              <a:rPr lang="en-GB" sz="2000">
                <a:latin typeface="Arial"/>
                <a:ea typeface="Calibri Light"/>
                <a:cs typeface="Arial"/>
              </a:rPr>
              <a:t>What is musculoskeletal disorder (MSDs) is a broad group of conditions, injuries, and diseases that affect the muscles, bones, joints, tendons, ligaments, cartilage, and associated connective tissues throughout one's body, which includes the spine and limbs. They arise from damage, degeneration, inflammation, or impaired function of these structures, resulting in symptoms such as persistent pain, stiffness, and swelling. As well as weakness, reduced movement, or loss of physical ability. Unlike acute traumatic injuries (</a:t>
            </a:r>
            <a:r>
              <a:rPr lang="en-GB" sz="2000" err="1">
                <a:latin typeface="Arial"/>
                <a:ea typeface="Calibri Light"/>
                <a:cs typeface="Arial"/>
              </a:rPr>
              <a:t>e.g</a:t>
            </a:r>
            <a:r>
              <a:rPr lang="en-GB" sz="2000">
                <a:latin typeface="Arial"/>
                <a:ea typeface="Calibri Light"/>
                <a:cs typeface="Arial"/>
              </a:rPr>
              <a:t>, fractures from accidents), most cases of MSDs develop gradually over time due to cumulative strain, repetitive movements, they can be prolonged awkward postures, excessive force, vibration, or a combination of physical, occupational, psychological, and lifestyle risk factors, which most times plays the most reasons for disease in human bodies. This can include both acute and chronic conditions; examples can be back pain, osteoarthritis, rheumatoid arthritis, tendinitis, carpal tunnel syndrome, muscle strain, and degenerative disc disease. (Hertling &amp; Kessler, 2006, p. 3-7, 12 – 15).</a:t>
            </a:r>
            <a:endParaRPr lang="en-GB"/>
          </a:p>
          <a:p>
            <a:pPr marL="0" indent="0">
              <a:buNone/>
            </a:pPr>
            <a:r>
              <a:rPr lang="en-GB" sz="2000">
                <a:latin typeface="Arial"/>
                <a:ea typeface="Calibri Light"/>
                <a:cs typeface="Arial"/>
              </a:rPr>
              <a:t>Anatomy of the Skeletal System-</a:t>
            </a:r>
          </a:p>
          <a:p>
            <a:pPr marL="0" indent="0">
              <a:buNone/>
            </a:pPr>
            <a:r>
              <a:rPr lang="en-GB" sz="2000">
                <a:latin typeface="Arial"/>
                <a:ea typeface="Calibri Light"/>
                <a:cs typeface="Arial"/>
              </a:rPr>
              <a:t>The skeletal system provides the structural framework of the body and helps in protecting internal organs.</a:t>
            </a:r>
          </a:p>
          <a:p>
            <a:pPr marL="0" indent="0">
              <a:buNone/>
            </a:pPr>
            <a:r>
              <a:rPr lang="en-GB" sz="2000">
                <a:latin typeface="Arial"/>
                <a:ea typeface="Calibri Light"/>
                <a:cs typeface="Arial"/>
              </a:rPr>
              <a:t>Bone Tissue Types :</a:t>
            </a:r>
          </a:p>
          <a:p>
            <a:pPr marL="0" indent="0">
              <a:buNone/>
            </a:pPr>
            <a:r>
              <a:rPr lang="en-GB" sz="2000">
                <a:latin typeface="Arial"/>
                <a:ea typeface="Calibri Light"/>
                <a:cs typeface="Arial"/>
              </a:rPr>
              <a:t> Cortical (compact) Bone – Is the hard outer layer that provides strength and support.</a:t>
            </a:r>
          </a:p>
          <a:p>
            <a:pPr marL="0" indent="0">
              <a:buNone/>
            </a:pPr>
            <a:r>
              <a:rPr lang="en-GB" sz="2000">
                <a:latin typeface="Arial"/>
                <a:ea typeface="Calibri Light"/>
                <a:cs typeface="Arial"/>
              </a:rPr>
              <a:t>Trabecular ( cancellous/ spongy) Bone – Is the inner, porous structure which is located in the vertebrae and the ends of the long bones. This tissue is highly metabolic and is the primary site of bone loss in osteoporosis. </a:t>
            </a:r>
          </a:p>
          <a:p>
            <a:pPr marL="0" indent="0">
              <a:buNone/>
            </a:pPr>
            <a:endParaRPr lang="en-GB" sz="2000">
              <a:latin typeface="Arial"/>
              <a:ea typeface="Calibri Light"/>
              <a:cs typeface="Arial"/>
            </a:endParaRPr>
          </a:p>
          <a:p>
            <a:pPr marL="0" indent="0">
              <a:buNone/>
            </a:pPr>
            <a:endParaRPr lang="en-GB" sz="2000">
              <a:latin typeface="Arial"/>
              <a:ea typeface="Calibri Light"/>
              <a:cs typeface="Arial"/>
            </a:endParaRPr>
          </a:p>
          <a:p>
            <a:pPr marL="0" indent="0">
              <a:buNone/>
            </a:pPr>
            <a:endParaRPr lang="en-GB" sz="2000">
              <a:latin typeface="Arial"/>
              <a:ea typeface="Calibri Light"/>
              <a:cs typeface="Arial"/>
            </a:endParaRPr>
          </a:p>
          <a:p>
            <a:pPr marL="0" indent="0">
              <a:buNone/>
            </a:pPr>
            <a:endParaRPr lang="en-GB" sz="2000">
              <a:latin typeface="Arial"/>
              <a:ea typeface="Calibri Light"/>
              <a:cs typeface="Arial"/>
            </a:endParaRPr>
          </a:p>
          <a:p>
            <a:pPr marL="0" indent="0">
              <a:buNone/>
            </a:pPr>
            <a:endParaRPr lang="en-GB" sz="2000">
              <a:latin typeface="Arial"/>
              <a:ea typeface="Calibri Light"/>
              <a:cs typeface="Arial"/>
            </a:endParaRPr>
          </a:p>
          <a:p>
            <a:pPr marL="0" indent="0">
              <a:buNone/>
            </a:pPr>
            <a:endParaRPr lang="en-GB" sz="2000">
              <a:latin typeface="Arial"/>
              <a:ea typeface="Calibri Light"/>
              <a:cs typeface="Arial"/>
            </a:endParaRPr>
          </a:p>
        </p:txBody>
      </p:sp>
      <p:pic>
        <p:nvPicPr>
          <p:cNvPr id="4" name="Audio 3">
            <a:hlinkClick r:id="" action="ppaction://media"/>
            <a:extLst>
              <a:ext uri="{FF2B5EF4-FFF2-40B4-BE49-F238E27FC236}">
                <a16:creationId xmlns:a16="http://schemas.microsoft.com/office/drawing/2014/main" id="{96D2B82F-1C9C-FEB1-D031-BD904384647F}"/>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831765609"/>
      </p:ext>
    </p:extLst>
  </p:cSld>
  <p:clrMapOvr>
    <a:masterClrMapping/>
  </p:clrMapOvr>
  <mc:AlternateContent xmlns:mc="http://schemas.openxmlformats.org/markup-compatibility/2006">
    <mc:Choice xmlns:p14="http://schemas.microsoft.com/office/powerpoint/2010/main" Requires="p14">
      <p:transition spd="slow" p14:dur="2000" advTm="154887"/>
    </mc:Choice>
    <mc:Fallback>
      <p:transition spd="slow" advTm="1548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A3B0773-A835-0F33-AEE1-2022F79204B9}"/>
              </a:ext>
            </a:extLst>
          </p:cNvPr>
          <p:cNvSpPr>
            <a:spLocks noGrp="1"/>
          </p:cNvSpPr>
          <p:nvPr>
            <p:ph idx="1"/>
          </p:nvPr>
        </p:nvSpPr>
        <p:spPr>
          <a:xfrm>
            <a:off x="4314" y="-299"/>
            <a:ext cx="12183372" cy="6852997"/>
          </a:xfrm>
        </p:spPr>
        <p:txBody>
          <a:bodyPr vert="horz" lIns="91440" tIns="45720" rIns="91440" bIns="45720" rtlCol="0" anchor="t">
            <a:normAutofit/>
          </a:bodyPr>
          <a:lstStyle/>
          <a:p>
            <a:r>
              <a:rPr lang="en-GB" sz="2000">
                <a:latin typeface="Arial"/>
                <a:ea typeface="Calibri Light"/>
                <a:cs typeface="Arial"/>
              </a:rPr>
              <a:t>Bone Matrix -</a:t>
            </a:r>
          </a:p>
          <a:p>
            <a:r>
              <a:rPr lang="en-GB" sz="2000">
                <a:latin typeface="Arial"/>
                <a:ea typeface="Calibri Light"/>
                <a:cs typeface="Arial"/>
              </a:rPr>
              <a:t>It's composed of organic </a:t>
            </a:r>
            <a:r>
              <a:rPr lang="en-GB" sz="2000" err="1">
                <a:latin typeface="Arial"/>
                <a:ea typeface="Calibri Light"/>
                <a:cs typeface="Arial"/>
              </a:rPr>
              <a:t>fibers</a:t>
            </a:r>
            <a:r>
              <a:rPr lang="en-GB" sz="2000">
                <a:latin typeface="Arial"/>
                <a:ea typeface="Calibri Light"/>
                <a:cs typeface="Arial"/>
              </a:rPr>
              <a:t> such as  (collagen) for flexibility and inorganic minerals like salt (calcium and phosphate) to help in the bones  hardness.</a:t>
            </a:r>
          </a:p>
          <a:p>
            <a:r>
              <a:rPr lang="en-GB" sz="2000">
                <a:latin typeface="Arial"/>
                <a:ea typeface="Calibri Light"/>
                <a:cs typeface="Arial"/>
              </a:rPr>
              <a:t>Specialized cells-</a:t>
            </a:r>
          </a:p>
          <a:p>
            <a:r>
              <a:rPr lang="en-GB" sz="2000">
                <a:latin typeface="Arial"/>
                <a:ea typeface="Calibri Light"/>
                <a:cs typeface="Arial"/>
              </a:rPr>
              <a:t>We have the osteoblast which are cells that build new bones.</a:t>
            </a:r>
          </a:p>
          <a:p>
            <a:r>
              <a:rPr lang="en-GB" sz="2000">
                <a:latin typeface="Arial"/>
                <a:ea typeface="Calibri Light"/>
                <a:cs typeface="Arial"/>
              </a:rPr>
              <a:t>Osteoclast are cells that break down old or damaged bones.</a:t>
            </a:r>
          </a:p>
          <a:p>
            <a:r>
              <a:rPr lang="en-GB" sz="2000">
                <a:latin typeface="Arial"/>
                <a:ea typeface="Calibri Light"/>
                <a:cs typeface="Arial"/>
              </a:rPr>
              <a:t>And osteocytes which are the matured bone cells that maintain the bone matrix.</a:t>
            </a:r>
          </a:p>
          <a:p>
            <a:endParaRPr lang="en-GB" sz="2000">
              <a:latin typeface="Arial"/>
              <a:ea typeface="Calibri Light"/>
              <a:cs typeface="Arial"/>
            </a:endParaRPr>
          </a:p>
          <a:p>
            <a:r>
              <a:rPr lang="en-GB" sz="2000">
                <a:latin typeface="Arial"/>
                <a:ea typeface="Calibri Light"/>
                <a:cs typeface="Arial"/>
              </a:rPr>
              <a:t>Physiology of Bone Functioning ( can be known as Remodelling)-</a:t>
            </a:r>
          </a:p>
          <a:p>
            <a:r>
              <a:rPr lang="en-GB" sz="2000">
                <a:latin typeface="Arial"/>
                <a:ea typeface="Calibri Light"/>
                <a:cs typeface="Arial"/>
              </a:rPr>
              <a:t>The Bone is a dynamic tissue that undergoes a continuous process called remodelling</a:t>
            </a:r>
          </a:p>
          <a:p>
            <a:r>
              <a:rPr lang="en-GB" sz="2000">
                <a:latin typeface="Arial"/>
                <a:ea typeface="Calibri Light"/>
                <a:cs typeface="Arial"/>
              </a:rPr>
              <a:t>The Remodelling period- In an adult that is doing well health wise, the rate of bone resorption by osteoclasts is balanced by the rate the bone formation which is by the osteoblast. </a:t>
            </a:r>
          </a:p>
          <a:p>
            <a:r>
              <a:rPr lang="en-GB" sz="2000">
                <a:latin typeface="Arial"/>
                <a:ea typeface="Calibri Light"/>
                <a:cs typeface="Arial"/>
              </a:rPr>
              <a:t>Calcium and vitamin D – Calcium is most the primary mineral required for bone density why children and most older adults are strongly encouraged consume calcium and in take of a lot of milk to help in building up calcium in their bodies to help in generating strong bones its generally  recommended that adults age 51 and  older of age consume about 1,000 mg to 1,200 mg of calcium daily. Older adults most times have reduction in appetite or find it hard to cook a glass of 250ml milk provides roughly 300mg of calcium, making it a quick, nutrient- dense option. The body doesn't produce calcium, so it must be gotten from sources </a:t>
            </a:r>
          </a:p>
          <a:p>
            <a:endParaRPr lang="en-GB" sz="2000">
              <a:latin typeface="Arial"/>
              <a:ea typeface="Calibri Light"/>
              <a:cs typeface="Arial"/>
            </a:endParaRPr>
          </a:p>
          <a:p>
            <a:endParaRPr lang="en-GB" sz="2000">
              <a:latin typeface="Arial"/>
              <a:ea typeface="Calibri Light"/>
              <a:cs typeface="Arial"/>
            </a:endParaRPr>
          </a:p>
        </p:txBody>
      </p:sp>
      <p:pic>
        <p:nvPicPr>
          <p:cNvPr id="4" name="Audio 3">
            <a:hlinkClick r:id="" action="ppaction://media"/>
            <a:extLst>
              <a:ext uri="{FF2B5EF4-FFF2-40B4-BE49-F238E27FC236}">
                <a16:creationId xmlns:a16="http://schemas.microsoft.com/office/drawing/2014/main" id="{7A934649-28E8-72E0-1F63-23162D9AEFCD}"/>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07055325"/>
      </p:ext>
    </p:extLst>
  </p:cSld>
  <p:clrMapOvr>
    <a:masterClrMapping/>
  </p:clrMapOvr>
  <mc:AlternateContent xmlns:mc="http://schemas.openxmlformats.org/markup-compatibility/2006">
    <mc:Choice xmlns:p14="http://schemas.microsoft.com/office/powerpoint/2010/main" Requires="p14">
      <p:transition spd="slow" p14:dur="2000" advTm="212306"/>
    </mc:Choice>
    <mc:Fallback>
      <p:transition spd="slow" advTm="2123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125F866-EF04-CDEF-1111-BC319FCDAB62}"/>
              </a:ext>
            </a:extLst>
          </p:cNvPr>
          <p:cNvSpPr>
            <a:spLocks noGrp="1"/>
          </p:cNvSpPr>
          <p:nvPr>
            <p:ph idx="1"/>
          </p:nvPr>
        </p:nvSpPr>
        <p:spPr>
          <a:xfrm>
            <a:off x="4314" y="-299"/>
            <a:ext cx="12183372" cy="6852997"/>
          </a:xfrm>
        </p:spPr>
        <p:txBody>
          <a:bodyPr vert="horz" lIns="91440" tIns="45720" rIns="91440" bIns="45720" rtlCol="0" anchor="t">
            <a:normAutofit/>
          </a:bodyPr>
          <a:lstStyle/>
          <a:p>
            <a:r>
              <a:rPr lang="en-GB" sz="2000">
                <a:latin typeface="Arial"/>
                <a:ea typeface="Calibri Light"/>
                <a:cs typeface="Arial"/>
              </a:rPr>
              <a:t>Example</a:t>
            </a:r>
          </a:p>
          <a:p>
            <a:r>
              <a:rPr lang="en-GB" sz="2000">
                <a:latin typeface="Arial"/>
                <a:ea typeface="Calibri Light"/>
                <a:cs typeface="Arial"/>
              </a:rPr>
              <a:t>Milk, yogurt, cheese and other dairy product..</a:t>
            </a:r>
          </a:p>
          <a:p>
            <a:r>
              <a:rPr lang="en-GB" sz="2000">
                <a:latin typeface="Arial"/>
                <a:ea typeface="Calibri Light"/>
                <a:cs typeface="Arial"/>
              </a:rPr>
              <a:t>Leafy green vegetables, such as collard and turnip green, bok choy, and kale.</a:t>
            </a:r>
          </a:p>
          <a:p>
            <a:r>
              <a:rPr lang="en-GB" sz="2000">
                <a:latin typeface="Arial"/>
                <a:ea typeface="Calibri Light"/>
                <a:cs typeface="Arial"/>
              </a:rPr>
              <a:t>Fish with soft bones you can eat, such as sardines and canned salmon.</a:t>
            </a:r>
          </a:p>
          <a:p>
            <a:r>
              <a:rPr lang="en-GB" sz="2000">
                <a:latin typeface="Arial"/>
                <a:ea typeface="Calibri Light"/>
                <a:cs typeface="Arial"/>
              </a:rPr>
              <a:t>Fruit juices</a:t>
            </a:r>
          </a:p>
          <a:p>
            <a:r>
              <a:rPr lang="en-GB" sz="2000">
                <a:latin typeface="Arial"/>
                <a:ea typeface="Calibri Light"/>
                <a:cs typeface="Arial"/>
              </a:rPr>
              <a:t>Cereals</a:t>
            </a:r>
          </a:p>
          <a:p>
            <a:r>
              <a:rPr lang="en-GB" sz="2000">
                <a:latin typeface="Arial"/>
                <a:ea typeface="Calibri Light"/>
                <a:cs typeface="Arial"/>
              </a:rPr>
              <a:t>Cow's milk and plant-based milk, such as almond, soy and oat.</a:t>
            </a:r>
          </a:p>
          <a:p>
            <a:endParaRPr lang="en-GB">
              <a:latin typeface="Calibri"/>
              <a:ea typeface="Calibri"/>
              <a:cs typeface="Calibri"/>
            </a:endParaRPr>
          </a:p>
          <a:p>
            <a:r>
              <a:rPr lang="en-GB" sz="2000" u="sng">
                <a:latin typeface="Arial"/>
                <a:ea typeface="Calibri"/>
                <a:cs typeface="Arial"/>
              </a:rPr>
              <a:t>Describe The Affect  By The Disease Condition </a:t>
            </a:r>
            <a:r>
              <a:rPr lang="en-GB" sz="2000">
                <a:latin typeface="Arial"/>
                <a:ea typeface="Calibri"/>
                <a:cs typeface="Arial"/>
              </a:rPr>
              <a:t>-</a:t>
            </a:r>
            <a:endParaRPr lang="en-GB">
              <a:ea typeface="Calibri" panose="020F0502020204030204"/>
              <a:cs typeface="Calibri" panose="020F0502020204030204"/>
            </a:endParaRPr>
          </a:p>
          <a:p>
            <a:r>
              <a:rPr lang="en-GB" sz="2000">
                <a:latin typeface="Arial"/>
                <a:ea typeface="Calibri"/>
                <a:cs typeface="Arial"/>
              </a:rPr>
              <a:t>A synovial joint - is the main freely movable type, built for smooth movement, load- bearing, and stability is the key structures.</a:t>
            </a:r>
          </a:p>
          <a:p>
            <a:r>
              <a:rPr lang="en-GB" sz="2000">
                <a:latin typeface="Arial"/>
                <a:ea typeface="Calibri"/>
                <a:cs typeface="Arial"/>
              </a:rPr>
              <a:t>Joint capsule –Outer tough fibrous layer (holds the bones together, anchors ligaments) + inner synovial membrane ( the thin vascular tissue that secretes the synovial fluids).</a:t>
            </a:r>
          </a:p>
          <a:p>
            <a:r>
              <a:rPr lang="en-GB" sz="2000">
                <a:latin typeface="Arial"/>
                <a:ea typeface="Calibri"/>
                <a:cs typeface="Arial"/>
              </a:rPr>
              <a:t>Synovial fluid – The viscous, clears the fluid; as well as lubricates, nourishes the cartilage cells, and removes waste, cushions an impact. Volume of 0.1 - 0.5 ml in small joints, and up to 4ml in the knee.</a:t>
            </a:r>
          </a:p>
          <a:p>
            <a:r>
              <a:rPr lang="en-GB" sz="2000">
                <a:latin typeface="Arial"/>
                <a:ea typeface="Calibri"/>
                <a:cs typeface="Arial"/>
              </a:rPr>
              <a:t>Ligaments – This part is an important part when it comes to the bone and it's structing, the fibrous bands connecting bone-to-bone; and limits excessive  movement, maintaining  alignments.</a:t>
            </a:r>
          </a:p>
          <a:p>
            <a:endParaRPr lang="en-GB" sz="2000">
              <a:latin typeface="Arial"/>
              <a:ea typeface="Calibri"/>
              <a:cs typeface="Arial"/>
            </a:endParaRPr>
          </a:p>
          <a:p>
            <a:endParaRPr lang="en-GB" sz="2000">
              <a:latin typeface="Arial"/>
              <a:ea typeface="Calibri"/>
              <a:cs typeface="Arial"/>
            </a:endParaRPr>
          </a:p>
        </p:txBody>
      </p:sp>
      <p:pic>
        <p:nvPicPr>
          <p:cNvPr id="4" name="Audio 3">
            <a:hlinkClick r:id="" action="ppaction://media"/>
            <a:extLst>
              <a:ext uri="{FF2B5EF4-FFF2-40B4-BE49-F238E27FC236}">
                <a16:creationId xmlns:a16="http://schemas.microsoft.com/office/drawing/2014/main" id="{C9658614-4684-4BED-6FAE-2387DDD449B9}"/>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62260687"/>
      </p:ext>
    </p:extLst>
  </p:cSld>
  <p:clrMapOvr>
    <a:masterClrMapping/>
  </p:clrMapOvr>
  <mc:AlternateContent xmlns:mc="http://schemas.openxmlformats.org/markup-compatibility/2006">
    <mc:Choice xmlns:p14="http://schemas.microsoft.com/office/powerpoint/2010/main" Requires="p14">
      <p:transition spd="slow" p14:dur="2000" advTm="73171"/>
    </mc:Choice>
    <mc:Fallback>
      <p:transition spd="slow" advTm="731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521DF38-F396-2F1D-0F18-F5F9DD5995ED}"/>
              </a:ext>
            </a:extLst>
          </p:cNvPr>
          <p:cNvSpPr>
            <a:spLocks noGrp="1"/>
          </p:cNvSpPr>
          <p:nvPr>
            <p:ph idx="1"/>
          </p:nvPr>
        </p:nvSpPr>
        <p:spPr>
          <a:xfrm>
            <a:off x="4315" y="-299"/>
            <a:ext cx="12183371" cy="6852997"/>
          </a:xfrm>
        </p:spPr>
        <p:txBody>
          <a:bodyPr vert="horz" lIns="91440" tIns="45720" rIns="91440" bIns="45720" rtlCol="0" anchor="t">
            <a:normAutofit/>
          </a:bodyPr>
          <a:lstStyle/>
          <a:p>
            <a:r>
              <a:rPr lang="en-GB" sz="2000">
                <a:latin typeface="Arial"/>
                <a:ea typeface="Calibri Light"/>
                <a:cs typeface="Arial"/>
              </a:rPr>
              <a:t>Under load, the cartilage compresses slightly which in the process spreads force and movement pumps fluid in / out of the cartilage to assist the cells in feeding. Which will help the joints to move smoothly, painless, with full range and stability.</a:t>
            </a:r>
          </a:p>
          <a:p>
            <a:r>
              <a:rPr lang="en-GB" sz="2000" b="1">
                <a:latin typeface="Arial"/>
                <a:ea typeface="Calibri Light"/>
                <a:cs typeface="Arial"/>
              </a:rPr>
              <a:t>Changes in musculoskeletal disorder –</a:t>
            </a:r>
            <a:r>
              <a:rPr lang="en-GB" sz="2000">
                <a:latin typeface="Arial"/>
                <a:ea typeface="Calibri Light"/>
                <a:cs typeface="Arial"/>
              </a:rPr>
              <a:t> </a:t>
            </a:r>
          </a:p>
          <a:p>
            <a:r>
              <a:rPr lang="en-GB" sz="2000">
                <a:latin typeface="Arial"/>
                <a:ea typeface="Calibri Light"/>
                <a:cs typeface="Arial"/>
              </a:rPr>
              <a:t>Structural breakdown and functional loss develop gradually.</a:t>
            </a:r>
          </a:p>
          <a:p>
            <a:r>
              <a:rPr lang="en-GB" sz="2000">
                <a:latin typeface="Arial"/>
                <a:ea typeface="Calibri Light"/>
                <a:cs typeface="Arial"/>
              </a:rPr>
              <a:t>Cartilage damage: The first change  surface frays, softens, thins and cracks. Proteoglycans decrease, then water content rises – cartilage loses elasticity and shock absorption. Then friction increases and the bone starts rubbing on bone which will lead to ligament issues.</a:t>
            </a:r>
          </a:p>
          <a:p>
            <a:r>
              <a:rPr lang="en-GB" sz="2000">
                <a:latin typeface="Arial"/>
                <a:ea typeface="Calibri Light"/>
                <a:cs typeface="Arial"/>
              </a:rPr>
              <a:t>Bone Changes: Underlying bone thickens, and forms osteophytes (spurs) at the edges; which makes the bone cysts may to form. The joint shape changes, as well making movement restricted.</a:t>
            </a:r>
          </a:p>
          <a:p>
            <a:r>
              <a:rPr lang="en-GB" sz="2000">
                <a:latin typeface="Arial"/>
                <a:ea typeface="Calibri Light"/>
                <a:cs typeface="Arial"/>
              </a:rPr>
              <a:t>Capsule and Ligament: This is where fibroses, stiffens, and shortens ligaments weaken which leads to instability pain on movement and weight-bearing.</a:t>
            </a:r>
          </a:p>
          <a:p>
            <a:r>
              <a:rPr lang="en-GB" sz="2000">
                <a:latin typeface="Arial"/>
                <a:ea typeface="Calibri Light"/>
                <a:cs typeface="Arial"/>
              </a:rPr>
              <a:t>Functional result : Pain, and stiffness, reduce the range, weakness and crepitus ( grating sound), where there is difficulty in walking and using the limb.</a:t>
            </a:r>
          </a:p>
          <a:p>
            <a:r>
              <a:rPr lang="en-GB" sz="2000">
                <a:latin typeface="Arial"/>
                <a:ea typeface="Calibri Light"/>
                <a:cs typeface="Arial"/>
              </a:rPr>
              <a:t>Saladin (2021), p. 782-783,795</a:t>
            </a:r>
          </a:p>
          <a:p>
            <a:endParaRPr lang="en-GB" sz="2000">
              <a:latin typeface="Arial"/>
              <a:ea typeface="Calibri Light"/>
              <a:cs typeface="Arial"/>
            </a:endParaRPr>
          </a:p>
          <a:p>
            <a:r>
              <a:rPr lang="en-GB" sz="2000" b="1">
                <a:latin typeface="Arial"/>
                <a:ea typeface="Calibri Light"/>
                <a:cs typeface="Arial"/>
              </a:rPr>
              <a:t>How is Jane (age 65) affected by Musculoskeletal disorder:</a:t>
            </a:r>
          </a:p>
          <a:p>
            <a:r>
              <a:rPr lang="en-GB" sz="2000">
                <a:latin typeface="Arial"/>
                <a:ea typeface="Calibri Light"/>
                <a:cs typeface="Arial"/>
              </a:rPr>
              <a:t>Jane's body is experiencing specific structural, functional and </a:t>
            </a:r>
            <a:r>
              <a:rPr lang="en-GB" sz="2000" err="1">
                <a:latin typeface="Arial"/>
                <a:ea typeface="Calibri Light"/>
                <a:cs typeface="Arial"/>
              </a:rPr>
              <a:t>systemtic</a:t>
            </a:r>
            <a:r>
              <a:rPr lang="en-GB" sz="2000">
                <a:latin typeface="Arial"/>
                <a:ea typeface="Calibri Light"/>
                <a:cs typeface="Arial"/>
              </a:rPr>
              <a:t> changes which is worsened by natural ageing processes.</a:t>
            </a:r>
          </a:p>
          <a:p>
            <a:endParaRPr lang="en-GB" sz="2000" b="1">
              <a:latin typeface="Arial"/>
              <a:ea typeface="Calibri Light"/>
              <a:cs typeface="Arial"/>
            </a:endParaRPr>
          </a:p>
          <a:p>
            <a:endParaRPr lang="en-GB" sz="2000" b="1">
              <a:latin typeface="Arial"/>
              <a:ea typeface="Calibri Light"/>
              <a:cs typeface="Arial"/>
            </a:endParaRPr>
          </a:p>
          <a:p>
            <a:endParaRPr lang="en-GB" sz="2000" b="1">
              <a:latin typeface="Arial"/>
              <a:ea typeface="Calibri Light"/>
              <a:cs typeface="Arial"/>
            </a:endParaRPr>
          </a:p>
          <a:p>
            <a:endParaRPr lang="en-GB" sz="2000" u="sng">
              <a:latin typeface="Arial"/>
              <a:ea typeface="Calibri Light"/>
              <a:cs typeface="Arial"/>
            </a:endParaRPr>
          </a:p>
          <a:p>
            <a:endParaRPr lang="en-GB" sz="2000" u="sng">
              <a:latin typeface="Arial"/>
              <a:ea typeface="Calibri Light"/>
              <a:cs typeface="Arial"/>
            </a:endParaRPr>
          </a:p>
          <a:p>
            <a:endParaRPr lang="en-GB" sz="2000" u="sng">
              <a:latin typeface="Arial"/>
              <a:ea typeface="Calibri Light"/>
              <a:cs typeface="Arial"/>
            </a:endParaRPr>
          </a:p>
          <a:p>
            <a:pPr marL="0" indent="0">
              <a:buNone/>
            </a:pPr>
            <a:endParaRPr lang="en-GB" sz="2000" u="sng">
              <a:latin typeface="Arial"/>
              <a:ea typeface="Calibri Light"/>
              <a:cs typeface="Arial"/>
            </a:endParaRPr>
          </a:p>
          <a:p>
            <a:endParaRPr lang="en-GB" sz="2000" u="sng">
              <a:latin typeface="Arial"/>
              <a:ea typeface="Calibri Light"/>
              <a:cs typeface="Arial"/>
            </a:endParaRPr>
          </a:p>
        </p:txBody>
      </p:sp>
      <p:pic>
        <p:nvPicPr>
          <p:cNvPr id="4" name="Audio 3">
            <a:hlinkClick r:id="" action="ppaction://media"/>
            <a:extLst>
              <a:ext uri="{FF2B5EF4-FFF2-40B4-BE49-F238E27FC236}">
                <a16:creationId xmlns:a16="http://schemas.microsoft.com/office/drawing/2014/main" id="{EB31A4EF-4752-8F06-435D-0FC312C3B52B}"/>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902763631"/>
      </p:ext>
    </p:extLst>
  </p:cSld>
  <p:clrMapOvr>
    <a:masterClrMapping/>
  </p:clrMapOvr>
  <mc:AlternateContent xmlns:mc="http://schemas.openxmlformats.org/markup-compatibility/2006">
    <mc:Choice xmlns:p14="http://schemas.microsoft.com/office/powerpoint/2010/main" Requires="p14">
      <p:transition spd="slow" p14:dur="2000" advTm="43316"/>
    </mc:Choice>
    <mc:Fallback>
      <p:transition spd="slow" advTm="433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85B6C4C-CE7F-7664-9148-AE6BE7B84DF4}"/>
              </a:ext>
            </a:extLst>
          </p:cNvPr>
          <p:cNvSpPr>
            <a:spLocks noGrp="1"/>
          </p:cNvSpPr>
          <p:nvPr>
            <p:ph idx="1"/>
          </p:nvPr>
        </p:nvSpPr>
        <p:spPr>
          <a:xfrm>
            <a:off x="4314" y="-299"/>
            <a:ext cx="12183372" cy="6852996"/>
          </a:xfrm>
        </p:spPr>
        <p:txBody>
          <a:bodyPr vert="horz" lIns="91440" tIns="45720" rIns="91440" bIns="45720" rtlCol="0" anchor="t">
            <a:normAutofit/>
          </a:bodyPr>
          <a:lstStyle/>
          <a:p>
            <a:r>
              <a:rPr lang="en-GB" sz="2000">
                <a:latin typeface="Arial"/>
                <a:ea typeface="Calibri"/>
                <a:cs typeface="Arial"/>
              </a:rPr>
              <a:t>Joint changes and Muscle changes(sarcopenia + MSD) (e.g. knee and hip- osteoarthritis, mostly common pains):</a:t>
            </a:r>
          </a:p>
          <a:p>
            <a:r>
              <a:rPr lang="en-GB" sz="2000">
                <a:latin typeface="Arial"/>
                <a:ea typeface="Calibri"/>
                <a:cs typeface="Arial"/>
              </a:rPr>
              <a:t>By age 65, Jane has already lost 30-40% of her peak muscle mass and strength, disorder which accelerate – weakness and reduces support for the joints, slower movement, and difficulty rising from chairs when she sits down or when find herself climbing the stairs. GHer muscles become tight, tender as well as easily fatigued, pain limits activity further loss of strength and fitness could be related as cycle of decline.</a:t>
            </a:r>
          </a:p>
          <a:p>
            <a:endParaRPr lang="en-GB" sz="2000">
              <a:latin typeface="Arial"/>
              <a:ea typeface="Calibri"/>
              <a:cs typeface="Arial"/>
            </a:endParaRPr>
          </a:p>
          <a:p>
            <a:endParaRPr lang="en-GB" sz="2000">
              <a:latin typeface="Arial"/>
              <a:ea typeface="Calibri"/>
              <a:cs typeface="Arial"/>
            </a:endParaRPr>
          </a:p>
        </p:txBody>
      </p:sp>
      <p:pic>
        <p:nvPicPr>
          <p:cNvPr id="4" name="Picture 3" descr="Knee anatomy Knee anatomy. Structure of leg joint. Major parts. Vector poster with text label for medical education musculoskeletal knee stock illustrations">
            <a:extLst>
              <a:ext uri="{FF2B5EF4-FFF2-40B4-BE49-F238E27FC236}">
                <a16:creationId xmlns:a16="http://schemas.microsoft.com/office/drawing/2014/main" id="{FCA791BE-32EA-1931-56CF-9CE52545D288}"/>
              </a:ext>
            </a:extLst>
          </p:cNvPr>
          <p:cNvPicPr>
            <a:picLocks noChangeAspect="1"/>
          </p:cNvPicPr>
          <p:nvPr/>
        </p:nvPicPr>
        <p:blipFill>
          <a:blip r:embed="rId4"/>
          <a:stretch>
            <a:fillRect/>
          </a:stretch>
        </p:blipFill>
        <p:spPr>
          <a:xfrm>
            <a:off x="3194637" y="2395312"/>
            <a:ext cx="6864469" cy="4463451"/>
          </a:xfrm>
          <a:prstGeom prst="rect">
            <a:avLst/>
          </a:prstGeom>
        </p:spPr>
      </p:pic>
      <p:pic>
        <p:nvPicPr>
          <p:cNvPr id="5" name="Audio 4">
            <a:hlinkClick r:id="" action="ppaction://media"/>
            <a:extLst>
              <a:ext uri="{FF2B5EF4-FFF2-40B4-BE49-F238E27FC236}">
                <a16:creationId xmlns:a16="http://schemas.microsoft.com/office/drawing/2014/main" id="{9FAC0923-7EA2-859E-BEFB-9E75C4EFE62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744616962"/>
      </p:ext>
    </p:extLst>
  </p:cSld>
  <p:clrMapOvr>
    <a:masterClrMapping/>
  </p:clrMapOvr>
  <mc:AlternateContent xmlns:mc="http://schemas.openxmlformats.org/markup-compatibility/2006">
    <mc:Choice xmlns:p14="http://schemas.microsoft.com/office/powerpoint/2010/main" Requires="p14">
      <p:transition spd="slow" p14:dur="2000" advTm="79913"/>
    </mc:Choice>
    <mc:Fallback>
      <p:transition spd="slow" advTm="799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0EA52CC-E398-4519-7F95-3FCED1143B43}"/>
              </a:ext>
            </a:extLst>
          </p:cNvPr>
          <p:cNvSpPr>
            <a:spLocks noGrp="1"/>
          </p:cNvSpPr>
          <p:nvPr>
            <p:ph idx="1"/>
          </p:nvPr>
        </p:nvSpPr>
        <p:spPr>
          <a:xfrm>
            <a:off x="4313" y="-299"/>
            <a:ext cx="12183373" cy="6852998"/>
          </a:xfrm>
        </p:spPr>
        <p:txBody>
          <a:bodyPr vert="horz" lIns="91440" tIns="45720" rIns="91440" bIns="45720" rtlCol="0" anchor="t">
            <a:normAutofit lnSpcReduction="10000"/>
          </a:bodyPr>
          <a:lstStyle/>
          <a:p>
            <a:r>
              <a:rPr lang="en-GB" sz="2000">
                <a:latin typeface="Arial"/>
                <a:ea typeface="Calibri Light"/>
                <a:cs typeface="Arial"/>
              </a:rPr>
              <a:t>Bone Changes ( osteoporosis + disorder) : Age- related bone density loss is more marked in women post-menopause when this occurs </a:t>
            </a:r>
            <a:r>
              <a:rPr lang="en-GB" sz="2000" err="1">
                <a:latin typeface="Arial"/>
                <a:ea typeface="Calibri Light"/>
                <a:cs typeface="Arial"/>
              </a:rPr>
              <a:t>i</a:t>
            </a:r>
            <a:r>
              <a:rPr lang="en-GB" sz="2000">
                <a:latin typeface="Arial"/>
                <a:ea typeface="Calibri Light"/>
                <a:cs typeface="Arial"/>
              </a:rPr>
              <a:t>n a women  in makes the bones more </a:t>
            </a:r>
            <a:r>
              <a:rPr lang="en-GB" sz="2000" err="1">
                <a:latin typeface="Arial"/>
                <a:ea typeface="Calibri Light"/>
                <a:cs typeface="Arial"/>
              </a:rPr>
              <a:t>fraglie</a:t>
            </a:r>
            <a:r>
              <a:rPr lang="en-GB" sz="2000">
                <a:latin typeface="Arial"/>
                <a:ea typeface="Calibri Light"/>
                <a:cs typeface="Arial"/>
              </a:rPr>
              <a:t>, pains and reduces activity  accelerate loss and higher risk of fractures even from minor falls or everyday stains of life.</a:t>
            </a:r>
            <a:endParaRPr lang="en-US"/>
          </a:p>
          <a:p>
            <a:pPr marL="0" indent="0">
              <a:buNone/>
            </a:pPr>
            <a:r>
              <a:rPr lang="en-GB" sz="2000">
                <a:latin typeface="Arial"/>
                <a:ea typeface="Calibri Light"/>
                <a:cs typeface="Arial"/>
              </a:rPr>
              <a:t>Functional and systemic impact :</a:t>
            </a:r>
          </a:p>
          <a:p>
            <a:pPr marL="0" indent="0">
              <a:buNone/>
            </a:pPr>
            <a:r>
              <a:rPr lang="en-GB" sz="2000">
                <a:latin typeface="Arial"/>
                <a:ea typeface="Calibri Light"/>
                <a:cs typeface="Arial"/>
              </a:rPr>
              <a:t>Pain – Where there is persistent or activity- related pain which affects sleep, mood  and appetite.</a:t>
            </a:r>
          </a:p>
          <a:p>
            <a:pPr marL="0" indent="0">
              <a:buNone/>
            </a:pPr>
            <a:r>
              <a:rPr lang="en-GB" sz="2000">
                <a:latin typeface="Arial"/>
                <a:ea typeface="Calibri Light"/>
                <a:cs typeface="Arial"/>
              </a:rPr>
              <a:t>General decline- Reduction in activity leads to poorer fitness and total well-being in a human being generally  which can lead to weight gain and worsen the symptoms.</a:t>
            </a:r>
          </a:p>
          <a:p>
            <a:pPr marL="0" indent="0">
              <a:buNone/>
            </a:pPr>
            <a:r>
              <a:rPr lang="en-GB" sz="2000">
                <a:latin typeface="Arial"/>
                <a:ea typeface="Calibri Light"/>
                <a:cs typeface="Arial"/>
              </a:rPr>
              <a:t>Mobility loss- Can lead to reduction in walking speed, distance and ability to perform one's daily routines </a:t>
            </a:r>
            <a:r>
              <a:rPr lang="en-GB" sz="2000" err="1">
                <a:latin typeface="Arial"/>
                <a:ea typeface="Calibri Light"/>
                <a:cs typeface="Arial"/>
              </a:rPr>
              <a:t>e.g</a:t>
            </a:r>
            <a:r>
              <a:rPr lang="en-GB" sz="2000">
                <a:latin typeface="Arial"/>
                <a:ea typeface="Calibri Light"/>
                <a:cs typeface="Arial"/>
              </a:rPr>
              <a:t> attending to one's personal care needing help, not being able to cook, as well as personal independence can be lost if care is not taken which can let to depression and  lost of  self -confidence.</a:t>
            </a:r>
          </a:p>
          <a:p>
            <a:pPr marL="0" indent="0">
              <a:buNone/>
            </a:pPr>
            <a:r>
              <a:rPr lang="en-GB" sz="2000">
                <a:latin typeface="Arial"/>
                <a:ea typeface="Calibri Light"/>
                <a:cs typeface="Arial"/>
              </a:rPr>
              <a:t>NICE (2022), NG26 index p.38; NHS(2024), index p.12</a:t>
            </a:r>
          </a:p>
          <a:p>
            <a:pPr marL="0" indent="0">
              <a:buNone/>
            </a:pPr>
            <a:r>
              <a:rPr lang="en-GB" sz="2000" b="1">
                <a:latin typeface="Arial"/>
                <a:ea typeface="Calibri Light"/>
                <a:cs typeface="Arial"/>
              </a:rPr>
              <a:t>Care plan : Jane – Age 65 Diagnosis : Musculoskeletal Disorder-</a:t>
            </a:r>
          </a:p>
          <a:p>
            <a:pPr marL="0" indent="0">
              <a:buNone/>
            </a:pPr>
            <a:r>
              <a:rPr lang="en-GB" sz="2000" b="1">
                <a:latin typeface="Arial"/>
                <a:ea typeface="Calibri Light"/>
                <a:cs typeface="Arial"/>
              </a:rPr>
              <a:t>Demographic information</a:t>
            </a:r>
          </a:p>
          <a:p>
            <a:pPr marL="0" indent="0">
              <a:buNone/>
            </a:pPr>
            <a:r>
              <a:rPr lang="en-GB" sz="2000" b="1">
                <a:latin typeface="Arial"/>
                <a:ea typeface="Calibri Light"/>
                <a:cs typeface="Arial"/>
              </a:rPr>
              <a:t>Name : Mrs Jane Amadi</a:t>
            </a:r>
          </a:p>
          <a:p>
            <a:pPr marL="0" indent="0">
              <a:buNone/>
            </a:pPr>
            <a:r>
              <a:rPr lang="en-GB" sz="2000" b="1">
                <a:latin typeface="Arial"/>
                <a:ea typeface="Calibri Light"/>
                <a:cs typeface="Arial"/>
              </a:rPr>
              <a:t>Age : 65 years</a:t>
            </a:r>
          </a:p>
          <a:p>
            <a:pPr marL="0" indent="0">
              <a:buNone/>
            </a:pPr>
            <a:r>
              <a:rPr lang="en-GB" sz="2000" b="1">
                <a:latin typeface="Arial"/>
                <a:ea typeface="Calibri Light"/>
                <a:cs typeface="Arial"/>
              </a:rPr>
              <a:t>Ethnicity : Black African ( born in west Africa, lived in the UK for 20 years)</a:t>
            </a:r>
          </a:p>
          <a:p>
            <a:pPr marL="0" indent="0">
              <a:buNone/>
            </a:pPr>
            <a:r>
              <a:rPr lang="en-GB" sz="2000" b="1">
                <a:latin typeface="Arial"/>
                <a:ea typeface="Calibri Light"/>
                <a:cs typeface="Arial"/>
              </a:rPr>
              <a:t>Gender :  Female</a:t>
            </a:r>
          </a:p>
          <a:p>
            <a:pPr marL="0" indent="0">
              <a:buNone/>
            </a:pPr>
            <a:r>
              <a:rPr lang="en-GB" sz="2000" b="1">
                <a:latin typeface="Arial"/>
                <a:ea typeface="Calibri Light"/>
                <a:cs typeface="Arial"/>
              </a:rPr>
              <a:t>Living Situation : Lives alone, independent family nearby</a:t>
            </a:r>
          </a:p>
          <a:p>
            <a:pPr marL="0" indent="0">
              <a:buNone/>
            </a:pPr>
            <a:r>
              <a:rPr lang="en-GB" sz="2000" b="1">
                <a:latin typeface="Arial"/>
                <a:ea typeface="Calibri Light"/>
                <a:cs typeface="Arial"/>
              </a:rPr>
              <a:t>Language : Fluent English, prefers written information in simple English</a:t>
            </a:r>
          </a:p>
          <a:p>
            <a:pPr marL="0" indent="0">
              <a:buNone/>
            </a:pPr>
            <a:r>
              <a:rPr lang="en-GB" sz="2000" b="1">
                <a:latin typeface="Arial"/>
                <a:ea typeface="Calibri Light"/>
                <a:cs typeface="Arial"/>
              </a:rPr>
              <a:t>Occupation history : Domestic work, frequent heavy lifting, repetitive movement</a:t>
            </a:r>
          </a:p>
          <a:p>
            <a:pPr marL="0" indent="0">
              <a:buNone/>
            </a:pPr>
            <a:endParaRPr lang="en-GB" sz="2000">
              <a:latin typeface="Arial"/>
              <a:ea typeface="Calibri Light"/>
              <a:cs typeface="Arial"/>
            </a:endParaRPr>
          </a:p>
          <a:p>
            <a:pPr marL="0" indent="0">
              <a:buNone/>
            </a:pPr>
            <a:endParaRPr lang="en-GB" sz="2000">
              <a:latin typeface="Arial"/>
              <a:ea typeface="Calibri Light"/>
              <a:cs typeface="Arial"/>
            </a:endParaRPr>
          </a:p>
        </p:txBody>
      </p:sp>
      <p:pic>
        <p:nvPicPr>
          <p:cNvPr id="4" name="Audio 3">
            <a:hlinkClick r:id="" action="ppaction://media"/>
            <a:extLst>
              <a:ext uri="{FF2B5EF4-FFF2-40B4-BE49-F238E27FC236}">
                <a16:creationId xmlns:a16="http://schemas.microsoft.com/office/drawing/2014/main" id="{24D0047B-9BC7-B2C7-E578-DC061EFD80A3}"/>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953806113"/>
      </p:ext>
    </p:extLst>
  </p:cSld>
  <p:clrMapOvr>
    <a:masterClrMapping/>
  </p:clrMapOvr>
  <mc:AlternateContent xmlns:mc="http://schemas.openxmlformats.org/markup-compatibility/2006">
    <mc:Choice xmlns:p14="http://schemas.microsoft.com/office/powerpoint/2010/main" Requires="p14">
      <p:transition spd="slow" p14:dur="2000" advTm="30210"/>
    </mc:Choice>
    <mc:Fallback>
      <p:transition spd="slow" advTm="302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BC1E94A-861E-2B49-C9C4-CBB179784401}"/>
              </a:ext>
            </a:extLst>
          </p:cNvPr>
          <p:cNvSpPr>
            <a:spLocks noGrp="1"/>
          </p:cNvSpPr>
          <p:nvPr>
            <p:ph idx="1"/>
          </p:nvPr>
        </p:nvSpPr>
        <p:spPr>
          <a:xfrm>
            <a:off x="4315" y="-299"/>
            <a:ext cx="12183371" cy="6852997"/>
          </a:xfrm>
        </p:spPr>
        <p:txBody>
          <a:bodyPr vert="horz" lIns="91440" tIns="45720" rIns="91440" bIns="45720" rtlCol="0" anchor="t">
            <a:normAutofit lnSpcReduction="10000"/>
          </a:bodyPr>
          <a:lstStyle/>
          <a:p>
            <a:r>
              <a:rPr lang="en-GB" sz="2000" b="1">
                <a:latin typeface="Arial"/>
                <a:ea typeface="Calibri Light"/>
                <a:cs typeface="Arial"/>
              </a:rPr>
              <a:t>Diagnosis: primary Osteoarthritis (knees, hips, lumbar spine), generalized </a:t>
            </a:r>
            <a:r>
              <a:rPr lang="en-GB" sz="2000" b="1" err="1">
                <a:latin typeface="Arial"/>
                <a:ea typeface="Calibri Light"/>
                <a:cs typeface="Arial"/>
              </a:rPr>
              <a:t>musle</a:t>
            </a:r>
            <a:r>
              <a:rPr lang="en-GB" sz="2000" b="1">
                <a:latin typeface="Arial"/>
                <a:ea typeface="Calibri Light"/>
                <a:cs typeface="Arial"/>
              </a:rPr>
              <a:t> weakness, post-menopausal reduced bone density.</a:t>
            </a:r>
          </a:p>
          <a:p>
            <a:r>
              <a:rPr lang="en-GB" sz="2000" b="1">
                <a:latin typeface="Arial"/>
                <a:ea typeface="Calibri Light"/>
                <a:cs typeface="Arial"/>
              </a:rPr>
              <a:t>Main Risk Factors- Linked to Age, Ethnicity, Lifestyle and UK Environment : </a:t>
            </a:r>
            <a:r>
              <a:rPr lang="en-GB" sz="2000">
                <a:latin typeface="Arial"/>
                <a:ea typeface="Calibri Light"/>
                <a:cs typeface="Arial"/>
              </a:rPr>
              <a:t>Based on her risk assessment Jane's risks are higher due to combined factors:</a:t>
            </a:r>
          </a:p>
          <a:p>
            <a:r>
              <a:rPr lang="en-GB" sz="2000">
                <a:latin typeface="Arial"/>
                <a:ea typeface="Calibri Light"/>
                <a:cs typeface="Arial"/>
              </a:rPr>
              <a:t>Age- Natural degeneration of cartilage, sarcopenia ( 30-40% of muscle loss can be a factor), which will lead to reduce in her bone strength.</a:t>
            </a:r>
          </a:p>
          <a:p>
            <a:r>
              <a:rPr lang="en-GB" sz="2000">
                <a:latin typeface="Arial"/>
                <a:ea typeface="Calibri Light"/>
                <a:cs typeface="Arial"/>
              </a:rPr>
              <a:t>Long-term residence in UK- Where there is  lower sunlight exposure year –round and she was not taken vitamin D to help boost her immune system can become an issue later in life.</a:t>
            </a:r>
          </a:p>
          <a:p>
            <a:r>
              <a:rPr lang="en-GB" sz="2000">
                <a:latin typeface="Arial"/>
                <a:ea typeface="Calibri Light"/>
                <a:cs typeface="Arial"/>
              </a:rPr>
              <a:t>Black African ethnicity- In UK the data reported of Black women is 44% higher chronic pain prevalence, greater functional limitation, and higher risk of vitamin D deficiency due to darker skin reducing synthesis from sunlight.</a:t>
            </a:r>
          </a:p>
          <a:p>
            <a:r>
              <a:rPr lang="en-GB" sz="2000">
                <a:latin typeface="Arial"/>
                <a:ea typeface="Calibri Light"/>
                <a:cs typeface="Arial"/>
              </a:rPr>
              <a:t>Female gender – Post- menopausal oestrogen loss- faster cartilage breakdown and bone loss 2x higher risk of severe MSDs.</a:t>
            </a:r>
          </a:p>
          <a:p>
            <a:r>
              <a:rPr lang="en-GB" sz="2000" b="1">
                <a:latin typeface="Arial"/>
                <a:ea typeface="Calibri Light"/>
                <a:cs typeface="Arial"/>
              </a:rPr>
              <a:t>Lifestyle risks: </a:t>
            </a:r>
          </a:p>
          <a:p>
            <a:r>
              <a:rPr lang="en-GB" sz="2000">
                <a:latin typeface="Arial"/>
                <a:ea typeface="Calibri Light"/>
                <a:cs typeface="Arial"/>
              </a:rPr>
              <a:t>Past heavy physical work: Years of lifting, bending and kneeling can cumulate joint stains leading to early cartilage damage.</a:t>
            </a:r>
          </a:p>
          <a:p>
            <a:r>
              <a:rPr lang="en-GB" sz="2000">
                <a:latin typeface="Arial"/>
                <a:ea typeface="Calibri Light"/>
                <a:cs typeface="Arial"/>
              </a:rPr>
              <a:t>Vitamin D deficiency – very  common in African's which directly impairs muscle function and bone health leading in worsen pain perception.</a:t>
            </a:r>
          </a:p>
          <a:p>
            <a:r>
              <a:rPr lang="en-GB" sz="2000">
                <a:latin typeface="Arial"/>
                <a:ea typeface="Calibri Light"/>
                <a:cs typeface="Arial"/>
              </a:rPr>
              <a:t>Social and access barriers- Historical delays in care, lower health literacy about the human body and illness that can occur as we get older , cultural beliefs about pain being normal with age. As well as late presentations and understanding one's body system.</a:t>
            </a:r>
          </a:p>
          <a:p>
            <a:r>
              <a:rPr lang="en-GB" sz="2000">
                <a:latin typeface="Arial"/>
                <a:ea typeface="Calibri Light"/>
                <a:cs typeface="Arial"/>
              </a:rPr>
              <a:t>( NICE,2022,p.6-8; public Health England, 2025, p.14-16; NHS England 2024,p.-4)</a:t>
            </a:r>
          </a:p>
        </p:txBody>
      </p:sp>
      <p:pic>
        <p:nvPicPr>
          <p:cNvPr id="4" name="Audio 3">
            <a:hlinkClick r:id="" action="ppaction://media"/>
            <a:extLst>
              <a:ext uri="{FF2B5EF4-FFF2-40B4-BE49-F238E27FC236}">
                <a16:creationId xmlns:a16="http://schemas.microsoft.com/office/drawing/2014/main" id="{0EACF3AB-5262-3A05-06CA-4AF9AC4189F6}"/>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974357350"/>
      </p:ext>
    </p:extLst>
  </p:cSld>
  <p:clrMapOvr>
    <a:masterClrMapping/>
  </p:clrMapOvr>
  <mc:AlternateContent xmlns:mc="http://schemas.openxmlformats.org/markup-compatibility/2006">
    <mc:Choice xmlns:p14="http://schemas.microsoft.com/office/powerpoint/2010/main" Requires="p14">
      <p:transition spd="slow" p14:dur="2000" advTm="88248"/>
    </mc:Choice>
    <mc:Fallback>
      <p:transition spd="slow" advTm="882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3B4FDB4-6648-811F-1023-CDC42C02B876}"/>
              </a:ext>
            </a:extLst>
          </p:cNvPr>
          <p:cNvSpPr>
            <a:spLocks noGrp="1"/>
          </p:cNvSpPr>
          <p:nvPr>
            <p:ph idx="1"/>
          </p:nvPr>
        </p:nvSpPr>
        <p:spPr>
          <a:xfrm>
            <a:off x="4314" y="-299"/>
            <a:ext cx="12168995" cy="6852997"/>
          </a:xfrm>
        </p:spPr>
        <p:txBody>
          <a:bodyPr vert="horz" lIns="91440" tIns="45720" rIns="91440" bIns="45720" rtlCol="0" anchor="t">
            <a:normAutofit lnSpcReduction="10000"/>
          </a:bodyPr>
          <a:lstStyle/>
          <a:p>
            <a:r>
              <a:rPr lang="en-GB" sz="2000" b="1">
                <a:latin typeface="Arial"/>
                <a:ea typeface="Calibri"/>
                <a:cs typeface="Arial"/>
              </a:rPr>
              <a:t>How her body is Affected by MSDs:</a:t>
            </a:r>
          </a:p>
          <a:p>
            <a:r>
              <a:rPr lang="en-GB" sz="2000" b="1">
                <a:latin typeface="Arial"/>
                <a:ea typeface="Calibri"/>
                <a:cs typeface="Arial"/>
              </a:rPr>
              <a:t>Joints-</a:t>
            </a:r>
          </a:p>
          <a:p>
            <a:r>
              <a:rPr lang="en-GB" sz="2000">
                <a:latin typeface="Arial"/>
                <a:ea typeface="Calibri"/>
                <a:cs typeface="Arial"/>
              </a:rPr>
              <a:t>Ligaments and capsule stiffened and weakened – instability as well as risk of fall.</a:t>
            </a:r>
            <a:endParaRPr lang="en-GB"/>
          </a:p>
          <a:p>
            <a:r>
              <a:rPr lang="en-GB" sz="2000">
                <a:latin typeface="Arial"/>
                <a:ea typeface="Calibri"/>
                <a:cs typeface="Arial"/>
              </a:rPr>
              <a:t>Synovium inflamed</a:t>
            </a:r>
            <a:r>
              <a:rPr lang="en-GB" sz="2000" b="1">
                <a:latin typeface="Arial"/>
                <a:ea typeface="Calibri"/>
                <a:cs typeface="Arial"/>
              </a:rPr>
              <a:t> </a:t>
            </a:r>
            <a:r>
              <a:rPr lang="en-GB" sz="2000">
                <a:latin typeface="Arial"/>
                <a:ea typeface="Calibri"/>
                <a:cs typeface="Arial"/>
              </a:rPr>
              <a:t>– Swollen joints, morning stiffness&gt; 30 mins and warmth.</a:t>
            </a:r>
          </a:p>
          <a:p>
            <a:r>
              <a:rPr lang="en-GB" sz="2000" b="1">
                <a:latin typeface="Arial"/>
                <a:ea typeface="Calibri"/>
                <a:cs typeface="Arial"/>
              </a:rPr>
              <a:t>Muscles-</a:t>
            </a:r>
          </a:p>
          <a:p>
            <a:r>
              <a:rPr lang="en-GB" sz="2000">
                <a:latin typeface="Arial"/>
                <a:ea typeface="Calibri"/>
                <a:cs typeface="Arial"/>
              </a:rPr>
              <a:t>Muscle tightness and trigger points, referred pain, fatigue, difficulty rising from the chair when sitting down. Black African population-MSK risk, vitamin D, care access: NHS England (2024), index p. 15; PHE (2025), index p. 29</a:t>
            </a:r>
          </a:p>
          <a:p>
            <a:r>
              <a:rPr lang="en-GB" sz="2000" b="1">
                <a:latin typeface="Arial"/>
                <a:ea typeface="Calibri"/>
                <a:cs typeface="Arial"/>
              </a:rPr>
              <a:t>Bones-</a:t>
            </a:r>
          </a:p>
          <a:p>
            <a:r>
              <a:rPr lang="en-GB" sz="2000" b="1">
                <a:latin typeface="Arial"/>
                <a:ea typeface="Calibri"/>
                <a:cs typeface="Arial"/>
              </a:rPr>
              <a:t>Spine: </a:t>
            </a:r>
            <a:r>
              <a:rPr lang="en-GB" sz="2000">
                <a:latin typeface="Arial"/>
                <a:ea typeface="Calibri"/>
                <a:cs typeface="Arial"/>
              </a:rPr>
              <a:t>Disc thinning, height  loss, stooped  posture , back pain and reduced in mobility</a:t>
            </a:r>
          </a:p>
          <a:p>
            <a:r>
              <a:rPr lang="en-GB" sz="2000">
                <a:latin typeface="Arial"/>
                <a:ea typeface="Calibri"/>
                <a:cs typeface="Arial"/>
              </a:rPr>
              <a:t>Post-menopausal + low vitamin D – reduced bone density – higher fracture risk even from minor falls.</a:t>
            </a:r>
          </a:p>
          <a:p>
            <a:r>
              <a:rPr lang="en-GB" sz="2000" b="1">
                <a:latin typeface="Arial"/>
                <a:ea typeface="Calibri"/>
                <a:cs typeface="Arial"/>
              </a:rPr>
              <a:t>Systemic impact:</a:t>
            </a:r>
          </a:p>
          <a:p>
            <a:r>
              <a:rPr lang="en-GB" sz="2000">
                <a:latin typeface="Arial"/>
                <a:ea typeface="Calibri"/>
                <a:cs typeface="Arial"/>
              </a:rPr>
              <a:t>Risk of falls, isolation, depression, weight gain, and diabetes (common co-morbidity in this group)</a:t>
            </a:r>
            <a:endParaRPr lang="en-GB">
              <a:ea typeface="Calibri" panose="020F0502020204030204"/>
              <a:cs typeface="Calibri" panose="020F0502020204030204"/>
            </a:endParaRPr>
          </a:p>
          <a:p>
            <a:r>
              <a:rPr lang="en-GB" sz="2000">
                <a:latin typeface="Arial"/>
                <a:ea typeface="Calibri"/>
                <a:cs typeface="Arial"/>
              </a:rPr>
              <a:t>(NICE,2022, p. 9-11; NHS England,2024, p.5-6)</a:t>
            </a:r>
          </a:p>
          <a:p>
            <a:endParaRPr lang="en-GB" sz="2000">
              <a:latin typeface="Arial"/>
              <a:ea typeface="Calibri"/>
              <a:cs typeface="Arial"/>
            </a:endParaRPr>
          </a:p>
          <a:p>
            <a:r>
              <a:rPr lang="en-GB" sz="2000" b="1">
                <a:latin typeface="Arial"/>
                <a:ea typeface="Calibri"/>
                <a:cs typeface="Arial"/>
              </a:rPr>
              <a:t>CARE PLAN: Intervention and Evaluation -</a:t>
            </a:r>
          </a:p>
          <a:p>
            <a:r>
              <a:rPr lang="en-GB" sz="2000" b="1">
                <a:latin typeface="Arial"/>
                <a:ea typeface="Calibri"/>
                <a:cs typeface="Arial"/>
              </a:rPr>
              <a:t>Goal 1 – Individualised exercise plan :</a:t>
            </a:r>
          </a:p>
          <a:p>
            <a:r>
              <a:rPr lang="en-GB" sz="2000">
                <a:latin typeface="Arial"/>
                <a:ea typeface="Calibri"/>
                <a:cs typeface="Arial"/>
              </a:rPr>
              <a:t>Muscle strengthening + low-impact aerobic (walking, swimming, seated exercises)</a:t>
            </a:r>
          </a:p>
          <a:p>
            <a:endParaRPr lang="en-GB" sz="2000" b="1">
              <a:latin typeface="Arial"/>
              <a:ea typeface="Calibri"/>
              <a:cs typeface="Arial"/>
            </a:endParaRPr>
          </a:p>
        </p:txBody>
      </p:sp>
      <p:pic>
        <p:nvPicPr>
          <p:cNvPr id="4" name="Audio 3">
            <a:hlinkClick r:id="" action="ppaction://media"/>
            <a:extLst>
              <a:ext uri="{FF2B5EF4-FFF2-40B4-BE49-F238E27FC236}">
                <a16:creationId xmlns:a16="http://schemas.microsoft.com/office/drawing/2014/main" id="{C911911E-FBEF-A7F8-81AA-A5F4AAB21570}"/>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742090984"/>
      </p:ext>
    </p:extLst>
  </p:cSld>
  <p:clrMapOvr>
    <a:masterClrMapping/>
  </p:clrMapOvr>
  <mc:AlternateContent xmlns:mc="http://schemas.openxmlformats.org/markup-compatibility/2006">
    <mc:Choice xmlns:p14="http://schemas.microsoft.com/office/powerpoint/2010/main" Requires="p14">
      <p:transition spd="slow" p14:dur="2000" advTm="125"/>
    </mc:Choice>
    <mc:Fallback>
      <p:transition spd="slow" advTm="1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8698E1A-E7AA-D780-B0BA-7E9F66C63146}"/>
              </a:ext>
            </a:extLst>
          </p:cNvPr>
          <p:cNvSpPr>
            <a:spLocks noGrp="1"/>
          </p:cNvSpPr>
          <p:nvPr>
            <p:ph idx="1"/>
          </p:nvPr>
        </p:nvSpPr>
        <p:spPr>
          <a:xfrm>
            <a:off x="4314" y="-299"/>
            <a:ext cx="12168995" cy="6852997"/>
          </a:xfrm>
        </p:spPr>
        <p:txBody>
          <a:bodyPr vert="horz" lIns="91440" tIns="45720" rIns="91440" bIns="45720" rtlCol="0" anchor="t">
            <a:normAutofit fontScale="92500" lnSpcReduction="10000"/>
          </a:bodyPr>
          <a:lstStyle/>
          <a:p>
            <a:pPr marL="0" indent="0">
              <a:buNone/>
            </a:pPr>
            <a:r>
              <a:rPr lang="en-GB" sz="2000">
                <a:latin typeface="Arial"/>
                <a:ea typeface="Calibri"/>
                <a:cs typeface="Arial"/>
              </a:rPr>
              <a:t>Joint protection education: Avoid lifting heavy things, use larger joints, pace activities, use aids.</a:t>
            </a:r>
          </a:p>
          <a:p>
            <a:pPr marL="342900" indent="-342900"/>
            <a:r>
              <a:rPr lang="en-GB" sz="2000">
                <a:latin typeface="Arial"/>
                <a:ea typeface="Calibri"/>
                <a:cs typeface="Arial"/>
              </a:rPr>
              <a:t>Heat and cold therapy, gentle message ,stretching. </a:t>
            </a:r>
          </a:p>
          <a:p>
            <a:pPr marL="342900" indent="-342900"/>
            <a:r>
              <a:rPr lang="en-GB" sz="2000">
                <a:latin typeface="Arial"/>
                <a:ea typeface="Calibri"/>
                <a:cs typeface="Arial"/>
              </a:rPr>
              <a:t>Vitamin D and Calcium supplementation: high-dose loading, then maintenance, is critical for African women in the UK to take vitamin D because they don't get enough sun on their bodies, which can be dangerous.</a:t>
            </a:r>
          </a:p>
          <a:p>
            <a:pPr marL="342900" indent="-342900"/>
            <a:r>
              <a:rPr lang="en-GB" sz="2000">
                <a:latin typeface="Arial"/>
                <a:ea typeface="Calibri"/>
                <a:cs typeface="Arial"/>
              </a:rPr>
              <a:t>Paracetamol regular basis; avoid strong opioids </a:t>
            </a:r>
          </a:p>
          <a:p>
            <a:pPr marL="342900" indent="-342900"/>
            <a:r>
              <a:rPr lang="en-GB" sz="2000">
                <a:latin typeface="Arial"/>
                <a:ea typeface="Calibri"/>
                <a:cs typeface="Arial"/>
              </a:rPr>
              <a:t>Evaluation: Pain score &lt; 3/10, morning stiffness &lt;15 mins, better sleep – review every 4 weeks.</a:t>
            </a:r>
          </a:p>
          <a:p>
            <a:pPr marL="342900" indent="-342900"/>
            <a:r>
              <a:rPr lang="en-GB" sz="2000" b="1">
                <a:latin typeface="Arial"/>
                <a:ea typeface="Calibri"/>
                <a:cs typeface="Arial"/>
              </a:rPr>
              <a:t>GOAL 1: Intervention and Evaluation:</a:t>
            </a:r>
          </a:p>
          <a:p>
            <a:pPr marL="342900" indent="-342900"/>
            <a:r>
              <a:rPr lang="en-GB" sz="2000">
                <a:latin typeface="Arial"/>
                <a:ea typeface="Calibri"/>
                <a:cs typeface="Arial"/>
              </a:rPr>
              <a:t>Reduce pain and stiffness- Individualised exercise plans: muscle strengthening plus low-impact </a:t>
            </a:r>
            <a:r>
              <a:rPr lang="en-GB" sz="2000" err="1">
                <a:latin typeface="Arial"/>
                <a:ea typeface="Calibri"/>
                <a:cs typeface="Arial"/>
              </a:rPr>
              <a:t>aerobic,s</a:t>
            </a:r>
            <a:r>
              <a:rPr lang="en-GB" sz="2000">
                <a:latin typeface="Arial"/>
                <a:ea typeface="Calibri"/>
                <a:cs typeface="Arial"/>
              </a:rPr>
              <a:t> </a:t>
            </a:r>
            <a:r>
              <a:rPr lang="en-GB" sz="2000" err="1">
                <a:latin typeface="Arial"/>
                <a:ea typeface="Calibri"/>
                <a:cs typeface="Arial"/>
              </a:rPr>
              <a:t>e.g</a:t>
            </a:r>
            <a:r>
              <a:rPr lang="en-GB" sz="2000">
                <a:latin typeface="Arial"/>
                <a:ea typeface="Calibri"/>
                <a:cs typeface="Arial"/>
              </a:rPr>
              <a:t> walking, swimming, and seat exercises.  </a:t>
            </a:r>
          </a:p>
          <a:p>
            <a:pPr marL="342900" indent="-342900"/>
            <a:r>
              <a:rPr lang="en-GB" sz="2000">
                <a:latin typeface="Arial"/>
                <a:ea typeface="Calibri"/>
                <a:cs typeface="Arial"/>
              </a:rPr>
              <a:t>Joint protection education: Avoiding heavy lifting, use larger joints, and pace activities, as well as using aids.</a:t>
            </a:r>
          </a:p>
          <a:p>
            <a:pPr marL="342900" indent="-342900"/>
            <a:r>
              <a:rPr lang="en-GB" sz="2000" b="1">
                <a:latin typeface="Arial"/>
                <a:ea typeface="Calibri"/>
                <a:cs typeface="Arial"/>
              </a:rPr>
              <a:t>GOAL 2: Improve mobility, strength and independence-</a:t>
            </a:r>
          </a:p>
          <a:p>
            <a:pPr marL="342900" indent="-342900"/>
            <a:r>
              <a:rPr lang="en-GB" sz="2000">
                <a:latin typeface="Arial"/>
                <a:ea typeface="Calibri"/>
                <a:cs typeface="Arial"/>
              </a:rPr>
              <a:t>Occupational therapy home assessment, rails, raised toilet seat, kitchen adaptation, dressing aids.</a:t>
            </a:r>
          </a:p>
          <a:p>
            <a:pPr marL="342900" indent="-342900"/>
            <a:r>
              <a:rPr lang="en-GB" sz="2000">
                <a:latin typeface="Arial"/>
                <a:ea typeface="Calibri"/>
                <a:cs typeface="Arial"/>
              </a:rPr>
              <a:t>Walking stick, frame fitted correctly; review footwear.</a:t>
            </a:r>
          </a:p>
          <a:p>
            <a:pPr marL="342900" indent="-342900"/>
            <a:r>
              <a:rPr lang="en-GB" sz="2000">
                <a:latin typeface="Arial"/>
                <a:ea typeface="Calibri"/>
                <a:cs typeface="Arial"/>
              </a:rPr>
              <a:t>Encourage daily activities within limits; movement is medication.</a:t>
            </a:r>
          </a:p>
          <a:p>
            <a:pPr marL="342900" indent="-342900"/>
            <a:r>
              <a:rPr lang="en-GB" sz="2000">
                <a:latin typeface="Arial"/>
                <a:ea typeface="Calibri"/>
                <a:cs typeface="Arial"/>
              </a:rPr>
              <a:t>The falls prevention programme reduces risk by 30%.</a:t>
            </a:r>
          </a:p>
          <a:p>
            <a:pPr marL="342900" indent="-342900"/>
            <a:endParaRPr lang="en-GB" sz="2000" b="1">
              <a:latin typeface="Arial"/>
              <a:ea typeface="Calibri"/>
              <a:cs typeface="Arial"/>
            </a:endParaRPr>
          </a:p>
          <a:p>
            <a:pPr marL="342900" indent="-342900"/>
            <a:endParaRPr lang="en-GB" sz="2000" b="1">
              <a:latin typeface="Arial"/>
              <a:ea typeface="Calibri"/>
              <a:cs typeface="Arial"/>
            </a:endParaRPr>
          </a:p>
          <a:p>
            <a:pPr marL="342900" indent="-342900"/>
            <a:endParaRPr lang="en-GB" sz="2000">
              <a:latin typeface="Arial"/>
              <a:ea typeface="Calibri"/>
              <a:cs typeface="Arial"/>
            </a:endParaRPr>
          </a:p>
          <a:p>
            <a:pPr marL="0" indent="0">
              <a:buNone/>
            </a:pPr>
            <a:r>
              <a:rPr lang="en-GB" sz="1100" b="1" err="1">
                <a:latin typeface="Arial"/>
                <a:ea typeface="Calibri Light"/>
                <a:cs typeface="Arial"/>
              </a:rPr>
              <a:t>tt</a:t>
            </a:r>
          </a:p>
        </p:txBody>
      </p:sp>
      <p:pic>
        <p:nvPicPr>
          <p:cNvPr id="4" name="Audio 3">
            <a:hlinkClick r:id="" action="ppaction://media"/>
            <a:extLst>
              <a:ext uri="{FF2B5EF4-FFF2-40B4-BE49-F238E27FC236}">
                <a16:creationId xmlns:a16="http://schemas.microsoft.com/office/drawing/2014/main" id="{43DC6536-D938-4DEE-8D96-37EA76D3CB3D}"/>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63487454"/>
      </p:ext>
    </p:extLst>
  </p:cSld>
  <p:clrMapOvr>
    <a:masterClrMapping/>
  </p:clrMapOvr>
  <mc:AlternateContent xmlns:mc="http://schemas.openxmlformats.org/markup-compatibility/2006">
    <mc:Choice xmlns:p14="http://schemas.microsoft.com/office/powerpoint/2010/main" Requires="p14">
      <p:transition spd="slow" p14:dur="2000" advTm="79874"/>
    </mc:Choice>
    <mc:Fallback>
      <p:transition spd="slow" advTm="798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A479AF-29E8-0ED2-DDBA-F7744F8CB6AA}"/>
              </a:ext>
            </a:extLst>
          </p:cNvPr>
          <p:cNvSpPr>
            <a:spLocks noGrp="1"/>
          </p:cNvSpPr>
          <p:nvPr>
            <p:ph type="title"/>
          </p:nvPr>
        </p:nvSpPr>
        <p:spPr>
          <a:xfrm>
            <a:off x="3629" y="16783"/>
            <a:ext cx="12170227" cy="6826475"/>
          </a:xfrm>
        </p:spPr>
        <p:txBody>
          <a:bodyPr>
            <a:normAutofit/>
          </a:bodyPr>
          <a:lstStyle/>
          <a:p>
            <a:pPr marL="342900" indent="-342900">
              <a:buFont typeface="Arial"/>
              <a:buChar char="•"/>
            </a:pPr>
            <a:r>
              <a:rPr lang="en-GB" sz="2000" b="1">
                <a:latin typeface="Arial"/>
                <a:ea typeface="Calibri Light"/>
                <a:cs typeface="Arial"/>
              </a:rPr>
              <a:t>GOALS 3: Address ethnicity-specific risk-</a:t>
            </a:r>
            <a:br>
              <a:rPr lang="en-GB" sz="2000" b="1">
                <a:latin typeface="Arial"/>
                <a:ea typeface="Calibri Light"/>
                <a:cs typeface="Arial"/>
              </a:rPr>
            </a:br>
            <a:r>
              <a:rPr lang="en-GB" sz="2000">
                <a:latin typeface="Arial"/>
                <a:ea typeface="Calibri Light"/>
                <a:cs typeface="Arial"/>
              </a:rPr>
              <a:t>Vitamin D blood test- Target should be 75 nmol/ L; supplement 1000-2000 IU daily should be encouraged.</a:t>
            </a:r>
            <a:br>
              <a:rPr lang="en-GB" sz="2000">
                <a:latin typeface="Arial"/>
                <a:ea typeface="Calibri Light"/>
                <a:cs typeface="Arial"/>
              </a:rPr>
            </a:br>
            <a:br>
              <a:rPr lang="en-GB" sz="2000">
                <a:latin typeface="Arial"/>
                <a:ea typeface="Calibri Light"/>
                <a:cs typeface="Arial"/>
              </a:rPr>
            </a:br>
            <a:r>
              <a:rPr lang="en-GB" sz="2000">
                <a:latin typeface="Arial"/>
                <a:ea typeface="Calibri Light"/>
                <a:cs typeface="Arial"/>
              </a:rPr>
              <a:t>Dietary advice: culturally appropriate, including green leafy vegetable, fortified foods, small fish, and calcium-rich foods familiar to her, should be explained to Mrs Jane.</a:t>
            </a:r>
            <a:br>
              <a:rPr lang="en-GB" sz="2000">
                <a:latin typeface="Arial"/>
                <a:ea typeface="Calibri Light"/>
                <a:cs typeface="Arial"/>
              </a:rPr>
            </a:br>
            <a:br>
              <a:rPr lang="en-GB" sz="2000">
                <a:latin typeface="Arial"/>
                <a:ea typeface="Calibri Light"/>
                <a:cs typeface="Arial"/>
              </a:rPr>
            </a:br>
            <a:r>
              <a:rPr lang="en-GB" sz="2000">
                <a:latin typeface="Arial"/>
                <a:ea typeface="Calibri Light"/>
                <a:cs typeface="Arial"/>
              </a:rPr>
              <a:t>Link her to local African community health groups for peer supports and exercise classes.</a:t>
            </a:r>
            <a:br>
              <a:rPr lang="en-GB" sz="2000">
                <a:latin typeface="Arial"/>
                <a:ea typeface="Calibri Light"/>
                <a:cs typeface="Arial"/>
              </a:rPr>
            </a:br>
            <a:br>
              <a:rPr lang="en-GB" sz="2000">
                <a:latin typeface="Arial"/>
                <a:ea typeface="Calibri Light"/>
                <a:cs typeface="Arial"/>
              </a:rPr>
            </a:br>
            <a:r>
              <a:rPr lang="en-GB" sz="2000">
                <a:latin typeface="Arial"/>
                <a:ea typeface="Calibri Light"/>
                <a:cs typeface="Arial"/>
              </a:rPr>
              <a:t>Evaluation: Stable weight, no falls, maintained independence- ongoing. (NICE,2022,p.12-18; NHS England, 2024,p.7-10)</a:t>
            </a:r>
          </a:p>
        </p:txBody>
      </p:sp>
      <p:pic>
        <p:nvPicPr>
          <p:cNvPr id="4" name="Audio 3">
            <a:hlinkClick r:id="" action="ppaction://media"/>
            <a:extLst>
              <a:ext uri="{FF2B5EF4-FFF2-40B4-BE49-F238E27FC236}">
                <a16:creationId xmlns:a16="http://schemas.microsoft.com/office/drawing/2014/main" id="{0EB04219-9169-9F3F-9773-EFD98B4D0618}"/>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208729730"/>
      </p:ext>
    </p:extLst>
  </p:cSld>
  <p:clrMapOvr>
    <a:masterClrMapping/>
  </p:clrMapOvr>
  <mc:AlternateContent xmlns:mc="http://schemas.openxmlformats.org/markup-compatibility/2006">
    <mc:Choice xmlns:p14="http://schemas.microsoft.com/office/powerpoint/2010/main" Requires="p14">
      <p:transition spd="slow" p14:dur="2000" advTm="43885"/>
    </mc:Choice>
    <mc:Fallback>
      <p:transition spd="slow" advTm="438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6E9DB3-2B87-169E-6F14-A73D4E908447}"/>
              </a:ext>
            </a:extLst>
          </p:cNvPr>
          <p:cNvSpPr>
            <a:spLocks noGrp="1"/>
          </p:cNvSpPr>
          <p:nvPr>
            <p:ph type="title"/>
          </p:nvPr>
        </p:nvSpPr>
        <p:spPr>
          <a:xfrm>
            <a:off x="-10885" y="2268"/>
            <a:ext cx="12228285" cy="6855506"/>
          </a:xfrm>
        </p:spPr>
        <p:txBody>
          <a:bodyPr>
            <a:normAutofit/>
          </a:bodyPr>
          <a:lstStyle/>
          <a:p>
            <a:pPr marL="342900" indent="-342900">
              <a:buFont typeface="Wingdings"/>
              <a:buChar char="§"/>
            </a:pPr>
            <a:r>
              <a:rPr lang="en-GB" sz="2000" b="1">
                <a:latin typeface="Arial"/>
                <a:ea typeface="Calibri Light"/>
                <a:cs typeface="Arial"/>
              </a:rPr>
              <a:t>DAILY ROUTINE – Simple and Gentle:</a:t>
            </a:r>
            <a:br>
              <a:rPr lang="en-GB" sz="2000" b="1">
                <a:latin typeface="Arial"/>
                <a:ea typeface="Calibri Light"/>
                <a:cs typeface="Arial"/>
              </a:rPr>
            </a:br>
            <a:r>
              <a:rPr lang="en-GB" sz="2000" b="1">
                <a:latin typeface="Arial"/>
                <a:ea typeface="Calibri Light"/>
                <a:cs typeface="Arial"/>
              </a:rPr>
              <a:t>Morning-</a:t>
            </a:r>
            <a:r>
              <a:rPr lang="en-GB" sz="2000">
                <a:latin typeface="Arial"/>
                <a:ea typeface="Calibri Light"/>
                <a:cs typeface="Arial"/>
              </a:rPr>
              <a:t> Wake up: slow movements; si</a:t>
            </a:r>
            <a:r>
              <a:rPr lang="en-GB" sz="2000">
                <a:solidFill>
                  <a:srgbClr val="000000"/>
                </a:solidFill>
                <a:latin typeface="Arial"/>
                <a:ea typeface="Calibri Light"/>
                <a:cs typeface="Arial"/>
              </a:rPr>
              <a:t>t</a:t>
            </a:r>
            <a:r>
              <a:rPr lang="en-GB" sz="2000">
                <a:latin typeface="Arial"/>
                <a:ea typeface="Calibri Light"/>
                <a:cs typeface="Arial"/>
              </a:rPr>
              <a:t> on the edge 1-2 mins before standing; no sudden twist</a:t>
            </a:r>
            <a:br>
              <a:rPr lang="en-GB" sz="2000">
                <a:latin typeface="Arial"/>
                <a:ea typeface="Calibri Light"/>
                <a:cs typeface="Arial"/>
              </a:rPr>
            </a:br>
            <a:r>
              <a:rPr lang="en-GB" sz="2000">
                <a:latin typeface="Arial"/>
                <a:ea typeface="Calibri Light"/>
                <a:cs typeface="Arial"/>
              </a:rPr>
              <a:t>.</a:t>
            </a:r>
            <a:br>
              <a:rPr lang="en-GB" sz="2000">
                <a:latin typeface="Arial"/>
                <a:ea typeface="Calibri Light"/>
                <a:cs typeface="Arial"/>
              </a:rPr>
            </a:br>
            <a:r>
              <a:rPr lang="en-GB" sz="2000">
                <a:latin typeface="Arial"/>
                <a:ea typeface="Calibri Light"/>
                <a:cs typeface="Arial"/>
              </a:rPr>
              <a:t>Stretches (5 mins only every morning)</a:t>
            </a:r>
            <a:br>
              <a:rPr lang="en-GB" sz="2000">
                <a:latin typeface="Arial"/>
                <a:ea typeface="Calibri Light"/>
                <a:cs typeface="Arial"/>
              </a:rPr>
            </a:br>
            <a:r>
              <a:rPr lang="en-GB" sz="2000">
                <a:latin typeface="Arial"/>
                <a:ea typeface="Calibri Light"/>
                <a:cs typeface="Arial"/>
              </a:rPr>
              <a:t>Gentle knee bends (hold 5 sec &gt; 5 each leg)</a:t>
            </a:r>
            <a:br>
              <a:rPr lang="en-GB" sz="2000">
                <a:latin typeface="Arial"/>
                <a:ea typeface="Calibri Light"/>
                <a:cs typeface="Arial"/>
              </a:rPr>
            </a:br>
            <a:r>
              <a:rPr lang="en-GB" sz="2000">
                <a:latin typeface="Arial"/>
                <a:ea typeface="Calibri Light"/>
                <a:cs typeface="Arial"/>
              </a:rPr>
              <a:t>Back rotation ( lie on back, knee gently to chest &gt; 3 sides slowly)</a:t>
            </a:r>
            <a:br>
              <a:rPr lang="en-GB" sz="2000">
                <a:latin typeface="Arial"/>
                <a:ea typeface="Calibri Light"/>
                <a:cs typeface="Arial"/>
              </a:rPr>
            </a:br>
            <a:r>
              <a:rPr lang="en-GB" sz="2000">
                <a:latin typeface="Arial"/>
                <a:ea typeface="Calibri Light"/>
                <a:cs typeface="Arial"/>
              </a:rPr>
              <a:t>Take Vitamin D + Calcium ( 1 tablet daily – essential for your skin type and UK climate).</a:t>
            </a:r>
            <a:br>
              <a:rPr lang="en-GB" sz="2000">
                <a:latin typeface="Arial"/>
                <a:ea typeface="Calibri Light"/>
                <a:cs typeface="Arial"/>
              </a:rPr>
            </a:br>
            <a:r>
              <a:rPr lang="en-GB" sz="2000" b="1">
                <a:latin typeface="Arial"/>
                <a:ea typeface="Calibri Light"/>
                <a:cs typeface="Arial"/>
              </a:rPr>
              <a:t>MID-DAY: </a:t>
            </a:r>
            <a:br>
              <a:rPr lang="en-GB" sz="2000" b="1">
                <a:latin typeface="Arial"/>
                <a:ea typeface="Calibri Light"/>
                <a:cs typeface="Arial"/>
              </a:rPr>
            </a:br>
            <a:r>
              <a:rPr lang="en-GB" sz="2000">
                <a:latin typeface="Arial"/>
                <a:ea typeface="Calibri Light"/>
                <a:cs typeface="Arial"/>
              </a:rPr>
              <a:t>Walk 10-15 minutes flat ground only; use stick if unsteady. Movement is medicine; it stops joint stiffening.</a:t>
            </a:r>
            <a:br>
              <a:rPr lang="en-GB" sz="2000">
                <a:latin typeface="Arial"/>
                <a:ea typeface="Calibri Light"/>
                <a:cs typeface="Arial"/>
              </a:rPr>
            </a:br>
            <a:r>
              <a:rPr lang="en-GB" sz="2000">
                <a:latin typeface="Arial"/>
                <a:ea typeface="Calibri Light"/>
                <a:cs typeface="Arial"/>
              </a:rPr>
              <a:t>Rest with legs up for 15-20 mins if knees and hips ache</a:t>
            </a:r>
            <a:br>
              <a:rPr lang="en-GB" sz="2000">
                <a:latin typeface="Arial"/>
                <a:ea typeface="Calibri Light"/>
                <a:cs typeface="Arial"/>
              </a:rPr>
            </a:br>
            <a:r>
              <a:rPr lang="en-GB" sz="2000" b="1">
                <a:latin typeface="Arial"/>
                <a:ea typeface="Calibri Light"/>
                <a:cs typeface="Arial"/>
              </a:rPr>
              <a:t>LUNCH: </a:t>
            </a:r>
            <a:r>
              <a:rPr lang="en-GB" sz="2000">
                <a:latin typeface="Arial"/>
                <a:ea typeface="Calibri Light"/>
                <a:cs typeface="Arial"/>
              </a:rPr>
              <a:t>Traditional foods add oily fish ( mackerel, sardines ) or dark green leaves ( ‘</a:t>
            </a:r>
            <a:r>
              <a:rPr lang="en-GB" sz="2000" err="1">
                <a:latin typeface="Arial"/>
                <a:ea typeface="Calibri Light"/>
                <a:cs typeface="Arial"/>
              </a:rPr>
              <a:t>ugwu</a:t>
            </a:r>
            <a:r>
              <a:rPr lang="en-GB" sz="2000">
                <a:latin typeface="Arial"/>
                <a:ea typeface="Calibri Light"/>
                <a:cs typeface="Arial"/>
              </a:rPr>
              <a:t>’, which is spinach in Nigeria) 3 times a week; high in calcium and vitamin D</a:t>
            </a:r>
            <a:br>
              <a:rPr lang="en-GB" sz="2000">
                <a:latin typeface="Arial"/>
                <a:ea typeface="Calibri Light"/>
                <a:cs typeface="Arial"/>
              </a:rPr>
            </a:br>
            <a:br>
              <a:rPr lang="en-GB" sz="2000">
                <a:latin typeface="Arial"/>
                <a:ea typeface="Calibri Light"/>
                <a:cs typeface="Arial"/>
              </a:rPr>
            </a:br>
            <a:r>
              <a:rPr lang="en-GB" sz="2000" b="1">
                <a:latin typeface="Arial"/>
                <a:ea typeface="Calibri Light"/>
                <a:cs typeface="Arial"/>
              </a:rPr>
              <a:t>AFTERNOON AND EVENING:</a:t>
            </a:r>
            <a:br>
              <a:rPr lang="en-GB" sz="2000" b="1">
                <a:latin typeface="Arial"/>
                <a:ea typeface="Calibri Light"/>
                <a:cs typeface="Arial"/>
              </a:rPr>
            </a:br>
            <a:r>
              <a:rPr lang="en-GB" sz="2000" b="1">
                <a:latin typeface="Arial"/>
                <a:ea typeface="Calibri Light"/>
                <a:cs typeface="Arial"/>
              </a:rPr>
              <a:t>Light activities – </a:t>
            </a:r>
            <a:r>
              <a:rPr lang="en-GB" sz="2000">
                <a:latin typeface="Arial"/>
                <a:ea typeface="Calibri Light"/>
                <a:cs typeface="Arial"/>
              </a:rPr>
              <a:t>seated leg lifts, arm raises, and gentle housework; pace yourself before the pain gets worse.</a:t>
            </a:r>
            <a:br>
              <a:rPr lang="en-GB" sz="2000">
                <a:latin typeface="Arial"/>
                <a:ea typeface="Calibri Light"/>
                <a:cs typeface="Arial"/>
              </a:rPr>
            </a:br>
            <a:r>
              <a:rPr lang="en-GB" sz="2000" b="1">
                <a:latin typeface="Arial"/>
                <a:ea typeface="Calibri Light"/>
                <a:cs typeface="Arial"/>
              </a:rPr>
              <a:t>Dinner</a:t>
            </a:r>
            <a:r>
              <a:rPr lang="en-GB" sz="2000">
                <a:latin typeface="Arial"/>
                <a:ea typeface="Calibri Light"/>
                <a:cs typeface="Arial"/>
              </a:rPr>
              <a:t> -  Avoiding heavy meals to assist in keeping the weight steady when there is 1 kg less = 4 kg less pressure on the knees.</a:t>
            </a:r>
            <a:br>
              <a:rPr lang="en-GB" sz="2000">
                <a:latin typeface="Arial"/>
                <a:ea typeface="Calibri Light"/>
                <a:cs typeface="Arial"/>
              </a:rPr>
            </a:br>
            <a:r>
              <a:rPr lang="en-GB" sz="2000" b="1">
                <a:latin typeface="Arial"/>
                <a:ea typeface="Calibri Light"/>
                <a:cs typeface="Arial"/>
              </a:rPr>
              <a:t>Before bed</a:t>
            </a:r>
            <a:r>
              <a:rPr lang="en-GB" sz="2000">
                <a:latin typeface="Arial"/>
                <a:ea typeface="Calibri Light"/>
                <a:cs typeface="Arial"/>
              </a:rPr>
              <a:t>: Warm baths or hot baths depends what works for an individual; also, hot bottles on stiff areas help with sleep. </a:t>
            </a:r>
            <a:br>
              <a:rPr lang="en-GB" sz="2000">
                <a:latin typeface="Arial"/>
                <a:ea typeface="Calibri Light"/>
                <a:cs typeface="Arial"/>
              </a:rPr>
            </a:br>
            <a:endParaRPr lang="en-GB" sz="2000">
              <a:latin typeface="Arial"/>
              <a:ea typeface="Calibri Light"/>
              <a:cs typeface="Arial"/>
            </a:endParaRPr>
          </a:p>
        </p:txBody>
      </p:sp>
      <p:pic>
        <p:nvPicPr>
          <p:cNvPr id="4" name="Audio 3">
            <a:hlinkClick r:id="" action="ppaction://media"/>
            <a:extLst>
              <a:ext uri="{FF2B5EF4-FFF2-40B4-BE49-F238E27FC236}">
                <a16:creationId xmlns:a16="http://schemas.microsoft.com/office/drawing/2014/main" id="{2F3D4AA6-AC5B-4294-6A69-6D1E1FD1E418}"/>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955398679"/>
      </p:ext>
    </p:extLst>
  </p:cSld>
  <p:clrMapOvr>
    <a:masterClrMapping/>
  </p:clrMapOvr>
  <mc:AlternateContent xmlns:mc="http://schemas.openxmlformats.org/markup-compatibility/2006">
    <mc:Choice xmlns:p14="http://schemas.microsoft.com/office/powerpoint/2010/main" Requires="p14">
      <p:transition spd="slow" p14:dur="2000" advTm="18217"/>
    </mc:Choice>
    <mc:Fallback>
      <p:transition spd="slow" advTm="182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14C21F-EAEB-10F1-8838-201968C0B266}"/>
              </a:ext>
            </a:extLst>
          </p:cNvPr>
          <p:cNvSpPr>
            <a:spLocks noGrp="1"/>
          </p:cNvSpPr>
          <p:nvPr>
            <p:ph type="title"/>
          </p:nvPr>
        </p:nvSpPr>
        <p:spPr>
          <a:xfrm>
            <a:off x="3629" y="-26760"/>
            <a:ext cx="12199256" cy="6877275"/>
          </a:xfrm>
        </p:spPr>
        <p:txBody>
          <a:bodyPr>
            <a:normAutofit fontScale="90000"/>
          </a:bodyPr>
          <a:lstStyle/>
          <a:p>
            <a:r>
              <a:rPr lang="en-GB" sz="2000" b="1">
                <a:latin typeface="Arial"/>
                <a:ea typeface="Calibri Light"/>
                <a:cs typeface="Arial"/>
              </a:rPr>
              <a:t>REFERENCE:</a:t>
            </a:r>
            <a:br>
              <a:rPr lang="en-GB" sz="2000" b="1">
                <a:latin typeface="Arial"/>
                <a:ea typeface="Calibri Light"/>
                <a:cs typeface="Arial"/>
              </a:rPr>
            </a:br>
            <a:r>
              <a:rPr lang="en-GB" sz="2000">
                <a:latin typeface="Arial"/>
                <a:ea typeface="Calibri Light"/>
                <a:cs typeface="Arial"/>
              </a:rPr>
              <a:t>Hertling, D. &amp; Kessler, R.M. (2006). Management of Common Musculoskeletal Disorders: Physical Therapy Principles and Methods (4th ed.). Philadelphia: Lippincott Williams &amp; Wilkins.</a:t>
            </a:r>
            <a:br>
              <a:rPr lang="en-GB" sz="2000">
                <a:latin typeface="Arial"/>
                <a:ea typeface="Calibri Light"/>
                <a:cs typeface="Arial"/>
              </a:rPr>
            </a:br>
            <a:br>
              <a:rPr lang="en-GB" sz="2000">
                <a:latin typeface="Arial"/>
                <a:ea typeface="Calibri Light"/>
                <a:cs typeface="Arial"/>
              </a:rPr>
            </a:br>
            <a:r>
              <a:rPr lang="en-GB" sz="2000">
                <a:latin typeface="Arial"/>
                <a:ea typeface="Calibri Light"/>
                <a:cs typeface="Arial"/>
              </a:rPr>
              <a:t>National Institute for Health and Care Excellence (NICE). (2022).Osteoarthritis in over 16s: diagnosis and management (NICE Guideline NG226). </a:t>
            </a:r>
            <a:br>
              <a:rPr lang="en-GB" sz="2000">
                <a:latin typeface="Arial"/>
                <a:ea typeface="Calibri Light"/>
                <a:cs typeface="Arial"/>
              </a:rPr>
            </a:br>
            <a:br>
              <a:rPr lang="en-GB" sz="2000">
                <a:latin typeface="Arial"/>
                <a:ea typeface="Calibri Light"/>
                <a:cs typeface="Arial"/>
              </a:rPr>
            </a:br>
            <a:r>
              <a:rPr lang="en-GB" sz="2000">
                <a:latin typeface="Arial"/>
                <a:ea typeface="Calibri Light"/>
                <a:cs typeface="Arial"/>
              </a:rPr>
              <a:t>National Institute for Health and Care Excellence (NICE). ( 2014, updated 2021). Vitamin D: supplementation (NICE Guideline PH56). London: NICE.</a:t>
            </a:r>
            <a:br>
              <a:rPr lang="en-GB" sz="2000">
                <a:latin typeface="Arial"/>
                <a:ea typeface="Calibri Light"/>
                <a:cs typeface="Arial"/>
              </a:rPr>
            </a:br>
            <a:br>
              <a:rPr lang="en-GB" sz="2000">
                <a:latin typeface="Arial"/>
                <a:ea typeface="Calibri Light"/>
                <a:cs typeface="Arial"/>
              </a:rPr>
            </a:br>
            <a:r>
              <a:rPr lang="en-GB" sz="2000">
                <a:latin typeface="Arial"/>
                <a:ea typeface="Calibri Light"/>
                <a:cs typeface="Arial"/>
              </a:rPr>
              <a:t>NHS England. (2024). Musculoskeletal health and older people: clinical Knowledge summary. London: NICE.</a:t>
            </a:r>
            <a:br>
              <a:rPr lang="en-GB" sz="2000">
                <a:latin typeface="Arial"/>
                <a:ea typeface="Calibri Light"/>
                <a:cs typeface="Arial"/>
              </a:rPr>
            </a:br>
            <a:br>
              <a:rPr lang="en-GB" sz="2000">
                <a:latin typeface="Arial"/>
                <a:ea typeface="Calibri Light"/>
                <a:cs typeface="Arial"/>
              </a:rPr>
            </a:br>
            <a:r>
              <a:rPr lang="en-GB" sz="2000">
                <a:latin typeface="Arial"/>
                <a:ea typeface="Calibri Light"/>
                <a:cs typeface="Arial"/>
              </a:rPr>
              <a:t>NHS England. (2024). Musculoskeletal health: clinical knowledge summary and care planning ( MSK core Standard). London: NHS Digital.</a:t>
            </a:r>
            <a:br>
              <a:rPr lang="en-GB" sz="2000">
                <a:latin typeface="Arial"/>
                <a:ea typeface="Calibri Light"/>
                <a:cs typeface="Arial"/>
              </a:rPr>
            </a:br>
            <a:br>
              <a:rPr lang="en-GB" sz="2000">
                <a:latin typeface="Arial"/>
                <a:ea typeface="Calibri Light"/>
                <a:cs typeface="Arial"/>
              </a:rPr>
            </a:br>
            <a:r>
              <a:rPr lang="en-GB" sz="2000">
                <a:latin typeface="Arial"/>
                <a:ea typeface="Calibri Light"/>
                <a:cs typeface="Arial"/>
              </a:rPr>
              <a:t>NHS England. (2024). Musculoskeletal health: patient care summary. London: Digital.</a:t>
            </a:r>
            <a:br>
              <a:rPr lang="en-GB" sz="2000">
                <a:latin typeface="Arial"/>
                <a:ea typeface="Calibri Light"/>
                <a:cs typeface="Arial"/>
              </a:rPr>
            </a:br>
            <a:br>
              <a:rPr lang="en-GB" sz="2000">
                <a:latin typeface="Arial"/>
                <a:ea typeface="Calibri Light"/>
                <a:cs typeface="Arial"/>
              </a:rPr>
            </a:br>
            <a:r>
              <a:rPr lang="en-GB" sz="2000">
                <a:latin typeface="Arial"/>
                <a:ea typeface="Calibri Light"/>
                <a:cs typeface="Arial"/>
              </a:rPr>
              <a:t>Saladin, K.S.(2021). Anatomy &amp; Physiology: The Unity of Form and Function (9th ed.). New York: McGraw-Hill Education. Chapters 9-10; pp 247-267.</a:t>
            </a:r>
            <a:br>
              <a:rPr lang="en-GB" sz="2000">
                <a:latin typeface="Arial"/>
                <a:ea typeface="Calibri Light"/>
                <a:cs typeface="Arial"/>
              </a:rPr>
            </a:br>
            <a:br>
              <a:rPr lang="en-GB" sz="2000">
                <a:latin typeface="Arial"/>
                <a:ea typeface="Calibri Light"/>
                <a:cs typeface="Arial"/>
              </a:rPr>
            </a:br>
            <a:r>
              <a:rPr lang="en-GB" sz="2000">
                <a:latin typeface="Arial"/>
                <a:ea typeface="Calibri Light"/>
                <a:cs typeface="Arial"/>
              </a:rPr>
              <a:t>Public Health England.(2025). Musculoskeletal health disparities: ethnicity and ageing in England. London: Office for Health Improvement and Disparities.</a:t>
            </a:r>
            <a:br>
              <a:rPr lang="en-GB" sz="2000">
                <a:latin typeface="Arial"/>
                <a:ea typeface="Calibri Light"/>
                <a:cs typeface="Arial"/>
              </a:rPr>
            </a:br>
            <a:br>
              <a:rPr lang="en-GB" sz="2000">
                <a:latin typeface="Arial"/>
                <a:ea typeface="Calibri Light"/>
                <a:cs typeface="Arial"/>
              </a:rPr>
            </a:br>
            <a:br>
              <a:rPr lang="en-GB" sz="2000" b="1">
                <a:latin typeface="Arial"/>
                <a:ea typeface="Calibri Light"/>
                <a:cs typeface="Arial"/>
              </a:rPr>
            </a:br>
            <a:endParaRPr lang="en-GB" sz="2000" b="1">
              <a:latin typeface="Arial"/>
              <a:ea typeface="Calibri Light"/>
              <a:cs typeface="Arial"/>
            </a:endParaRPr>
          </a:p>
        </p:txBody>
      </p:sp>
      <p:pic>
        <p:nvPicPr>
          <p:cNvPr id="4" name="Audio 3">
            <a:hlinkClick r:id="" action="ppaction://media"/>
            <a:extLst>
              <a:ext uri="{FF2B5EF4-FFF2-40B4-BE49-F238E27FC236}">
                <a16:creationId xmlns:a16="http://schemas.microsoft.com/office/drawing/2014/main" id="{0C50B806-229C-DD69-69D9-F69C36EAE785}"/>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822377537"/>
      </p:ext>
    </p:extLst>
  </p:cSld>
  <p:clrMapOvr>
    <a:masterClrMapping/>
  </p:clrMapOvr>
  <mc:AlternateContent xmlns:mc="http://schemas.openxmlformats.org/markup-compatibility/2006">
    <mc:Choice xmlns:p14="http://schemas.microsoft.com/office/powerpoint/2010/main" Requires="p14">
      <p:transition spd="slow" p14:dur="2000" advTm="8273"/>
    </mc:Choice>
    <mc:Fallback>
      <p:transition spd="slow" advTm="82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ccfc14db-0f45-423b-b2f5-752f8f8a0ada"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810DDF4EC27A54C9626255B384F637A" ma:contentTypeVersion="6" ma:contentTypeDescription="Create a new document." ma:contentTypeScope="" ma:versionID="86e330863b09e94a64a74f2d6b449e45">
  <xsd:schema xmlns:xsd="http://www.w3.org/2001/XMLSchema" xmlns:xs="http://www.w3.org/2001/XMLSchema" xmlns:p="http://schemas.microsoft.com/office/2006/metadata/properties" xmlns:ns3="ccfc14db-0f45-423b-b2f5-752f8f8a0ada" targetNamespace="http://schemas.microsoft.com/office/2006/metadata/properties" ma:root="true" ma:fieldsID="293d94ff4b1458afeba5dc165792fefa" ns3:_="">
    <xsd:import namespace="ccfc14db-0f45-423b-b2f5-752f8f8a0ada"/>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cfc14db-0f45-423b-b2f5-752f8f8a0ada"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2A7090E-69CD-4A10-B627-C75C0E1AAEAC}">
  <ds:schemaRefs>
    <ds:schemaRef ds:uri="http://schemas.microsoft.com/sharepoint/v3/contenttype/forms"/>
  </ds:schemaRefs>
</ds:datastoreItem>
</file>

<file path=customXml/itemProps2.xml><?xml version="1.0" encoding="utf-8"?>
<ds:datastoreItem xmlns:ds="http://schemas.openxmlformats.org/officeDocument/2006/customXml" ds:itemID="{BBB40968-4E15-4E12-BF2B-326A404E34CD}">
  <ds:schemaRefs>
    <ds:schemaRef ds:uri="ccfc14db-0f45-423b-b2f5-752f8f8a0ada"/>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9FB0A77D-D143-4C82-ACB6-EAE7AD1E48EC}">
  <ds:schemaRefs>
    <ds:schemaRef ds:uri="ccfc14db-0f45-423b-b2f5-752f8f8a0ada"/>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15</Slides>
  <Notes>1</Notes>
  <HiddenSlides>0</HiddenSlide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r</vt:lpstr>
      <vt:lpstr>                                   CONTENT-  INTRODUCTION   KNOWLEDGE AND UNDERSTANDING OF THE BODY  FUNCTIONS OF THE SYSTEM  PERSON'S CARE PLAN  EVIDENCE- BASED RECOMMENDATIONS  REFRENCE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GOALS 3: Address ethnicity-specific risk- Vitamin D blood test- Target should be 75 nmol/ L; supplement 1000-2000 IU daily should be encouraged.  Dietary advice: culturally appropriate, including green leafy vegetable, fortified foods, small fish, and calcium-rich foods familiar to her, should be explained to Mrs Jane.  Link her to local African community health groups for peer supports and exercise classes.  Evaluation: Stable weight, no falls, maintained independence- ongoing. (NICE,2022,p.12-18; NHS England, 2024,p.7-10)</vt:lpstr>
      <vt:lpstr>DAILY ROUTINE – Simple and Gentle: Morning- Wake up: slow movements; sit on the edge 1-2 mins before standing; no sudden twist . Stretches (5 mins only every morning) Gentle knee bends (hold 5 sec &gt; 5 each leg) Back rotation ( lie on back, knee gently to chest &gt; 3 sides slowly) Take Vitamin D + Calcium ( 1 tablet daily – essential for your skin type and UK climate). MID-DAY:  Walk 10-15 minutes flat ground only; use stick if unsteady. Movement is medicine; it stops joint stiffening. Rest with legs up for 15-20 mins if knees and hips ache LUNCH: Traditional foods add oily fish ( mackerel, sardines ) or dark green leaves ( ‘ugwu’, which is spinach in Nigeria) 3 times a week; high in calcium and vitamin D  AFTERNOON AND EVENING: Light activities – seated leg lifts, arm raises, and gentle housework; pace yourself before the pain gets worse. Dinner -  Avoiding heavy meals to assist in keeping the weight steady when there is 1 kg less = 4 kg less pressure on the knees. Before bed: Warm baths or hot baths depends what works for an individual; also, hot bottles on stiff areas help with sleep.  </vt:lpstr>
      <vt:lpstr>REFERENCE: Hertling, D. &amp; Kessler, R.M. (2006). Management of Common Musculoskeletal Disorders: Physical Therapy Principles and Methods (4th ed.). Philadelphia: Lippincott Williams &amp; Wilkins.  National Institute for Health and Care Excellence (NICE). (2022).Osteoarthritis in over 16s: diagnosis and management (NICE Guideline NG226).   National Institute for Health and Care Excellence (NICE). ( 2014, updated 2021). Vitamin D: supplementation (NICE Guideline PH56). London: NICE.  NHS England. (2024). Musculoskeletal health and older people: clinical Knowledge summary. London: NICE.  NHS England. (2024). Musculoskeletal health: clinical knowledge summary and care planning ( MSK core Standard). London: NHS Digital.  NHS England. (2024). Musculoskeletal health: patient care summary. London: Digital.  Saladin, K.S.(2021). Anatomy &amp; Physiology: The Unity of Form and Function (9th ed.). New York: McGraw-Hill Education. Chapters 9-10; pp 247-267.  Public Health England.(2025). Musculoskeletal health disparities: ethnicity and ageing in England. London: Office for Health Improvement and Disparities.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Iveren Nneoma Kucha (2423866)</dc:creator>
  <cp:revision>1</cp:revision>
  <dcterms:created xsi:type="dcterms:W3CDTF">2026-05-22T08:47:50Z</dcterms:created>
  <dcterms:modified xsi:type="dcterms:W3CDTF">2026-07-17T15:18:55Z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0x0101007810DDF4EC27A54C9626255B384F637A</vt:lpwstr>
  </property>
</Properties>
</file>