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311" r:id="rId6"/>
    <p:sldId id="310" r:id="rId7"/>
    <p:sldId id="298" r:id="rId8"/>
    <p:sldId id="299" r:id="rId9"/>
    <p:sldId id="300" r:id="rId10"/>
    <p:sldId id="301" r:id="rId11"/>
    <p:sldId id="296" r:id="rId12"/>
    <p:sldId id="309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29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F9"/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38" autoAdjust="0"/>
  </p:normalViewPr>
  <p:slideViewPr>
    <p:cSldViewPr>
      <p:cViewPr varScale="1">
        <p:scale>
          <a:sx n="103" d="100"/>
          <a:sy n="103" d="100"/>
        </p:scale>
        <p:origin x="185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196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tags/ref_urlencode.asp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cii.cl/htmlcodes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v.w3.org/html5/html-author/charref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HTML </a:t>
            </a:r>
            <a:r>
              <a:rPr lang="en-GB" dirty="0"/>
              <a:t>Links and External Content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7: </a:t>
            </a:r>
            <a:r>
              <a:rPr lang="en-GB" dirty="0"/>
              <a:t>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Links and URL Encoding</a:t>
            </a:r>
          </a:p>
          <a:p>
            <a:r>
              <a:rPr lang="en-GB"/>
              <a:t>Iframes and 3</a:t>
            </a:r>
            <a:r>
              <a:rPr lang="en-GB" baseline="30000"/>
              <a:t>rd</a:t>
            </a:r>
            <a:r>
              <a:rPr lang="en-GB"/>
              <a:t> Party Content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Hyperlinks: HTML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Links allow users to navigate from one page to another.</a:t>
            </a:r>
          </a:p>
          <a:p>
            <a:r>
              <a:rPr lang="en-GB" dirty="0"/>
              <a:t>Links on a page are typically created with the &lt;a&gt; tag, but you also use links with other elements too, for example:</a:t>
            </a:r>
          </a:p>
          <a:p>
            <a:pPr lvl="1"/>
            <a:r>
              <a:rPr lang="en-GB" dirty="0"/>
              <a:t>An image source</a:t>
            </a:r>
          </a:p>
          <a:p>
            <a:pPr lvl="1"/>
            <a:r>
              <a:rPr lang="en-GB" dirty="0"/>
              <a:t>The action attribute for a form</a:t>
            </a:r>
          </a:p>
          <a:p>
            <a:pPr lvl="1"/>
            <a:r>
              <a:rPr lang="en-GB" dirty="0"/>
              <a:t>Adding third party content to your page</a:t>
            </a:r>
          </a:p>
        </p:txBody>
      </p:sp>
    </p:spTree>
    <p:extLst>
      <p:ext uri="{BB962C8B-B14F-4D97-AF65-F5344CB8AC3E}">
        <p14:creationId xmlns:p14="http://schemas.microsoft.com/office/powerpoint/2010/main" val="2503698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Uniform Resource Locators (URLs)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URLs</a:t>
            </a:r>
            <a:r>
              <a:rPr lang="en-GB" dirty="0" smtClean="0"/>
              <a:t> </a:t>
            </a:r>
            <a:r>
              <a:rPr lang="en-GB" dirty="0"/>
              <a:t>are used to define Link addresses.</a:t>
            </a:r>
          </a:p>
          <a:p>
            <a:r>
              <a:rPr lang="en-GB" dirty="0" smtClean="0"/>
              <a:t>They </a:t>
            </a:r>
            <a:r>
              <a:rPr lang="en-GB" dirty="0"/>
              <a:t>are used to specify the address of a resource </a:t>
            </a:r>
            <a:r>
              <a:rPr lang="en-GB" dirty="0" smtClean="0"/>
              <a:t>(web pages</a:t>
            </a:r>
            <a:r>
              <a:rPr lang="en-GB" dirty="0"/>
              <a:t>, images, videos, etc.) </a:t>
            </a:r>
            <a:r>
              <a:rPr lang="en-GB" dirty="0" smtClean="0"/>
              <a:t>on </a:t>
            </a:r>
            <a:r>
              <a:rPr lang="en-GB" dirty="0"/>
              <a:t>the Web.</a:t>
            </a:r>
          </a:p>
          <a:p>
            <a:r>
              <a:rPr lang="en-GB" dirty="0"/>
              <a:t>Browsers use the URLs </a:t>
            </a:r>
            <a:r>
              <a:rPr lang="en-GB" dirty="0" smtClean="0"/>
              <a:t>defined in your HTML to </a:t>
            </a:r>
            <a:r>
              <a:rPr lang="en-GB" dirty="0"/>
              <a:t>request resources </a:t>
            </a:r>
            <a:r>
              <a:rPr lang="en-GB" dirty="0" smtClean="0"/>
              <a:t>from </a:t>
            </a:r>
            <a:r>
              <a:rPr lang="en-GB" dirty="0"/>
              <a:t>a Web server.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956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495142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There are different types of links:</a:t>
            </a:r>
          </a:p>
          <a:p>
            <a:r>
              <a:rPr lang="en-GB" b="1" i="1" dirty="0" smtClean="0"/>
              <a:t>External Links to a full web address</a:t>
            </a:r>
            <a:r>
              <a:rPr lang="en-GB" b="1" dirty="0" smtClean="0"/>
              <a:t> </a:t>
            </a:r>
            <a:r>
              <a:rPr lang="en-GB" dirty="0" smtClean="0"/>
              <a:t>(usually external to the current website). Requires using an </a:t>
            </a:r>
            <a:r>
              <a:rPr lang="en-GB" u="sng" dirty="0" smtClean="0"/>
              <a:t>Absolute URL</a:t>
            </a:r>
            <a:r>
              <a:rPr lang="en-GB" dirty="0" smtClean="0"/>
              <a:t>.</a:t>
            </a:r>
          </a:p>
          <a:p>
            <a:r>
              <a:rPr lang="en-GB" b="1" i="1" dirty="0" smtClean="0"/>
              <a:t>Local Links to a resource</a:t>
            </a:r>
            <a:r>
              <a:rPr lang="en-GB" dirty="0" smtClean="0"/>
              <a:t> (page, image, etc.) </a:t>
            </a:r>
            <a:r>
              <a:rPr lang="en-GB" b="1" i="1" dirty="0" smtClean="0"/>
              <a:t>within the current website</a:t>
            </a:r>
            <a:r>
              <a:rPr lang="en-GB" dirty="0" smtClean="0"/>
              <a:t>. Requires using a </a:t>
            </a:r>
            <a:r>
              <a:rPr lang="en-GB" u="sng" dirty="0" smtClean="0"/>
              <a:t>Relative URL</a:t>
            </a:r>
            <a:r>
              <a:rPr lang="en-GB" dirty="0" smtClean="0"/>
              <a:t>.</a:t>
            </a:r>
          </a:p>
          <a:p>
            <a:r>
              <a:rPr lang="en-GB" b="1" i="1" dirty="0" smtClean="0"/>
              <a:t>Links to a section within the current webpage</a:t>
            </a:r>
            <a:r>
              <a:rPr lang="en-GB" dirty="0" smtClean="0"/>
              <a:t>. Requires using a </a:t>
            </a:r>
            <a:r>
              <a:rPr lang="en-GB" u="sng" dirty="0" smtClean="0"/>
              <a:t>Named Bookmark</a:t>
            </a:r>
            <a:r>
              <a:rPr lang="en-GB" dirty="0" smtClean="0"/>
              <a:t> within the page.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696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Links to External Sites: Absolute URLs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52243" cy="4495800"/>
          </a:xfrm>
        </p:spPr>
        <p:txBody>
          <a:bodyPr/>
          <a:lstStyle/>
          <a:p>
            <a:r>
              <a:rPr lang="en-GB" dirty="0" smtClean="0"/>
              <a:t>Use absolute URLs, which identifies:</a:t>
            </a:r>
          </a:p>
          <a:p>
            <a:pPr lvl="1"/>
            <a:r>
              <a:rPr lang="en-GB" dirty="0" smtClean="0"/>
              <a:t>Access mechanism (http, mailto, ftp, file, etc.)</a:t>
            </a:r>
          </a:p>
          <a:p>
            <a:pPr lvl="1"/>
            <a:r>
              <a:rPr lang="en-GB" dirty="0" smtClean="0"/>
              <a:t>The address of the resource.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http://www.facebook.com/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r>
              <a:rPr lang="en-GB" dirty="0" smtClean="0"/>
              <a:t>mailto:Joe.Bloggs@somewhere.com</a:t>
            </a:r>
          </a:p>
          <a:p>
            <a:pPr lvl="1"/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206632" y="4064513"/>
            <a:ext cx="5156461" cy="1129656"/>
            <a:chOff x="1206632" y="4064513"/>
            <a:chExt cx="5156461" cy="1129656"/>
          </a:xfrm>
        </p:grpSpPr>
        <p:sp>
          <p:nvSpPr>
            <p:cNvPr id="4" name="TextBox 3"/>
            <p:cNvSpPr txBox="1"/>
            <p:nvPr/>
          </p:nvSpPr>
          <p:spPr>
            <a:xfrm>
              <a:off x="1206632" y="4326902"/>
              <a:ext cx="1111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 smtClean="0"/>
                <a:t>Access</a:t>
              </a:r>
            </a:p>
            <a:p>
              <a:r>
                <a:rPr lang="en-GB" sz="1400" dirty="0" err="1" smtClean="0"/>
                <a:t>Mecahnisim</a:t>
              </a:r>
              <a:endParaRPr lang="en-GB" sz="1400" dirty="0"/>
            </a:p>
          </p:txBody>
        </p:sp>
        <p:sp>
          <p:nvSpPr>
            <p:cNvPr id="5" name="Left Bracket 4"/>
            <p:cNvSpPr/>
            <p:nvPr/>
          </p:nvSpPr>
          <p:spPr>
            <a:xfrm rot="16200000">
              <a:off x="1609625" y="3824923"/>
              <a:ext cx="164973" cy="669303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Left Bracket 5"/>
            <p:cNvSpPr/>
            <p:nvPr/>
          </p:nvSpPr>
          <p:spPr>
            <a:xfrm rot="5400000" flipV="1">
              <a:off x="1760658" y="4553737"/>
              <a:ext cx="164973" cy="949379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2648930" y="4400631"/>
              <a:ext cx="23563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 smtClean="0"/>
                <a:t>Address of the web resource</a:t>
              </a:r>
              <a:endParaRPr lang="en-GB" sz="1400" dirty="0"/>
            </a:p>
          </p:txBody>
        </p:sp>
        <p:sp>
          <p:nvSpPr>
            <p:cNvPr id="8" name="Left Bracket 7"/>
            <p:cNvSpPr/>
            <p:nvPr/>
          </p:nvSpPr>
          <p:spPr>
            <a:xfrm rot="16200000">
              <a:off x="3640521" y="2685266"/>
              <a:ext cx="164973" cy="2923468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Left Bracket 8"/>
            <p:cNvSpPr/>
            <p:nvPr/>
          </p:nvSpPr>
          <p:spPr>
            <a:xfrm rot="5400000" flipV="1">
              <a:off x="4216349" y="3047425"/>
              <a:ext cx="248229" cy="4045259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40457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Links to Resources in Same Website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55939" cy="5257801"/>
          </a:xfrm>
        </p:spPr>
        <p:txBody>
          <a:bodyPr>
            <a:normAutofit/>
          </a:bodyPr>
          <a:lstStyle/>
          <a:p>
            <a:r>
              <a:rPr lang="en-GB" dirty="0" smtClean="0"/>
              <a:t>You do not need to use a full (absolute) URL, use relative URLs.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In the file directory structure shown, index.html is the main home page.</a:t>
            </a:r>
          </a:p>
          <a:p>
            <a:pPr lvl="1"/>
            <a:r>
              <a:rPr lang="en-GB" dirty="0" smtClean="0"/>
              <a:t>page2.html is in the same folder as index.html</a:t>
            </a:r>
          </a:p>
          <a:p>
            <a:pPr lvl="1"/>
            <a:r>
              <a:rPr lang="en-GB" dirty="0" smtClean="0"/>
              <a:t>tablets.html is in a child folder called products.</a:t>
            </a:r>
          </a:p>
          <a:p>
            <a:r>
              <a:rPr lang="en-GB" dirty="0"/>
              <a:t>If the file you are linking to is in the same </a:t>
            </a:r>
            <a:r>
              <a:rPr lang="en-GB" dirty="0" smtClean="0"/>
              <a:t>folder</a:t>
            </a:r>
          </a:p>
          <a:p>
            <a:pPr lvl="1"/>
            <a:r>
              <a:rPr lang="en-GB" dirty="0" smtClean="0"/>
              <a:t>Just </a:t>
            </a:r>
            <a:r>
              <a:rPr lang="en-GB" dirty="0"/>
              <a:t>specify the </a:t>
            </a:r>
            <a:r>
              <a:rPr lang="en-GB" dirty="0" smtClean="0"/>
              <a:t>filename.</a:t>
            </a:r>
          </a:p>
          <a:p>
            <a:pPr lvl="1"/>
            <a:r>
              <a:rPr lang="en-GB" dirty="0" smtClean="0"/>
              <a:t>To create a link in index.html to page2.html: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1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="page2.html"&gt;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Next Page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100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61" y="2140148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358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Links to Resources in Same Website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55939" cy="5158819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If the file you are linking to is in a child folder</a:t>
            </a:r>
          </a:p>
          <a:p>
            <a:pPr lvl="1"/>
            <a:r>
              <a:rPr lang="en-GB" dirty="0" smtClean="0"/>
              <a:t>Specify the folder name first, then </a:t>
            </a:r>
            <a:r>
              <a:rPr lang="en-GB" b="1" dirty="0" smtClean="0"/>
              <a:t>/</a:t>
            </a:r>
            <a:r>
              <a:rPr lang="en-GB" dirty="0" smtClean="0"/>
              <a:t>, then the file name.</a:t>
            </a:r>
          </a:p>
          <a:p>
            <a:pPr lvl="1"/>
            <a:r>
              <a:rPr lang="en-GB" dirty="0" smtClean="0"/>
              <a:t>To create a link in index.html to the tablets.html file: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="products/tablets.html"&gt;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Tablet Devices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 smtClean="0"/>
          </a:p>
          <a:p>
            <a:r>
              <a:rPr lang="en-GB" dirty="0" smtClean="0"/>
              <a:t>To link back to a file in the parent folder from a document in a child folder:</a:t>
            </a:r>
          </a:p>
          <a:p>
            <a:pPr lvl="1"/>
            <a:r>
              <a:rPr lang="en-GB" dirty="0" smtClean="0"/>
              <a:t>use ../ to indicate the folder above, then followed by the file name in the parent folder.</a:t>
            </a:r>
            <a:endParaRPr lang="en-GB" dirty="0"/>
          </a:p>
          <a:p>
            <a:pPr lvl="1"/>
            <a:r>
              <a:rPr lang="en-GB" dirty="0" smtClean="0"/>
              <a:t>To link from tablets.html back to index.html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="../index.html"&gt;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Home Page</a:t>
            </a:r>
            <a:r>
              <a:rPr lang="en-GB" sz="2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2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169" y="1565112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246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How do you create a link from the list.html page shown back to contact.html?</a:t>
            </a:r>
          </a:p>
          <a:p>
            <a:pPr lvl="1"/>
            <a:r>
              <a:rPr lang="en-GB" dirty="0" smtClean="0"/>
              <a:t>List.html is contained in the </a:t>
            </a:r>
            <a:r>
              <a:rPr lang="en-GB" dirty="0" smtClean="0"/>
              <a:t>grand-child folder </a:t>
            </a:r>
            <a:r>
              <a:rPr lang="en-GB" dirty="0" smtClean="0"/>
              <a:t>products/books</a:t>
            </a:r>
          </a:p>
          <a:p>
            <a:pPr lvl="1"/>
            <a:r>
              <a:rPr lang="en-GB" dirty="0" smtClean="0"/>
              <a:t>Contact.html is contained in the main top level </a:t>
            </a:r>
            <a:r>
              <a:rPr lang="en-GB" dirty="0" smtClean="0"/>
              <a:t>(root parent) </a:t>
            </a:r>
            <a:r>
              <a:rPr lang="en-GB" dirty="0" smtClean="0"/>
              <a:t>folder.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396" y="4383224"/>
            <a:ext cx="3761904" cy="1926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52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needs to be added to an element to enable the </a:t>
            </a:r>
            <a:r>
              <a:rPr lang="en-GB" smtClean="0"/>
              <a:t>Browser to identify </a:t>
            </a:r>
            <a:r>
              <a:rPr lang="en-GB" dirty="0" smtClean="0"/>
              <a:t>a particular element on your HTML page?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8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Links to Named Bookmarks in a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514939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Recall that the id element uniquely identifies an element on your page.</a:t>
            </a:r>
          </a:p>
          <a:p>
            <a:pPr lvl="1"/>
            <a:r>
              <a:rPr lang="en-GB" dirty="0" smtClean="0"/>
              <a:t>This automatically adds a </a:t>
            </a:r>
            <a:r>
              <a:rPr lang="en-GB" b="1" i="1" dirty="0" smtClean="0"/>
              <a:t>named bookmark</a:t>
            </a:r>
            <a:r>
              <a:rPr lang="en-GB" dirty="0" smtClean="0"/>
              <a:t> to your page.</a:t>
            </a:r>
          </a:p>
          <a:p>
            <a:r>
              <a:rPr lang="en-GB" dirty="0" smtClean="0"/>
              <a:t>You link to the named bookmark by specifying the hash (</a:t>
            </a:r>
            <a:r>
              <a:rPr lang="en-GB" b="1" dirty="0" smtClean="0"/>
              <a:t>#</a:t>
            </a:r>
            <a:r>
              <a:rPr lang="en-GB" dirty="0" smtClean="0"/>
              <a:t>) symbol before the bookmark name in the </a:t>
            </a:r>
            <a:r>
              <a:rPr lang="en-GB" dirty="0" err="1" smtClean="0"/>
              <a:t>href</a:t>
            </a:r>
            <a:r>
              <a:rPr lang="en-GB" dirty="0" smtClean="0"/>
              <a:t> attribute.</a:t>
            </a:r>
          </a:p>
          <a:p>
            <a:r>
              <a:rPr lang="en-GB" dirty="0" smtClean="0"/>
              <a:t>If your page is a very long document, you can create a named bookmark towards the top: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id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topPara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....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 smtClean="0"/>
          </a:p>
          <a:p>
            <a:r>
              <a:rPr lang="en-GB" dirty="0" smtClean="0"/>
              <a:t>Then towards the bottom, a Back to Top link:</a:t>
            </a:r>
            <a:endParaRPr lang="en-GB" dirty="0"/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="#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topPara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Back to Top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111604" y="4053526"/>
            <a:ext cx="546755" cy="2262433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450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Special Characters in URLs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65364" cy="4495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 URL can only contain a limited set of characters.</a:t>
            </a:r>
          </a:p>
          <a:p>
            <a:r>
              <a:rPr lang="en-GB" dirty="0"/>
              <a:t>Special characters in URIs have to be </a:t>
            </a:r>
            <a:r>
              <a:rPr lang="en-GB" b="1" dirty="0"/>
              <a:t>URL encoded</a:t>
            </a:r>
            <a:r>
              <a:rPr lang="en-GB" dirty="0"/>
              <a:t> (</a:t>
            </a:r>
            <a:r>
              <a:rPr lang="en-GB" b="1" dirty="0"/>
              <a:t>percent-encoded</a:t>
            </a:r>
            <a:r>
              <a:rPr lang="en-GB" dirty="0"/>
              <a:t>).</a:t>
            </a:r>
          </a:p>
          <a:p>
            <a:r>
              <a:rPr lang="en-GB" dirty="0"/>
              <a:t>URL encoding replaces reserved/unsafe characters with a "%" followed by two hexadecimal digits.</a:t>
            </a:r>
          </a:p>
          <a:p>
            <a:r>
              <a:rPr lang="en-GB" dirty="0"/>
              <a:t>For example, URLs cannot contain spaces – a space is encoded as </a:t>
            </a:r>
            <a:r>
              <a:rPr lang="en-GB" b="1" dirty="0"/>
              <a:t>%20</a:t>
            </a:r>
            <a:r>
              <a:rPr lang="en-GB" dirty="0"/>
              <a:t> (</a:t>
            </a:r>
            <a:r>
              <a:rPr lang="en-GB" i="1" dirty="0"/>
              <a:t>or as a plus "</a:t>
            </a:r>
            <a:r>
              <a:rPr lang="en-GB" b="1" i="1" dirty="0"/>
              <a:t>+</a:t>
            </a:r>
            <a:r>
              <a:rPr lang="en-GB" i="1" dirty="0"/>
              <a:t>" symbol</a:t>
            </a:r>
            <a:r>
              <a:rPr lang="en-GB" dirty="0"/>
              <a:t>).</a:t>
            </a:r>
            <a:endParaRPr lang="en-GB" dirty="0">
              <a:solidFill>
                <a:srgbClr val="FF0000"/>
              </a:solidFill>
            </a:endParaRPr>
          </a:p>
          <a:p>
            <a:pPr marL="320040" lvl="1" indent="0">
              <a:buNone/>
            </a:pPr>
            <a:r>
              <a:rPr lang="en-GB" sz="2000" dirty="0"/>
              <a:t>http://mydomain.com/my</a:t>
            </a:r>
            <a:r>
              <a:rPr lang="en-GB" sz="2000" dirty="0">
                <a:solidFill>
                  <a:srgbClr val="FF0000"/>
                </a:solidFill>
              </a:rPr>
              <a:t>%20</a:t>
            </a:r>
            <a:r>
              <a:rPr lang="en-GB" sz="2000" dirty="0"/>
              <a:t>page/  OR    http://mydomain.com/my</a:t>
            </a:r>
            <a:r>
              <a:rPr lang="en-GB" sz="2000" dirty="0">
                <a:solidFill>
                  <a:srgbClr val="FF0000"/>
                </a:solidFill>
              </a:rPr>
              <a:t>+</a:t>
            </a:r>
            <a:r>
              <a:rPr lang="en-GB" sz="2000" dirty="0"/>
              <a:t>page/</a:t>
            </a:r>
          </a:p>
          <a:p>
            <a:r>
              <a:rPr lang="en-GB" dirty="0" smtClean="0"/>
              <a:t>Other examples of encoded characters: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63797" y="5713610"/>
          <a:ext cx="7315200" cy="506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space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!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"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#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$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&amp;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r>
                        <a:rPr lang="en-GB" sz="1600" u="none" strike="noStrike" dirty="0" smtClean="0">
                          <a:effectLst/>
                        </a:rPr>
                        <a:t>'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(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)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*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r>
                        <a:rPr lang="en-GB" sz="1600" u="none" strike="noStrike" dirty="0" smtClean="0">
                          <a:effectLst/>
                        </a:rPr>
                        <a:t>+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%2A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%2B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132543" y="6474010"/>
            <a:ext cx="45655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For more, see: </a:t>
            </a:r>
            <a:r>
              <a:rPr lang="en-GB" sz="1200" dirty="0" smtClean="0">
                <a:hlinkClick r:id="rId2"/>
              </a:rPr>
              <a:t>http</a:t>
            </a:r>
            <a:r>
              <a:rPr lang="en-GB" sz="1200" dirty="0">
                <a:hlinkClick r:id="rId2"/>
              </a:rPr>
              <a:t>://</a:t>
            </a:r>
            <a:r>
              <a:rPr lang="en-GB" sz="1200" dirty="0" smtClean="0">
                <a:hlinkClick r:id="rId2"/>
              </a:rPr>
              <a:t>www.w3schools.com/tags/ref_urlencode.asp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23972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37084" cy="525780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HTML also has some </a:t>
            </a:r>
            <a:r>
              <a:rPr lang="en-GB" b="1" dirty="0" smtClean="0"/>
              <a:t>reserved characters</a:t>
            </a:r>
            <a:r>
              <a:rPr lang="en-GB" dirty="0" smtClean="0"/>
              <a:t> that have special meaning. For example </a:t>
            </a:r>
            <a:r>
              <a:rPr lang="en-GB" b="1" dirty="0" smtClean="0"/>
              <a:t>&lt;</a:t>
            </a:r>
            <a:r>
              <a:rPr lang="en-GB" dirty="0" smtClean="0"/>
              <a:t> and </a:t>
            </a:r>
            <a:r>
              <a:rPr lang="en-GB" b="1" dirty="0" smtClean="0"/>
              <a:t>&gt;</a:t>
            </a:r>
            <a:r>
              <a:rPr lang="en-GB" dirty="0" smtClean="0"/>
              <a:t> used to HTML tags.</a:t>
            </a:r>
          </a:p>
          <a:p>
            <a:r>
              <a:rPr lang="en-GB" dirty="0" smtClean="0"/>
              <a:t>To use these special characters as part of your page content, you have to replace them with </a:t>
            </a:r>
            <a:r>
              <a:rPr lang="en-GB" b="1" dirty="0" smtClean="0"/>
              <a:t>Character Entities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Character entities are also useful for glyphs (characters not present on the keyboard).</a:t>
            </a:r>
          </a:p>
          <a:p>
            <a:r>
              <a:rPr lang="en-GB" dirty="0" smtClean="0"/>
              <a:t>A Character Entity is written as:</a:t>
            </a:r>
          </a:p>
          <a:p>
            <a:pPr lvl="1"/>
            <a:r>
              <a:rPr lang="en-GB" b="1" dirty="0"/>
              <a:t>&amp;</a:t>
            </a:r>
            <a:r>
              <a:rPr lang="en-GB" dirty="0"/>
              <a:t> sign, followed by the </a:t>
            </a:r>
            <a:r>
              <a:rPr lang="en-GB" b="1" dirty="0" smtClean="0"/>
              <a:t>name </a:t>
            </a:r>
            <a:r>
              <a:rPr lang="en-GB" dirty="0" smtClean="0"/>
              <a:t>and </a:t>
            </a:r>
            <a:r>
              <a:rPr lang="en-GB" dirty="0"/>
              <a:t>then a semi-colon </a:t>
            </a:r>
            <a:r>
              <a:rPr lang="en-GB" dirty="0" smtClean="0"/>
              <a:t>(</a:t>
            </a:r>
            <a:r>
              <a:rPr lang="en-GB" b="1" dirty="0" smtClean="0"/>
              <a:t>;</a:t>
            </a:r>
            <a:r>
              <a:rPr lang="en-GB" dirty="0" smtClean="0"/>
              <a:t>), </a:t>
            </a:r>
            <a:r>
              <a:rPr lang="en-GB" dirty="0" smtClean="0"/>
              <a:t>OR</a:t>
            </a:r>
            <a:endParaRPr lang="en-GB" dirty="0" smtClean="0"/>
          </a:p>
          <a:p>
            <a:pPr lvl="1"/>
            <a:r>
              <a:rPr lang="en-GB" b="1" dirty="0" smtClean="0"/>
              <a:t>&amp;#</a:t>
            </a:r>
            <a:r>
              <a:rPr lang="en-GB" dirty="0" smtClean="0"/>
              <a:t> sign, followed by the character’s </a:t>
            </a:r>
            <a:r>
              <a:rPr lang="en-GB" b="1" dirty="0" smtClean="0"/>
              <a:t>numeric code </a:t>
            </a:r>
            <a:r>
              <a:rPr lang="en-GB" dirty="0" smtClean="0"/>
              <a:t>value and then a semi-colon (</a:t>
            </a:r>
            <a:r>
              <a:rPr lang="en-GB" b="1" dirty="0" smtClean="0"/>
              <a:t>;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758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HTML Character Entities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043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9914"/>
                <a:gridCol w="2266786"/>
                <a:gridCol w="2038350"/>
                <a:gridCol w="203835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Output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Entity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Entity Number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Non-breaking space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&amp;</a:t>
                      </a:r>
                      <a:r>
                        <a:rPr lang="en-GB" dirty="0" err="1" smtClean="0"/>
                        <a:t>nbsp</a:t>
                      </a:r>
                      <a:r>
                        <a:rPr lang="en-GB" dirty="0" smtClean="0"/>
                        <a:t>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&amp;#160;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&lt;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Less than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&amp;</a:t>
                      </a:r>
                      <a:r>
                        <a:rPr lang="en-GB" dirty="0" err="1" smtClean="0"/>
                        <a:t>lt</a:t>
                      </a:r>
                      <a:r>
                        <a:rPr lang="en-GB" dirty="0" smtClean="0"/>
                        <a:t>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&amp;#60;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 smtClean="0">
                          <a:effectLst/>
                        </a:rPr>
                        <a:t>Greater </a:t>
                      </a:r>
                      <a:r>
                        <a:rPr lang="en-GB" dirty="0">
                          <a:effectLst/>
                        </a:rPr>
                        <a:t>than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&amp;#62;</a:t>
                      </a:r>
                    </a:p>
                  </a:txBody>
                  <a:tcPr marL="76200" marR="76200" marT="76200" marB="76200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ampersand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&amp;#38;</a:t>
                      </a:r>
                    </a:p>
                  </a:txBody>
                  <a:tcPr marL="76200" marR="76200" marT="76200" marB="76200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£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pound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&amp;pound;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&amp;#163;</a:t>
                      </a:r>
                    </a:p>
                  </a:txBody>
                  <a:tcPr marL="76200" marR="76200" marT="76200" marB="76200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€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euro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&amp;euro;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&amp;#8364;</a:t>
                      </a:r>
                    </a:p>
                  </a:txBody>
                  <a:tcPr marL="76200" marR="76200" marT="76200" marB="76200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©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copyright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&amp;copy;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&amp;#169;</a:t>
                      </a:r>
                    </a:p>
                  </a:txBody>
                  <a:tcPr marL="76200" marR="76200" marT="76200" marB="76200"/>
                </a:tc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®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registered trademark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&amp;reg;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&amp;#174;</a:t>
                      </a:r>
                    </a:p>
                  </a:txBody>
                  <a:tcPr marL="76200" marR="76200" marT="76200" marB="76200"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588157" y="6074732"/>
            <a:ext cx="3913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Entity names are case-sensitive!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563270" y="6452996"/>
            <a:ext cx="62113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More: </a:t>
            </a:r>
            <a:r>
              <a:rPr lang="en-GB" sz="1200" dirty="0">
                <a:hlinkClick r:id="rId3"/>
              </a:rPr>
              <a:t>http://</a:t>
            </a:r>
            <a:r>
              <a:rPr lang="en-GB" sz="1200" dirty="0" smtClean="0">
                <a:hlinkClick r:id="rId3"/>
              </a:rPr>
              <a:t>www.ascii.cl/htmlcodes.htm</a:t>
            </a:r>
            <a:r>
              <a:rPr lang="en-GB" sz="1200" dirty="0"/>
              <a:t> or </a:t>
            </a:r>
            <a:r>
              <a:rPr lang="en-GB" sz="1200" dirty="0">
                <a:hlinkClick r:id="rId4"/>
              </a:rPr>
              <a:t>http://</a:t>
            </a:r>
            <a:r>
              <a:rPr lang="en-GB" sz="1200" dirty="0" smtClean="0">
                <a:hlinkClick r:id="rId4"/>
              </a:rPr>
              <a:t>dev.w3.org/html5/html-author/charref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285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&lt;iframe&gt; Element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989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Used to display another web page within a web page.</a:t>
            </a:r>
          </a:p>
          <a:p>
            <a:r>
              <a:rPr lang="en-GB" dirty="0"/>
              <a:t>Useful for displaying content from another site e.g. YouTube videos, Google Maps.</a:t>
            </a:r>
          </a:p>
          <a:p>
            <a:r>
              <a:rPr lang="en-GB" dirty="0"/>
              <a:t>The &lt;</a:t>
            </a:r>
            <a:r>
              <a:rPr lang="en-GB" b="1" dirty="0"/>
              <a:t>iframe</a:t>
            </a:r>
            <a:r>
              <a:rPr lang="en-GB" dirty="0"/>
              <a:t>&gt; tag is used to create an iframe.</a:t>
            </a:r>
          </a:p>
          <a:p>
            <a:r>
              <a:rPr lang="en-GB" dirty="0"/>
              <a:t>Add the following attributes:</a:t>
            </a:r>
          </a:p>
          <a:p>
            <a:pPr lvl="1"/>
            <a:r>
              <a:rPr lang="en-GB" b="1" dirty="0" err="1"/>
              <a:t>src</a:t>
            </a:r>
            <a:r>
              <a:rPr lang="en-GB" dirty="0"/>
              <a:t>: the URL of the page to display in the </a:t>
            </a:r>
            <a:r>
              <a:rPr lang="en-GB" dirty="0" smtClean="0"/>
              <a:t>iframe</a:t>
            </a:r>
          </a:p>
          <a:p>
            <a:pPr marL="4572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="https://youtu.be/9UMrTk1T8tw"&gt;&lt;/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1900" dirty="0"/>
          </a:p>
          <a:p>
            <a:pPr lvl="1"/>
            <a:r>
              <a:rPr lang="en-GB" dirty="0"/>
              <a:t>height and width: controls the size of the iframe and can be specified using CSS.</a:t>
            </a:r>
          </a:p>
          <a:p>
            <a:pPr marL="365760" lvl="1" indent="0">
              <a:buNone/>
            </a:pPr>
            <a:r>
              <a:rPr lang="en-GB" b="1" i="1" dirty="0"/>
              <a:t>Note</a:t>
            </a:r>
            <a:r>
              <a:rPr lang="en-GB" i="1" dirty="0"/>
              <a:t>: The </a:t>
            </a:r>
            <a:r>
              <a:rPr lang="en-GB" i="1" dirty="0" err="1"/>
              <a:t>frameborder</a:t>
            </a:r>
            <a:r>
              <a:rPr lang="en-GB" i="1" dirty="0"/>
              <a:t> attribute is obsolete, use CSS</a:t>
            </a:r>
            <a:r>
              <a:rPr lang="en-GB" i="1" dirty="0" smtClean="0"/>
              <a:t>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52654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Iframe </a:t>
            </a:r>
            <a:r>
              <a:rPr lang="en-GB" dirty="0" smtClean="0"/>
              <a:t>as a Link Target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45697"/>
          </a:xfrm>
        </p:spPr>
        <p:txBody>
          <a:bodyPr>
            <a:normAutofit/>
          </a:bodyPr>
          <a:lstStyle/>
          <a:p>
            <a:r>
              <a:rPr lang="en-GB" dirty="0" smtClean="0"/>
              <a:t>An iframe can also be used as the </a:t>
            </a:r>
            <a:r>
              <a:rPr lang="en-GB" b="1" i="1" dirty="0" smtClean="0"/>
              <a:t>target</a:t>
            </a:r>
            <a:r>
              <a:rPr lang="en-GB" dirty="0" smtClean="0"/>
              <a:t> for a link &lt;a&gt; within a page.</a:t>
            </a:r>
          </a:p>
          <a:p>
            <a:r>
              <a:rPr lang="en-GB" dirty="0" smtClean="0"/>
              <a:t>Set the target attribute of the &lt;a&gt; element to the name attribute value of the iframe on the page.</a:t>
            </a:r>
          </a:p>
          <a:p>
            <a:pPr marL="320040" lvl="1" indent="0">
              <a:buNone/>
            </a:pPr>
            <a:r>
              <a:rPr lang="en-GB" sz="23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300" dirty="0">
                <a:solidFill>
                  <a:srgbClr val="800000"/>
                </a:solidFill>
                <a:latin typeface="Consolas"/>
              </a:rPr>
              <a:t>iframe</a:t>
            </a:r>
            <a:r>
              <a:rPr lang="en-GB" sz="23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300" dirty="0" err="1">
                <a:solidFill>
                  <a:srgbClr val="FF0000"/>
                </a:solidFill>
                <a:latin typeface="Consolas"/>
              </a:rPr>
              <a:t>src</a:t>
            </a:r>
            <a:r>
              <a:rPr lang="en-GB" sz="2300" dirty="0">
                <a:solidFill>
                  <a:srgbClr val="0000FF"/>
                </a:solidFill>
                <a:latin typeface="Consolas"/>
              </a:rPr>
              <a:t>="URL.htm"</a:t>
            </a:r>
            <a:r>
              <a:rPr lang="en-GB" sz="23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300" dirty="0">
                <a:solidFill>
                  <a:srgbClr val="FF0000"/>
                </a:solidFill>
                <a:latin typeface="Consolas"/>
              </a:rPr>
              <a:t>name</a:t>
            </a:r>
            <a:r>
              <a:rPr lang="en-GB" sz="2300" dirty="0">
                <a:solidFill>
                  <a:srgbClr val="0000FF"/>
                </a:solidFill>
                <a:latin typeface="Consolas"/>
              </a:rPr>
              <a:t>="</a:t>
            </a:r>
            <a:r>
              <a:rPr lang="en-GB" sz="2300" b="1" dirty="0">
                <a:solidFill>
                  <a:srgbClr val="0000FF"/>
                </a:solidFill>
                <a:latin typeface="Consolas"/>
              </a:rPr>
              <a:t>iframe1</a:t>
            </a:r>
            <a:r>
              <a:rPr lang="en-GB" sz="2300" dirty="0">
                <a:solidFill>
                  <a:srgbClr val="0000FF"/>
                </a:solidFill>
                <a:latin typeface="Consolas"/>
              </a:rPr>
              <a:t>"&gt;&lt;/</a:t>
            </a:r>
            <a:r>
              <a:rPr lang="en-GB" sz="2300" dirty="0">
                <a:solidFill>
                  <a:srgbClr val="800000"/>
                </a:solidFill>
                <a:latin typeface="Consolas"/>
              </a:rPr>
              <a:t>iframe</a:t>
            </a:r>
            <a:r>
              <a:rPr lang="en-GB" sz="2300" dirty="0">
                <a:solidFill>
                  <a:srgbClr val="0000FF"/>
                </a:solidFill>
                <a:latin typeface="Consolas"/>
              </a:rPr>
              <a:t>&gt;</a:t>
            </a:r>
            <a:endParaRPr lang="en-GB" sz="2300" dirty="0">
              <a:solidFill>
                <a:prstClr val="black"/>
              </a:solidFill>
              <a:latin typeface="Consolas"/>
            </a:endParaRPr>
          </a:p>
          <a:p>
            <a:pPr marL="320040" lvl="1" indent="0">
              <a:buNone/>
            </a:pPr>
            <a:r>
              <a:rPr lang="en-US" sz="23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US" sz="2300" dirty="0">
                <a:solidFill>
                  <a:srgbClr val="800000"/>
                </a:solidFill>
                <a:latin typeface="Consolas"/>
              </a:rPr>
              <a:t>p</a:t>
            </a:r>
            <a:r>
              <a:rPr lang="en-US" sz="2300" dirty="0" smtClean="0">
                <a:solidFill>
                  <a:srgbClr val="0000FF"/>
                </a:solidFill>
                <a:latin typeface="Consolas"/>
              </a:rPr>
              <a:t>&gt;</a:t>
            </a:r>
          </a:p>
          <a:p>
            <a:pPr marL="320040" lvl="1" indent="0">
              <a:buNone/>
            </a:pPr>
            <a:r>
              <a:rPr lang="en-US" sz="2300" dirty="0">
                <a:solidFill>
                  <a:srgbClr val="0000FF"/>
                </a:solidFill>
                <a:latin typeface="Consolas"/>
              </a:rPr>
              <a:t> </a:t>
            </a:r>
            <a:r>
              <a:rPr lang="en-US" sz="2300" dirty="0" smtClean="0">
                <a:solidFill>
                  <a:srgbClr val="0000FF"/>
                </a:solidFill>
                <a:latin typeface="Consolas"/>
              </a:rPr>
              <a:t> &lt;</a:t>
            </a:r>
            <a:r>
              <a:rPr lang="en-US" sz="2300" dirty="0">
                <a:solidFill>
                  <a:srgbClr val="800000"/>
                </a:solidFill>
                <a:latin typeface="Consolas"/>
              </a:rPr>
              <a:t>a</a:t>
            </a:r>
            <a:r>
              <a:rPr lang="en-US" sz="23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sz="2300" dirty="0" err="1">
                <a:solidFill>
                  <a:srgbClr val="FF0000"/>
                </a:solidFill>
                <a:latin typeface="Consolas"/>
              </a:rPr>
              <a:t>href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="http://www.w3schools.com"</a:t>
            </a:r>
            <a:r>
              <a:rPr lang="en-US" sz="2300" dirty="0">
                <a:solidFill>
                  <a:prstClr val="black"/>
                </a:solidFill>
                <a:latin typeface="Consolas"/>
              </a:rPr>
              <a:t> 			</a:t>
            </a:r>
            <a:r>
              <a:rPr lang="en-US" sz="2300" dirty="0">
                <a:solidFill>
                  <a:srgbClr val="FF0000"/>
                </a:solidFill>
                <a:latin typeface="Consolas"/>
              </a:rPr>
              <a:t>target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="</a:t>
            </a:r>
            <a:r>
              <a:rPr lang="en-US" sz="2300" b="1" dirty="0">
                <a:solidFill>
                  <a:srgbClr val="0000FF"/>
                </a:solidFill>
                <a:latin typeface="Consolas"/>
              </a:rPr>
              <a:t>iframe1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"&gt;</a:t>
            </a:r>
            <a:r>
              <a:rPr lang="en-US" sz="2300" dirty="0">
                <a:solidFill>
                  <a:prstClr val="black"/>
                </a:solidFill>
                <a:latin typeface="Consolas"/>
              </a:rPr>
              <a:t>W3Schools.com</a:t>
            </a:r>
            <a:r>
              <a:rPr lang="en-US" sz="2300" dirty="0">
                <a:solidFill>
                  <a:srgbClr val="0000FF"/>
                </a:solidFill>
                <a:latin typeface="Consolas"/>
              </a:rPr>
              <a:t>&lt;/</a:t>
            </a:r>
            <a:r>
              <a:rPr lang="en-US" sz="2300" dirty="0">
                <a:solidFill>
                  <a:srgbClr val="800000"/>
                </a:solidFill>
                <a:latin typeface="Consolas"/>
              </a:rPr>
              <a:t>a</a:t>
            </a:r>
            <a:r>
              <a:rPr lang="en-US" sz="2300" dirty="0" smtClean="0">
                <a:solidFill>
                  <a:srgbClr val="0000FF"/>
                </a:solidFill>
                <a:latin typeface="Consolas"/>
              </a:rPr>
              <a:t>&gt;</a:t>
            </a:r>
          </a:p>
          <a:p>
            <a:pPr marL="320040" lvl="1" indent="0">
              <a:buNone/>
            </a:pPr>
            <a:r>
              <a:rPr lang="en-US" sz="2300" dirty="0" smtClean="0">
                <a:solidFill>
                  <a:srgbClr val="0000FF"/>
                </a:solidFill>
                <a:latin typeface="Consolas"/>
              </a:rPr>
              <a:t>&lt;/</a:t>
            </a:r>
            <a:r>
              <a:rPr lang="en-US" sz="2300" dirty="0">
                <a:solidFill>
                  <a:srgbClr val="800000"/>
                </a:solidFill>
                <a:latin typeface="Consolas"/>
              </a:rPr>
              <a:t>p</a:t>
            </a:r>
            <a:r>
              <a:rPr lang="en-US" sz="2300" dirty="0" smtClean="0">
                <a:solidFill>
                  <a:srgbClr val="0000FF"/>
                </a:solidFill>
                <a:latin typeface="Consolas"/>
              </a:rPr>
              <a:t>&gt;</a:t>
            </a:r>
          </a:p>
          <a:p>
            <a:r>
              <a:rPr lang="en-GB" dirty="0" smtClean="0"/>
              <a:t>When the link is clicked on, the page it links to will be displayed in the iframe.</a:t>
            </a:r>
          </a:p>
        </p:txBody>
      </p:sp>
      <p:sp>
        <p:nvSpPr>
          <p:cNvPr id="4" name="Rectangle 3"/>
          <p:cNvSpPr/>
          <p:nvPr/>
        </p:nvSpPr>
        <p:spPr>
          <a:xfrm>
            <a:off x="4499992" y="3573016"/>
            <a:ext cx="2304256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619672" y="4797152"/>
            <a:ext cx="2592288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2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Enhancing a Site With Third Party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314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 can enhance your website with third party content that you embed/include in your site.</a:t>
            </a:r>
          </a:p>
          <a:p>
            <a:r>
              <a:rPr lang="en-GB" dirty="0" smtClean="0"/>
              <a:t>Some examples include:</a:t>
            </a:r>
          </a:p>
          <a:p>
            <a:pPr lvl="1"/>
            <a:r>
              <a:rPr lang="en-GB" dirty="0" smtClean="0"/>
              <a:t>JavaScript Interactivity</a:t>
            </a:r>
          </a:p>
          <a:p>
            <a:pPr lvl="1"/>
            <a:r>
              <a:rPr lang="en-GB" dirty="0" smtClean="0"/>
              <a:t>Site </a:t>
            </a:r>
            <a:r>
              <a:rPr lang="en-GB" dirty="0"/>
              <a:t>Search: Google, </a:t>
            </a:r>
            <a:r>
              <a:rPr lang="en-GB" dirty="0" err="1"/>
              <a:t>FreeFind</a:t>
            </a:r>
            <a:endParaRPr lang="en-GB" dirty="0"/>
          </a:p>
          <a:p>
            <a:pPr lvl="1"/>
            <a:r>
              <a:rPr lang="en-GB" dirty="0"/>
              <a:t>Social Media : Facebook, Twitter, LinkedIn</a:t>
            </a:r>
          </a:p>
          <a:p>
            <a:pPr lvl="1"/>
            <a:r>
              <a:rPr lang="en-GB" dirty="0"/>
              <a:t>Online Payments: PayPal</a:t>
            </a:r>
          </a:p>
          <a:p>
            <a:pPr lvl="1"/>
            <a:r>
              <a:rPr lang="en-GB" dirty="0"/>
              <a:t>Wikis</a:t>
            </a:r>
          </a:p>
          <a:p>
            <a:pPr lvl="1"/>
            <a:r>
              <a:rPr lang="en-GB" dirty="0" smtClean="0"/>
              <a:t>Rich Site Summary (RSS) </a:t>
            </a:r>
            <a:r>
              <a:rPr lang="en-GB" dirty="0"/>
              <a:t>Feeds: Blogs, News, etc. </a:t>
            </a:r>
          </a:p>
          <a:p>
            <a:pPr lvl="1"/>
            <a:r>
              <a:rPr lang="en-GB" dirty="0"/>
              <a:t>Web Analytics: Google Analytics</a:t>
            </a:r>
          </a:p>
          <a:p>
            <a:pPr lvl="1"/>
            <a:r>
              <a:rPr lang="en-GB" dirty="0"/>
              <a:t>Maps: Google Maps</a:t>
            </a:r>
          </a:p>
        </p:txBody>
      </p:sp>
    </p:spTree>
    <p:extLst>
      <p:ext uri="{BB962C8B-B14F-4D97-AF65-F5344CB8AC3E}">
        <p14:creationId xmlns:p14="http://schemas.microsoft.com/office/powerpoint/2010/main" val="152726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10482</TotalTime>
  <Words>1182</Words>
  <Application>Microsoft Office PowerPoint</Application>
  <PresentationFormat>On-screen Show (4:3)</PresentationFormat>
  <Paragraphs>182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Cambria</vt:lpstr>
      <vt:lpstr>Consolas</vt:lpstr>
      <vt:lpstr>Wingdings</vt:lpstr>
      <vt:lpstr>Wingdings 2</vt:lpstr>
      <vt:lpstr>Median</vt:lpstr>
      <vt:lpstr>HTML Links and External Content</vt:lpstr>
      <vt:lpstr>Today’s Lecture</vt:lpstr>
      <vt:lpstr>Hyperlinks: HTML Links</vt:lpstr>
      <vt:lpstr>Uniform Resource Locators (URLs)</vt:lpstr>
      <vt:lpstr>Types of Links</vt:lpstr>
      <vt:lpstr>Links to External Sites: Absolute URLs</vt:lpstr>
      <vt:lpstr>Links to Resources in Same Website</vt:lpstr>
      <vt:lpstr>Links to Resources in Same Website</vt:lpstr>
      <vt:lpstr>Question</vt:lpstr>
      <vt:lpstr>Question</vt:lpstr>
      <vt:lpstr>Links to Named Bookmarks in a Page</vt:lpstr>
      <vt:lpstr>Special Characters in URLs</vt:lpstr>
      <vt:lpstr>HTML Entities</vt:lpstr>
      <vt:lpstr>Common HTML Character Entities</vt:lpstr>
      <vt:lpstr>HTML &lt;iframe&gt; Element</vt:lpstr>
      <vt:lpstr>Iframe as a Link Target</vt:lpstr>
      <vt:lpstr>Enhancing a Site With Third Party Content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1531</cp:revision>
  <cp:lastPrinted>2014-09-29T16:21:25Z</cp:lastPrinted>
  <dcterms:created xsi:type="dcterms:W3CDTF">2013-09-18T07:00:31Z</dcterms:created>
  <dcterms:modified xsi:type="dcterms:W3CDTF">2016-12-01T07:46:26Z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