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303" r:id="rId3"/>
    <p:sldId id="304" r:id="rId4"/>
    <p:sldId id="305" r:id="rId5"/>
    <p:sldId id="302" r:id="rId6"/>
    <p:sldId id="258" r:id="rId7"/>
    <p:sldId id="259" r:id="rId8"/>
    <p:sldId id="260" r:id="rId9"/>
    <p:sldId id="261" r:id="rId10"/>
    <p:sldId id="264" r:id="rId11"/>
    <p:sldId id="265" r:id="rId12"/>
    <p:sldId id="262" r:id="rId13"/>
    <p:sldId id="263" r:id="rId14"/>
    <p:sldId id="266" r:id="rId15"/>
    <p:sldId id="31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9" r:id="rId27"/>
    <p:sldId id="280" r:id="rId28"/>
    <p:sldId id="281" r:id="rId29"/>
    <p:sldId id="306" r:id="rId30"/>
    <p:sldId id="307" r:id="rId31"/>
    <p:sldId id="308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309" r:id="rId43"/>
    <p:sldId id="312" r:id="rId44"/>
    <p:sldId id="310" r:id="rId45"/>
    <p:sldId id="311" r:id="rId46"/>
    <p:sldId id="292" r:id="rId47"/>
    <p:sldId id="293" r:id="rId48"/>
    <p:sldId id="294" r:id="rId49"/>
    <p:sldId id="313" r:id="rId50"/>
    <p:sldId id="314" r:id="rId51"/>
    <p:sldId id="315" r:id="rId52"/>
    <p:sldId id="316" r:id="rId53"/>
    <p:sldId id="295" r:id="rId54"/>
    <p:sldId id="296" r:id="rId55"/>
    <p:sldId id="297" r:id="rId56"/>
    <p:sldId id="298" r:id="rId57"/>
    <p:sldId id="299" r:id="rId58"/>
    <p:sldId id="300" r:id="rId5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24/11/2018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24/11/2018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B2997E7-A8F0-424C-99B3-0959673DCC83}" type="datetimeFigureOut">
              <a:rPr lang="en-GB" smtClean="0"/>
              <a:t>24/11/2018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Hphi</a:t>
            </a:r>
            <a:r>
              <a:rPr lang="en-GB" dirty="0" smtClean="0"/>
              <a:t> </a:t>
            </a:r>
            <a:r>
              <a:rPr lang="en-GB" smtClean="0"/>
              <a:t>4008 warfare </a:t>
            </a:r>
            <a:r>
              <a:rPr lang="en-GB" dirty="0" smtClean="0"/>
              <a:t>in history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r>
              <a:rPr lang="en-GB" dirty="0" smtClean="0"/>
              <a:t>THE MILITARY REVOLUTION OF THE SEVENTEENTH AND EIGHTEENTH CENTURIES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8208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 Tzu 544–496 BC</a:t>
            </a:r>
            <a:r>
              <a:rPr lang="en-GB" dirty="0" smtClean="0"/>
              <a:t>.?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1112" y="2905919"/>
            <a:ext cx="2390775" cy="1914525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88840"/>
            <a:ext cx="2899023" cy="3878386"/>
          </a:xfrm>
        </p:spPr>
      </p:pic>
    </p:spTree>
    <p:extLst>
      <p:ext uri="{BB962C8B-B14F-4D97-AF65-F5344CB8AC3E}">
        <p14:creationId xmlns:p14="http://schemas.microsoft.com/office/powerpoint/2010/main" val="4001746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Mao Zedong 1893-1976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528392" cy="4320480"/>
          </a:xfrm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772816"/>
            <a:ext cx="3744416" cy="4176464"/>
          </a:xfrm>
        </p:spPr>
      </p:pic>
    </p:spTree>
    <p:extLst>
      <p:ext uri="{BB962C8B-B14F-4D97-AF65-F5344CB8AC3E}">
        <p14:creationId xmlns:p14="http://schemas.microsoft.com/office/powerpoint/2010/main" val="551337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Tao </a:t>
            </a:r>
            <a:r>
              <a:rPr lang="en-GB" dirty="0" err="1" smtClean="0"/>
              <a:t>Hanzhang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0437" y="2882900"/>
            <a:ext cx="2143125" cy="2143125"/>
          </a:xfrm>
        </p:spPr>
      </p:pic>
    </p:spTree>
    <p:extLst>
      <p:ext uri="{BB962C8B-B14F-4D97-AF65-F5344CB8AC3E}">
        <p14:creationId xmlns:p14="http://schemas.microsoft.com/office/powerpoint/2010/main" val="1137015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MACHIAVELLI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700808"/>
            <a:ext cx="6408712" cy="4248472"/>
          </a:xfrm>
        </p:spPr>
      </p:pic>
    </p:spTree>
    <p:extLst>
      <p:ext uri="{BB962C8B-B14F-4D97-AF65-F5344CB8AC3E}">
        <p14:creationId xmlns:p14="http://schemas.microsoft.com/office/powerpoint/2010/main" val="1203694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CONDOTTIERI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Professional soldier evolved out of 15</a:t>
            </a:r>
            <a:r>
              <a:rPr lang="en-GB" baseline="30000" dirty="0" smtClean="0"/>
              <a:t>th</a:t>
            </a:r>
            <a:r>
              <a:rPr lang="en-GB" dirty="0" smtClean="0"/>
              <a:t> century ‘hired mercenaries’ (in Italy: Condottieri) to protect rule of Kings and landed interests from ‘hired mercenaries’!</a:t>
            </a:r>
          </a:p>
          <a:p>
            <a:r>
              <a:rPr lang="en-GB" dirty="0" smtClean="0"/>
              <a:t>Self perpetuating problem led to the need for permanent armies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988840"/>
            <a:ext cx="2448272" cy="3960440"/>
          </a:xfrm>
        </p:spPr>
      </p:pic>
    </p:spTree>
    <p:extLst>
      <p:ext uri="{BB962C8B-B14F-4D97-AF65-F5344CB8AC3E}">
        <p14:creationId xmlns:p14="http://schemas.microsoft.com/office/powerpoint/2010/main" val="2364708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ARMIES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Charles VII of France (1440s) – created  permanent (uniformed) companies of paid mercenaries to protect his interests from other mercenaries</a:t>
            </a:r>
          </a:p>
          <a:p>
            <a:r>
              <a:rPr lang="en-GB" dirty="0" smtClean="0"/>
              <a:t>Improvements in firearms and gunpowder technology witnessed the primacy of infantry companies over cavalry</a:t>
            </a:r>
          </a:p>
          <a:p>
            <a:r>
              <a:rPr lang="en-GB" dirty="0" smtClean="0"/>
              <a:t>Advent of mobile batteries undermined castle fortifications and rival powers  - </a:t>
            </a:r>
            <a:r>
              <a:rPr lang="en-GB" dirty="0" err="1" smtClean="0"/>
              <a:t>e.g</a:t>
            </a:r>
            <a:r>
              <a:rPr lang="en-GB" dirty="0" smtClean="0"/>
              <a:t> to Charles VIII of France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72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REGIMENT!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From the 16</a:t>
            </a:r>
            <a:r>
              <a:rPr lang="en-GB" baseline="30000" dirty="0" smtClean="0"/>
              <a:t>th</a:t>
            </a:r>
            <a:r>
              <a:rPr lang="en-GB" dirty="0" smtClean="0"/>
              <a:t> century onwards the concept of the permanent Regiment developed throughout Europe</a:t>
            </a:r>
          </a:p>
          <a:p>
            <a:r>
              <a:rPr lang="en-GB" dirty="0" smtClean="0"/>
              <a:t>Regiments  became institutionalised on a national basis, each linked to a specific town or city, recruiting locally, officered by the aristocracy, with local training schools</a:t>
            </a:r>
          </a:p>
          <a:p>
            <a:r>
              <a:rPr lang="en-GB" dirty="0" smtClean="0"/>
              <a:t>Many epitomised the philosophy of the European Enlightenment, viewed as ‘instruments of social virtue’ (Keegan, p.15)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3103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DISCIPLINE  AND UNI VERSALITY OF INFANTRY DRILL</a:t>
            </a:r>
          </a:p>
          <a:p>
            <a:r>
              <a:rPr lang="en-GB" dirty="0" smtClean="0"/>
              <a:t>HIERARCHICAL </a:t>
            </a:r>
          </a:p>
          <a:p>
            <a:r>
              <a:rPr lang="en-GB" dirty="0" smtClean="0"/>
              <a:t>ADVANCES IN MUSKETRY AND MUSKETRY DRILL</a:t>
            </a:r>
          </a:p>
          <a:p>
            <a:r>
              <a:rPr lang="en-GB" dirty="0" smtClean="0"/>
              <a:t>MOBILE AND QUICK-FIRING ARTILLERY</a:t>
            </a:r>
          </a:p>
          <a:p>
            <a:r>
              <a:rPr lang="en-GB" dirty="0" smtClean="0"/>
              <a:t>GUNNERY TRAINING</a:t>
            </a:r>
          </a:p>
          <a:p>
            <a:r>
              <a:rPr lang="en-GB" dirty="0" smtClean="0"/>
              <a:t>UNIFORMED AND PAID REGULAR ARMIES</a:t>
            </a:r>
            <a:endParaRPr lang="en-GB" dirty="0"/>
          </a:p>
        </p:txBody>
      </p:sp>
      <p:pic>
        <p:nvPicPr>
          <p:cNvPr id="7" name="Content Placeholder 6" descr="http://3.bp.blogspot.com/_dcdHJtUXalE/Smc2AGqRhzI/AAAAAAAAB_c/mymGuEzMAqI/s400/Zvezda+Prussian+Grenadiers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2500" y="2534444"/>
            <a:ext cx="3810000" cy="2657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17244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TACTICS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TACTICAL CHANGE TO CATCH UP </a:t>
            </a:r>
            <a:r>
              <a:rPr lang="en-GB" smtClean="0"/>
              <a:t>WITH GUNPOWDER </a:t>
            </a:r>
            <a:r>
              <a:rPr lang="en-GB" dirty="0" smtClean="0"/>
              <a:t>AND GUN TECHNOLOGY</a:t>
            </a:r>
          </a:p>
          <a:p>
            <a:r>
              <a:rPr lang="en-GB" dirty="0" smtClean="0"/>
              <a:t>FLINTLOCK REPLACED MATCHLOCK</a:t>
            </a:r>
          </a:p>
          <a:p>
            <a:r>
              <a:rPr lang="en-GB" dirty="0" smtClean="0"/>
              <a:t>BAYONET REPLACED PIKE</a:t>
            </a:r>
          </a:p>
          <a:p>
            <a:r>
              <a:rPr lang="en-GB" dirty="0" smtClean="0"/>
              <a:t>IMPROVED SUPPLY METHODS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772816"/>
            <a:ext cx="3312368" cy="4104456"/>
          </a:xfrm>
        </p:spPr>
      </p:pic>
    </p:spTree>
    <p:extLst>
      <p:ext uri="{BB962C8B-B14F-4D97-AF65-F5344CB8AC3E}">
        <p14:creationId xmlns:p14="http://schemas.microsoft.com/office/powerpoint/2010/main" val="1616541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FORTIFICATIONS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REVOLUTION IN FORT DESIGN</a:t>
            </a:r>
          </a:p>
          <a:p>
            <a:r>
              <a:rPr lang="en-GB" dirty="0" smtClean="0"/>
              <a:t>STAR FORT DEFENCES </a:t>
            </a:r>
          </a:p>
          <a:p>
            <a:r>
              <a:rPr lang="en-GB" dirty="0" smtClean="0"/>
              <a:t>TACTICAL USE OF ARTILLERY</a:t>
            </a:r>
          </a:p>
          <a:p>
            <a:r>
              <a:rPr lang="en-GB" dirty="0" smtClean="0"/>
              <a:t>SEBASTIEN VAUBAN (1633-1707) – DESIGNED OVER 300 FORTS INCLUDING – ARRAS, YPRES, DOUAI, LILLE, SEDAN, METZ, VERDUN, ROCROI (ARDENNES) - PICTURED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7" y="1844824"/>
            <a:ext cx="3960440" cy="4320479"/>
          </a:xfrm>
        </p:spPr>
      </p:pic>
    </p:spTree>
    <p:extLst>
      <p:ext uri="{BB962C8B-B14F-4D97-AF65-F5344CB8AC3E}">
        <p14:creationId xmlns:p14="http://schemas.microsoft.com/office/powerpoint/2010/main" val="3028989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REVOLUTION!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1789 – The motives of the French regiments changed</a:t>
            </a:r>
          </a:p>
          <a:p>
            <a:r>
              <a:rPr lang="en-GB" dirty="0" smtClean="0"/>
              <a:t>‘Liberty, Equality, Fraternity’ – Frenchmen fought as Citizens and a duty to bear arms</a:t>
            </a:r>
          </a:p>
          <a:p>
            <a:r>
              <a:rPr lang="en-GB" dirty="0" smtClean="0"/>
              <a:t>New Dynamic – to defend the revolution at home and to spread revolution  abroad, and in 1806 that meant Prussia and beyond!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484784"/>
            <a:ext cx="2961278" cy="4752528"/>
          </a:xfrm>
        </p:spPr>
      </p:pic>
    </p:spTree>
    <p:extLst>
      <p:ext uri="{BB962C8B-B14F-4D97-AF65-F5344CB8AC3E}">
        <p14:creationId xmlns:p14="http://schemas.microsoft.com/office/powerpoint/2010/main" val="4818464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CLAUSEWITZ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need to possess a Prussian Army to match the fervour and perceived unbeatable quality of the French Revolutionary Armies, without political revolution. Or:</a:t>
            </a:r>
            <a:endParaRPr lang="en-GB" dirty="0"/>
          </a:p>
          <a:p>
            <a:r>
              <a:rPr lang="en-GB" dirty="0" smtClean="0"/>
              <a:t>‘How might one have popular warfare without a popular state?’ (Keegan, p.17)</a:t>
            </a:r>
          </a:p>
          <a:p>
            <a:endParaRPr lang="en-GB" dirty="0" smtClean="0"/>
          </a:p>
          <a:p>
            <a:r>
              <a:rPr lang="en-GB" dirty="0" smtClean="0"/>
              <a:t>Aim: ‘to elevate the regimental officer’s values …to the status of a political creed’ (Keegan, p.18).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6890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ARENAS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 ITALY</a:t>
            </a:r>
          </a:p>
          <a:p>
            <a:endParaRPr lang="en-GB" dirty="0" smtClean="0"/>
          </a:p>
          <a:p>
            <a:r>
              <a:rPr lang="en-GB" dirty="0" smtClean="0"/>
              <a:t>2. OTTOMAN THREAT</a:t>
            </a:r>
          </a:p>
          <a:p>
            <a:endParaRPr lang="en-GB" dirty="0" smtClean="0"/>
          </a:p>
          <a:p>
            <a:r>
              <a:rPr lang="en-GB" dirty="0" smtClean="0"/>
              <a:t>3.RELIGIOUS WARS</a:t>
            </a:r>
          </a:p>
          <a:p>
            <a:endParaRPr lang="en-GB" dirty="0" smtClean="0"/>
          </a:p>
          <a:p>
            <a:r>
              <a:rPr lang="en-GB" dirty="0" smtClean="0"/>
              <a:t>4. DYNASTIC SUCCESSION</a:t>
            </a:r>
          </a:p>
          <a:p>
            <a:endParaRPr lang="en-GB" dirty="0" smtClean="0"/>
          </a:p>
          <a:p>
            <a:r>
              <a:rPr lang="en-GB" dirty="0" smtClean="0"/>
              <a:t>5. REVOLUTION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0204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RENAISSANCE ITALY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628800"/>
            <a:ext cx="4536504" cy="4752528"/>
          </a:xfrm>
        </p:spPr>
      </p:pic>
    </p:spTree>
    <p:extLst>
      <p:ext uri="{BB962C8B-B14F-4D97-AF65-F5344CB8AC3E}">
        <p14:creationId xmlns:p14="http://schemas.microsoft.com/office/powerpoint/2010/main" val="3921697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ITALIAN WARS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1490s-1560s</a:t>
            </a:r>
          </a:p>
          <a:p>
            <a:r>
              <a:rPr lang="en-GB" dirty="0" smtClean="0"/>
              <a:t>French (Valois) dynastic claim on the Kingdom of Naples</a:t>
            </a:r>
          </a:p>
          <a:p>
            <a:r>
              <a:rPr lang="en-GB" dirty="0" smtClean="0"/>
              <a:t>Invasion of Italy 1494</a:t>
            </a:r>
          </a:p>
          <a:p>
            <a:r>
              <a:rPr lang="en-GB" dirty="0" smtClean="0"/>
              <a:t>Use of Swiss (pike men) mercenaries pitted against Condottieri</a:t>
            </a:r>
          </a:p>
          <a:p>
            <a:r>
              <a:rPr lang="en-GB" dirty="0" smtClean="0"/>
              <a:t>Elements of ‘Total War’?</a:t>
            </a:r>
            <a:endParaRPr lang="en-GB" dirty="0"/>
          </a:p>
        </p:txBody>
      </p:sp>
      <p:pic>
        <p:nvPicPr>
          <p:cNvPr id="8" name="Content Placeholder 7" descr="1763-004-3D68D126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3153" y="1600200"/>
            <a:ext cx="3808694" cy="4525963"/>
          </a:xfrm>
        </p:spPr>
      </p:pic>
    </p:spTree>
    <p:extLst>
      <p:ext uri="{BB962C8B-B14F-4D97-AF65-F5344CB8AC3E}">
        <p14:creationId xmlns:p14="http://schemas.microsoft.com/office/powerpoint/2010/main" val="2446122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ITALIAN WARS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Scene of continuous war between French, and Spanish (H.R.E.), Swiss, and Dukes of Milan</a:t>
            </a:r>
          </a:p>
          <a:p>
            <a:r>
              <a:rPr lang="en-GB" dirty="0" smtClean="0"/>
              <a:t>Mercenary warfare dominates – Swiss pike men </a:t>
            </a:r>
            <a:r>
              <a:rPr lang="en-GB" dirty="0" err="1" smtClean="0"/>
              <a:t>vs</a:t>
            </a:r>
            <a:r>
              <a:rPr lang="en-GB" dirty="0" smtClean="0"/>
              <a:t> German Landsknechts</a:t>
            </a:r>
          </a:p>
          <a:p>
            <a:r>
              <a:rPr lang="en-GB" dirty="0" smtClean="0"/>
              <a:t>Heavy artillery and </a:t>
            </a:r>
            <a:r>
              <a:rPr lang="en-GB" dirty="0" err="1" smtClean="0"/>
              <a:t>Arquebuses</a:t>
            </a:r>
            <a:r>
              <a:rPr lang="en-GB" dirty="0" smtClean="0"/>
              <a:t> prove decisive, </a:t>
            </a:r>
            <a:r>
              <a:rPr lang="en-GB" dirty="0" err="1" smtClean="0"/>
              <a:t>e.g</a:t>
            </a:r>
            <a:r>
              <a:rPr lang="en-GB" dirty="0" smtClean="0"/>
              <a:t> Spanish defeat the French in 1503 at </a:t>
            </a:r>
            <a:r>
              <a:rPr lang="en-GB" dirty="0" err="1" smtClean="0"/>
              <a:t>Garigliano</a:t>
            </a:r>
            <a:r>
              <a:rPr lang="en-GB" dirty="0" smtClean="0"/>
              <a:t>; French defeat of Swiss at </a:t>
            </a:r>
            <a:r>
              <a:rPr lang="en-GB" dirty="0" err="1" smtClean="0"/>
              <a:t>Marignano</a:t>
            </a:r>
            <a:r>
              <a:rPr lang="en-GB" dirty="0" smtClean="0"/>
              <a:t> (1515)</a:t>
            </a:r>
          </a:p>
          <a:p>
            <a:r>
              <a:rPr lang="en-GB" dirty="0" smtClean="0"/>
              <a:t>1527 – Sack of Rome by rebellious soldiers of the Imperial army under Charles V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109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2.OTTOMAN THREAT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1453 – Fall of Constantinople (South-East Europe on the ‘front-line’)</a:t>
            </a:r>
          </a:p>
          <a:p>
            <a:r>
              <a:rPr lang="en-GB" dirty="0" smtClean="0"/>
              <a:t>Under ‘Suleiman the Magnificent ‘ Ottoman armies prove organised and logistically superior to Europeans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00808"/>
            <a:ext cx="3024336" cy="4392488"/>
          </a:xfrm>
        </p:spPr>
      </p:pic>
    </p:spTree>
    <p:extLst>
      <p:ext uri="{BB962C8B-B14F-4D97-AF65-F5344CB8AC3E}">
        <p14:creationId xmlns:p14="http://schemas.microsoft.com/office/powerpoint/2010/main" val="29974395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OTTOMANS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Janissaries – formidable infantry troops; elite and cushioned by conscript army</a:t>
            </a:r>
          </a:p>
          <a:p>
            <a:r>
              <a:rPr lang="en-GB" dirty="0" smtClean="0"/>
              <a:t>Effective use of archers and artillery</a:t>
            </a:r>
          </a:p>
          <a:p>
            <a:r>
              <a:rPr lang="en-GB" dirty="0" smtClean="0"/>
              <a:t>In roads made into Europe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628800"/>
            <a:ext cx="2808312" cy="4320480"/>
          </a:xfrm>
        </p:spPr>
      </p:pic>
    </p:spTree>
    <p:extLst>
      <p:ext uri="{BB962C8B-B14F-4D97-AF65-F5344CB8AC3E}">
        <p14:creationId xmlns:p14="http://schemas.microsoft.com/office/powerpoint/2010/main" val="12923122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OTTOMANS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1521 – Belgrade captured</a:t>
            </a:r>
          </a:p>
          <a:p>
            <a:r>
              <a:rPr lang="en-GB" dirty="0" smtClean="0"/>
              <a:t>1529 and 1532 – Vienna besieged but not taken</a:t>
            </a:r>
          </a:p>
          <a:p>
            <a:r>
              <a:rPr lang="en-GB" dirty="0" smtClean="0"/>
              <a:t>Conflict between Ottomans and Holy League over hegemony in the Mediterranean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9254" y="1602119"/>
            <a:ext cx="3096491" cy="4522124"/>
          </a:xfrm>
        </p:spPr>
      </p:pic>
    </p:spTree>
    <p:extLst>
      <p:ext uri="{BB962C8B-B14F-4D97-AF65-F5344CB8AC3E}">
        <p14:creationId xmlns:p14="http://schemas.microsoft.com/office/powerpoint/2010/main" val="3143769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LEPANTO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>
                <a:effectLst/>
              </a:rPr>
              <a:t>1571 – Holy League defeat Ottoman fleet off western Greece</a:t>
            </a:r>
          </a:p>
          <a:p>
            <a:r>
              <a:rPr lang="en-GB" dirty="0" smtClean="0"/>
              <a:t>Ottoman hegemony in the Mediterranean curbed</a:t>
            </a:r>
          </a:p>
          <a:p>
            <a:r>
              <a:rPr lang="en-GB" dirty="0" smtClean="0">
                <a:effectLst/>
              </a:rPr>
              <a:t>Holy League – Habsburgs (Spain, Naples, Sicily), Venice Genoa, Tuscany, Savoy, Parma, </a:t>
            </a:r>
            <a:r>
              <a:rPr lang="en-GB" dirty="0" err="1" smtClean="0">
                <a:effectLst/>
              </a:rPr>
              <a:t>Urbino</a:t>
            </a:r>
            <a:r>
              <a:rPr lang="en-GB" dirty="0" smtClean="0">
                <a:effectLst/>
              </a:rPr>
              <a:t>, Malta</a:t>
            </a:r>
            <a:endParaRPr lang="en-GB" dirty="0">
              <a:effectLst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477631"/>
            <a:ext cx="4038600" cy="2771100"/>
          </a:xfrm>
        </p:spPr>
      </p:pic>
    </p:spTree>
    <p:extLst>
      <p:ext uri="{BB962C8B-B14F-4D97-AF65-F5344CB8AC3E}">
        <p14:creationId xmlns:p14="http://schemas.microsoft.com/office/powerpoint/2010/main" val="14186894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VIENNA - 1683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Ottomans final attempt to capture Vienna</a:t>
            </a:r>
          </a:p>
          <a:p>
            <a:r>
              <a:rPr lang="en-GB" dirty="0" smtClean="0"/>
              <a:t>Halted by Jan </a:t>
            </a:r>
            <a:r>
              <a:rPr lang="en-GB" dirty="0" err="1" smtClean="0"/>
              <a:t>Sobieski</a:t>
            </a:r>
            <a:r>
              <a:rPr lang="en-GB" dirty="0" smtClean="0"/>
              <a:t> and the Army of the Holy League (Poland-Lithuania; Holy Roman Empire; Bavaria; Saxony</a:t>
            </a:r>
          </a:p>
          <a:p>
            <a:r>
              <a:rPr lang="en-GB" dirty="0" smtClean="0"/>
              <a:t>Ottoman expansion halted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8464" y="2756614"/>
            <a:ext cx="3658072" cy="2213134"/>
          </a:xfrm>
        </p:spPr>
      </p:pic>
    </p:spTree>
    <p:extLst>
      <p:ext uri="{BB962C8B-B14F-4D97-AF65-F5344CB8AC3E}">
        <p14:creationId xmlns:p14="http://schemas.microsoft.com/office/powerpoint/2010/main" val="36803888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3.RELIGIOUS WARS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Despite Catherine de Medici’s (1519-89) attempts at reconciliation, tensions between Catholic and Huguenot elements meant civil war</a:t>
            </a:r>
          </a:p>
          <a:p>
            <a:r>
              <a:rPr lang="en-GB" dirty="0" smtClean="0"/>
              <a:t>Catholic House of Guise </a:t>
            </a:r>
            <a:r>
              <a:rPr lang="en-GB" dirty="0" err="1" smtClean="0"/>
              <a:t>vs</a:t>
            </a:r>
            <a:r>
              <a:rPr lang="en-GB" dirty="0" smtClean="0"/>
              <a:t> Louis de Bourbon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72816"/>
            <a:ext cx="2880319" cy="4248472"/>
          </a:xfrm>
        </p:spPr>
      </p:pic>
    </p:spTree>
    <p:extLst>
      <p:ext uri="{BB962C8B-B14F-4D97-AF65-F5344CB8AC3E}">
        <p14:creationId xmlns:p14="http://schemas.microsoft.com/office/powerpoint/2010/main" val="38156619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WARS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French Religious Wars saw Swiss Pike men (Catholic cause) </a:t>
            </a:r>
            <a:r>
              <a:rPr lang="en-GB" dirty="0" err="1" smtClean="0"/>
              <a:t>vs</a:t>
            </a:r>
            <a:r>
              <a:rPr lang="en-GB" dirty="0" smtClean="0"/>
              <a:t> Landsknecht (German mercenaries)</a:t>
            </a:r>
          </a:p>
          <a:p>
            <a:r>
              <a:rPr lang="en-GB" dirty="0" smtClean="0"/>
              <a:t>Royalist France supported by troops from Spain and Italian states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300" y="2343944"/>
            <a:ext cx="1676400" cy="3038475"/>
          </a:xfrm>
        </p:spPr>
      </p:pic>
    </p:spTree>
    <p:extLst>
      <p:ext uri="{BB962C8B-B14F-4D97-AF65-F5344CB8AC3E}">
        <p14:creationId xmlns:p14="http://schemas.microsoft.com/office/powerpoint/2010/main" val="16872294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WARS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St Bartholomew’s Day Massacre of Huguenots in Paris 9August 1572)</a:t>
            </a:r>
          </a:p>
          <a:p>
            <a:r>
              <a:rPr lang="en-GB" dirty="0" smtClean="0"/>
              <a:t>1598 – Edict of Nantes reasserts Catholicism as State religion, but freedom of worship for Protestants</a:t>
            </a:r>
          </a:p>
          <a:p>
            <a:r>
              <a:rPr lang="en-GB" dirty="0" smtClean="0"/>
              <a:t>Henry IV of Navarre (1553-1610) first Bourbon King of France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649582"/>
            <a:ext cx="4038600" cy="2427198"/>
          </a:xfrm>
        </p:spPr>
      </p:pic>
    </p:spTree>
    <p:extLst>
      <p:ext uri="{BB962C8B-B14F-4D97-AF65-F5344CB8AC3E}">
        <p14:creationId xmlns:p14="http://schemas.microsoft.com/office/powerpoint/2010/main" val="24287627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HOLY ROMAN EMPIRE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2049462"/>
            <a:ext cx="5715000" cy="3810000"/>
          </a:xfrm>
        </p:spPr>
      </p:pic>
    </p:spTree>
    <p:extLst>
      <p:ext uri="{BB962C8B-B14F-4D97-AF65-F5344CB8AC3E}">
        <p14:creationId xmlns:p14="http://schemas.microsoft.com/office/powerpoint/2010/main" val="25676394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HOLY ROMAN EMPIRE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Group of alliances in Central Europe that changed and evolved between 10</a:t>
            </a:r>
            <a:r>
              <a:rPr lang="en-GB" baseline="30000" dirty="0" smtClean="0"/>
              <a:t>th</a:t>
            </a:r>
            <a:r>
              <a:rPr lang="en-GB" dirty="0" smtClean="0"/>
              <a:t> Century and the Napoleonic Wars </a:t>
            </a:r>
          </a:p>
          <a:p>
            <a:r>
              <a:rPr lang="en-GB" dirty="0" smtClean="0"/>
              <a:t>From 14</a:t>
            </a:r>
            <a:r>
              <a:rPr lang="en-GB" baseline="30000" dirty="0" smtClean="0"/>
              <a:t>th</a:t>
            </a:r>
            <a:r>
              <a:rPr lang="en-GB" dirty="0" smtClean="0"/>
              <a:t> Century the head nominated by the Prince-Electors; from 15</a:t>
            </a:r>
            <a:r>
              <a:rPr lang="en-GB" baseline="30000" dirty="0" smtClean="0"/>
              <a:t>th</a:t>
            </a:r>
            <a:r>
              <a:rPr lang="en-GB" dirty="0" smtClean="0"/>
              <a:t> Century male head of Habsburgs elected Emperor – e.g. Charles V (of Spain) from 1519</a:t>
            </a:r>
          </a:p>
          <a:p>
            <a:r>
              <a:rPr lang="en-GB" dirty="0" smtClean="0"/>
              <a:t>At its height included the Kingdom of Germany; Kingdom of Italy; Bohemia; Burgundy</a:t>
            </a:r>
          </a:p>
          <a:p>
            <a:r>
              <a:rPr lang="en-GB" dirty="0" smtClean="0"/>
              <a:t>Map – H.R.E. in 1600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060848"/>
            <a:ext cx="3888431" cy="3312368"/>
          </a:xfrm>
        </p:spPr>
      </p:pic>
    </p:spTree>
    <p:extLst>
      <p:ext uri="{BB962C8B-B14F-4D97-AF65-F5344CB8AC3E}">
        <p14:creationId xmlns:p14="http://schemas.microsoft.com/office/powerpoint/2010/main" val="15856639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HOLY ROMAN EMPIRE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Italy – Kingdom of Sicily (and Naples); Kingdom of Sardinia (and </a:t>
            </a:r>
            <a:r>
              <a:rPr lang="en-GB" dirty="0" err="1" smtClean="0"/>
              <a:t>Piedmonte</a:t>
            </a:r>
            <a:r>
              <a:rPr lang="en-GB" dirty="0" smtClean="0"/>
              <a:t>); Papal States; Milan, Parma, Tuscany, Venice, Genoa,</a:t>
            </a:r>
          </a:p>
          <a:p>
            <a:r>
              <a:rPr lang="en-GB" dirty="0" smtClean="0"/>
              <a:t>In gradual decline; Voltaire (1720s):</a:t>
            </a:r>
          </a:p>
          <a:p>
            <a:r>
              <a:rPr lang="en-GB" dirty="0" smtClean="0"/>
              <a:t>‘ neither Holy, roman, nor an Empire’ – an anachronism</a:t>
            </a:r>
          </a:p>
          <a:p>
            <a:r>
              <a:rPr lang="en-GB" dirty="0" smtClean="0"/>
              <a:t>By 17</a:t>
            </a:r>
            <a:r>
              <a:rPr lang="en-GB" baseline="30000" dirty="0" smtClean="0"/>
              <a:t>th</a:t>
            </a:r>
            <a:r>
              <a:rPr lang="en-GB" dirty="0" smtClean="0"/>
              <a:t> Century – a mosaic of states holding differing political, religious, economic interests.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2218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MAURICE OF NASSAU 1567-1625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556792"/>
            <a:ext cx="4104456" cy="4608512"/>
          </a:xfrm>
        </p:spPr>
      </p:pic>
    </p:spTree>
    <p:extLst>
      <p:ext uri="{BB962C8B-B14F-4D97-AF65-F5344CB8AC3E}">
        <p14:creationId xmlns:p14="http://schemas.microsoft.com/office/powerpoint/2010/main" val="5121067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UNITED PROVINCES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340768"/>
            <a:ext cx="5400600" cy="5040559"/>
          </a:xfrm>
        </p:spPr>
      </p:pic>
    </p:spTree>
    <p:extLst>
      <p:ext uri="{BB962C8B-B14F-4D97-AF65-F5344CB8AC3E}">
        <p14:creationId xmlns:p14="http://schemas.microsoft.com/office/powerpoint/2010/main" val="17401793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Dutch War of independence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107" y="3121111"/>
            <a:ext cx="2439785" cy="1666702"/>
          </a:xfrm>
        </p:spPr>
      </p:pic>
    </p:spTree>
    <p:extLst>
      <p:ext uri="{BB962C8B-B14F-4D97-AF65-F5344CB8AC3E}">
        <p14:creationId xmlns:p14="http://schemas.microsoft.com/office/powerpoint/2010/main" val="31642666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THIRTY YEARS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Treaty of Augsburg (1555) between H.R.E and Lutheran states that legally divided lands between Catholic and Protestant persuasion</a:t>
            </a:r>
          </a:p>
          <a:p>
            <a:r>
              <a:rPr lang="en-GB" dirty="0" smtClean="0"/>
              <a:t>Officially ended struggle between the two branches of Christianity in Central Europe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4631" y="1600200"/>
            <a:ext cx="2705738" cy="4525963"/>
          </a:xfrm>
        </p:spPr>
      </p:pic>
    </p:spTree>
    <p:extLst>
      <p:ext uri="{BB962C8B-B14F-4D97-AF65-F5344CB8AC3E}">
        <p14:creationId xmlns:p14="http://schemas.microsoft.com/office/powerpoint/2010/main" val="25306913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THIRTY YEARS WAR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9924" y="1600200"/>
            <a:ext cx="6424151" cy="4708525"/>
          </a:xfrm>
        </p:spPr>
      </p:pic>
    </p:spTree>
    <p:extLst>
      <p:ext uri="{BB962C8B-B14F-4D97-AF65-F5344CB8AC3E}">
        <p14:creationId xmlns:p14="http://schemas.microsoft.com/office/powerpoint/2010/main" val="16861935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THIRTY YEARS WAR 1618-48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Catalyst – Habsburg plan to reinvigorate Roman Catholicism as the established religion within their lands</a:t>
            </a:r>
          </a:p>
          <a:p>
            <a:r>
              <a:rPr lang="en-GB" dirty="0" smtClean="0"/>
              <a:t>Began with Protestant rebellion in Bohemia over Catholic hegemony</a:t>
            </a:r>
          </a:p>
          <a:p>
            <a:r>
              <a:rPr lang="en-GB" dirty="0" smtClean="0"/>
              <a:t>Habsburg Emperor, Ferdinand II, and the Catholic League (including Bavaria and Spain ) pitted against the Elector of Germany, Frederick Palatinate – the ‘Winter King’</a:t>
            </a:r>
          </a:p>
          <a:p>
            <a:r>
              <a:rPr lang="en-GB" dirty="0" smtClean="0"/>
              <a:t>Battle of the White Mountain (1620) defeat for the Protestant cause – Catholic authority in Bohemia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6879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THIRTY YEARS WAR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1620 – War expands to include Denmark and Sweden</a:t>
            </a:r>
          </a:p>
          <a:p>
            <a:r>
              <a:rPr lang="en-GB" dirty="0" smtClean="0"/>
              <a:t>Protestant states of Northern Europe pitted against the H.R.E. and Spanish Empire (Catholic League)</a:t>
            </a:r>
          </a:p>
          <a:p>
            <a:r>
              <a:rPr lang="en-GB" dirty="0" smtClean="0"/>
              <a:t>Political power and strategic advantage in Central Europe</a:t>
            </a:r>
          </a:p>
          <a:p>
            <a:r>
              <a:rPr lang="en-GB" smtClean="0"/>
              <a:t>Staggering civilian casualties 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97712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BREITENFELD (1631)– ‘A TASTE OF THINGS TO COME’!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Defeat of the Catholic League by Swedish and Saxony forces led by </a:t>
            </a:r>
            <a:r>
              <a:rPr lang="en-GB" dirty="0" err="1" smtClean="0"/>
              <a:t>Gustavas</a:t>
            </a:r>
            <a:r>
              <a:rPr lang="en-GB" dirty="0" smtClean="0"/>
              <a:t> </a:t>
            </a:r>
            <a:r>
              <a:rPr lang="en-GB" dirty="0" err="1" smtClean="0"/>
              <a:t>Adolphus</a:t>
            </a:r>
            <a:endParaRPr lang="en-GB" dirty="0" smtClean="0"/>
          </a:p>
          <a:p>
            <a:r>
              <a:rPr lang="en-GB" dirty="0" smtClean="0"/>
              <a:t>Ensured that German states not forced to convert to Catholicism</a:t>
            </a:r>
          </a:p>
          <a:p>
            <a:r>
              <a:rPr lang="en-GB" dirty="0" smtClean="0"/>
              <a:t>Cemented </a:t>
            </a:r>
            <a:r>
              <a:rPr lang="en-GB" dirty="0" err="1" smtClean="0"/>
              <a:t>Adolphus’s</a:t>
            </a:r>
            <a:r>
              <a:rPr lang="en-GB" dirty="0" smtClean="0"/>
              <a:t>  reputation as great military tactician</a:t>
            </a:r>
            <a:endParaRPr lang="en-GB" dirty="0"/>
          </a:p>
        </p:txBody>
      </p:sp>
      <p:pic>
        <p:nvPicPr>
          <p:cNvPr id="7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00154"/>
            <a:ext cx="4038600" cy="2726055"/>
          </a:xfrm>
        </p:spPr>
      </p:pic>
    </p:spTree>
    <p:extLst>
      <p:ext uri="{BB962C8B-B14F-4D97-AF65-F5344CB8AC3E}">
        <p14:creationId xmlns:p14="http://schemas.microsoft.com/office/powerpoint/2010/main" val="11311306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ARMY OF GUSTAVAS ADOLPHUS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Organised into Brigades of 1500 – well drilled and trained</a:t>
            </a:r>
          </a:p>
          <a:p>
            <a:r>
              <a:rPr lang="en-GB" dirty="0" smtClean="0"/>
              <a:t>Staying power on the battlefield</a:t>
            </a:r>
          </a:p>
          <a:p>
            <a:r>
              <a:rPr lang="en-GB" dirty="0" smtClean="0"/>
              <a:t>Powerful in defence and able to deploy sustained musket power</a:t>
            </a:r>
          </a:p>
          <a:p>
            <a:r>
              <a:rPr lang="en-GB" dirty="0" smtClean="0"/>
              <a:t>Effective use of combined artillery and cavalry</a:t>
            </a:r>
          </a:p>
          <a:p>
            <a:r>
              <a:rPr lang="en-GB" dirty="0" smtClean="0"/>
              <a:t>Tactical flexibility – brigades broken up into squadrons of 500 and re-combined into brigades for defensive purposes</a:t>
            </a:r>
          </a:p>
          <a:p>
            <a:r>
              <a:rPr lang="en-GB" dirty="0" smtClean="0"/>
              <a:t>Tactical advances exploited by Louis XIV in France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9479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IMPACT OF THE THIRTY YEARS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Division of Germany into a multitude of sovereign powers</a:t>
            </a:r>
          </a:p>
          <a:p>
            <a:r>
              <a:rPr lang="en-GB" dirty="0" smtClean="0"/>
              <a:t>Power of the Holy Roman Empire diminished</a:t>
            </a:r>
          </a:p>
          <a:p>
            <a:r>
              <a:rPr lang="en-GB" dirty="0" smtClean="0"/>
              <a:t>Spanish Empire weakened – recognition of Dutch Republic</a:t>
            </a:r>
          </a:p>
          <a:p>
            <a:r>
              <a:rPr lang="en-GB" dirty="0" smtClean="0"/>
              <a:t>Rise of Bourbon France and aggrandisement policy of Louis XIV; wars against Spain and Dutch Republic</a:t>
            </a:r>
          </a:p>
          <a:p>
            <a:r>
              <a:rPr lang="en-GB" dirty="0" smtClean="0"/>
              <a:t>Loosening of old dynastic and religious loyalties – nascent sovereign ‘nation-states’ emerge;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1354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DYNASTIC SUCCESSION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84784"/>
            <a:ext cx="5040559" cy="4708525"/>
          </a:xfrm>
        </p:spPr>
      </p:pic>
    </p:spTree>
    <p:extLst>
      <p:ext uri="{BB962C8B-B14F-4D97-AF65-F5344CB8AC3E}">
        <p14:creationId xmlns:p14="http://schemas.microsoft.com/office/powerpoint/2010/main" val="212140348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WARS OF LOUIS XIV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Louis’s aim – French pre-eminence and territorial aggrandisement </a:t>
            </a:r>
          </a:p>
          <a:p>
            <a:r>
              <a:rPr lang="en-GB" dirty="0" smtClean="0"/>
              <a:t>By 1660s economically and militarily France ready for extended war</a:t>
            </a:r>
          </a:p>
          <a:p>
            <a:r>
              <a:rPr lang="en-GB" dirty="0" smtClean="0"/>
              <a:t>Claim on Brabant in southern Netherlands – war versus Dutch Netherlands  (also Spain and England)</a:t>
            </a:r>
          </a:p>
          <a:p>
            <a:r>
              <a:rPr lang="en-GB" dirty="0" smtClean="0"/>
              <a:t>1685 – Edict of Nantes revoked and freedom of religion for Protestants</a:t>
            </a:r>
          </a:p>
          <a:p>
            <a:r>
              <a:rPr lang="en-GB" dirty="0" smtClean="0"/>
              <a:t>Eventually Louis faced the ‘Grand Alliance ‘ (Dutch, Sweden, Protestant Germany, Pain, Austria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6847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LOUIS WARS - TACTICS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‘Positional Warfare’ – around defensive fortresses and siege tactics – Fortress France along N.E borders (Vauban designs)</a:t>
            </a:r>
          </a:p>
          <a:p>
            <a:r>
              <a:rPr lang="en-GB" dirty="0" smtClean="0"/>
              <a:t>Fortresses – guarded supplies and supply routes – priority to secure resources and provisions for larger armies</a:t>
            </a:r>
          </a:p>
          <a:p>
            <a:r>
              <a:rPr lang="en-GB" dirty="0" smtClean="0"/>
              <a:t>Fortresses – undermined ability to consolidate battlefield success and follow a  more aggressive policy</a:t>
            </a:r>
          </a:p>
          <a:p>
            <a:r>
              <a:rPr lang="en-GB" dirty="0" smtClean="0"/>
              <a:t>Compromise sought through diplomatic means – war becomes more predictable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616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VAUBAN (1633-1707)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700808"/>
            <a:ext cx="4032448" cy="4608511"/>
          </a:xfrm>
        </p:spPr>
      </p:pic>
    </p:spTree>
    <p:extLst>
      <p:ext uri="{BB962C8B-B14F-4D97-AF65-F5344CB8AC3E}">
        <p14:creationId xmlns:p14="http://schemas.microsoft.com/office/powerpoint/2010/main" val="123349429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Fortress France - </a:t>
            </a:r>
            <a:r>
              <a:rPr lang="en-GB" dirty="0" err="1" smtClean="0"/>
              <a:t>Montmedy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844824"/>
            <a:ext cx="5832647" cy="4320480"/>
          </a:xfrm>
        </p:spPr>
      </p:pic>
    </p:spTree>
    <p:extLst>
      <p:ext uri="{BB962C8B-B14F-4D97-AF65-F5344CB8AC3E}">
        <p14:creationId xmlns:p14="http://schemas.microsoft.com/office/powerpoint/2010/main" val="30147235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Fortress France - Lille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060848"/>
            <a:ext cx="4752528" cy="4032448"/>
          </a:xfrm>
        </p:spPr>
      </p:pic>
    </p:spTree>
    <p:extLst>
      <p:ext uri="{BB962C8B-B14F-4D97-AF65-F5344CB8AC3E}">
        <p14:creationId xmlns:p14="http://schemas.microsoft.com/office/powerpoint/2010/main" val="39340951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Fortress France - Charleroi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204864"/>
            <a:ext cx="6048672" cy="4104456"/>
          </a:xfrm>
        </p:spPr>
      </p:pic>
    </p:spTree>
    <p:extLst>
      <p:ext uri="{BB962C8B-B14F-4D97-AF65-F5344CB8AC3E}">
        <p14:creationId xmlns:p14="http://schemas.microsoft.com/office/powerpoint/2010/main" val="336605603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SPANISH SUCCESSION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4500" y="2011362"/>
            <a:ext cx="3175000" cy="3886200"/>
          </a:xfrm>
        </p:spPr>
      </p:pic>
    </p:spTree>
    <p:extLst>
      <p:ext uri="{BB962C8B-B14F-4D97-AF65-F5344CB8AC3E}">
        <p14:creationId xmlns:p14="http://schemas.microsoft.com/office/powerpoint/2010/main" val="337250347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WAR OF SPANISH SUCCESSION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Bourbon dynastic claims of Spanish Habsburg lands raised fears of French hegemony over western Europe</a:t>
            </a:r>
          </a:p>
          <a:p>
            <a:r>
              <a:rPr lang="en-GB" dirty="0" smtClean="0"/>
              <a:t>Protagonists – France, Spain, Bavaria </a:t>
            </a:r>
            <a:r>
              <a:rPr lang="en-GB" dirty="0" err="1" smtClean="0"/>
              <a:t>vs</a:t>
            </a:r>
            <a:r>
              <a:rPr lang="en-GB" dirty="0" smtClean="0"/>
              <a:t> Britain, Austria, Prussia, Dutch et al </a:t>
            </a:r>
            <a:endParaRPr lang="en-GB" dirty="0"/>
          </a:p>
        </p:txBody>
      </p:sp>
      <p:pic>
        <p:nvPicPr>
          <p:cNvPr id="5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83153"/>
            <a:ext cx="4038600" cy="2960056"/>
          </a:xfrm>
        </p:spPr>
      </p:pic>
    </p:spTree>
    <p:extLst>
      <p:ext uri="{BB962C8B-B14F-4D97-AF65-F5344CB8AC3E}">
        <p14:creationId xmlns:p14="http://schemas.microsoft.com/office/powerpoint/2010/main" val="73230462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MARLBOROUGH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Conflict broke out in Italy, Spain, N.E. France, Netherlands, Bavaria (Blenheim)</a:t>
            </a:r>
          </a:p>
          <a:p>
            <a:r>
              <a:rPr lang="en-GB" dirty="0" smtClean="0"/>
              <a:t>John Churchill , Duke of Marlborough (pictured above) proved effective organiser and military tactician (at Blenheim 1704 and </a:t>
            </a:r>
            <a:r>
              <a:rPr lang="en-GB" dirty="0" err="1" smtClean="0"/>
              <a:t>Ramillies</a:t>
            </a:r>
            <a:r>
              <a:rPr lang="en-GB" dirty="0" smtClean="0"/>
              <a:t> 1706)</a:t>
            </a:r>
          </a:p>
          <a:p>
            <a:r>
              <a:rPr lang="en-GB" dirty="0" smtClean="0"/>
              <a:t>Daring battlefield manoeuvres  supported by efficient use of flintlock weaponry and light artillery pieces</a:t>
            </a:r>
          </a:p>
          <a:p>
            <a:r>
              <a:rPr lang="en-GB" dirty="0" smtClean="0"/>
              <a:t>Outcome of victory of the Grand Alliance – Spain ceded Southern Netherlands, Naples, Milan, Sardinia to Austrian Habsburgs; Savoy gained Sicily; Britain gained Gibraltar </a:t>
            </a:r>
            <a:r>
              <a:rPr lang="en-GB" smtClean="0"/>
              <a:t>and Minorca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76100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BLENHEIM (BAVARIA) 1704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4"/>
            <a:ext cx="7056784" cy="5040559"/>
          </a:xfrm>
        </p:spPr>
      </p:pic>
    </p:spTree>
    <p:extLst>
      <p:ext uri="{BB962C8B-B14F-4D97-AF65-F5344CB8AC3E}">
        <p14:creationId xmlns:p14="http://schemas.microsoft.com/office/powerpoint/2010/main" val="306141146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Ramillies</a:t>
            </a:r>
            <a:r>
              <a:rPr lang="en-GB" dirty="0" smtClean="0"/>
              <a:t> (Brabant) 1706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00808"/>
            <a:ext cx="6552727" cy="4464496"/>
          </a:xfrm>
        </p:spPr>
      </p:pic>
    </p:spTree>
    <p:extLst>
      <p:ext uri="{BB962C8B-B14F-4D97-AF65-F5344CB8AC3E}">
        <p14:creationId xmlns:p14="http://schemas.microsoft.com/office/powerpoint/2010/main" val="359277970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OUDENARDE (FLANDERS) 1708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556792"/>
            <a:ext cx="7272808" cy="4824535"/>
          </a:xfrm>
        </p:spPr>
      </p:pic>
    </p:spTree>
    <p:extLst>
      <p:ext uri="{BB962C8B-B14F-4D97-AF65-F5344CB8AC3E}">
        <p14:creationId xmlns:p14="http://schemas.microsoft.com/office/powerpoint/2010/main" val="77991907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MALPLAQUET (MONS) 1709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56792"/>
            <a:ext cx="7344815" cy="5040560"/>
          </a:xfrm>
        </p:spPr>
      </p:pic>
    </p:spTree>
    <p:extLst>
      <p:ext uri="{BB962C8B-B14F-4D97-AF65-F5344CB8AC3E}">
        <p14:creationId xmlns:p14="http://schemas.microsoft.com/office/powerpoint/2010/main" val="249946573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WAR OF AUSTRIAN SUCCESSION 1740-48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Prussia contests Marie Therese right to succeed the Habsburg throne (invoking Salic Law – precludes a female line of inheritance)</a:t>
            </a:r>
          </a:p>
          <a:p>
            <a:r>
              <a:rPr lang="en-GB" dirty="0" smtClean="0"/>
              <a:t>Prussia, France, Spain allies against the Austrians (Russia, Britain, the Dutch ally to Austria)</a:t>
            </a:r>
          </a:p>
          <a:p>
            <a:r>
              <a:rPr lang="en-GB" dirty="0" smtClean="0"/>
              <a:t>Frederick II invades Silesia; fought here and in Bohemia</a:t>
            </a:r>
          </a:p>
          <a:p>
            <a:r>
              <a:rPr lang="en-GB" dirty="0" smtClean="0"/>
              <a:t>Rise of Prussia as a military power – speed and efficiency of Prussian forces shocks other European powers </a:t>
            </a:r>
          </a:p>
          <a:p>
            <a:r>
              <a:rPr lang="en-GB" dirty="0" smtClean="0"/>
              <a:t>Treaty of Aix la Chappelle sees Silesia ceded to Prussia</a:t>
            </a:r>
          </a:p>
          <a:p>
            <a:r>
              <a:rPr lang="en-GB" dirty="0" smtClean="0"/>
              <a:t>German ‘Dualism’ emerges between Prussia and Austrian hegemony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5477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WAR OF AUSTRIAN SUCCESSION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Reality (1) – new levels of tactical discipline and military efficiency that required a response</a:t>
            </a:r>
          </a:p>
          <a:p>
            <a:endParaRPr lang="en-GB" dirty="0" smtClean="0"/>
          </a:p>
          <a:p>
            <a:r>
              <a:rPr lang="en-GB" dirty="0" smtClean="0"/>
              <a:t>Reality (2) it emerged that standing armies were unable to achieve a decisive victory;  conquest by degrees; Grandiose schemes fell short, a disparity between means and end</a:t>
            </a:r>
          </a:p>
          <a:p>
            <a:endParaRPr lang="en-GB" dirty="0" smtClean="0"/>
          </a:p>
          <a:p>
            <a:r>
              <a:rPr lang="en-GB" dirty="0" smtClean="0"/>
              <a:t>Alliances were made up of disparate groupings with different objectives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67527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Antagonisms between Britain and France over overseas possessions</a:t>
            </a:r>
          </a:p>
          <a:p>
            <a:r>
              <a:rPr lang="en-GB" dirty="0" smtClean="0"/>
              <a:t>Antagonisms between Prussia and Austria over H.R.E territories</a:t>
            </a:r>
          </a:p>
          <a:p>
            <a:r>
              <a:rPr lang="en-GB" dirty="0" smtClean="0"/>
              <a:t>Prussia invades Saxony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7775" y="1720056"/>
            <a:ext cx="3219450" cy="4286250"/>
          </a:xfrm>
        </p:spPr>
      </p:pic>
    </p:spTree>
    <p:extLst>
      <p:ext uri="{BB962C8B-B14F-4D97-AF65-F5344CB8AC3E}">
        <p14:creationId xmlns:p14="http://schemas.microsoft.com/office/powerpoint/2010/main" val="226020983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Following setbacks, Frederick the Great staved off defeat (at </a:t>
            </a:r>
            <a:r>
              <a:rPr lang="en-GB" dirty="0" err="1" smtClean="0"/>
              <a:t>Rossbach</a:t>
            </a:r>
            <a:r>
              <a:rPr lang="en-GB" dirty="0" smtClean="0"/>
              <a:t> and Leuven) </a:t>
            </a:r>
          </a:p>
          <a:p>
            <a:r>
              <a:rPr lang="en-GB" dirty="0" smtClean="0"/>
              <a:t>Russia invades Prussia and for brief period in October 1760 Russian and Austrian troops occupy Berlin</a:t>
            </a:r>
          </a:p>
          <a:p>
            <a:r>
              <a:rPr lang="en-GB" dirty="0" smtClean="0"/>
              <a:t>Pro-Prussian Tsar Peter III withdrew from war in 1762; Frederick takes advantage and retakes Silesia from the </a:t>
            </a:r>
            <a:r>
              <a:rPr lang="en-GB" dirty="0" err="1" smtClean="0"/>
              <a:t>Austrains</a:t>
            </a:r>
            <a:endParaRPr lang="en-GB" dirty="0" smtClean="0"/>
          </a:p>
          <a:p>
            <a:r>
              <a:rPr lang="en-GB" dirty="0" smtClean="0"/>
              <a:t>Peace negotiations begin ‘Treaty of Paris’ (1763) culminating in a series of land transactions  - in the Americas, and Prussia retain Silesia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213706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654" y="2300230"/>
            <a:ext cx="4696691" cy="3308465"/>
          </a:xfrm>
        </p:spPr>
      </p:pic>
    </p:spTree>
    <p:extLst>
      <p:ext uri="{BB962C8B-B14F-4D97-AF65-F5344CB8AC3E}">
        <p14:creationId xmlns:p14="http://schemas.microsoft.com/office/powerpoint/2010/main" val="300945722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 - 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Position of Prussia and Russia as European powers enhanced</a:t>
            </a:r>
          </a:p>
          <a:p>
            <a:r>
              <a:rPr lang="en-GB" dirty="0" smtClean="0"/>
              <a:t>French influence diminished, but begins to re-build their army and navy and in a position to challenge Britain during the American War of Independence</a:t>
            </a:r>
          </a:p>
          <a:p>
            <a:r>
              <a:rPr lang="en-GB" dirty="0" smtClean="0"/>
              <a:t>Britain place as the first true colonial power begins to emerge, but cannot hold on to the American Colonies</a:t>
            </a:r>
          </a:p>
          <a:p>
            <a:r>
              <a:rPr lang="en-GB" dirty="0" smtClean="0"/>
              <a:t>Death Toll from Seven Years War – 900k to  1.4 million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2403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808</TotalTime>
  <Words>1894</Words>
  <Application>Microsoft Office PowerPoint</Application>
  <PresentationFormat>On-screen Show (4:3)</PresentationFormat>
  <Paragraphs>198</Paragraphs>
  <Slides>58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59" baseType="lpstr">
      <vt:lpstr>Apex</vt:lpstr>
      <vt:lpstr>Hphi 4008 warfare in history</vt:lpstr>
      <vt:lpstr>Sun Tzu 544–496 BC.?</vt:lpstr>
      <vt:lpstr>Mao Zedong 1893-1976</vt:lpstr>
      <vt:lpstr>General Tao Hanzhang</vt:lpstr>
      <vt:lpstr>MACHIAVELLI</vt:lpstr>
      <vt:lpstr>CONDOTTIERI</vt:lpstr>
      <vt:lpstr>NEW ARMIES</vt:lpstr>
      <vt:lpstr>REGIMENT!</vt:lpstr>
      <vt:lpstr>REGIMENT</vt:lpstr>
      <vt:lpstr>TACTICS</vt:lpstr>
      <vt:lpstr>FORTIFICATIONS</vt:lpstr>
      <vt:lpstr>REVOLUTION!</vt:lpstr>
      <vt:lpstr>CLAUSEWITZ</vt:lpstr>
      <vt:lpstr>ARENAS</vt:lpstr>
      <vt:lpstr>RENAISSANCE ITALY</vt:lpstr>
      <vt:lpstr>ITALIAN WARS</vt:lpstr>
      <vt:lpstr>ITALIAN WARS</vt:lpstr>
      <vt:lpstr>2.OTTOMAN THREAT</vt:lpstr>
      <vt:lpstr>OTTOMANS</vt:lpstr>
      <vt:lpstr>OTTOMANS</vt:lpstr>
      <vt:lpstr>LEPANTO</vt:lpstr>
      <vt:lpstr>VIENNA - 1683</vt:lpstr>
      <vt:lpstr>3.RELIGIOUS WARS</vt:lpstr>
      <vt:lpstr>RELIGIOUS WARS</vt:lpstr>
      <vt:lpstr>RELIGIOUS WARS</vt:lpstr>
      <vt:lpstr>HOLY ROMAN EMPIRE</vt:lpstr>
      <vt:lpstr>HOLY ROMAN EMPIRE</vt:lpstr>
      <vt:lpstr>HOLY ROMAN EMPIRE</vt:lpstr>
      <vt:lpstr>MAURICE OF NASSAU 1567-1625</vt:lpstr>
      <vt:lpstr>UNITED PROVINCES</vt:lpstr>
      <vt:lpstr>Dutch War of independence</vt:lpstr>
      <vt:lpstr>THIRTY YEARS WAR</vt:lpstr>
      <vt:lpstr>THIRTY YEARS WAR</vt:lpstr>
      <vt:lpstr>THIRTY YEARS WAR 1618-48</vt:lpstr>
      <vt:lpstr>THIRTY YEARS WAR</vt:lpstr>
      <vt:lpstr>BREITENFELD (1631)– ‘A TASTE OF THINGS TO COME’!</vt:lpstr>
      <vt:lpstr>THE ARMY OF GUSTAVAS ADOLPHUS</vt:lpstr>
      <vt:lpstr>IMPACT OF THE THIRTY YEARS WAR</vt:lpstr>
      <vt:lpstr>4. DYNASTIC SUCCESSION</vt:lpstr>
      <vt:lpstr>WARS OF LOUIS XIV</vt:lpstr>
      <vt:lpstr>LOUIS WARS - TACTICS</vt:lpstr>
      <vt:lpstr>VAUBAN (1633-1707)</vt:lpstr>
      <vt:lpstr>Fortress France - Montmedy</vt:lpstr>
      <vt:lpstr>Fortress France - Lille</vt:lpstr>
      <vt:lpstr>Fortress France - Charleroi </vt:lpstr>
      <vt:lpstr>SPANISH SUCCESSION</vt:lpstr>
      <vt:lpstr>WAR OF SPANISH SUCCESSION</vt:lpstr>
      <vt:lpstr>MARLBOROUGH</vt:lpstr>
      <vt:lpstr>BLENHEIM (BAVARIA) 1704</vt:lpstr>
      <vt:lpstr>Ramillies (Brabant) 1706</vt:lpstr>
      <vt:lpstr>OUDENARDE (FLANDERS) 1708</vt:lpstr>
      <vt:lpstr>MALPLAQUET (MONS) 1709</vt:lpstr>
      <vt:lpstr>WAR OF AUSTRIAN SUCCESSION 1740-48</vt:lpstr>
      <vt:lpstr>WAR OF AUSTRIAN SUCCESSION</vt:lpstr>
      <vt:lpstr>SEVEN YEARS WAR</vt:lpstr>
      <vt:lpstr>SEVEN YEARS WAR</vt:lpstr>
      <vt:lpstr>SEVEN YEARS WAR</vt:lpstr>
      <vt:lpstr>SEVEN YEARS WAR - IMPACT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4007 war in history</dc:title>
  <dc:creator>lestermason</dc:creator>
  <cp:lastModifiedBy>Lester Mason</cp:lastModifiedBy>
  <cp:revision>83</cp:revision>
  <cp:lastPrinted>2013-02-21T16:09:40Z</cp:lastPrinted>
  <dcterms:created xsi:type="dcterms:W3CDTF">2013-02-18T08:45:04Z</dcterms:created>
  <dcterms:modified xsi:type="dcterms:W3CDTF">2018-11-24T11:11:01Z</dcterms:modified>
</cp:coreProperties>
</file>