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08" r:id="rId2"/>
    <p:sldMasterId id="2147483726" r:id="rId3"/>
  </p:sldMasterIdLst>
  <p:notesMasterIdLst>
    <p:notesMasterId r:id="rId43"/>
  </p:notesMasterIdLst>
  <p:sldIdLst>
    <p:sldId id="360" r:id="rId4"/>
    <p:sldId id="344" r:id="rId5"/>
    <p:sldId id="345" r:id="rId6"/>
    <p:sldId id="361" r:id="rId7"/>
    <p:sldId id="319" r:id="rId8"/>
    <p:sldId id="320" r:id="rId9"/>
    <p:sldId id="321" r:id="rId10"/>
    <p:sldId id="362" r:id="rId11"/>
    <p:sldId id="322" r:id="rId12"/>
    <p:sldId id="323" r:id="rId13"/>
    <p:sldId id="324" r:id="rId14"/>
    <p:sldId id="346" r:id="rId15"/>
    <p:sldId id="347" r:id="rId16"/>
    <p:sldId id="348" r:id="rId17"/>
    <p:sldId id="350" r:id="rId18"/>
    <p:sldId id="351" r:id="rId19"/>
    <p:sldId id="352" r:id="rId20"/>
    <p:sldId id="353" r:id="rId21"/>
    <p:sldId id="354" r:id="rId22"/>
    <p:sldId id="355" r:id="rId23"/>
    <p:sldId id="356" r:id="rId24"/>
    <p:sldId id="358" r:id="rId25"/>
    <p:sldId id="359" r:id="rId26"/>
    <p:sldId id="325" r:id="rId27"/>
    <p:sldId id="326" r:id="rId28"/>
    <p:sldId id="327" r:id="rId29"/>
    <p:sldId id="328" r:id="rId30"/>
    <p:sldId id="329" r:id="rId31"/>
    <p:sldId id="343" r:id="rId32"/>
    <p:sldId id="331" r:id="rId33"/>
    <p:sldId id="332" r:id="rId34"/>
    <p:sldId id="333" r:id="rId35"/>
    <p:sldId id="334" r:id="rId36"/>
    <p:sldId id="336" r:id="rId37"/>
    <p:sldId id="335" r:id="rId38"/>
    <p:sldId id="337" r:id="rId39"/>
    <p:sldId id="338" r:id="rId40"/>
    <p:sldId id="339" r:id="rId41"/>
    <p:sldId id="260"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BF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6" autoAdjust="0"/>
    <p:restoredTop sz="94660"/>
  </p:normalViewPr>
  <p:slideViewPr>
    <p:cSldViewPr snapToGrid="0">
      <p:cViewPr varScale="1">
        <p:scale>
          <a:sx n="115" d="100"/>
          <a:sy n="115" d="100"/>
        </p:scale>
        <p:origin x="157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4F4FEB-7EA0-49C8-83CD-C31BD970E9B3}" type="doc">
      <dgm:prSet loTypeId="urn:microsoft.com/office/officeart/2008/layout/RadialCluster" loCatId="cycle" qsTypeId="urn:microsoft.com/office/officeart/2005/8/quickstyle/3d3" qsCatId="3D" csTypeId="urn:microsoft.com/office/officeart/2005/8/colors/accent2_4" csCatId="accent2" phldr="1"/>
      <dgm:spPr/>
      <dgm:t>
        <a:bodyPr/>
        <a:lstStyle/>
        <a:p>
          <a:endParaRPr lang="en-GB"/>
        </a:p>
      </dgm:t>
    </dgm:pt>
    <dgm:pt modelId="{1D218391-E86B-4340-B7AC-91CE419C1D13}">
      <dgm:prSet phldrT="[Text]" custT="1"/>
      <dgm:spPr>
        <a:xfrm>
          <a:off x="2459276" y="1757180"/>
          <a:ext cx="2003328" cy="634179"/>
        </a:xfrm>
        <a:prstGeom prst="roundRect">
          <a:avLst/>
        </a:prstGeom>
        <a:solidFill>
          <a:srgbClr val="3333CC">
            <a:shade val="50000"/>
            <a:hueOff val="0"/>
            <a:satOff val="0"/>
            <a:lumOff val="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pPr>
            <a:buNone/>
          </a:pPr>
          <a:r>
            <a:rPr lang="en-GB" sz="2800" b="1" dirty="0">
              <a:solidFill>
                <a:srgbClr val="FFFFFF"/>
              </a:solidFill>
              <a:latin typeface="Arial"/>
              <a:ea typeface="+mn-ea"/>
              <a:cs typeface="+mn-cs"/>
            </a:rPr>
            <a:t>Function</a:t>
          </a:r>
        </a:p>
      </dgm:t>
    </dgm:pt>
    <dgm:pt modelId="{40CA2420-7C5B-423F-A0E3-DFF16E37A5FA}" type="parTrans" cxnId="{2DE3F1A7-7C67-4CE6-A5F4-1F27A14013C2}">
      <dgm:prSet/>
      <dgm:spPr/>
      <dgm:t>
        <a:bodyPr/>
        <a:lstStyle/>
        <a:p>
          <a:endParaRPr lang="en-GB"/>
        </a:p>
      </dgm:t>
    </dgm:pt>
    <dgm:pt modelId="{E70F62E9-31C4-4ACB-8811-38314FB659E4}" type="sibTrans" cxnId="{2DE3F1A7-7C67-4CE6-A5F4-1F27A14013C2}">
      <dgm:prSet/>
      <dgm:spPr/>
      <dgm:t>
        <a:bodyPr/>
        <a:lstStyle/>
        <a:p>
          <a:endParaRPr lang="en-GB"/>
        </a:p>
      </dgm:t>
    </dgm:pt>
    <dgm:pt modelId="{5DDF94BF-BB50-4281-8209-FD426D18B63B}">
      <dgm:prSet phldrT="[Text]" custT="1"/>
      <dgm:spPr>
        <a:xfrm>
          <a:off x="1021929" y="1097154"/>
          <a:ext cx="2209494" cy="490445"/>
        </a:xfrm>
        <a:prstGeom prst="roundRect">
          <a:avLst/>
        </a:prstGeom>
        <a:solidFill>
          <a:srgbClr val="3333CC">
            <a:shade val="50000"/>
            <a:hueOff val="0"/>
            <a:satOff val="-6566"/>
            <a:lumOff val="19443"/>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pPr>
            <a:buNone/>
          </a:pPr>
          <a:r>
            <a:rPr lang="en-GB" sz="2400" b="1" dirty="0">
              <a:solidFill>
                <a:srgbClr val="FFFFFF"/>
              </a:solidFill>
              <a:latin typeface="Arial"/>
              <a:ea typeface="+mn-ea"/>
              <a:cs typeface="+mn-cs"/>
            </a:rPr>
            <a:t>Declarative</a:t>
          </a:r>
        </a:p>
      </dgm:t>
    </dgm:pt>
    <dgm:pt modelId="{5219BA13-9890-4118-AD1B-4D55221E66DD}" type="parTrans" cxnId="{C35F4F49-3753-4FAB-BBE4-47461485C383}">
      <dgm:prSet/>
      <dgm:spPr>
        <a:xfrm rot="12524783">
          <a:off x="2551997" y="1672389"/>
          <a:ext cx="352607" cy="0"/>
        </a:xfrm>
        <a:custGeom>
          <a:avLst/>
          <a:gdLst/>
          <a:ahLst/>
          <a:cxnLst/>
          <a:rect l="0" t="0" r="0" b="0"/>
          <a:pathLst>
            <a:path>
              <a:moveTo>
                <a:pt x="0" y="0"/>
              </a:moveTo>
              <a:lnTo>
                <a:pt x="352607"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gm:spPr>
      <dgm:t>
        <a:bodyPr/>
        <a:lstStyle/>
        <a:p>
          <a:endParaRPr lang="en-GB"/>
        </a:p>
      </dgm:t>
    </dgm:pt>
    <dgm:pt modelId="{F35AB30D-E060-4E6D-BA14-DB55E1AF56C6}" type="sibTrans" cxnId="{C35F4F49-3753-4FAB-BBE4-47461485C383}">
      <dgm:prSet/>
      <dgm:spPr/>
      <dgm:t>
        <a:bodyPr/>
        <a:lstStyle/>
        <a:p>
          <a:endParaRPr lang="en-GB"/>
        </a:p>
      </dgm:t>
    </dgm:pt>
    <dgm:pt modelId="{F5780AB3-4F84-473A-8401-5A301BC19962}">
      <dgm:prSet phldrT="[Text]" custT="1"/>
      <dgm:spPr>
        <a:xfrm>
          <a:off x="741083" y="2639311"/>
          <a:ext cx="2099242" cy="590919"/>
        </a:xfrm>
        <a:prstGeom prst="roundRect">
          <a:avLst/>
        </a:prstGeom>
        <a:solidFill>
          <a:srgbClr val="3333CC">
            <a:shade val="50000"/>
            <a:hueOff val="0"/>
            <a:satOff val="-13131"/>
            <a:lumOff val="38886"/>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pPr>
            <a:buNone/>
          </a:pPr>
          <a:r>
            <a:rPr lang="en-GB" sz="2400" b="1" dirty="0">
              <a:solidFill>
                <a:srgbClr val="FFFFFF"/>
              </a:solidFill>
              <a:latin typeface="Arial"/>
              <a:ea typeface="+mn-ea"/>
              <a:cs typeface="+mn-cs"/>
            </a:rPr>
            <a:t>Procedural</a:t>
          </a:r>
        </a:p>
      </dgm:t>
    </dgm:pt>
    <dgm:pt modelId="{E70A8D83-E116-4FC9-BB46-BDC66F2EF9C0}" type="parTrans" cxnId="{73714E9D-A2A7-4B42-97BD-1EF48B2C2AF2}">
      <dgm:prSet/>
      <dgm:spPr>
        <a:xfrm rot="9164556">
          <a:off x="2334134" y="2515335"/>
          <a:ext cx="541392" cy="0"/>
        </a:xfrm>
        <a:custGeom>
          <a:avLst/>
          <a:gdLst/>
          <a:ahLst/>
          <a:cxnLst/>
          <a:rect l="0" t="0" r="0" b="0"/>
          <a:pathLst>
            <a:path>
              <a:moveTo>
                <a:pt x="0" y="0"/>
              </a:moveTo>
              <a:lnTo>
                <a:pt x="541392"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gm:spPr>
      <dgm:t>
        <a:bodyPr/>
        <a:lstStyle/>
        <a:p>
          <a:endParaRPr lang="en-GB"/>
        </a:p>
      </dgm:t>
    </dgm:pt>
    <dgm:pt modelId="{A28EC12C-48BD-4B79-92BB-1421CFCA20D7}" type="sibTrans" cxnId="{73714E9D-A2A7-4B42-97BD-1EF48B2C2AF2}">
      <dgm:prSet/>
      <dgm:spPr/>
      <dgm:t>
        <a:bodyPr/>
        <a:lstStyle/>
        <a:p>
          <a:endParaRPr lang="en-GB"/>
        </a:p>
      </dgm:t>
    </dgm:pt>
    <dgm:pt modelId="{59429276-E873-4FD5-8D59-5277CDB2DD74}">
      <dgm:prSet phldrT="[Text]" custT="1"/>
      <dgm:spPr>
        <a:xfrm>
          <a:off x="4140540" y="2556630"/>
          <a:ext cx="1734839" cy="576003"/>
        </a:xfrm>
        <a:prstGeom prst="roundRect">
          <a:avLst/>
        </a:prstGeom>
        <a:solidFill>
          <a:srgbClr val="3333CC">
            <a:shade val="50000"/>
            <a:hueOff val="0"/>
            <a:satOff val="-6566"/>
            <a:lumOff val="19443"/>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pPr>
            <a:buNone/>
          </a:pPr>
          <a:r>
            <a:rPr lang="en-GB" sz="2400" b="1" dirty="0">
              <a:solidFill>
                <a:srgbClr val="FFFFFF"/>
              </a:solidFill>
              <a:latin typeface="Arial"/>
              <a:ea typeface="+mn-ea"/>
              <a:cs typeface="+mn-cs"/>
            </a:rPr>
            <a:t>Episodic</a:t>
          </a:r>
        </a:p>
      </dgm:t>
    </dgm:pt>
    <dgm:pt modelId="{C44EB71F-303A-4F78-A19F-A2F2420C15B5}" type="parTrans" cxnId="{8627657C-234C-4EF3-BB65-6140F42F9BFC}">
      <dgm:prSet/>
      <dgm:spPr>
        <a:xfrm rot="1588304">
          <a:off x="4078274" y="2473994"/>
          <a:ext cx="370765" cy="0"/>
        </a:xfrm>
        <a:custGeom>
          <a:avLst/>
          <a:gdLst/>
          <a:ahLst/>
          <a:cxnLst/>
          <a:rect l="0" t="0" r="0" b="0"/>
          <a:pathLst>
            <a:path>
              <a:moveTo>
                <a:pt x="0" y="0"/>
              </a:moveTo>
              <a:lnTo>
                <a:pt x="370765"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gm:spPr>
      <dgm:t>
        <a:bodyPr/>
        <a:lstStyle/>
        <a:p>
          <a:endParaRPr lang="en-GB"/>
        </a:p>
      </dgm:t>
    </dgm:pt>
    <dgm:pt modelId="{94E6A002-FA7D-4AD5-BE8E-B43C9A54205D}" type="sibTrans" cxnId="{8627657C-234C-4EF3-BB65-6140F42F9BFC}">
      <dgm:prSet/>
      <dgm:spPr/>
      <dgm:t>
        <a:bodyPr/>
        <a:lstStyle/>
        <a:p>
          <a:endParaRPr lang="en-GB"/>
        </a:p>
      </dgm:t>
    </dgm:pt>
    <dgm:pt modelId="{0C737A82-44C8-478D-8CC3-F950DE978746}">
      <dgm:prSet phldrT="[Text]" custT="1"/>
      <dgm:spPr>
        <a:xfrm>
          <a:off x="3950118" y="1011907"/>
          <a:ext cx="1626131" cy="485895"/>
        </a:xfrm>
        <a:prstGeom prst="roundRect">
          <a:avLst/>
        </a:prstGeom>
        <a:solidFill>
          <a:srgbClr val="3333CC">
            <a:shade val="50000"/>
            <a:hueOff val="0"/>
            <a:satOff val="-13131"/>
            <a:lumOff val="38886"/>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gm:spPr>
      <dgm:t>
        <a:bodyPr/>
        <a:lstStyle/>
        <a:p>
          <a:pPr>
            <a:buNone/>
          </a:pPr>
          <a:r>
            <a:rPr lang="en-GB" sz="2400" b="1" dirty="0">
              <a:solidFill>
                <a:srgbClr val="FFFFFF"/>
              </a:solidFill>
              <a:latin typeface="Arial"/>
              <a:ea typeface="+mn-ea"/>
              <a:cs typeface="+mn-cs"/>
            </a:rPr>
            <a:t>Semantic</a:t>
          </a:r>
        </a:p>
      </dgm:t>
    </dgm:pt>
    <dgm:pt modelId="{9C42B5AA-D452-4E60-8E45-39863F700E27}" type="parTrans" cxnId="{F772FE0D-4F53-4BE5-846C-C6A6B898B481}">
      <dgm:prSet/>
      <dgm:spPr>
        <a:xfrm rot="19669230">
          <a:off x="3927463" y="1627491"/>
          <a:ext cx="487027" cy="0"/>
        </a:xfrm>
        <a:custGeom>
          <a:avLst/>
          <a:gdLst/>
          <a:ahLst/>
          <a:cxnLst/>
          <a:rect l="0" t="0" r="0" b="0"/>
          <a:pathLst>
            <a:path>
              <a:moveTo>
                <a:pt x="0" y="0"/>
              </a:moveTo>
              <a:lnTo>
                <a:pt x="487027"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gm:spPr>
      <dgm:t>
        <a:bodyPr/>
        <a:lstStyle/>
        <a:p>
          <a:endParaRPr lang="en-GB"/>
        </a:p>
      </dgm:t>
    </dgm:pt>
    <dgm:pt modelId="{C6190FC5-09DD-4F42-98DA-E259309C12F1}" type="sibTrans" cxnId="{F772FE0D-4F53-4BE5-846C-C6A6B898B481}">
      <dgm:prSet/>
      <dgm:spPr/>
      <dgm:t>
        <a:bodyPr/>
        <a:lstStyle/>
        <a:p>
          <a:endParaRPr lang="en-GB"/>
        </a:p>
      </dgm:t>
    </dgm:pt>
    <dgm:pt modelId="{6D8C69AA-172B-4047-93CA-8E58728C61DA}" type="pres">
      <dgm:prSet presAssocID="{EC4F4FEB-7EA0-49C8-83CD-C31BD970E9B3}" presName="Name0" presStyleCnt="0">
        <dgm:presLayoutVars>
          <dgm:chMax val="1"/>
          <dgm:chPref val="1"/>
          <dgm:dir/>
          <dgm:animOne val="branch"/>
          <dgm:animLvl val="lvl"/>
        </dgm:presLayoutVars>
      </dgm:prSet>
      <dgm:spPr/>
      <dgm:t>
        <a:bodyPr/>
        <a:lstStyle/>
        <a:p>
          <a:endParaRPr lang="en-GB"/>
        </a:p>
      </dgm:t>
    </dgm:pt>
    <dgm:pt modelId="{9EAD91DA-0C75-4428-AFC9-12959FC6DDBE}" type="pres">
      <dgm:prSet presAssocID="{1D218391-E86B-4340-B7AC-91CE419C1D13}" presName="singleCycle" presStyleCnt="0"/>
      <dgm:spPr/>
    </dgm:pt>
    <dgm:pt modelId="{5979797B-9F31-4CD8-9B7F-0DD83F90C446}" type="pres">
      <dgm:prSet presAssocID="{1D218391-E86B-4340-B7AC-91CE419C1D13}" presName="singleCenter" presStyleLbl="node1" presStyleIdx="0" presStyleCnt="5" custScaleX="164315" custScaleY="52016" custLinFactNeighborX="11419" custLinFactNeighborY="-6576">
        <dgm:presLayoutVars>
          <dgm:chMax val="7"/>
          <dgm:chPref val="7"/>
        </dgm:presLayoutVars>
      </dgm:prSet>
      <dgm:spPr/>
      <dgm:t>
        <a:bodyPr/>
        <a:lstStyle/>
        <a:p>
          <a:endParaRPr lang="en-GB"/>
        </a:p>
      </dgm:t>
    </dgm:pt>
    <dgm:pt modelId="{1F763D3D-A9B2-4752-A1B6-0ABF86F01BF3}" type="pres">
      <dgm:prSet presAssocID="{5219BA13-9890-4118-AD1B-4D55221E66DD}" presName="Name56" presStyleLbl="parChTrans1D2" presStyleIdx="0" presStyleCnt="4"/>
      <dgm:spPr/>
      <dgm:t>
        <a:bodyPr/>
        <a:lstStyle/>
        <a:p>
          <a:endParaRPr lang="en-GB"/>
        </a:p>
      </dgm:t>
    </dgm:pt>
    <dgm:pt modelId="{253DAAC2-DE4E-4F06-B8C3-6182549EDAAD}" type="pres">
      <dgm:prSet presAssocID="{5DDF94BF-BB50-4281-8209-FD426D18B63B}" presName="text0" presStyleLbl="node1" presStyleIdx="1" presStyleCnt="5" custScaleX="270485" custScaleY="60040" custRadScaleRad="96617" custRadScaleInc="-115588">
        <dgm:presLayoutVars>
          <dgm:bulletEnabled val="1"/>
        </dgm:presLayoutVars>
      </dgm:prSet>
      <dgm:spPr/>
      <dgm:t>
        <a:bodyPr/>
        <a:lstStyle/>
        <a:p>
          <a:endParaRPr lang="en-GB"/>
        </a:p>
      </dgm:t>
    </dgm:pt>
    <dgm:pt modelId="{29E475EF-CB00-4C4A-9326-F855F019849B}" type="pres">
      <dgm:prSet presAssocID="{E70A8D83-E116-4FC9-BB46-BDC66F2EF9C0}" presName="Name56" presStyleLbl="parChTrans1D2" presStyleIdx="1" presStyleCnt="4"/>
      <dgm:spPr/>
      <dgm:t>
        <a:bodyPr/>
        <a:lstStyle/>
        <a:p>
          <a:endParaRPr lang="en-GB"/>
        </a:p>
      </dgm:t>
    </dgm:pt>
    <dgm:pt modelId="{BC0B3ED1-71B6-47C0-8657-5F322D4F7ECE}" type="pres">
      <dgm:prSet presAssocID="{F5780AB3-4F84-473A-8401-5A301BC19962}" presName="text0" presStyleLbl="node1" presStyleIdx="2" presStyleCnt="5" custScaleX="256988" custScaleY="72340" custRadScaleRad="132856" custRadScaleInc="35307">
        <dgm:presLayoutVars>
          <dgm:bulletEnabled val="1"/>
        </dgm:presLayoutVars>
      </dgm:prSet>
      <dgm:spPr/>
      <dgm:t>
        <a:bodyPr/>
        <a:lstStyle/>
        <a:p>
          <a:endParaRPr lang="en-GB"/>
        </a:p>
      </dgm:t>
    </dgm:pt>
    <dgm:pt modelId="{33A0C7A1-FDFC-45FC-8A94-C234FE349C7A}" type="pres">
      <dgm:prSet presAssocID="{9C42B5AA-D452-4E60-8E45-39863F700E27}" presName="Name56" presStyleLbl="parChTrans1D2" presStyleIdx="2" presStyleCnt="4"/>
      <dgm:spPr/>
      <dgm:t>
        <a:bodyPr/>
        <a:lstStyle/>
        <a:p>
          <a:endParaRPr lang="en-GB"/>
        </a:p>
      </dgm:t>
    </dgm:pt>
    <dgm:pt modelId="{C1853FAE-1CBF-488C-A0EA-5F9EA301CFCA}" type="pres">
      <dgm:prSet presAssocID="{0C737A82-44C8-478D-8CC3-F950DE978746}" presName="text0" presStyleLbl="node1" presStyleIdx="3" presStyleCnt="5" custScaleX="199070" custScaleY="59483" custRadScaleRad="158079" custRadScaleInc="-246281">
        <dgm:presLayoutVars>
          <dgm:bulletEnabled val="1"/>
        </dgm:presLayoutVars>
      </dgm:prSet>
      <dgm:spPr/>
      <dgm:t>
        <a:bodyPr/>
        <a:lstStyle/>
        <a:p>
          <a:endParaRPr lang="en-GB"/>
        </a:p>
      </dgm:t>
    </dgm:pt>
    <dgm:pt modelId="{177BAA22-DC09-490B-97E2-3B18AA173EA2}" type="pres">
      <dgm:prSet presAssocID="{C44EB71F-303A-4F78-A19F-A2F2420C15B5}" presName="Name56" presStyleLbl="parChTrans1D2" presStyleIdx="3" presStyleCnt="4"/>
      <dgm:spPr/>
      <dgm:t>
        <a:bodyPr/>
        <a:lstStyle/>
        <a:p>
          <a:endParaRPr lang="en-GB"/>
        </a:p>
      </dgm:t>
    </dgm:pt>
    <dgm:pt modelId="{C2EC3890-B4DF-47A4-8088-8880E8CA6C93}" type="pres">
      <dgm:prSet presAssocID="{59429276-E873-4FD5-8D59-5277CDB2DD74}" presName="text0" presStyleLbl="node1" presStyleIdx="4" presStyleCnt="5" custScaleX="212378" custScaleY="70514" custRadScaleRad="79224" custRadScaleInc="-64590">
        <dgm:presLayoutVars>
          <dgm:bulletEnabled val="1"/>
        </dgm:presLayoutVars>
      </dgm:prSet>
      <dgm:spPr/>
      <dgm:t>
        <a:bodyPr/>
        <a:lstStyle/>
        <a:p>
          <a:endParaRPr lang="en-GB"/>
        </a:p>
      </dgm:t>
    </dgm:pt>
  </dgm:ptLst>
  <dgm:cxnLst>
    <dgm:cxn modelId="{B2670987-16E4-47BE-B340-A21CFD44F1D9}" type="presOf" srcId="{1D218391-E86B-4340-B7AC-91CE419C1D13}" destId="{5979797B-9F31-4CD8-9B7F-0DD83F90C446}" srcOrd="0" destOrd="0" presId="urn:microsoft.com/office/officeart/2008/layout/RadialCluster"/>
    <dgm:cxn modelId="{2DE3F1A7-7C67-4CE6-A5F4-1F27A14013C2}" srcId="{EC4F4FEB-7EA0-49C8-83CD-C31BD970E9B3}" destId="{1D218391-E86B-4340-B7AC-91CE419C1D13}" srcOrd="0" destOrd="0" parTransId="{40CA2420-7C5B-423F-A0E3-DFF16E37A5FA}" sibTransId="{E70F62E9-31C4-4ACB-8811-38314FB659E4}"/>
    <dgm:cxn modelId="{43422D5C-94BF-4D0B-82D2-42A32ACCA967}" type="presOf" srcId="{C44EB71F-303A-4F78-A19F-A2F2420C15B5}" destId="{177BAA22-DC09-490B-97E2-3B18AA173EA2}" srcOrd="0" destOrd="0" presId="urn:microsoft.com/office/officeart/2008/layout/RadialCluster"/>
    <dgm:cxn modelId="{1516EA7E-F7A6-4EA2-83A0-931B4BA52527}" type="presOf" srcId="{0C737A82-44C8-478D-8CC3-F950DE978746}" destId="{C1853FAE-1CBF-488C-A0EA-5F9EA301CFCA}" srcOrd="0" destOrd="0" presId="urn:microsoft.com/office/officeart/2008/layout/RadialCluster"/>
    <dgm:cxn modelId="{F0B9EDA8-2245-4B7B-A2A5-E550BCB364A0}" type="presOf" srcId="{59429276-E873-4FD5-8D59-5277CDB2DD74}" destId="{C2EC3890-B4DF-47A4-8088-8880E8CA6C93}" srcOrd="0" destOrd="0" presId="urn:microsoft.com/office/officeart/2008/layout/RadialCluster"/>
    <dgm:cxn modelId="{E7455B99-7774-43D9-9D10-27C695AF7E15}" type="presOf" srcId="{F5780AB3-4F84-473A-8401-5A301BC19962}" destId="{BC0B3ED1-71B6-47C0-8657-5F322D4F7ECE}" srcOrd="0" destOrd="0" presId="urn:microsoft.com/office/officeart/2008/layout/RadialCluster"/>
    <dgm:cxn modelId="{9142A508-9929-45AA-80C9-F91E73A1CB84}" type="presOf" srcId="{5219BA13-9890-4118-AD1B-4D55221E66DD}" destId="{1F763D3D-A9B2-4752-A1B6-0ABF86F01BF3}" srcOrd="0" destOrd="0" presId="urn:microsoft.com/office/officeart/2008/layout/RadialCluster"/>
    <dgm:cxn modelId="{73714E9D-A2A7-4B42-97BD-1EF48B2C2AF2}" srcId="{1D218391-E86B-4340-B7AC-91CE419C1D13}" destId="{F5780AB3-4F84-473A-8401-5A301BC19962}" srcOrd="1" destOrd="0" parTransId="{E70A8D83-E116-4FC9-BB46-BDC66F2EF9C0}" sibTransId="{A28EC12C-48BD-4B79-92BB-1421CFCA20D7}"/>
    <dgm:cxn modelId="{8627657C-234C-4EF3-BB65-6140F42F9BFC}" srcId="{1D218391-E86B-4340-B7AC-91CE419C1D13}" destId="{59429276-E873-4FD5-8D59-5277CDB2DD74}" srcOrd="3" destOrd="0" parTransId="{C44EB71F-303A-4F78-A19F-A2F2420C15B5}" sibTransId="{94E6A002-FA7D-4AD5-BE8E-B43C9A54205D}"/>
    <dgm:cxn modelId="{2A42F613-8B37-4E09-937B-61C67987CE27}" type="presOf" srcId="{E70A8D83-E116-4FC9-BB46-BDC66F2EF9C0}" destId="{29E475EF-CB00-4C4A-9326-F855F019849B}" srcOrd="0" destOrd="0" presId="urn:microsoft.com/office/officeart/2008/layout/RadialCluster"/>
    <dgm:cxn modelId="{B5F1D8FA-A166-4F1F-A95E-C8FAE86B1013}" type="presOf" srcId="{5DDF94BF-BB50-4281-8209-FD426D18B63B}" destId="{253DAAC2-DE4E-4F06-B8C3-6182549EDAAD}" srcOrd="0" destOrd="0" presId="urn:microsoft.com/office/officeart/2008/layout/RadialCluster"/>
    <dgm:cxn modelId="{B2A06278-56AE-4703-BB80-88D79E9FE109}" type="presOf" srcId="{9C42B5AA-D452-4E60-8E45-39863F700E27}" destId="{33A0C7A1-FDFC-45FC-8A94-C234FE349C7A}" srcOrd="0" destOrd="0" presId="urn:microsoft.com/office/officeart/2008/layout/RadialCluster"/>
    <dgm:cxn modelId="{65985AD7-9DA1-43EB-BD0D-76D6E11ECD4E}" type="presOf" srcId="{EC4F4FEB-7EA0-49C8-83CD-C31BD970E9B3}" destId="{6D8C69AA-172B-4047-93CA-8E58728C61DA}" srcOrd="0" destOrd="0" presId="urn:microsoft.com/office/officeart/2008/layout/RadialCluster"/>
    <dgm:cxn modelId="{F772FE0D-4F53-4BE5-846C-C6A6B898B481}" srcId="{1D218391-E86B-4340-B7AC-91CE419C1D13}" destId="{0C737A82-44C8-478D-8CC3-F950DE978746}" srcOrd="2" destOrd="0" parTransId="{9C42B5AA-D452-4E60-8E45-39863F700E27}" sibTransId="{C6190FC5-09DD-4F42-98DA-E259309C12F1}"/>
    <dgm:cxn modelId="{C35F4F49-3753-4FAB-BBE4-47461485C383}" srcId="{1D218391-E86B-4340-B7AC-91CE419C1D13}" destId="{5DDF94BF-BB50-4281-8209-FD426D18B63B}" srcOrd="0" destOrd="0" parTransId="{5219BA13-9890-4118-AD1B-4D55221E66DD}" sibTransId="{F35AB30D-E060-4E6D-BA14-DB55E1AF56C6}"/>
    <dgm:cxn modelId="{58B63056-6495-49AE-9CB6-8397F67C303C}" type="presParOf" srcId="{6D8C69AA-172B-4047-93CA-8E58728C61DA}" destId="{9EAD91DA-0C75-4428-AFC9-12959FC6DDBE}" srcOrd="0" destOrd="0" presId="urn:microsoft.com/office/officeart/2008/layout/RadialCluster"/>
    <dgm:cxn modelId="{ACDA03D0-A7AE-4EBC-BFC7-BAFB1F76EBCF}" type="presParOf" srcId="{9EAD91DA-0C75-4428-AFC9-12959FC6DDBE}" destId="{5979797B-9F31-4CD8-9B7F-0DD83F90C446}" srcOrd="0" destOrd="0" presId="urn:microsoft.com/office/officeart/2008/layout/RadialCluster"/>
    <dgm:cxn modelId="{30CCDE9D-6FEE-46BA-85D2-D9BF40FC8BA0}" type="presParOf" srcId="{9EAD91DA-0C75-4428-AFC9-12959FC6DDBE}" destId="{1F763D3D-A9B2-4752-A1B6-0ABF86F01BF3}" srcOrd="1" destOrd="0" presId="urn:microsoft.com/office/officeart/2008/layout/RadialCluster"/>
    <dgm:cxn modelId="{7F2B313F-F91D-406E-AF60-E2EE6982D618}" type="presParOf" srcId="{9EAD91DA-0C75-4428-AFC9-12959FC6DDBE}" destId="{253DAAC2-DE4E-4F06-B8C3-6182549EDAAD}" srcOrd="2" destOrd="0" presId="urn:microsoft.com/office/officeart/2008/layout/RadialCluster"/>
    <dgm:cxn modelId="{F025A554-321D-424F-89D3-CCF5E95484C7}" type="presParOf" srcId="{9EAD91DA-0C75-4428-AFC9-12959FC6DDBE}" destId="{29E475EF-CB00-4C4A-9326-F855F019849B}" srcOrd="3" destOrd="0" presId="urn:microsoft.com/office/officeart/2008/layout/RadialCluster"/>
    <dgm:cxn modelId="{5B3BFD61-5950-4B03-9989-AAE6738D04A6}" type="presParOf" srcId="{9EAD91DA-0C75-4428-AFC9-12959FC6DDBE}" destId="{BC0B3ED1-71B6-47C0-8657-5F322D4F7ECE}" srcOrd="4" destOrd="0" presId="urn:microsoft.com/office/officeart/2008/layout/RadialCluster"/>
    <dgm:cxn modelId="{82854852-BB41-4E00-BD4F-3A6FD35D884D}" type="presParOf" srcId="{9EAD91DA-0C75-4428-AFC9-12959FC6DDBE}" destId="{33A0C7A1-FDFC-45FC-8A94-C234FE349C7A}" srcOrd="5" destOrd="0" presId="urn:microsoft.com/office/officeart/2008/layout/RadialCluster"/>
    <dgm:cxn modelId="{D74F6446-D50E-4131-BA55-AC367B722C1D}" type="presParOf" srcId="{9EAD91DA-0C75-4428-AFC9-12959FC6DDBE}" destId="{C1853FAE-1CBF-488C-A0EA-5F9EA301CFCA}" srcOrd="6" destOrd="0" presId="urn:microsoft.com/office/officeart/2008/layout/RadialCluster"/>
    <dgm:cxn modelId="{CF1E75E1-AD5C-414F-A351-07E0226ACE98}" type="presParOf" srcId="{9EAD91DA-0C75-4428-AFC9-12959FC6DDBE}" destId="{177BAA22-DC09-490B-97E2-3B18AA173EA2}" srcOrd="7" destOrd="0" presId="urn:microsoft.com/office/officeart/2008/layout/RadialCluster"/>
    <dgm:cxn modelId="{DCC19AD9-A99F-4735-9811-68E1F8A94323}" type="presParOf" srcId="{9EAD91DA-0C75-4428-AFC9-12959FC6DDBE}" destId="{C2EC3890-B4DF-47A4-8088-8880E8CA6C93}" srcOrd="8"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3FAE50-3BFA-4386-AF88-3F3FA3B8AD1A}" type="doc">
      <dgm:prSet loTypeId="urn:microsoft.com/office/officeart/2005/8/layout/hierarchy2" loCatId="hierarchy" qsTypeId="urn:microsoft.com/office/officeart/2005/8/quickstyle/3d2" qsCatId="3D" csTypeId="urn:microsoft.com/office/officeart/2005/8/colors/accent1_2" csCatId="accent1" phldr="1"/>
      <dgm:spPr/>
      <dgm:t>
        <a:bodyPr/>
        <a:lstStyle/>
        <a:p>
          <a:endParaRPr lang="en-GB"/>
        </a:p>
      </dgm:t>
    </dgm:pt>
    <dgm:pt modelId="{6E293622-428A-44D2-A0C4-AB1A834C3ED7}">
      <dgm:prSet phldrT="[Text]"/>
      <dgm:spPr>
        <a:xfrm>
          <a:off x="3374" y="767513"/>
          <a:ext cx="2537188" cy="784688"/>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gm:spPr>
      <dgm:t>
        <a:bodyPr/>
        <a:lstStyle/>
        <a:p>
          <a:pPr>
            <a:buNone/>
          </a:pPr>
          <a:r>
            <a:rPr lang="en-GB" b="1" dirty="0">
              <a:solidFill>
                <a:srgbClr val="FFFFFF"/>
              </a:solidFill>
              <a:latin typeface="Arial"/>
              <a:ea typeface="+mn-ea"/>
              <a:cs typeface="+mn-cs"/>
            </a:rPr>
            <a:t>Procedural</a:t>
          </a:r>
        </a:p>
      </dgm:t>
    </dgm:pt>
    <dgm:pt modelId="{913EE023-AFFB-44FF-B85C-56E181792003}" type="parTrans" cxnId="{922F4200-37B3-4D9B-BFDE-3B10F4AE2475}">
      <dgm:prSet/>
      <dgm:spPr/>
      <dgm:t>
        <a:bodyPr/>
        <a:lstStyle/>
        <a:p>
          <a:endParaRPr lang="en-GB"/>
        </a:p>
      </dgm:t>
    </dgm:pt>
    <dgm:pt modelId="{B3D2BEA4-BA5B-4788-83C4-DBE9BFC8FC5A}" type="sibTrans" cxnId="{922F4200-37B3-4D9B-BFDE-3B10F4AE2475}">
      <dgm:prSet/>
      <dgm:spPr/>
      <dgm:t>
        <a:bodyPr/>
        <a:lstStyle/>
        <a:p>
          <a:endParaRPr lang="en-GB"/>
        </a:p>
      </dgm:t>
    </dgm:pt>
    <dgm:pt modelId="{9A37D2D7-BDF6-44D4-8C0F-54D3B75E2CC5}">
      <dgm:prSet phldrT="[Text]"/>
      <dgm:spPr>
        <a:xfrm>
          <a:off x="3558811" y="237430"/>
          <a:ext cx="2537188" cy="503695"/>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gm:spPr>
      <dgm:t>
        <a:bodyPr/>
        <a:lstStyle/>
        <a:p>
          <a:pPr>
            <a:buNone/>
          </a:pPr>
          <a:r>
            <a:rPr lang="en-GB" b="1" dirty="0">
              <a:solidFill>
                <a:srgbClr val="FFFFFF"/>
              </a:solidFill>
              <a:latin typeface="Arial"/>
              <a:ea typeface="+mn-ea"/>
              <a:cs typeface="+mn-cs"/>
            </a:rPr>
            <a:t>Cognitive</a:t>
          </a:r>
        </a:p>
      </dgm:t>
    </dgm:pt>
    <dgm:pt modelId="{A347A156-9241-467C-85B5-58D98BC267F2}" type="parTrans" cxnId="{D71F6B9B-6187-4FF6-814B-BB5680B41FE0}">
      <dgm:prSet/>
      <dgm:spPr>
        <a:xfrm rot="19597961">
          <a:off x="2440074" y="775349"/>
          <a:ext cx="1219224" cy="98437"/>
        </a:xfrm>
        <a:custGeom>
          <a:avLst/>
          <a:gdLst/>
          <a:ahLst/>
          <a:cxnLst/>
          <a:rect l="0" t="0" r="0" b="0"/>
          <a:pathLst>
            <a:path>
              <a:moveTo>
                <a:pt x="0" y="49218"/>
              </a:moveTo>
              <a:lnTo>
                <a:pt x="1219224" y="49218"/>
              </a:lnTo>
            </a:path>
          </a:pathLst>
        </a:custGeom>
        <a:noFill/>
        <a:ln w="25400" cap="flat" cmpd="sng" algn="ctr">
          <a:solidFill>
            <a:srgbClr val="00CC99">
              <a:shade val="60000"/>
              <a:hueOff val="0"/>
              <a:satOff val="0"/>
              <a:lumOff val="0"/>
              <a:alphaOff val="0"/>
            </a:srgbClr>
          </a:solidFill>
          <a:prstDash val="solid"/>
        </a:ln>
        <a:effectLst/>
        <a:scene3d>
          <a:camera prst="orthographicFront"/>
          <a:lightRig rig="threePt" dir="t">
            <a:rot lat="0" lon="0" rev="7500000"/>
          </a:lightRig>
        </a:scene3d>
        <a:sp3d z="-40000" prstMaterial="matte"/>
      </dgm:spPr>
      <dgm:t>
        <a:bodyPr/>
        <a:lstStyle/>
        <a:p>
          <a:pPr>
            <a:buNone/>
          </a:pPr>
          <a:endParaRPr lang="en-GB">
            <a:solidFill>
              <a:srgbClr val="000000">
                <a:hueOff val="0"/>
                <a:satOff val="0"/>
                <a:lumOff val="0"/>
                <a:alphaOff val="0"/>
              </a:srgbClr>
            </a:solidFill>
            <a:latin typeface="Arial"/>
            <a:ea typeface="+mn-ea"/>
            <a:cs typeface="+mn-cs"/>
          </a:endParaRPr>
        </a:p>
      </dgm:t>
    </dgm:pt>
    <dgm:pt modelId="{11862DD4-F49D-4984-B3AD-D9A33399EB05}" type="sibTrans" cxnId="{D71F6B9B-6187-4FF6-814B-BB5680B41FE0}">
      <dgm:prSet/>
      <dgm:spPr/>
      <dgm:t>
        <a:bodyPr/>
        <a:lstStyle/>
        <a:p>
          <a:endParaRPr lang="en-GB"/>
        </a:p>
      </dgm:t>
    </dgm:pt>
    <dgm:pt modelId="{C0CA0C0A-C275-4651-946D-92EDB74B03E4}">
      <dgm:prSet phldrT="[Text]"/>
      <dgm:spPr>
        <a:xfrm>
          <a:off x="3558811" y="1697849"/>
          <a:ext cx="2537188" cy="503885"/>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gm:spPr>
      <dgm:t>
        <a:bodyPr/>
        <a:lstStyle/>
        <a:p>
          <a:pPr>
            <a:buNone/>
          </a:pPr>
          <a:r>
            <a:rPr lang="en-GB" b="1" dirty="0">
              <a:solidFill>
                <a:srgbClr val="FFFFFF"/>
              </a:solidFill>
              <a:latin typeface="Arial"/>
              <a:ea typeface="+mn-ea"/>
              <a:cs typeface="+mn-cs"/>
            </a:rPr>
            <a:t>Motor</a:t>
          </a:r>
        </a:p>
      </dgm:t>
    </dgm:pt>
    <dgm:pt modelId="{AC83BF28-AEA4-44E2-9207-DFD42856DDBA}" type="parTrans" cxnId="{7BD8451E-A18F-41CD-B280-3C0FE7D65FE6}">
      <dgm:prSet/>
      <dgm:spPr>
        <a:xfrm rot="2268209">
          <a:off x="2405321" y="1505606"/>
          <a:ext cx="1288731" cy="98437"/>
        </a:xfrm>
        <a:custGeom>
          <a:avLst/>
          <a:gdLst/>
          <a:ahLst/>
          <a:cxnLst/>
          <a:rect l="0" t="0" r="0" b="0"/>
          <a:pathLst>
            <a:path>
              <a:moveTo>
                <a:pt x="0" y="49218"/>
              </a:moveTo>
              <a:lnTo>
                <a:pt x="1288731" y="49218"/>
              </a:lnTo>
            </a:path>
          </a:pathLst>
        </a:custGeom>
        <a:noFill/>
        <a:ln w="25400" cap="flat" cmpd="sng" algn="ctr">
          <a:solidFill>
            <a:srgbClr val="00CC99">
              <a:shade val="60000"/>
              <a:hueOff val="0"/>
              <a:satOff val="0"/>
              <a:lumOff val="0"/>
              <a:alphaOff val="0"/>
            </a:srgbClr>
          </a:solidFill>
          <a:prstDash val="solid"/>
        </a:ln>
        <a:effectLst/>
        <a:scene3d>
          <a:camera prst="orthographicFront"/>
          <a:lightRig rig="threePt" dir="t">
            <a:rot lat="0" lon="0" rev="7500000"/>
          </a:lightRig>
        </a:scene3d>
        <a:sp3d z="-40000" prstMaterial="matte"/>
      </dgm:spPr>
      <dgm:t>
        <a:bodyPr/>
        <a:lstStyle/>
        <a:p>
          <a:pPr>
            <a:buNone/>
          </a:pPr>
          <a:endParaRPr lang="en-GB">
            <a:solidFill>
              <a:srgbClr val="000000">
                <a:hueOff val="0"/>
                <a:satOff val="0"/>
                <a:lumOff val="0"/>
                <a:alphaOff val="0"/>
              </a:srgbClr>
            </a:solidFill>
            <a:latin typeface="Arial"/>
            <a:ea typeface="+mn-ea"/>
            <a:cs typeface="+mn-cs"/>
          </a:endParaRPr>
        </a:p>
      </dgm:t>
    </dgm:pt>
    <dgm:pt modelId="{A51A44AF-E755-4F75-ACF2-A8C6718143B7}" type="sibTrans" cxnId="{7BD8451E-A18F-41CD-B280-3C0FE7D65FE6}">
      <dgm:prSet/>
      <dgm:spPr/>
      <dgm:t>
        <a:bodyPr/>
        <a:lstStyle/>
        <a:p>
          <a:endParaRPr lang="en-GB"/>
        </a:p>
      </dgm:t>
    </dgm:pt>
    <dgm:pt modelId="{7002D4D8-8A2A-435A-947F-EEDDD155CB6E}" type="pres">
      <dgm:prSet presAssocID="{6E3FAE50-3BFA-4386-AF88-3F3FA3B8AD1A}" presName="diagram" presStyleCnt="0">
        <dgm:presLayoutVars>
          <dgm:chPref val="1"/>
          <dgm:dir/>
          <dgm:animOne val="branch"/>
          <dgm:animLvl val="lvl"/>
          <dgm:resizeHandles val="exact"/>
        </dgm:presLayoutVars>
      </dgm:prSet>
      <dgm:spPr/>
      <dgm:t>
        <a:bodyPr/>
        <a:lstStyle/>
        <a:p>
          <a:endParaRPr lang="en-GB"/>
        </a:p>
      </dgm:t>
    </dgm:pt>
    <dgm:pt modelId="{C7A17220-89AF-48D4-B9E6-45BBF9CE5739}" type="pres">
      <dgm:prSet presAssocID="{6E293622-428A-44D2-A0C4-AB1A834C3ED7}" presName="root1" presStyleCnt="0"/>
      <dgm:spPr/>
    </dgm:pt>
    <dgm:pt modelId="{C2ACCA44-54DB-487F-849E-D209E1BEE0F1}" type="pres">
      <dgm:prSet presAssocID="{6E293622-428A-44D2-A0C4-AB1A834C3ED7}" presName="LevelOneTextNode" presStyleLbl="node0" presStyleIdx="0" presStyleCnt="1" custScaleY="61855">
        <dgm:presLayoutVars>
          <dgm:chPref val="3"/>
        </dgm:presLayoutVars>
      </dgm:prSet>
      <dgm:spPr/>
      <dgm:t>
        <a:bodyPr/>
        <a:lstStyle/>
        <a:p>
          <a:endParaRPr lang="en-GB"/>
        </a:p>
      </dgm:t>
    </dgm:pt>
    <dgm:pt modelId="{DAB27FB6-7EF3-4E51-AA3C-79086C71B494}" type="pres">
      <dgm:prSet presAssocID="{6E293622-428A-44D2-A0C4-AB1A834C3ED7}" presName="level2hierChild" presStyleCnt="0"/>
      <dgm:spPr/>
    </dgm:pt>
    <dgm:pt modelId="{BA10E888-9C09-4D00-ACDB-A4AD9833E186}" type="pres">
      <dgm:prSet presAssocID="{A347A156-9241-467C-85B5-58D98BC267F2}" presName="conn2-1" presStyleLbl="parChTrans1D2" presStyleIdx="0" presStyleCnt="2"/>
      <dgm:spPr/>
      <dgm:t>
        <a:bodyPr/>
        <a:lstStyle/>
        <a:p>
          <a:endParaRPr lang="en-GB"/>
        </a:p>
      </dgm:t>
    </dgm:pt>
    <dgm:pt modelId="{7A8DFE1E-06E6-426B-ACB7-42BACEA5C24B}" type="pres">
      <dgm:prSet presAssocID="{A347A156-9241-467C-85B5-58D98BC267F2}" presName="connTx" presStyleLbl="parChTrans1D2" presStyleIdx="0" presStyleCnt="2"/>
      <dgm:spPr/>
      <dgm:t>
        <a:bodyPr/>
        <a:lstStyle/>
        <a:p>
          <a:endParaRPr lang="en-GB"/>
        </a:p>
      </dgm:t>
    </dgm:pt>
    <dgm:pt modelId="{30835651-DBE5-4B76-9916-F586B26EC372}" type="pres">
      <dgm:prSet presAssocID="{9A37D2D7-BDF6-44D4-8C0F-54D3B75E2CC5}" presName="root2" presStyleCnt="0"/>
      <dgm:spPr/>
    </dgm:pt>
    <dgm:pt modelId="{CA4AC1CF-082C-4EF7-9048-AF9E51769BE9}" type="pres">
      <dgm:prSet presAssocID="{9A37D2D7-BDF6-44D4-8C0F-54D3B75E2CC5}" presName="LevelTwoTextNode" presStyleLbl="node2" presStyleIdx="0" presStyleCnt="2" custScaleY="39705" custLinFactNeighborX="-843" custLinFactNeighborY="9625">
        <dgm:presLayoutVars>
          <dgm:chPref val="3"/>
        </dgm:presLayoutVars>
      </dgm:prSet>
      <dgm:spPr/>
      <dgm:t>
        <a:bodyPr/>
        <a:lstStyle/>
        <a:p>
          <a:endParaRPr lang="en-GB"/>
        </a:p>
      </dgm:t>
    </dgm:pt>
    <dgm:pt modelId="{1F288DCE-04B1-4DCA-8FA4-3B82B24BD64F}" type="pres">
      <dgm:prSet presAssocID="{9A37D2D7-BDF6-44D4-8C0F-54D3B75E2CC5}" presName="level3hierChild" presStyleCnt="0"/>
      <dgm:spPr/>
    </dgm:pt>
    <dgm:pt modelId="{2A049A59-C2BA-43B7-83DB-617FD27296D1}" type="pres">
      <dgm:prSet presAssocID="{AC83BF28-AEA4-44E2-9207-DFD42856DDBA}" presName="conn2-1" presStyleLbl="parChTrans1D2" presStyleIdx="1" presStyleCnt="2"/>
      <dgm:spPr/>
      <dgm:t>
        <a:bodyPr/>
        <a:lstStyle/>
        <a:p>
          <a:endParaRPr lang="en-GB"/>
        </a:p>
      </dgm:t>
    </dgm:pt>
    <dgm:pt modelId="{0D188ACE-3E2E-4EE7-9B0E-2B98CF9CDEC4}" type="pres">
      <dgm:prSet presAssocID="{AC83BF28-AEA4-44E2-9207-DFD42856DDBA}" presName="connTx" presStyleLbl="parChTrans1D2" presStyleIdx="1" presStyleCnt="2"/>
      <dgm:spPr/>
      <dgm:t>
        <a:bodyPr/>
        <a:lstStyle/>
        <a:p>
          <a:endParaRPr lang="en-GB"/>
        </a:p>
      </dgm:t>
    </dgm:pt>
    <dgm:pt modelId="{18B26DFE-1663-431F-BF3D-D69CC31D6CFE}" type="pres">
      <dgm:prSet presAssocID="{C0CA0C0A-C275-4651-946D-92EDB74B03E4}" presName="root2" presStyleCnt="0"/>
      <dgm:spPr/>
    </dgm:pt>
    <dgm:pt modelId="{27732CB6-04BE-4738-AEE4-160F8A731F49}" type="pres">
      <dgm:prSet presAssocID="{C0CA0C0A-C275-4651-946D-92EDB74B03E4}" presName="LevelTwoTextNode" presStyleLbl="node2" presStyleIdx="1" presStyleCnt="2" custScaleY="39720" custLinFactNeighborX="-2583" custLinFactNeighborY="16256">
        <dgm:presLayoutVars>
          <dgm:chPref val="3"/>
        </dgm:presLayoutVars>
      </dgm:prSet>
      <dgm:spPr/>
      <dgm:t>
        <a:bodyPr/>
        <a:lstStyle/>
        <a:p>
          <a:endParaRPr lang="en-GB"/>
        </a:p>
      </dgm:t>
    </dgm:pt>
    <dgm:pt modelId="{784AD35E-97D8-4412-AF83-24EC5C8E033A}" type="pres">
      <dgm:prSet presAssocID="{C0CA0C0A-C275-4651-946D-92EDB74B03E4}" presName="level3hierChild" presStyleCnt="0"/>
      <dgm:spPr/>
    </dgm:pt>
  </dgm:ptLst>
  <dgm:cxnLst>
    <dgm:cxn modelId="{B2DE3429-30F1-47A6-9379-9394C0B6EB85}" type="presOf" srcId="{A347A156-9241-467C-85B5-58D98BC267F2}" destId="{7A8DFE1E-06E6-426B-ACB7-42BACEA5C24B}" srcOrd="1" destOrd="0" presId="urn:microsoft.com/office/officeart/2005/8/layout/hierarchy2"/>
    <dgm:cxn modelId="{61CA0979-4BD1-451E-AAA0-261419319833}" type="presOf" srcId="{9A37D2D7-BDF6-44D4-8C0F-54D3B75E2CC5}" destId="{CA4AC1CF-082C-4EF7-9048-AF9E51769BE9}" srcOrd="0" destOrd="0" presId="urn:microsoft.com/office/officeart/2005/8/layout/hierarchy2"/>
    <dgm:cxn modelId="{922F4200-37B3-4D9B-BFDE-3B10F4AE2475}" srcId="{6E3FAE50-3BFA-4386-AF88-3F3FA3B8AD1A}" destId="{6E293622-428A-44D2-A0C4-AB1A834C3ED7}" srcOrd="0" destOrd="0" parTransId="{913EE023-AFFB-44FF-B85C-56E181792003}" sibTransId="{B3D2BEA4-BA5B-4788-83C4-DBE9BFC8FC5A}"/>
    <dgm:cxn modelId="{23770D0F-3278-4991-9FFE-A4E3D0937BF6}" type="presOf" srcId="{6E3FAE50-3BFA-4386-AF88-3F3FA3B8AD1A}" destId="{7002D4D8-8A2A-435A-947F-EEDDD155CB6E}" srcOrd="0" destOrd="0" presId="urn:microsoft.com/office/officeart/2005/8/layout/hierarchy2"/>
    <dgm:cxn modelId="{0108F689-9FBB-4DD1-9A17-43AE6EEB2EE8}" type="presOf" srcId="{AC83BF28-AEA4-44E2-9207-DFD42856DDBA}" destId="{2A049A59-C2BA-43B7-83DB-617FD27296D1}" srcOrd="0" destOrd="0" presId="urn:microsoft.com/office/officeart/2005/8/layout/hierarchy2"/>
    <dgm:cxn modelId="{5DFDB211-C4DE-423F-BD07-B3F3F4E7CB91}" type="presOf" srcId="{AC83BF28-AEA4-44E2-9207-DFD42856DDBA}" destId="{0D188ACE-3E2E-4EE7-9B0E-2B98CF9CDEC4}" srcOrd="1" destOrd="0" presId="urn:microsoft.com/office/officeart/2005/8/layout/hierarchy2"/>
    <dgm:cxn modelId="{6F62FB47-BDE4-4E7E-B6B2-C0A740EB405B}" type="presOf" srcId="{6E293622-428A-44D2-A0C4-AB1A834C3ED7}" destId="{C2ACCA44-54DB-487F-849E-D209E1BEE0F1}" srcOrd="0" destOrd="0" presId="urn:microsoft.com/office/officeart/2005/8/layout/hierarchy2"/>
    <dgm:cxn modelId="{D71F6B9B-6187-4FF6-814B-BB5680B41FE0}" srcId="{6E293622-428A-44D2-A0C4-AB1A834C3ED7}" destId="{9A37D2D7-BDF6-44D4-8C0F-54D3B75E2CC5}" srcOrd="0" destOrd="0" parTransId="{A347A156-9241-467C-85B5-58D98BC267F2}" sibTransId="{11862DD4-F49D-4984-B3AD-D9A33399EB05}"/>
    <dgm:cxn modelId="{9B2C5C6F-4C0F-4861-BFA6-A64024EC4FA0}" type="presOf" srcId="{C0CA0C0A-C275-4651-946D-92EDB74B03E4}" destId="{27732CB6-04BE-4738-AEE4-160F8A731F49}" srcOrd="0" destOrd="0" presId="urn:microsoft.com/office/officeart/2005/8/layout/hierarchy2"/>
    <dgm:cxn modelId="{7BD8451E-A18F-41CD-B280-3C0FE7D65FE6}" srcId="{6E293622-428A-44D2-A0C4-AB1A834C3ED7}" destId="{C0CA0C0A-C275-4651-946D-92EDB74B03E4}" srcOrd="1" destOrd="0" parTransId="{AC83BF28-AEA4-44E2-9207-DFD42856DDBA}" sibTransId="{A51A44AF-E755-4F75-ACF2-A8C6718143B7}"/>
    <dgm:cxn modelId="{A8E14AC1-B41D-4735-96F7-0FD936C99D63}" type="presOf" srcId="{A347A156-9241-467C-85B5-58D98BC267F2}" destId="{BA10E888-9C09-4D00-ACDB-A4AD9833E186}" srcOrd="0" destOrd="0" presId="urn:microsoft.com/office/officeart/2005/8/layout/hierarchy2"/>
    <dgm:cxn modelId="{761B3BC8-2EDC-4DCA-945D-8E6D3907DD40}" type="presParOf" srcId="{7002D4D8-8A2A-435A-947F-EEDDD155CB6E}" destId="{C7A17220-89AF-48D4-B9E6-45BBF9CE5739}" srcOrd="0" destOrd="0" presId="urn:microsoft.com/office/officeart/2005/8/layout/hierarchy2"/>
    <dgm:cxn modelId="{10F86DCE-7E56-4EF9-B49E-7F2E2B647889}" type="presParOf" srcId="{C7A17220-89AF-48D4-B9E6-45BBF9CE5739}" destId="{C2ACCA44-54DB-487F-849E-D209E1BEE0F1}" srcOrd="0" destOrd="0" presId="urn:microsoft.com/office/officeart/2005/8/layout/hierarchy2"/>
    <dgm:cxn modelId="{ECCCA102-68A7-4C72-8007-1314DC97582D}" type="presParOf" srcId="{C7A17220-89AF-48D4-B9E6-45BBF9CE5739}" destId="{DAB27FB6-7EF3-4E51-AA3C-79086C71B494}" srcOrd="1" destOrd="0" presId="urn:microsoft.com/office/officeart/2005/8/layout/hierarchy2"/>
    <dgm:cxn modelId="{316E0AB1-28AB-4056-8AA2-F84F1BCC464C}" type="presParOf" srcId="{DAB27FB6-7EF3-4E51-AA3C-79086C71B494}" destId="{BA10E888-9C09-4D00-ACDB-A4AD9833E186}" srcOrd="0" destOrd="0" presId="urn:microsoft.com/office/officeart/2005/8/layout/hierarchy2"/>
    <dgm:cxn modelId="{9149DCC9-AAF0-4F76-BD0D-39C0F3C9C833}" type="presParOf" srcId="{BA10E888-9C09-4D00-ACDB-A4AD9833E186}" destId="{7A8DFE1E-06E6-426B-ACB7-42BACEA5C24B}" srcOrd="0" destOrd="0" presId="urn:microsoft.com/office/officeart/2005/8/layout/hierarchy2"/>
    <dgm:cxn modelId="{CBFAC76C-DAA5-4DDF-9F4E-C3BB8A7D5E60}" type="presParOf" srcId="{DAB27FB6-7EF3-4E51-AA3C-79086C71B494}" destId="{30835651-DBE5-4B76-9916-F586B26EC372}" srcOrd="1" destOrd="0" presId="urn:microsoft.com/office/officeart/2005/8/layout/hierarchy2"/>
    <dgm:cxn modelId="{93847D11-3582-43A5-BFA6-5232B704469D}" type="presParOf" srcId="{30835651-DBE5-4B76-9916-F586B26EC372}" destId="{CA4AC1CF-082C-4EF7-9048-AF9E51769BE9}" srcOrd="0" destOrd="0" presId="urn:microsoft.com/office/officeart/2005/8/layout/hierarchy2"/>
    <dgm:cxn modelId="{81EE850E-85B1-4D8F-97F7-70ABA18F1894}" type="presParOf" srcId="{30835651-DBE5-4B76-9916-F586B26EC372}" destId="{1F288DCE-04B1-4DCA-8FA4-3B82B24BD64F}" srcOrd="1" destOrd="0" presId="urn:microsoft.com/office/officeart/2005/8/layout/hierarchy2"/>
    <dgm:cxn modelId="{CD47A825-91FA-46FF-82D3-E9518AC9C5D6}" type="presParOf" srcId="{DAB27FB6-7EF3-4E51-AA3C-79086C71B494}" destId="{2A049A59-C2BA-43B7-83DB-617FD27296D1}" srcOrd="2" destOrd="0" presId="urn:microsoft.com/office/officeart/2005/8/layout/hierarchy2"/>
    <dgm:cxn modelId="{D636C8D4-C584-42BF-930E-70D109BA88CD}" type="presParOf" srcId="{2A049A59-C2BA-43B7-83DB-617FD27296D1}" destId="{0D188ACE-3E2E-4EE7-9B0E-2B98CF9CDEC4}" srcOrd="0" destOrd="0" presId="urn:microsoft.com/office/officeart/2005/8/layout/hierarchy2"/>
    <dgm:cxn modelId="{04C0B0D9-B055-4E5D-8354-C3FBE816949C}" type="presParOf" srcId="{DAB27FB6-7EF3-4E51-AA3C-79086C71B494}" destId="{18B26DFE-1663-431F-BF3D-D69CC31D6CFE}" srcOrd="3" destOrd="0" presId="urn:microsoft.com/office/officeart/2005/8/layout/hierarchy2"/>
    <dgm:cxn modelId="{E02F704B-C52A-42DD-9D98-7BC8FCF6C56A}" type="presParOf" srcId="{18B26DFE-1663-431F-BF3D-D69CC31D6CFE}" destId="{27732CB6-04BE-4738-AEE4-160F8A731F49}" srcOrd="0" destOrd="0" presId="urn:microsoft.com/office/officeart/2005/8/layout/hierarchy2"/>
    <dgm:cxn modelId="{71DCDF4E-D71F-4FF5-B97F-BF4015F33A9A}" type="presParOf" srcId="{18B26DFE-1663-431F-BF3D-D69CC31D6CFE}" destId="{784AD35E-97D8-4412-AF83-24EC5C8E033A}" srcOrd="1" destOrd="0" presId="urn:microsoft.com/office/officeart/2005/8/layout/hierarchy2"/>
  </dgm:cxnLst>
  <dgm:bg/>
  <dgm:whole>
    <a:ln w="57150">
      <a:noFill/>
    </a:ln>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79797B-9F31-4CD8-9B7F-0DD83F90C446}">
      <dsp:nvSpPr>
        <dsp:cNvPr id="0" name=""/>
        <dsp:cNvSpPr/>
      </dsp:nvSpPr>
      <dsp:spPr>
        <a:xfrm>
          <a:off x="1823946" y="1447802"/>
          <a:ext cx="1930318" cy="611066"/>
        </a:xfrm>
        <a:prstGeom prst="roundRect">
          <a:avLst/>
        </a:prstGeom>
        <a:solidFill>
          <a:srgbClr val="3333CC">
            <a:shade val="50000"/>
            <a:hueOff val="0"/>
            <a:satOff val="0"/>
            <a:lumOff val="0"/>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buNone/>
          </a:pPr>
          <a:r>
            <a:rPr lang="en-GB" sz="2800" b="1" kern="1200" dirty="0">
              <a:solidFill>
                <a:srgbClr val="FFFFFF"/>
              </a:solidFill>
              <a:latin typeface="Arial"/>
              <a:ea typeface="+mn-ea"/>
              <a:cs typeface="+mn-cs"/>
            </a:rPr>
            <a:t>Function</a:t>
          </a:r>
        </a:p>
      </dsp:txBody>
      <dsp:txXfrm>
        <a:off x="1853776" y="1477632"/>
        <a:ext cx="1870658" cy="551406"/>
      </dsp:txXfrm>
    </dsp:sp>
    <dsp:sp modelId="{1F763D3D-A9B2-4752-A1B6-0ABF86F01BF3}">
      <dsp:nvSpPr>
        <dsp:cNvPr id="0" name=""/>
        <dsp:cNvSpPr/>
      </dsp:nvSpPr>
      <dsp:spPr>
        <a:xfrm rot="12304360">
          <a:off x="1725615" y="1356537"/>
          <a:ext cx="430728" cy="0"/>
        </a:xfrm>
        <a:custGeom>
          <a:avLst/>
          <a:gdLst/>
          <a:ahLst/>
          <a:cxnLst/>
          <a:rect l="0" t="0" r="0" b="0"/>
          <a:pathLst>
            <a:path>
              <a:moveTo>
                <a:pt x="0" y="0"/>
              </a:moveTo>
              <a:lnTo>
                <a:pt x="352607"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253DAAC2-DE4E-4F06-B8C3-6182549EDAAD}">
      <dsp:nvSpPr>
        <dsp:cNvPr id="0" name=""/>
        <dsp:cNvSpPr/>
      </dsp:nvSpPr>
      <dsp:spPr>
        <a:xfrm>
          <a:off x="176380" y="792702"/>
          <a:ext cx="2128970" cy="472571"/>
        </a:xfrm>
        <a:prstGeom prst="roundRect">
          <a:avLst/>
        </a:prstGeom>
        <a:solidFill>
          <a:srgbClr val="3333CC">
            <a:shade val="50000"/>
            <a:hueOff val="0"/>
            <a:satOff val="-6566"/>
            <a:lumOff val="19443"/>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buNone/>
          </a:pPr>
          <a:r>
            <a:rPr lang="en-GB" sz="2400" b="1" kern="1200" dirty="0">
              <a:solidFill>
                <a:srgbClr val="FFFFFF"/>
              </a:solidFill>
              <a:latin typeface="Arial"/>
              <a:ea typeface="+mn-ea"/>
              <a:cs typeface="+mn-cs"/>
            </a:rPr>
            <a:t>Declarative</a:t>
          </a:r>
        </a:p>
      </dsp:txBody>
      <dsp:txXfrm>
        <a:off x="199449" y="815771"/>
        <a:ext cx="2082832" cy="426433"/>
      </dsp:txXfrm>
    </dsp:sp>
    <dsp:sp modelId="{29E475EF-CB00-4C4A-9326-F855F019849B}">
      <dsp:nvSpPr>
        <dsp:cNvPr id="0" name=""/>
        <dsp:cNvSpPr/>
      </dsp:nvSpPr>
      <dsp:spPr>
        <a:xfrm rot="1920830">
          <a:off x="3251357" y="2151039"/>
          <a:ext cx="347730" cy="0"/>
        </a:xfrm>
        <a:custGeom>
          <a:avLst/>
          <a:gdLst/>
          <a:ahLst/>
          <a:cxnLst/>
          <a:rect l="0" t="0" r="0" b="0"/>
          <a:pathLst>
            <a:path>
              <a:moveTo>
                <a:pt x="0" y="0"/>
              </a:moveTo>
              <a:lnTo>
                <a:pt x="541392"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BC0B3ED1-71B6-47C0-8657-5F322D4F7ECE}">
      <dsp:nvSpPr>
        <dsp:cNvPr id="0" name=""/>
        <dsp:cNvSpPr/>
      </dsp:nvSpPr>
      <dsp:spPr>
        <a:xfrm>
          <a:off x="3016635" y="2243209"/>
          <a:ext cx="2022736" cy="569383"/>
        </a:xfrm>
        <a:prstGeom prst="roundRect">
          <a:avLst/>
        </a:prstGeom>
        <a:solidFill>
          <a:srgbClr val="3333CC">
            <a:shade val="50000"/>
            <a:hueOff val="0"/>
            <a:satOff val="-13131"/>
            <a:lumOff val="38886"/>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buNone/>
          </a:pPr>
          <a:r>
            <a:rPr lang="en-GB" sz="2400" b="1" kern="1200" dirty="0">
              <a:solidFill>
                <a:srgbClr val="FFFFFF"/>
              </a:solidFill>
              <a:latin typeface="Arial"/>
              <a:ea typeface="+mn-ea"/>
              <a:cs typeface="+mn-cs"/>
            </a:rPr>
            <a:t>Procedural</a:t>
          </a:r>
        </a:p>
      </dsp:txBody>
      <dsp:txXfrm>
        <a:off x="3044430" y="2271004"/>
        <a:ext cx="1967146" cy="513793"/>
      </dsp:txXfrm>
    </dsp:sp>
    <dsp:sp modelId="{33A0C7A1-FDFC-45FC-8A94-C234FE349C7A}">
      <dsp:nvSpPr>
        <dsp:cNvPr id="0" name=""/>
        <dsp:cNvSpPr/>
      </dsp:nvSpPr>
      <dsp:spPr>
        <a:xfrm rot="20120556">
          <a:off x="3440073" y="1380942"/>
          <a:ext cx="320523" cy="0"/>
        </a:xfrm>
        <a:custGeom>
          <a:avLst/>
          <a:gdLst/>
          <a:ahLst/>
          <a:cxnLst/>
          <a:rect l="0" t="0" r="0" b="0"/>
          <a:pathLst>
            <a:path>
              <a:moveTo>
                <a:pt x="0" y="0"/>
              </a:moveTo>
              <a:lnTo>
                <a:pt x="487027"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1853FAE-1CBF-488C-A0EA-5F9EA301CFCA}">
      <dsp:nvSpPr>
        <dsp:cNvPr id="0" name=""/>
        <dsp:cNvSpPr/>
      </dsp:nvSpPr>
      <dsp:spPr>
        <a:xfrm>
          <a:off x="3472504" y="845895"/>
          <a:ext cx="1566867" cy="468187"/>
        </a:xfrm>
        <a:prstGeom prst="roundRect">
          <a:avLst/>
        </a:prstGeom>
        <a:solidFill>
          <a:srgbClr val="3333CC">
            <a:shade val="50000"/>
            <a:hueOff val="0"/>
            <a:satOff val="-13131"/>
            <a:lumOff val="38886"/>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buNone/>
          </a:pPr>
          <a:r>
            <a:rPr lang="en-GB" sz="2400" b="1" kern="1200" dirty="0">
              <a:solidFill>
                <a:srgbClr val="FFFFFF"/>
              </a:solidFill>
              <a:latin typeface="Arial"/>
              <a:ea typeface="+mn-ea"/>
              <a:cs typeface="+mn-cs"/>
            </a:rPr>
            <a:t>Semantic</a:t>
          </a:r>
        </a:p>
      </dsp:txBody>
      <dsp:txXfrm>
        <a:off x="3495359" y="868750"/>
        <a:ext cx="1521157" cy="422477"/>
      </dsp:txXfrm>
    </dsp:sp>
    <dsp:sp modelId="{177BAA22-DC09-490B-97E2-3B18AA173EA2}">
      <dsp:nvSpPr>
        <dsp:cNvPr id="0" name=""/>
        <dsp:cNvSpPr/>
      </dsp:nvSpPr>
      <dsp:spPr>
        <a:xfrm rot="9043019">
          <a:off x="1814350" y="2171188"/>
          <a:ext cx="459266" cy="0"/>
        </a:xfrm>
        <a:custGeom>
          <a:avLst/>
          <a:gdLst/>
          <a:ahLst/>
          <a:cxnLst/>
          <a:rect l="0" t="0" r="0" b="0"/>
          <a:pathLst>
            <a:path>
              <a:moveTo>
                <a:pt x="0" y="0"/>
              </a:moveTo>
              <a:lnTo>
                <a:pt x="370765" y="0"/>
              </a:lnTo>
            </a:path>
          </a:pathLst>
        </a:custGeom>
        <a:noFill/>
        <a:ln w="25400" cap="flat" cmpd="sng" algn="ctr">
          <a:solidFill>
            <a:srgbClr val="3333CC">
              <a:tint val="90000"/>
              <a:hueOff val="0"/>
              <a:satOff val="0"/>
              <a:lumOff val="0"/>
              <a:alphaOff val="0"/>
            </a:srgb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2EC3890-B4DF-47A4-8088-8880E8CA6C93}">
      <dsp:nvSpPr>
        <dsp:cNvPr id="0" name=""/>
        <dsp:cNvSpPr/>
      </dsp:nvSpPr>
      <dsp:spPr>
        <a:xfrm>
          <a:off x="513033" y="2283507"/>
          <a:ext cx="1671614" cy="555011"/>
        </a:xfrm>
        <a:prstGeom prst="roundRect">
          <a:avLst/>
        </a:prstGeom>
        <a:solidFill>
          <a:srgbClr val="3333CC">
            <a:shade val="50000"/>
            <a:hueOff val="0"/>
            <a:satOff val="-6566"/>
            <a:lumOff val="19443"/>
            <a:alphaOff val="0"/>
          </a:srgb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buNone/>
          </a:pPr>
          <a:r>
            <a:rPr lang="en-GB" sz="2400" b="1" kern="1200" dirty="0">
              <a:solidFill>
                <a:srgbClr val="FFFFFF"/>
              </a:solidFill>
              <a:latin typeface="Arial"/>
              <a:ea typeface="+mn-ea"/>
              <a:cs typeface="+mn-cs"/>
            </a:rPr>
            <a:t>Episodic</a:t>
          </a:r>
        </a:p>
      </dsp:txBody>
      <dsp:txXfrm>
        <a:off x="540126" y="2310600"/>
        <a:ext cx="1617428" cy="5008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ACCA44-54DB-487F-849E-D209E1BEE0F1}">
      <dsp:nvSpPr>
        <dsp:cNvPr id="0" name=""/>
        <dsp:cNvSpPr/>
      </dsp:nvSpPr>
      <dsp:spPr>
        <a:xfrm>
          <a:off x="594" y="598606"/>
          <a:ext cx="1608674" cy="497522"/>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GB" sz="2000" b="1" kern="1200" dirty="0">
              <a:solidFill>
                <a:srgbClr val="FFFFFF"/>
              </a:solidFill>
              <a:latin typeface="Arial"/>
              <a:ea typeface="+mn-ea"/>
              <a:cs typeface="+mn-cs"/>
            </a:rPr>
            <a:t>Procedural</a:t>
          </a:r>
        </a:p>
      </dsp:txBody>
      <dsp:txXfrm>
        <a:off x="15166" y="613178"/>
        <a:ext cx="1579530" cy="468378"/>
      </dsp:txXfrm>
    </dsp:sp>
    <dsp:sp modelId="{BA10E888-9C09-4D00-ACDB-A4AD9833E186}">
      <dsp:nvSpPr>
        <dsp:cNvPr id="0" name=""/>
        <dsp:cNvSpPr/>
      </dsp:nvSpPr>
      <dsp:spPr>
        <a:xfrm rot="20834401">
          <a:off x="1601293" y="733328"/>
          <a:ext cx="645858" cy="85429"/>
        </a:xfrm>
        <a:custGeom>
          <a:avLst/>
          <a:gdLst/>
          <a:ahLst/>
          <a:cxnLst/>
          <a:rect l="0" t="0" r="0" b="0"/>
          <a:pathLst>
            <a:path>
              <a:moveTo>
                <a:pt x="0" y="49218"/>
              </a:moveTo>
              <a:lnTo>
                <a:pt x="1219224" y="49218"/>
              </a:lnTo>
            </a:path>
          </a:pathLst>
        </a:custGeom>
        <a:noFill/>
        <a:ln w="25400" cap="flat" cmpd="sng" algn="ctr">
          <a:solidFill>
            <a:srgbClr val="00CC99">
              <a:shade val="60000"/>
              <a:hueOff val="0"/>
              <a:satOff val="0"/>
              <a:lumOff val="0"/>
              <a:alphaOff val="0"/>
            </a:srgb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buNone/>
          </a:pPr>
          <a:endParaRPr lang="en-GB" sz="500" kern="1200">
            <a:solidFill>
              <a:srgbClr val="000000">
                <a:hueOff val="0"/>
                <a:satOff val="0"/>
                <a:lumOff val="0"/>
                <a:alphaOff val="0"/>
              </a:srgbClr>
            </a:solidFill>
            <a:latin typeface="Arial"/>
            <a:ea typeface="+mn-ea"/>
            <a:cs typeface="+mn-cs"/>
          </a:endParaRPr>
        </a:p>
      </dsp:txBody>
      <dsp:txXfrm>
        <a:off x="1904909" y="763861"/>
        <a:ext cx="0" cy="0"/>
      </dsp:txXfrm>
    </dsp:sp>
    <dsp:sp modelId="{CA4AC1CF-082C-4EF7-9048-AF9E51769BE9}">
      <dsp:nvSpPr>
        <dsp:cNvPr id="0" name=""/>
        <dsp:cNvSpPr/>
      </dsp:nvSpPr>
      <dsp:spPr>
        <a:xfrm>
          <a:off x="2239177" y="545037"/>
          <a:ext cx="1608674" cy="319362"/>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GB" sz="2000" b="1" kern="1200" dirty="0">
              <a:solidFill>
                <a:srgbClr val="FFFFFF"/>
              </a:solidFill>
              <a:latin typeface="Arial"/>
              <a:ea typeface="+mn-ea"/>
              <a:cs typeface="+mn-cs"/>
            </a:rPr>
            <a:t>Cognitive</a:t>
          </a:r>
        </a:p>
      </dsp:txBody>
      <dsp:txXfrm>
        <a:off x="2248531" y="554391"/>
        <a:ext cx="1589966" cy="300654"/>
      </dsp:txXfrm>
    </dsp:sp>
    <dsp:sp modelId="{2A049A59-C2BA-43B7-83DB-617FD27296D1}">
      <dsp:nvSpPr>
        <dsp:cNvPr id="0" name=""/>
        <dsp:cNvSpPr/>
      </dsp:nvSpPr>
      <dsp:spPr>
        <a:xfrm rot="1813855">
          <a:off x="1561896" y="980032"/>
          <a:ext cx="696661" cy="85429"/>
        </a:xfrm>
        <a:custGeom>
          <a:avLst/>
          <a:gdLst/>
          <a:ahLst/>
          <a:cxnLst/>
          <a:rect l="0" t="0" r="0" b="0"/>
          <a:pathLst>
            <a:path>
              <a:moveTo>
                <a:pt x="0" y="49218"/>
              </a:moveTo>
              <a:lnTo>
                <a:pt x="1288731" y="49218"/>
              </a:lnTo>
            </a:path>
          </a:pathLst>
        </a:custGeom>
        <a:noFill/>
        <a:ln w="25400" cap="flat" cmpd="sng" algn="ctr">
          <a:solidFill>
            <a:srgbClr val="00CC99">
              <a:shade val="60000"/>
              <a:hueOff val="0"/>
              <a:satOff val="0"/>
              <a:lumOff val="0"/>
              <a:alphaOff val="0"/>
            </a:srgb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buNone/>
          </a:pPr>
          <a:endParaRPr lang="en-GB" sz="500" kern="1200">
            <a:solidFill>
              <a:srgbClr val="000000">
                <a:hueOff val="0"/>
                <a:satOff val="0"/>
                <a:lumOff val="0"/>
                <a:alphaOff val="0"/>
              </a:srgbClr>
            </a:solidFill>
            <a:latin typeface="Arial"/>
            <a:ea typeface="+mn-ea"/>
            <a:cs typeface="+mn-cs"/>
          </a:endParaRPr>
        </a:p>
      </dsp:txBody>
      <dsp:txXfrm>
        <a:off x="1903948" y="998930"/>
        <a:ext cx="0" cy="0"/>
      </dsp:txXfrm>
    </dsp:sp>
    <dsp:sp modelId="{27732CB6-04BE-4738-AEE4-160F8A731F49}">
      <dsp:nvSpPr>
        <dsp:cNvPr id="0" name=""/>
        <dsp:cNvSpPr/>
      </dsp:nvSpPr>
      <dsp:spPr>
        <a:xfrm>
          <a:off x="2211186" y="1038385"/>
          <a:ext cx="1608674" cy="319482"/>
        </a:xfrm>
        <a:prstGeom prst="roundRect">
          <a:avLst>
            <a:gd name="adj" fmla="val 10000"/>
          </a:avLst>
        </a:prstGeom>
        <a:gradFill rotWithShape="0">
          <a:gsLst>
            <a:gs pos="0">
              <a:srgbClr val="00CC99">
                <a:hueOff val="0"/>
                <a:satOff val="0"/>
                <a:lumOff val="0"/>
                <a:alphaOff val="0"/>
                <a:shade val="51000"/>
                <a:satMod val="130000"/>
              </a:srgbClr>
            </a:gs>
            <a:gs pos="80000">
              <a:srgbClr val="00CC99">
                <a:hueOff val="0"/>
                <a:satOff val="0"/>
                <a:lumOff val="0"/>
                <a:alphaOff val="0"/>
                <a:shade val="93000"/>
                <a:satMod val="130000"/>
              </a:srgbClr>
            </a:gs>
            <a:gs pos="100000">
              <a:srgbClr val="00CC99">
                <a:hueOff val="0"/>
                <a:satOff val="0"/>
                <a:lumOff val="0"/>
                <a:alphaOff val="0"/>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buNone/>
          </a:pPr>
          <a:r>
            <a:rPr lang="en-GB" sz="2000" b="1" kern="1200" dirty="0">
              <a:solidFill>
                <a:srgbClr val="FFFFFF"/>
              </a:solidFill>
              <a:latin typeface="Arial"/>
              <a:ea typeface="+mn-ea"/>
              <a:cs typeface="+mn-cs"/>
            </a:rPr>
            <a:t>Motor</a:t>
          </a:r>
        </a:p>
      </dsp:txBody>
      <dsp:txXfrm>
        <a:off x="2220543" y="1047742"/>
        <a:ext cx="1589960" cy="300768"/>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CD2A68-4320-452A-8FF5-67E7DC52F1CF}" type="datetimeFigureOut">
              <a:rPr lang="en-GB" smtClean="0"/>
              <a:t>12/08/2019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F0FCE2-FE44-4502-99D4-60AB4BF5F099}" type="slidenum">
              <a:rPr lang="en-GB" smtClean="0"/>
              <a:t>‹#›</a:t>
            </a:fld>
            <a:endParaRPr lang="en-GB"/>
          </a:p>
        </p:txBody>
      </p:sp>
    </p:spTree>
    <p:extLst>
      <p:ext uri="{BB962C8B-B14F-4D97-AF65-F5344CB8AC3E}">
        <p14:creationId xmlns:p14="http://schemas.microsoft.com/office/powerpoint/2010/main" val="3234646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a:xfrm>
            <a:off x="1900237" y="5410202"/>
            <a:ext cx="3843665" cy="365125"/>
          </a:xfrm>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a:xfrm>
            <a:off x="7915603" y="5410200"/>
            <a:ext cx="578317" cy="365125"/>
          </a:xfrm>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5375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en-US"/>
              <a:t>Click to edit Master title style</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0" name="Footer Placeholder 4"/>
          <p:cNvSpPr>
            <a:spLocks noGrp="1"/>
          </p:cNvSpPr>
          <p:nvPr>
            <p:ph type="ftr" sz="quarter" idx="11"/>
          </p:nvPr>
        </p:nvSpPr>
        <p:spPr>
          <a:xfrm>
            <a:off x="856059" y="5883276"/>
            <a:ext cx="4679482" cy="365125"/>
          </a:xfrm>
        </p:spPr>
        <p:txBody>
          <a:bodyPr/>
          <a:lstStyle/>
          <a:p>
            <a:endParaRPr lang="en-US" dirty="0">
              <a:solidFill>
                <a:prstClr val="white">
                  <a:tint val="75000"/>
                </a:prstClr>
              </a:solidFill>
            </a:endParaRPr>
          </a:p>
        </p:txBody>
      </p:sp>
      <p:sp>
        <p:nvSpPr>
          <p:cNvPr id="51" name="Slide Number Placeholder 5"/>
          <p:cNvSpPr>
            <a:spLocks noGrp="1"/>
          </p:cNvSpPr>
          <p:nvPr>
            <p:ph type="sldNum" sz="quarter" idx="12"/>
          </p:nvPr>
        </p:nvSpPr>
        <p:spPr>
          <a:xfrm>
            <a:off x="7707241" y="5883275"/>
            <a:ext cx="578317" cy="365125"/>
          </a:xfrm>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108468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7165526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95979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56058" y="3073398"/>
            <a:ext cx="3658793"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3073398"/>
            <a:ext cx="3656408"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8" name="Footer Placeholder 7"/>
          <p:cNvSpPr>
            <a:spLocks noGrp="1"/>
          </p:cNvSpPr>
          <p:nvPr>
            <p:ph type="ftr" sz="quarter" idx="11"/>
          </p:nvPr>
        </p:nvSpPr>
        <p:spPr/>
        <p:txBody>
          <a:bodyPr/>
          <a:lstStyle/>
          <a:p>
            <a:endParaRPr lang="en-US" dirty="0">
              <a:solidFill>
                <a:prstClr val="white">
                  <a:tint val="75000"/>
                </a:prstClr>
              </a:solidFill>
            </a:endParaRPr>
          </a:p>
        </p:txBody>
      </p:sp>
      <p:sp>
        <p:nvSpPr>
          <p:cNvPr id="9" name="Slide Number Placeholder 8"/>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011510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7741668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3" name="Footer Placeholder 2"/>
          <p:cNvSpPr>
            <a:spLocks noGrp="1"/>
          </p:cNvSpPr>
          <p:nvPr>
            <p:ph type="ftr" sz="quarter" idx="11"/>
          </p:nvPr>
        </p:nvSpPr>
        <p:spPr/>
        <p:txBody>
          <a:bodyPr/>
          <a:lstStyle/>
          <a:p>
            <a:endParaRPr lang="en-US" dirty="0">
              <a:solidFill>
                <a:prstClr val="white">
                  <a:tint val="75000"/>
                </a:prstClr>
              </a:solidFill>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0021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325940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381107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166239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8717229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white"/>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white"/>
                </a:solidFill>
                <a:effectLst/>
              </a:rPr>
              <a:t>”</a:t>
            </a:r>
          </a:p>
        </p:txBody>
      </p:sp>
    </p:spTree>
    <p:extLst>
      <p:ext uri="{BB962C8B-B14F-4D97-AF65-F5344CB8AC3E}">
        <p14:creationId xmlns:p14="http://schemas.microsoft.com/office/powerpoint/2010/main" val="7283923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343613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2258734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lvl1pPr>
              <a:defRPr cap="all" baseline="0"/>
            </a:lvl1p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9378020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9674342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5435414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a:xfrm>
            <a:off x="1900237" y="5410202"/>
            <a:ext cx="3843665" cy="365125"/>
          </a:xfrm>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a:xfrm>
            <a:off x="7915603" y="5410200"/>
            <a:ext cx="578317" cy="365125"/>
          </a:xfrm>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3715920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en-US"/>
              <a:t>Click to edit Master title style</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0" name="Footer Placeholder 4"/>
          <p:cNvSpPr>
            <a:spLocks noGrp="1"/>
          </p:cNvSpPr>
          <p:nvPr>
            <p:ph type="ftr" sz="quarter" idx="11"/>
          </p:nvPr>
        </p:nvSpPr>
        <p:spPr>
          <a:xfrm>
            <a:off x="856059" y="5883276"/>
            <a:ext cx="4679482" cy="365125"/>
          </a:xfrm>
        </p:spPr>
        <p:txBody>
          <a:bodyPr/>
          <a:lstStyle/>
          <a:p>
            <a:endParaRPr lang="en-US" dirty="0">
              <a:solidFill>
                <a:prstClr val="white">
                  <a:tint val="75000"/>
                </a:prstClr>
              </a:solidFill>
            </a:endParaRPr>
          </a:p>
        </p:txBody>
      </p:sp>
      <p:sp>
        <p:nvSpPr>
          <p:cNvPr id="51" name="Slide Number Placeholder 5"/>
          <p:cNvSpPr>
            <a:spLocks noGrp="1"/>
          </p:cNvSpPr>
          <p:nvPr>
            <p:ph type="sldNum" sz="quarter" idx="12"/>
          </p:nvPr>
        </p:nvSpPr>
        <p:spPr>
          <a:xfrm>
            <a:off x="7707241" y="5883275"/>
            <a:ext cx="578317" cy="365125"/>
          </a:xfrm>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6486470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64345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0703927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56058" y="3073398"/>
            <a:ext cx="3658793"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3073398"/>
            <a:ext cx="3656408"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8" name="Footer Placeholder 7"/>
          <p:cNvSpPr>
            <a:spLocks noGrp="1"/>
          </p:cNvSpPr>
          <p:nvPr>
            <p:ph type="ftr" sz="quarter" idx="11"/>
          </p:nvPr>
        </p:nvSpPr>
        <p:spPr/>
        <p:txBody>
          <a:bodyPr/>
          <a:lstStyle/>
          <a:p>
            <a:endParaRPr lang="en-US" dirty="0">
              <a:solidFill>
                <a:prstClr val="white">
                  <a:tint val="75000"/>
                </a:prstClr>
              </a:solidFill>
            </a:endParaRPr>
          </a:p>
        </p:txBody>
      </p:sp>
      <p:sp>
        <p:nvSpPr>
          <p:cNvPr id="9" name="Slide Number Placeholder 8"/>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7389152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5537750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3" name="Footer Placeholder 2"/>
          <p:cNvSpPr>
            <a:spLocks noGrp="1"/>
          </p:cNvSpPr>
          <p:nvPr>
            <p:ph type="ftr" sz="quarter" idx="11"/>
          </p:nvPr>
        </p:nvSpPr>
        <p:spPr/>
        <p:txBody>
          <a:bodyPr/>
          <a:lstStyle/>
          <a:p>
            <a:endParaRPr lang="en-US" dirty="0">
              <a:solidFill>
                <a:prstClr val="white">
                  <a:tint val="75000"/>
                </a:prstClr>
              </a:solidFill>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1531722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8823094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2265008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6532051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8419221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white"/>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white"/>
                </a:solidFill>
                <a:effectLst/>
              </a:rPr>
              <a:t>”</a:t>
            </a:r>
          </a:p>
        </p:txBody>
      </p:sp>
    </p:spTree>
    <p:extLst>
      <p:ext uri="{BB962C8B-B14F-4D97-AF65-F5344CB8AC3E}">
        <p14:creationId xmlns:p14="http://schemas.microsoft.com/office/powerpoint/2010/main" val="3887991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6218475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0498096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lvl1pPr>
              <a:defRPr cap="all" baseline="0"/>
            </a:lvl1p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2264186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0377357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09115671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2" name="Picture 2" descr="\\DROBO-FS\QuickDrops\JB\PPTX NG\Droplets\LightingOverlay.png"/>
          <p:cNvPicPr>
            <a:picLocks noChangeAspect="1" noChangeArrowheads="1"/>
          </p:cNvPicPr>
          <p:nvPr/>
        </p:nvPicPr>
        <p:blipFill>
          <a:blip r:embed="rId2">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66" name="Group 65"/>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67"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68"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9"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0"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71"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2"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3"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4"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5"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6"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7"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8"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79"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0"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1"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2"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3"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4"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5"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6"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7"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8"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89"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0"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1"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2"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3"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4"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5"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96"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7"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8"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99"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0"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1"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2"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3"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4"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5"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6"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7"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08"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09"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0"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1"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2"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3"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4"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5"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6"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7"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8"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19"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0"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900238" y="1122363"/>
            <a:ext cx="6593681"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900238" y="3602038"/>
            <a:ext cx="6593681"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5801052" y="5410202"/>
            <a:ext cx="2057400" cy="365125"/>
          </a:xfrm>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a:xfrm>
            <a:off x="1900237" y="5410202"/>
            <a:ext cx="3843665" cy="365125"/>
          </a:xfrm>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a:xfrm>
            <a:off x="7915603" y="5410200"/>
            <a:ext cx="578317" cy="365125"/>
          </a:xfrm>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4310881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7" name="Title 1"/>
          <p:cNvSpPr>
            <a:spLocks noGrp="1"/>
          </p:cNvSpPr>
          <p:nvPr>
            <p:ph type="title"/>
          </p:nvPr>
        </p:nvSpPr>
        <p:spPr>
          <a:xfrm>
            <a:off x="856060" y="618518"/>
            <a:ext cx="7429499" cy="1478570"/>
          </a:xfrm>
        </p:spPr>
        <p:txBody>
          <a:bodyPr/>
          <a:lstStyle/>
          <a:p>
            <a:r>
              <a:rPr lang="en-US"/>
              <a:t>Click to edit Master title style</a:t>
            </a:r>
            <a:endParaRPr lang="en-US" dirty="0"/>
          </a:p>
        </p:txBody>
      </p:sp>
      <p:sp>
        <p:nvSpPr>
          <p:cNvPr id="48" name="Content Placeholder 2"/>
          <p:cNvSpPr>
            <a:spLocks noGrp="1"/>
          </p:cNvSpPr>
          <p:nvPr>
            <p:ph idx="1"/>
          </p:nvPr>
        </p:nvSpPr>
        <p:spPr>
          <a:xfrm>
            <a:off x="856060" y="2249487"/>
            <a:ext cx="742949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9" name="Date Placeholder 3"/>
          <p:cNvSpPr>
            <a:spLocks noGrp="1"/>
          </p:cNvSpPr>
          <p:nvPr>
            <p:ph type="dt" sz="half" idx="10"/>
          </p:nvPr>
        </p:nvSpPr>
        <p:spPr>
          <a:xfrm>
            <a:off x="5592691" y="5883277"/>
            <a:ext cx="2057400" cy="365125"/>
          </a:xfrm>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0" name="Footer Placeholder 4"/>
          <p:cNvSpPr>
            <a:spLocks noGrp="1"/>
          </p:cNvSpPr>
          <p:nvPr>
            <p:ph type="ftr" sz="quarter" idx="11"/>
          </p:nvPr>
        </p:nvSpPr>
        <p:spPr>
          <a:xfrm>
            <a:off x="856059" y="5883276"/>
            <a:ext cx="4679482" cy="365125"/>
          </a:xfrm>
        </p:spPr>
        <p:txBody>
          <a:bodyPr/>
          <a:lstStyle/>
          <a:p>
            <a:endParaRPr lang="en-US" dirty="0">
              <a:solidFill>
                <a:prstClr val="white">
                  <a:tint val="75000"/>
                </a:prstClr>
              </a:solidFill>
            </a:endParaRPr>
          </a:p>
        </p:txBody>
      </p:sp>
      <p:sp>
        <p:nvSpPr>
          <p:cNvPr id="51" name="Slide Number Placeholder 5"/>
          <p:cNvSpPr>
            <a:spLocks noGrp="1"/>
          </p:cNvSpPr>
          <p:nvPr>
            <p:ph type="sldNum" sz="quarter" idx="12"/>
          </p:nvPr>
        </p:nvSpPr>
        <p:spPr>
          <a:xfrm>
            <a:off x="7707241" y="5883275"/>
            <a:ext cx="578317" cy="365125"/>
          </a:xfrm>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1458661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6058" y="1419227"/>
            <a:ext cx="74295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856058" y="4424362"/>
            <a:ext cx="74295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2493404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56058" y="2249486"/>
            <a:ext cx="3658792"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1" y="2249486"/>
            <a:ext cx="3656408"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43578186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56058" y="619127"/>
            <a:ext cx="74295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78902" y="2249486"/>
            <a:ext cx="3435949"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56058" y="3073398"/>
            <a:ext cx="3658793"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1992" y="2249485"/>
            <a:ext cx="3433565"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3073398"/>
            <a:ext cx="3656408"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8" name="Footer Placeholder 7"/>
          <p:cNvSpPr>
            <a:spLocks noGrp="1"/>
          </p:cNvSpPr>
          <p:nvPr>
            <p:ph type="ftr" sz="quarter" idx="11"/>
          </p:nvPr>
        </p:nvSpPr>
        <p:spPr/>
        <p:txBody>
          <a:bodyPr/>
          <a:lstStyle/>
          <a:p>
            <a:endParaRPr lang="en-US" dirty="0">
              <a:solidFill>
                <a:prstClr val="white">
                  <a:tint val="75000"/>
                </a:prstClr>
              </a:solidFill>
            </a:endParaRPr>
          </a:p>
        </p:txBody>
      </p:sp>
      <p:sp>
        <p:nvSpPr>
          <p:cNvPr id="9" name="Slide Number Placeholder 8"/>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6718751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2078202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3" name="Footer Placeholder 2"/>
          <p:cNvSpPr>
            <a:spLocks noGrp="1"/>
          </p:cNvSpPr>
          <p:nvPr>
            <p:ph type="ftr" sz="quarter" idx="11"/>
          </p:nvPr>
        </p:nvSpPr>
        <p:spPr/>
        <p:txBody>
          <a:bodyPr/>
          <a:lstStyle/>
          <a:p>
            <a:endParaRPr lang="en-US" dirty="0">
              <a:solidFill>
                <a:prstClr val="white">
                  <a:tint val="75000"/>
                </a:prstClr>
              </a:solidFill>
            </a:endParaRPr>
          </a:p>
        </p:txBody>
      </p:sp>
      <p:sp>
        <p:nvSpPr>
          <p:cNvPr id="4" name="Slide Number Placeholder 3"/>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81287533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029" y="609601"/>
            <a:ext cx="2892028"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67150" y="592666"/>
            <a:ext cx="4418407"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0029" y="2249486"/>
            <a:ext cx="2892028"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8963149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61" y="609600"/>
            <a:ext cx="3753962"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32866" y="609600"/>
            <a:ext cx="3452693" cy="5181602"/>
          </a:xfrm>
          <a:prstGeom prst="round2DiagRect">
            <a:avLst>
              <a:gd name="adj1" fmla="val 6074"/>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59" y="2249486"/>
            <a:ext cx="3753964"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44783869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58" y="4304665"/>
            <a:ext cx="7434266"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56058" y="606426"/>
            <a:ext cx="7434266" cy="3299778"/>
          </a:xfrm>
          <a:prstGeom prst="round2DiagRect">
            <a:avLst>
              <a:gd name="adj1" fmla="val 5101"/>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856024" y="5124020"/>
            <a:ext cx="7433144"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370162589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56093" y="609600"/>
            <a:ext cx="7429466"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58" y="4419600"/>
            <a:ext cx="7428344"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5142011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4659" y="609600"/>
            <a:ext cx="6977064"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365557"/>
            <a:ext cx="6564224"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56058" y="4309919"/>
            <a:ext cx="74295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
        <p:nvSpPr>
          <p:cNvPr id="52" name="TextBox 51"/>
          <p:cNvSpPr txBox="1"/>
          <p:nvPr/>
        </p:nvSpPr>
        <p:spPr>
          <a:xfrm>
            <a:off x="696579" y="718458"/>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white"/>
                </a:solidFill>
                <a:effectLst/>
              </a:rPr>
              <a:t>“</a:t>
            </a:r>
          </a:p>
        </p:txBody>
      </p:sp>
      <p:sp>
        <p:nvSpPr>
          <p:cNvPr id="53" name="TextBox 52"/>
          <p:cNvSpPr txBox="1"/>
          <p:nvPr/>
        </p:nvSpPr>
        <p:spPr>
          <a:xfrm>
            <a:off x="7817473" y="2764972"/>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white"/>
                </a:solidFill>
                <a:effectLst/>
              </a:rPr>
              <a:t>”</a:t>
            </a:r>
          </a:p>
        </p:txBody>
      </p:sp>
    </p:spTree>
    <p:extLst>
      <p:ext uri="{BB962C8B-B14F-4D97-AF65-F5344CB8AC3E}">
        <p14:creationId xmlns:p14="http://schemas.microsoft.com/office/powerpoint/2010/main" val="94667574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058" y="2134042"/>
            <a:ext cx="74295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856023" y="4657655"/>
            <a:ext cx="7428379"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6" name="Footer Placeholder 5"/>
          <p:cNvSpPr>
            <a:spLocks noGrp="1"/>
          </p:cNvSpPr>
          <p:nvPr>
            <p:ph type="ftr" sz="quarter" idx="11"/>
          </p:nvPr>
        </p:nvSpPr>
        <p:spPr/>
        <p:txBody>
          <a:bodyPr/>
          <a:lstStyle/>
          <a:p>
            <a:endParaRPr lang="en-US" dirty="0">
              <a:solidFill>
                <a:prstClr val="white">
                  <a:tint val="75000"/>
                </a:prstClr>
              </a:solidFill>
            </a:endParaRPr>
          </a:p>
        </p:txBody>
      </p:sp>
      <p:sp>
        <p:nvSpPr>
          <p:cNvPr id="7" name="Slide Number Placeholder 6"/>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7808697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56060" y="609600"/>
            <a:ext cx="7429499"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856058" y="2674463"/>
            <a:ext cx="2397674"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856059" y="3360263"/>
            <a:ext cx="2396432"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86075" y="2677635"/>
            <a:ext cx="2388289"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86075" y="3363435"/>
            <a:ext cx="238895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889332" y="2674463"/>
            <a:ext cx="2396226" cy="685800"/>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889332" y="3360263"/>
            <a:ext cx="2396226"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5608488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56059" y="609600"/>
            <a:ext cx="74294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856060" y="4404596"/>
            <a:ext cx="239643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856060" y="2666998"/>
            <a:ext cx="239643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856060" y="4980859"/>
            <a:ext cx="239643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66790" y="4404596"/>
            <a:ext cx="24003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366790" y="2666998"/>
            <a:ext cx="2399205"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3365695" y="4980857"/>
            <a:ext cx="24003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889426" y="4404595"/>
            <a:ext cx="2393056"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889332" y="2666998"/>
            <a:ext cx="2396227"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18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5889332" y="4980855"/>
            <a:ext cx="2396226"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4" name="Footer Placeholder 3"/>
          <p:cNvSpPr>
            <a:spLocks noGrp="1"/>
          </p:cNvSpPr>
          <p:nvPr>
            <p:ph type="ftr" sz="quarter" idx="11"/>
          </p:nvPr>
        </p:nvSpPr>
        <p:spPr/>
        <p:txBody>
          <a:bodyPr/>
          <a:lstStyle>
            <a:lvl1pPr>
              <a:defRPr cap="all" baseline="0"/>
            </a:lvl1pPr>
          </a:lstStyle>
          <a:p>
            <a:endParaRPr lang="en-US" dirty="0">
              <a:solidFill>
                <a:prstClr val="white">
                  <a:tint val="75000"/>
                </a:prstClr>
              </a:solidFill>
            </a:endParaRPr>
          </a:p>
        </p:txBody>
      </p:sp>
      <p:sp>
        <p:nvSpPr>
          <p:cNvPr id="5" name="Slide Number Placeholder 4"/>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12705267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28421989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1" y="609600"/>
            <a:ext cx="1503758"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56057" y="609600"/>
            <a:ext cx="5811443"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solidFill>
                  <a:prstClr val="white">
                    <a:tint val="75000"/>
                  </a:prstClr>
                </a:solidFill>
              </a:rPr>
              <a:pPr/>
              <a:t>8/12/2019</a:t>
            </a:fld>
            <a:endParaRPr lang="en-US" dirty="0">
              <a:solidFill>
                <a:prstClr val="white">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tint val="75000"/>
                </a:prstClr>
              </a:solidFill>
            </a:endParaRPr>
          </a:p>
        </p:txBody>
      </p:sp>
      <p:sp>
        <p:nvSpPr>
          <p:cNvPr id="6" name="Slide Number Placeholder 5"/>
          <p:cNvSpPr>
            <a:spLocks noGrp="1"/>
          </p:cNvSpPr>
          <p:nvPr>
            <p:ph type="sldNum" sz="quarter" idx="12"/>
          </p:nvPr>
        </p:nvSpPr>
        <p:spPr/>
        <p:txBody>
          <a:bodyPr/>
          <a:lstStyle/>
          <a:p>
            <a:fld id="{6D22F896-40B5-4ADD-8801-0D06FADFA095}" type="slidenum">
              <a:rPr lang="en-US" smtClean="0">
                <a:solidFill>
                  <a:prstClr val="white">
                    <a:tint val="75000"/>
                  </a:prstClr>
                </a:solidFill>
              </a:rPr>
              <a:pPr/>
              <a:t>‹#›</a:t>
            </a:fld>
            <a:endParaRPr lang="en-US" dirty="0">
              <a:solidFill>
                <a:prstClr val="white">
                  <a:tint val="75000"/>
                </a:prstClr>
              </a:solidFill>
            </a:endParaRPr>
          </a:p>
        </p:txBody>
      </p:sp>
    </p:spTree>
    <p:extLst>
      <p:ext uri="{BB962C8B-B14F-4D97-AF65-F5344CB8AC3E}">
        <p14:creationId xmlns:p14="http://schemas.microsoft.com/office/powerpoint/2010/main" val="656987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2.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3.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image" Target="../media/image2.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9041774" cy="6858001"/>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defTabSz="457200"/>
            <a:fld id="{48A87A34-81AB-432B-8DAE-1953F412C126}" type="datetimeFigureOut">
              <a:rPr lang="en-US" smtClean="0">
                <a:solidFill>
                  <a:prstClr val="white">
                    <a:tint val="75000"/>
                  </a:prstClr>
                </a:solidFill>
              </a:rPr>
              <a:pPr defTabSz="457200"/>
              <a:t>8/12/2019</a:t>
            </a:fld>
            <a:endParaRPr lang="en-US" dirty="0">
              <a:solidFill>
                <a:prstClr val="white">
                  <a:tint val="75000"/>
                </a:prstClr>
              </a:solidFill>
            </a:endParaRPr>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defTabSz="457200"/>
            <a:endParaRPr lang="en-US" dirty="0">
              <a:solidFill>
                <a:prstClr val="white">
                  <a:tint val="75000"/>
                </a:prstClr>
              </a:solidFill>
            </a:endParaRPr>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defTabSz="457200"/>
            <a:fld id="{6D22F896-40B5-4ADD-8801-0D06FADFA095}" type="slidenum">
              <a:rPr lang="en-US" smtClean="0">
                <a:solidFill>
                  <a:prstClr val="white">
                    <a:tint val="75000"/>
                  </a:prstClr>
                </a:solidFill>
              </a:rPr>
              <a:pPr defTabSz="457200"/>
              <a:t>‹#›</a:t>
            </a:fld>
            <a:endParaRPr lang="en-US" dirty="0">
              <a:solidFill>
                <a:prstClr val="white">
                  <a:tint val="75000"/>
                </a:prstClr>
              </a:solidFill>
            </a:endParaRPr>
          </a:p>
        </p:txBody>
      </p:sp>
    </p:spTree>
    <p:extLst>
      <p:ext uri="{BB962C8B-B14F-4D97-AF65-F5344CB8AC3E}">
        <p14:creationId xmlns:p14="http://schemas.microsoft.com/office/powerpoint/2010/main" val="347363089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9041774" cy="6858001"/>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defTabSz="457200"/>
            <a:fld id="{48A87A34-81AB-432B-8DAE-1953F412C126}" type="datetimeFigureOut">
              <a:rPr lang="en-US" smtClean="0">
                <a:solidFill>
                  <a:prstClr val="white">
                    <a:tint val="75000"/>
                  </a:prstClr>
                </a:solidFill>
              </a:rPr>
              <a:pPr defTabSz="457200"/>
              <a:t>8/12/2019</a:t>
            </a:fld>
            <a:endParaRPr lang="en-US" dirty="0">
              <a:solidFill>
                <a:prstClr val="white">
                  <a:tint val="75000"/>
                </a:prstClr>
              </a:solidFill>
            </a:endParaRPr>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defTabSz="457200"/>
            <a:endParaRPr lang="en-US" dirty="0">
              <a:solidFill>
                <a:prstClr val="white">
                  <a:tint val="75000"/>
                </a:prstClr>
              </a:solidFill>
            </a:endParaRPr>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defTabSz="457200"/>
            <a:fld id="{6D22F896-40B5-4ADD-8801-0D06FADFA095}" type="slidenum">
              <a:rPr lang="en-US" smtClean="0">
                <a:solidFill>
                  <a:prstClr val="white">
                    <a:tint val="75000"/>
                  </a:prstClr>
                </a:solidFill>
              </a:rPr>
              <a:pPr defTabSz="457200"/>
              <a:t>‹#›</a:t>
            </a:fld>
            <a:endParaRPr lang="en-US" dirty="0">
              <a:solidFill>
                <a:prstClr val="white">
                  <a:tint val="75000"/>
                </a:prstClr>
              </a:solidFill>
            </a:endParaRPr>
          </a:p>
        </p:txBody>
      </p:sp>
    </p:spTree>
    <p:extLst>
      <p:ext uri="{BB962C8B-B14F-4D97-AF65-F5344CB8AC3E}">
        <p14:creationId xmlns:p14="http://schemas.microsoft.com/office/powerpoint/2010/main" val="2128942466"/>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9041774" cy="6858001"/>
            <a:chOff x="-14288" y="0"/>
            <a:chExt cx="9041774"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8352798"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856060" y="618518"/>
            <a:ext cx="7429499"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856060" y="2249487"/>
            <a:ext cx="74294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592691" y="5883277"/>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defTabSz="457200"/>
            <a:fld id="{48A87A34-81AB-432B-8DAE-1953F412C126}" type="datetimeFigureOut">
              <a:rPr lang="en-US" smtClean="0">
                <a:solidFill>
                  <a:prstClr val="white">
                    <a:tint val="75000"/>
                  </a:prstClr>
                </a:solidFill>
              </a:rPr>
              <a:pPr defTabSz="457200"/>
              <a:t>8/12/2019</a:t>
            </a:fld>
            <a:endParaRPr lang="en-US" dirty="0">
              <a:solidFill>
                <a:prstClr val="white">
                  <a:tint val="75000"/>
                </a:prstClr>
              </a:solidFill>
            </a:endParaRPr>
          </a:p>
        </p:txBody>
      </p:sp>
      <p:sp>
        <p:nvSpPr>
          <p:cNvPr id="5" name="Footer Placeholder 4"/>
          <p:cNvSpPr>
            <a:spLocks noGrp="1"/>
          </p:cNvSpPr>
          <p:nvPr>
            <p:ph type="ftr" sz="quarter" idx="3"/>
          </p:nvPr>
        </p:nvSpPr>
        <p:spPr>
          <a:xfrm>
            <a:off x="856059" y="5883276"/>
            <a:ext cx="4679482"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defTabSz="457200"/>
            <a:endParaRPr lang="en-US" dirty="0">
              <a:solidFill>
                <a:prstClr val="white">
                  <a:tint val="75000"/>
                </a:prstClr>
              </a:solidFill>
            </a:endParaRPr>
          </a:p>
        </p:txBody>
      </p:sp>
      <p:sp>
        <p:nvSpPr>
          <p:cNvPr id="6" name="Slide Number Placeholder 5"/>
          <p:cNvSpPr>
            <a:spLocks noGrp="1"/>
          </p:cNvSpPr>
          <p:nvPr>
            <p:ph type="sldNum" sz="quarter" idx="4"/>
          </p:nvPr>
        </p:nvSpPr>
        <p:spPr>
          <a:xfrm>
            <a:off x="7707241" y="5883275"/>
            <a:ext cx="578317"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defTabSz="457200"/>
            <a:fld id="{6D22F896-40B5-4ADD-8801-0D06FADFA095}" type="slidenum">
              <a:rPr lang="en-US" smtClean="0">
                <a:solidFill>
                  <a:prstClr val="white">
                    <a:tint val="75000"/>
                  </a:prstClr>
                </a:solidFill>
              </a:rPr>
              <a:pPr defTabSz="457200"/>
              <a:t>‹#›</a:t>
            </a:fld>
            <a:endParaRPr lang="en-US" dirty="0">
              <a:solidFill>
                <a:prstClr val="white">
                  <a:tint val="75000"/>
                </a:prstClr>
              </a:solidFill>
            </a:endParaRPr>
          </a:p>
        </p:txBody>
      </p:sp>
    </p:spTree>
    <p:extLst>
      <p:ext uri="{BB962C8B-B14F-4D97-AF65-F5344CB8AC3E}">
        <p14:creationId xmlns:p14="http://schemas.microsoft.com/office/powerpoint/2010/main" val="2789742320"/>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3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16.jpeg"/><Relationship Id="rId3" Type="http://schemas.openxmlformats.org/officeDocument/2006/relationships/diagramLayout" Target="../diagrams/layout1.xml"/><Relationship Id="rId7" Type="http://schemas.openxmlformats.org/officeDocument/2006/relationships/image" Target="../media/image15.jpeg"/><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11" Type="http://schemas.openxmlformats.org/officeDocument/2006/relationships/diagramColors" Target="../diagrams/colors2.xml"/><Relationship Id="rId5" Type="http://schemas.openxmlformats.org/officeDocument/2006/relationships/diagramColors" Target="../diagrams/colors1.xml"/><Relationship Id="rId10" Type="http://schemas.openxmlformats.org/officeDocument/2006/relationships/diagramQuickStyle" Target="../diagrams/quickStyle2.xml"/><Relationship Id="rId4" Type="http://schemas.openxmlformats.org/officeDocument/2006/relationships/diagramQuickStyle" Target="../diagrams/quickStyle1.xml"/><Relationship Id="rId9" Type="http://schemas.openxmlformats.org/officeDocument/2006/relationships/diagramLayout" Target="../diagrams/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77793" y="1205344"/>
            <a:ext cx="8311977" cy="3757353"/>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a:lstStyle>
          <a:p>
            <a:pPr algn="ctr"/>
            <a:r>
              <a:rPr lang="en-GB" sz="6000" b="1" dirty="0" smtClean="0"/>
              <a:t>Human performance</a:t>
            </a:r>
            <a:r>
              <a:rPr lang="en-GB" dirty="0" smtClean="0"/>
              <a:t/>
            </a:r>
            <a:br>
              <a:rPr lang="en-GB" dirty="0" smtClean="0"/>
            </a:br>
            <a:r>
              <a:rPr lang="en-GB" dirty="0" smtClean="0"/>
              <a:t>m6x00915</a:t>
            </a:r>
            <a:br>
              <a:rPr lang="en-GB" dirty="0" smtClean="0"/>
            </a:br>
            <a:r>
              <a:rPr lang="en-GB" b="1" dirty="0" smtClean="0"/>
              <a:t/>
            </a:r>
            <a:br>
              <a:rPr lang="en-GB" b="1" dirty="0" smtClean="0"/>
            </a:br>
            <a:r>
              <a:rPr lang="en-GB" sz="4900" b="1" dirty="0" smtClean="0"/>
              <a:t>models of memory and practical application for eyewitness testimony</a:t>
            </a:r>
            <a:endParaRPr lang="en-GB" sz="4900" b="1" dirty="0"/>
          </a:p>
        </p:txBody>
      </p:sp>
      <p:sp>
        <p:nvSpPr>
          <p:cNvPr id="7" name="Subtitle 2"/>
          <p:cNvSpPr txBox="1">
            <a:spLocks/>
          </p:cNvSpPr>
          <p:nvPr/>
        </p:nvSpPr>
        <p:spPr>
          <a:xfrm>
            <a:off x="1336942" y="5412268"/>
            <a:ext cx="6593681" cy="98853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marL="0" indent="0" algn="ctr">
              <a:buNone/>
            </a:pPr>
            <a:r>
              <a:rPr lang="en-GB" sz="4000" b="1" dirty="0" smtClean="0"/>
              <a:t>DR KATE WILLIAMS</a:t>
            </a:r>
            <a:endParaRPr lang="en-GB" sz="4000" b="1" dirty="0"/>
          </a:p>
        </p:txBody>
      </p:sp>
    </p:spTree>
    <p:extLst>
      <p:ext uri="{BB962C8B-B14F-4D97-AF65-F5344CB8AC3E}">
        <p14:creationId xmlns:p14="http://schemas.microsoft.com/office/powerpoint/2010/main" val="9691698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sz="3400" b="1" dirty="0">
                <a:solidFill>
                  <a:schemeClr val="bg1"/>
                </a:solidFill>
                <a:latin typeface="Arial" panose="020B0604020202020204" pitchFamily="34" charset="0"/>
                <a:cs typeface="Arial" panose="020B0604020202020204" pitchFamily="34" charset="0"/>
              </a:rPr>
              <a:t>memory</a:t>
            </a:r>
          </a:p>
        </p:txBody>
      </p:sp>
      <p:sp>
        <p:nvSpPr>
          <p:cNvPr id="3" name="TextBox 2"/>
          <p:cNvSpPr txBox="1"/>
          <p:nvPr/>
        </p:nvSpPr>
        <p:spPr>
          <a:xfrm>
            <a:off x="66502" y="647764"/>
            <a:ext cx="8976830" cy="6494085"/>
          </a:xfrm>
          <a:prstGeom prst="rect">
            <a:avLst/>
          </a:prstGeom>
          <a:noFill/>
        </p:spPr>
        <p:txBody>
          <a:bodyPr wrap="square" rtlCol="0">
            <a:spAutoFit/>
          </a:bodyPr>
          <a:lstStyle/>
          <a:p>
            <a:pPr marL="457200" indent="-457200">
              <a:buFont typeface="Arial" panose="020B0604020202020204" pitchFamily="34" charset="0"/>
              <a:buChar char="•"/>
            </a:pPr>
            <a:r>
              <a:rPr lang="en-GB" sz="3600" dirty="0" smtClean="0">
                <a:solidFill>
                  <a:schemeClr val="bg1"/>
                </a:solidFill>
              </a:rPr>
              <a:t>Vital </a:t>
            </a:r>
            <a:r>
              <a:rPr lang="en-GB" sz="3600" dirty="0">
                <a:solidFill>
                  <a:schemeClr val="bg1"/>
                </a:solidFill>
              </a:rPr>
              <a:t>for performance:</a:t>
            </a:r>
          </a:p>
          <a:p>
            <a:endParaRPr lang="en-GB" sz="1100" dirty="0">
              <a:solidFill>
                <a:schemeClr val="bg1"/>
              </a:solidFill>
            </a:endParaRPr>
          </a:p>
          <a:p>
            <a:pPr marL="457200" indent="-457200">
              <a:buFont typeface="Arial" panose="020B0604020202020204" pitchFamily="34" charset="0"/>
              <a:buChar char="•"/>
            </a:pPr>
            <a:r>
              <a:rPr lang="en-GB" sz="3600" dirty="0">
                <a:solidFill>
                  <a:schemeClr val="bg1"/>
                </a:solidFill>
              </a:rPr>
              <a:t>Why? How does it link to performance?</a:t>
            </a:r>
          </a:p>
          <a:p>
            <a:pPr lvl="1"/>
            <a:endParaRPr lang="en-GB" sz="1100" dirty="0">
              <a:solidFill>
                <a:schemeClr val="bg1"/>
              </a:solidFill>
            </a:endParaRPr>
          </a:p>
          <a:p>
            <a:pPr marL="914400" lvl="1" indent="-457200">
              <a:buFont typeface="Arial" panose="020B0604020202020204" pitchFamily="34" charset="0"/>
              <a:buChar char="•"/>
            </a:pPr>
            <a:r>
              <a:rPr lang="en-GB" sz="3200" dirty="0">
                <a:solidFill>
                  <a:schemeClr val="bg1"/>
                </a:solidFill>
              </a:rPr>
              <a:t>Being able to </a:t>
            </a:r>
            <a:r>
              <a:rPr lang="en-GB" sz="3200" b="1" dirty="0">
                <a:solidFill>
                  <a:schemeClr val="bg1"/>
                </a:solidFill>
              </a:rPr>
              <a:t>remember </a:t>
            </a:r>
            <a:r>
              <a:rPr lang="en-GB" sz="3200" dirty="0">
                <a:solidFill>
                  <a:schemeClr val="bg1"/>
                </a:solidFill>
              </a:rPr>
              <a:t>is one aspect of memory that can help us perform.</a:t>
            </a:r>
          </a:p>
          <a:p>
            <a:pPr lvl="2"/>
            <a:endParaRPr lang="en-GB" sz="1100" dirty="0">
              <a:solidFill>
                <a:schemeClr val="bg1"/>
              </a:solidFill>
            </a:endParaRPr>
          </a:p>
          <a:p>
            <a:pPr marL="914400" lvl="1" indent="-457200">
              <a:buFont typeface="Arial" panose="020B0604020202020204" pitchFamily="34" charset="0"/>
              <a:buChar char="•"/>
            </a:pPr>
            <a:r>
              <a:rPr lang="en-GB" sz="3200" dirty="0">
                <a:solidFill>
                  <a:schemeClr val="bg1"/>
                </a:solidFill>
              </a:rPr>
              <a:t>However, from a performance point we are also interested in </a:t>
            </a:r>
            <a:r>
              <a:rPr lang="en-GB" sz="3200" dirty="0" smtClean="0">
                <a:solidFill>
                  <a:schemeClr val="bg1"/>
                </a:solidFill>
              </a:rPr>
              <a:t>mechanisms </a:t>
            </a:r>
            <a:r>
              <a:rPr lang="en-GB" sz="3200" dirty="0">
                <a:solidFill>
                  <a:schemeClr val="bg1"/>
                </a:solidFill>
              </a:rPr>
              <a:t>behind how/why we </a:t>
            </a:r>
            <a:r>
              <a:rPr lang="en-GB" sz="3200" b="1" dirty="0">
                <a:solidFill>
                  <a:schemeClr val="bg1"/>
                </a:solidFill>
              </a:rPr>
              <a:t>Forget </a:t>
            </a:r>
            <a:r>
              <a:rPr lang="en-GB" sz="3200" dirty="0" smtClean="0">
                <a:solidFill>
                  <a:schemeClr val="bg1"/>
                </a:solidFill>
              </a:rPr>
              <a:t>&amp; </a:t>
            </a:r>
            <a:r>
              <a:rPr lang="en-GB" sz="3200" dirty="0" smtClean="0">
                <a:solidFill>
                  <a:schemeClr val="bg1"/>
                </a:solidFill>
              </a:rPr>
              <a:t>impact </a:t>
            </a:r>
            <a:r>
              <a:rPr lang="en-GB" sz="3200" dirty="0">
                <a:solidFill>
                  <a:schemeClr val="bg1"/>
                </a:solidFill>
              </a:rPr>
              <a:t>this has on performance.</a:t>
            </a:r>
          </a:p>
          <a:p>
            <a:pPr lvl="2"/>
            <a:endParaRPr lang="en-GB" sz="1100" dirty="0">
              <a:solidFill>
                <a:schemeClr val="bg1"/>
              </a:solidFill>
            </a:endParaRPr>
          </a:p>
          <a:p>
            <a:pPr marL="1371600" lvl="2" indent="-457200">
              <a:buFont typeface="Arial" panose="020B0604020202020204" pitchFamily="34" charset="0"/>
              <a:buChar char="•"/>
            </a:pPr>
            <a:r>
              <a:rPr lang="en-GB" sz="2800" dirty="0">
                <a:solidFill>
                  <a:schemeClr val="bg1"/>
                </a:solidFill>
              </a:rPr>
              <a:t>It can be trivial – e.g., forgetting a phone number.</a:t>
            </a:r>
          </a:p>
          <a:p>
            <a:pPr marL="1371600" lvl="2" indent="-457200">
              <a:buFont typeface="Arial" panose="020B0604020202020204" pitchFamily="34" charset="0"/>
              <a:buChar char="•"/>
            </a:pPr>
            <a:r>
              <a:rPr lang="en-GB" sz="2800" dirty="0">
                <a:solidFill>
                  <a:schemeClr val="bg1"/>
                </a:solidFill>
              </a:rPr>
              <a:t>It can be critical – e.g., forgetting </a:t>
            </a:r>
            <a:r>
              <a:rPr lang="en-GB" sz="2800" dirty="0" smtClean="0">
                <a:solidFill>
                  <a:schemeClr val="bg1"/>
                </a:solidFill>
              </a:rPr>
              <a:t>emergency </a:t>
            </a:r>
            <a:r>
              <a:rPr lang="en-GB" sz="2800" dirty="0">
                <a:solidFill>
                  <a:schemeClr val="bg1"/>
                </a:solidFill>
              </a:rPr>
              <a:t>procedure when noticing a faulty system in a nuclear power plant. </a:t>
            </a:r>
          </a:p>
          <a:p>
            <a:pPr marL="457200"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297986857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903" y="57666"/>
            <a:ext cx="8995719" cy="571508"/>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sz="2800" b="1" dirty="0">
                <a:solidFill>
                  <a:schemeClr val="bg1"/>
                </a:solidFill>
                <a:latin typeface="Arial" panose="020B0604020202020204" pitchFamily="34" charset="0"/>
                <a:cs typeface="Arial" panose="020B0604020202020204" pitchFamily="34" charset="0"/>
              </a:rPr>
              <a:t>Real-life </a:t>
            </a:r>
            <a:r>
              <a:rPr lang="en-GB" sz="2800" b="1" dirty="0" smtClean="0">
                <a:solidFill>
                  <a:schemeClr val="bg1"/>
                </a:solidFill>
                <a:latin typeface="Arial" panose="020B0604020202020204" pitchFamily="34" charset="0"/>
                <a:cs typeface="Arial" panose="020B0604020202020204" pitchFamily="34" charset="0"/>
              </a:rPr>
              <a:t>Examples of memory failures</a:t>
            </a:r>
            <a:endParaRPr lang="en-GB" sz="2800" b="1" dirty="0">
              <a:solidFill>
                <a:schemeClr val="bg1"/>
              </a:solidFill>
              <a:latin typeface="Arial" panose="020B0604020202020204" pitchFamily="34" charset="0"/>
              <a:cs typeface="Arial" panose="020B0604020202020204" pitchFamily="34" charset="0"/>
            </a:endParaRPr>
          </a:p>
        </p:txBody>
      </p:sp>
      <p:sp>
        <p:nvSpPr>
          <p:cNvPr id="3" name="TextBox 2"/>
          <p:cNvSpPr txBox="1"/>
          <p:nvPr/>
        </p:nvSpPr>
        <p:spPr>
          <a:xfrm>
            <a:off x="65902" y="894344"/>
            <a:ext cx="8995719" cy="5447645"/>
          </a:xfrm>
          <a:prstGeom prst="rect">
            <a:avLst/>
          </a:prstGeom>
          <a:noFill/>
        </p:spPr>
        <p:txBody>
          <a:bodyPr wrap="square" rtlCol="0">
            <a:spAutoFit/>
          </a:bodyPr>
          <a:lstStyle/>
          <a:p>
            <a:pPr marL="457200" indent="-457200">
              <a:buFont typeface="Arial" panose="020B0604020202020204" pitchFamily="34" charset="0"/>
              <a:buChar char="•"/>
            </a:pPr>
            <a:r>
              <a:rPr lang="en-GB" sz="3200" dirty="0" smtClean="0">
                <a:solidFill>
                  <a:schemeClr val="bg1"/>
                </a:solidFill>
              </a:rPr>
              <a:t>1915: railroad </a:t>
            </a:r>
            <a:r>
              <a:rPr lang="en-GB" sz="3200" dirty="0">
                <a:solidFill>
                  <a:schemeClr val="bg1"/>
                </a:solidFill>
              </a:rPr>
              <a:t>switchman in Scotland forgot </a:t>
            </a:r>
            <a:r>
              <a:rPr lang="en-GB" sz="3200" dirty="0" smtClean="0">
                <a:solidFill>
                  <a:schemeClr val="bg1"/>
                </a:solidFill>
              </a:rPr>
              <a:t>train was moved to </a:t>
            </a:r>
            <a:r>
              <a:rPr lang="en-GB" sz="3200" dirty="0">
                <a:solidFill>
                  <a:schemeClr val="bg1"/>
                </a:solidFill>
              </a:rPr>
              <a:t>an active </a:t>
            </a:r>
            <a:r>
              <a:rPr lang="en-GB" sz="3200" dirty="0" smtClean="0">
                <a:solidFill>
                  <a:schemeClr val="bg1"/>
                </a:solidFill>
              </a:rPr>
              <a:t>track - two trains </a:t>
            </a:r>
            <a:r>
              <a:rPr lang="en-GB" sz="3200" dirty="0" smtClean="0">
                <a:solidFill>
                  <a:schemeClr val="bg1"/>
                </a:solidFill>
              </a:rPr>
              <a:t>travelled </a:t>
            </a:r>
            <a:r>
              <a:rPr lang="en-GB" sz="3200" dirty="0">
                <a:solidFill>
                  <a:schemeClr val="bg1"/>
                </a:solidFill>
              </a:rPr>
              <a:t>on </a:t>
            </a:r>
            <a:r>
              <a:rPr lang="en-GB" sz="3200" dirty="0" smtClean="0">
                <a:solidFill>
                  <a:schemeClr val="bg1"/>
                </a:solidFill>
              </a:rPr>
              <a:t>same </a:t>
            </a:r>
            <a:r>
              <a:rPr lang="en-GB" sz="3200" dirty="0">
                <a:solidFill>
                  <a:schemeClr val="bg1"/>
                </a:solidFill>
              </a:rPr>
              <a:t>piece of track and </a:t>
            </a:r>
            <a:r>
              <a:rPr lang="en-GB" sz="3200" dirty="0" smtClean="0">
                <a:solidFill>
                  <a:schemeClr val="bg1"/>
                </a:solidFill>
              </a:rPr>
              <a:t>crashed.</a:t>
            </a:r>
            <a:endParaRPr lang="en-GB" sz="3200" dirty="0">
              <a:solidFill>
                <a:schemeClr val="bg1"/>
              </a:solidFill>
            </a:endParaRPr>
          </a:p>
          <a:p>
            <a:pPr marL="914400" lvl="1" indent="-457200">
              <a:buFont typeface="Arial" panose="020B0604020202020204" pitchFamily="34" charset="0"/>
              <a:buChar char="•"/>
            </a:pPr>
            <a:r>
              <a:rPr lang="en-GB" sz="2800" dirty="0">
                <a:solidFill>
                  <a:schemeClr val="bg1"/>
                </a:solidFill>
              </a:rPr>
              <a:t>Over 200 people </a:t>
            </a:r>
            <a:r>
              <a:rPr lang="en-GB" sz="2800" dirty="0" smtClean="0">
                <a:solidFill>
                  <a:schemeClr val="bg1"/>
                </a:solidFill>
              </a:rPr>
              <a:t>killed </a:t>
            </a:r>
            <a:r>
              <a:rPr lang="en-GB" sz="2800" dirty="0">
                <a:solidFill>
                  <a:schemeClr val="bg1"/>
                </a:solidFill>
              </a:rPr>
              <a:t>(Rolt, 1978; Reason 2008</a:t>
            </a:r>
            <a:r>
              <a:rPr lang="en-GB" sz="2800" dirty="0" smtClean="0">
                <a:solidFill>
                  <a:schemeClr val="bg1"/>
                </a:solidFill>
              </a:rPr>
              <a:t>).</a:t>
            </a:r>
          </a:p>
          <a:p>
            <a:pPr lvl="1"/>
            <a:endParaRPr lang="en-GB" sz="2600" dirty="0">
              <a:solidFill>
                <a:schemeClr val="bg1"/>
              </a:solidFill>
            </a:endParaRPr>
          </a:p>
          <a:p>
            <a:pPr marL="914400" lvl="1" indent="-457200">
              <a:buFont typeface="Arial" panose="020B0604020202020204" pitchFamily="34" charset="0"/>
              <a:buChar char="•"/>
            </a:pPr>
            <a:endParaRPr lang="en-GB" sz="1100" dirty="0">
              <a:solidFill>
                <a:schemeClr val="bg1"/>
              </a:solidFill>
            </a:endParaRPr>
          </a:p>
          <a:p>
            <a:pPr marL="457200" indent="-457200">
              <a:buFont typeface="Arial" panose="020B0604020202020204" pitchFamily="34" charset="0"/>
              <a:buChar char="•"/>
            </a:pPr>
            <a:r>
              <a:rPr lang="en-GB" sz="3200" dirty="0" smtClean="0">
                <a:solidFill>
                  <a:schemeClr val="bg1"/>
                </a:solidFill>
              </a:rPr>
              <a:t>1996: </a:t>
            </a:r>
            <a:r>
              <a:rPr lang="en-GB" sz="3200" dirty="0">
                <a:solidFill>
                  <a:schemeClr val="bg1"/>
                </a:solidFill>
              </a:rPr>
              <a:t>mechanics forgot to put </a:t>
            </a:r>
            <a:r>
              <a:rPr lang="en-GB" sz="3200" dirty="0" smtClean="0">
                <a:solidFill>
                  <a:schemeClr val="bg1"/>
                </a:solidFill>
              </a:rPr>
              <a:t>safety </a:t>
            </a:r>
            <a:r>
              <a:rPr lang="en-GB" sz="3200" dirty="0">
                <a:solidFill>
                  <a:schemeClr val="bg1"/>
                </a:solidFill>
              </a:rPr>
              <a:t>caps on oxygen </a:t>
            </a:r>
            <a:r>
              <a:rPr lang="en-GB" sz="3200" dirty="0" smtClean="0">
                <a:solidFill>
                  <a:schemeClr val="bg1"/>
                </a:solidFill>
              </a:rPr>
              <a:t>generators loaded </a:t>
            </a:r>
            <a:r>
              <a:rPr lang="en-GB" sz="3200" dirty="0">
                <a:solidFill>
                  <a:schemeClr val="bg1"/>
                </a:solidFill>
              </a:rPr>
              <a:t>onto a flight.</a:t>
            </a:r>
          </a:p>
          <a:p>
            <a:pPr marL="914400" lvl="1" indent="-457200">
              <a:buFont typeface="Arial" panose="020B0604020202020204" pitchFamily="34" charset="0"/>
              <a:buChar char="•"/>
            </a:pPr>
            <a:r>
              <a:rPr lang="en-GB" sz="2800" dirty="0">
                <a:solidFill>
                  <a:schemeClr val="bg1"/>
                </a:solidFill>
              </a:rPr>
              <a:t>Ramp agent also forgot to check content of the cargo.   </a:t>
            </a:r>
          </a:p>
          <a:p>
            <a:pPr marL="914400" lvl="1" indent="-457200">
              <a:buFont typeface="Arial" panose="020B0604020202020204" pitchFamily="34" charset="0"/>
              <a:buChar char="•"/>
            </a:pPr>
            <a:r>
              <a:rPr lang="en-GB" sz="2800" dirty="0">
                <a:solidFill>
                  <a:schemeClr val="bg1"/>
                </a:solidFill>
              </a:rPr>
              <a:t>During </a:t>
            </a:r>
            <a:r>
              <a:rPr lang="en-GB" sz="2800" dirty="0" smtClean="0">
                <a:solidFill>
                  <a:schemeClr val="bg1"/>
                </a:solidFill>
              </a:rPr>
              <a:t>flight</a:t>
            </a:r>
            <a:r>
              <a:rPr lang="en-GB" sz="2800" dirty="0">
                <a:solidFill>
                  <a:schemeClr val="bg1"/>
                </a:solidFill>
              </a:rPr>
              <a:t>, a generator engaged, causing a fire.</a:t>
            </a:r>
          </a:p>
          <a:p>
            <a:pPr marL="914400" lvl="1" indent="-457200">
              <a:buFont typeface="Arial" panose="020B0604020202020204" pitchFamily="34" charset="0"/>
              <a:buChar char="•"/>
            </a:pPr>
            <a:r>
              <a:rPr lang="en-GB" sz="2800" dirty="0">
                <a:solidFill>
                  <a:schemeClr val="bg1"/>
                </a:solidFill>
              </a:rPr>
              <a:t>The plane crashed, killing over 100 people (</a:t>
            </a:r>
            <a:r>
              <a:rPr lang="en-GB" sz="2800" dirty="0" err="1">
                <a:solidFill>
                  <a:schemeClr val="bg1"/>
                </a:solidFill>
              </a:rPr>
              <a:t>Langewiesche</a:t>
            </a:r>
            <a:r>
              <a:rPr lang="en-GB" sz="2800" dirty="0">
                <a:solidFill>
                  <a:schemeClr val="bg1"/>
                </a:solidFill>
              </a:rPr>
              <a:t>, 1998)</a:t>
            </a:r>
          </a:p>
          <a:p>
            <a:pPr marL="914400" lvl="1" indent="-457200">
              <a:buFont typeface="Arial" panose="020B0604020202020204" pitchFamily="34" charset="0"/>
              <a:buChar char="•"/>
            </a:pPr>
            <a:endParaRPr lang="en-GB" sz="1100" dirty="0">
              <a:solidFill>
                <a:schemeClr val="bg1"/>
              </a:solidFill>
            </a:endParaRPr>
          </a:p>
        </p:txBody>
      </p:sp>
    </p:spTree>
    <p:extLst>
      <p:ext uri="{BB962C8B-B14F-4D97-AF65-F5344CB8AC3E}">
        <p14:creationId xmlns:p14="http://schemas.microsoft.com/office/powerpoint/2010/main" val="98911635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sz="3400" b="1" dirty="0">
                <a:solidFill>
                  <a:schemeClr val="bg1"/>
                </a:solidFill>
                <a:latin typeface="Arial" panose="020B0604020202020204" pitchFamily="34" charset="0"/>
                <a:cs typeface="Arial" panose="020B0604020202020204" pitchFamily="34" charset="0"/>
              </a:rPr>
              <a:t>Real-life failures of memory</a:t>
            </a:r>
          </a:p>
        </p:txBody>
      </p:sp>
      <p:sp>
        <p:nvSpPr>
          <p:cNvPr id="3" name="TextBox 2"/>
          <p:cNvSpPr txBox="1"/>
          <p:nvPr/>
        </p:nvSpPr>
        <p:spPr>
          <a:xfrm>
            <a:off x="78258" y="755830"/>
            <a:ext cx="8995719" cy="5693866"/>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chemeClr val="bg1"/>
                </a:solidFill>
              </a:rPr>
              <a:t>Success </a:t>
            </a:r>
            <a:r>
              <a:rPr lang="en-GB" sz="2800" dirty="0">
                <a:solidFill>
                  <a:schemeClr val="bg1"/>
                </a:solidFill>
              </a:rPr>
              <a:t>or failure of memory has major impact on safety.</a:t>
            </a:r>
          </a:p>
          <a:p>
            <a:pPr marL="457200" indent="-457200">
              <a:buFont typeface="Arial" panose="020B0604020202020204" pitchFamily="34" charset="0"/>
              <a:buChar char="•"/>
            </a:pPr>
            <a:r>
              <a:rPr lang="en-GB" sz="2800" dirty="0">
                <a:solidFill>
                  <a:schemeClr val="bg1"/>
                </a:solidFill>
              </a:rPr>
              <a:t>If we can understand mechanisms of memory </a:t>
            </a:r>
            <a:r>
              <a:rPr lang="en-GB" sz="2800" dirty="0" smtClean="0">
                <a:solidFill>
                  <a:schemeClr val="bg1"/>
                </a:solidFill>
              </a:rPr>
              <a:t>and </a:t>
            </a:r>
            <a:r>
              <a:rPr lang="en-GB" sz="2800" dirty="0">
                <a:solidFill>
                  <a:schemeClr val="bg1"/>
                </a:solidFill>
              </a:rPr>
              <a:t>how it functions, we may identify ways to avoid disaster. </a:t>
            </a:r>
            <a:endParaRPr lang="en-GB" sz="2800" dirty="0" smtClean="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To begin………Can we develop a model of memory?</a:t>
            </a:r>
          </a:p>
          <a:p>
            <a:pPr marL="457200" indent="-457200">
              <a:buFont typeface="Arial" panose="020B0604020202020204" pitchFamily="34" charset="0"/>
              <a:buChar char="•"/>
            </a:pPr>
            <a:endParaRPr lang="en-GB" sz="2800" dirty="0" smtClean="0">
              <a:solidFill>
                <a:schemeClr val="bg1"/>
              </a:solidFill>
            </a:endParaRPr>
          </a:p>
          <a:p>
            <a:pPr marL="457200" indent="-457200">
              <a:buFont typeface="Arial" panose="020B0604020202020204" pitchFamily="34" charset="0"/>
              <a:buChar char="•"/>
            </a:pPr>
            <a:r>
              <a:rPr lang="en-GB" sz="2800" dirty="0" smtClean="0">
                <a:solidFill>
                  <a:schemeClr val="bg1"/>
                </a:solidFill>
              </a:rPr>
              <a:t>Experimental &amp; </a:t>
            </a:r>
            <a:r>
              <a:rPr lang="en-GB" sz="2800" dirty="0">
                <a:solidFill>
                  <a:schemeClr val="bg1"/>
                </a:solidFill>
              </a:rPr>
              <a:t>applied </a:t>
            </a:r>
            <a:r>
              <a:rPr lang="en-GB" sz="2800" dirty="0" smtClean="0">
                <a:solidFill>
                  <a:schemeClr val="bg1"/>
                </a:solidFill>
              </a:rPr>
              <a:t>research, </a:t>
            </a:r>
            <a:r>
              <a:rPr lang="en-GB" sz="2800" dirty="0">
                <a:solidFill>
                  <a:schemeClr val="bg1"/>
                </a:solidFill>
              </a:rPr>
              <a:t>with evidence from brain damaged </a:t>
            </a:r>
            <a:r>
              <a:rPr lang="en-GB" sz="2800" dirty="0" smtClean="0">
                <a:solidFill>
                  <a:schemeClr val="bg1"/>
                </a:solidFill>
              </a:rPr>
              <a:t>patients, </a:t>
            </a:r>
            <a:r>
              <a:rPr lang="en-GB" sz="2800" dirty="0">
                <a:solidFill>
                  <a:schemeClr val="bg1"/>
                </a:solidFill>
              </a:rPr>
              <a:t>suggests memory is multi-faceted</a:t>
            </a:r>
            <a:r>
              <a:rPr lang="en-GB" sz="2800" dirty="0" smtClean="0">
                <a:solidFill>
                  <a:schemeClr val="bg1"/>
                </a:solidFill>
              </a:rPr>
              <a:t>.</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smtClean="0">
                <a:solidFill>
                  <a:schemeClr val="bg1"/>
                </a:solidFill>
              </a:rPr>
              <a:t>This </a:t>
            </a:r>
            <a:r>
              <a:rPr lang="en-GB" sz="2800" dirty="0">
                <a:solidFill>
                  <a:schemeClr val="bg1"/>
                </a:solidFill>
              </a:rPr>
              <a:t>makes designing a general model difficult. </a:t>
            </a:r>
            <a:endParaRPr lang="en-GB" sz="2800" dirty="0" smtClean="0">
              <a:solidFill>
                <a:schemeClr val="bg1"/>
              </a:solidFill>
            </a:endParaRPr>
          </a:p>
          <a:p>
            <a:pPr marL="914400" lvl="1" indent="-457200">
              <a:buFont typeface="Arial" panose="020B0604020202020204" pitchFamily="34" charset="0"/>
              <a:buChar char="•"/>
            </a:pPr>
            <a:r>
              <a:rPr lang="en-GB" sz="2800" dirty="0" smtClean="0">
                <a:solidFill>
                  <a:schemeClr val="bg1"/>
                </a:solidFill>
              </a:rPr>
              <a:t>It </a:t>
            </a:r>
            <a:r>
              <a:rPr lang="en-GB" sz="2800" dirty="0">
                <a:solidFill>
                  <a:schemeClr val="bg1"/>
                </a:solidFill>
              </a:rPr>
              <a:t>needs to be broken down into its constituent parts.</a:t>
            </a:r>
          </a:p>
          <a:p>
            <a:pPr marL="457200"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335420118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par>
                                <p:cTn id="28" presetID="14" presetClass="entr" presetSubtype="10" fill="hold" nodeType="with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40804" y="1929983"/>
            <a:ext cx="2087563" cy="797395"/>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w="76200">
            <a:solidFill>
              <a:schemeClr val="bg1"/>
            </a:solidFill>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32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Encoding</a:t>
            </a:r>
            <a:endParaRPr kumimoji="0" lang="en-GB"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Rectangle 6"/>
          <p:cNvSpPr>
            <a:spLocks noChangeArrowheads="1"/>
          </p:cNvSpPr>
          <p:nvPr/>
        </p:nvSpPr>
        <p:spPr bwMode="auto">
          <a:xfrm>
            <a:off x="3593485" y="1931296"/>
            <a:ext cx="2087563" cy="796081"/>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w="76200">
            <a:solidFill>
              <a:schemeClr val="bg1"/>
            </a:solidFill>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32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Storage</a:t>
            </a:r>
            <a:endParaRPr kumimoji="0" lang="en-GB"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Rectangle 7"/>
          <p:cNvSpPr>
            <a:spLocks noChangeArrowheads="1"/>
          </p:cNvSpPr>
          <p:nvPr/>
        </p:nvSpPr>
        <p:spPr bwMode="auto">
          <a:xfrm>
            <a:off x="6746169" y="1929982"/>
            <a:ext cx="2087562" cy="797395"/>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w="76200">
            <a:solidFill>
              <a:schemeClr val="bg1"/>
            </a:solidFill>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32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Retrieval</a:t>
            </a:r>
            <a:r>
              <a:rPr kumimoji="0" lang="en-GB" altLang="en-US" sz="24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p:txBody>
      </p:sp>
      <p:sp>
        <p:nvSpPr>
          <p:cNvPr id="7" name="Line 8"/>
          <p:cNvSpPr>
            <a:spLocks noChangeShapeType="1"/>
          </p:cNvSpPr>
          <p:nvPr/>
        </p:nvSpPr>
        <p:spPr bwMode="auto">
          <a:xfrm flipH="1">
            <a:off x="1426734" y="1143722"/>
            <a:ext cx="1080294" cy="708025"/>
          </a:xfrm>
          <a:prstGeom prst="line">
            <a:avLst/>
          </a:prstGeom>
          <a:noFill/>
          <a:ln w="38100" cap="flat" cmpd="sng" algn="ctr">
            <a:solidFill>
              <a:srgbClr val="2D2DB9"/>
            </a:solidFill>
            <a:prstDash val="solid"/>
            <a:headEnd/>
            <a:tailEnd/>
          </a:ln>
          <a:effectLst>
            <a:outerShdw blurRad="40000" dist="23000" dir="5400000" rotWithShape="0">
              <a:srgbClr val="000000">
                <a:alpha val="35000"/>
              </a:srgbClr>
            </a:outerShdw>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0000"/>
              </a:solidFill>
              <a:effectLst/>
              <a:uLnTx/>
              <a:uFillTx/>
              <a:latin typeface="Arial"/>
              <a:ea typeface="+mn-ea"/>
              <a:cs typeface="+mn-cs"/>
            </a:endParaRPr>
          </a:p>
        </p:txBody>
      </p:sp>
      <p:sp>
        <p:nvSpPr>
          <p:cNvPr id="8" name="Line 9"/>
          <p:cNvSpPr>
            <a:spLocks noChangeShapeType="1"/>
          </p:cNvSpPr>
          <p:nvPr/>
        </p:nvSpPr>
        <p:spPr bwMode="auto">
          <a:xfrm>
            <a:off x="6777727" y="1147474"/>
            <a:ext cx="983586" cy="704273"/>
          </a:xfrm>
          <a:prstGeom prst="line">
            <a:avLst/>
          </a:prstGeom>
          <a:noFill/>
          <a:ln w="38100" cap="flat" cmpd="sng" algn="ctr">
            <a:solidFill>
              <a:srgbClr val="2D2DB9"/>
            </a:solidFill>
            <a:prstDash val="solid"/>
            <a:headEnd/>
            <a:tailEnd/>
          </a:ln>
          <a:effectLst>
            <a:outerShdw blurRad="40000" dist="23000" dir="5400000" rotWithShape="0">
              <a:srgbClr val="000000">
                <a:alpha val="35000"/>
              </a:srgbClr>
            </a:outerShdw>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0000"/>
              </a:solidFill>
              <a:effectLst/>
              <a:uLnTx/>
              <a:uFillTx/>
              <a:latin typeface="Arial"/>
              <a:ea typeface="+mn-ea"/>
              <a:cs typeface="+mn-cs"/>
            </a:endParaRPr>
          </a:p>
        </p:txBody>
      </p:sp>
      <p:sp>
        <p:nvSpPr>
          <p:cNvPr id="9" name="Text Box 13"/>
          <p:cNvSpPr txBox="1">
            <a:spLocks noChangeArrowheads="1"/>
          </p:cNvSpPr>
          <p:nvPr/>
        </p:nvSpPr>
        <p:spPr bwMode="auto">
          <a:xfrm>
            <a:off x="192949" y="2931839"/>
            <a:ext cx="2583271" cy="830997"/>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38100" cap="flat" cmpd="sng" algn="ctr">
            <a:solidFill>
              <a:schemeClr val="bg1"/>
            </a:solidFill>
            <a:prstDash val="solid"/>
          </a:ln>
          <a:effectLst>
            <a:outerShdw blurRad="40000" dist="20000" dir="5400000" rotWithShape="0">
              <a:srgbClr val="000000">
                <a:alpha val="38000"/>
              </a:srgbClr>
            </a:outerShdw>
          </a:effectLs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2400" b="1"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Code: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e.g. visual, acoustic</a:t>
            </a:r>
          </a:p>
        </p:txBody>
      </p:sp>
      <p:sp>
        <p:nvSpPr>
          <p:cNvPr id="10" name="Line 10"/>
          <p:cNvSpPr>
            <a:spLocks noChangeShapeType="1"/>
          </p:cNvSpPr>
          <p:nvPr/>
        </p:nvSpPr>
        <p:spPr bwMode="auto">
          <a:xfrm>
            <a:off x="4637268" y="1173983"/>
            <a:ext cx="0" cy="756000"/>
          </a:xfrm>
          <a:prstGeom prst="line">
            <a:avLst/>
          </a:prstGeom>
          <a:noFill/>
          <a:ln w="38100" cap="flat" cmpd="sng" algn="ctr">
            <a:solidFill>
              <a:srgbClr val="2D2DB9"/>
            </a:solidFill>
            <a:prstDash val="solid"/>
            <a:headEnd/>
            <a:tailEnd/>
          </a:ln>
          <a:effectLst>
            <a:outerShdw blurRad="40000" dist="23000" dir="5400000" rotWithShape="0">
              <a:srgbClr val="000000">
                <a:alpha val="35000"/>
              </a:srgbClr>
            </a:outerShdw>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000000"/>
              </a:solidFill>
              <a:effectLst/>
              <a:uLnTx/>
              <a:uFillTx/>
              <a:latin typeface="Arial"/>
              <a:ea typeface="+mn-ea"/>
              <a:cs typeface="+mn-cs"/>
            </a:endParaRPr>
          </a:p>
        </p:txBody>
      </p:sp>
      <p:sp>
        <p:nvSpPr>
          <p:cNvPr id="11" name="Rectangle 11"/>
          <p:cNvSpPr>
            <a:spLocks noChangeArrowheads="1"/>
          </p:cNvSpPr>
          <p:nvPr/>
        </p:nvSpPr>
        <p:spPr bwMode="auto">
          <a:xfrm>
            <a:off x="2507028" y="138999"/>
            <a:ext cx="4270699" cy="1008062"/>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w="76200">
            <a:solidFill>
              <a:schemeClr val="bg1"/>
            </a:solidFill>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3200" b="1" i="0" u="none" strike="noStrike" kern="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Memory Processes</a:t>
            </a:r>
          </a:p>
        </p:txBody>
      </p:sp>
      <p:sp>
        <p:nvSpPr>
          <p:cNvPr id="12" name="Text Box 14"/>
          <p:cNvSpPr txBox="1">
            <a:spLocks noChangeArrowheads="1"/>
          </p:cNvSpPr>
          <p:nvPr/>
        </p:nvSpPr>
        <p:spPr bwMode="auto">
          <a:xfrm>
            <a:off x="3198029" y="2931839"/>
            <a:ext cx="3159122" cy="830997"/>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38100" cap="flat" cmpd="sng" algn="ctr">
            <a:solidFill>
              <a:schemeClr val="bg1"/>
            </a:solidFill>
            <a:prstDash val="solid"/>
          </a:ln>
          <a:effectLst>
            <a:outerShdw blurRad="40000" dist="20000" dir="5400000" rotWithShape="0">
              <a:srgbClr val="000000">
                <a:alpha val="38000"/>
              </a:srgbClr>
            </a:outerShdw>
          </a:effectLs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Internal representation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 trace</a:t>
            </a:r>
          </a:p>
        </p:txBody>
      </p:sp>
      <p:sp>
        <p:nvSpPr>
          <p:cNvPr id="13" name="Text Box 15"/>
          <p:cNvSpPr txBox="1">
            <a:spLocks noChangeArrowheads="1"/>
          </p:cNvSpPr>
          <p:nvPr/>
        </p:nvSpPr>
        <p:spPr bwMode="auto">
          <a:xfrm>
            <a:off x="6841154" y="2931838"/>
            <a:ext cx="1662699" cy="830997"/>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38100" cap="flat" cmpd="sng" algn="ctr">
            <a:solidFill>
              <a:schemeClr val="bg1"/>
            </a:solidFill>
            <a:prstDash val="solid"/>
          </a:ln>
          <a:effectLst>
            <a:outerShdw blurRad="40000" dist="20000" dir="5400000" rotWithShape="0">
              <a:srgbClr val="000000">
                <a:alpha val="38000"/>
              </a:srgbClr>
            </a:outerShdw>
          </a:effectLs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Recognition</a:t>
            </a:r>
          </a:p>
          <a:p>
            <a:pPr marL="0" marR="0" lvl="0" indent="0" defTabSz="914400" eaLnBrk="1" fontAlgn="auto" latinLnBrk="0" hangingPunct="1">
              <a:lnSpc>
                <a:spcPct val="100000"/>
              </a:lnSpc>
              <a:spcBef>
                <a:spcPts val="0"/>
              </a:spcBef>
              <a:spcAft>
                <a:spcPts val="0"/>
              </a:spcAft>
              <a:buClrTx/>
              <a:buSzTx/>
              <a:buFontTx/>
              <a:buNone/>
              <a:tabLst/>
              <a:defRPr/>
            </a:pPr>
            <a:r>
              <a:rPr kumimoji="0" lang="en-GB"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Recall </a:t>
            </a:r>
          </a:p>
        </p:txBody>
      </p:sp>
      <p:sp>
        <p:nvSpPr>
          <p:cNvPr id="14" name="Rectangle 13"/>
          <p:cNvSpPr/>
          <p:nvPr/>
        </p:nvSpPr>
        <p:spPr>
          <a:xfrm>
            <a:off x="189132" y="3977966"/>
            <a:ext cx="8426361" cy="1754326"/>
          </a:xfrm>
          <a:prstGeom prst="rect">
            <a:avLst/>
          </a:prstGeom>
        </p:spPr>
        <p:txBody>
          <a:bodyPr wrap="square">
            <a:spAutoFit/>
          </a:bodyPr>
          <a:lstStyle/>
          <a:p>
            <a:pPr marL="457200" indent="-457200">
              <a:buFont typeface="Arial" panose="020B0604020202020204" pitchFamily="34" charset="0"/>
              <a:buChar char="•"/>
            </a:pPr>
            <a:r>
              <a:rPr lang="en-GB" sz="3200" b="1" dirty="0"/>
              <a:t>Why are models of memory important?</a:t>
            </a:r>
          </a:p>
          <a:p>
            <a:pPr marL="914400" lvl="1" indent="-457200">
              <a:buFont typeface="Arial" panose="020B0604020202020204" pitchFamily="34" charset="0"/>
              <a:buChar char="•"/>
            </a:pPr>
            <a:r>
              <a:rPr lang="en-GB" sz="2800" b="1" dirty="0"/>
              <a:t>Because performance depends on:</a:t>
            </a:r>
          </a:p>
          <a:p>
            <a:pPr marL="1371600" lvl="2" indent="-457200">
              <a:buFont typeface="+mj-lt"/>
              <a:buAutoNum type="arabicPeriod"/>
            </a:pPr>
            <a:r>
              <a:rPr lang="en-GB" sz="2400" b="1" dirty="0"/>
              <a:t>Our memory for how a particular task should be done</a:t>
            </a:r>
          </a:p>
          <a:p>
            <a:pPr marL="1371600" lvl="2" indent="-457200">
              <a:buFont typeface="+mj-lt"/>
              <a:buAutoNum type="arabicPeriod"/>
            </a:pPr>
            <a:r>
              <a:rPr lang="en-GB" sz="2400" b="1" dirty="0"/>
              <a:t>Our memory for the events of a particular episode</a:t>
            </a:r>
          </a:p>
        </p:txBody>
      </p:sp>
    </p:spTree>
    <p:extLst>
      <p:ext uri="{BB962C8B-B14F-4D97-AF65-F5344CB8AC3E}">
        <p14:creationId xmlns:p14="http://schemas.microsoft.com/office/powerpoint/2010/main" val="3719440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inVertical)">
                                      <p:cBhvr>
                                        <p:cTn id="23" dur="500"/>
                                        <p:tgtEl>
                                          <p:spTgt spid="10"/>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arn(inVertical)">
                                      <p:cBhvr>
                                        <p:cTn id="34" dur="500"/>
                                        <p:tgtEl>
                                          <p:spTgt spid="8"/>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Vertical)">
                                      <p:cBhvr>
                                        <p:cTn id="37" dur="500"/>
                                        <p:tgtEl>
                                          <p:spTgt spid="6"/>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45" dur="500"/>
                                        <p:tgtEl>
                                          <p:spTgt spid="14">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14">
                                            <p:txEl>
                                              <p:pRg st="1" end="1"/>
                                            </p:txEl>
                                          </p:spTgt>
                                        </p:tgtEl>
                                        <p:attrNameLst>
                                          <p:attrName>style.visibility</p:attrName>
                                        </p:attrNameLst>
                                      </p:cBhvr>
                                      <p:to>
                                        <p:strVal val="visible"/>
                                      </p:to>
                                    </p:set>
                                    <p:animEffect transition="in" filter="randombar(horizontal)">
                                      <p:cBhvr>
                                        <p:cTn id="50" dur="500"/>
                                        <p:tgtEl>
                                          <p:spTgt spid="14">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4" presetClass="entr" presetSubtype="10" fill="hold" nodeType="clickEffect">
                                  <p:stCondLst>
                                    <p:cond delay="0"/>
                                  </p:stCondLst>
                                  <p:childTnLst>
                                    <p:set>
                                      <p:cBhvr>
                                        <p:cTn id="54" dur="1" fill="hold">
                                          <p:stCondLst>
                                            <p:cond delay="0"/>
                                          </p:stCondLst>
                                        </p:cTn>
                                        <p:tgtEl>
                                          <p:spTgt spid="14">
                                            <p:txEl>
                                              <p:pRg st="2" end="2"/>
                                            </p:txEl>
                                          </p:spTgt>
                                        </p:tgtEl>
                                        <p:attrNameLst>
                                          <p:attrName>style.visibility</p:attrName>
                                        </p:attrNameLst>
                                      </p:cBhvr>
                                      <p:to>
                                        <p:strVal val="visible"/>
                                      </p:to>
                                    </p:set>
                                    <p:animEffect transition="in" filter="randombar(horizontal)">
                                      <p:cBhvr>
                                        <p:cTn id="55" dur="500"/>
                                        <p:tgtEl>
                                          <p:spTgt spid="14">
                                            <p:txEl>
                                              <p:pRg st="2" end="2"/>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4" presetClass="entr" presetSubtype="10" fill="hold" nodeType="clickEffect">
                                  <p:stCondLst>
                                    <p:cond delay="0"/>
                                  </p:stCondLst>
                                  <p:childTnLst>
                                    <p:set>
                                      <p:cBhvr>
                                        <p:cTn id="59" dur="1" fill="hold">
                                          <p:stCondLst>
                                            <p:cond delay="0"/>
                                          </p:stCondLst>
                                        </p:cTn>
                                        <p:tgtEl>
                                          <p:spTgt spid="14">
                                            <p:txEl>
                                              <p:pRg st="3" end="3"/>
                                            </p:txEl>
                                          </p:spTgt>
                                        </p:tgtEl>
                                        <p:attrNameLst>
                                          <p:attrName>style.visibility</p:attrName>
                                        </p:attrNameLst>
                                      </p:cBhvr>
                                      <p:to>
                                        <p:strVal val="visible"/>
                                      </p:to>
                                    </p:set>
                                    <p:animEffect transition="in" filter="randombar(horizontal)">
                                      <p:cBhvr>
                                        <p:cTn id="60"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sz="3400" b="1" dirty="0">
                <a:solidFill>
                  <a:schemeClr val="bg1"/>
                </a:solidFill>
                <a:latin typeface="Arial" panose="020B0604020202020204" pitchFamily="34" charset="0"/>
                <a:cs typeface="Arial" panose="020B0604020202020204" pitchFamily="34" charset="0"/>
              </a:rPr>
              <a:t>To illustrate…….</a:t>
            </a:r>
          </a:p>
        </p:txBody>
      </p:sp>
      <p:sp>
        <p:nvSpPr>
          <p:cNvPr id="3" name="TextBox 2"/>
          <p:cNvSpPr txBox="1"/>
          <p:nvPr/>
        </p:nvSpPr>
        <p:spPr>
          <a:xfrm>
            <a:off x="67111" y="1007359"/>
            <a:ext cx="9001387" cy="4624343"/>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chemeClr val="bg1"/>
                </a:solidFill>
              </a:rPr>
              <a:t>A pilot's memory should contain the representations of the various </a:t>
            </a:r>
            <a:r>
              <a:rPr lang="en-GB" sz="3200" b="1" i="1" dirty="0">
                <a:solidFill>
                  <a:schemeClr val="bg1"/>
                </a:solidFill>
              </a:rPr>
              <a:t>skills required </a:t>
            </a:r>
            <a:r>
              <a:rPr lang="en-GB" sz="3200" dirty="0">
                <a:solidFill>
                  <a:schemeClr val="bg1"/>
                </a:solidFill>
              </a:rPr>
              <a:t>to fly an </a:t>
            </a:r>
            <a:r>
              <a:rPr lang="en-GB" sz="3200" dirty="0" smtClean="0">
                <a:solidFill>
                  <a:schemeClr val="bg1"/>
                </a:solidFill>
              </a:rPr>
              <a:t>aeroplane.</a:t>
            </a:r>
            <a:endParaRPr lang="en-GB" sz="3200" dirty="0">
              <a:solidFill>
                <a:schemeClr val="bg1"/>
              </a:solidFill>
            </a:endParaRPr>
          </a:p>
          <a:p>
            <a:pPr marL="914400" lvl="1" indent="-457200">
              <a:buFont typeface="Arial" panose="020B0604020202020204" pitchFamily="34" charset="0"/>
              <a:buChar char="•"/>
            </a:pPr>
            <a:r>
              <a:rPr lang="en-GB" sz="3200" dirty="0">
                <a:solidFill>
                  <a:schemeClr val="bg1"/>
                </a:solidFill>
              </a:rPr>
              <a:t>Memories for how a task should be done</a:t>
            </a:r>
            <a:r>
              <a:rPr lang="en-GB" sz="3200" dirty="0" smtClean="0">
                <a:solidFill>
                  <a:schemeClr val="bg1"/>
                </a:solidFill>
              </a:rPr>
              <a:t>.</a:t>
            </a:r>
          </a:p>
          <a:p>
            <a:pPr lvl="1"/>
            <a:endParaRPr lang="en-GB" sz="2800" dirty="0">
              <a:solidFill>
                <a:schemeClr val="bg1"/>
              </a:solidFill>
            </a:endParaRPr>
          </a:p>
          <a:p>
            <a:pPr marL="457200" indent="-457200">
              <a:buFont typeface="Arial" panose="020B0604020202020204" pitchFamily="34" charset="0"/>
              <a:buChar char="•"/>
            </a:pPr>
            <a:r>
              <a:rPr lang="en-GB" sz="3200" dirty="0">
                <a:solidFill>
                  <a:schemeClr val="bg1"/>
                </a:solidFill>
              </a:rPr>
              <a:t>But on </a:t>
            </a:r>
            <a:r>
              <a:rPr lang="en-GB" sz="3200" dirty="0" smtClean="0">
                <a:solidFill>
                  <a:schemeClr val="bg1"/>
                </a:solidFill>
              </a:rPr>
              <a:t>a </a:t>
            </a:r>
            <a:r>
              <a:rPr lang="en-GB" sz="3200" dirty="0">
                <a:solidFill>
                  <a:schemeClr val="bg1"/>
                </a:solidFill>
              </a:rPr>
              <a:t>given flight the pilot </a:t>
            </a:r>
            <a:r>
              <a:rPr lang="en-GB" sz="3200" dirty="0" smtClean="0">
                <a:solidFill>
                  <a:schemeClr val="bg1"/>
                </a:solidFill>
              </a:rPr>
              <a:t>also keeps </a:t>
            </a:r>
            <a:r>
              <a:rPr lang="en-GB" sz="3200" dirty="0">
                <a:solidFill>
                  <a:schemeClr val="bg1"/>
                </a:solidFill>
              </a:rPr>
              <a:t>an internal record of info related to </a:t>
            </a:r>
            <a:r>
              <a:rPr lang="en-GB" sz="3200" b="1" i="1" dirty="0">
                <a:solidFill>
                  <a:schemeClr val="bg1"/>
                </a:solidFill>
              </a:rPr>
              <a:t>that particular </a:t>
            </a:r>
            <a:r>
              <a:rPr lang="en-GB" sz="3200" b="1" i="1" dirty="0" smtClean="0">
                <a:solidFill>
                  <a:schemeClr val="bg1"/>
                </a:solidFill>
              </a:rPr>
              <a:t>flight.</a:t>
            </a:r>
            <a:endParaRPr lang="en-GB" sz="3200" dirty="0">
              <a:solidFill>
                <a:schemeClr val="bg1"/>
              </a:solidFill>
            </a:endParaRPr>
          </a:p>
          <a:p>
            <a:pPr marL="914400" lvl="1" indent="-457200">
              <a:buFont typeface="Arial" panose="020B0604020202020204" pitchFamily="34" charset="0"/>
              <a:buChar char="•"/>
            </a:pPr>
            <a:r>
              <a:rPr lang="en-GB" sz="3200" dirty="0">
                <a:solidFill>
                  <a:schemeClr val="bg1"/>
                </a:solidFill>
              </a:rPr>
              <a:t>e.g., where </a:t>
            </a:r>
            <a:r>
              <a:rPr lang="en-GB" sz="3200" dirty="0" smtClean="0">
                <a:solidFill>
                  <a:schemeClr val="bg1"/>
                </a:solidFill>
              </a:rPr>
              <a:t>aircraft </a:t>
            </a:r>
            <a:r>
              <a:rPr lang="en-GB" sz="3200" dirty="0">
                <a:solidFill>
                  <a:schemeClr val="bg1"/>
                </a:solidFill>
              </a:rPr>
              <a:t>is currently located, </a:t>
            </a:r>
            <a:r>
              <a:rPr lang="en-GB" sz="3200" dirty="0" smtClean="0">
                <a:solidFill>
                  <a:schemeClr val="bg1"/>
                </a:solidFill>
              </a:rPr>
              <a:t>recent </a:t>
            </a:r>
            <a:r>
              <a:rPr lang="en-GB" sz="3200" dirty="0">
                <a:solidFill>
                  <a:schemeClr val="bg1"/>
                </a:solidFill>
              </a:rPr>
              <a:t>instructions from </a:t>
            </a:r>
            <a:r>
              <a:rPr lang="en-GB" sz="3200" dirty="0" smtClean="0">
                <a:solidFill>
                  <a:schemeClr val="bg1"/>
                </a:solidFill>
              </a:rPr>
              <a:t>air </a:t>
            </a:r>
            <a:r>
              <a:rPr lang="en-GB" sz="3200" dirty="0">
                <a:solidFill>
                  <a:schemeClr val="bg1"/>
                </a:solidFill>
              </a:rPr>
              <a:t>traffic controller, </a:t>
            </a:r>
            <a:r>
              <a:rPr lang="en-GB" sz="3200" dirty="0" smtClean="0">
                <a:solidFill>
                  <a:schemeClr val="bg1"/>
                </a:solidFill>
              </a:rPr>
              <a:t>next </a:t>
            </a:r>
            <a:r>
              <a:rPr lang="en-GB" sz="3200" dirty="0">
                <a:solidFill>
                  <a:schemeClr val="bg1"/>
                </a:solidFill>
              </a:rPr>
              <a:t>steps in </a:t>
            </a:r>
            <a:r>
              <a:rPr lang="en-GB" sz="3200" dirty="0" smtClean="0">
                <a:solidFill>
                  <a:schemeClr val="bg1"/>
                </a:solidFill>
              </a:rPr>
              <a:t>flight </a:t>
            </a:r>
            <a:r>
              <a:rPr lang="en-GB" sz="3200" dirty="0">
                <a:solidFill>
                  <a:schemeClr val="bg1"/>
                </a:solidFill>
              </a:rPr>
              <a:t>plan, </a:t>
            </a:r>
            <a:r>
              <a:rPr lang="en-GB" sz="3200" dirty="0" smtClean="0">
                <a:solidFill>
                  <a:schemeClr val="bg1"/>
                </a:solidFill>
              </a:rPr>
              <a:t>weather </a:t>
            </a:r>
            <a:r>
              <a:rPr lang="en-GB" sz="3200" dirty="0">
                <a:solidFill>
                  <a:schemeClr val="bg1"/>
                </a:solidFill>
              </a:rPr>
              <a:t>conditions, etc.</a:t>
            </a:r>
          </a:p>
          <a:p>
            <a:pPr marL="457200" indent="-457200">
              <a:buFont typeface="Arial" panose="020B0604020202020204" pitchFamily="34" charset="0"/>
              <a:buChar char="•"/>
            </a:pPr>
            <a:endParaRPr lang="en-GB" sz="1050" dirty="0">
              <a:solidFill>
                <a:schemeClr val="bg1"/>
              </a:solidFill>
            </a:endParaRPr>
          </a:p>
        </p:txBody>
      </p:sp>
    </p:spTree>
    <p:extLst>
      <p:ext uri="{BB962C8B-B14F-4D97-AF65-F5344CB8AC3E}">
        <p14:creationId xmlns:p14="http://schemas.microsoft.com/office/powerpoint/2010/main" val="356942284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marL="1428750" lvl="2" indent="-514350">
              <a:buFont typeface="+mj-lt"/>
              <a:buAutoNum type="arabicPeriod"/>
            </a:pPr>
            <a:r>
              <a:rPr lang="en-GB" sz="3600" b="1" dirty="0">
                <a:solidFill>
                  <a:schemeClr val="bg1"/>
                </a:solidFill>
              </a:rPr>
              <a:t>Categories/varieties of memory</a:t>
            </a:r>
          </a:p>
        </p:txBody>
      </p:sp>
      <p:sp>
        <p:nvSpPr>
          <p:cNvPr id="3" name="TextBox 2"/>
          <p:cNvSpPr txBox="1"/>
          <p:nvPr/>
        </p:nvSpPr>
        <p:spPr>
          <a:xfrm>
            <a:off x="67111" y="647764"/>
            <a:ext cx="9001387" cy="6124754"/>
          </a:xfrm>
          <a:prstGeom prst="rect">
            <a:avLst/>
          </a:prstGeom>
          <a:noFill/>
        </p:spPr>
        <p:txBody>
          <a:bodyPr wrap="square" rtlCol="0">
            <a:spAutoFit/>
          </a:bodyPr>
          <a:lstStyle/>
          <a:p>
            <a:endParaRPr lang="en-GB" sz="2800" dirty="0">
              <a:solidFill>
                <a:schemeClr val="bg1"/>
              </a:solidFill>
            </a:endParaRPr>
          </a:p>
          <a:p>
            <a:endParaRPr lang="en-GB" sz="2800" dirty="0">
              <a:solidFill>
                <a:schemeClr val="bg1"/>
              </a:solidFill>
            </a:endParaRPr>
          </a:p>
          <a:p>
            <a:endParaRPr lang="en-GB" sz="2800" dirty="0">
              <a:solidFill>
                <a:schemeClr val="bg1"/>
              </a:solidFill>
            </a:endParaRPr>
          </a:p>
          <a:p>
            <a:endParaRPr lang="en-GB" sz="2800" dirty="0">
              <a:solidFill>
                <a:schemeClr val="bg1"/>
              </a:solidFill>
            </a:endParaRPr>
          </a:p>
          <a:p>
            <a:endParaRPr lang="en-GB" sz="2800" dirty="0">
              <a:solidFill>
                <a:schemeClr val="bg1"/>
              </a:solidFill>
            </a:endParaRPr>
          </a:p>
          <a:p>
            <a:endParaRPr lang="en-GB" sz="2800" dirty="0">
              <a:solidFill>
                <a:schemeClr val="bg1"/>
              </a:solidFill>
            </a:endParaRPr>
          </a:p>
          <a:p>
            <a:endParaRPr lang="en-GB" sz="2800" dirty="0">
              <a:solidFill>
                <a:schemeClr val="bg1"/>
              </a:solidFill>
            </a:endParaRPr>
          </a:p>
          <a:p>
            <a:pPr marL="457200" indent="-457200">
              <a:buFont typeface="Arial" panose="020B0604020202020204" pitchFamily="34" charset="0"/>
              <a:buChar char="•"/>
            </a:pPr>
            <a:endParaRPr lang="en-GB" sz="2800" dirty="0" smtClean="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smtClean="0">
              <a:solidFill>
                <a:schemeClr val="bg1"/>
              </a:solidFill>
            </a:endParaRPr>
          </a:p>
          <a:p>
            <a:pPr marL="457200" indent="-457200">
              <a:buFont typeface="Arial" panose="020B0604020202020204" pitchFamily="34" charset="0"/>
              <a:buChar char="•"/>
            </a:pPr>
            <a:endParaRPr lang="en-GB" sz="2800" dirty="0">
              <a:solidFill>
                <a:schemeClr val="bg1"/>
              </a:solidFill>
            </a:endParaRPr>
          </a:p>
          <a:p>
            <a:endParaRPr lang="en-GB" sz="2800" dirty="0" smtClean="0">
              <a:solidFill>
                <a:schemeClr val="bg1"/>
              </a:solidFill>
            </a:endParaRPr>
          </a:p>
          <a:p>
            <a:r>
              <a:rPr lang="en-GB" sz="2800" dirty="0" smtClean="0">
                <a:solidFill>
                  <a:schemeClr val="bg1"/>
                </a:solidFill>
              </a:rPr>
              <a:t>Different </a:t>
            </a:r>
            <a:r>
              <a:rPr lang="en-GB" sz="2800" dirty="0">
                <a:solidFill>
                  <a:schemeClr val="bg1"/>
                </a:solidFill>
              </a:rPr>
              <a:t>aspects of performance depend on different aspects of memory. </a:t>
            </a:r>
          </a:p>
        </p:txBody>
      </p:sp>
      <p:grpSp>
        <p:nvGrpSpPr>
          <p:cNvPr id="35" name="Group 34"/>
          <p:cNvGrpSpPr/>
          <p:nvPr/>
        </p:nvGrpSpPr>
        <p:grpSpPr>
          <a:xfrm>
            <a:off x="31427" y="866957"/>
            <a:ext cx="9037072" cy="4812297"/>
            <a:chOff x="144441" y="1067731"/>
            <a:chExt cx="9037072" cy="4812297"/>
          </a:xfrm>
        </p:grpSpPr>
        <p:sp>
          <p:nvSpPr>
            <p:cNvPr id="7" name="Content Placeholder 7"/>
            <p:cNvSpPr txBox="1">
              <a:spLocks/>
            </p:cNvSpPr>
            <p:nvPr/>
          </p:nvSpPr>
          <p:spPr bwMode="auto">
            <a:xfrm>
              <a:off x="4505867" y="1611385"/>
              <a:ext cx="2969758" cy="626287"/>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Long-term</a:t>
              </a:r>
            </a:p>
          </p:txBody>
        </p:sp>
        <p:grpSp>
          <p:nvGrpSpPr>
            <p:cNvPr id="30" name="Group 29"/>
            <p:cNvGrpSpPr/>
            <p:nvPr/>
          </p:nvGrpSpPr>
          <p:grpSpPr>
            <a:xfrm>
              <a:off x="180124" y="1067731"/>
              <a:ext cx="2941061" cy="744667"/>
              <a:chOff x="1007669" y="1073829"/>
              <a:chExt cx="2941061" cy="744667"/>
            </a:xfrm>
          </p:grpSpPr>
          <p:sp>
            <p:nvSpPr>
              <p:cNvPr id="6" name="Content Placeholder 7"/>
              <p:cNvSpPr txBox="1">
                <a:spLocks/>
              </p:cNvSpPr>
              <p:nvPr/>
            </p:nvSpPr>
            <p:spPr bwMode="auto">
              <a:xfrm>
                <a:off x="1414440" y="1155913"/>
                <a:ext cx="2534290" cy="557380"/>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Short-term</a:t>
                </a:r>
              </a:p>
            </p:txBody>
          </p:sp>
          <p:pic>
            <p:nvPicPr>
              <p:cNvPr id="10" name="Picture 9"/>
              <p:cNvPicPr>
                <a:picLocks noChangeAspect="1"/>
              </p:cNvPicPr>
              <p:nvPr/>
            </p:nvPicPr>
            <p:blipFill>
              <a:blip r:embed="rId2"/>
              <a:stretch>
                <a:fillRect/>
              </a:stretch>
            </p:blipFill>
            <p:spPr>
              <a:xfrm>
                <a:off x="1007669" y="1073829"/>
                <a:ext cx="723999" cy="744667"/>
              </a:xfrm>
              <a:prstGeom prst="rect">
                <a:avLst/>
              </a:prstGeom>
            </p:spPr>
          </p:pic>
        </p:grpSp>
        <p:sp>
          <p:nvSpPr>
            <p:cNvPr id="11" name="Content Placeholder 7"/>
            <p:cNvSpPr txBox="1">
              <a:spLocks/>
            </p:cNvSpPr>
            <p:nvPr/>
          </p:nvSpPr>
          <p:spPr bwMode="auto">
            <a:xfrm>
              <a:off x="2483702" y="2945333"/>
              <a:ext cx="2197116" cy="623577"/>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lvl="0" indent="0" algn="r">
                <a:buNone/>
              </a:pPr>
              <a:r>
                <a:rPr lang="en-GB" b="1" kern="0" dirty="0">
                  <a:solidFill>
                    <a:srgbClr val="FFFFFF"/>
                  </a:solidFill>
                  <a:latin typeface="Arial"/>
                </a:rPr>
                <a:t>Explicit</a:t>
              </a:r>
              <a:endParaRPr kumimoji="0" lang="en-GB" b="1" i="0" u="none" strike="noStrike" kern="0" cap="none" spc="0" normalizeH="0" baseline="0" noProof="0" dirty="0">
                <a:ln>
                  <a:noFill/>
                </a:ln>
                <a:solidFill>
                  <a:srgbClr val="FFFFFF"/>
                </a:solidFill>
                <a:effectLst/>
                <a:uLnTx/>
                <a:uFillTx/>
                <a:latin typeface="Arial"/>
              </a:endParaRPr>
            </a:p>
          </p:txBody>
        </p:sp>
        <p:sp>
          <p:nvSpPr>
            <p:cNvPr id="12" name="Content Placeholder 7"/>
            <p:cNvSpPr txBox="1">
              <a:spLocks/>
            </p:cNvSpPr>
            <p:nvPr/>
          </p:nvSpPr>
          <p:spPr bwMode="auto">
            <a:xfrm>
              <a:off x="6729571" y="2942959"/>
              <a:ext cx="2305021" cy="625951"/>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Implicit</a:t>
              </a:r>
            </a:p>
          </p:txBody>
        </p:sp>
        <p:sp>
          <p:nvSpPr>
            <p:cNvPr id="13" name="Content Placeholder 7"/>
            <p:cNvSpPr txBox="1">
              <a:spLocks/>
            </p:cNvSpPr>
            <p:nvPr/>
          </p:nvSpPr>
          <p:spPr bwMode="auto">
            <a:xfrm>
              <a:off x="1890444" y="4189191"/>
              <a:ext cx="2958958" cy="573010"/>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Declarative</a:t>
              </a:r>
            </a:p>
          </p:txBody>
        </p:sp>
        <p:sp>
          <p:nvSpPr>
            <p:cNvPr id="14" name="Content Placeholder 7"/>
            <p:cNvSpPr txBox="1">
              <a:spLocks/>
            </p:cNvSpPr>
            <p:nvPr/>
          </p:nvSpPr>
          <p:spPr bwMode="auto">
            <a:xfrm>
              <a:off x="6154219" y="4212733"/>
              <a:ext cx="3027294" cy="549468"/>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Procedural</a:t>
              </a:r>
            </a:p>
          </p:txBody>
        </p:sp>
        <p:sp>
          <p:nvSpPr>
            <p:cNvPr id="15" name="Content Placeholder 7"/>
            <p:cNvSpPr txBox="1">
              <a:spLocks/>
            </p:cNvSpPr>
            <p:nvPr/>
          </p:nvSpPr>
          <p:spPr bwMode="auto">
            <a:xfrm>
              <a:off x="241768" y="5257336"/>
              <a:ext cx="2446448" cy="622692"/>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Episodic</a:t>
              </a:r>
            </a:p>
          </p:txBody>
        </p:sp>
        <p:sp>
          <p:nvSpPr>
            <p:cNvPr id="16" name="Content Placeholder 7"/>
            <p:cNvSpPr txBox="1">
              <a:spLocks/>
            </p:cNvSpPr>
            <p:nvPr/>
          </p:nvSpPr>
          <p:spPr bwMode="auto">
            <a:xfrm>
              <a:off x="3969235" y="5257336"/>
              <a:ext cx="2632367" cy="622692"/>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r" defTabSz="914400" rtl="0" eaLnBrk="0" fontAlgn="base" latinLnBrk="0" hangingPunct="0">
                <a:lnSpc>
                  <a:spcPct val="100000"/>
                </a:lnSpc>
                <a:spcBef>
                  <a:spcPct val="20000"/>
                </a:spcBef>
                <a:spcAft>
                  <a:spcPct val="0"/>
                </a:spcAft>
                <a:buClrTx/>
                <a:buSzTx/>
                <a:buFontTx/>
                <a:buNone/>
                <a:tabLst/>
                <a:defRPr/>
              </a:pPr>
              <a:r>
                <a:rPr kumimoji="0" lang="en-GB" b="1" i="0" u="none" strike="noStrike" kern="0" cap="none" spc="0" normalizeH="0" baseline="0" noProof="0" dirty="0">
                  <a:ln>
                    <a:noFill/>
                  </a:ln>
                  <a:solidFill>
                    <a:srgbClr val="FFFFFF"/>
                  </a:solidFill>
                  <a:effectLst/>
                  <a:uLnTx/>
                  <a:uFillTx/>
                  <a:latin typeface="Arial"/>
                  <a:ea typeface="+mn-ea"/>
                  <a:cs typeface="+mn-cs"/>
                </a:rPr>
                <a:t>Semantic</a:t>
              </a:r>
            </a:p>
          </p:txBody>
        </p:sp>
        <p:sp>
          <p:nvSpPr>
            <p:cNvPr id="19" name="Bent-Up Arrow 24"/>
            <p:cNvSpPr/>
            <p:nvPr/>
          </p:nvSpPr>
          <p:spPr bwMode="auto">
            <a:xfrm rot="10800000">
              <a:off x="3365350" y="1882521"/>
              <a:ext cx="868546" cy="567677"/>
            </a:xfrm>
            <a:prstGeom prst="bentUpArrow">
              <a:avLst>
                <a:gd name="adj1" fmla="val 19906"/>
                <a:gd name="adj2" fmla="val 25000"/>
                <a:gd name="adj3" fmla="val 25000"/>
              </a:avLst>
            </a:prstGeom>
            <a:solidFill>
              <a:srgbClr val="3333CC"/>
            </a:solidFill>
            <a:ln w="9525"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21" name="Down Arrow 26"/>
            <p:cNvSpPr/>
            <p:nvPr/>
          </p:nvSpPr>
          <p:spPr bwMode="auto">
            <a:xfrm>
              <a:off x="3279478" y="3711886"/>
              <a:ext cx="171745" cy="336776"/>
            </a:xfrm>
            <a:prstGeom prst="downArrow">
              <a:avLst/>
            </a:prstGeom>
            <a:solidFill>
              <a:srgbClr val="3333CC"/>
            </a:solidFill>
            <a:ln w="9525"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4441" y="5151886"/>
              <a:ext cx="707391" cy="728142"/>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7552" y="5382481"/>
              <a:ext cx="723266" cy="497547"/>
            </a:xfrm>
            <a:prstGeom prst="rect">
              <a:avLst/>
            </a:prstGeom>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4219" y="4224029"/>
              <a:ext cx="784387" cy="476709"/>
            </a:xfrm>
            <a:prstGeom prst="rect">
              <a:avLst/>
            </a:prstGeom>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33369" y="4212733"/>
              <a:ext cx="550333" cy="549468"/>
            </a:xfrm>
            <a:prstGeom prst="rect">
              <a:avLst/>
            </a:prstGeom>
          </p:spPr>
        </p:pic>
        <p:pic>
          <p:nvPicPr>
            <p:cNvPr id="27" name="Picture 26"/>
            <p:cNvPicPr>
              <a:picLocks noChangeAspect="1"/>
            </p:cNvPicPr>
            <p:nvPr/>
          </p:nvPicPr>
          <p:blipFill>
            <a:blip r:embed="rId7"/>
            <a:stretch>
              <a:fillRect/>
            </a:stretch>
          </p:blipFill>
          <p:spPr>
            <a:xfrm>
              <a:off x="2386274" y="2905022"/>
              <a:ext cx="825450" cy="789033"/>
            </a:xfrm>
            <a:prstGeom prst="rect">
              <a:avLst/>
            </a:prstGeom>
          </p:spPr>
        </p:pic>
        <p:pic>
          <p:nvPicPr>
            <p:cNvPr id="28" name="Picture 2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00015" y="1611385"/>
              <a:ext cx="812042" cy="574604"/>
            </a:xfrm>
            <a:prstGeom prst="rect">
              <a:avLst/>
            </a:prstGeom>
          </p:spPr>
        </p:pic>
        <p:pic>
          <p:nvPicPr>
            <p:cNvPr id="29" name="Picture 28"/>
            <p:cNvPicPr>
              <a:picLocks noChangeAspect="1"/>
            </p:cNvPicPr>
            <p:nvPr/>
          </p:nvPicPr>
          <p:blipFill rotWithShape="1">
            <a:blip r:embed="rId9" cstate="print">
              <a:extLst>
                <a:ext uri="{28A0092B-C50C-407E-A947-70E740481C1C}">
                  <a14:useLocalDpi xmlns:a14="http://schemas.microsoft.com/office/drawing/2010/main" val="0"/>
                </a:ext>
              </a:extLst>
            </a:blip>
            <a:srcRect l="5664" t="20577" r="19682" b="5953"/>
            <a:stretch/>
          </p:blipFill>
          <p:spPr>
            <a:xfrm>
              <a:off x="6729570" y="2881496"/>
              <a:ext cx="746055" cy="687414"/>
            </a:xfrm>
            <a:prstGeom prst="rect">
              <a:avLst/>
            </a:prstGeom>
          </p:spPr>
        </p:pic>
        <p:sp>
          <p:nvSpPr>
            <p:cNvPr id="31" name="Bent-Up Arrow 24"/>
            <p:cNvSpPr/>
            <p:nvPr/>
          </p:nvSpPr>
          <p:spPr bwMode="auto">
            <a:xfrm rot="10800000" flipH="1">
              <a:off x="7747596" y="1880147"/>
              <a:ext cx="868546" cy="567677"/>
            </a:xfrm>
            <a:prstGeom prst="bentUpArrow">
              <a:avLst>
                <a:gd name="adj1" fmla="val 19906"/>
                <a:gd name="adj2" fmla="val 25000"/>
                <a:gd name="adj3" fmla="val 25000"/>
              </a:avLst>
            </a:prstGeom>
            <a:solidFill>
              <a:srgbClr val="3333CC"/>
            </a:solidFill>
            <a:ln w="9525"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32" name="Down Arrow 26"/>
            <p:cNvSpPr/>
            <p:nvPr/>
          </p:nvSpPr>
          <p:spPr bwMode="auto">
            <a:xfrm>
              <a:off x="7580507" y="3694055"/>
              <a:ext cx="171745" cy="336776"/>
            </a:xfrm>
            <a:prstGeom prst="downArrow">
              <a:avLst/>
            </a:prstGeom>
            <a:solidFill>
              <a:srgbClr val="3333CC"/>
            </a:solidFill>
            <a:ln w="9525"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33" name="Bent-Up Arrow 24"/>
            <p:cNvSpPr/>
            <p:nvPr/>
          </p:nvSpPr>
          <p:spPr bwMode="auto">
            <a:xfrm rot="10800000">
              <a:off x="897641" y="4416900"/>
              <a:ext cx="868546" cy="567677"/>
            </a:xfrm>
            <a:prstGeom prst="bentUpArrow">
              <a:avLst>
                <a:gd name="adj1" fmla="val 19906"/>
                <a:gd name="adj2" fmla="val 25000"/>
                <a:gd name="adj3" fmla="val 25000"/>
              </a:avLst>
            </a:prstGeom>
            <a:solidFill>
              <a:srgbClr val="3333CC"/>
            </a:solidFill>
            <a:ln w="9525"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34" name="Bent-Up Arrow 24"/>
            <p:cNvSpPr/>
            <p:nvPr/>
          </p:nvSpPr>
          <p:spPr bwMode="auto">
            <a:xfrm rot="10800000" flipH="1">
              <a:off x="4939208" y="4416899"/>
              <a:ext cx="868546" cy="567677"/>
            </a:xfrm>
            <a:prstGeom prst="bentUpArrow">
              <a:avLst>
                <a:gd name="adj1" fmla="val 19906"/>
                <a:gd name="adj2" fmla="val 25000"/>
                <a:gd name="adj3" fmla="val 25000"/>
              </a:avLst>
            </a:prstGeom>
            <a:solidFill>
              <a:srgbClr val="3333CC"/>
            </a:solidFill>
            <a:ln w="9525"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grpSp>
    </p:spTree>
    <p:extLst>
      <p:ext uri="{BB962C8B-B14F-4D97-AF65-F5344CB8AC3E}">
        <p14:creationId xmlns:p14="http://schemas.microsoft.com/office/powerpoint/2010/main" val="24690543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2" end="12"/>
                                            </p:txEl>
                                          </p:spTgt>
                                        </p:tgtEl>
                                        <p:attrNameLst>
                                          <p:attrName>style.visibility</p:attrName>
                                        </p:attrNameLst>
                                      </p:cBhvr>
                                      <p:to>
                                        <p:strVal val="visible"/>
                                      </p:to>
                                    </p:set>
                                    <p:animEffect transition="in" filter="randombar(horizontal)">
                                      <p:cBhvr>
                                        <p:cTn id="7"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marL="1428750" lvl="2" indent="-514350">
              <a:buFont typeface="+mj-lt"/>
              <a:buAutoNum type="arabicPeriod"/>
            </a:pPr>
            <a:r>
              <a:rPr lang="en-GB" sz="3600" b="1" dirty="0">
                <a:solidFill>
                  <a:schemeClr val="bg1"/>
                </a:solidFill>
              </a:rPr>
              <a:t>Categories/varieties of memory</a:t>
            </a:r>
          </a:p>
        </p:txBody>
      </p:sp>
      <p:sp>
        <p:nvSpPr>
          <p:cNvPr id="3" name="TextBox 2"/>
          <p:cNvSpPr txBox="1"/>
          <p:nvPr/>
        </p:nvSpPr>
        <p:spPr>
          <a:xfrm>
            <a:off x="75424" y="771054"/>
            <a:ext cx="9001387" cy="3046988"/>
          </a:xfrm>
          <a:prstGeom prst="rect">
            <a:avLst/>
          </a:prstGeom>
          <a:noFill/>
        </p:spPr>
        <p:txBody>
          <a:bodyPr wrap="square" rtlCol="0">
            <a:spAutoFit/>
          </a:bodyPr>
          <a:lstStyle/>
          <a:p>
            <a:pPr marL="457200" indent="-457200">
              <a:buFont typeface="Arial" panose="020B0604020202020204" pitchFamily="34" charset="0"/>
              <a:buChar char="•"/>
            </a:pPr>
            <a:r>
              <a:rPr lang="en-GB" sz="3600" dirty="0" smtClean="0">
                <a:solidFill>
                  <a:schemeClr val="bg1"/>
                </a:solidFill>
              </a:rPr>
              <a:t>Pilot example….</a:t>
            </a:r>
          </a:p>
          <a:p>
            <a:pPr marL="914400" lvl="1" indent="-457200">
              <a:buFont typeface="Arial" panose="020B0604020202020204" pitchFamily="34" charset="0"/>
              <a:buChar char="•"/>
            </a:pPr>
            <a:r>
              <a:rPr lang="en-GB" sz="3200" dirty="0" smtClean="0">
                <a:solidFill>
                  <a:schemeClr val="bg1"/>
                </a:solidFill>
              </a:rPr>
              <a:t>Would </a:t>
            </a:r>
            <a:r>
              <a:rPr lang="en-GB" sz="3200" dirty="0">
                <a:solidFill>
                  <a:schemeClr val="bg1"/>
                </a:solidFill>
              </a:rPr>
              <a:t>need </a:t>
            </a:r>
            <a:r>
              <a:rPr lang="en-GB" sz="3200" dirty="0" smtClean="0">
                <a:solidFill>
                  <a:schemeClr val="bg1"/>
                </a:solidFill>
              </a:rPr>
              <a:t>LTM </a:t>
            </a:r>
            <a:r>
              <a:rPr lang="en-GB" sz="3200" dirty="0">
                <a:solidFill>
                  <a:schemeClr val="bg1"/>
                </a:solidFill>
              </a:rPr>
              <a:t>for </a:t>
            </a:r>
            <a:r>
              <a:rPr lang="en-GB" sz="3200" dirty="0" smtClean="0">
                <a:solidFill>
                  <a:schemeClr val="bg1"/>
                </a:solidFill>
              </a:rPr>
              <a:t>flight procedures </a:t>
            </a:r>
          </a:p>
          <a:p>
            <a:pPr marL="1371600" lvl="2" indent="-457200">
              <a:buFont typeface="Arial" panose="020B0604020202020204" pitchFamily="34" charset="0"/>
              <a:buChar char="•"/>
            </a:pPr>
            <a:r>
              <a:rPr lang="en-GB" sz="2800" dirty="0" smtClean="0">
                <a:solidFill>
                  <a:schemeClr val="bg1"/>
                </a:solidFill>
              </a:rPr>
              <a:t>E.</a:t>
            </a:r>
            <a:r>
              <a:rPr lang="en-GB" sz="3200" dirty="0" smtClean="0">
                <a:solidFill>
                  <a:schemeClr val="bg1"/>
                </a:solidFill>
              </a:rPr>
              <a:t>g</a:t>
            </a:r>
            <a:r>
              <a:rPr lang="en-GB" sz="3200" dirty="0">
                <a:solidFill>
                  <a:schemeClr val="bg1"/>
                </a:solidFill>
              </a:rPr>
              <a:t>., standard take off/landing </a:t>
            </a:r>
            <a:r>
              <a:rPr lang="en-GB" sz="3200" dirty="0" smtClean="0">
                <a:solidFill>
                  <a:schemeClr val="bg1"/>
                </a:solidFill>
              </a:rPr>
              <a:t>procedure</a:t>
            </a:r>
          </a:p>
          <a:p>
            <a:pPr marL="1371600" lvl="2"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r>
              <a:rPr lang="en-GB" sz="3200" dirty="0">
                <a:solidFill>
                  <a:schemeClr val="bg1"/>
                </a:solidFill>
              </a:rPr>
              <a:t>W</a:t>
            </a:r>
            <a:r>
              <a:rPr lang="en-GB" sz="3200" dirty="0" smtClean="0">
                <a:solidFill>
                  <a:schemeClr val="bg1"/>
                </a:solidFill>
              </a:rPr>
              <a:t>ould need STM for current </a:t>
            </a:r>
            <a:r>
              <a:rPr lang="en-GB" sz="3200" dirty="0">
                <a:solidFill>
                  <a:schemeClr val="bg1"/>
                </a:solidFill>
              </a:rPr>
              <a:t>flight </a:t>
            </a:r>
            <a:r>
              <a:rPr lang="en-GB" sz="3200" dirty="0" smtClean="0">
                <a:solidFill>
                  <a:schemeClr val="bg1"/>
                </a:solidFill>
              </a:rPr>
              <a:t>operations</a:t>
            </a:r>
          </a:p>
          <a:p>
            <a:pPr marL="1371600" lvl="2" indent="-457200">
              <a:buFont typeface="Arial" panose="020B0604020202020204" pitchFamily="34" charset="0"/>
              <a:buChar char="•"/>
            </a:pPr>
            <a:r>
              <a:rPr lang="en-GB" sz="3200" dirty="0" smtClean="0">
                <a:solidFill>
                  <a:schemeClr val="bg1"/>
                </a:solidFill>
              </a:rPr>
              <a:t>E.g., which </a:t>
            </a:r>
            <a:r>
              <a:rPr lang="en-GB" sz="3200" dirty="0">
                <a:solidFill>
                  <a:schemeClr val="bg1"/>
                </a:solidFill>
              </a:rPr>
              <a:t>runway they should take off from.</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5539" t="30349" r="6617" b="32980"/>
          <a:stretch/>
        </p:blipFill>
        <p:spPr>
          <a:xfrm>
            <a:off x="2095928" y="4130211"/>
            <a:ext cx="4962417" cy="2126752"/>
          </a:xfrm>
          <a:prstGeom prst="rect">
            <a:avLst/>
          </a:prstGeom>
        </p:spPr>
      </p:pic>
    </p:spTree>
    <p:extLst>
      <p:ext uri="{BB962C8B-B14F-4D97-AF65-F5344CB8AC3E}">
        <p14:creationId xmlns:p14="http://schemas.microsoft.com/office/powerpoint/2010/main" val="45599652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marL="1657350" lvl="2" indent="-742950">
              <a:buFont typeface="+mj-lt"/>
              <a:buAutoNum type="arabicPeriod" startAt="2"/>
            </a:pPr>
            <a:r>
              <a:rPr lang="en-GB" sz="3600" b="1" dirty="0">
                <a:solidFill>
                  <a:schemeClr val="bg1"/>
                </a:solidFill>
              </a:rPr>
              <a:t>Memory for Skilled Performance</a:t>
            </a:r>
          </a:p>
        </p:txBody>
      </p:sp>
      <p:sp>
        <p:nvSpPr>
          <p:cNvPr id="3" name="TextBox 2"/>
          <p:cNvSpPr txBox="1"/>
          <p:nvPr/>
        </p:nvSpPr>
        <p:spPr>
          <a:xfrm>
            <a:off x="67111" y="925164"/>
            <a:ext cx="9001387" cy="5539978"/>
          </a:xfrm>
          <a:prstGeom prst="rect">
            <a:avLst/>
          </a:prstGeom>
          <a:noFill/>
        </p:spPr>
        <p:txBody>
          <a:bodyPr wrap="square" rtlCol="0">
            <a:spAutoFit/>
          </a:bodyPr>
          <a:lstStyle/>
          <a:p>
            <a:pPr marL="457200" indent="-457200">
              <a:buFont typeface="Arial" panose="020B0604020202020204" pitchFamily="34" charset="0"/>
              <a:buChar char="•"/>
            </a:pPr>
            <a:r>
              <a:rPr lang="en-GB" sz="3200" dirty="0" smtClean="0">
                <a:solidFill>
                  <a:schemeClr val="bg1"/>
                </a:solidFill>
              </a:rPr>
              <a:t>Need </a:t>
            </a:r>
            <a:r>
              <a:rPr lang="en-GB" sz="3200" dirty="0">
                <a:solidFill>
                  <a:schemeClr val="bg1"/>
                </a:solidFill>
              </a:rPr>
              <a:t>to consider learning.</a:t>
            </a:r>
          </a:p>
          <a:p>
            <a:pPr marL="914400" lvl="1" indent="-457200">
              <a:buFont typeface="Arial" panose="020B0604020202020204" pitchFamily="34" charset="0"/>
              <a:buChar char="•"/>
            </a:pPr>
            <a:r>
              <a:rPr lang="en-GB" sz="2800" dirty="0">
                <a:solidFill>
                  <a:schemeClr val="bg1"/>
                </a:solidFill>
              </a:rPr>
              <a:t>From learning a task we infer there has been a change in processing structures that represents that learning. </a:t>
            </a:r>
          </a:p>
          <a:p>
            <a:pPr marL="914400" lvl="1" indent="-457200">
              <a:buFont typeface="Arial" panose="020B0604020202020204" pitchFamily="34" charset="0"/>
              <a:buChar char="•"/>
            </a:pPr>
            <a:r>
              <a:rPr lang="en-GB" sz="2800" dirty="0">
                <a:solidFill>
                  <a:schemeClr val="bg1"/>
                </a:solidFill>
              </a:rPr>
              <a:t>Even </a:t>
            </a:r>
            <a:r>
              <a:rPr lang="en-GB" sz="2800" dirty="0" smtClean="0">
                <a:solidFill>
                  <a:schemeClr val="bg1"/>
                </a:solidFill>
              </a:rPr>
              <a:t>without verbal report of the learning</a:t>
            </a:r>
          </a:p>
          <a:p>
            <a:pPr marL="914400" lvl="1"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r>
              <a:rPr lang="en-GB" sz="2800" dirty="0">
                <a:solidFill>
                  <a:schemeClr val="bg1"/>
                </a:solidFill>
              </a:rPr>
              <a:t>How do you control a pushbike?</a:t>
            </a:r>
          </a:p>
          <a:p>
            <a:pPr lvl="2"/>
            <a:endParaRPr lang="en-GB" sz="1400" dirty="0" smtClean="0">
              <a:solidFill>
                <a:schemeClr val="bg1"/>
              </a:solidFill>
            </a:endParaRPr>
          </a:p>
          <a:p>
            <a:pPr lvl="2"/>
            <a:endParaRPr lang="en-GB" sz="1400" dirty="0" smtClean="0">
              <a:solidFill>
                <a:schemeClr val="bg1"/>
              </a:solidFill>
            </a:endParaRPr>
          </a:p>
          <a:p>
            <a:pPr lvl="2"/>
            <a:endParaRPr lang="en-GB" sz="1400" dirty="0">
              <a:solidFill>
                <a:schemeClr val="bg1"/>
              </a:solidFill>
            </a:endParaRPr>
          </a:p>
          <a:p>
            <a:pPr marL="457200" indent="-457200">
              <a:buFont typeface="Arial" panose="020B0604020202020204" pitchFamily="34" charset="0"/>
              <a:buChar char="•"/>
            </a:pPr>
            <a:r>
              <a:rPr lang="en-GB" sz="2800" dirty="0" smtClean="0">
                <a:solidFill>
                  <a:schemeClr val="bg1"/>
                </a:solidFill>
              </a:rPr>
              <a:t>For a memory model </a:t>
            </a:r>
            <a:r>
              <a:rPr lang="en-GB" sz="2800" dirty="0">
                <a:solidFill>
                  <a:schemeClr val="bg1"/>
                </a:solidFill>
              </a:rPr>
              <a:t>we need to be concerned with the type(s) of memory involved in performing different tasks</a:t>
            </a:r>
            <a:r>
              <a:rPr lang="en-GB" sz="2800" dirty="0" smtClean="0">
                <a:solidFill>
                  <a:schemeClr val="bg1"/>
                </a:solidFill>
              </a:rPr>
              <a:t>.</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These are implicit and procedural memories. </a:t>
            </a:r>
          </a:p>
          <a:p>
            <a:pPr marL="914400" lvl="1" indent="-457200">
              <a:buFont typeface="Arial" panose="020B0604020202020204" pitchFamily="34" charset="0"/>
              <a:buChar char="•"/>
            </a:pPr>
            <a:r>
              <a:rPr lang="en-GB" sz="2800" dirty="0">
                <a:solidFill>
                  <a:schemeClr val="bg1"/>
                </a:solidFill>
              </a:rPr>
              <a:t>They relate to unconscious memories.</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1764"/>
          <a:stretch/>
        </p:blipFill>
        <p:spPr>
          <a:xfrm>
            <a:off x="5671335" y="2815118"/>
            <a:ext cx="2342508" cy="1370473"/>
          </a:xfrm>
          <a:prstGeom prst="rect">
            <a:avLst/>
          </a:prstGeom>
        </p:spPr>
      </p:pic>
    </p:spTree>
    <p:extLst>
      <p:ext uri="{BB962C8B-B14F-4D97-AF65-F5344CB8AC3E}">
        <p14:creationId xmlns:p14="http://schemas.microsoft.com/office/powerpoint/2010/main" val="303495855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3" dur="500"/>
                                        <p:tgtEl>
                                          <p:spTgt spid="3">
                                            <p:txEl>
                                              <p:pRg st="8" end="8"/>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8" dur="500"/>
                                        <p:tgtEl>
                                          <p:spTgt spid="3">
                                            <p:txEl>
                                              <p:pRg st="10" end="1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Effect transition="in" filter="randombar(horizontal)">
                                      <p:cBhvr>
                                        <p:cTn id="43"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0659" y="57666"/>
            <a:ext cx="8690919" cy="571508"/>
          </a:xfrm>
        </p:spPr>
        <p:style>
          <a:lnRef idx="1">
            <a:schemeClr val="accent5"/>
          </a:lnRef>
          <a:fillRef idx="2">
            <a:schemeClr val="accent5"/>
          </a:fillRef>
          <a:effectRef idx="1">
            <a:schemeClr val="accent5"/>
          </a:effectRef>
          <a:fontRef idx="minor">
            <a:schemeClr val="dk1"/>
          </a:fontRef>
        </p:style>
        <p:txBody>
          <a:bodyPr>
            <a:noAutofit/>
          </a:bodyPr>
          <a:lstStyle/>
          <a:p>
            <a:pPr marL="1828800" indent="-914400">
              <a:buFont typeface="+mj-lt"/>
              <a:buAutoNum type="arabicPeriod" startAt="3"/>
            </a:pPr>
            <a:r>
              <a:rPr lang="en-GB" sz="4000" b="1" dirty="0">
                <a:solidFill>
                  <a:schemeClr val="bg1"/>
                </a:solidFill>
              </a:rPr>
              <a:t>  Working Memory</a:t>
            </a:r>
          </a:p>
        </p:txBody>
      </p:sp>
      <p:sp>
        <p:nvSpPr>
          <p:cNvPr id="3" name="TextBox 2"/>
          <p:cNvSpPr txBox="1"/>
          <p:nvPr/>
        </p:nvSpPr>
        <p:spPr>
          <a:xfrm>
            <a:off x="67111" y="647764"/>
            <a:ext cx="9001387" cy="5832366"/>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chemeClr val="bg1"/>
                </a:solidFill>
              </a:rPr>
              <a:t>STM </a:t>
            </a:r>
            <a:r>
              <a:rPr lang="en-GB" sz="2800" dirty="0">
                <a:solidFill>
                  <a:schemeClr val="bg1"/>
                </a:solidFill>
              </a:rPr>
              <a:t>in conjunction with active processing of information.</a:t>
            </a:r>
          </a:p>
          <a:p>
            <a:endParaRPr lang="en-GB" sz="1200" dirty="0">
              <a:solidFill>
                <a:schemeClr val="bg1"/>
              </a:solidFill>
            </a:endParaRPr>
          </a:p>
          <a:p>
            <a:pPr marL="457200" indent="-457200">
              <a:buFont typeface="Arial" panose="020B0604020202020204" pitchFamily="34" charset="0"/>
              <a:buChar char="•"/>
            </a:pPr>
            <a:r>
              <a:rPr lang="en-GB" sz="2800" dirty="0">
                <a:solidFill>
                  <a:schemeClr val="bg1"/>
                </a:solidFill>
              </a:rPr>
              <a:t>Seen as </a:t>
            </a:r>
            <a:r>
              <a:rPr lang="en-GB" sz="2800" dirty="0" smtClean="0">
                <a:solidFill>
                  <a:schemeClr val="bg1"/>
                </a:solidFill>
              </a:rPr>
              <a:t>“</a:t>
            </a:r>
            <a:r>
              <a:rPr lang="en-GB" sz="2800" dirty="0">
                <a:solidFill>
                  <a:schemeClr val="bg1"/>
                </a:solidFill>
              </a:rPr>
              <a:t>workbench” of consciousness: </a:t>
            </a:r>
            <a:endParaRPr lang="en-GB" sz="2800" dirty="0" smtClean="0">
              <a:solidFill>
                <a:schemeClr val="bg1"/>
              </a:solidFill>
            </a:endParaRPr>
          </a:p>
          <a:p>
            <a:pPr marL="914400" lvl="1" indent="-457200">
              <a:buFont typeface="Arial" panose="020B0604020202020204" pitchFamily="34" charset="0"/>
              <a:buChar char="•"/>
            </a:pPr>
            <a:r>
              <a:rPr lang="en-GB" sz="2800" dirty="0" smtClean="0">
                <a:solidFill>
                  <a:schemeClr val="bg1"/>
                </a:solidFill>
              </a:rPr>
              <a:t>use </a:t>
            </a:r>
            <a:r>
              <a:rPr lang="en-GB" sz="2800" dirty="0">
                <a:solidFill>
                  <a:schemeClr val="bg1"/>
                </a:solidFill>
              </a:rPr>
              <a:t>it to evaluate, transform, &amp; compare mental representations.</a:t>
            </a:r>
          </a:p>
          <a:p>
            <a:endParaRPr lang="en-GB" sz="1100" dirty="0">
              <a:solidFill>
                <a:schemeClr val="bg1"/>
              </a:solidFill>
            </a:endParaRPr>
          </a:p>
          <a:p>
            <a:pPr marL="457200" indent="-457200">
              <a:buFont typeface="Arial" panose="020B0604020202020204" pitchFamily="34" charset="0"/>
              <a:buChar char="•"/>
            </a:pPr>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Demanding tasks </a:t>
            </a:r>
            <a:r>
              <a:rPr lang="en-GB" sz="2800" dirty="0" smtClean="0">
                <a:solidFill>
                  <a:schemeClr val="bg1"/>
                </a:solidFill>
              </a:rPr>
              <a:t>overload </a:t>
            </a:r>
            <a:r>
              <a:rPr lang="en-GB" sz="2800" dirty="0">
                <a:solidFill>
                  <a:schemeClr val="bg1"/>
                </a:solidFill>
              </a:rPr>
              <a:t>working memory:</a:t>
            </a:r>
          </a:p>
          <a:p>
            <a:pPr marL="457200" indent="-457200">
              <a:buFont typeface="Arial" panose="020B0604020202020204" pitchFamily="34" charset="0"/>
              <a:buChar char="•"/>
            </a:pPr>
            <a:endParaRPr lang="en-GB" sz="1400" dirty="0">
              <a:solidFill>
                <a:schemeClr val="bg1"/>
              </a:solidFill>
            </a:endParaRPr>
          </a:p>
          <a:p>
            <a:pPr marL="914400" lvl="1" indent="-457200">
              <a:buFont typeface="Arial" panose="020B0604020202020204" pitchFamily="34" charset="0"/>
              <a:buChar char="•"/>
            </a:pPr>
            <a:r>
              <a:rPr lang="en-GB" sz="2800" dirty="0">
                <a:solidFill>
                  <a:schemeClr val="bg1"/>
                </a:solidFill>
              </a:rPr>
              <a:t>E.g., during landing a pilot may be simultaneously implementing instructions from air traffic control, receiving new instructions, and </a:t>
            </a:r>
            <a:r>
              <a:rPr lang="en-GB" sz="2800" dirty="0" smtClean="0">
                <a:solidFill>
                  <a:schemeClr val="bg1"/>
                </a:solidFill>
              </a:rPr>
              <a:t>converse </a:t>
            </a:r>
            <a:r>
              <a:rPr lang="en-GB" sz="2800" dirty="0">
                <a:solidFill>
                  <a:schemeClr val="bg1"/>
                </a:solidFill>
              </a:rPr>
              <a:t>with co-pilot.</a:t>
            </a:r>
          </a:p>
          <a:p>
            <a:pPr lvl="1"/>
            <a:endParaRPr lang="en-GB" sz="1400" dirty="0">
              <a:solidFill>
                <a:schemeClr val="bg1"/>
              </a:solidFill>
            </a:endParaRPr>
          </a:p>
          <a:p>
            <a:pPr marL="914400" lvl="1" indent="-457200">
              <a:buFont typeface="Arial" panose="020B0604020202020204" pitchFamily="34" charset="0"/>
              <a:buChar char="•"/>
            </a:pPr>
            <a:r>
              <a:rPr lang="en-GB" sz="2800" dirty="0" smtClean="0">
                <a:solidFill>
                  <a:schemeClr val="bg1"/>
                </a:solidFill>
              </a:rPr>
              <a:t>Safety </a:t>
            </a:r>
            <a:r>
              <a:rPr lang="en-GB" sz="2800" dirty="0">
                <a:solidFill>
                  <a:schemeClr val="bg1"/>
                </a:solidFill>
              </a:rPr>
              <a:t>of </a:t>
            </a:r>
            <a:r>
              <a:rPr lang="en-GB" sz="2800" dirty="0" smtClean="0">
                <a:solidFill>
                  <a:schemeClr val="bg1"/>
                </a:solidFill>
              </a:rPr>
              <a:t>passengers </a:t>
            </a:r>
            <a:r>
              <a:rPr lang="en-GB" sz="2800" dirty="0">
                <a:solidFill>
                  <a:schemeClr val="bg1"/>
                </a:solidFill>
              </a:rPr>
              <a:t>depends on </a:t>
            </a:r>
            <a:r>
              <a:rPr lang="en-GB" sz="2800" dirty="0" smtClean="0">
                <a:solidFill>
                  <a:schemeClr val="bg1"/>
                </a:solidFill>
              </a:rPr>
              <a:t>pilots </a:t>
            </a:r>
            <a:r>
              <a:rPr lang="en-GB" sz="2800" dirty="0">
                <a:solidFill>
                  <a:schemeClr val="bg1"/>
                </a:solidFill>
              </a:rPr>
              <a:t>ability to combine </a:t>
            </a:r>
            <a:r>
              <a:rPr lang="en-GB" sz="2800" dirty="0" smtClean="0">
                <a:solidFill>
                  <a:schemeClr val="bg1"/>
                </a:solidFill>
              </a:rPr>
              <a:t>various </a:t>
            </a:r>
            <a:r>
              <a:rPr lang="en-GB" sz="2800" dirty="0">
                <a:solidFill>
                  <a:schemeClr val="bg1"/>
                </a:solidFill>
              </a:rPr>
              <a:t>processing and </a:t>
            </a:r>
            <a:r>
              <a:rPr lang="en-GB" sz="2800" dirty="0" smtClean="0">
                <a:solidFill>
                  <a:schemeClr val="bg1"/>
                </a:solidFill>
              </a:rPr>
              <a:t>short </a:t>
            </a:r>
            <a:r>
              <a:rPr lang="en-GB" sz="2800" dirty="0">
                <a:solidFill>
                  <a:schemeClr val="bg1"/>
                </a:solidFill>
              </a:rPr>
              <a:t>term storage operations involved.</a:t>
            </a:r>
          </a:p>
        </p:txBody>
      </p:sp>
    </p:spTree>
    <p:extLst>
      <p:ext uri="{BB962C8B-B14F-4D97-AF65-F5344CB8AC3E}">
        <p14:creationId xmlns:p14="http://schemas.microsoft.com/office/powerpoint/2010/main" val="372940087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781326"/>
            <a:ext cx="9001387" cy="7825219"/>
          </a:xfrm>
          <a:prstGeom prst="rect">
            <a:avLst/>
          </a:prstGeom>
          <a:noFill/>
        </p:spPr>
        <p:txBody>
          <a:bodyPr wrap="square" rtlCol="0">
            <a:spAutoFit/>
          </a:bodyPr>
          <a:lstStyle/>
          <a:p>
            <a:pPr marL="457200" indent="-457200">
              <a:buFont typeface="Arial" panose="020B0604020202020204" pitchFamily="34" charset="0"/>
              <a:buChar char="•"/>
            </a:pPr>
            <a:r>
              <a:rPr lang="en-GB" sz="3200" b="1" dirty="0" smtClean="0">
                <a:solidFill>
                  <a:schemeClr val="bg1"/>
                </a:solidFill>
              </a:rPr>
              <a:t>Atkinson </a:t>
            </a:r>
            <a:r>
              <a:rPr lang="en-GB" sz="3200" b="1" dirty="0">
                <a:solidFill>
                  <a:schemeClr val="bg1"/>
                </a:solidFill>
              </a:rPr>
              <a:t>&amp; Shiffrin (1968) </a:t>
            </a:r>
            <a:r>
              <a:rPr lang="en-GB" sz="3200" b="1" dirty="0" smtClean="0">
                <a:solidFill>
                  <a:schemeClr val="bg1"/>
                </a:solidFill>
              </a:rPr>
              <a:t>Multi-store model</a:t>
            </a:r>
          </a:p>
          <a:p>
            <a:pPr marL="457200" indent="-457200">
              <a:buFont typeface="Arial" panose="020B0604020202020204" pitchFamily="34" charset="0"/>
              <a:buChar char="•"/>
            </a:pPr>
            <a:r>
              <a:rPr lang="en-GB" sz="3200" b="1" dirty="0" smtClean="0">
                <a:solidFill>
                  <a:schemeClr val="bg1"/>
                </a:solidFill>
              </a:rPr>
              <a:t>Activation models: STM is just active part of LTM</a:t>
            </a:r>
          </a:p>
          <a:p>
            <a:pPr marL="457200" lvl="0" indent="-457200">
              <a:buFont typeface="Arial" panose="020B0604020202020204" pitchFamily="34" charset="0"/>
              <a:buChar char="•"/>
              <a:defRPr/>
            </a:pPr>
            <a:r>
              <a:rPr lang="en-GB" sz="3200" b="1" dirty="0" smtClean="0">
                <a:solidFill>
                  <a:schemeClr val="bg1"/>
                </a:solidFill>
              </a:rPr>
              <a:t>Blackboard models (e.g., Jones, 1993): </a:t>
            </a:r>
          </a:p>
          <a:p>
            <a:pPr marL="914400" lvl="1" indent="-457200">
              <a:buFont typeface="Arial" panose="020B0604020202020204" pitchFamily="34" charset="0"/>
              <a:buChar char="•"/>
              <a:defRPr/>
            </a:pPr>
            <a:r>
              <a:rPr lang="en-GB" sz="3200" kern="0" dirty="0" smtClean="0">
                <a:solidFill>
                  <a:srgbClr val="000000"/>
                </a:solidFill>
              </a:rPr>
              <a:t>Processing controlled </a:t>
            </a:r>
            <a:r>
              <a:rPr lang="en-GB" sz="3200" kern="0" dirty="0">
                <a:solidFill>
                  <a:srgbClr val="000000"/>
                </a:solidFill>
              </a:rPr>
              <a:t>by independent </a:t>
            </a:r>
            <a:r>
              <a:rPr lang="en-GB" sz="3200" kern="0" dirty="0" smtClean="0">
                <a:solidFill>
                  <a:srgbClr val="000000"/>
                </a:solidFill>
              </a:rPr>
              <a:t>modules</a:t>
            </a:r>
          </a:p>
          <a:p>
            <a:pPr marL="914400" lvl="1" indent="-457200">
              <a:buFont typeface="Arial" panose="020B0604020202020204" pitchFamily="34" charset="0"/>
              <a:buChar char="•"/>
              <a:defRPr/>
            </a:pPr>
            <a:r>
              <a:rPr lang="en-GB" sz="3200" kern="0" dirty="0" smtClean="0">
                <a:solidFill>
                  <a:srgbClr val="000000"/>
                </a:solidFill>
              </a:rPr>
              <a:t>Modules send info </a:t>
            </a:r>
            <a:r>
              <a:rPr lang="en-GB" sz="3200" kern="0" dirty="0">
                <a:solidFill>
                  <a:srgbClr val="000000"/>
                </a:solidFill>
              </a:rPr>
              <a:t>to central blackboard which registers the processing </a:t>
            </a:r>
            <a:r>
              <a:rPr lang="en-GB" sz="3200" kern="0" dirty="0" smtClean="0">
                <a:solidFill>
                  <a:srgbClr val="000000"/>
                </a:solidFill>
              </a:rPr>
              <a:t>outputs.</a:t>
            </a:r>
          </a:p>
          <a:p>
            <a:pPr marL="914400" lvl="1" indent="-457200">
              <a:buFont typeface="Arial" panose="020B0604020202020204" pitchFamily="34" charset="0"/>
              <a:buChar char="•"/>
              <a:defRPr/>
            </a:pPr>
            <a:r>
              <a:rPr lang="en-GB" sz="3200" kern="0" dirty="0" smtClean="0">
                <a:solidFill>
                  <a:srgbClr val="000000"/>
                </a:solidFill>
              </a:rPr>
              <a:t>Modules </a:t>
            </a:r>
            <a:r>
              <a:rPr lang="en-GB" sz="3200" kern="0" dirty="0">
                <a:solidFill>
                  <a:srgbClr val="000000"/>
                </a:solidFill>
              </a:rPr>
              <a:t>read </a:t>
            </a:r>
            <a:r>
              <a:rPr lang="en-GB" sz="3200" kern="0" dirty="0" smtClean="0">
                <a:solidFill>
                  <a:srgbClr val="000000"/>
                </a:solidFill>
              </a:rPr>
              <a:t>info </a:t>
            </a:r>
            <a:r>
              <a:rPr lang="en-GB" sz="3200" kern="0" dirty="0">
                <a:solidFill>
                  <a:srgbClr val="000000"/>
                </a:solidFill>
              </a:rPr>
              <a:t>on blackboard </a:t>
            </a:r>
            <a:r>
              <a:rPr lang="en-GB" sz="3200" kern="0" dirty="0" smtClean="0">
                <a:solidFill>
                  <a:srgbClr val="000000"/>
                </a:solidFill>
              </a:rPr>
              <a:t>&amp; </a:t>
            </a:r>
            <a:r>
              <a:rPr lang="en-GB" sz="3200" kern="0" dirty="0">
                <a:solidFill>
                  <a:srgbClr val="000000"/>
                </a:solidFill>
              </a:rPr>
              <a:t>only process </a:t>
            </a:r>
            <a:r>
              <a:rPr lang="en-GB" sz="3200" kern="0" dirty="0" smtClean="0">
                <a:solidFill>
                  <a:srgbClr val="000000"/>
                </a:solidFill>
              </a:rPr>
              <a:t>info </a:t>
            </a:r>
            <a:r>
              <a:rPr lang="en-GB" sz="3200" kern="0" dirty="0">
                <a:solidFill>
                  <a:srgbClr val="000000"/>
                </a:solidFill>
              </a:rPr>
              <a:t>relevant to their functions</a:t>
            </a:r>
            <a:r>
              <a:rPr lang="en-GB" sz="3200" kern="0" dirty="0" smtClean="0">
                <a:solidFill>
                  <a:srgbClr val="000000"/>
                </a:solidFill>
              </a:rPr>
              <a:t>.</a:t>
            </a:r>
          </a:p>
          <a:p>
            <a:pPr marL="457200" indent="-457200">
              <a:buFont typeface="Arial" panose="020B0604020202020204" pitchFamily="34" charset="0"/>
              <a:buChar char="•"/>
              <a:defRPr/>
            </a:pPr>
            <a:r>
              <a:rPr lang="en-GB" sz="3200" b="1" kern="0" dirty="0" smtClean="0">
                <a:solidFill>
                  <a:srgbClr val="000000"/>
                </a:solidFill>
              </a:rPr>
              <a:t>Working Memory Model (</a:t>
            </a:r>
            <a:r>
              <a:rPr lang="en-GB" sz="3200" b="1" kern="0" dirty="0">
                <a:solidFill>
                  <a:srgbClr val="000000"/>
                </a:solidFill>
              </a:rPr>
              <a:t>Baddeley, 1986; 2000; </a:t>
            </a:r>
            <a:r>
              <a:rPr lang="en-GB" sz="3200" b="1" kern="0" dirty="0" smtClean="0">
                <a:solidFill>
                  <a:srgbClr val="000000"/>
                </a:solidFill>
              </a:rPr>
              <a:t>2007; </a:t>
            </a:r>
            <a:r>
              <a:rPr lang="en-GB" sz="3200" b="1" kern="0" dirty="0">
                <a:solidFill>
                  <a:srgbClr val="000000"/>
                </a:solidFill>
              </a:rPr>
              <a:t>Baddeley &amp; Hitch, 1974)</a:t>
            </a:r>
          </a:p>
          <a:p>
            <a:pPr marL="457200" indent="-457200">
              <a:buFont typeface="Arial" panose="020B0604020202020204" pitchFamily="34" charset="0"/>
              <a:buChar char="•"/>
              <a:defRPr/>
            </a:pPr>
            <a:endParaRPr lang="en-GB" sz="3200" kern="0" dirty="0">
              <a:solidFill>
                <a:srgbClr val="000000"/>
              </a:solidFill>
            </a:endParaRPr>
          </a:p>
          <a:p>
            <a:pPr marL="457200"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endParaRPr lang="en-GB" sz="1050" dirty="0">
              <a:solidFill>
                <a:schemeClr val="bg1"/>
              </a:solidFill>
            </a:endParaRPr>
          </a:p>
        </p:txBody>
      </p:sp>
      <p:sp>
        <p:nvSpPr>
          <p:cNvPr id="4" name="Title 3"/>
          <p:cNvSpPr>
            <a:spLocks noGrp="1"/>
          </p:cNvSpPr>
          <p:nvPr>
            <p:ph type="title"/>
          </p:nvPr>
        </p:nvSpPr>
        <p:spPr>
          <a:xfrm>
            <a:off x="857251" y="50334"/>
            <a:ext cx="7429499" cy="647764"/>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smtClean="0">
                <a:solidFill>
                  <a:schemeClr val="bg1"/>
                </a:solidFill>
              </a:rPr>
              <a:t>Models of memory</a:t>
            </a:r>
            <a:endParaRPr lang="en-GB" sz="4400" b="1" dirty="0">
              <a:solidFill>
                <a:schemeClr val="bg1"/>
              </a:solidFill>
            </a:endParaRPr>
          </a:p>
        </p:txBody>
      </p:sp>
    </p:spTree>
    <p:extLst>
      <p:ext uri="{BB962C8B-B14F-4D97-AF65-F5344CB8AC3E}">
        <p14:creationId xmlns:p14="http://schemas.microsoft.com/office/powerpoint/2010/main" val="141795376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Performance</a:t>
            </a:r>
          </a:p>
        </p:txBody>
      </p:sp>
      <p:sp>
        <p:nvSpPr>
          <p:cNvPr id="2" name="TextBox 1"/>
          <p:cNvSpPr txBox="1"/>
          <p:nvPr/>
        </p:nvSpPr>
        <p:spPr>
          <a:xfrm>
            <a:off x="0" y="685234"/>
            <a:ext cx="9075036" cy="6340197"/>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chemeClr val="bg1"/>
                </a:solidFill>
              </a:rPr>
              <a:t>Tasks </a:t>
            </a:r>
            <a:r>
              <a:rPr lang="en-GB" sz="3200" dirty="0" smtClean="0">
                <a:solidFill>
                  <a:schemeClr val="bg1"/>
                </a:solidFill>
              </a:rPr>
              <a:t>to measure WM </a:t>
            </a:r>
            <a:r>
              <a:rPr lang="en-GB" sz="3200" dirty="0">
                <a:solidFill>
                  <a:schemeClr val="bg1"/>
                </a:solidFill>
              </a:rPr>
              <a:t>capacity:</a:t>
            </a:r>
          </a:p>
          <a:p>
            <a:endParaRPr lang="en-GB" sz="1100" dirty="0">
              <a:solidFill>
                <a:schemeClr val="bg1"/>
              </a:solidFill>
            </a:endParaRPr>
          </a:p>
          <a:p>
            <a:pPr marL="914400" lvl="1" indent="-457200">
              <a:buFont typeface="Arial" panose="020B0604020202020204" pitchFamily="34" charset="0"/>
              <a:buChar char="•"/>
            </a:pPr>
            <a:r>
              <a:rPr lang="en-GB" sz="2800" b="1" dirty="0">
                <a:solidFill>
                  <a:schemeClr val="bg1"/>
                </a:solidFill>
              </a:rPr>
              <a:t>Reading span: </a:t>
            </a:r>
          </a:p>
          <a:p>
            <a:pPr marL="1371600" lvl="2" indent="-457200">
              <a:buFont typeface="Arial" panose="020B0604020202020204" pitchFamily="34" charset="0"/>
              <a:buChar char="•"/>
            </a:pPr>
            <a:r>
              <a:rPr lang="en-GB" sz="2800" dirty="0">
                <a:solidFill>
                  <a:schemeClr val="bg1"/>
                </a:solidFill>
              </a:rPr>
              <a:t>Read/listen to series of 2-6 sentences &amp; recall, in correct order, last word of each </a:t>
            </a:r>
            <a:r>
              <a:rPr lang="en-GB" sz="2800" dirty="0" smtClean="0">
                <a:solidFill>
                  <a:schemeClr val="bg1"/>
                </a:solidFill>
              </a:rPr>
              <a:t>sentence.</a:t>
            </a:r>
            <a:endParaRPr lang="en-GB" sz="2800" dirty="0">
              <a:solidFill>
                <a:schemeClr val="bg1"/>
              </a:solidFill>
            </a:endParaRPr>
          </a:p>
          <a:p>
            <a:pPr lvl="1"/>
            <a:endParaRPr lang="en-GB" sz="1100" dirty="0">
              <a:solidFill>
                <a:schemeClr val="bg1"/>
              </a:solidFill>
            </a:endParaRPr>
          </a:p>
          <a:p>
            <a:pPr marL="914400" lvl="1" indent="-457200">
              <a:buFont typeface="Arial" panose="020B0604020202020204" pitchFamily="34" charset="0"/>
              <a:buChar char="•"/>
            </a:pPr>
            <a:r>
              <a:rPr lang="en-GB" sz="2800" b="1" dirty="0">
                <a:solidFill>
                  <a:schemeClr val="bg1"/>
                </a:solidFill>
              </a:rPr>
              <a:t>Operation span: </a:t>
            </a:r>
          </a:p>
          <a:p>
            <a:pPr marL="1371600" lvl="2" indent="-457200">
              <a:buFont typeface="Arial" panose="020B0604020202020204" pitchFamily="34" charset="0"/>
              <a:buChar char="•"/>
            </a:pPr>
            <a:r>
              <a:rPr lang="en-GB" sz="2800" dirty="0">
                <a:solidFill>
                  <a:schemeClr val="bg1"/>
                </a:solidFill>
              </a:rPr>
              <a:t>Verify </a:t>
            </a:r>
            <a:r>
              <a:rPr lang="en-GB" sz="2800" dirty="0" smtClean="0">
                <a:solidFill>
                  <a:schemeClr val="bg1"/>
                </a:solidFill>
              </a:rPr>
              <a:t>Math </a:t>
            </a:r>
            <a:r>
              <a:rPr lang="en-GB" sz="2800" dirty="0">
                <a:solidFill>
                  <a:schemeClr val="bg1"/>
                </a:solidFill>
              </a:rPr>
              <a:t>problem: Is (4/2)-1=1 ? &amp; read a word after the operation (e.g., SNOW).</a:t>
            </a:r>
          </a:p>
          <a:p>
            <a:pPr marL="1371600" lvl="2" indent="-457200">
              <a:buFont typeface="Arial" panose="020B0604020202020204" pitchFamily="34" charset="0"/>
              <a:buChar char="•"/>
            </a:pPr>
            <a:r>
              <a:rPr lang="en-GB" sz="2800" dirty="0">
                <a:solidFill>
                  <a:schemeClr val="bg1"/>
                </a:solidFill>
              </a:rPr>
              <a:t>After series of problems &amp; words, P recalls words.</a:t>
            </a:r>
          </a:p>
          <a:p>
            <a:pPr marL="1371600" lvl="2" indent="-457200">
              <a:buFont typeface="Arial" panose="020B0604020202020204" pitchFamily="34" charset="0"/>
              <a:buChar char="•"/>
            </a:pPr>
            <a:r>
              <a:rPr lang="en-GB" sz="2800" dirty="0" smtClean="0">
                <a:solidFill>
                  <a:schemeClr val="bg1"/>
                </a:solidFill>
              </a:rPr>
              <a:t>No. </a:t>
            </a:r>
            <a:r>
              <a:rPr lang="en-GB" sz="2800" dirty="0">
                <a:solidFill>
                  <a:schemeClr val="bg1"/>
                </a:solidFill>
              </a:rPr>
              <a:t>of operation-word strings in a sequence is increased/decreased to measure operation span.</a:t>
            </a:r>
          </a:p>
          <a:p>
            <a:pPr lvl="2"/>
            <a:endParaRPr lang="en-GB" sz="1200" dirty="0">
              <a:solidFill>
                <a:schemeClr val="bg1"/>
              </a:solidFill>
            </a:endParaRPr>
          </a:p>
          <a:p>
            <a:pPr marL="914400" lvl="1" indent="-457200">
              <a:buFont typeface="Arial" panose="020B0604020202020204" pitchFamily="34" charset="0"/>
              <a:buChar char="•"/>
            </a:pPr>
            <a:r>
              <a:rPr lang="en-GB" sz="2800" b="1" dirty="0">
                <a:solidFill>
                  <a:schemeClr val="bg1"/>
                </a:solidFill>
              </a:rPr>
              <a:t>Counting span</a:t>
            </a:r>
          </a:p>
          <a:p>
            <a:pPr marL="1371600" lvl="2" indent="-457200">
              <a:buFont typeface="Arial" panose="020B0604020202020204" pitchFamily="34" charset="0"/>
              <a:buChar char="•"/>
            </a:pPr>
            <a:r>
              <a:rPr lang="en-GB" sz="2800" dirty="0">
                <a:solidFill>
                  <a:schemeClr val="bg1"/>
                </a:solidFill>
              </a:rPr>
              <a:t>Counting stimuli &amp; remembering the </a:t>
            </a:r>
            <a:r>
              <a:rPr lang="en-GB" sz="2800" b="1" dirty="0">
                <a:solidFill>
                  <a:schemeClr val="bg1"/>
                </a:solidFill>
              </a:rPr>
              <a:t>count totals </a:t>
            </a:r>
            <a:r>
              <a:rPr lang="en-GB" sz="2800" dirty="0">
                <a:solidFill>
                  <a:schemeClr val="bg1"/>
                </a:solidFill>
              </a:rPr>
              <a:t>for later recall. </a:t>
            </a:r>
            <a:endParaRPr lang="en-GB" sz="7200" dirty="0">
              <a:solidFill>
                <a:schemeClr val="bg1"/>
              </a:solidFill>
            </a:endParaRPr>
          </a:p>
        </p:txBody>
      </p:sp>
    </p:spTree>
    <p:extLst>
      <p:ext uri="{BB962C8B-B14F-4D97-AF65-F5344CB8AC3E}">
        <p14:creationId xmlns:p14="http://schemas.microsoft.com/office/powerpoint/2010/main" val="234677828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randombar(horizontal)">
                                      <p:cBhvr>
                                        <p:cTn id="37" dur="500"/>
                                        <p:tgtEl>
                                          <p:spTgt spid="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42" dur="500"/>
                                        <p:tgtEl>
                                          <p:spTgt spid="2">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
                                            <p:txEl>
                                              <p:pRg st="11" end="11"/>
                                            </p:txEl>
                                          </p:spTgt>
                                        </p:tgtEl>
                                        <p:attrNameLst>
                                          <p:attrName>style.visibility</p:attrName>
                                        </p:attrNameLst>
                                      </p:cBhvr>
                                      <p:to>
                                        <p:strVal val="visible"/>
                                      </p:to>
                                    </p:set>
                                    <p:animEffect transition="in" filter="randombar(horizontal)">
                                      <p:cBhvr>
                                        <p:cTn id="47"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Performance</a:t>
            </a:r>
          </a:p>
        </p:txBody>
      </p:sp>
      <p:sp>
        <p:nvSpPr>
          <p:cNvPr id="2" name="TextBox 1"/>
          <p:cNvSpPr txBox="1"/>
          <p:nvPr/>
        </p:nvSpPr>
        <p:spPr>
          <a:xfrm>
            <a:off x="0" y="685234"/>
            <a:ext cx="8982756" cy="6124754"/>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These tasks </a:t>
            </a:r>
            <a:r>
              <a:rPr lang="en-GB" sz="2800" dirty="0" smtClean="0">
                <a:solidFill>
                  <a:schemeClr val="bg1"/>
                </a:solidFill>
              </a:rPr>
              <a:t>predict </a:t>
            </a:r>
            <a:r>
              <a:rPr lang="en-GB" sz="2800" dirty="0">
                <a:solidFill>
                  <a:schemeClr val="bg1"/>
                </a:solidFill>
              </a:rPr>
              <a:t>performance on:</a:t>
            </a:r>
          </a:p>
          <a:p>
            <a:pPr marL="914400" lvl="1" indent="-457200">
              <a:buFont typeface="Arial" panose="020B0604020202020204" pitchFamily="34" charset="0"/>
              <a:buChar char="•"/>
            </a:pPr>
            <a:r>
              <a:rPr lang="en-GB" sz="2800" dirty="0">
                <a:solidFill>
                  <a:schemeClr val="bg1"/>
                </a:solidFill>
              </a:rPr>
              <a:t>Reading &amp; listening comprehension</a:t>
            </a:r>
          </a:p>
          <a:p>
            <a:pPr marL="914400" lvl="1" indent="-457200">
              <a:buFont typeface="Arial" panose="020B0604020202020204" pitchFamily="34" charset="0"/>
              <a:buChar char="•"/>
            </a:pPr>
            <a:r>
              <a:rPr lang="en-GB" sz="2800" dirty="0">
                <a:solidFill>
                  <a:schemeClr val="bg1"/>
                </a:solidFill>
              </a:rPr>
              <a:t>Academic performance </a:t>
            </a:r>
          </a:p>
          <a:p>
            <a:pPr marL="914400" lvl="1" indent="-457200">
              <a:buFont typeface="Arial" panose="020B0604020202020204" pitchFamily="34" charset="0"/>
              <a:buChar char="•"/>
            </a:pPr>
            <a:r>
              <a:rPr lang="en-GB" sz="2800" dirty="0">
                <a:solidFill>
                  <a:schemeClr val="bg1"/>
                </a:solidFill>
              </a:rPr>
              <a:t>Multi-tasking</a:t>
            </a:r>
          </a:p>
          <a:p>
            <a:pPr marL="914400" lvl="1" indent="-457200">
              <a:buFont typeface="Arial" panose="020B0604020202020204" pitchFamily="34" charset="0"/>
              <a:buChar char="•"/>
            </a:pPr>
            <a:r>
              <a:rPr lang="en-GB" sz="2800" dirty="0">
                <a:solidFill>
                  <a:schemeClr val="bg1"/>
                </a:solidFill>
              </a:rPr>
              <a:t>Language comprehension</a:t>
            </a:r>
          </a:p>
          <a:p>
            <a:pPr marL="914400" lvl="1" indent="-457200">
              <a:buFont typeface="Arial" panose="020B0604020202020204" pitchFamily="34" charset="0"/>
              <a:buChar char="•"/>
            </a:pPr>
            <a:r>
              <a:rPr lang="en-GB" sz="2800" dirty="0">
                <a:solidFill>
                  <a:schemeClr val="bg1"/>
                </a:solidFill>
              </a:rPr>
              <a:t>Ability to follow directions</a:t>
            </a:r>
          </a:p>
          <a:p>
            <a:pPr marL="914400" lvl="1" indent="-457200">
              <a:buFont typeface="Arial" panose="020B0604020202020204" pitchFamily="34" charset="0"/>
              <a:buChar char="•"/>
            </a:pPr>
            <a:r>
              <a:rPr lang="en-GB" sz="2800" dirty="0">
                <a:solidFill>
                  <a:schemeClr val="bg1"/>
                </a:solidFill>
              </a:rPr>
              <a:t>Vocabulary learning</a:t>
            </a:r>
          </a:p>
          <a:p>
            <a:pPr marL="914400" lvl="1" indent="-457200">
              <a:buFont typeface="Arial" panose="020B0604020202020204" pitchFamily="34" charset="0"/>
              <a:buChar char="•"/>
            </a:pPr>
            <a:r>
              <a:rPr lang="en-GB" sz="2800" dirty="0">
                <a:solidFill>
                  <a:schemeClr val="bg1"/>
                </a:solidFill>
              </a:rPr>
              <a:t>Note taking</a:t>
            </a:r>
          </a:p>
          <a:p>
            <a:pPr marL="914400" lvl="1" indent="-457200">
              <a:buFont typeface="Arial" panose="020B0604020202020204" pitchFamily="34" charset="0"/>
              <a:buChar char="•"/>
            </a:pPr>
            <a:r>
              <a:rPr lang="en-GB" sz="2800" dirty="0">
                <a:solidFill>
                  <a:schemeClr val="bg1"/>
                </a:solidFill>
              </a:rPr>
              <a:t>Writing</a:t>
            </a:r>
          </a:p>
          <a:p>
            <a:pPr marL="914400" lvl="1" indent="-457200">
              <a:buFont typeface="Arial" panose="020B0604020202020204" pitchFamily="34" charset="0"/>
              <a:buChar char="•"/>
            </a:pPr>
            <a:r>
              <a:rPr lang="en-GB" sz="2800" dirty="0">
                <a:solidFill>
                  <a:schemeClr val="bg1"/>
                </a:solidFill>
              </a:rPr>
              <a:t>Reasoning </a:t>
            </a:r>
          </a:p>
          <a:p>
            <a:pPr marL="914400" lvl="1"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b="1" dirty="0">
                <a:solidFill>
                  <a:schemeClr val="bg1"/>
                </a:solidFill>
              </a:rPr>
              <a:t>Taylor et al. (2005):</a:t>
            </a:r>
            <a:r>
              <a:rPr lang="en-GB" sz="2800" dirty="0">
                <a:solidFill>
                  <a:schemeClr val="bg1"/>
                </a:solidFill>
              </a:rPr>
              <a:t> older pilots less accurate at remembering &amp; executing air traffic control messages:</a:t>
            </a:r>
          </a:p>
          <a:p>
            <a:pPr marL="914400" lvl="1" indent="-457200">
              <a:buFont typeface="Arial" panose="020B0604020202020204" pitchFamily="34" charset="0"/>
              <a:buChar char="•"/>
            </a:pPr>
            <a:r>
              <a:rPr lang="en-GB" sz="2800" dirty="0">
                <a:solidFill>
                  <a:schemeClr val="bg1"/>
                </a:solidFill>
              </a:rPr>
              <a:t>Suggests working memory span decreases with age.</a:t>
            </a:r>
          </a:p>
        </p:txBody>
      </p:sp>
      <p:sp>
        <p:nvSpPr>
          <p:cNvPr id="11" name="TextBox 10"/>
          <p:cNvSpPr txBox="1"/>
          <p:nvPr/>
        </p:nvSpPr>
        <p:spPr>
          <a:xfrm>
            <a:off x="5417436" y="1721707"/>
            <a:ext cx="3657600" cy="2677656"/>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2800" b="1" u="sng" dirty="0" smtClean="0">
                <a:solidFill>
                  <a:schemeClr val="bg1"/>
                </a:solidFill>
              </a:rPr>
              <a:t>References</a:t>
            </a:r>
            <a:r>
              <a:rPr lang="en-GB" sz="2800" b="1" u="sng" dirty="0">
                <a:solidFill>
                  <a:schemeClr val="bg1"/>
                </a:solidFill>
              </a:rPr>
              <a:t>:</a:t>
            </a:r>
          </a:p>
          <a:p>
            <a:pPr algn="ctr"/>
            <a:r>
              <a:rPr lang="en-GB" sz="2800" dirty="0">
                <a:solidFill>
                  <a:schemeClr val="bg1"/>
                </a:solidFill>
              </a:rPr>
              <a:t>Miyake et al. (2000)</a:t>
            </a:r>
          </a:p>
          <a:p>
            <a:pPr algn="ctr"/>
            <a:r>
              <a:rPr lang="en-GB" sz="2800" dirty="0">
                <a:solidFill>
                  <a:schemeClr val="bg1"/>
                </a:solidFill>
              </a:rPr>
              <a:t>Engle (2001)</a:t>
            </a:r>
          </a:p>
          <a:p>
            <a:pPr algn="ctr"/>
            <a:r>
              <a:rPr lang="en-GB" sz="2800" dirty="0">
                <a:solidFill>
                  <a:schemeClr val="bg1"/>
                </a:solidFill>
              </a:rPr>
              <a:t>Kane &amp; Engle (2002)</a:t>
            </a:r>
          </a:p>
          <a:p>
            <a:pPr algn="ctr"/>
            <a:r>
              <a:rPr lang="en-GB" sz="2800" dirty="0" err="1">
                <a:solidFill>
                  <a:schemeClr val="bg1"/>
                </a:solidFill>
              </a:rPr>
              <a:t>Logie</a:t>
            </a:r>
            <a:r>
              <a:rPr lang="en-GB" sz="2800" dirty="0">
                <a:solidFill>
                  <a:schemeClr val="bg1"/>
                </a:solidFill>
              </a:rPr>
              <a:t> (2011)</a:t>
            </a:r>
          </a:p>
          <a:p>
            <a:pPr algn="ctr"/>
            <a:r>
              <a:rPr lang="en-GB" sz="2800" dirty="0" err="1">
                <a:solidFill>
                  <a:schemeClr val="bg1"/>
                </a:solidFill>
              </a:rPr>
              <a:t>Causee</a:t>
            </a:r>
            <a:r>
              <a:rPr lang="en-GB" sz="2800" dirty="0">
                <a:solidFill>
                  <a:schemeClr val="bg1"/>
                </a:solidFill>
              </a:rPr>
              <a:t> et al. (2011)</a:t>
            </a:r>
          </a:p>
        </p:txBody>
      </p:sp>
    </p:spTree>
    <p:extLst>
      <p:ext uri="{BB962C8B-B14F-4D97-AF65-F5344CB8AC3E}">
        <p14:creationId xmlns:p14="http://schemas.microsoft.com/office/powerpoint/2010/main" val="322177285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randombar(horizontal)">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randombar(horizontal)">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37" dur="500"/>
                                        <p:tgtEl>
                                          <p:spTgt spid="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randombar(horizontal)">
                                      <p:cBhvr>
                                        <p:cTn id="42" dur="500"/>
                                        <p:tgtEl>
                                          <p:spTgt spid="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2">
                                            <p:txEl>
                                              <p:pRg st="8" end="8"/>
                                            </p:txEl>
                                          </p:spTgt>
                                        </p:tgtEl>
                                        <p:attrNameLst>
                                          <p:attrName>style.visibility</p:attrName>
                                        </p:attrNameLst>
                                      </p:cBhvr>
                                      <p:to>
                                        <p:strVal val="visible"/>
                                      </p:to>
                                    </p:set>
                                    <p:animEffect transition="in" filter="randombar(horizontal)">
                                      <p:cBhvr>
                                        <p:cTn id="47" dur="500"/>
                                        <p:tgtEl>
                                          <p:spTgt spid="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2">
                                            <p:txEl>
                                              <p:pRg st="9" end="9"/>
                                            </p:txEl>
                                          </p:spTgt>
                                        </p:tgtEl>
                                        <p:attrNameLst>
                                          <p:attrName>style.visibility</p:attrName>
                                        </p:attrNameLst>
                                      </p:cBhvr>
                                      <p:to>
                                        <p:strVal val="visible"/>
                                      </p:to>
                                    </p:set>
                                    <p:animEffect transition="in" filter="randombar(horizontal)">
                                      <p:cBhvr>
                                        <p:cTn id="52" dur="500"/>
                                        <p:tgtEl>
                                          <p:spTgt spid="2">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1"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ppt_w</p:attrName>
                                        </p:attrNameLst>
                                      </p:cBhvr>
                                      <p:tavLst>
                                        <p:tav tm="0">
                                          <p:val>
                                            <p:fltVal val="0"/>
                                          </p:val>
                                        </p:tav>
                                        <p:tav tm="100000">
                                          <p:val>
                                            <p:strVal val="#ppt_w"/>
                                          </p:val>
                                        </p:tav>
                                      </p:tavLst>
                                    </p:anim>
                                    <p:anim calcmode="lin" valueType="num">
                                      <p:cBhvr>
                                        <p:cTn id="58" dur="1000" fill="hold"/>
                                        <p:tgtEl>
                                          <p:spTgt spid="11"/>
                                        </p:tgtEl>
                                        <p:attrNameLst>
                                          <p:attrName>ppt_h</p:attrName>
                                        </p:attrNameLst>
                                      </p:cBhvr>
                                      <p:tavLst>
                                        <p:tav tm="0">
                                          <p:val>
                                            <p:fltVal val="0"/>
                                          </p:val>
                                        </p:tav>
                                        <p:tav tm="100000">
                                          <p:val>
                                            <p:strVal val="#ppt_h"/>
                                          </p:val>
                                        </p:tav>
                                      </p:tavLst>
                                    </p:anim>
                                    <p:anim calcmode="lin" valueType="num">
                                      <p:cBhvr>
                                        <p:cTn id="59" dur="1000" fill="hold"/>
                                        <p:tgtEl>
                                          <p:spTgt spid="11"/>
                                        </p:tgtEl>
                                        <p:attrNameLst>
                                          <p:attrName>style.rotation</p:attrName>
                                        </p:attrNameLst>
                                      </p:cBhvr>
                                      <p:tavLst>
                                        <p:tav tm="0">
                                          <p:val>
                                            <p:fltVal val="90"/>
                                          </p:val>
                                        </p:tav>
                                        <p:tav tm="100000">
                                          <p:val>
                                            <p:fltVal val="0"/>
                                          </p:val>
                                        </p:tav>
                                      </p:tavLst>
                                    </p:anim>
                                    <p:animEffect transition="in" filter="fade">
                                      <p:cBhvr>
                                        <p:cTn id="60" dur="1000"/>
                                        <p:tgtEl>
                                          <p:spTgt spid="11"/>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nodeType="clickEffect">
                                  <p:stCondLst>
                                    <p:cond delay="0"/>
                                  </p:stCondLst>
                                  <p:childTnLst>
                                    <p:set>
                                      <p:cBhvr>
                                        <p:cTn id="64" dur="1" fill="hold">
                                          <p:stCondLst>
                                            <p:cond delay="0"/>
                                          </p:stCondLst>
                                        </p:cTn>
                                        <p:tgtEl>
                                          <p:spTgt spid="2">
                                            <p:txEl>
                                              <p:pRg st="11" end="11"/>
                                            </p:txEl>
                                          </p:spTgt>
                                        </p:tgtEl>
                                        <p:attrNameLst>
                                          <p:attrName>style.visibility</p:attrName>
                                        </p:attrNameLst>
                                      </p:cBhvr>
                                      <p:to>
                                        <p:strVal val="visible"/>
                                      </p:to>
                                    </p:set>
                                    <p:animEffect transition="in" filter="randombar(horizontal)">
                                      <p:cBhvr>
                                        <p:cTn id="65" dur="500"/>
                                        <p:tgtEl>
                                          <p:spTgt spid="2">
                                            <p:txEl>
                                              <p:pRg st="11" end="11"/>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14" presetClass="entr" presetSubtype="10" fill="hold" nodeType="clickEffect">
                                  <p:stCondLst>
                                    <p:cond delay="0"/>
                                  </p:stCondLst>
                                  <p:childTnLst>
                                    <p:set>
                                      <p:cBhvr>
                                        <p:cTn id="69" dur="1" fill="hold">
                                          <p:stCondLst>
                                            <p:cond delay="0"/>
                                          </p:stCondLst>
                                        </p:cTn>
                                        <p:tgtEl>
                                          <p:spTgt spid="2">
                                            <p:txEl>
                                              <p:pRg st="12" end="12"/>
                                            </p:txEl>
                                          </p:spTgt>
                                        </p:tgtEl>
                                        <p:attrNameLst>
                                          <p:attrName>style.visibility</p:attrName>
                                        </p:attrNameLst>
                                      </p:cBhvr>
                                      <p:to>
                                        <p:strVal val="visible"/>
                                      </p:to>
                                    </p:set>
                                    <p:animEffect transition="in" filter="randombar(horizontal)">
                                      <p:cBhvr>
                                        <p:cTn id="70" dur="5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Performance</a:t>
            </a:r>
          </a:p>
        </p:txBody>
      </p:sp>
      <p:sp>
        <p:nvSpPr>
          <p:cNvPr id="2" name="TextBox 1"/>
          <p:cNvSpPr txBox="1"/>
          <p:nvPr/>
        </p:nvSpPr>
        <p:spPr>
          <a:xfrm>
            <a:off x="0" y="717322"/>
            <a:ext cx="9075036" cy="6109365"/>
          </a:xfrm>
          <a:prstGeom prst="rect">
            <a:avLst/>
          </a:prstGeom>
          <a:noFill/>
        </p:spPr>
        <p:txBody>
          <a:bodyPr wrap="square" rtlCol="0">
            <a:spAutoFit/>
          </a:bodyPr>
          <a:lstStyle/>
          <a:p>
            <a:pPr marL="457200" indent="-457200">
              <a:buFont typeface="Arial" panose="020B0604020202020204" pitchFamily="34" charset="0"/>
              <a:buChar char="•"/>
            </a:pPr>
            <a:r>
              <a:rPr lang="en-GB" sz="2800" b="1" u="sng" dirty="0" smtClean="0">
                <a:solidFill>
                  <a:schemeClr val="bg1"/>
                </a:solidFill>
              </a:rPr>
              <a:t>Working </a:t>
            </a:r>
            <a:r>
              <a:rPr lang="en-GB" sz="2800" b="1" u="sng" dirty="0">
                <a:solidFill>
                  <a:schemeClr val="bg1"/>
                </a:solidFill>
              </a:rPr>
              <a:t>Memory &amp; Interference</a:t>
            </a:r>
          </a:p>
          <a:p>
            <a:pPr marL="457200" indent="-457200">
              <a:buFont typeface="Arial" panose="020B0604020202020204" pitchFamily="34" charset="0"/>
              <a:buChar char="•"/>
            </a:pPr>
            <a:r>
              <a:rPr lang="en-GB" sz="2800" dirty="0">
                <a:solidFill>
                  <a:schemeClr val="bg1"/>
                </a:solidFill>
              </a:rPr>
              <a:t>Code interference: Verbal-phonetic &amp; visual-spatial code seem to function cooperatively rather than competitively.</a:t>
            </a:r>
          </a:p>
          <a:p>
            <a:pPr marL="914400" lvl="1" indent="-457200">
              <a:buFont typeface="Arial" panose="020B0604020202020204" pitchFamily="34" charset="0"/>
              <a:buChar char="•"/>
            </a:pPr>
            <a:r>
              <a:rPr lang="en-GB" sz="2800" dirty="0">
                <a:solidFill>
                  <a:schemeClr val="bg1"/>
                </a:solidFill>
              </a:rPr>
              <a:t>E.g., both activated in parallel by pictures of objects</a:t>
            </a:r>
            <a:r>
              <a:rPr lang="en-GB" sz="2800" dirty="0" smtClean="0">
                <a:solidFill>
                  <a:schemeClr val="bg1"/>
                </a:solidFill>
              </a:rPr>
              <a:t>.</a:t>
            </a:r>
          </a:p>
          <a:p>
            <a:pPr marL="914400" lvl="1" indent="-457200">
              <a:buFont typeface="Arial" panose="020B0604020202020204" pitchFamily="34" charset="0"/>
              <a:buChar char="•"/>
            </a:pPr>
            <a:endParaRPr lang="en-GB" sz="2800" dirty="0">
              <a:solidFill>
                <a:schemeClr val="bg1"/>
              </a:solidFill>
            </a:endParaRPr>
          </a:p>
          <a:p>
            <a:pPr lvl="1"/>
            <a:r>
              <a:rPr lang="en-GB" sz="2800" dirty="0" smtClean="0">
                <a:solidFill>
                  <a:schemeClr val="bg1"/>
                </a:solidFill>
              </a:rPr>
              <a:t>				</a:t>
            </a:r>
            <a:r>
              <a:rPr lang="en-GB" sz="6000" dirty="0" smtClean="0">
                <a:solidFill>
                  <a:schemeClr val="bg1"/>
                </a:solidFill>
              </a:rPr>
              <a:t>BIKE</a:t>
            </a:r>
          </a:p>
          <a:p>
            <a:pPr marL="914400" lvl="1" indent="-457200">
              <a:buFont typeface="Arial" panose="020B0604020202020204" pitchFamily="34" charset="0"/>
              <a:buChar char="•"/>
            </a:pPr>
            <a:endParaRPr lang="en-GB" sz="2800" dirty="0">
              <a:solidFill>
                <a:schemeClr val="bg1"/>
              </a:solidFill>
            </a:endParaRPr>
          </a:p>
          <a:p>
            <a:pPr marL="914400" lvl="1" indent="-457200">
              <a:buFont typeface="Arial" panose="020B0604020202020204" pitchFamily="34" charset="0"/>
              <a:buChar char="•"/>
            </a:pPr>
            <a:endParaRPr lang="en-GB" sz="1100" dirty="0">
              <a:solidFill>
                <a:schemeClr val="bg1"/>
              </a:solidFill>
            </a:endParaRPr>
          </a:p>
          <a:p>
            <a:pPr marL="914400" lvl="1" indent="-457200">
              <a:buFont typeface="Arial" panose="020B0604020202020204" pitchFamily="34" charset="0"/>
              <a:buChar char="•"/>
            </a:pPr>
            <a:r>
              <a:rPr lang="en-GB" sz="2800" dirty="0">
                <a:solidFill>
                  <a:schemeClr val="bg1"/>
                </a:solidFill>
              </a:rPr>
              <a:t>Advantage of </a:t>
            </a:r>
            <a:r>
              <a:rPr lang="en-GB" sz="2800" dirty="0" smtClean="0">
                <a:solidFill>
                  <a:schemeClr val="bg1"/>
                </a:solidFill>
              </a:rPr>
              <a:t>cooperation </a:t>
            </a:r>
            <a:r>
              <a:rPr lang="en-GB" sz="2800" dirty="0">
                <a:solidFill>
                  <a:schemeClr val="bg1"/>
                </a:solidFill>
              </a:rPr>
              <a:t>= the 2 codes do not compete for the same limited processing resources.</a:t>
            </a:r>
          </a:p>
          <a:p>
            <a:pPr marL="1371600" lvl="2" indent="-457200">
              <a:buFont typeface="Arial" panose="020B0604020202020204" pitchFamily="34" charset="0"/>
              <a:buChar char="•"/>
            </a:pPr>
            <a:r>
              <a:rPr lang="en-GB" sz="2800" dirty="0">
                <a:solidFill>
                  <a:schemeClr val="bg1"/>
                </a:solidFill>
              </a:rPr>
              <a:t>Verbal characteristics of verbal working memory task more disrupted by concurrent verbal task than by concurrent spatial task (</a:t>
            </a:r>
            <a:r>
              <a:rPr lang="en-GB" sz="2800" dirty="0" err="1">
                <a:solidFill>
                  <a:schemeClr val="bg1"/>
                </a:solidFill>
              </a:rPr>
              <a:t>Vergauwe</a:t>
            </a:r>
            <a:r>
              <a:rPr lang="en-GB" sz="2800" dirty="0">
                <a:solidFill>
                  <a:schemeClr val="bg1"/>
                </a:solidFill>
              </a:rPr>
              <a:t> et al., 2010). </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1764"/>
          <a:stretch/>
        </p:blipFill>
        <p:spPr>
          <a:xfrm>
            <a:off x="834640" y="2654697"/>
            <a:ext cx="2342508" cy="1370473"/>
          </a:xfrm>
          <a:prstGeom prst="rect">
            <a:avLst/>
          </a:prstGeom>
        </p:spPr>
      </p:pic>
    </p:spTree>
    <p:extLst>
      <p:ext uri="{BB962C8B-B14F-4D97-AF65-F5344CB8AC3E}">
        <p14:creationId xmlns:p14="http://schemas.microsoft.com/office/powerpoint/2010/main" val="82533951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fltVal val="0"/>
                                          </p:val>
                                        </p:tav>
                                        <p:tav tm="100000">
                                          <p:val>
                                            <p:strVal val="#ppt_w"/>
                                          </p:val>
                                        </p:tav>
                                      </p:tavLst>
                                    </p:anim>
                                    <p:anim calcmode="lin" valueType="num">
                                      <p:cBhvr>
                                        <p:cTn id="23" dur="1000" fill="hold"/>
                                        <p:tgtEl>
                                          <p:spTgt spid="4"/>
                                        </p:tgtEl>
                                        <p:attrNameLst>
                                          <p:attrName>ppt_h</p:attrName>
                                        </p:attrNameLst>
                                      </p:cBhvr>
                                      <p:tavLst>
                                        <p:tav tm="0">
                                          <p:val>
                                            <p:fltVal val="0"/>
                                          </p:val>
                                        </p:tav>
                                        <p:tav tm="100000">
                                          <p:val>
                                            <p:strVal val="#ppt_h"/>
                                          </p:val>
                                        </p:tav>
                                      </p:tavLst>
                                    </p:anim>
                                    <p:anim calcmode="lin" valueType="num">
                                      <p:cBhvr>
                                        <p:cTn id="24" dur="1000" fill="hold"/>
                                        <p:tgtEl>
                                          <p:spTgt spid="4"/>
                                        </p:tgtEl>
                                        <p:attrNameLst>
                                          <p:attrName>style.rotation</p:attrName>
                                        </p:attrNameLst>
                                      </p:cBhvr>
                                      <p:tavLst>
                                        <p:tav tm="0">
                                          <p:val>
                                            <p:fltVal val="90"/>
                                          </p:val>
                                        </p:tav>
                                        <p:tav tm="100000">
                                          <p:val>
                                            <p:fltVal val="0"/>
                                          </p:val>
                                        </p:tav>
                                      </p:tavLst>
                                    </p:anim>
                                    <p:animEffect transition="in" filter="fade">
                                      <p:cBhvr>
                                        <p:cTn id="25" dur="1000"/>
                                        <p:tgtEl>
                                          <p:spTgt spid="4"/>
                                        </p:tgtEl>
                                      </p:cBhvr>
                                    </p:animEffect>
                                  </p:childTnLst>
                                </p:cTn>
                              </p:par>
                              <p:par>
                                <p:cTn id="26" presetID="14" presetClass="entr" presetSubtype="10" fill="hold" nodeType="with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8" dur="500"/>
                                        <p:tgtEl>
                                          <p:spTgt spid="2">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3" dur="500"/>
                                        <p:tgtEl>
                                          <p:spTgt spid="2">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2">
                                            <p:txEl>
                                              <p:pRg st="8" end="8"/>
                                            </p:txEl>
                                          </p:spTgt>
                                        </p:tgtEl>
                                        <p:attrNameLst>
                                          <p:attrName>style.visibility</p:attrName>
                                        </p:attrNameLst>
                                      </p:cBhvr>
                                      <p:to>
                                        <p:strVal val="visible"/>
                                      </p:to>
                                    </p:set>
                                    <p:animEffect transition="in" filter="randombar(horizontal)">
                                      <p:cBhvr>
                                        <p:cTn id="38"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685234"/>
            <a:ext cx="9075036" cy="6909584"/>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Irrelevant input from </a:t>
            </a:r>
            <a:r>
              <a:rPr lang="en-GB" sz="2800" dirty="0" smtClean="0">
                <a:solidFill>
                  <a:schemeClr val="bg1"/>
                </a:solidFill>
              </a:rPr>
              <a:t>general </a:t>
            </a:r>
            <a:r>
              <a:rPr lang="en-GB" sz="2800" dirty="0">
                <a:solidFill>
                  <a:schemeClr val="bg1"/>
                </a:solidFill>
              </a:rPr>
              <a:t>environment also produces </a:t>
            </a:r>
            <a:r>
              <a:rPr lang="en-GB" sz="2800" dirty="0" smtClean="0">
                <a:solidFill>
                  <a:schemeClr val="bg1"/>
                </a:solidFill>
              </a:rPr>
              <a:t>disruptive </a:t>
            </a:r>
            <a:r>
              <a:rPr lang="en-GB" sz="2800" dirty="0">
                <a:solidFill>
                  <a:schemeClr val="bg1"/>
                </a:solidFill>
              </a:rPr>
              <a:t>influence on performance:</a:t>
            </a:r>
          </a:p>
          <a:p>
            <a:endParaRPr lang="en-GB" sz="1100" dirty="0">
              <a:solidFill>
                <a:schemeClr val="bg1"/>
              </a:solidFill>
            </a:endParaRPr>
          </a:p>
          <a:p>
            <a:pPr marL="914400" lvl="1" indent="-457200">
              <a:buFont typeface="Arial" panose="020B0604020202020204" pitchFamily="34" charset="0"/>
              <a:buChar char="•"/>
            </a:pPr>
            <a:r>
              <a:rPr lang="en-GB" sz="2600" dirty="0" err="1">
                <a:solidFill>
                  <a:schemeClr val="bg1"/>
                </a:solidFill>
              </a:rPr>
              <a:t>Salamé</a:t>
            </a:r>
            <a:r>
              <a:rPr lang="en-GB" sz="2600" dirty="0">
                <a:solidFill>
                  <a:schemeClr val="bg1"/>
                </a:solidFill>
              </a:rPr>
              <a:t> &amp; Baddeley (1989): music with lyrics disrupts verbal working memory, while similar music without lyrics does not.</a:t>
            </a:r>
          </a:p>
          <a:p>
            <a:pPr marL="914400" lvl="1" indent="-457200">
              <a:buFont typeface="Arial" panose="020B0604020202020204" pitchFamily="34" charset="0"/>
              <a:buChar char="•"/>
            </a:pPr>
            <a:endParaRPr lang="en-GB" sz="1100" dirty="0">
              <a:solidFill>
                <a:schemeClr val="bg1"/>
              </a:solidFill>
            </a:endParaRPr>
          </a:p>
          <a:p>
            <a:pPr marL="914400" lvl="1" indent="-457200">
              <a:buFont typeface="Arial" panose="020B0604020202020204" pitchFamily="34" charset="0"/>
              <a:buChar char="•"/>
            </a:pPr>
            <a:r>
              <a:rPr lang="en-GB" sz="2600" dirty="0">
                <a:solidFill>
                  <a:schemeClr val="bg1"/>
                </a:solidFill>
              </a:rPr>
              <a:t>Tremblay &amp; Jones (2001): To-be-ignored speech disrupted performance on verbal tasks.</a:t>
            </a:r>
          </a:p>
          <a:p>
            <a:pPr marL="914400" lvl="1" indent="-457200">
              <a:buFont typeface="Arial" panose="020B0604020202020204" pitchFamily="34" charset="0"/>
              <a:buChar char="•"/>
            </a:pPr>
            <a:endParaRPr lang="en-GB" sz="1100" dirty="0">
              <a:solidFill>
                <a:schemeClr val="bg1"/>
              </a:solidFill>
            </a:endParaRPr>
          </a:p>
          <a:p>
            <a:pPr marL="457200" indent="-457200">
              <a:buFont typeface="Arial" panose="020B0604020202020204" pitchFamily="34" charset="0"/>
              <a:buChar char="•"/>
            </a:pPr>
            <a:r>
              <a:rPr lang="en-GB" sz="2800" dirty="0">
                <a:solidFill>
                  <a:schemeClr val="bg1"/>
                </a:solidFill>
              </a:rPr>
              <a:t>Suggests that to improve performance:</a:t>
            </a:r>
          </a:p>
          <a:p>
            <a:pPr marL="914400" lvl="1" indent="-457200">
              <a:buFont typeface="Arial" panose="020B0604020202020204" pitchFamily="34" charset="0"/>
              <a:buChar char="•"/>
            </a:pPr>
            <a:r>
              <a:rPr lang="en-GB" sz="2800" dirty="0">
                <a:solidFill>
                  <a:schemeClr val="bg1"/>
                </a:solidFill>
              </a:rPr>
              <a:t>Irrelevant environmental info (e.g., sound) and</a:t>
            </a:r>
          </a:p>
          <a:p>
            <a:pPr marL="914400" lvl="1" indent="-457200">
              <a:buFont typeface="Arial" panose="020B0604020202020204" pitchFamily="34" charset="0"/>
              <a:buChar char="•"/>
            </a:pPr>
            <a:r>
              <a:rPr lang="en-GB" sz="2800" dirty="0">
                <a:solidFill>
                  <a:schemeClr val="bg1"/>
                </a:solidFill>
              </a:rPr>
              <a:t>Concurrent tasks that amplify code interference should be minimised.</a:t>
            </a:r>
          </a:p>
          <a:p>
            <a:pPr marL="914400" lvl="1" indent="-457200">
              <a:buFont typeface="Arial" panose="020B0604020202020204" pitchFamily="34" charset="0"/>
              <a:buChar char="•"/>
            </a:pPr>
            <a:endParaRPr lang="en-GB" sz="1600" dirty="0">
              <a:solidFill>
                <a:schemeClr val="bg1"/>
              </a:solidFill>
            </a:endParaRPr>
          </a:p>
          <a:p>
            <a:pPr marL="457200" indent="-457200">
              <a:buFont typeface="Arial" panose="020B0604020202020204" pitchFamily="34" charset="0"/>
              <a:buChar char="•"/>
            </a:pPr>
            <a:r>
              <a:rPr lang="en-GB" sz="2800" dirty="0">
                <a:solidFill>
                  <a:schemeClr val="bg1"/>
                </a:solidFill>
              </a:rPr>
              <a:t>While the visual-spatial sketch pad and the phonological loop are susceptible to code &amp; resource interference…….</a:t>
            </a:r>
          </a:p>
          <a:p>
            <a:pPr marL="457200" indent="-457200">
              <a:buFont typeface="Arial" panose="020B0604020202020204" pitchFamily="34" charset="0"/>
              <a:buChar char="•"/>
            </a:pPr>
            <a:endParaRPr lang="en-GB" sz="26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173242874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randombar(horizontal)">
                                      <p:cBhvr>
                                        <p:cTn id="27" dur="500"/>
                                        <p:tgtEl>
                                          <p:spTgt spid="2">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8" end="8"/>
                                            </p:txEl>
                                          </p:spTgt>
                                        </p:tgtEl>
                                        <p:attrNameLst>
                                          <p:attrName>style.visibility</p:attrName>
                                        </p:attrNameLst>
                                      </p:cBhvr>
                                      <p:to>
                                        <p:strVal val="visible"/>
                                      </p:to>
                                    </p:set>
                                    <p:animEffect transition="in" filter="randombar(horizontal)">
                                      <p:cBhvr>
                                        <p:cTn id="32" dur="500"/>
                                        <p:tgtEl>
                                          <p:spTgt spid="2">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37"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685234"/>
            <a:ext cx="9075036" cy="6278642"/>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chemeClr val="bg1"/>
                </a:solidFill>
              </a:rPr>
              <a:t>Central </a:t>
            </a:r>
            <a:r>
              <a:rPr lang="en-GB" sz="2800" dirty="0">
                <a:solidFill>
                  <a:schemeClr val="bg1"/>
                </a:solidFill>
              </a:rPr>
              <a:t>executive is disrupted by concurrent task activities performed by controlled (rather than automatic) processes with high demands. </a:t>
            </a:r>
          </a:p>
          <a:p>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Baddeley: Four roles of the central executive:</a:t>
            </a:r>
          </a:p>
          <a:p>
            <a:endParaRPr lang="en-GB" sz="1000" dirty="0">
              <a:solidFill>
                <a:schemeClr val="bg1"/>
              </a:solidFill>
            </a:endParaRPr>
          </a:p>
          <a:p>
            <a:pPr marL="971550" lvl="1" indent="-514350">
              <a:buFont typeface="+mj-lt"/>
              <a:buAutoNum type="arabicPeriod"/>
            </a:pPr>
            <a:r>
              <a:rPr lang="en-GB" sz="2800" dirty="0">
                <a:solidFill>
                  <a:schemeClr val="bg1"/>
                </a:solidFill>
              </a:rPr>
              <a:t>Temporarily hold &amp; manipulate info stored in LTM</a:t>
            </a:r>
          </a:p>
          <a:p>
            <a:pPr marL="971550" lvl="1" indent="-514350">
              <a:buFont typeface="+mj-lt"/>
              <a:buAutoNum type="arabicPeriod"/>
            </a:pPr>
            <a:r>
              <a:rPr lang="en-GB" sz="2800" dirty="0">
                <a:solidFill>
                  <a:schemeClr val="bg1"/>
                </a:solidFill>
              </a:rPr>
              <a:t>Change retrieval strategies from LTM</a:t>
            </a:r>
          </a:p>
          <a:p>
            <a:pPr marL="971550" lvl="1" indent="-514350">
              <a:buFont typeface="+mj-lt"/>
              <a:buAutoNum type="arabicPeriod"/>
            </a:pPr>
            <a:r>
              <a:rPr lang="en-GB" sz="2800" dirty="0">
                <a:solidFill>
                  <a:schemeClr val="bg1"/>
                </a:solidFill>
              </a:rPr>
              <a:t>Coordinate performance on multiple tasks</a:t>
            </a:r>
          </a:p>
          <a:p>
            <a:pPr marL="971550" lvl="1" indent="-514350">
              <a:buFont typeface="+mj-lt"/>
              <a:buAutoNum type="arabicPeriod"/>
            </a:pPr>
            <a:r>
              <a:rPr lang="en-GB" sz="2800" dirty="0">
                <a:solidFill>
                  <a:schemeClr val="bg1"/>
                </a:solidFill>
              </a:rPr>
              <a:t>Attend selectively to stimuli  </a:t>
            </a:r>
          </a:p>
          <a:p>
            <a:pPr marL="971550" lvl="1" indent="-514350">
              <a:buFont typeface="+mj-lt"/>
              <a:buAutoNum type="arabicPeriod"/>
            </a:pPr>
            <a:endParaRPr lang="en-GB" sz="1600" dirty="0">
              <a:solidFill>
                <a:schemeClr val="bg1"/>
              </a:solidFill>
            </a:endParaRPr>
          </a:p>
          <a:p>
            <a:pPr marL="514350" indent="-514350">
              <a:buFont typeface="Arial" panose="020B0604020202020204" pitchFamily="34" charset="0"/>
              <a:buChar char="•"/>
            </a:pPr>
            <a:r>
              <a:rPr lang="en-GB" sz="2800" dirty="0">
                <a:solidFill>
                  <a:schemeClr val="bg1"/>
                </a:solidFill>
              </a:rPr>
              <a:t>A</a:t>
            </a:r>
            <a:r>
              <a:rPr lang="en-GB" sz="2800" dirty="0" smtClean="0">
                <a:solidFill>
                  <a:schemeClr val="bg1"/>
                </a:solidFill>
              </a:rPr>
              <a:t> </a:t>
            </a:r>
            <a:r>
              <a:rPr lang="en-GB" sz="2800" dirty="0">
                <a:solidFill>
                  <a:schemeClr val="bg1"/>
                </a:solidFill>
              </a:rPr>
              <a:t>pure central executive task is a random generation task:</a:t>
            </a:r>
          </a:p>
          <a:p>
            <a:pPr marL="971550" lvl="1" indent="-514350">
              <a:buFont typeface="Arial" panose="020B0604020202020204" pitchFamily="34" charset="0"/>
              <a:buChar char="•"/>
            </a:pPr>
            <a:r>
              <a:rPr lang="en-GB" sz="2800" dirty="0">
                <a:solidFill>
                  <a:schemeClr val="bg1"/>
                </a:solidFill>
              </a:rPr>
              <a:t>E.g., type a random sequence of letters – even after practice this task demands attention. </a:t>
            </a:r>
          </a:p>
          <a:p>
            <a:pPr marL="457200" indent="-457200">
              <a:buFont typeface="Arial" panose="020B0604020202020204" pitchFamily="34" charset="0"/>
              <a:buChar char="•"/>
            </a:pPr>
            <a:endParaRPr lang="en-GB" sz="26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295425059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
                                            <p:txEl>
                                              <p:pRg st="9" end="9"/>
                                            </p:txEl>
                                          </p:spTgt>
                                        </p:tgtEl>
                                        <p:attrNameLst>
                                          <p:attrName>style.visibility</p:attrName>
                                        </p:attrNameLst>
                                      </p:cBhvr>
                                      <p:to>
                                        <p:strVal val="visible"/>
                                      </p:to>
                                    </p:set>
                                    <p:animEffect transition="in" filter="randombar(horizontal)">
                                      <p:cBhvr>
                                        <p:cTn id="37" dur="500"/>
                                        <p:tgtEl>
                                          <p:spTgt spid="2">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Effect transition="in" filter="randombar(horizontal)">
                                      <p:cBhvr>
                                        <p:cTn id="42"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869725"/>
            <a:ext cx="9144000" cy="526297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Tasks involving articulatory suppression (e.g., repeating 1-6) which involve </a:t>
            </a:r>
            <a:r>
              <a:rPr lang="en-GB" sz="2800" dirty="0" smtClean="0">
                <a:solidFill>
                  <a:schemeClr val="bg1"/>
                </a:solidFill>
              </a:rPr>
              <a:t>phonological </a:t>
            </a:r>
            <a:r>
              <a:rPr lang="en-GB" sz="2800" dirty="0">
                <a:solidFill>
                  <a:schemeClr val="bg1"/>
                </a:solidFill>
              </a:rPr>
              <a:t>loop do not interfere with random generation tasks.</a:t>
            </a:r>
          </a:p>
          <a:p>
            <a:endParaRPr lang="en-GB" sz="1000" dirty="0">
              <a:solidFill>
                <a:schemeClr val="bg1"/>
              </a:solidFill>
            </a:endParaRPr>
          </a:p>
          <a:p>
            <a:pPr marL="914400" lvl="1" indent="-457200">
              <a:buFont typeface="Arial" panose="020B0604020202020204" pitchFamily="34" charset="0"/>
              <a:buChar char="•"/>
            </a:pPr>
            <a:r>
              <a:rPr lang="en-GB" sz="2800" dirty="0">
                <a:solidFill>
                  <a:schemeClr val="bg1"/>
                </a:solidFill>
              </a:rPr>
              <a:t>However, category generation tasks (e.g., list animals) do </a:t>
            </a:r>
            <a:r>
              <a:rPr lang="en-GB" sz="2800" dirty="0" smtClean="0">
                <a:solidFill>
                  <a:schemeClr val="bg1"/>
                </a:solidFill>
              </a:rPr>
              <a:t>because </a:t>
            </a:r>
            <a:r>
              <a:rPr lang="en-GB" sz="2800" dirty="0">
                <a:solidFill>
                  <a:schemeClr val="bg1"/>
                </a:solidFill>
              </a:rPr>
              <a:t>they involve a semantic component. </a:t>
            </a:r>
          </a:p>
          <a:p>
            <a:pPr lvl="1"/>
            <a:endParaRPr lang="en-GB" sz="1000" dirty="0">
              <a:solidFill>
                <a:schemeClr val="bg1"/>
              </a:solidFill>
            </a:endParaRPr>
          </a:p>
          <a:p>
            <a:pPr marL="457200" indent="-457200">
              <a:buFont typeface="Arial" panose="020B0604020202020204" pitchFamily="34" charset="0"/>
              <a:buChar char="•"/>
            </a:pPr>
            <a:r>
              <a:rPr lang="en-GB" sz="2800" dirty="0" err="1">
                <a:solidFill>
                  <a:schemeClr val="bg1"/>
                </a:solidFill>
              </a:rPr>
              <a:t>Bruyer</a:t>
            </a:r>
            <a:r>
              <a:rPr lang="en-GB" sz="2800" dirty="0">
                <a:solidFill>
                  <a:schemeClr val="bg1"/>
                </a:solidFill>
              </a:rPr>
              <a:t> &amp; </a:t>
            </a:r>
            <a:r>
              <a:rPr lang="en-GB" sz="2800" dirty="0" err="1">
                <a:solidFill>
                  <a:schemeClr val="bg1"/>
                </a:solidFill>
              </a:rPr>
              <a:t>Scailquin</a:t>
            </a:r>
            <a:r>
              <a:rPr lang="en-GB" sz="2800" dirty="0">
                <a:solidFill>
                  <a:schemeClr val="bg1"/>
                </a:solidFill>
              </a:rPr>
              <a:t> (1998): random generation tasks interfere with mental rotation tasks but not on passive maintenance of an image task.</a:t>
            </a:r>
          </a:p>
          <a:p>
            <a:endParaRPr lang="en-GB" sz="1000" dirty="0">
              <a:solidFill>
                <a:schemeClr val="bg1"/>
              </a:solidFill>
            </a:endParaRPr>
          </a:p>
          <a:p>
            <a:pPr marL="914400" lvl="1" indent="-457200">
              <a:buFont typeface="Arial" panose="020B0604020202020204" pitchFamily="34" charset="0"/>
              <a:buChar char="•"/>
            </a:pPr>
            <a:r>
              <a:rPr lang="en-GB" sz="2800" dirty="0">
                <a:solidFill>
                  <a:schemeClr val="bg1"/>
                </a:solidFill>
              </a:rPr>
              <a:t>Can you think why?</a:t>
            </a:r>
          </a:p>
          <a:p>
            <a:pPr marL="457200" indent="-457200">
              <a:buFont typeface="Arial" panose="020B0604020202020204" pitchFamily="34" charset="0"/>
              <a:buChar char="•"/>
            </a:pPr>
            <a:endParaRPr lang="en-GB" sz="2600" dirty="0">
              <a:solidFill>
                <a:schemeClr val="bg1"/>
              </a:solidFill>
            </a:endParaRPr>
          </a:p>
          <a:p>
            <a:pPr marL="914400" lvl="1"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218733340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685234"/>
            <a:ext cx="9144000"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The display format in which a code enters our system through different modalities also needs to be considered:</a:t>
            </a:r>
          </a:p>
        </p:txBody>
      </p:sp>
      <p:graphicFrame>
        <p:nvGraphicFramePr>
          <p:cNvPr id="3" name="Table 2"/>
          <p:cNvGraphicFramePr>
            <a:graphicFrameLocks noGrp="1"/>
          </p:cNvGraphicFramePr>
          <p:nvPr>
            <p:extLst>
              <p:ext uri="{D42A27DB-BD31-4B8C-83A1-F6EECF244321}">
                <p14:modId xmlns:p14="http://schemas.microsoft.com/office/powerpoint/2010/main" val="1598309645"/>
              </p:ext>
            </p:extLst>
          </p:nvPr>
        </p:nvGraphicFramePr>
        <p:xfrm>
          <a:off x="92280" y="1864163"/>
          <a:ext cx="6944497" cy="3904820"/>
        </p:xfrm>
        <a:graphic>
          <a:graphicData uri="http://schemas.openxmlformats.org/drawingml/2006/table">
            <a:tbl>
              <a:tblPr firstRow="1" bandRow="1">
                <a:tableStyleId>{5C22544A-7EE6-4342-B048-85BDC9FD1C3A}</a:tableStyleId>
              </a:tblPr>
              <a:tblGrid>
                <a:gridCol w="1736123">
                  <a:extLst>
                    <a:ext uri="{9D8B030D-6E8A-4147-A177-3AD203B41FA5}">
                      <a16:colId xmlns:a16="http://schemas.microsoft.com/office/drawing/2014/main" val="20000"/>
                    </a:ext>
                  </a:extLst>
                </a:gridCol>
                <a:gridCol w="1529666">
                  <a:extLst>
                    <a:ext uri="{9D8B030D-6E8A-4147-A177-3AD203B41FA5}">
                      <a16:colId xmlns:a16="http://schemas.microsoft.com/office/drawing/2014/main" val="20001"/>
                    </a:ext>
                  </a:extLst>
                </a:gridCol>
                <a:gridCol w="1839354">
                  <a:extLst>
                    <a:ext uri="{9D8B030D-6E8A-4147-A177-3AD203B41FA5}">
                      <a16:colId xmlns:a16="http://schemas.microsoft.com/office/drawing/2014/main" val="20002"/>
                    </a:ext>
                  </a:extLst>
                </a:gridCol>
                <a:gridCol w="1839354">
                  <a:extLst>
                    <a:ext uri="{9D8B030D-6E8A-4147-A177-3AD203B41FA5}">
                      <a16:colId xmlns:a16="http://schemas.microsoft.com/office/drawing/2014/main" val="20003"/>
                    </a:ext>
                  </a:extLst>
                </a:gridCol>
              </a:tblGrid>
              <a:tr h="591988">
                <a:tc gridSpan="4">
                  <a:txBody>
                    <a:bodyPr/>
                    <a:lstStyle/>
                    <a:p>
                      <a:pPr algn="r"/>
                      <a:r>
                        <a:rPr lang="en-GB" sz="2800" dirty="0">
                          <a:solidFill>
                            <a:schemeClr val="bg1"/>
                          </a:solidFill>
                        </a:rPr>
                        <a:t>Display Format Code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en-GB" sz="2800" dirty="0">
                        <a:solidFill>
                          <a:schemeClr val="bg1"/>
                        </a:solidFill>
                      </a:endParaRPr>
                    </a:p>
                  </a:txBody>
                  <a:tcPr>
                    <a:solidFill>
                      <a:schemeClr val="bg2">
                        <a:lumMod val="20000"/>
                        <a:lumOff val="80000"/>
                      </a:schemeClr>
                    </a:solidFill>
                  </a:tcPr>
                </a:tc>
                <a:tc hMerge="1">
                  <a:txBody>
                    <a:bodyPr/>
                    <a:lstStyle/>
                    <a:p>
                      <a:endParaRPr lang="en-GB" sz="2800" dirty="0">
                        <a:solidFill>
                          <a:schemeClr val="bg1"/>
                        </a:solidFill>
                      </a:endParaRPr>
                    </a:p>
                  </a:txBody>
                  <a:tcPr>
                    <a:solidFill>
                      <a:schemeClr val="bg2">
                        <a:lumMod val="20000"/>
                        <a:lumOff val="80000"/>
                      </a:schemeClr>
                    </a:solidFill>
                  </a:tcPr>
                </a:tc>
                <a:tc hMerge="1">
                  <a:txBody>
                    <a:bodyPr/>
                    <a:lstStyle/>
                    <a:p>
                      <a:endParaRPr lang="en-GB" dirty="0"/>
                    </a:p>
                  </a:txBody>
                  <a:tcPr>
                    <a:solidFill>
                      <a:schemeClr val="bg2">
                        <a:lumMod val="20000"/>
                        <a:lumOff val="80000"/>
                      </a:schemeClr>
                    </a:solidFill>
                  </a:tcPr>
                </a:tc>
                <a:extLst>
                  <a:ext uri="{0D108BD9-81ED-4DB2-BD59-A6C34878D82A}">
                    <a16:rowId xmlns:a16="http://schemas.microsoft.com/office/drawing/2014/main" val="10000"/>
                  </a:ext>
                </a:extLst>
              </a:tr>
              <a:tr h="591988">
                <a:tc rowSpan="5">
                  <a:txBody>
                    <a:bodyPr/>
                    <a:lstStyle/>
                    <a:p>
                      <a:endParaRPr lang="en-GB" sz="2800" b="1" dirty="0">
                        <a:solidFill>
                          <a:schemeClr val="bg1"/>
                        </a:solidFill>
                      </a:endParaRPr>
                    </a:p>
                    <a:p>
                      <a:endParaRPr lang="en-GB" sz="2800" b="1" dirty="0">
                        <a:solidFill>
                          <a:schemeClr val="bg1"/>
                        </a:solidFill>
                      </a:endParaRPr>
                    </a:p>
                    <a:p>
                      <a:r>
                        <a:rPr lang="en-GB" sz="2800" b="1" dirty="0">
                          <a:solidFill>
                            <a:schemeClr val="bg1"/>
                          </a:solidFill>
                        </a:rPr>
                        <a:t>Modality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en-GB" sz="2800" dirty="0">
                        <a:solidFill>
                          <a:schemeClr val="bg1"/>
                        </a:solidFill>
                      </a:endParaRPr>
                    </a:p>
                  </a:txBody>
                  <a:tcPr>
                    <a:lnL w="12700" cmpd="sng">
                      <a:noFill/>
                    </a:lnL>
                    <a:lnT w="38100" cmpd="sng">
                      <a:noFill/>
                    </a:lnT>
                    <a:noFill/>
                  </a:tcPr>
                </a:tc>
                <a:tc>
                  <a:txBody>
                    <a:bodyPr/>
                    <a:lstStyle/>
                    <a:p>
                      <a:r>
                        <a:rPr lang="en-GB" sz="2800" dirty="0">
                          <a:solidFill>
                            <a:schemeClr val="bg1"/>
                          </a:solidFill>
                        </a:rPr>
                        <a:t>Verbal</a:t>
                      </a:r>
                    </a:p>
                  </a:txBody>
                  <a:tcPr>
                    <a:lnT w="38100" cmpd="sng">
                      <a:noFill/>
                    </a:lnT>
                    <a:noFill/>
                  </a:tcPr>
                </a:tc>
                <a:tc>
                  <a:txBody>
                    <a:bodyPr/>
                    <a:lstStyle/>
                    <a:p>
                      <a:r>
                        <a:rPr lang="en-GB" sz="2800" dirty="0"/>
                        <a:t>Spatial</a:t>
                      </a:r>
                    </a:p>
                  </a:txBody>
                  <a:tcPr>
                    <a:lnT w="38100" cmpd="sng">
                      <a:noFill/>
                    </a:lnT>
                    <a:noFill/>
                  </a:tcPr>
                </a:tc>
                <a:extLst>
                  <a:ext uri="{0D108BD9-81ED-4DB2-BD59-A6C34878D82A}">
                    <a16:rowId xmlns:a16="http://schemas.microsoft.com/office/drawing/2014/main" val="10001"/>
                  </a:ext>
                </a:extLst>
              </a:tr>
              <a:tr h="944880">
                <a:tc vMerge="1">
                  <a:txBody>
                    <a:bodyPr/>
                    <a:lstStyle/>
                    <a:p>
                      <a:endParaRPr lang="en-GB" sz="2800" dirty="0">
                        <a:solidFill>
                          <a:schemeClr val="bg1"/>
                        </a:solidFill>
                      </a:endParaRPr>
                    </a:p>
                  </a:txBody>
                  <a:tcPr>
                    <a:solidFill>
                      <a:schemeClr val="bg2">
                        <a:lumMod val="20000"/>
                        <a:lumOff val="80000"/>
                      </a:schemeClr>
                    </a:solidFill>
                  </a:tcPr>
                </a:tc>
                <a:tc>
                  <a:txBody>
                    <a:bodyPr/>
                    <a:lstStyle/>
                    <a:p>
                      <a:r>
                        <a:rPr lang="en-GB" sz="2800" dirty="0">
                          <a:solidFill>
                            <a:schemeClr val="bg1"/>
                          </a:solidFill>
                        </a:rPr>
                        <a:t>Auditory</a:t>
                      </a:r>
                    </a:p>
                  </a:txBody>
                  <a:tcPr>
                    <a:lnL w="12700" cmpd="sng">
                      <a:noFill/>
                    </a:lnL>
                    <a:noFill/>
                  </a:tcPr>
                </a:tc>
                <a:tc>
                  <a:txBody>
                    <a:bodyPr/>
                    <a:lstStyle/>
                    <a:p>
                      <a:r>
                        <a:rPr lang="en-GB" sz="2800" dirty="0">
                          <a:solidFill>
                            <a:schemeClr val="bg1"/>
                          </a:solidFill>
                        </a:rPr>
                        <a:t>Speech</a:t>
                      </a:r>
                    </a:p>
                  </a:txBody>
                  <a:tcPr>
                    <a:solidFill>
                      <a:schemeClr val="bg2">
                        <a:lumMod val="60000"/>
                        <a:lumOff val="40000"/>
                      </a:schemeClr>
                    </a:solidFill>
                  </a:tcPr>
                </a:tc>
                <a:tc>
                  <a:txBody>
                    <a:bodyPr/>
                    <a:lstStyle/>
                    <a:p>
                      <a:r>
                        <a:rPr lang="en-GB" sz="2800" dirty="0"/>
                        <a:t>Sound localization</a:t>
                      </a:r>
                    </a:p>
                  </a:txBody>
                  <a:tcPr>
                    <a:solidFill>
                      <a:schemeClr val="bg2">
                        <a:lumMod val="20000"/>
                        <a:lumOff val="80000"/>
                      </a:schemeClr>
                    </a:solidFill>
                  </a:tcPr>
                </a:tc>
                <a:extLst>
                  <a:ext uri="{0D108BD9-81ED-4DB2-BD59-A6C34878D82A}">
                    <a16:rowId xmlns:a16="http://schemas.microsoft.com/office/drawing/2014/main" val="10002"/>
                  </a:ext>
                </a:extLst>
              </a:tr>
              <a:tr h="591988">
                <a:tc vMerge="1">
                  <a:txBody>
                    <a:bodyPr/>
                    <a:lstStyle/>
                    <a:p>
                      <a:endParaRPr lang="en-GB" sz="2800" dirty="0">
                        <a:solidFill>
                          <a:schemeClr val="bg1"/>
                        </a:solidFill>
                      </a:endParaRPr>
                    </a:p>
                  </a:txBody>
                  <a:tcPr>
                    <a:solidFill>
                      <a:schemeClr val="bg2">
                        <a:lumMod val="20000"/>
                        <a:lumOff val="80000"/>
                      </a:schemeClr>
                    </a:solidFill>
                  </a:tcPr>
                </a:tc>
                <a:tc>
                  <a:txBody>
                    <a:bodyPr/>
                    <a:lstStyle/>
                    <a:p>
                      <a:r>
                        <a:rPr lang="en-GB" sz="2800" dirty="0">
                          <a:solidFill>
                            <a:schemeClr val="bg1"/>
                          </a:solidFill>
                        </a:rPr>
                        <a:t>Visual</a:t>
                      </a:r>
                    </a:p>
                  </a:txBody>
                  <a:tcPr>
                    <a:lnL w="12700" cmpd="sng">
                      <a:noFill/>
                    </a:lnL>
                    <a:noFill/>
                  </a:tcPr>
                </a:tc>
                <a:tc>
                  <a:txBody>
                    <a:bodyPr/>
                    <a:lstStyle/>
                    <a:p>
                      <a:r>
                        <a:rPr lang="en-GB" sz="2800" dirty="0">
                          <a:solidFill>
                            <a:schemeClr val="bg1"/>
                          </a:solidFill>
                        </a:rPr>
                        <a:t>Print</a:t>
                      </a:r>
                    </a:p>
                  </a:txBody>
                  <a:tcPr>
                    <a:solidFill>
                      <a:schemeClr val="bg2">
                        <a:lumMod val="20000"/>
                        <a:lumOff val="80000"/>
                      </a:schemeClr>
                    </a:solidFill>
                  </a:tcPr>
                </a:tc>
                <a:tc>
                  <a:txBody>
                    <a:bodyPr/>
                    <a:lstStyle/>
                    <a:p>
                      <a:r>
                        <a:rPr lang="en-GB" sz="2800" dirty="0"/>
                        <a:t>Pictures</a:t>
                      </a:r>
                    </a:p>
                  </a:txBody>
                  <a:tcPr>
                    <a:solidFill>
                      <a:schemeClr val="bg2">
                        <a:lumMod val="60000"/>
                        <a:lumOff val="40000"/>
                      </a:schemeClr>
                    </a:solidFill>
                  </a:tcPr>
                </a:tc>
                <a:extLst>
                  <a:ext uri="{0D108BD9-81ED-4DB2-BD59-A6C34878D82A}">
                    <a16:rowId xmlns:a16="http://schemas.microsoft.com/office/drawing/2014/main" val="10003"/>
                  </a:ext>
                </a:extLst>
              </a:tr>
              <a:tr h="591988">
                <a:tc vMerge="1">
                  <a:txBody>
                    <a:bodyPr/>
                    <a:lstStyle/>
                    <a:p>
                      <a:endParaRPr lang="en-GB" sz="2800" dirty="0">
                        <a:solidFill>
                          <a:schemeClr val="bg1"/>
                        </a:solidFill>
                      </a:endParaRPr>
                    </a:p>
                  </a:txBody>
                  <a:tcPr>
                    <a:solidFill>
                      <a:schemeClr val="bg2">
                        <a:lumMod val="20000"/>
                        <a:lumOff val="80000"/>
                      </a:schemeClr>
                    </a:solidFill>
                  </a:tcPr>
                </a:tc>
                <a:tc>
                  <a:txBody>
                    <a:bodyPr/>
                    <a:lstStyle/>
                    <a:p>
                      <a:endParaRPr lang="en-GB" dirty="0"/>
                    </a:p>
                  </a:txBody>
                  <a:tcPr>
                    <a:lnL w="12700" cmpd="sng">
                      <a:noFill/>
                    </a:lnL>
                    <a:noFill/>
                  </a:tcPr>
                </a:tc>
                <a:tc>
                  <a:txBody>
                    <a:bodyPr/>
                    <a:lstStyle/>
                    <a:p>
                      <a:endParaRPr lang="en-GB" dirty="0"/>
                    </a:p>
                  </a:txBody>
                  <a:tcPr>
                    <a:noFill/>
                  </a:tcPr>
                </a:tc>
                <a:tc>
                  <a:txBody>
                    <a:bodyPr/>
                    <a:lstStyle/>
                    <a:p>
                      <a:endParaRPr lang="en-GB" dirty="0"/>
                    </a:p>
                  </a:txBody>
                  <a:tcPr>
                    <a:noFill/>
                  </a:tcPr>
                </a:tc>
                <a:extLst>
                  <a:ext uri="{0D108BD9-81ED-4DB2-BD59-A6C34878D82A}">
                    <a16:rowId xmlns:a16="http://schemas.microsoft.com/office/drawing/2014/main" val="10004"/>
                  </a:ext>
                </a:extLst>
              </a:tr>
              <a:tr h="591988">
                <a:tc vMerge="1">
                  <a:txBody>
                    <a:bodyPr/>
                    <a:lstStyle/>
                    <a:p>
                      <a:endParaRPr lang="en-GB" dirty="0"/>
                    </a:p>
                  </a:txBody>
                  <a:tcPr>
                    <a:solidFill>
                      <a:schemeClr val="bg2">
                        <a:lumMod val="20000"/>
                        <a:lumOff val="80000"/>
                      </a:schemeClr>
                    </a:solidFill>
                  </a:tcPr>
                </a:tc>
                <a:tc>
                  <a:txBody>
                    <a:bodyPr/>
                    <a:lstStyle/>
                    <a:p>
                      <a:endParaRPr lang="en-GB"/>
                    </a:p>
                  </a:txBody>
                  <a:tcPr>
                    <a:lnL w="12700" cmpd="sng">
                      <a:noFill/>
                    </a:lnL>
                    <a:noFill/>
                  </a:tcPr>
                </a:tc>
                <a:tc>
                  <a:txBody>
                    <a:bodyPr/>
                    <a:lstStyle/>
                    <a:p>
                      <a:endParaRPr lang="en-GB"/>
                    </a:p>
                  </a:txBody>
                  <a:tcPr>
                    <a:noFill/>
                  </a:tcPr>
                </a:tc>
                <a:tc>
                  <a:txBody>
                    <a:bodyPr/>
                    <a:lstStyle/>
                    <a:p>
                      <a:endParaRPr lang="en-GB" dirty="0"/>
                    </a:p>
                  </a:txBody>
                  <a:tcPr>
                    <a:noFill/>
                  </a:tcPr>
                </a:tc>
                <a:extLst>
                  <a:ext uri="{0D108BD9-81ED-4DB2-BD59-A6C34878D82A}">
                    <a16:rowId xmlns:a16="http://schemas.microsoft.com/office/drawing/2014/main" val="10005"/>
                  </a:ext>
                </a:extLst>
              </a:tr>
            </a:tbl>
          </a:graphicData>
        </a:graphic>
      </p:graphicFrame>
      <p:sp>
        <p:nvSpPr>
          <p:cNvPr id="4" name="TextBox 3"/>
          <p:cNvSpPr txBox="1"/>
          <p:nvPr/>
        </p:nvSpPr>
        <p:spPr>
          <a:xfrm>
            <a:off x="0" y="4814876"/>
            <a:ext cx="9075036" cy="1384995"/>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     = optimum combination of code to modality.</a:t>
            </a:r>
          </a:p>
          <a:p>
            <a:pPr marL="457200" indent="-457200">
              <a:buFont typeface="Arial" panose="020B0604020202020204" pitchFamily="34" charset="0"/>
              <a:buChar char="•"/>
            </a:pPr>
            <a:r>
              <a:rPr lang="en-GB" sz="2800" dirty="0">
                <a:solidFill>
                  <a:schemeClr val="bg1"/>
                </a:solidFill>
              </a:rPr>
              <a:t>This has practical importance when considering for e.g., how instructions are provided.</a:t>
            </a:r>
          </a:p>
        </p:txBody>
      </p:sp>
      <p:sp>
        <p:nvSpPr>
          <p:cNvPr id="6" name="Rectangle 5"/>
          <p:cNvSpPr/>
          <p:nvPr/>
        </p:nvSpPr>
        <p:spPr>
          <a:xfrm>
            <a:off x="385894" y="4966283"/>
            <a:ext cx="461394" cy="226502"/>
          </a:xfrm>
          <a:prstGeom prst="rect">
            <a:avLst/>
          </a:prstGeom>
          <a:solidFill>
            <a:schemeClr val="bg2">
              <a:lumMod val="60000"/>
              <a:lumOff val="40000"/>
            </a:schemeClr>
          </a:solid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317805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Effect transition="in" filter="randombar(horizontal)">
                                      <p:cBhvr>
                                        <p:cTn id="28" dur="500"/>
                                        <p:tgtEl>
                                          <p:spTgt spid="4">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randombar(horizontal)">
                                      <p:cBhvr>
                                        <p:cTn id="33"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685234"/>
            <a:ext cx="9144000" cy="513986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Duration: Info that’s not rehearsed </a:t>
            </a:r>
            <a:r>
              <a:rPr lang="en-GB" sz="2800" b="1" u="sng" dirty="0">
                <a:solidFill>
                  <a:schemeClr val="bg1"/>
                </a:solidFill>
              </a:rPr>
              <a:t>decays</a:t>
            </a:r>
            <a:r>
              <a:rPr lang="en-GB" sz="2800" dirty="0">
                <a:solidFill>
                  <a:schemeClr val="bg1"/>
                </a:solidFill>
              </a:rPr>
              <a:t> from STM.</a:t>
            </a:r>
          </a:p>
          <a:p>
            <a:pPr lvl="1"/>
            <a:endParaRPr lang="en-GB" sz="2000" dirty="0">
              <a:solidFill>
                <a:schemeClr val="bg1"/>
              </a:solidFill>
            </a:endParaRPr>
          </a:p>
          <a:p>
            <a:pPr marL="457200" indent="-457200">
              <a:buFont typeface="Arial" panose="020B0604020202020204" pitchFamily="34" charset="0"/>
              <a:buChar char="•"/>
            </a:pPr>
            <a:r>
              <a:rPr lang="en-GB" sz="2800" dirty="0">
                <a:solidFill>
                  <a:schemeClr val="bg1"/>
                </a:solidFill>
              </a:rPr>
              <a:t>Decay is not just a function of </a:t>
            </a:r>
            <a:r>
              <a:rPr lang="en-GB" sz="2800" dirty="0" smtClean="0">
                <a:solidFill>
                  <a:schemeClr val="bg1"/>
                </a:solidFill>
              </a:rPr>
              <a:t>time</a:t>
            </a:r>
          </a:p>
          <a:p>
            <a:pPr marL="914400" lvl="1" indent="-457200">
              <a:buFont typeface="Arial" panose="020B0604020202020204" pitchFamily="34" charset="0"/>
              <a:buChar char="•"/>
            </a:pPr>
            <a:r>
              <a:rPr lang="en-GB" sz="2800" dirty="0" smtClean="0">
                <a:solidFill>
                  <a:schemeClr val="bg1"/>
                </a:solidFill>
              </a:rPr>
              <a:t>It </a:t>
            </a:r>
            <a:r>
              <a:rPr lang="en-GB" sz="2800" dirty="0">
                <a:solidFill>
                  <a:schemeClr val="bg1"/>
                </a:solidFill>
              </a:rPr>
              <a:t>relates to interference from other factors, including filler tasks &amp; the stimuli (Lewandowsky et al., 2009</a:t>
            </a:r>
            <a:r>
              <a:rPr lang="en-GB" sz="2800" dirty="0" smtClean="0">
                <a:solidFill>
                  <a:schemeClr val="bg1"/>
                </a:solidFill>
              </a:rPr>
              <a:t>).</a:t>
            </a:r>
          </a:p>
          <a:p>
            <a:pPr marL="914400" lvl="1"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What could this mean for a pilot coming in to land</a:t>
            </a:r>
            <a:r>
              <a:rPr lang="en-GB" sz="2800" dirty="0" smtClean="0">
                <a:solidFill>
                  <a:schemeClr val="bg1"/>
                </a:solidFill>
              </a:rPr>
              <a:t>?</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Capacity: Amount of info it can hold = limited</a:t>
            </a:r>
            <a:r>
              <a:rPr lang="en-GB" sz="2800" dirty="0" smtClean="0">
                <a:solidFill>
                  <a:schemeClr val="bg1"/>
                </a:solidFill>
              </a:rPr>
              <a:t>.</a:t>
            </a:r>
          </a:p>
          <a:p>
            <a:pPr marL="914400" lvl="1" indent="-457200">
              <a:buFont typeface="Arial" panose="020B0604020202020204" pitchFamily="34" charset="0"/>
              <a:buChar char="•"/>
            </a:pPr>
            <a:r>
              <a:rPr lang="en-GB" sz="2800" dirty="0" smtClean="0">
                <a:solidFill>
                  <a:schemeClr val="bg1"/>
                </a:solidFill>
              </a:rPr>
              <a:t>Why</a:t>
            </a:r>
            <a:r>
              <a:rPr lang="en-GB" sz="2800" dirty="0">
                <a:solidFill>
                  <a:schemeClr val="bg1"/>
                </a:solidFill>
              </a:rPr>
              <a:t>? Faster decay when more items held in WM.</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188819814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randombar(horizontal)">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Effect transition="in" filter="randombar(horizontal)">
                                      <p:cBhvr>
                                        <p:cTn id="27" dur="500"/>
                                        <p:tgtEl>
                                          <p:spTgt spid="2">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8" end="8"/>
                                            </p:txEl>
                                          </p:spTgt>
                                        </p:tgtEl>
                                        <p:attrNameLst>
                                          <p:attrName>style.visibility</p:attrName>
                                        </p:attrNameLst>
                                      </p:cBhvr>
                                      <p:to>
                                        <p:strVal val="visible"/>
                                      </p:to>
                                    </p:set>
                                    <p:animEffect transition="in" filter="randombar(horizontal)">
                                      <p:cBhvr>
                                        <p:cTn id="32"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685234"/>
            <a:ext cx="9144000" cy="4301177"/>
          </a:xfrm>
          <a:prstGeom prst="rect">
            <a:avLst/>
          </a:prstGeom>
          <a:noFill/>
        </p:spPr>
        <p:txBody>
          <a:bodyPr wrap="square" rtlCol="0">
            <a:spAutoFit/>
          </a:bodyPr>
          <a:lstStyle/>
          <a:p>
            <a:pPr marL="457200" indent="-457200">
              <a:buFont typeface="Arial" panose="020B0604020202020204" pitchFamily="34" charset="0"/>
              <a:buChar char="•"/>
            </a:pPr>
            <a:endParaRPr lang="en-GB" sz="1050" dirty="0">
              <a:solidFill>
                <a:schemeClr val="bg1"/>
              </a:solidFill>
            </a:endParaRPr>
          </a:p>
          <a:p>
            <a:pPr marL="457200" indent="-457200">
              <a:buFont typeface="Arial" panose="020B0604020202020204" pitchFamily="34" charset="0"/>
              <a:buChar char="•"/>
            </a:pPr>
            <a:r>
              <a:rPr lang="en-GB" sz="2800" dirty="0" smtClean="0">
                <a:solidFill>
                  <a:schemeClr val="bg1"/>
                </a:solidFill>
              </a:rPr>
              <a:t>More </a:t>
            </a:r>
            <a:r>
              <a:rPr lang="en-GB" sz="2800" dirty="0">
                <a:solidFill>
                  <a:schemeClr val="bg1"/>
                </a:solidFill>
              </a:rPr>
              <a:t>items to rehearse in phonological </a:t>
            </a:r>
            <a:r>
              <a:rPr lang="en-GB" sz="2800" dirty="0" smtClean="0">
                <a:solidFill>
                  <a:schemeClr val="bg1"/>
                </a:solidFill>
              </a:rPr>
              <a:t>store = longer </a:t>
            </a:r>
            <a:r>
              <a:rPr lang="en-GB" sz="2800" dirty="0">
                <a:solidFill>
                  <a:schemeClr val="bg1"/>
                </a:solidFill>
              </a:rPr>
              <a:t>delay between successive rehearsals of each item.</a:t>
            </a:r>
          </a:p>
          <a:p>
            <a:pPr marL="457200" indent="-457200">
              <a:buFont typeface="Arial" panose="020B0604020202020204" pitchFamily="34" charset="0"/>
              <a:buChar char="•"/>
            </a:pPr>
            <a:endParaRPr lang="en-GB" sz="1050" dirty="0">
              <a:solidFill>
                <a:schemeClr val="bg1"/>
              </a:solidFill>
            </a:endParaRPr>
          </a:p>
          <a:p>
            <a:pPr marL="457200" indent="-457200">
              <a:buFont typeface="Arial" panose="020B0604020202020204" pitchFamily="34" charset="0"/>
              <a:buChar char="•"/>
            </a:pPr>
            <a:r>
              <a:rPr lang="en-GB" sz="2800" dirty="0" smtClean="0">
                <a:solidFill>
                  <a:schemeClr val="bg1"/>
                </a:solidFill>
              </a:rPr>
              <a:t>Delay </a:t>
            </a:r>
            <a:r>
              <a:rPr lang="en-GB" sz="2800" dirty="0">
                <a:solidFill>
                  <a:schemeClr val="bg1"/>
                </a:solidFill>
              </a:rPr>
              <a:t>increases </a:t>
            </a:r>
            <a:r>
              <a:rPr lang="en-GB" sz="2800" dirty="0" smtClean="0">
                <a:solidFill>
                  <a:schemeClr val="bg1"/>
                </a:solidFill>
              </a:rPr>
              <a:t>chance </a:t>
            </a:r>
            <a:r>
              <a:rPr lang="en-GB" sz="2800" dirty="0">
                <a:solidFill>
                  <a:schemeClr val="bg1"/>
                </a:solidFill>
              </a:rPr>
              <a:t>of decay. </a:t>
            </a:r>
          </a:p>
          <a:p>
            <a:pPr marL="457200" indent="-457200">
              <a:buFont typeface="Arial" panose="020B0604020202020204" pitchFamily="34" charset="0"/>
              <a:buChar char="•"/>
            </a:pPr>
            <a:endParaRPr lang="en-GB" sz="1050" dirty="0">
              <a:solidFill>
                <a:schemeClr val="bg1"/>
              </a:solidFill>
            </a:endParaRPr>
          </a:p>
          <a:p>
            <a:pPr marL="457200" indent="-457200">
              <a:buFont typeface="Arial" panose="020B0604020202020204" pitchFamily="34" charset="0"/>
              <a:buChar char="•"/>
            </a:pPr>
            <a:r>
              <a:rPr lang="en-GB" sz="2800" dirty="0" smtClean="0">
                <a:solidFill>
                  <a:schemeClr val="bg1"/>
                </a:solidFill>
              </a:rPr>
              <a:t>Length </a:t>
            </a:r>
            <a:r>
              <a:rPr lang="en-GB" sz="2800" dirty="0">
                <a:solidFill>
                  <a:schemeClr val="bg1"/>
                </a:solidFill>
              </a:rPr>
              <a:t>of time to say different items influences </a:t>
            </a:r>
            <a:r>
              <a:rPr lang="en-GB" sz="2800" dirty="0" smtClean="0">
                <a:solidFill>
                  <a:schemeClr val="bg1"/>
                </a:solidFill>
              </a:rPr>
              <a:t>capacity</a:t>
            </a:r>
            <a:r>
              <a:rPr lang="en-GB" sz="2800" dirty="0">
                <a:solidFill>
                  <a:schemeClr val="bg1"/>
                </a:solidFill>
              </a:rPr>
              <a:t>:</a:t>
            </a:r>
          </a:p>
          <a:p>
            <a:pPr marL="914400" lvl="1" indent="-457200">
              <a:buFont typeface="Arial" panose="020B0604020202020204" pitchFamily="34" charset="0"/>
              <a:buChar char="•"/>
            </a:pPr>
            <a:r>
              <a:rPr lang="en-GB" sz="2400" dirty="0">
                <a:solidFill>
                  <a:schemeClr val="bg1"/>
                </a:solidFill>
              </a:rPr>
              <a:t>E.g., difference in time to rehearse Chinese &amp; Welsh spoken words for digits compared to English words causes increase in span for Chinese (shorter) words (9.9 digits; </a:t>
            </a:r>
            <a:r>
              <a:rPr lang="en-GB" sz="2400" dirty="0" err="1">
                <a:solidFill>
                  <a:schemeClr val="bg1"/>
                </a:solidFill>
              </a:rPr>
              <a:t>Hoosain</a:t>
            </a:r>
            <a:r>
              <a:rPr lang="en-GB" sz="2400" dirty="0">
                <a:solidFill>
                  <a:schemeClr val="bg1"/>
                </a:solidFill>
              </a:rPr>
              <a:t> &amp; </a:t>
            </a:r>
            <a:r>
              <a:rPr lang="en-GB" sz="2400" dirty="0" err="1">
                <a:solidFill>
                  <a:schemeClr val="bg1"/>
                </a:solidFill>
              </a:rPr>
              <a:t>Salili</a:t>
            </a:r>
            <a:r>
              <a:rPr lang="en-GB" sz="2400" dirty="0">
                <a:solidFill>
                  <a:schemeClr val="bg1"/>
                </a:solidFill>
              </a:rPr>
              <a:t>, 1988) &amp; decrease in span for Welsh (longer) words (5.8 digits; Ellis &amp; </a:t>
            </a:r>
            <a:r>
              <a:rPr lang="en-GB" sz="2400" dirty="0" err="1">
                <a:solidFill>
                  <a:schemeClr val="bg1"/>
                </a:solidFill>
              </a:rPr>
              <a:t>Hennelly</a:t>
            </a:r>
            <a:r>
              <a:rPr lang="en-GB" sz="2400" dirty="0">
                <a:solidFill>
                  <a:schemeClr val="bg1"/>
                </a:solidFill>
              </a:rPr>
              <a:t>, 1980).  </a:t>
            </a:r>
          </a:p>
          <a:p>
            <a:pPr marL="1371600" lvl="2" indent="-457200">
              <a:buFont typeface="Arial" panose="020B0604020202020204" pitchFamily="34" charset="0"/>
              <a:buChar char="•"/>
            </a:pPr>
            <a:endParaRPr lang="en-GB" sz="1000" dirty="0">
              <a:solidFill>
                <a:schemeClr val="bg1"/>
              </a:solidFill>
            </a:endParaRPr>
          </a:p>
        </p:txBody>
      </p:sp>
      <p:sp>
        <p:nvSpPr>
          <p:cNvPr id="3" name="TextBox 2"/>
          <p:cNvSpPr txBox="1"/>
          <p:nvPr/>
        </p:nvSpPr>
        <p:spPr>
          <a:xfrm>
            <a:off x="1888962" y="4987744"/>
            <a:ext cx="1868906"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3600" dirty="0" smtClean="0">
                <a:solidFill>
                  <a:schemeClr val="bg1"/>
                </a:solidFill>
              </a:rPr>
              <a:t>ENGLISH</a:t>
            </a:r>
            <a:endParaRPr lang="en-GB" sz="3600" dirty="0">
              <a:solidFill>
                <a:schemeClr val="bg1"/>
              </a:solidFill>
            </a:endParaRPr>
          </a:p>
        </p:txBody>
      </p:sp>
      <p:sp>
        <p:nvSpPr>
          <p:cNvPr id="6" name="TextBox 5"/>
          <p:cNvSpPr txBox="1"/>
          <p:nvPr/>
        </p:nvSpPr>
        <p:spPr>
          <a:xfrm>
            <a:off x="6725654" y="4990428"/>
            <a:ext cx="1868906"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3600" dirty="0" smtClean="0">
                <a:solidFill>
                  <a:schemeClr val="bg1"/>
                </a:solidFill>
              </a:rPr>
              <a:t>WELSH</a:t>
            </a:r>
            <a:endParaRPr lang="en-GB" sz="3600" dirty="0">
              <a:solidFill>
                <a:schemeClr val="bg1"/>
              </a:solidFill>
            </a:endParaRPr>
          </a:p>
        </p:txBody>
      </p:sp>
      <p:sp>
        <p:nvSpPr>
          <p:cNvPr id="7" name="TextBox 6"/>
          <p:cNvSpPr txBox="1"/>
          <p:nvPr/>
        </p:nvSpPr>
        <p:spPr>
          <a:xfrm>
            <a:off x="4307308" y="4987744"/>
            <a:ext cx="1868906"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GB" sz="3600" dirty="0" smtClean="0">
                <a:solidFill>
                  <a:schemeClr val="bg1"/>
                </a:solidFill>
              </a:rPr>
              <a:t>CHINESE</a:t>
            </a:r>
            <a:endParaRPr lang="en-GB" sz="3600" dirty="0">
              <a:solidFill>
                <a:schemeClr val="bg1"/>
              </a:solidFill>
            </a:endParaRPr>
          </a:p>
        </p:txBody>
      </p:sp>
      <p:sp>
        <p:nvSpPr>
          <p:cNvPr id="8" name="TextBox 7"/>
          <p:cNvSpPr txBox="1"/>
          <p:nvPr/>
        </p:nvSpPr>
        <p:spPr>
          <a:xfrm>
            <a:off x="669758" y="5634075"/>
            <a:ext cx="473242" cy="64633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3600" dirty="0" smtClean="0">
                <a:solidFill>
                  <a:schemeClr val="bg1"/>
                </a:solidFill>
              </a:rPr>
              <a:t>4</a:t>
            </a:r>
            <a:endParaRPr lang="en-GB" sz="3600" dirty="0">
              <a:solidFill>
                <a:schemeClr val="bg1"/>
              </a:solidFill>
            </a:endParaRPr>
          </a:p>
        </p:txBody>
      </p:sp>
      <p:sp>
        <p:nvSpPr>
          <p:cNvPr id="9" name="TextBox 8"/>
          <p:cNvSpPr txBox="1"/>
          <p:nvPr/>
        </p:nvSpPr>
        <p:spPr>
          <a:xfrm>
            <a:off x="1888962" y="5868727"/>
            <a:ext cx="1868906"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3600" dirty="0" smtClean="0">
                <a:solidFill>
                  <a:schemeClr val="bg1"/>
                </a:solidFill>
              </a:rPr>
              <a:t>FOUR</a:t>
            </a:r>
            <a:endParaRPr lang="en-GB" sz="3600" dirty="0">
              <a:solidFill>
                <a:schemeClr val="bg1"/>
              </a:solidFill>
            </a:endParaRPr>
          </a:p>
        </p:txBody>
      </p:sp>
      <p:sp>
        <p:nvSpPr>
          <p:cNvPr id="10" name="TextBox 9"/>
          <p:cNvSpPr txBox="1"/>
          <p:nvPr/>
        </p:nvSpPr>
        <p:spPr>
          <a:xfrm>
            <a:off x="4307308" y="5868727"/>
            <a:ext cx="1868906"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3600" dirty="0" smtClean="0">
                <a:solidFill>
                  <a:schemeClr val="bg1"/>
                </a:solidFill>
              </a:rPr>
              <a:t>SI</a:t>
            </a:r>
            <a:endParaRPr lang="en-GB" sz="3600" dirty="0">
              <a:solidFill>
                <a:schemeClr val="bg1"/>
              </a:solidFill>
            </a:endParaRPr>
          </a:p>
        </p:txBody>
      </p:sp>
      <p:sp>
        <p:nvSpPr>
          <p:cNvPr id="11" name="TextBox 10"/>
          <p:cNvSpPr txBox="1"/>
          <p:nvPr/>
        </p:nvSpPr>
        <p:spPr>
          <a:xfrm>
            <a:off x="6725654" y="5868727"/>
            <a:ext cx="1868906" cy="646331"/>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3600" dirty="0" smtClean="0">
                <a:solidFill>
                  <a:schemeClr val="bg1"/>
                </a:solidFill>
              </a:rPr>
              <a:t>PEDWAR</a:t>
            </a:r>
            <a:endParaRPr lang="en-GB" sz="3600" dirty="0">
              <a:solidFill>
                <a:schemeClr val="bg1"/>
              </a:solidFill>
            </a:endParaRPr>
          </a:p>
        </p:txBody>
      </p:sp>
    </p:spTree>
    <p:extLst>
      <p:ext uri="{BB962C8B-B14F-4D97-AF65-F5344CB8AC3E}">
        <p14:creationId xmlns:p14="http://schemas.microsoft.com/office/powerpoint/2010/main" val="359105819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randombar(horizontal)">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7" dur="500"/>
                                        <p:tgtEl>
                                          <p:spTgt spid="2">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000" fill="hold"/>
                                        <p:tgtEl>
                                          <p:spTgt spid="3"/>
                                        </p:tgtEl>
                                        <p:attrNameLst>
                                          <p:attrName>ppt_w</p:attrName>
                                        </p:attrNameLst>
                                      </p:cBhvr>
                                      <p:tavLst>
                                        <p:tav tm="0">
                                          <p:val>
                                            <p:fltVal val="0"/>
                                          </p:val>
                                        </p:tav>
                                        <p:tav tm="100000">
                                          <p:val>
                                            <p:strVal val="#ppt_w"/>
                                          </p:val>
                                        </p:tav>
                                      </p:tavLst>
                                    </p:anim>
                                    <p:anim calcmode="lin" valueType="num">
                                      <p:cBhvr>
                                        <p:cTn id="28" dur="1000" fill="hold"/>
                                        <p:tgtEl>
                                          <p:spTgt spid="3"/>
                                        </p:tgtEl>
                                        <p:attrNameLst>
                                          <p:attrName>ppt_h</p:attrName>
                                        </p:attrNameLst>
                                      </p:cBhvr>
                                      <p:tavLst>
                                        <p:tav tm="0">
                                          <p:val>
                                            <p:fltVal val="0"/>
                                          </p:val>
                                        </p:tav>
                                        <p:tav tm="100000">
                                          <p:val>
                                            <p:strVal val="#ppt_h"/>
                                          </p:val>
                                        </p:tav>
                                      </p:tavLst>
                                    </p:anim>
                                    <p:anim calcmode="lin" valueType="num">
                                      <p:cBhvr>
                                        <p:cTn id="29" dur="1000" fill="hold"/>
                                        <p:tgtEl>
                                          <p:spTgt spid="3"/>
                                        </p:tgtEl>
                                        <p:attrNameLst>
                                          <p:attrName>style.rotation</p:attrName>
                                        </p:attrNameLst>
                                      </p:cBhvr>
                                      <p:tavLst>
                                        <p:tav tm="0">
                                          <p:val>
                                            <p:fltVal val="90"/>
                                          </p:val>
                                        </p:tav>
                                        <p:tav tm="100000">
                                          <p:val>
                                            <p:fltVal val="0"/>
                                          </p:val>
                                        </p:tav>
                                      </p:tavLst>
                                    </p:anim>
                                    <p:animEffect transition="in" filter="fade">
                                      <p:cBhvr>
                                        <p:cTn id="30" dur="1000"/>
                                        <p:tgtEl>
                                          <p:spTgt spid="3"/>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1000" fill="hold"/>
                                        <p:tgtEl>
                                          <p:spTgt spid="6"/>
                                        </p:tgtEl>
                                        <p:attrNameLst>
                                          <p:attrName>ppt_w</p:attrName>
                                        </p:attrNameLst>
                                      </p:cBhvr>
                                      <p:tavLst>
                                        <p:tav tm="0">
                                          <p:val>
                                            <p:fltVal val="0"/>
                                          </p:val>
                                        </p:tav>
                                        <p:tav tm="100000">
                                          <p:val>
                                            <p:strVal val="#ppt_w"/>
                                          </p:val>
                                        </p:tav>
                                      </p:tavLst>
                                    </p:anim>
                                    <p:anim calcmode="lin" valueType="num">
                                      <p:cBhvr>
                                        <p:cTn id="34" dur="1000" fill="hold"/>
                                        <p:tgtEl>
                                          <p:spTgt spid="6"/>
                                        </p:tgtEl>
                                        <p:attrNameLst>
                                          <p:attrName>ppt_h</p:attrName>
                                        </p:attrNameLst>
                                      </p:cBhvr>
                                      <p:tavLst>
                                        <p:tav tm="0">
                                          <p:val>
                                            <p:fltVal val="0"/>
                                          </p:val>
                                        </p:tav>
                                        <p:tav tm="100000">
                                          <p:val>
                                            <p:strVal val="#ppt_h"/>
                                          </p:val>
                                        </p:tav>
                                      </p:tavLst>
                                    </p:anim>
                                    <p:anim calcmode="lin" valueType="num">
                                      <p:cBhvr>
                                        <p:cTn id="35" dur="1000" fill="hold"/>
                                        <p:tgtEl>
                                          <p:spTgt spid="6"/>
                                        </p:tgtEl>
                                        <p:attrNameLst>
                                          <p:attrName>style.rotation</p:attrName>
                                        </p:attrNameLst>
                                      </p:cBhvr>
                                      <p:tavLst>
                                        <p:tav tm="0">
                                          <p:val>
                                            <p:fltVal val="90"/>
                                          </p:val>
                                        </p:tav>
                                        <p:tav tm="100000">
                                          <p:val>
                                            <p:fltVal val="0"/>
                                          </p:val>
                                        </p:tav>
                                      </p:tavLst>
                                    </p:anim>
                                    <p:animEffect transition="in" filter="fade">
                                      <p:cBhvr>
                                        <p:cTn id="36" dur="1000"/>
                                        <p:tgtEl>
                                          <p:spTgt spid="6"/>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000" fill="hold"/>
                                        <p:tgtEl>
                                          <p:spTgt spid="7"/>
                                        </p:tgtEl>
                                        <p:attrNameLst>
                                          <p:attrName>ppt_w</p:attrName>
                                        </p:attrNameLst>
                                      </p:cBhvr>
                                      <p:tavLst>
                                        <p:tav tm="0">
                                          <p:val>
                                            <p:fltVal val="0"/>
                                          </p:val>
                                        </p:tav>
                                        <p:tav tm="100000">
                                          <p:val>
                                            <p:strVal val="#ppt_w"/>
                                          </p:val>
                                        </p:tav>
                                      </p:tavLst>
                                    </p:anim>
                                    <p:anim calcmode="lin" valueType="num">
                                      <p:cBhvr>
                                        <p:cTn id="40" dur="1000" fill="hold"/>
                                        <p:tgtEl>
                                          <p:spTgt spid="7"/>
                                        </p:tgtEl>
                                        <p:attrNameLst>
                                          <p:attrName>ppt_h</p:attrName>
                                        </p:attrNameLst>
                                      </p:cBhvr>
                                      <p:tavLst>
                                        <p:tav tm="0">
                                          <p:val>
                                            <p:fltVal val="0"/>
                                          </p:val>
                                        </p:tav>
                                        <p:tav tm="100000">
                                          <p:val>
                                            <p:strVal val="#ppt_h"/>
                                          </p:val>
                                        </p:tav>
                                      </p:tavLst>
                                    </p:anim>
                                    <p:anim calcmode="lin" valueType="num">
                                      <p:cBhvr>
                                        <p:cTn id="41" dur="1000" fill="hold"/>
                                        <p:tgtEl>
                                          <p:spTgt spid="7"/>
                                        </p:tgtEl>
                                        <p:attrNameLst>
                                          <p:attrName>style.rotation</p:attrName>
                                        </p:attrNameLst>
                                      </p:cBhvr>
                                      <p:tavLst>
                                        <p:tav tm="0">
                                          <p:val>
                                            <p:fltVal val="90"/>
                                          </p:val>
                                        </p:tav>
                                        <p:tav tm="100000">
                                          <p:val>
                                            <p:fltVal val="0"/>
                                          </p:val>
                                        </p:tav>
                                      </p:tavLst>
                                    </p:anim>
                                    <p:animEffect transition="in" filter="fade">
                                      <p:cBhvr>
                                        <p:cTn id="42" dur="1000"/>
                                        <p:tgtEl>
                                          <p:spTgt spid="7"/>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1000" fill="hold"/>
                                        <p:tgtEl>
                                          <p:spTgt spid="8"/>
                                        </p:tgtEl>
                                        <p:attrNameLst>
                                          <p:attrName>ppt_w</p:attrName>
                                        </p:attrNameLst>
                                      </p:cBhvr>
                                      <p:tavLst>
                                        <p:tav tm="0">
                                          <p:val>
                                            <p:fltVal val="0"/>
                                          </p:val>
                                        </p:tav>
                                        <p:tav tm="100000">
                                          <p:val>
                                            <p:strVal val="#ppt_w"/>
                                          </p:val>
                                        </p:tav>
                                      </p:tavLst>
                                    </p:anim>
                                    <p:anim calcmode="lin" valueType="num">
                                      <p:cBhvr>
                                        <p:cTn id="46" dur="1000" fill="hold"/>
                                        <p:tgtEl>
                                          <p:spTgt spid="8"/>
                                        </p:tgtEl>
                                        <p:attrNameLst>
                                          <p:attrName>ppt_h</p:attrName>
                                        </p:attrNameLst>
                                      </p:cBhvr>
                                      <p:tavLst>
                                        <p:tav tm="0">
                                          <p:val>
                                            <p:fltVal val="0"/>
                                          </p:val>
                                        </p:tav>
                                        <p:tav tm="100000">
                                          <p:val>
                                            <p:strVal val="#ppt_h"/>
                                          </p:val>
                                        </p:tav>
                                      </p:tavLst>
                                    </p:anim>
                                    <p:anim calcmode="lin" valueType="num">
                                      <p:cBhvr>
                                        <p:cTn id="47" dur="1000" fill="hold"/>
                                        <p:tgtEl>
                                          <p:spTgt spid="8"/>
                                        </p:tgtEl>
                                        <p:attrNameLst>
                                          <p:attrName>style.rotation</p:attrName>
                                        </p:attrNameLst>
                                      </p:cBhvr>
                                      <p:tavLst>
                                        <p:tav tm="0">
                                          <p:val>
                                            <p:fltVal val="90"/>
                                          </p:val>
                                        </p:tav>
                                        <p:tav tm="100000">
                                          <p:val>
                                            <p:fltVal val="0"/>
                                          </p:val>
                                        </p:tav>
                                      </p:tavLst>
                                    </p:anim>
                                    <p:animEffect transition="in" filter="fade">
                                      <p:cBhvr>
                                        <p:cTn id="48" dur="1000"/>
                                        <p:tgtEl>
                                          <p:spTgt spid="8"/>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1000" fill="hold"/>
                                        <p:tgtEl>
                                          <p:spTgt spid="9"/>
                                        </p:tgtEl>
                                        <p:attrNameLst>
                                          <p:attrName>ppt_w</p:attrName>
                                        </p:attrNameLst>
                                      </p:cBhvr>
                                      <p:tavLst>
                                        <p:tav tm="0">
                                          <p:val>
                                            <p:fltVal val="0"/>
                                          </p:val>
                                        </p:tav>
                                        <p:tav tm="100000">
                                          <p:val>
                                            <p:strVal val="#ppt_w"/>
                                          </p:val>
                                        </p:tav>
                                      </p:tavLst>
                                    </p:anim>
                                    <p:anim calcmode="lin" valueType="num">
                                      <p:cBhvr>
                                        <p:cTn id="52" dur="1000" fill="hold"/>
                                        <p:tgtEl>
                                          <p:spTgt spid="9"/>
                                        </p:tgtEl>
                                        <p:attrNameLst>
                                          <p:attrName>ppt_h</p:attrName>
                                        </p:attrNameLst>
                                      </p:cBhvr>
                                      <p:tavLst>
                                        <p:tav tm="0">
                                          <p:val>
                                            <p:fltVal val="0"/>
                                          </p:val>
                                        </p:tav>
                                        <p:tav tm="100000">
                                          <p:val>
                                            <p:strVal val="#ppt_h"/>
                                          </p:val>
                                        </p:tav>
                                      </p:tavLst>
                                    </p:anim>
                                    <p:anim calcmode="lin" valueType="num">
                                      <p:cBhvr>
                                        <p:cTn id="53" dur="1000" fill="hold"/>
                                        <p:tgtEl>
                                          <p:spTgt spid="9"/>
                                        </p:tgtEl>
                                        <p:attrNameLst>
                                          <p:attrName>style.rotation</p:attrName>
                                        </p:attrNameLst>
                                      </p:cBhvr>
                                      <p:tavLst>
                                        <p:tav tm="0">
                                          <p:val>
                                            <p:fltVal val="90"/>
                                          </p:val>
                                        </p:tav>
                                        <p:tav tm="100000">
                                          <p:val>
                                            <p:fltVal val="0"/>
                                          </p:val>
                                        </p:tav>
                                      </p:tavLst>
                                    </p:anim>
                                    <p:animEffect transition="in" filter="fade">
                                      <p:cBhvr>
                                        <p:cTn id="54" dur="1000"/>
                                        <p:tgtEl>
                                          <p:spTgt spid="9"/>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1000" fill="hold"/>
                                        <p:tgtEl>
                                          <p:spTgt spid="11"/>
                                        </p:tgtEl>
                                        <p:attrNameLst>
                                          <p:attrName>ppt_w</p:attrName>
                                        </p:attrNameLst>
                                      </p:cBhvr>
                                      <p:tavLst>
                                        <p:tav tm="0">
                                          <p:val>
                                            <p:fltVal val="0"/>
                                          </p:val>
                                        </p:tav>
                                        <p:tav tm="100000">
                                          <p:val>
                                            <p:strVal val="#ppt_w"/>
                                          </p:val>
                                        </p:tav>
                                      </p:tavLst>
                                    </p:anim>
                                    <p:anim calcmode="lin" valueType="num">
                                      <p:cBhvr>
                                        <p:cTn id="64" dur="1000" fill="hold"/>
                                        <p:tgtEl>
                                          <p:spTgt spid="11"/>
                                        </p:tgtEl>
                                        <p:attrNameLst>
                                          <p:attrName>ppt_h</p:attrName>
                                        </p:attrNameLst>
                                      </p:cBhvr>
                                      <p:tavLst>
                                        <p:tav tm="0">
                                          <p:val>
                                            <p:fltVal val="0"/>
                                          </p:val>
                                        </p:tav>
                                        <p:tav tm="100000">
                                          <p:val>
                                            <p:strVal val="#ppt_h"/>
                                          </p:val>
                                        </p:tav>
                                      </p:tavLst>
                                    </p:anim>
                                    <p:anim calcmode="lin" valueType="num">
                                      <p:cBhvr>
                                        <p:cTn id="65" dur="1000" fill="hold"/>
                                        <p:tgtEl>
                                          <p:spTgt spid="11"/>
                                        </p:tgtEl>
                                        <p:attrNameLst>
                                          <p:attrName>style.rotation</p:attrName>
                                        </p:attrNameLst>
                                      </p:cBhvr>
                                      <p:tavLst>
                                        <p:tav tm="0">
                                          <p:val>
                                            <p:fltVal val="90"/>
                                          </p:val>
                                        </p:tav>
                                        <p:tav tm="100000">
                                          <p:val>
                                            <p:fltVal val="0"/>
                                          </p:val>
                                        </p:tav>
                                      </p:tavLst>
                                    </p:anim>
                                    <p:animEffect transition="in" filter="fade">
                                      <p:cBhvr>
                                        <p:cTn id="6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Working memory &amp; interference</a:t>
            </a:r>
          </a:p>
        </p:txBody>
      </p:sp>
      <p:sp>
        <p:nvSpPr>
          <p:cNvPr id="2" name="TextBox 1"/>
          <p:cNvSpPr txBox="1"/>
          <p:nvPr/>
        </p:nvSpPr>
        <p:spPr>
          <a:xfrm>
            <a:off x="0" y="685234"/>
            <a:ext cx="9144000" cy="5940088"/>
          </a:xfrm>
          <a:prstGeom prst="rect">
            <a:avLst/>
          </a:prstGeom>
          <a:noFill/>
        </p:spPr>
        <p:txBody>
          <a:bodyPr wrap="square" rtlCol="0">
            <a:spAutoFit/>
          </a:bodyPr>
          <a:lstStyle/>
          <a:p>
            <a:pPr marL="457200" indent="-457200">
              <a:buFont typeface="Arial" panose="020B0604020202020204" pitchFamily="34" charset="0"/>
              <a:buChar char="•"/>
            </a:pPr>
            <a:r>
              <a:rPr lang="en-GB" altLang="en-US" sz="2800" dirty="0">
                <a:solidFill>
                  <a:schemeClr val="bg1"/>
                </a:solidFill>
              </a:rPr>
              <a:t>Evidence = Miller (1956): </a:t>
            </a:r>
            <a:r>
              <a:rPr lang="en-GB" sz="2800" dirty="0">
                <a:solidFill>
                  <a:schemeClr val="bg1"/>
                </a:solidFill>
              </a:rPr>
              <a:t>Digit span technique.</a:t>
            </a:r>
          </a:p>
          <a:p>
            <a:pPr marL="342900" indent="-342900">
              <a:buFont typeface="Arial" panose="020B0604020202020204" pitchFamily="34" charset="0"/>
              <a:buChar char="•"/>
            </a:pPr>
            <a:r>
              <a:rPr lang="en-GB" sz="2800" dirty="0" smtClean="0">
                <a:solidFill>
                  <a:schemeClr val="bg1"/>
                </a:solidFill>
              </a:rPr>
              <a:t>BUT</a:t>
            </a:r>
            <a:r>
              <a:rPr lang="en-GB" sz="2800" dirty="0">
                <a:solidFill>
                  <a:schemeClr val="bg1"/>
                </a:solidFill>
              </a:rPr>
              <a:t>: Cowan (2000) suggests “magic” number is inflated:</a:t>
            </a:r>
          </a:p>
          <a:p>
            <a:pPr marL="742950" lvl="1"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2800" dirty="0">
                <a:solidFill>
                  <a:schemeClr val="bg1"/>
                </a:solidFill>
              </a:rPr>
              <a:t>Thus: when presenting auditory or visual info, need to be mindful of this capacity limit.</a:t>
            </a:r>
          </a:p>
          <a:p>
            <a:pPr marL="285750" indent="-285750">
              <a:buFont typeface="Arial" panose="020B0604020202020204" pitchFamily="34" charset="0"/>
              <a:buChar char="•"/>
            </a:pPr>
            <a:r>
              <a:rPr lang="en-GB" sz="2800" dirty="0">
                <a:solidFill>
                  <a:schemeClr val="bg1"/>
                </a:solidFill>
              </a:rPr>
              <a:t>E.g., for our pilot, the length of navigational info from air traffic control would need to be concise. </a:t>
            </a:r>
            <a:endParaRPr lang="en-GB" sz="2800" dirty="0" smtClean="0">
              <a:solidFill>
                <a:schemeClr val="bg1"/>
              </a:solidFill>
            </a:endParaRPr>
          </a:p>
          <a:p>
            <a:pPr marL="285750" indent="-285750">
              <a:buFont typeface="Arial" panose="020B0604020202020204" pitchFamily="34" charset="0"/>
              <a:buChar char="•"/>
            </a:pPr>
            <a:endParaRPr lang="en-GB" sz="2800" dirty="0">
              <a:solidFill>
                <a:schemeClr val="bg1"/>
              </a:solidFill>
            </a:endParaRPr>
          </a:p>
          <a:p>
            <a:pPr marL="285750" indent="-285750">
              <a:buFont typeface="Arial" panose="020B0604020202020204" pitchFamily="34" charset="0"/>
              <a:buChar char="•"/>
            </a:pPr>
            <a:r>
              <a:rPr lang="en-GB" altLang="en-US" sz="2800" dirty="0">
                <a:solidFill>
                  <a:schemeClr val="bg1"/>
                </a:solidFill>
              </a:rPr>
              <a:t>“Chunking”: </a:t>
            </a:r>
            <a:r>
              <a:rPr lang="en-GB" sz="2800" dirty="0">
                <a:solidFill>
                  <a:schemeClr val="bg1"/>
                </a:solidFill>
              </a:rPr>
              <a:t>Capacity overcome by organisation &amp; </a:t>
            </a:r>
            <a:r>
              <a:rPr lang="en-GB" sz="2800" dirty="0" smtClean="0">
                <a:solidFill>
                  <a:schemeClr val="bg1"/>
                </a:solidFill>
              </a:rPr>
              <a:t>rules.</a:t>
            </a:r>
          </a:p>
          <a:p>
            <a:pPr marL="285750" indent="-285750">
              <a:buFont typeface="Arial" panose="020B0604020202020204" pitchFamily="34" charset="0"/>
              <a:buChar char="•"/>
            </a:pPr>
            <a:r>
              <a:rPr lang="en-GB" altLang="en-US" sz="2800" dirty="0">
                <a:solidFill>
                  <a:schemeClr val="bg1"/>
                </a:solidFill>
              </a:rPr>
              <a:t>Loftus et al. (1979): </a:t>
            </a:r>
            <a:r>
              <a:rPr lang="en-GB" altLang="en-US" sz="2800" dirty="0" smtClean="0">
                <a:solidFill>
                  <a:schemeClr val="bg1"/>
                </a:solidFill>
              </a:rPr>
              <a:t>pilots</a:t>
            </a:r>
            <a:r>
              <a:rPr lang="en-GB" altLang="en-US" sz="2800" dirty="0">
                <a:solidFill>
                  <a:schemeClr val="bg1"/>
                </a:solidFill>
              </a:rPr>
              <a:t>’ memory of air traffic control info was better when </a:t>
            </a:r>
            <a:r>
              <a:rPr lang="en-GB" altLang="en-US" sz="2800" dirty="0" smtClean="0">
                <a:solidFill>
                  <a:schemeClr val="bg1"/>
                </a:solidFill>
              </a:rPr>
              <a:t>parsed </a:t>
            </a:r>
            <a:r>
              <a:rPr lang="en-GB" altLang="en-US" sz="2800" dirty="0">
                <a:solidFill>
                  <a:schemeClr val="bg1"/>
                </a:solidFill>
              </a:rPr>
              <a:t>in to 2 chunks (27 84) than when presented as 4 separate digits ( 2 7 8 4).</a:t>
            </a:r>
          </a:p>
          <a:p>
            <a:pPr marL="285750" indent="-285750">
              <a:buFont typeface="Arial" panose="020B0604020202020204" pitchFamily="34" charset="0"/>
              <a:buChar char="•"/>
            </a:pPr>
            <a:endParaRPr lang="en-GB" sz="2800" dirty="0">
              <a:solidFill>
                <a:schemeClr val="bg1"/>
              </a:solidFill>
            </a:endParaRPr>
          </a:p>
          <a:p>
            <a:pPr marL="285750" indent="-28575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118210794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randombar(horizontal)">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randombar(horizontal)">
                                      <p:cBhvr>
                                        <p:cTn id="32"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Interference </a:t>
            </a:r>
          </a:p>
        </p:txBody>
      </p:sp>
      <p:sp>
        <p:nvSpPr>
          <p:cNvPr id="2" name="TextBox 1"/>
          <p:cNvSpPr txBox="1"/>
          <p:nvPr/>
        </p:nvSpPr>
        <p:spPr>
          <a:xfrm>
            <a:off x="0" y="685234"/>
            <a:ext cx="9144000" cy="1384995"/>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chemeClr val="bg1"/>
                </a:solidFill>
              </a:rPr>
              <a:t>One of the primary functions of the executive control within WM is to deal with interference (Anderson, 2003).</a:t>
            </a:r>
          </a:p>
          <a:p>
            <a:pPr marL="457200" indent="-457200">
              <a:buFont typeface="Arial" panose="020B0604020202020204" pitchFamily="34" charset="0"/>
              <a:buChar char="•"/>
            </a:pPr>
            <a:r>
              <a:rPr lang="en-GB" sz="2800" dirty="0" smtClean="0">
                <a:solidFill>
                  <a:schemeClr val="bg1"/>
                </a:solidFill>
              </a:rPr>
              <a:t>However, interference can impact on both STM and LTM.  </a:t>
            </a:r>
            <a:endParaRPr lang="en-GB" sz="2400" dirty="0">
              <a:solidFill>
                <a:schemeClr val="bg1"/>
              </a:solidFill>
            </a:endParaRPr>
          </a:p>
        </p:txBody>
      </p:sp>
      <p:sp>
        <p:nvSpPr>
          <p:cNvPr id="3" name="Right Arrow 2"/>
          <p:cNvSpPr/>
          <p:nvPr/>
        </p:nvSpPr>
        <p:spPr>
          <a:xfrm>
            <a:off x="92280" y="1965158"/>
            <a:ext cx="8982756" cy="4789869"/>
          </a:xfrm>
          <a:prstGeom prst="rightArrow">
            <a:avLst>
              <a:gd name="adj1" fmla="val 91702"/>
              <a:gd name="adj2" fmla="val 34901"/>
            </a:avLst>
          </a:prstGeom>
          <a:ln w="76200">
            <a:solidFill>
              <a:schemeClr val="bg2"/>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
        <p:nvSpPr>
          <p:cNvPr id="4" name="TextBox 3"/>
          <p:cNvSpPr txBox="1"/>
          <p:nvPr/>
        </p:nvSpPr>
        <p:spPr>
          <a:xfrm>
            <a:off x="92280" y="2245461"/>
            <a:ext cx="8458596" cy="3793346"/>
          </a:xfrm>
          <a:prstGeom prst="rect">
            <a:avLst/>
          </a:prstGeom>
          <a:noFill/>
        </p:spPr>
        <p:txBody>
          <a:bodyPr wrap="square" rtlCol="0">
            <a:spAutoFit/>
          </a:bodyPr>
          <a:lstStyle/>
          <a:p>
            <a:r>
              <a:rPr lang="en-GB" sz="2800" b="1" u="sng" dirty="0" smtClean="0">
                <a:solidFill>
                  <a:schemeClr val="bg1"/>
                </a:solidFill>
              </a:rPr>
              <a:t>PROACTIVE:</a:t>
            </a:r>
            <a:r>
              <a:rPr lang="en-GB" sz="2800" b="1" dirty="0" smtClean="0">
                <a:solidFill>
                  <a:schemeClr val="bg1"/>
                </a:solidFill>
              </a:rPr>
              <a:t> </a:t>
            </a:r>
            <a:r>
              <a:rPr lang="en-GB" sz="2800" dirty="0" smtClean="0">
                <a:solidFill>
                  <a:schemeClr val="bg1"/>
                </a:solidFill>
              </a:rPr>
              <a:t>Prior info interferes with new info.</a:t>
            </a:r>
          </a:p>
          <a:p>
            <a:endParaRPr lang="en-GB" sz="1050" dirty="0" smtClean="0">
              <a:solidFill>
                <a:schemeClr val="bg1"/>
              </a:solidFill>
            </a:endParaRPr>
          </a:p>
          <a:p>
            <a:pPr marL="342900" indent="-342900">
              <a:buFont typeface="Arial" panose="020B0604020202020204" pitchFamily="34" charset="0"/>
              <a:buChar char="•"/>
            </a:pPr>
            <a:r>
              <a:rPr lang="en-GB" sz="2600" dirty="0" smtClean="0">
                <a:solidFill>
                  <a:schemeClr val="bg1"/>
                </a:solidFill>
              </a:rPr>
              <a:t>Effects are pronounced when little time between series of memory tasks (Hopkin, 1980); when engaged in another task &amp; for Ps with low WM capacity (</a:t>
            </a:r>
            <a:r>
              <a:rPr lang="en-GB" sz="2600" dirty="0">
                <a:solidFill>
                  <a:schemeClr val="bg1"/>
                </a:solidFill>
              </a:rPr>
              <a:t>Kane &amp; Engle, 2000</a:t>
            </a:r>
            <a:r>
              <a:rPr lang="en-GB" sz="2600" dirty="0" smtClean="0">
                <a:solidFill>
                  <a:schemeClr val="bg1"/>
                </a:solidFill>
              </a:rPr>
              <a:t>). </a:t>
            </a:r>
          </a:p>
          <a:p>
            <a:endParaRPr lang="en-GB" dirty="0" smtClean="0">
              <a:solidFill>
                <a:schemeClr val="bg1"/>
              </a:solidFill>
            </a:endParaRPr>
          </a:p>
          <a:p>
            <a:pPr marL="342900" indent="-342900">
              <a:buFont typeface="Arial" panose="020B0604020202020204" pitchFamily="34" charset="0"/>
              <a:buChar char="•"/>
            </a:pPr>
            <a:r>
              <a:rPr lang="en-GB" sz="2600" dirty="0" smtClean="0">
                <a:solidFill>
                  <a:schemeClr val="bg1"/>
                </a:solidFill>
              </a:rPr>
              <a:t>Loftus et al. (1979): need at least 10 second delay in-between verbal material being presented in exchange between pilots &amp; air-traffic controllers to avoid subsequent material from disrupting memory for previous info.</a:t>
            </a:r>
            <a:endParaRPr lang="en-GB" sz="2600" dirty="0">
              <a:solidFill>
                <a:schemeClr val="bg1"/>
              </a:solidFill>
            </a:endParaRPr>
          </a:p>
        </p:txBody>
      </p:sp>
    </p:spTree>
    <p:extLst>
      <p:ext uri="{BB962C8B-B14F-4D97-AF65-F5344CB8AC3E}">
        <p14:creationId xmlns:p14="http://schemas.microsoft.com/office/powerpoint/2010/main" val="270907902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14" presetClass="entr" presetSubtype="10" fill="hold" nodeType="with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randombar(horizontal)">
                                      <p:cBhvr>
                                        <p:cTn id="21" dur="500"/>
                                        <p:tgtEl>
                                          <p:spTgt spid="4">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Effect transition="in" filter="randombar(horizontal)">
                                      <p:cBhvr>
                                        <p:cTn id="26" dur="500"/>
                                        <p:tgtEl>
                                          <p:spTgt spid="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randombar(horizontal)">
                                      <p:cBhvr>
                                        <p:cTn id="31"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Interference </a:t>
            </a:r>
          </a:p>
        </p:txBody>
      </p:sp>
      <p:sp>
        <p:nvSpPr>
          <p:cNvPr id="8" name="Right Arrow 7"/>
          <p:cNvSpPr/>
          <p:nvPr/>
        </p:nvSpPr>
        <p:spPr>
          <a:xfrm flipH="1">
            <a:off x="92280" y="823782"/>
            <a:ext cx="8982756" cy="2619634"/>
          </a:xfrm>
          <a:prstGeom prst="rightArrow">
            <a:avLst>
              <a:gd name="adj1" fmla="val 85784"/>
              <a:gd name="adj2" fmla="val 28128"/>
            </a:avLst>
          </a:prstGeom>
          <a:ln w="76200"/>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7" name="TextBox 6"/>
          <p:cNvSpPr txBox="1"/>
          <p:nvPr/>
        </p:nvSpPr>
        <p:spPr>
          <a:xfrm>
            <a:off x="576646" y="1054442"/>
            <a:ext cx="8498390" cy="1792798"/>
          </a:xfrm>
          <a:prstGeom prst="rect">
            <a:avLst/>
          </a:prstGeom>
          <a:noFill/>
        </p:spPr>
        <p:txBody>
          <a:bodyPr wrap="square" rtlCol="0">
            <a:spAutoFit/>
          </a:bodyPr>
          <a:lstStyle/>
          <a:p>
            <a:r>
              <a:rPr lang="en-GB" sz="2800" b="1" u="sng" dirty="0" smtClean="0">
                <a:solidFill>
                  <a:schemeClr val="bg1"/>
                </a:solidFill>
              </a:rPr>
              <a:t>RETROACTIVE:</a:t>
            </a:r>
            <a:r>
              <a:rPr lang="en-GB" sz="2800" b="1" dirty="0" smtClean="0">
                <a:solidFill>
                  <a:schemeClr val="bg1"/>
                </a:solidFill>
              </a:rPr>
              <a:t> </a:t>
            </a:r>
            <a:r>
              <a:rPr lang="en-GB" sz="2800" dirty="0" smtClean="0">
                <a:solidFill>
                  <a:schemeClr val="bg1"/>
                </a:solidFill>
              </a:rPr>
              <a:t>New info interferes with old info.</a:t>
            </a:r>
          </a:p>
          <a:p>
            <a:endParaRPr lang="en-GB" sz="1050" dirty="0" smtClean="0">
              <a:solidFill>
                <a:schemeClr val="bg1"/>
              </a:solidFill>
            </a:endParaRPr>
          </a:p>
          <a:p>
            <a:pPr marL="342900" indent="-342900">
              <a:buFont typeface="Arial" panose="020B0604020202020204" pitchFamily="34" charset="0"/>
              <a:buChar char="•"/>
            </a:pPr>
            <a:r>
              <a:rPr lang="en-GB" sz="2400" dirty="0" smtClean="0">
                <a:solidFill>
                  <a:schemeClr val="bg1"/>
                </a:solidFill>
              </a:rPr>
              <a:t>E.g., after using a new number we cannot remember our old one.</a:t>
            </a:r>
          </a:p>
          <a:p>
            <a:pPr marL="342900" indent="-342900">
              <a:buFont typeface="Arial" panose="020B0604020202020204" pitchFamily="34" charset="0"/>
              <a:buChar char="•"/>
            </a:pPr>
            <a:r>
              <a:rPr lang="en-GB" sz="2400" dirty="0" smtClean="0">
                <a:solidFill>
                  <a:schemeClr val="bg1"/>
                </a:solidFill>
              </a:rPr>
              <a:t>Has an impact on verbal info (Anderson, 2003); visual info (Davies et al., 1979); &amp; spatial info (Hole, 1996). </a:t>
            </a:r>
            <a:endParaRPr lang="en-GB" sz="1000" dirty="0" smtClean="0">
              <a:solidFill>
                <a:schemeClr val="bg1"/>
              </a:solidFill>
            </a:endParaRPr>
          </a:p>
        </p:txBody>
      </p:sp>
      <p:sp>
        <p:nvSpPr>
          <p:cNvPr id="6" name="TextBox 5"/>
          <p:cNvSpPr txBox="1"/>
          <p:nvPr/>
        </p:nvSpPr>
        <p:spPr>
          <a:xfrm>
            <a:off x="0" y="3525792"/>
            <a:ext cx="9075036" cy="3385542"/>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solidFill>
                  <a:schemeClr val="bg1"/>
                </a:solidFill>
              </a:rPr>
              <a:t>Items in WM </a:t>
            </a:r>
            <a:r>
              <a:rPr lang="en-GB" sz="2800" smtClean="0">
                <a:solidFill>
                  <a:schemeClr val="bg1"/>
                </a:solidFill>
              </a:rPr>
              <a:t>can be </a:t>
            </a:r>
            <a:r>
              <a:rPr lang="en-GB" sz="2800" dirty="0" smtClean="0">
                <a:solidFill>
                  <a:schemeClr val="bg1"/>
                </a:solidFill>
              </a:rPr>
              <a:t>forgotten due to their </a:t>
            </a:r>
            <a:r>
              <a:rPr lang="en-GB" sz="2800" i="1" dirty="0" smtClean="0">
                <a:solidFill>
                  <a:schemeClr val="bg1"/>
                </a:solidFill>
              </a:rPr>
              <a:t>similarity</a:t>
            </a:r>
            <a:r>
              <a:rPr lang="en-GB" sz="2800" dirty="0" smtClean="0">
                <a:solidFill>
                  <a:schemeClr val="bg1"/>
                </a:solidFill>
              </a:rPr>
              <a:t> with other items being held.</a:t>
            </a:r>
          </a:p>
          <a:p>
            <a:pPr marL="742950" lvl="1" indent="-285750">
              <a:buFont typeface="Arial" panose="020B0604020202020204" pitchFamily="34" charset="0"/>
              <a:buChar char="•"/>
            </a:pPr>
            <a:r>
              <a:rPr lang="en-GB" sz="2800" dirty="0" smtClean="0">
                <a:solidFill>
                  <a:schemeClr val="bg1"/>
                </a:solidFill>
              </a:rPr>
              <a:t>E.g., if air-traffic controller needs to deal with fleet of aircrafts having similar identification codes, interference caused by similarity makes it difficult to keep each separately in WM (Fowler, 1980). </a:t>
            </a:r>
          </a:p>
          <a:p>
            <a:pPr lvl="1"/>
            <a:endParaRPr lang="en-GB" sz="1400" dirty="0" smtClean="0">
              <a:solidFill>
                <a:schemeClr val="bg1"/>
              </a:solidFill>
            </a:endParaRPr>
          </a:p>
          <a:p>
            <a:pPr marL="285750" indent="-285750">
              <a:buFont typeface="Arial" panose="020B0604020202020204" pitchFamily="34" charset="0"/>
              <a:buChar char="•"/>
            </a:pPr>
            <a:r>
              <a:rPr lang="en-GB" sz="2800" dirty="0" smtClean="0">
                <a:solidFill>
                  <a:schemeClr val="bg1"/>
                </a:solidFill>
              </a:rPr>
              <a:t>Similarity also increases the degree of PI &amp; RI. </a:t>
            </a:r>
            <a:endParaRPr lang="en-GB" sz="2800" dirty="0">
              <a:solidFill>
                <a:schemeClr val="bg1"/>
              </a:solidFill>
            </a:endParaRPr>
          </a:p>
        </p:txBody>
      </p:sp>
    </p:spTree>
    <p:extLst>
      <p:ext uri="{BB962C8B-B14F-4D97-AF65-F5344CB8AC3E}">
        <p14:creationId xmlns:p14="http://schemas.microsoft.com/office/powerpoint/2010/main" val="11692373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14" presetClass="entr" presetSubtype="10" fill="hold"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animEffect transition="in" filter="randombar(horizontal)">
                                      <p:cBhvr>
                                        <p:cTn id="21" dur="500"/>
                                        <p:tgtEl>
                                          <p:spTgt spid="7">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randombar(horizontal)">
                                      <p:cBhvr>
                                        <p:cTn id="26" dur="500"/>
                                        <p:tgtEl>
                                          <p:spTgt spid="6">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animEffect transition="in" filter="randombar(horizontal)">
                                      <p:cBhvr>
                                        <p:cTn id="31" dur="500"/>
                                        <p:tgtEl>
                                          <p:spTgt spid="6">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6">
                                            <p:txEl>
                                              <p:pRg st="3" end="3"/>
                                            </p:txEl>
                                          </p:spTgt>
                                        </p:tgtEl>
                                        <p:attrNameLst>
                                          <p:attrName>style.visibility</p:attrName>
                                        </p:attrNameLst>
                                      </p:cBhvr>
                                      <p:to>
                                        <p:strVal val="visible"/>
                                      </p:to>
                                    </p:set>
                                    <p:animEffect transition="in" filter="randombar(horizontal)">
                                      <p:cBhvr>
                                        <p:cTn id="36"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0797" y="727510"/>
            <a:ext cx="9001387" cy="3108543"/>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Even if representation in memory exists, may be difficult to retrieve specific memory as retrieval is dependent on </a:t>
            </a:r>
            <a:r>
              <a:rPr lang="en-GB" sz="2800" b="1" dirty="0">
                <a:solidFill>
                  <a:schemeClr val="bg1"/>
                </a:solidFill>
              </a:rPr>
              <a:t>cues</a:t>
            </a:r>
            <a:r>
              <a:rPr lang="en-GB" sz="2800" dirty="0">
                <a:solidFill>
                  <a:schemeClr val="bg1"/>
                </a:solidFill>
              </a:rPr>
              <a:t> that facilitate access to the correct item in memory.</a:t>
            </a:r>
          </a:p>
          <a:p>
            <a:pPr marL="457200" indent="-457200">
              <a:buFont typeface="Arial" panose="020B0604020202020204" pitchFamily="34" charset="0"/>
              <a:buChar char="•"/>
            </a:pPr>
            <a:r>
              <a:rPr lang="en-GB" sz="2800" dirty="0">
                <a:solidFill>
                  <a:schemeClr val="bg1"/>
                </a:solidFill>
              </a:rPr>
              <a:t>E.g., in spreading activation model, activation of cue may spread from the cue representation to the representation of the memory the person is trying to retrieve.</a:t>
            </a:r>
          </a:p>
          <a:p>
            <a:endParaRPr lang="en-GB" sz="2800" dirty="0">
              <a:solidFill>
                <a:schemeClr val="bg1"/>
              </a:solidFill>
            </a:endParaRPr>
          </a:p>
        </p:txBody>
      </p:sp>
      <p:sp>
        <p:nvSpPr>
          <p:cNvPr id="4" name="Title 3"/>
          <p:cNvSpPr>
            <a:spLocks noGrp="1"/>
          </p:cNvSpPr>
          <p:nvPr>
            <p:ph type="title"/>
          </p:nvPr>
        </p:nvSpPr>
        <p:spPr>
          <a:xfrm>
            <a:off x="857251" y="50334"/>
            <a:ext cx="7429499" cy="647764"/>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
        <p:nvSpPr>
          <p:cNvPr id="18" name="TextBox 17"/>
          <p:cNvSpPr txBox="1"/>
          <p:nvPr/>
        </p:nvSpPr>
        <p:spPr>
          <a:xfrm>
            <a:off x="3185782" y="3582099"/>
            <a:ext cx="2530864" cy="707886"/>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wrap="square" rtlCol="0">
            <a:spAutoFit/>
          </a:bodyPr>
          <a:lstStyle/>
          <a:p>
            <a:pPr algn="ctr"/>
            <a:r>
              <a:rPr lang="en-GB" sz="4000" b="1" dirty="0">
                <a:latin typeface="Times New Roman" panose="02020603050405020304" pitchFamily="18" charset="0"/>
                <a:cs typeface="Times New Roman" panose="02020603050405020304" pitchFamily="18" charset="0"/>
              </a:rPr>
              <a:t>FRUIT</a:t>
            </a:r>
          </a:p>
        </p:txBody>
      </p:sp>
      <p:cxnSp>
        <p:nvCxnSpPr>
          <p:cNvPr id="19" name="Straight Arrow Connector 18"/>
          <p:cNvCxnSpPr/>
          <p:nvPr/>
        </p:nvCxnSpPr>
        <p:spPr>
          <a:xfrm flipH="1">
            <a:off x="1542594" y="4342166"/>
            <a:ext cx="2445292" cy="127006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58916" y="5676570"/>
            <a:ext cx="1758941" cy="584775"/>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Orange </a:t>
            </a:r>
          </a:p>
        </p:txBody>
      </p:sp>
      <p:cxnSp>
        <p:nvCxnSpPr>
          <p:cNvPr id="21" name="Straight Arrow Connector 20"/>
          <p:cNvCxnSpPr/>
          <p:nvPr/>
        </p:nvCxnSpPr>
        <p:spPr>
          <a:xfrm flipH="1">
            <a:off x="3816935" y="4342166"/>
            <a:ext cx="379994" cy="886599"/>
          </a:xfrm>
          <a:prstGeom prst="straightConnector1">
            <a:avLst/>
          </a:prstGeom>
          <a:ln w="76200">
            <a:prstDash val="sysDot"/>
            <a:tailEnd type="triangle"/>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685802" y="5247145"/>
            <a:ext cx="1795373"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Banana </a:t>
            </a:r>
          </a:p>
        </p:txBody>
      </p:sp>
      <p:cxnSp>
        <p:nvCxnSpPr>
          <p:cNvPr id="23" name="Straight Arrow Connector 22"/>
          <p:cNvCxnSpPr/>
          <p:nvPr/>
        </p:nvCxnSpPr>
        <p:spPr>
          <a:xfrm>
            <a:off x="4391527" y="4313040"/>
            <a:ext cx="1131439" cy="1518880"/>
          </a:xfrm>
          <a:prstGeom prst="straightConnector1">
            <a:avLst/>
          </a:prstGeom>
          <a:ln w="76200">
            <a:prstDash val="sysDash"/>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609790" y="5945520"/>
            <a:ext cx="1901911"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Apple </a:t>
            </a:r>
          </a:p>
        </p:txBody>
      </p:sp>
      <p:cxnSp>
        <p:nvCxnSpPr>
          <p:cNvPr id="25" name="Straight Arrow Connector 24"/>
          <p:cNvCxnSpPr/>
          <p:nvPr/>
        </p:nvCxnSpPr>
        <p:spPr>
          <a:xfrm>
            <a:off x="4732596" y="4333924"/>
            <a:ext cx="1754914" cy="1205608"/>
          </a:xfrm>
          <a:prstGeom prst="straightConnector1">
            <a:avLst/>
          </a:prstGeom>
          <a:ln w="76200">
            <a:prstDash val="dash"/>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6562361" y="5247146"/>
            <a:ext cx="1772689"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Grapes </a:t>
            </a:r>
          </a:p>
        </p:txBody>
      </p:sp>
      <p:cxnSp>
        <p:nvCxnSpPr>
          <p:cNvPr id="27" name="Straight Arrow Connector 26"/>
          <p:cNvCxnSpPr/>
          <p:nvPr/>
        </p:nvCxnSpPr>
        <p:spPr>
          <a:xfrm>
            <a:off x="5220741" y="4333924"/>
            <a:ext cx="1893954" cy="492278"/>
          </a:xfrm>
          <a:prstGeom prst="straightConnector1">
            <a:avLst/>
          </a:prstGeom>
          <a:ln w="76200">
            <a:prstDash val="dashDot"/>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7162995" y="4437606"/>
            <a:ext cx="1899189"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GB" sz="3200" b="1" dirty="0">
                <a:latin typeface="Times New Roman" panose="02020603050405020304" pitchFamily="18" charset="0"/>
                <a:cs typeface="Times New Roman" panose="02020603050405020304" pitchFamily="18" charset="0"/>
              </a:rPr>
              <a:t>Pear </a:t>
            </a:r>
          </a:p>
        </p:txBody>
      </p:sp>
    </p:spTree>
    <p:extLst>
      <p:ext uri="{BB962C8B-B14F-4D97-AF65-F5344CB8AC3E}">
        <p14:creationId xmlns:p14="http://schemas.microsoft.com/office/powerpoint/2010/main" val="208438637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1000" fill="hold"/>
                                        <p:tgtEl>
                                          <p:spTgt spid="18"/>
                                        </p:tgtEl>
                                        <p:attrNameLst>
                                          <p:attrName>ppt_w</p:attrName>
                                        </p:attrNameLst>
                                      </p:cBhvr>
                                      <p:tavLst>
                                        <p:tav tm="0">
                                          <p:val>
                                            <p:fltVal val="0"/>
                                          </p:val>
                                        </p:tav>
                                        <p:tav tm="100000">
                                          <p:val>
                                            <p:strVal val="#ppt_w"/>
                                          </p:val>
                                        </p:tav>
                                      </p:tavLst>
                                    </p:anim>
                                    <p:anim calcmode="lin" valueType="num">
                                      <p:cBhvr>
                                        <p:cTn id="18" dur="1000" fill="hold"/>
                                        <p:tgtEl>
                                          <p:spTgt spid="18"/>
                                        </p:tgtEl>
                                        <p:attrNameLst>
                                          <p:attrName>ppt_h</p:attrName>
                                        </p:attrNameLst>
                                      </p:cBhvr>
                                      <p:tavLst>
                                        <p:tav tm="0">
                                          <p:val>
                                            <p:fltVal val="0"/>
                                          </p:val>
                                        </p:tav>
                                        <p:tav tm="100000">
                                          <p:val>
                                            <p:strVal val="#ppt_h"/>
                                          </p:val>
                                        </p:tav>
                                      </p:tavLst>
                                    </p:anim>
                                    <p:anim calcmode="lin" valueType="num">
                                      <p:cBhvr>
                                        <p:cTn id="19" dur="1000" fill="hold"/>
                                        <p:tgtEl>
                                          <p:spTgt spid="18"/>
                                        </p:tgtEl>
                                        <p:attrNameLst>
                                          <p:attrName>style.rotation</p:attrName>
                                        </p:attrNameLst>
                                      </p:cBhvr>
                                      <p:tavLst>
                                        <p:tav tm="0">
                                          <p:val>
                                            <p:fltVal val="90"/>
                                          </p:val>
                                        </p:tav>
                                        <p:tav tm="100000">
                                          <p:val>
                                            <p:fltVal val="0"/>
                                          </p:val>
                                        </p:tav>
                                      </p:tavLst>
                                    </p:anim>
                                    <p:animEffect transition="in" filter="fade">
                                      <p:cBhvr>
                                        <p:cTn id="20" dur="10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1+#ppt_w/2"/>
                                          </p:val>
                                        </p:tav>
                                        <p:tav tm="100000">
                                          <p:val>
                                            <p:strVal val="#ppt_x"/>
                                          </p:val>
                                        </p:tav>
                                      </p:tavLst>
                                    </p:anim>
                                    <p:anim calcmode="lin" valueType="num">
                                      <p:cBhvr additive="base">
                                        <p:cTn id="30"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3" fill="hold"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1+#ppt_w/2"/>
                                          </p:val>
                                        </p:tav>
                                        <p:tav tm="100000">
                                          <p:val>
                                            <p:strVal val="#ppt_x"/>
                                          </p:val>
                                        </p:tav>
                                      </p:tavLst>
                                    </p:anim>
                                    <p:anim calcmode="lin" valueType="num">
                                      <p:cBhvr additive="base">
                                        <p:cTn id="36" dur="500" fill="hold"/>
                                        <p:tgtEl>
                                          <p:spTgt spid="21"/>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9" fill="hold" nodeType="click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500" fill="hold"/>
                                        <p:tgtEl>
                                          <p:spTgt spid="23"/>
                                        </p:tgtEl>
                                        <p:attrNameLst>
                                          <p:attrName>ppt_x</p:attrName>
                                        </p:attrNameLst>
                                      </p:cBhvr>
                                      <p:tavLst>
                                        <p:tav tm="0">
                                          <p:val>
                                            <p:strVal val="0-#ppt_w/2"/>
                                          </p:val>
                                        </p:tav>
                                        <p:tav tm="100000">
                                          <p:val>
                                            <p:strVal val="#ppt_x"/>
                                          </p:val>
                                        </p:tav>
                                      </p:tavLst>
                                    </p:anim>
                                    <p:anim calcmode="lin" valueType="num">
                                      <p:cBhvr additive="base">
                                        <p:cTn id="46" dur="500" fill="hold"/>
                                        <p:tgtEl>
                                          <p:spTgt spid="23"/>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9" fill="hold" nodeType="click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0-#ppt_w/2"/>
                                          </p:val>
                                        </p:tav>
                                        <p:tav tm="100000">
                                          <p:val>
                                            <p:strVal val="#ppt_x"/>
                                          </p:val>
                                        </p:tav>
                                      </p:tavLst>
                                    </p:anim>
                                    <p:anim calcmode="lin" valueType="num">
                                      <p:cBhvr additive="base">
                                        <p:cTn id="56" dur="500" fill="hold"/>
                                        <p:tgtEl>
                                          <p:spTgt spid="25"/>
                                        </p:tgtEl>
                                        <p:attrNameLst>
                                          <p:attrName>ppt_y</p:attrName>
                                        </p:attrNameLst>
                                      </p:cBhvr>
                                      <p:tavLst>
                                        <p:tav tm="0">
                                          <p:val>
                                            <p:strVal val="0-#ppt_h/2"/>
                                          </p:val>
                                        </p:tav>
                                        <p:tav tm="100000">
                                          <p:val>
                                            <p:strVal val="#ppt_y"/>
                                          </p:val>
                                        </p:tav>
                                      </p:tavLst>
                                    </p:anim>
                                  </p:childTnLst>
                                </p:cTn>
                              </p:par>
                              <p:par>
                                <p:cTn id="57" presetID="2" presetClass="entr" presetSubtype="9"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 calcmode="lin" valueType="num">
                                      <p:cBhvr additive="base">
                                        <p:cTn id="59" dur="500" fill="hold"/>
                                        <p:tgtEl>
                                          <p:spTgt spid="26"/>
                                        </p:tgtEl>
                                        <p:attrNameLst>
                                          <p:attrName>ppt_x</p:attrName>
                                        </p:attrNameLst>
                                      </p:cBhvr>
                                      <p:tavLst>
                                        <p:tav tm="0">
                                          <p:val>
                                            <p:strVal val="0-#ppt_w/2"/>
                                          </p:val>
                                        </p:tav>
                                        <p:tav tm="100000">
                                          <p:val>
                                            <p:strVal val="#ppt_x"/>
                                          </p:val>
                                        </p:tav>
                                      </p:tavLst>
                                    </p:anim>
                                    <p:anim calcmode="lin" valueType="num">
                                      <p:cBhvr additive="base">
                                        <p:cTn id="60"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9" fill="hold" grpId="0" nodeType="click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500" fill="hold"/>
                                        <p:tgtEl>
                                          <p:spTgt spid="27"/>
                                        </p:tgtEl>
                                        <p:attrNameLst>
                                          <p:attrName>ppt_x</p:attrName>
                                        </p:attrNameLst>
                                      </p:cBhvr>
                                      <p:tavLst>
                                        <p:tav tm="0">
                                          <p:val>
                                            <p:strVal val="0-#ppt_w/2"/>
                                          </p:val>
                                        </p:tav>
                                        <p:tav tm="100000">
                                          <p:val>
                                            <p:strVal val="#ppt_x"/>
                                          </p:val>
                                        </p:tav>
                                      </p:tavLst>
                                    </p:anim>
                                    <p:anim calcmode="lin" valueType="num">
                                      <p:cBhvr additive="base">
                                        <p:cTn id="70"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24" grpId="0" animBg="1"/>
      <p:bldP spid="26" grpId="0" animBg="1"/>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647764"/>
            <a:ext cx="9001387" cy="3046988"/>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Traditional method of investigating retrieval = comparing:</a:t>
            </a:r>
          </a:p>
          <a:p>
            <a:pPr marL="914400" lvl="1" indent="-457200">
              <a:buFont typeface="Arial" panose="020B0604020202020204" pitchFamily="34" charset="0"/>
              <a:buChar char="•"/>
            </a:pPr>
            <a:r>
              <a:rPr lang="en-GB" sz="3200" b="1" u="sng" dirty="0" smtClean="0">
                <a:solidFill>
                  <a:schemeClr val="bg1"/>
                </a:solidFill>
              </a:rPr>
              <a:t>Recognition</a:t>
            </a:r>
            <a:endParaRPr lang="en-GB" sz="3200" dirty="0" smtClean="0">
              <a:solidFill>
                <a:schemeClr val="bg1"/>
              </a:solidFill>
            </a:endParaRPr>
          </a:p>
          <a:p>
            <a:pPr marL="914400" lvl="1" indent="-457200">
              <a:buFont typeface="Arial" panose="020B0604020202020204" pitchFamily="34" charset="0"/>
              <a:buChar char="•"/>
            </a:pPr>
            <a:r>
              <a:rPr lang="en-GB" sz="3200" b="1" u="sng" dirty="0" smtClean="0">
                <a:solidFill>
                  <a:schemeClr val="bg1"/>
                </a:solidFill>
              </a:rPr>
              <a:t>Recall</a:t>
            </a:r>
            <a:endParaRPr lang="en-GB" sz="1200" dirty="0">
              <a:solidFill>
                <a:schemeClr val="bg1"/>
              </a:solidFill>
            </a:endParaRPr>
          </a:p>
          <a:p>
            <a:pPr marL="457200" indent="-457200">
              <a:buFont typeface="Arial" panose="020B0604020202020204" pitchFamily="34" charset="0"/>
              <a:buChar char="•"/>
            </a:pPr>
            <a:r>
              <a:rPr lang="en-GB" sz="2400" dirty="0">
                <a:solidFill>
                  <a:schemeClr val="bg1"/>
                </a:solidFill>
              </a:rPr>
              <a:t>A</a:t>
            </a:r>
            <a:r>
              <a:rPr lang="en-GB" sz="2400" dirty="0" smtClean="0">
                <a:solidFill>
                  <a:schemeClr val="bg1"/>
                </a:solidFill>
              </a:rPr>
              <a:t>ssumed </a:t>
            </a:r>
            <a:r>
              <a:rPr lang="en-GB" sz="2400" dirty="0">
                <a:solidFill>
                  <a:schemeClr val="bg1"/>
                </a:solidFill>
              </a:rPr>
              <a:t>that recall involves </a:t>
            </a:r>
            <a:r>
              <a:rPr lang="en-GB" sz="2400" dirty="0" smtClean="0">
                <a:solidFill>
                  <a:schemeClr val="bg1"/>
                </a:solidFill>
              </a:rPr>
              <a:t>process </a:t>
            </a:r>
            <a:r>
              <a:rPr lang="en-GB" sz="2400" dirty="0">
                <a:solidFill>
                  <a:schemeClr val="bg1"/>
                </a:solidFill>
              </a:rPr>
              <a:t>of </a:t>
            </a:r>
            <a:r>
              <a:rPr lang="en-GB" sz="2400" dirty="0" smtClean="0">
                <a:solidFill>
                  <a:schemeClr val="bg1"/>
                </a:solidFill>
              </a:rPr>
              <a:t>retrieval/search </a:t>
            </a:r>
            <a:r>
              <a:rPr lang="en-GB" sz="2400" dirty="0">
                <a:solidFill>
                  <a:schemeClr val="bg1"/>
                </a:solidFill>
              </a:rPr>
              <a:t>through </a:t>
            </a:r>
            <a:r>
              <a:rPr lang="en-GB" sz="2400" dirty="0" smtClean="0">
                <a:solidFill>
                  <a:schemeClr val="bg1"/>
                </a:solidFill>
              </a:rPr>
              <a:t>LTM </a:t>
            </a:r>
          </a:p>
          <a:p>
            <a:pPr marL="457200" indent="-457200">
              <a:buFont typeface="Arial" panose="020B0604020202020204" pitchFamily="34" charset="0"/>
              <a:buChar char="•"/>
            </a:pPr>
            <a:r>
              <a:rPr lang="en-GB" sz="2400" dirty="0" smtClean="0">
                <a:solidFill>
                  <a:schemeClr val="bg1"/>
                </a:solidFill>
              </a:rPr>
              <a:t>Whereas </a:t>
            </a:r>
            <a:r>
              <a:rPr lang="en-GB" sz="2400" dirty="0">
                <a:solidFill>
                  <a:schemeClr val="bg1"/>
                </a:solidFill>
              </a:rPr>
              <a:t>recognition short cuts this </a:t>
            </a:r>
            <a:r>
              <a:rPr lang="en-GB" sz="2400" dirty="0" smtClean="0">
                <a:solidFill>
                  <a:schemeClr val="bg1"/>
                </a:solidFill>
              </a:rPr>
              <a:t>&amp; </a:t>
            </a:r>
            <a:r>
              <a:rPr lang="en-GB" sz="2400" dirty="0">
                <a:solidFill>
                  <a:schemeClr val="bg1"/>
                </a:solidFill>
              </a:rPr>
              <a:t>depends only on </a:t>
            </a:r>
            <a:r>
              <a:rPr lang="en-GB" sz="2400" dirty="0" smtClean="0">
                <a:solidFill>
                  <a:schemeClr val="bg1"/>
                </a:solidFill>
              </a:rPr>
              <a:t>quality </a:t>
            </a:r>
            <a:r>
              <a:rPr lang="en-GB" sz="2400" dirty="0">
                <a:solidFill>
                  <a:schemeClr val="bg1"/>
                </a:solidFill>
              </a:rPr>
              <a:t>of </a:t>
            </a:r>
            <a:r>
              <a:rPr lang="en-GB" sz="2400" dirty="0" smtClean="0">
                <a:solidFill>
                  <a:schemeClr val="bg1"/>
                </a:solidFill>
              </a:rPr>
              <a:t>memory </a:t>
            </a:r>
            <a:r>
              <a:rPr lang="en-GB" sz="2400" dirty="0">
                <a:solidFill>
                  <a:schemeClr val="bg1"/>
                </a:solidFill>
              </a:rPr>
              <a:t>trace.</a:t>
            </a:r>
          </a:p>
          <a:p>
            <a:pPr marL="457200" indent="-457200">
              <a:buFont typeface="Arial" panose="020B0604020202020204" pitchFamily="34" charset="0"/>
              <a:buChar char="•"/>
            </a:pPr>
            <a:endParaRPr lang="en-GB" sz="2800" dirty="0">
              <a:solidFill>
                <a:schemeClr val="bg1"/>
              </a:solidFill>
            </a:endParaRPr>
          </a:p>
        </p:txBody>
      </p:sp>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
        <p:nvSpPr>
          <p:cNvPr id="6" name="Content Placeholder 2"/>
          <p:cNvSpPr txBox="1">
            <a:spLocks/>
          </p:cNvSpPr>
          <p:nvPr/>
        </p:nvSpPr>
        <p:spPr bwMode="auto">
          <a:xfrm>
            <a:off x="197672" y="3607551"/>
            <a:ext cx="1750820" cy="454423"/>
          </a:xfrm>
          <a:prstGeom prst="rect">
            <a:avLst/>
          </a:prstGeom>
          <a:solidFill>
            <a:srgbClr val="FFFFFF"/>
          </a:solidFill>
          <a:ln w="38100">
            <a:solidFill>
              <a:srgbClr val="000000"/>
            </a:solid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ctr"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2000" b="1" i="0" u="sng" strike="noStrike" kern="0" cap="none" spc="0" normalizeH="0" baseline="0" noProof="0" dirty="0">
                <a:ln>
                  <a:noFill/>
                </a:ln>
                <a:solidFill>
                  <a:srgbClr val="000000"/>
                </a:solidFill>
                <a:effectLst/>
                <a:uLnTx/>
                <a:uFillTx/>
                <a:latin typeface="Arial"/>
                <a:ea typeface="+mn-ea"/>
                <a:cs typeface="+mn-cs"/>
              </a:rPr>
              <a:t>Study Phase</a:t>
            </a:r>
          </a:p>
        </p:txBody>
      </p:sp>
      <p:sp>
        <p:nvSpPr>
          <p:cNvPr id="8" name="Rounded Rectangle 4"/>
          <p:cNvSpPr/>
          <p:nvPr/>
        </p:nvSpPr>
        <p:spPr bwMode="auto">
          <a:xfrm>
            <a:off x="2079053" y="3596717"/>
            <a:ext cx="6281678" cy="452227"/>
          </a:xfrm>
          <a:prstGeom prst="roundRect">
            <a:avLst/>
          </a:prstGeom>
          <a:noFill/>
          <a:ln w="57150" cap="flat" cmpd="sng" algn="ctr">
            <a:solidFill>
              <a:srgbClr val="00CC99">
                <a:lumMod val="60000"/>
                <a:lumOff val="40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9" name="Content Placeholder 2"/>
          <p:cNvSpPr txBox="1">
            <a:spLocks/>
          </p:cNvSpPr>
          <p:nvPr/>
        </p:nvSpPr>
        <p:spPr bwMode="auto">
          <a:xfrm>
            <a:off x="3692393" y="4414466"/>
            <a:ext cx="1750820" cy="464197"/>
          </a:xfrm>
          <a:prstGeom prst="rect">
            <a:avLst/>
          </a:prstGeom>
          <a:solidFill>
            <a:srgbClr val="FFFFFF"/>
          </a:solidFill>
          <a:ln w="38100">
            <a:solidFill>
              <a:schemeClr val="bg1"/>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000" b="1" i="0" u="sng" strike="noStrike" kern="0" cap="none" spc="0" normalizeH="0" baseline="0" noProof="0" dirty="0">
                <a:ln>
                  <a:noFill/>
                </a:ln>
                <a:solidFill>
                  <a:srgbClr val="000000"/>
                </a:solidFill>
                <a:effectLst/>
                <a:uLnTx/>
                <a:uFillTx/>
                <a:latin typeface="Arial"/>
                <a:ea typeface="+mn-ea"/>
                <a:cs typeface="+mn-cs"/>
              </a:rPr>
              <a:t>Test Phase</a:t>
            </a:r>
          </a:p>
        </p:txBody>
      </p:sp>
      <p:sp>
        <p:nvSpPr>
          <p:cNvPr id="12" name="Content Placeholder 2"/>
          <p:cNvSpPr txBox="1">
            <a:spLocks/>
          </p:cNvSpPr>
          <p:nvPr/>
        </p:nvSpPr>
        <p:spPr bwMode="auto">
          <a:xfrm>
            <a:off x="1457853" y="5000845"/>
            <a:ext cx="1169734" cy="434003"/>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400" b="1" i="0" u="none" strike="noStrike" kern="0" cap="none" spc="0" normalizeH="0" baseline="0" noProof="0" dirty="0">
                <a:ln>
                  <a:noFill/>
                </a:ln>
                <a:solidFill>
                  <a:srgbClr val="000000"/>
                </a:solidFill>
                <a:effectLst/>
                <a:uLnTx/>
                <a:uFillTx/>
                <a:latin typeface="Arial"/>
                <a:ea typeface="+mn-ea"/>
                <a:cs typeface="+mn-cs"/>
              </a:rPr>
              <a:t>Recall</a:t>
            </a:r>
          </a:p>
        </p:txBody>
      </p:sp>
      <p:sp>
        <p:nvSpPr>
          <p:cNvPr id="13" name="Content Placeholder 2"/>
          <p:cNvSpPr txBox="1">
            <a:spLocks/>
          </p:cNvSpPr>
          <p:nvPr/>
        </p:nvSpPr>
        <p:spPr bwMode="auto">
          <a:xfrm>
            <a:off x="6397684" y="4958333"/>
            <a:ext cx="1975270" cy="476515"/>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400" b="1" i="0" u="none" strike="noStrike" kern="0" cap="none" spc="0" normalizeH="0" baseline="0" noProof="0" dirty="0">
                <a:ln>
                  <a:noFill/>
                </a:ln>
                <a:solidFill>
                  <a:srgbClr val="000000"/>
                </a:solidFill>
                <a:effectLst/>
                <a:uLnTx/>
                <a:uFillTx/>
                <a:latin typeface="Arial"/>
                <a:ea typeface="+mn-ea"/>
                <a:cs typeface="+mn-cs"/>
              </a:rPr>
              <a:t>Recognition</a:t>
            </a:r>
          </a:p>
        </p:txBody>
      </p:sp>
      <p:sp>
        <p:nvSpPr>
          <p:cNvPr id="14" name="Content Placeholder 2"/>
          <p:cNvSpPr txBox="1">
            <a:spLocks/>
          </p:cNvSpPr>
          <p:nvPr/>
        </p:nvSpPr>
        <p:spPr bwMode="auto">
          <a:xfrm>
            <a:off x="67112" y="5632106"/>
            <a:ext cx="3951216" cy="835904"/>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400" i="0" u="none" strike="noStrike" kern="0" cap="none" spc="0" normalizeH="0" baseline="0" noProof="0" dirty="0">
                <a:ln>
                  <a:noFill/>
                </a:ln>
                <a:solidFill>
                  <a:srgbClr val="000000"/>
                </a:solidFill>
                <a:effectLst/>
                <a:uLnTx/>
                <a:uFillTx/>
                <a:latin typeface="Arial"/>
                <a:ea typeface="+mn-ea"/>
                <a:cs typeface="+mn-cs"/>
              </a:rPr>
              <a:t>List as many words from the study phase as you can</a:t>
            </a:r>
          </a:p>
        </p:txBody>
      </p:sp>
      <p:sp>
        <p:nvSpPr>
          <p:cNvPr id="15" name="Content Placeholder 2"/>
          <p:cNvSpPr txBox="1">
            <a:spLocks/>
          </p:cNvSpPr>
          <p:nvPr/>
        </p:nvSpPr>
        <p:spPr bwMode="auto">
          <a:xfrm>
            <a:off x="4957894" y="5632106"/>
            <a:ext cx="4110604" cy="835904"/>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400" i="0" u="none" strike="noStrike" kern="0" cap="none" spc="0" normalizeH="0" baseline="0" noProof="0" dirty="0">
                <a:ln>
                  <a:noFill/>
                </a:ln>
                <a:solidFill>
                  <a:srgbClr val="000000"/>
                </a:solidFill>
                <a:effectLst/>
                <a:uLnTx/>
                <a:uFillTx/>
                <a:latin typeface="Arial"/>
                <a:ea typeface="+mn-ea"/>
                <a:cs typeface="+mn-cs"/>
              </a:rPr>
              <a:t>RAIN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400" i="0" u="none" strike="noStrike" kern="0" cap="none" spc="0" normalizeH="0" baseline="0" noProof="0" dirty="0">
                <a:ln>
                  <a:noFill/>
                </a:ln>
                <a:solidFill>
                  <a:srgbClr val="000000"/>
                </a:solidFill>
                <a:effectLst/>
                <a:uLnTx/>
                <a:uFillTx/>
                <a:latin typeface="Arial"/>
                <a:ea typeface="+mn-ea"/>
                <a:cs typeface="+mn-cs"/>
              </a:rPr>
              <a:t>Was this in the study phase? </a:t>
            </a:r>
          </a:p>
        </p:txBody>
      </p:sp>
      <p:sp>
        <p:nvSpPr>
          <p:cNvPr id="17" name="TextBox 16"/>
          <p:cNvSpPr txBox="1"/>
          <p:nvPr/>
        </p:nvSpPr>
        <p:spPr>
          <a:xfrm>
            <a:off x="2079053" y="3609958"/>
            <a:ext cx="6281678" cy="400110"/>
          </a:xfrm>
          <a:prstGeom prst="rect">
            <a:avLst/>
          </a:prstGeom>
          <a:noFill/>
        </p:spPr>
        <p:txBody>
          <a:bodyPr wrap="square" rtlCol="0">
            <a:spAutoFit/>
          </a:bodyPr>
          <a:lstStyle/>
          <a:p>
            <a:r>
              <a:rPr lang="en-GB" sz="2000" dirty="0">
                <a:solidFill>
                  <a:srgbClr val="000000"/>
                </a:solidFill>
                <a:latin typeface="Arial"/>
              </a:rPr>
              <a:t>DOG, TABLE, CAR, RAIN, PEN, KITCHEN, METAL… </a:t>
            </a:r>
          </a:p>
        </p:txBody>
      </p:sp>
      <p:cxnSp>
        <p:nvCxnSpPr>
          <p:cNvPr id="21" name="Straight Arrow Connector 20"/>
          <p:cNvCxnSpPr/>
          <p:nvPr/>
        </p:nvCxnSpPr>
        <p:spPr>
          <a:xfrm flipH="1">
            <a:off x="2870268" y="4843264"/>
            <a:ext cx="740113" cy="374582"/>
          </a:xfrm>
          <a:prstGeom prst="straightConnector1">
            <a:avLst/>
          </a:prstGeom>
          <a:ln w="76200">
            <a:solidFill>
              <a:schemeClr val="bg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5525225" y="4838507"/>
            <a:ext cx="740113" cy="374582"/>
          </a:xfrm>
          <a:prstGeom prst="straightConnector1">
            <a:avLst/>
          </a:prstGeom>
          <a:ln w="76200">
            <a:solidFill>
              <a:schemeClr val="bg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360908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fill="hold"/>
                                        <p:tgtEl>
                                          <p:spTgt spid="17"/>
                                        </p:tgtEl>
                                        <p:attrNameLst>
                                          <p:attrName>ppt_x</p:attrName>
                                        </p:attrNameLst>
                                      </p:cBhvr>
                                      <p:tavLst>
                                        <p:tav tm="0">
                                          <p:val>
                                            <p:strVal val="0-#ppt_w/2"/>
                                          </p:val>
                                        </p:tav>
                                        <p:tav tm="100000">
                                          <p:val>
                                            <p:strVal val="#ppt_x"/>
                                          </p:val>
                                        </p:tav>
                                      </p:tavLst>
                                    </p:anim>
                                    <p:anim calcmode="lin" valueType="num">
                                      <p:cBhvr additive="base">
                                        <p:cTn id="37" dur="500" fill="hold"/>
                                        <p:tgtEl>
                                          <p:spTgt spid="17"/>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0-#ppt_w/2"/>
                                          </p:val>
                                        </p:tav>
                                        <p:tav tm="100000">
                                          <p:val>
                                            <p:strVal val="#ppt_x"/>
                                          </p:val>
                                        </p:tav>
                                      </p:tavLst>
                                    </p:anim>
                                    <p:anim calcmode="lin" valueType="num">
                                      <p:cBhvr additive="base">
                                        <p:cTn id="41"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randombar(horizontal)">
                                      <p:cBhvr>
                                        <p:cTn id="46" dur="500"/>
                                        <p:tgtEl>
                                          <p:spTgt spid="9"/>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3" fill="hold" nodeType="click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1+#ppt_w/2"/>
                                          </p:val>
                                        </p:tav>
                                        <p:tav tm="100000">
                                          <p:val>
                                            <p:strVal val="#ppt_x"/>
                                          </p:val>
                                        </p:tav>
                                      </p:tavLst>
                                    </p:anim>
                                    <p:anim calcmode="lin" valueType="num">
                                      <p:cBhvr additive="base">
                                        <p:cTn id="52" dur="500" fill="hold"/>
                                        <p:tgtEl>
                                          <p:spTgt spid="21"/>
                                        </p:tgtEl>
                                        <p:attrNameLst>
                                          <p:attrName>ppt_y</p:attrName>
                                        </p:attrNameLst>
                                      </p:cBhvr>
                                      <p:tavLst>
                                        <p:tav tm="0">
                                          <p:val>
                                            <p:strVal val="0-#ppt_h/2"/>
                                          </p:val>
                                        </p:tav>
                                        <p:tav tm="100000">
                                          <p:val>
                                            <p:strVal val="#ppt_y"/>
                                          </p:val>
                                        </p:tav>
                                      </p:tavLst>
                                    </p:anim>
                                  </p:childTnLst>
                                </p:cTn>
                              </p:par>
                              <p:par>
                                <p:cTn id="53" presetID="2" presetClass="entr" presetSubtype="3"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randombar(horizontal)">
                                      <p:cBhvr>
                                        <p:cTn id="61" dur="500"/>
                                        <p:tgtEl>
                                          <p:spTgt spid="14"/>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9" fill="hold" nodeType="click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500" fill="hold"/>
                                        <p:tgtEl>
                                          <p:spTgt spid="23"/>
                                        </p:tgtEl>
                                        <p:attrNameLst>
                                          <p:attrName>ppt_x</p:attrName>
                                        </p:attrNameLst>
                                      </p:cBhvr>
                                      <p:tavLst>
                                        <p:tav tm="0">
                                          <p:val>
                                            <p:strVal val="0-#ppt_w/2"/>
                                          </p:val>
                                        </p:tav>
                                        <p:tav tm="100000">
                                          <p:val>
                                            <p:strVal val="#ppt_x"/>
                                          </p:val>
                                        </p:tav>
                                      </p:tavLst>
                                    </p:anim>
                                    <p:anim calcmode="lin" valueType="num">
                                      <p:cBhvr additive="base">
                                        <p:cTn id="67" dur="500" fill="hold"/>
                                        <p:tgtEl>
                                          <p:spTgt spid="23"/>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500" fill="hold"/>
                                        <p:tgtEl>
                                          <p:spTgt spid="13"/>
                                        </p:tgtEl>
                                        <p:attrNameLst>
                                          <p:attrName>ppt_x</p:attrName>
                                        </p:attrNameLst>
                                      </p:cBhvr>
                                      <p:tavLst>
                                        <p:tav tm="0">
                                          <p:val>
                                            <p:strVal val="0-#ppt_w/2"/>
                                          </p:val>
                                        </p:tav>
                                        <p:tav tm="100000">
                                          <p:val>
                                            <p:strVal val="#ppt_x"/>
                                          </p:val>
                                        </p:tav>
                                      </p:tavLst>
                                    </p:anim>
                                    <p:anim calcmode="lin" valueType="num">
                                      <p:cBhvr additive="base">
                                        <p:cTn id="71"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4" presetClass="entr" presetSubtype="10" fill="hold" grpId="0" nodeType="click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randombar(horizontal)">
                                      <p:cBhvr>
                                        <p:cTn id="7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2" grpId="0" animBg="1"/>
      <p:bldP spid="13" grpId="0" animBg="1"/>
      <p:bldP spid="14" grpId="0" animBg="1"/>
      <p:bldP spid="15" grpId="0" animBg="1"/>
      <p:bldP spid="1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738382"/>
            <a:ext cx="9001387" cy="578619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Memory models </a:t>
            </a:r>
            <a:r>
              <a:rPr lang="en-GB" sz="2800" dirty="0" smtClean="0">
                <a:solidFill>
                  <a:schemeClr val="bg1"/>
                </a:solidFill>
              </a:rPr>
              <a:t>also </a:t>
            </a:r>
            <a:r>
              <a:rPr lang="en-GB" sz="2800" dirty="0">
                <a:solidFill>
                  <a:schemeClr val="bg1"/>
                </a:solidFill>
              </a:rPr>
              <a:t>highlighted </a:t>
            </a:r>
            <a:r>
              <a:rPr lang="en-GB" sz="2800" dirty="0" smtClean="0">
                <a:solidFill>
                  <a:schemeClr val="bg1"/>
                </a:solidFill>
              </a:rPr>
              <a:t>distinction </a:t>
            </a:r>
            <a:r>
              <a:rPr lang="en-GB" sz="2800" dirty="0">
                <a:solidFill>
                  <a:schemeClr val="bg1"/>
                </a:solidFill>
              </a:rPr>
              <a:t>of memories by processing codes.</a:t>
            </a:r>
          </a:p>
          <a:p>
            <a:endParaRPr lang="en-GB" sz="1100" dirty="0">
              <a:solidFill>
                <a:schemeClr val="bg1"/>
              </a:solidFill>
            </a:endParaRPr>
          </a:p>
          <a:p>
            <a:pPr marL="457200" indent="-457200">
              <a:buFont typeface="Arial" panose="020B0604020202020204" pitchFamily="34" charset="0"/>
              <a:buChar char="•"/>
            </a:pPr>
            <a:r>
              <a:rPr lang="en-GB" sz="2800" dirty="0">
                <a:solidFill>
                  <a:schemeClr val="bg1"/>
                </a:solidFill>
              </a:rPr>
              <a:t>Conrad (1964): errors made in short term recall were based on acoustic confusion: </a:t>
            </a:r>
            <a:endParaRPr lang="en-GB" sz="2800" dirty="0" smtClean="0">
              <a:solidFill>
                <a:schemeClr val="bg1"/>
              </a:solidFill>
            </a:endParaRPr>
          </a:p>
          <a:p>
            <a:pPr marL="914400" lvl="1" indent="-457200">
              <a:buFont typeface="Arial" panose="020B0604020202020204" pitchFamily="34" charset="0"/>
              <a:buChar char="•"/>
            </a:pPr>
            <a:r>
              <a:rPr lang="en-GB" sz="2800" dirty="0" smtClean="0">
                <a:solidFill>
                  <a:schemeClr val="bg1"/>
                </a:solidFill>
              </a:rPr>
              <a:t>e.g</a:t>
            </a:r>
            <a:r>
              <a:rPr lang="en-GB" sz="2800" dirty="0">
                <a:solidFill>
                  <a:schemeClr val="bg1"/>
                </a:solidFill>
              </a:rPr>
              <a:t>., B </a:t>
            </a:r>
            <a:r>
              <a:rPr lang="en-GB" sz="2800" dirty="0" smtClean="0">
                <a:solidFill>
                  <a:schemeClr val="bg1"/>
                </a:solidFill>
              </a:rPr>
              <a:t>recalled </a:t>
            </a:r>
            <a:r>
              <a:rPr lang="en-GB" sz="2800" dirty="0">
                <a:solidFill>
                  <a:schemeClr val="bg1"/>
                </a:solidFill>
              </a:rPr>
              <a:t>instead of V as they sounded similar.</a:t>
            </a:r>
          </a:p>
          <a:p>
            <a:endParaRPr lang="en-GB" sz="1100" dirty="0">
              <a:solidFill>
                <a:schemeClr val="bg1"/>
              </a:solidFill>
            </a:endParaRPr>
          </a:p>
          <a:p>
            <a:pPr marL="914400" lvl="1" indent="-457200">
              <a:buFont typeface="Arial" panose="020B0604020202020204" pitchFamily="34" charset="0"/>
              <a:buChar char="•"/>
            </a:pPr>
            <a:r>
              <a:rPr lang="en-GB" sz="2600" dirty="0">
                <a:solidFill>
                  <a:schemeClr val="bg1"/>
                </a:solidFill>
              </a:rPr>
              <a:t>Implied STM </a:t>
            </a:r>
            <a:r>
              <a:rPr lang="en-GB" sz="2600" dirty="0" smtClean="0">
                <a:solidFill>
                  <a:schemeClr val="bg1"/>
                </a:solidFill>
              </a:rPr>
              <a:t>based </a:t>
            </a:r>
            <a:r>
              <a:rPr lang="en-GB" sz="2600" dirty="0">
                <a:solidFill>
                  <a:schemeClr val="bg1"/>
                </a:solidFill>
              </a:rPr>
              <a:t>on </a:t>
            </a:r>
            <a:r>
              <a:rPr lang="en-GB" sz="2600" dirty="0" smtClean="0">
                <a:solidFill>
                  <a:schemeClr val="bg1"/>
                </a:solidFill>
              </a:rPr>
              <a:t>acoustic </a:t>
            </a:r>
            <a:r>
              <a:rPr lang="en-GB" sz="2600" dirty="0">
                <a:solidFill>
                  <a:schemeClr val="bg1"/>
                </a:solidFill>
              </a:rPr>
              <a:t>phonological code,</a:t>
            </a:r>
          </a:p>
          <a:p>
            <a:pPr marL="914400" lvl="1" indent="-457200">
              <a:buFont typeface="Arial" panose="020B0604020202020204" pitchFamily="34" charset="0"/>
              <a:buChar char="•"/>
            </a:pPr>
            <a:r>
              <a:rPr lang="en-GB" sz="2600" dirty="0">
                <a:solidFill>
                  <a:schemeClr val="bg1"/>
                </a:solidFill>
              </a:rPr>
              <a:t>LTM </a:t>
            </a:r>
            <a:r>
              <a:rPr lang="en-GB" sz="2600" dirty="0" smtClean="0">
                <a:solidFill>
                  <a:schemeClr val="bg1"/>
                </a:solidFill>
              </a:rPr>
              <a:t>based </a:t>
            </a:r>
            <a:r>
              <a:rPr lang="en-GB" sz="2600" dirty="0">
                <a:solidFill>
                  <a:schemeClr val="bg1"/>
                </a:solidFill>
              </a:rPr>
              <a:t>on a semantic meaning based code</a:t>
            </a:r>
          </a:p>
          <a:p>
            <a:pPr lvl="1"/>
            <a:endParaRPr lang="en-GB" sz="1100" dirty="0">
              <a:solidFill>
                <a:schemeClr val="bg1"/>
              </a:solidFill>
            </a:endParaRPr>
          </a:p>
          <a:p>
            <a:pPr marL="457200" indent="-457200">
              <a:buFont typeface="Arial" panose="020B0604020202020204" pitchFamily="34" charset="0"/>
              <a:buChar char="•"/>
            </a:pPr>
            <a:r>
              <a:rPr lang="en-GB" sz="2800" dirty="0">
                <a:solidFill>
                  <a:schemeClr val="bg1"/>
                </a:solidFill>
              </a:rPr>
              <a:t>But these models were oversimplified and failed in various aspects of experimental tests.</a:t>
            </a:r>
          </a:p>
          <a:p>
            <a:endParaRPr lang="en-GB" sz="1100" dirty="0">
              <a:solidFill>
                <a:schemeClr val="bg1"/>
              </a:solidFill>
            </a:endParaRPr>
          </a:p>
          <a:p>
            <a:pPr marL="914400" lvl="1" indent="-457200">
              <a:buFont typeface="Arial" panose="020B0604020202020204" pitchFamily="34" charset="0"/>
              <a:buChar char="•"/>
            </a:pPr>
            <a:r>
              <a:rPr lang="en-GB" sz="2600" dirty="0">
                <a:solidFill>
                  <a:schemeClr val="bg1"/>
                </a:solidFill>
              </a:rPr>
              <a:t>E.g., Baddeley &amp; Hitch (1977): </a:t>
            </a:r>
            <a:r>
              <a:rPr lang="en-GB" sz="2600" dirty="0" err="1" smtClean="0">
                <a:solidFill>
                  <a:schemeClr val="bg1"/>
                </a:solidFill>
              </a:rPr>
              <a:t>recency</a:t>
            </a:r>
            <a:r>
              <a:rPr lang="en-GB" sz="2600" dirty="0" smtClean="0">
                <a:solidFill>
                  <a:schemeClr val="bg1"/>
                </a:solidFill>
              </a:rPr>
              <a:t> </a:t>
            </a:r>
            <a:r>
              <a:rPr lang="en-GB" sz="2600" dirty="0">
                <a:solidFill>
                  <a:schemeClr val="bg1"/>
                </a:solidFill>
              </a:rPr>
              <a:t>effect </a:t>
            </a:r>
            <a:r>
              <a:rPr lang="en-GB" sz="2600" dirty="0" smtClean="0">
                <a:solidFill>
                  <a:schemeClr val="bg1"/>
                </a:solidFill>
              </a:rPr>
              <a:t>demonstrated </a:t>
            </a:r>
            <a:r>
              <a:rPr lang="en-GB" sz="2600" dirty="0">
                <a:solidFill>
                  <a:schemeClr val="bg1"/>
                </a:solidFill>
              </a:rPr>
              <a:t>in LTM, so this called into question the evidence for another separate short term store.</a:t>
            </a:r>
          </a:p>
        </p:txBody>
      </p:sp>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Tree>
    <p:extLst>
      <p:ext uri="{BB962C8B-B14F-4D97-AF65-F5344CB8AC3E}">
        <p14:creationId xmlns:p14="http://schemas.microsoft.com/office/powerpoint/2010/main" val="387375604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3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773599"/>
            <a:ext cx="9001387" cy="6124754"/>
          </a:xfrm>
          <a:prstGeom prst="rect">
            <a:avLst/>
          </a:prstGeom>
          <a:noFill/>
        </p:spPr>
        <p:txBody>
          <a:bodyPr wrap="square" rtlCol="0">
            <a:spAutoFit/>
          </a:bodyPr>
          <a:lstStyle/>
          <a:p>
            <a:pPr marL="457200" indent="-457200">
              <a:buFont typeface="Arial" panose="020B0604020202020204" pitchFamily="34" charset="0"/>
              <a:buChar char="•"/>
            </a:pPr>
            <a:r>
              <a:rPr lang="en-GB" sz="2800" dirty="0" smtClean="0">
                <a:solidFill>
                  <a:schemeClr val="bg1"/>
                </a:solidFill>
              </a:rPr>
              <a:t>Exp. </a:t>
            </a:r>
            <a:r>
              <a:rPr lang="en-GB" sz="2800" dirty="0">
                <a:solidFill>
                  <a:schemeClr val="bg1"/>
                </a:solidFill>
              </a:rPr>
              <a:t>research </a:t>
            </a:r>
            <a:r>
              <a:rPr lang="en-GB" sz="2800" dirty="0" smtClean="0">
                <a:solidFill>
                  <a:schemeClr val="bg1"/>
                </a:solidFill>
              </a:rPr>
              <a:t>showed that </a:t>
            </a:r>
            <a:r>
              <a:rPr lang="en-GB" sz="2800" dirty="0">
                <a:solidFill>
                  <a:schemeClr val="bg1"/>
                </a:solidFill>
              </a:rPr>
              <a:t>simple rehearsal did not automatically lead to better long-term memory, instead active/elaborate processing does.</a:t>
            </a:r>
          </a:p>
          <a:p>
            <a:pPr marL="457200" indent="-457200">
              <a:buFont typeface="Arial" panose="020B0604020202020204" pitchFamily="34" charset="0"/>
              <a:buChar char="•"/>
            </a:pPr>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Recall and recognition more complex than once thought</a:t>
            </a:r>
            <a:r>
              <a:rPr lang="en-GB" sz="2800" dirty="0" smtClean="0">
                <a:solidFill>
                  <a:schemeClr val="bg1"/>
                </a:solidFill>
              </a:rPr>
              <a:t>.</a:t>
            </a:r>
          </a:p>
          <a:p>
            <a:pPr marL="914400" lvl="1" indent="-457200">
              <a:buFont typeface="Arial" panose="020B0604020202020204" pitchFamily="34" charset="0"/>
              <a:buChar char="•"/>
            </a:pPr>
            <a:r>
              <a:rPr lang="en-GB" sz="2800" dirty="0" smtClean="0">
                <a:solidFill>
                  <a:schemeClr val="bg1"/>
                </a:solidFill>
              </a:rPr>
              <a:t>Also, with cued recall somewhere in the middle.</a:t>
            </a: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Plausible that recall is more dependent than recognition for assessing memory search.</a:t>
            </a: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Some researchers think recall is a better way to test memory because it is actually testing what people can remember instead of providing the answer and asking Ps to confirm (which is the case in recognition studies).</a:t>
            </a:r>
          </a:p>
        </p:txBody>
      </p:sp>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Tree>
    <p:extLst>
      <p:ext uri="{BB962C8B-B14F-4D97-AF65-F5344CB8AC3E}">
        <p14:creationId xmlns:p14="http://schemas.microsoft.com/office/powerpoint/2010/main" val="374080238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647764"/>
            <a:ext cx="9001387" cy="618630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Other issue with recognition studies = </a:t>
            </a:r>
          </a:p>
          <a:p>
            <a:pPr marL="914400" lvl="1" indent="-457200">
              <a:buFont typeface="Arial" panose="020B0604020202020204" pitchFamily="34" charset="0"/>
              <a:buChar char="•"/>
            </a:pPr>
            <a:r>
              <a:rPr lang="en-GB" sz="2400" dirty="0">
                <a:solidFill>
                  <a:schemeClr val="bg1"/>
                </a:solidFill>
              </a:rPr>
              <a:t>Have to also present distractor items to test memory.</a:t>
            </a:r>
          </a:p>
          <a:p>
            <a:pPr marL="914400" lvl="1" indent="-457200">
              <a:buFont typeface="Arial" panose="020B0604020202020204" pitchFamily="34" charset="0"/>
              <a:buChar char="•"/>
            </a:pPr>
            <a:r>
              <a:rPr lang="en-GB" sz="2400" dirty="0">
                <a:solidFill>
                  <a:schemeClr val="bg1"/>
                </a:solidFill>
              </a:rPr>
              <a:t>This raises additional issues for examining memory.</a:t>
            </a:r>
          </a:p>
          <a:p>
            <a:pPr marL="914400" lvl="1" indent="-457200">
              <a:buFont typeface="Arial" panose="020B0604020202020204" pitchFamily="34" charset="0"/>
              <a:buChar char="•"/>
            </a:pPr>
            <a:r>
              <a:rPr lang="en-GB" sz="2400" dirty="0">
                <a:solidFill>
                  <a:schemeClr val="bg1"/>
                </a:solidFill>
              </a:rPr>
              <a:t>Why would someone say they have seen something in the study when in fact it was not there?</a:t>
            </a:r>
          </a:p>
          <a:p>
            <a:pPr marL="914400" lvl="1" indent="-457200">
              <a:buFont typeface="Arial" panose="020B0604020202020204" pitchFamily="34" charset="0"/>
              <a:buChar char="•"/>
            </a:pPr>
            <a:endParaRPr lang="en-GB" sz="12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endParaRPr lang="en-GB" dirty="0">
              <a:solidFill>
                <a:schemeClr val="bg1"/>
              </a:solidFill>
            </a:endParaRPr>
          </a:p>
          <a:p>
            <a:pPr marL="457200" indent="-457200">
              <a:buFont typeface="Arial" panose="020B0604020202020204" pitchFamily="34" charset="0"/>
              <a:buChar char="•"/>
            </a:pPr>
            <a:endParaRPr lang="en-GB" dirty="0">
              <a:solidFill>
                <a:schemeClr val="bg1"/>
              </a:solidFill>
            </a:endParaRPr>
          </a:p>
          <a:p>
            <a:pPr marL="457200" indent="-457200">
              <a:buFont typeface="Arial" panose="020B0604020202020204" pitchFamily="34" charset="0"/>
              <a:buChar char="•"/>
            </a:pPr>
            <a:r>
              <a:rPr lang="en-GB" sz="2800" dirty="0">
                <a:solidFill>
                  <a:schemeClr val="bg1"/>
                </a:solidFill>
              </a:rPr>
              <a:t>Link here to Signal detection theory:</a:t>
            </a:r>
          </a:p>
          <a:p>
            <a:pPr marL="914400" lvl="1" indent="-457200">
              <a:buFont typeface="Arial" panose="020B0604020202020204" pitchFamily="34" charset="0"/>
              <a:buChar char="•"/>
            </a:pPr>
            <a:r>
              <a:rPr lang="en-GB" sz="2800" dirty="0">
                <a:solidFill>
                  <a:schemeClr val="bg1"/>
                </a:solidFill>
              </a:rPr>
              <a:t>Can you explain how???……..</a:t>
            </a:r>
          </a:p>
        </p:txBody>
      </p:sp>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
        <p:nvSpPr>
          <p:cNvPr id="4" name="Content Placeholder 2"/>
          <p:cNvSpPr txBox="1">
            <a:spLocks/>
          </p:cNvSpPr>
          <p:nvPr/>
        </p:nvSpPr>
        <p:spPr bwMode="auto">
          <a:xfrm>
            <a:off x="197672" y="2706472"/>
            <a:ext cx="1750820" cy="454423"/>
          </a:xfrm>
          <a:prstGeom prst="rect">
            <a:avLst/>
          </a:prstGeom>
          <a:solidFill>
            <a:srgbClr val="FFFFFF"/>
          </a:solidFill>
          <a:ln w="38100">
            <a:solidFill>
              <a:srgbClr val="000000"/>
            </a:solid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ctr"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2000" b="1" i="0" u="sng" strike="noStrike" kern="0" cap="none" spc="0" normalizeH="0" baseline="0" noProof="0" dirty="0">
                <a:ln>
                  <a:noFill/>
                </a:ln>
                <a:solidFill>
                  <a:srgbClr val="000000"/>
                </a:solidFill>
                <a:effectLst/>
                <a:uLnTx/>
                <a:uFillTx/>
                <a:latin typeface="Arial"/>
                <a:ea typeface="+mn-ea"/>
                <a:cs typeface="+mn-cs"/>
              </a:rPr>
              <a:t>Study Phase</a:t>
            </a:r>
          </a:p>
        </p:txBody>
      </p:sp>
      <p:sp>
        <p:nvSpPr>
          <p:cNvPr id="6" name="Rounded Rectangle 4"/>
          <p:cNvSpPr/>
          <p:nvPr/>
        </p:nvSpPr>
        <p:spPr bwMode="auto">
          <a:xfrm>
            <a:off x="2079053" y="2680413"/>
            <a:ext cx="6281678" cy="452227"/>
          </a:xfrm>
          <a:prstGeom prst="roundRect">
            <a:avLst/>
          </a:prstGeom>
          <a:noFill/>
          <a:ln w="57150" cap="flat" cmpd="sng" algn="ctr">
            <a:solidFill>
              <a:srgbClr val="00CC99">
                <a:lumMod val="60000"/>
                <a:lumOff val="40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7" name="Content Placeholder 2"/>
          <p:cNvSpPr txBox="1">
            <a:spLocks/>
          </p:cNvSpPr>
          <p:nvPr/>
        </p:nvSpPr>
        <p:spPr bwMode="auto">
          <a:xfrm>
            <a:off x="197672" y="4178525"/>
            <a:ext cx="1750820" cy="464197"/>
          </a:xfrm>
          <a:prstGeom prst="rect">
            <a:avLst/>
          </a:prstGeom>
          <a:solidFill>
            <a:srgbClr val="FFFFFF"/>
          </a:solidFill>
          <a:ln w="38100">
            <a:solidFill>
              <a:schemeClr val="bg1"/>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000" b="1" i="0" u="sng" strike="noStrike" kern="0" cap="none" spc="0" normalizeH="0" baseline="0" noProof="0" dirty="0">
                <a:ln>
                  <a:noFill/>
                </a:ln>
                <a:solidFill>
                  <a:srgbClr val="000000"/>
                </a:solidFill>
                <a:effectLst/>
                <a:uLnTx/>
                <a:uFillTx/>
                <a:latin typeface="Arial"/>
                <a:ea typeface="+mn-ea"/>
                <a:cs typeface="+mn-cs"/>
              </a:rPr>
              <a:t>Test Phase</a:t>
            </a:r>
          </a:p>
        </p:txBody>
      </p:sp>
      <p:sp>
        <p:nvSpPr>
          <p:cNvPr id="8" name="Content Placeholder 2"/>
          <p:cNvSpPr txBox="1">
            <a:spLocks/>
          </p:cNvSpPr>
          <p:nvPr/>
        </p:nvSpPr>
        <p:spPr bwMode="auto">
          <a:xfrm>
            <a:off x="2152854" y="4147198"/>
            <a:ext cx="1975270" cy="476515"/>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400" b="1" i="0" u="none" strike="noStrike" kern="0" cap="none" spc="0" normalizeH="0" baseline="0" noProof="0" dirty="0">
                <a:ln>
                  <a:noFill/>
                </a:ln>
                <a:solidFill>
                  <a:srgbClr val="000000"/>
                </a:solidFill>
                <a:effectLst/>
                <a:uLnTx/>
                <a:uFillTx/>
                <a:latin typeface="Arial"/>
                <a:ea typeface="+mn-ea"/>
                <a:cs typeface="+mn-cs"/>
              </a:rPr>
              <a:t>Recognition</a:t>
            </a:r>
          </a:p>
        </p:txBody>
      </p:sp>
      <p:sp>
        <p:nvSpPr>
          <p:cNvPr id="9" name="Content Placeholder 2"/>
          <p:cNvSpPr txBox="1">
            <a:spLocks/>
          </p:cNvSpPr>
          <p:nvPr/>
        </p:nvSpPr>
        <p:spPr bwMode="auto">
          <a:xfrm>
            <a:off x="4917889" y="3239776"/>
            <a:ext cx="4110604" cy="835904"/>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400" i="0" u="none" strike="noStrike" kern="0" cap="none" spc="0" normalizeH="0" baseline="0" noProof="0" dirty="0">
                <a:ln>
                  <a:noFill/>
                </a:ln>
                <a:solidFill>
                  <a:srgbClr val="000000"/>
                </a:solidFill>
                <a:effectLst/>
                <a:uLnTx/>
                <a:uFillTx/>
                <a:latin typeface="Arial"/>
                <a:ea typeface="+mn-ea"/>
                <a:cs typeface="+mn-cs"/>
              </a:rPr>
              <a:t>RAIN</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400" i="0" u="none" strike="noStrike" kern="0" cap="none" spc="0" normalizeH="0" baseline="0" noProof="0" dirty="0">
                <a:ln>
                  <a:noFill/>
                </a:ln>
                <a:solidFill>
                  <a:srgbClr val="000000"/>
                </a:solidFill>
                <a:effectLst/>
                <a:uLnTx/>
                <a:uFillTx/>
                <a:latin typeface="Arial"/>
                <a:ea typeface="+mn-ea"/>
                <a:cs typeface="+mn-cs"/>
              </a:rPr>
              <a:t>Was this in the study phase? </a:t>
            </a:r>
          </a:p>
        </p:txBody>
      </p:sp>
      <p:sp>
        <p:nvSpPr>
          <p:cNvPr id="10" name="TextBox 9"/>
          <p:cNvSpPr txBox="1"/>
          <p:nvPr/>
        </p:nvSpPr>
        <p:spPr>
          <a:xfrm>
            <a:off x="2079053" y="2706472"/>
            <a:ext cx="6281678" cy="400110"/>
          </a:xfrm>
          <a:prstGeom prst="rect">
            <a:avLst/>
          </a:prstGeom>
          <a:noFill/>
        </p:spPr>
        <p:txBody>
          <a:bodyPr wrap="square" rtlCol="0">
            <a:spAutoFit/>
          </a:bodyPr>
          <a:lstStyle/>
          <a:p>
            <a:r>
              <a:rPr lang="en-GB" sz="2000" dirty="0">
                <a:solidFill>
                  <a:srgbClr val="000000"/>
                </a:solidFill>
                <a:latin typeface="Arial"/>
              </a:rPr>
              <a:t>DOG, TABLE, CAR, RAIN, PEN, KITCHEN, METAL… </a:t>
            </a:r>
          </a:p>
        </p:txBody>
      </p:sp>
      <p:sp>
        <p:nvSpPr>
          <p:cNvPr id="13" name="Content Placeholder 2"/>
          <p:cNvSpPr txBox="1">
            <a:spLocks/>
          </p:cNvSpPr>
          <p:nvPr/>
        </p:nvSpPr>
        <p:spPr bwMode="auto">
          <a:xfrm>
            <a:off x="4917889" y="4496574"/>
            <a:ext cx="4110604" cy="835904"/>
          </a:xfrm>
          <a:prstGeom prst="rect">
            <a:avLst/>
          </a:prstGeom>
          <a:solidFill>
            <a:srgbClr val="FFFFFF"/>
          </a:solidFill>
          <a:ln w="57150">
            <a:solidFill>
              <a:srgbClr val="3333CC"/>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ts val="0"/>
              </a:spcBef>
              <a:spcAft>
                <a:spcPct val="0"/>
              </a:spcAft>
              <a:buClrTx/>
              <a:buSzTx/>
              <a:buFontTx/>
              <a:buNone/>
              <a:tabLst/>
              <a:defRPr/>
            </a:pPr>
            <a:r>
              <a:rPr lang="en-GB" sz="2400" kern="0" dirty="0">
                <a:solidFill>
                  <a:srgbClr val="000000"/>
                </a:solidFill>
                <a:latin typeface="Arial"/>
              </a:rPr>
              <a:t>HAMMER</a:t>
            </a:r>
            <a:endParaRPr kumimoji="0" lang="en-GB" sz="2400"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400" i="0" u="none" strike="noStrike" kern="0" cap="none" spc="0" normalizeH="0" baseline="0" noProof="0" dirty="0">
                <a:ln>
                  <a:noFill/>
                </a:ln>
                <a:solidFill>
                  <a:srgbClr val="000000"/>
                </a:solidFill>
                <a:effectLst/>
                <a:uLnTx/>
                <a:uFillTx/>
                <a:latin typeface="Arial"/>
                <a:ea typeface="+mn-ea"/>
                <a:cs typeface="+mn-cs"/>
              </a:rPr>
              <a:t>Was this in the study phase? </a:t>
            </a:r>
          </a:p>
        </p:txBody>
      </p:sp>
      <p:sp>
        <p:nvSpPr>
          <p:cNvPr id="2" name="Arrow: Bent-Up 1"/>
          <p:cNvSpPr/>
          <p:nvPr/>
        </p:nvSpPr>
        <p:spPr>
          <a:xfrm rot="5400000">
            <a:off x="3868176" y="4115657"/>
            <a:ext cx="354827" cy="1463876"/>
          </a:xfrm>
          <a:prstGeom prst="bentUpArrow">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p:cNvSpPr/>
          <p:nvPr/>
        </p:nvSpPr>
        <p:spPr>
          <a:xfrm rot="16200000" flipV="1">
            <a:off x="3868175" y="3191378"/>
            <a:ext cx="354827" cy="1463876"/>
          </a:xfrm>
          <a:prstGeom prst="bentUpArrow">
            <a:avLst/>
          </a:prstGeom>
          <a:solidFill>
            <a:schemeClr val="bg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2"/>
          <p:cNvSpPr txBox="1">
            <a:spLocks/>
          </p:cNvSpPr>
          <p:nvPr/>
        </p:nvSpPr>
        <p:spPr bwMode="auto">
          <a:xfrm>
            <a:off x="3456264" y="3254276"/>
            <a:ext cx="1052816" cy="464197"/>
          </a:xfrm>
          <a:prstGeom prst="rect">
            <a:avLst/>
          </a:prstGeom>
          <a:solidFill>
            <a:srgbClr val="FFFFFF"/>
          </a:solidFill>
          <a:ln w="38100">
            <a:solidFill>
              <a:schemeClr val="accent2">
                <a:lumMod val="75000"/>
              </a:schemeClr>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000" b="1" i="0" u="sng" strike="noStrike" kern="0" cap="none" spc="0" normalizeH="0" baseline="0" noProof="0" dirty="0">
                <a:ln>
                  <a:noFill/>
                </a:ln>
                <a:solidFill>
                  <a:srgbClr val="000000"/>
                </a:solidFill>
                <a:effectLst/>
                <a:uLnTx/>
                <a:uFillTx/>
                <a:latin typeface="Arial"/>
                <a:ea typeface="+mn-ea"/>
                <a:cs typeface="+mn-cs"/>
              </a:rPr>
              <a:t>Target</a:t>
            </a:r>
          </a:p>
        </p:txBody>
      </p:sp>
      <p:sp>
        <p:nvSpPr>
          <p:cNvPr id="16" name="Content Placeholder 2"/>
          <p:cNvSpPr txBox="1">
            <a:spLocks/>
          </p:cNvSpPr>
          <p:nvPr/>
        </p:nvSpPr>
        <p:spPr bwMode="auto">
          <a:xfrm>
            <a:off x="3313650" y="5053744"/>
            <a:ext cx="1392574" cy="464197"/>
          </a:xfrm>
          <a:prstGeom prst="rect">
            <a:avLst/>
          </a:prstGeom>
          <a:solidFill>
            <a:srgbClr val="FFFFFF"/>
          </a:solidFill>
          <a:ln w="38100">
            <a:solidFill>
              <a:schemeClr val="accent2">
                <a:lumMod val="75000"/>
              </a:schemeClr>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lang="en-GB" sz="2000" b="1" u="sng" kern="0" dirty="0">
                <a:solidFill>
                  <a:srgbClr val="000000"/>
                </a:solidFill>
                <a:latin typeface="Arial"/>
              </a:rPr>
              <a:t>Distractor</a:t>
            </a:r>
            <a:endParaRPr kumimoji="0" lang="en-GB" sz="2000" b="1" i="0" u="sng"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8670173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0-#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randombar(horizontal)">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14" presetClass="entr" presetSubtype="1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randombar(horizontal)">
                                      <p:cBhvr>
                                        <p:cTn id="46" dur="500"/>
                                        <p:tgtEl>
                                          <p:spTgt spid="8"/>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randombar(horizontal)">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randombar(horizontal)">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randombar(horizontal)">
                                      <p:cBhvr>
                                        <p:cTn id="61" dur="500"/>
                                        <p:tgtEl>
                                          <p:spTgt spid="9"/>
                                        </p:tgtEl>
                                      </p:cBhvr>
                                    </p:animEffect>
                                  </p:childTnLst>
                                </p:cTn>
                              </p:par>
                            </p:childTnLst>
                          </p:cTn>
                        </p:par>
                      </p:childTnLst>
                    </p:cTn>
                  </p:par>
                  <p:par>
                    <p:cTn id="62" fill="hold">
                      <p:stCondLst>
                        <p:cond delay="indefinite"/>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randombar(horizontal)">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14" presetClass="entr" presetSubtype="10" fill="hold" grpId="0" nodeType="click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randombar(horizontal)">
                                      <p:cBhvr>
                                        <p:cTn id="71" dur="500"/>
                                        <p:tgtEl>
                                          <p:spTgt spid="16"/>
                                        </p:tgtEl>
                                      </p:cBhvr>
                                    </p:animEffect>
                                  </p:childTnLst>
                                </p:cTn>
                              </p:par>
                            </p:childTnLst>
                          </p:cTn>
                        </p:par>
                      </p:childTnLst>
                    </p:cTn>
                  </p:par>
                  <p:par>
                    <p:cTn id="72" fill="hold">
                      <p:stCondLst>
                        <p:cond delay="indefinite"/>
                      </p:stCondLst>
                      <p:childTnLst>
                        <p:par>
                          <p:cTn id="73" fill="hold">
                            <p:stCondLst>
                              <p:cond delay="0"/>
                            </p:stCondLst>
                            <p:childTnLst>
                              <p:par>
                                <p:cTn id="74" presetID="14" presetClass="entr" presetSubtype="10" fill="hold" grpId="0" nodeType="click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randombar(horizontal)">
                                      <p:cBhvr>
                                        <p:cTn id="76" dur="500"/>
                                        <p:tgtEl>
                                          <p:spTgt spid="13"/>
                                        </p:tgtEl>
                                      </p:cBhvr>
                                    </p:animEffect>
                                  </p:childTnLst>
                                </p:cTn>
                              </p:par>
                            </p:childTnLst>
                          </p:cTn>
                        </p:par>
                      </p:childTnLst>
                    </p:cTn>
                  </p:par>
                  <p:par>
                    <p:cTn id="77" fill="hold">
                      <p:stCondLst>
                        <p:cond delay="indefinite"/>
                      </p:stCondLst>
                      <p:childTnLst>
                        <p:par>
                          <p:cTn id="78" fill="hold">
                            <p:stCondLst>
                              <p:cond delay="0"/>
                            </p:stCondLst>
                            <p:childTnLst>
                              <p:par>
                                <p:cTn id="79" presetID="14" presetClass="entr" presetSubtype="10" fill="hold" nodeType="clickEffect">
                                  <p:stCondLst>
                                    <p:cond delay="0"/>
                                  </p:stCondLst>
                                  <p:childTnLst>
                                    <p:set>
                                      <p:cBhvr>
                                        <p:cTn id="80" dur="1" fill="hold">
                                          <p:stCondLst>
                                            <p:cond delay="0"/>
                                          </p:stCondLst>
                                        </p:cTn>
                                        <p:tgtEl>
                                          <p:spTgt spid="3">
                                            <p:txEl>
                                              <p:pRg st="13" end="13"/>
                                            </p:txEl>
                                          </p:spTgt>
                                        </p:tgtEl>
                                        <p:attrNameLst>
                                          <p:attrName>style.visibility</p:attrName>
                                        </p:attrNameLst>
                                      </p:cBhvr>
                                      <p:to>
                                        <p:strVal val="visible"/>
                                      </p:to>
                                    </p:set>
                                    <p:animEffect transition="in" filter="randombar(horizontal)">
                                      <p:cBhvr>
                                        <p:cTn id="81" dur="500"/>
                                        <p:tgtEl>
                                          <p:spTgt spid="3">
                                            <p:txEl>
                                              <p:pRg st="13" end="13"/>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4" presetClass="entr" presetSubtype="10" fill="hold" nodeType="clickEffect">
                                  <p:stCondLst>
                                    <p:cond delay="0"/>
                                  </p:stCondLst>
                                  <p:childTnLst>
                                    <p:set>
                                      <p:cBhvr>
                                        <p:cTn id="85" dur="1" fill="hold">
                                          <p:stCondLst>
                                            <p:cond delay="0"/>
                                          </p:stCondLst>
                                        </p:cTn>
                                        <p:tgtEl>
                                          <p:spTgt spid="3">
                                            <p:txEl>
                                              <p:pRg st="14" end="14"/>
                                            </p:txEl>
                                          </p:spTgt>
                                        </p:tgtEl>
                                        <p:attrNameLst>
                                          <p:attrName>style.visibility</p:attrName>
                                        </p:attrNameLst>
                                      </p:cBhvr>
                                      <p:to>
                                        <p:strVal val="visible"/>
                                      </p:to>
                                    </p:set>
                                    <p:animEffect transition="in" filter="randombar(horizontal)">
                                      <p:cBhvr>
                                        <p:cTn id="86" dur="500"/>
                                        <p:tgtEl>
                                          <p:spTgt spid="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p:bldP spid="13" grpId="0" animBg="1"/>
      <p:bldP spid="2" grpId="0" animBg="1"/>
      <p:bldP spid="14" grpId="0" animBg="1"/>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855872"/>
            <a:ext cx="9001387" cy="4385816"/>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Application of SDT to recognition memory:</a:t>
            </a:r>
          </a:p>
          <a:p>
            <a:endParaRPr lang="en-GB" sz="1100" dirty="0">
              <a:solidFill>
                <a:schemeClr val="bg1"/>
              </a:solidFill>
            </a:endParaRPr>
          </a:p>
          <a:p>
            <a:pPr marL="914400" lvl="1" indent="-457200">
              <a:buFont typeface="Arial" panose="020B0604020202020204" pitchFamily="34" charset="0"/>
              <a:buChar char="•"/>
            </a:pPr>
            <a:r>
              <a:rPr lang="en-GB" sz="2800" dirty="0">
                <a:solidFill>
                  <a:schemeClr val="bg1"/>
                </a:solidFill>
              </a:rPr>
              <a:t>Instead of assessing whether a signal is present or not,</a:t>
            </a:r>
          </a:p>
          <a:p>
            <a:pPr marL="914400" lvl="1" indent="-457200">
              <a:buFont typeface="Arial" panose="020B0604020202020204" pitchFamily="34" charset="0"/>
              <a:buChar char="•"/>
            </a:pPr>
            <a:endParaRPr lang="en-GB" sz="1100" dirty="0">
              <a:solidFill>
                <a:schemeClr val="bg1"/>
              </a:solidFill>
            </a:endParaRPr>
          </a:p>
          <a:p>
            <a:pPr marL="914400" lvl="1" indent="-457200">
              <a:buFont typeface="Arial" panose="020B0604020202020204" pitchFamily="34" charset="0"/>
              <a:buChar char="•"/>
            </a:pPr>
            <a:r>
              <a:rPr lang="en-GB" sz="2800" dirty="0">
                <a:solidFill>
                  <a:schemeClr val="bg1"/>
                </a:solidFill>
              </a:rPr>
              <a:t>Ps </a:t>
            </a:r>
            <a:r>
              <a:rPr lang="en-GB" sz="2800" dirty="0" smtClean="0">
                <a:solidFill>
                  <a:schemeClr val="bg1"/>
                </a:solidFill>
              </a:rPr>
              <a:t>required </a:t>
            </a:r>
            <a:r>
              <a:rPr lang="en-GB" sz="2800" dirty="0">
                <a:solidFill>
                  <a:schemeClr val="bg1"/>
                </a:solidFill>
              </a:rPr>
              <a:t>to decide whether or not </a:t>
            </a:r>
            <a:r>
              <a:rPr lang="en-GB" sz="2800" dirty="0" smtClean="0">
                <a:solidFill>
                  <a:schemeClr val="bg1"/>
                </a:solidFill>
              </a:rPr>
              <a:t>stimulus </a:t>
            </a:r>
            <a:r>
              <a:rPr lang="en-GB" sz="2800" dirty="0">
                <a:solidFill>
                  <a:schemeClr val="bg1"/>
                </a:solidFill>
              </a:rPr>
              <a:t>was seen or heard at </a:t>
            </a:r>
            <a:r>
              <a:rPr lang="en-GB" sz="2800" dirty="0" smtClean="0">
                <a:solidFill>
                  <a:schemeClr val="bg1"/>
                </a:solidFill>
              </a:rPr>
              <a:t>earlier </a:t>
            </a:r>
            <a:r>
              <a:rPr lang="en-GB" sz="2800" dirty="0">
                <a:solidFill>
                  <a:schemeClr val="bg1"/>
                </a:solidFill>
              </a:rPr>
              <a:t>time point.</a:t>
            </a:r>
          </a:p>
          <a:p>
            <a:pPr lvl="1"/>
            <a:endParaRPr lang="en-GB" sz="1100" dirty="0">
              <a:solidFill>
                <a:schemeClr val="bg1"/>
              </a:solidFill>
            </a:endParaRPr>
          </a:p>
          <a:p>
            <a:pPr marL="914400" lvl="1" indent="-457200">
              <a:buFont typeface="Arial" panose="020B0604020202020204" pitchFamily="34" charset="0"/>
              <a:buChar char="•"/>
            </a:pPr>
            <a:r>
              <a:rPr lang="en-GB" sz="2800" dirty="0">
                <a:solidFill>
                  <a:schemeClr val="bg1"/>
                </a:solidFill>
              </a:rPr>
              <a:t>Usually signal detection tasks are referred to as “Yes/No” recognition tasks.</a:t>
            </a:r>
          </a:p>
          <a:p>
            <a:pPr marL="914400" lvl="1" indent="-457200">
              <a:buFont typeface="Arial" panose="020B0604020202020204" pitchFamily="34" charset="0"/>
              <a:buChar char="•"/>
            </a:pPr>
            <a:endParaRPr lang="en-GB" sz="1100" dirty="0">
              <a:solidFill>
                <a:schemeClr val="bg1"/>
              </a:solidFill>
            </a:endParaRPr>
          </a:p>
          <a:p>
            <a:pPr marL="914400" lvl="1" indent="-457200">
              <a:buFont typeface="Arial" panose="020B0604020202020204" pitchFamily="34" charset="0"/>
              <a:buChar char="•"/>
            </a:pPr>
            <a:r>
              <a:rPr lang="en-GB" sz="2800" dirty="0">
                <a:solidFill>
                  <a:schemeClr val="bg1"/>
                </a:solidFill>
              </a:rPr>
              <a:t>When investigating signal detection of memory they are referred to as “Old/New” recognition tasks.</a:t>
            </a:r>
          </a:p>
          <a:p>
            <a:pPr lvl="1"/>
            <a:endParaRPr lang="en-GB" sz="1100" dirty="0">
              <a:solidFill>
                <a:schemeClr val="bg1"/>
              </a:solidFill>
            </a:endParaRPr>
          </a:p>
        </p:txBody>
      </p:sp>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
        <p:nvSpPr>
          <p:cNvPr id="2" name="TextBox 1"/>
          <p:cNvSpPr txBox="1"/>
          <p:nvPr/>
        </p:nvSpPr>
        <p:spPr>
          <a:xfrm>
            <a:off x="6404811" y="5720862"/>
            <a:ext cx="2582779" cy="52322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2800" dirty="0" err="1">
                <a:solidFill>
                  <a:schemeClr val="bg1"/>
                </a:solidFill>
              </a:rPr>
              <a:t>Wixted</a:t>
            </a:r>
            <a:r>
              <a:rPr lang="en-GB" sz="2800" dirty="0">
                <a:solidFill>
                  <a:schemeClr val="bg1"/>
                </a:solidFill>
              </a:rPr>
              <a:t> (2007)</a:t>
            </a:r>
            <a:r>
              <a:rPr lang="en-GB" sz="2400" dirty="0">
                <a:solidFill>
                  <a:schemeClr val="bg1"/>
                </a:solidFill>
              </a:rPr>
              <a:t>   </a:t>
            </a:r>
          </a:p>
        </p:txBody>
      </p:sp>
    </p:spTree>
    <p:extLst>
      <p:ext uri="{BB962C8B-B14F-4D97-AF65-F5344CB8AC3E}">
        <p14:creationId xmlns:p14="http://schemas.microsoft.com/office/powerpoint/2010/main" val="258101081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3" name="TextBox 2"/>
          <p:cNvSpPr txBox="1"/>
          <p:nvPr/>
        </p:nvSpPr>
        <p:spPr>
          <a:xfrm>
            <a:off x="67111" y="647764"/>
            <a:ext cx="6906793" cy="1815882"/>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Traditional view of memory: </a:t>
            </a:r>
          </a:p>
          <a:p>
            <a:pPr marL="914400" lvl="1" indent="-457200">
              <a:buFont typeface="Arial" panose="020B0604020202020204" pitchFamily="34" charset="0"/>
              <a:buChar char="•"/>
            </a:pPr>
            <a:r>
              <a:rPr lang="en-GB" sz="2800" dirty="0" smtClean="0">
                <a:solidFill>
                  <a:schemeClr val="bg1"/>
                </a:solidFill>
              </a:rPr>
              <a:t>Organised </a:t>
            </a:r>
            <a:r>
              <a:rPr lang="en-GB" sz="2800" dirty="0">
                <a:solidFill>
                  <a:schemeClr val="bg1"/>
                </a:solidFill>
              </a:rPr>
              <a:t>as </a:t>
            </a:r>
            <a:r>
              <a:rPr lang="en-GB" sz="2800" dirty="0" smtClean="0">
                <a:solidFill>
                  <a:schemeClr val="bg1"/>
                </a:solidFill>
              </a:rPr>
              <a:t>record </a:t>
            </a:r>
            <a:r>
              <a:rPr lang="en-GB" sz="2800" dirty="0">
                <a:solidFill>
                  <a:schemeClr val="bg1"/>
                </a:solidFill>
              </a:rPr>
              <a:t>keeper with records allocated to different stores like filing </a:t>
            </a:r>
            <a:r>
              <a:rPr lang="en-GB" sz="2800" dirty="0" smtClean="0">
                <a:solidFill>
                  <a:schemeClr val="bg1"/>
                </a:solidFill>
              </a:rPr>
              <a:t>cabinets/archives </a:t>
            </a:r>
            <a:r>
              <a:rPr lang="en-GB" sz="2800" dirty="0">
                <a:solidFill>
                  <a:schemeClr val="bg1"/>
                </a:solidFill>
              </a:rPr>
              <a:t>in an </a:t>
            </a:r>
            <a:r>
              <a:rPr lang="en-GB" sz="2800" dirty="0" smtClean="0">
                <a:solidFill>
                  <a:schemeClr val="bg1"/>
                </a:solidFill>
              </a:rPr>
              <a:t>office.</a:t>
            </a:r>
            <a:endParaRPr lang="en-GB" sz="2800" dirty="0">
              <a:solidFill>
                <a:schemeClr val="bg1"/>
              </a:solidFill>
            </a:endParaRPr>
          </a:p>
        </p:txBody>
      </p:sp>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96215" y="1126556"/>
            <a:ext cx="1857701" cy="150943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73959" y="932259"/>
            <a:ext cx="994539" cy="994539"/>
          </a:xfrm>
          <a:prstGeom prst="rect">
            <a:avLst/>
          </a:prstGeom>
        </p:spPr>
      </p:pic>
      <p:sp>
        <p:nvSpPr>
          <p:cNvPr id="2" name="TextBox 1"/>
          <p:cNvSpPr txBox="1"/>
          <p:nvPr/>
        </p:nvSpPr>
        <p:spPr>
          <a:xfrm>
            <a:off x="67111" y="2384813"/>
            <a:ext cx="9001387" cy="1384995"/>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bg1"/>
                </a:solidFill>
              </a:rPr>
              <a:t>Current focus: </a:t>
            </a:r>
            <a:r>
              <a:rPr lang="en-GB" sz="2800" b="1" u="sng" dirty="0">
                <a:solidFill>
                  <a:schemeClr val="bg1"/>
                </a:solidFill>
              </a:rPr>
              <a:t>functions of memory. </a:t>
            </a:r>
          </a:p>
          <a:p>
            <a:pPr marL="800100" lvl="1" indent="-342900">
              <a:buFont typeface="Arial" panose="020B0604020202020204" pitchFamily="34" charset="0"/>
              <a:buChar char="•"/>
            </a:pPr>
            <a:r>
              <a:rPr lang="en-GB" sz="2800" dirty="0">
                <a:solidFill>
                  <a:schemeClr val="bg1"/>
                </a:solidFill>
              </a:rPr>
              <a:t>Examine memory by type of processing problem for which they are needed:</a:t>
            </a:r>
          </a:p>
        </p:txBody>
      </p:sp>
      <p:sp>
        <p:nvSpPr>
          <p:cNvPr id="7" name="TextBox 6"/>
          <p:cNvSpPr txBox="1"/>
          <p:nvPr/>
        </p:nvSpPr>
        <p:spPr>
          <a:xfrm>
            <a:off x="122070" y="3737142"/>
            <a:ext cx="8891466" cy="2985433"/>
          </a:xfrm>
          <a:prstGeom prst="rect">
            <a:avLst/>
          </a:prstGeom>
          <a:noFill/>
        </p:spPr>
        <p:txBody>
          <a:bodyPr wrap="square" rtlCol="0">
            <a:spAutoFit/>
          </a:bodyPr>
          <a:lstStyle/>
          <a:p>
            <a:pPr marL="1257300" lvl="2" indent="-342900">
              <a:buFont typeface="Arial" panose="020B0604020202020204" pitchFamily="34" charset="0"/>
              <a:buChar char="•"/>
            </a:pPr>
            <a:r>
              <a:rPr lang="en-GB" sz="2600" dirty="0">
                <a:solidFill>
                  <a:schemeClr val="bg1"/>
                </a:solidFill>
              </a:rPr>
              <a:t>E.g., distinction between memories for abstract info &amp; those required for action &amp; response.</a:t>
            </a:r>
          </a:p>
          <a:p>
            <a:pPr marL="1257300" lvl="2" indent="-342900">
              <a:buFont typeface="Arial" panose="020B0604020202020204" pitchFamily="34" charset="0"/>
              <a:buChar char="•"/>
            </a:pPr>
            <a:r>
              <a:rPr lang="en-GB" sz="2600" dirty="0">
                <a:solidFill>
                  <a:schemeClr val="bg1"/>
                </a:solidFill>
              </a:rPr>
              <a:t>Remembering facts is different to remembering how to do something</a:t>
            </a:r>
          </a:p>
          <a:p>
            <a:pPr marL="342900" indent="-342900">
              <a:buFont typeface="Arial" panose="020B0604020202020204" pitchFamily="34" charset="0"/>
              <a:buChar char="•"/>
            </a:pPr>
            <a:r>
              <a:rPr lang="en-GB" sz="2800" dirty="0">
                <a:solidFill>
                  <a:schemeClr val="bg1"/>
                </a:solidFill>
              </a:rPr>
              <a:t>Distinction between:</a:t>
            </a:r>
          </a:p>
          <a:p>
            <a:pPr marL="800100" lvl="1" indent="-342900">
              <a:buFont typeface="Arial" panose="020B0604020202020204" pitchFamily="34" charset="0"/>
              <a:buChar char="•"/>
            </a:pPr>
            <a:r>
              <a:rPr lang="en-GB" sz="2800" dirty="0">
                <a:solidFill>
                  <a:schemeClr val="bg1"/>
                </a:solidFill>
              </a:rPr>
              <a:t>Declarative: subconsciously reportable items of info</a:t>
            </a:r>
          </a:p>
          <a:p>
            <a:pPr marL="800100" lvl="1" indent="-342900">
              <a:buFont typeface="Arial" panose="020B0604020202020204" pitchFamily="34" charset="0"/>
              <a:buChar char="•"/>
            </a:pPr>
            <a:r>
              <a:rPr lang="en-GB" sz="2800" dirty="0">
                <a:solidFill>
                  <a:schemeClr val="bg1"/>
                </a:solidFill>
              </a:rPr>
              <a:t>Procedural: skills for interacting with the outside world.</a:t>
            </a:r>
          </a:p>
        </p:txBody>
      </p:sp>
    </p:spTree>
    <p:extLst>
      <p:ext uri="{BB962C8B-B14F-4D97-AF65-F5344CB8AC3E}">
        <p14:creationId xmlns:p14="http://schemas.microsoft.com/office/powerpoint/2010/main" val="39970788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3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par>
                                <p:cTn id="19" presetID="3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90"/>
                                          </p:val>
                                        </p:tav>
                                        <p:tav tm="100000">
                                          <p:val>
                                            <p:fltVal val="0"/>
                                          </p:val>
                                        </p:tav>
                                      </p:tavLst>
                                    </p:anim>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2">
                                            <p:txEl>
                                              <p:pRg st="0" end="0"/>
                                            </p:txEl>
                                          </p:spTgt>
                                        </p:tgtEl>
                                        <p:attrNameLst>
                                          <p:attrName>style.visibility</p:attrName>
                                        </p:attrNameLst>
                                      </p:cBhvr>
                                      <p:to>
                                        <p:strVal val="visible"/>
                                      </p:to>
                                    </p:set>
                                    <p:animEffect transition="in" filter="randombar(horizontal)">
                                      <p:cBhvr>
                                        <p:cTn id="29" dur="500"/>
                                        <p:tgtEl>
                                          <p:spTgt spid="2">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2">
                                            <p:txEl>
                                              <p:pRg st="1" end="1"/>
                                            </p:txEl>
                                          </p:spTgt>
                                        </p:tgtEl>
                                        <p:attrNameLst>
                                          <p:attrName>style.visibility</p:attrName>
                                        </p:attrNameLst>
                                      </p:cBhvr>
                                      <p:to>
                                        <p:strVal val="visible"/>
                                      </p:to>
                                    </p:set>
                                    <p:animEffect transition="in" filter="randombar(horizontal)">
                                      <p:cBhvr>
                                        <p:cTn id="34" dur="500"/>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animEffect transition="in" filter="randombar(horizontal)">
                                      <p:cBhvr>
                                        <p:cTn id="39" dur="500"/>
                                        <p:tgtEl>
                                          <p:spTgt spid="7">
                                            <p:txEl>
                                              <p:pRg st="0" end="0"/>
                                            </p:txEl>
                                          </p:spTgt>
                                        </p:tgtEl>
                                      </p:cBhvr>
                                    </p:animEffect>
                                  </p:childTnLst>
                                </p:cTn>
                              </p:par>
                              <p:par>
                                <p:cTn id="40" presetID="14" presetClass="entr" presetSubtype="10" fill="hold" nodeType="with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randombar(horizontal)">
                                      <p:cBhvr>
                                        <p:cTn id="42" dur="500"/>
                                        <p:tgtEl>
                                          <p:spTgt spid="7">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7">
                                            <p:txEl>
                                              <p:pRg st="2" end="2"/>
                                            </p:txEl>
                                          </p:spTgt>
                                        </p:tgtEl>
                                        <p:attrNameLst>
                                          <p:attrName>style.visibility</p:attrName>
                                        </p:attrNameLst>
                                      </p:cBhvr>
                                      <p:to>
                                        <p:strVal val="visible"/>
                                      </p:to>
                                    </p:set>
                                    <p:animEffect transition="in" filter="randombar(horizontal)">
                                      <p:cBhvr>
                                        <p:cTn id="47" dur="500"/>
                                        <p:tgtEl>
                                          <p:spTgt spid="7">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7">
                                            <p:txEl>
                                              <p:pRg st="3" end="3"/>
                                            </p:txEl>
                                          </p:spTgt>
                                        </p:tgtEl>
                                        <p:attrNameLst>
                                          <p:attrName>style.visibility</p:attrName>
                                        </p:attrNameLst>
                                      </p:cBhvr>
                                      <p:to>
                                        <p:strVal val="visible"/>
                                      </p:to>
                                    </p:set>
                                    <p:animEffect transition="in" filter="randombar(horizontal)">
                                      <p:cBhvr>
                                        <p:cTn id="52" dur="500"/>
                                        <p:tgtEl>
                                          <p:spTgt spid="7">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7">
                                            <p:txEl>
                                              <p:pRg st="4" end="4"/>
                                            </p:txEl>
                                          </p:spTgt>
                                        </p:tgtEl>
                                        <p:attrNameLst>
                                          <p:attrName>style.visibility</p:attrName>
                                        </p:attrNameLst>
                                      </p:cBhvr>
                                      <p:to>
                                        <p:strVal val="visible"/>
                                      </p:to>
                                    </p:set>
                                    <p:animEffect transition="in" filter="randombar(horizontal)">
                                      <p:cBhvr>
                                        <p:cTn id="5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
        <p:nvSpPr>
          <p:cNvPr id="7" name="TextBox 6"/>
          <p:cNvSpPr txBox="1"/>
          <p:nvPr/>
        </p:nvSpPr>
        <p:spPr>
          <a:xfrm>
            <a:off x="122069" y="749662"/>
            <a:ext cx="8929651" cy="5262979"/>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Procedural memory is unconscious: e.g., cannot say exactly how to ride a bicycle or solve a complex problem.</a:t>
            </a:r>
          </a:p>
          <a:p>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Declarative memory subdivided into:</a:t>
            </a:r>
          </a:p>
          <a:p>
            <a:pPr marL="914400" lvl="1" indent="-457200">
              <a:buFont typeface="Arial" panose="020B0604020202020204" pitchFamily="34" charset="0"/>
              <a:buChar char="•"/>
            </a:pPr>
            <a:r>
              <a:rPr lang="en-GB" sz="2800" dirty="0">
                <a:solidFill>
                  <a:schemeClr val="bg1"/>
                </a:solidFill>
              </a:rPr>
              <a:t>Episodic: recall of specific events</a:t>
            </a:r>
          </a:p>
          <a:p>
            <a:pPr marL="914400" lvl="1" indent="-457200">
              <a:buFont typeface="Arial" panose="020B0604020202020204" pitchFamily="34" charset="0"/>
              <a:buChar char="•"/>
            </a:pPr>
            <a:r>
              <a:rPr lang="en-GB" sz="2800" dirty="0">
                <a:solidFill>
                  <a:schemeClr val="bg1"/>
                </a:solidFill>
              </a:rPr>
              <a:t>Semantic: general knowledge of the world.</a:t>
            </a:r>
          </a:p>
          <a:p>
            <a:pPr lvl="1"/>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If you had breakfast this morning, what did you have?</a:t>
            </a:r>
          </a:p>
          <a:p>
            <a:pPr marL="914400" lvl="1" indent="-457200">
              <a:buFont typeface="Arial" panose="020B0604020202020204" pitchFamily="34" charset="0"/>
              <a:buChar char="•"/>
            </a:pPr>
            <a:r>
              <a:rPr lang="en-GB" sz="2800" dirty="0">
                <a:solidFill>
                  <a:schemeClr val="bg1"/>
                </a:solidFill>
              </a:rPr>
              <a:t>Type of memory needed?</a:t>
            </a:r>
          </a:p>
          <a:p>
            <a:pPr lvl="1"/>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What are typical breakfast foods?</a:t>
            </a:r>
          </a:p>
          <a:p>
            <a:pPr marL="914400" lvl="1" indent="-457200">
              <a:buFont typeface="Arial" panose="020B0604020202020204" pitchFamily="34" charset="0"/>
              <a:buChar char="•"/>
            </a:pPr>
            <a:r>
              <a:rPr lang="en-GB" sz="2800" dirty="0">
                <a:solidFill>
                  <a:schemeClr val="bg1"/>
                </a:solidFill>
              </a:rPr>
              <a:t>Type of memory needed?</a:t>
            </a:r>
          </a:p>
        </p:txBody>
      </p:sp>
    </p:spTree>
    <p:extLst>
      <p:ext uri="{BB962C8B-B14F-4D97-AF65-F5344CB8AC3E}">
        <p14:creationId xmlns:p14="http://schemas.microsoft.com/office/powerpoint/2010/main" val="293223236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randombar(horizontal)">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randombar(horizontal)">
                                      <p:cBhvr>
                                        <p:cTn id="17" dur="500"/>
                                        <p:tgtEl>
                                          <p:spTgt spid="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randombar(horizontal)">
                                      <p:cBhvr>
                                        <p:cTn id="22" dur="500"/>
                                        <p:tgtEl>
                                          <p:spTgt spid="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animEffect transition="in" filter="randombar(horizontal)">
                                      <p:cBhvr>
                                        <p:cTn id="27" dur="500"/>
                                        <p:tgtEl>
                                          <p:spTgt spid="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7">
                                            <p:txEl>
                                              <p:pRg st="7" end="7"/>
                                            </p:txEl>
                                          </p:spTgt>
                                        </p:tgtEl>
                                        <p:attrNameLst>
                                          <p:attrName>style.visibility</p:attrName>
                                        </p:attrNameLst>
                                      </p:cBhvr>
                                      <p:to>
                                        <p:strVal val="visible"/>
                                      </p:to>
                                    </p:set>
                                    <p:animEffect transition="in" filter="randombar(horizontal)">
                                      <p:cBhvr>
                                        <p:cTn id="32" dur="500"/>
                                        <p:tgtEl>
                                          <p:spTgt spid="7">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randombar(horizontal)">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randombar(horizontal)">
                                      <p:cBhvr>
                                        <p:cTn id="42" dur="50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Current focus</a:t>
            </a:r>
          </a:p>
        </p:txBody>
      </p:sp>
      <p:sp>
        <p:nvSpPr>
          <p:cNvPr id="7" name="TextBox 6"/>
          <p:cNvSpPr txBox="1"/>
          <p:nvPr/>
        </p:nvSpPr>
        <p:spPr>
          <a:xfrm>
            <a:off x="54526" y="3727754"/>
            <a:ext cx="8976219" cy="3108543"/>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rPr>
              <a:t>Procedural memory can be subdivided into:</a:t>
            </a:r>
          </a:p>
          <a:p>
            <a:pPr marL="914400" lvl="1" indent="-457200">
              <a:buFont typeface="Arial" panose="020B0604020202020204" pitchFamily="34" charset="0"/>
              <a:buChar char="•"/>
            </a:pPr>
            <a:r>
              <a:rPr lang="en-GB" sz="2800" dirty="0">
                <a:solidFill>
                  <a:schemeClr val="bg1"/>
                </a:solidFill>
              </a:rPr>
              <a:t>Cognitive: skills – e.g., playing chess</a:t>
            </a:r>
          </a:p>
          <a:p>
            <a:pPr marL="914400" lvl="1" indent="-457200">
              <a:buFont typeface="Arial" panose="020B0604020202020204" pitchFamily="34" charset="0"/>
              <a:buChar char="•"/>
            </a:pPr>
            <a:r>
              <a:rPr lang="en-GB" sz="2800" dirty="0">
                <a:solidFill>
                  <a:schemeClr val="bg1"/>
                </a:solidFill>
              </a:rPr>
              <a:t>Motor: action/movement – e.g., playing tennis </a:t>
            </a:r>
          </a:p>
          <a:p>
            <a:pPr marL="1371600" lvl="2" indent="-457200">
              <a:buFont typeface="Arial" panose="020B0604020202020204" pitchFamily="34" charset="0"/>
              <a:buChar char="•"/>
            </a:pPr>
            <a:r>
              <a:rPr lang="en-GB" sz="2800" dirty="0">
                <a:solidFill>
                  <a:schemeClr val="bg1"/>
                </a:solidFill>
              </a:rPr>
              <a:t>Likely to be represented differently in memory.</a:t>
            </a:r>
          </a:p>
          <a:p>
            <a:pPr marL="1371600" lvl="2" indent="-457200">
              <a:buFont typeface="Arial" panose="020B0604020202020204" pitchFamily="34" charset="0"/>
              <a:buChar char="•"/>
            </a:pPr>
            <a:endParaRPr lang="en-GB" sz="2800" dirty="0">
              <a:solidFill>
                <a:schemeClr val="bg1"/>
              </a:solidFill>
            </a:endParaRPr>
          </a:p>
          <a:p>
            <a:pPr marL="457200" indent="-457200">
              <a:buFont typeface="Arial" panose="020B0604020202020204" pitchFamily="34" charset="0"/>
              <a:buChar char="•"/>
            </a:pPr>
            <a:r>
              <a:rPr lang="en-GB" sz="2800" dirty="0">
                <a:solidFill>
                  <a:schemeClr val="bg1"/>
                </a:solidFill>
              </a:rPr>
              <a:t>Other action orientated memory function is </a:t>
            </a:r>
            <a:r>
              <a:rPr lang="en-GB" sz="2800" b="1" dirty="0">
                <a:solidFill>
                  <a:schemeClr val="bg1"/>
                </a:solidFill>
              </a:rPr>
              <a:t>prospective</a:t>
            </a:r>
            <a:r>
              <a:rPr lang="en-GB" sz="2800" dirty="0">
                <a:solidFill>
                  <a:schemeClr val="bg1"/>
                </a:solidFill>
              </a:rPr>
              <a:t> memory: remembering to do something in the future</a:t>
            </a:r>
            <a:endParaRPr lang="en-GB" sz="2800" dirty="0"/>
          </a:p>
        </p:txBody>
      </p:sp>
      <p:graphicFrame>
        <p:nvGraphicFramePr>
          <p:cNvPr id="4" name="Diagram 3"/>
          <p:cNvGraphicFramePr/>
          <p:nvPr>
            <p:extLst>
              <p:ext uri="{D42A27DB-BD31-4B8C-83A1-F6EECF244321}">
                <p14:modId xmlns:p14="http://schemas.microsoft.com/office/powerpoint/2010/main" val="3925298675"/>
              </p:ext>
            </p:extLst>
          </p:nvPr>
        </p:nvGraphicFramePr>
        <p:xfrm>
          <a:off x="-154500" y="0"/>
          <a:ext cx="5039372" cy="39158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50092" y="874838"/>
            <a:ext cx="1328446" cy="765032"/>
          </a:xfrm>
          <a:prstGeom prst="rect">
            <a:avLst/>
          </a:prstGeom>
        </p:spPr>
      </p:pic>
      <p:sp>
        <p:nvSpPr>
          <p:cNvPr id="10" name="Rounded Rectangle 13"/>
          <p:cNvSpPr/>
          <p:nvPr/>
        </p:nvSpPr>
        <p:spPr bwMode="auto">
          <a:xfrm>
            <a:off x="5103530" y="758468"/>
            <a:ext cx="3995952" cy="2969286"/>
          </a:xfrm>
          <a:prstGeom prst="roundRect">
            <a:avLst/>
          </a:prstGeom>
          <a:noFill/>
          <a:ln w="38100" cap="flat" cmpd="sng" algn="ctr">
            <a:solidFill>
              <a:srgbClr val="3333C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sp>
        <p:nvSpPr>
          <p:cNvPr id="11" name="Bent Arrow 10"/>
          <p:cNvSpPr/>
          <p:nvPr/>
        </p:nvSpPr>
        <p:spPr bwMode="auto">
          <a:xfrm rot="1018684">
            <a:off x="4364469" y="1419529"/>
            <a:ext cx="679834" cy="767463"/>
          </a:xfrm>
          <a:prstGeom prst="bentArrow">
            <a:avLst>
              <a:gd name="adj1" fmla="val 19086"/>
              <a:gd name="adj2" fmla="val 34034"/>
              <a:gd name="adj3" fmla="val 27210"/>
              <a:gd name="adj4" fmla="val 38380"/>
            </a:avLst>
          </a:prstGeom>
          <a:solidFill>
            <a:srgbClr val="00CC99">
              <a:lumMod val="75000"/>
            </a:srgbClr>
          </a:solidFill>
          <a:ln w="9525" cap="flat" cmpd="sng" algn="ctr">
            <a:solidFill>
              <a:srgbClr val="00CC99">
                <a:lumMod val="60000"/>
                <a:lumOff val="40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000000"/>
              </a:solidFill>
              <a:effectLst/>
              <a:uLnTx/>
              <a:uFillTx/>
              <a:latin typeface="Times"/>
            </a:endParaRPr>
          </a:p>
        </p:txBody>
      </p:sp>
      <p:graphicFrame>
        <p:nvGraphicFramePr>
          <p:cNvPr id="12" name="Diagram 11"/>
          <p:cNvGraphicFramePr/>
          <p:nvPr>
            <p:extLst>
              <p:ext uri="{D42A27DB-BD31-4B8C-83A1-F6EECF244321}">
                <p14:modId xmlns:p14="http://schemas.microsoft.com/office/powerpoint/2010/main" val="292716276"/>
              </p:ext>
            </p:extLst>
          </p:nvPr>
        </p:nvGraphicFramePr>
        <p:xfrm>
          <a:off x="5168738" y="1110577"/>
          <a:ext cx="3862007" cy="169473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9" name="Picture 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767682" y="2562312"/>
            <a:ext cx="1029742" cy="1053423"/>
          </a:xfrm>
          <a:prstGeom prst="rect">
            <a:avLst/>
          </a:prstGeom>
        </p:spPr>
      </p:pic>
    </p:spTree>
    <p:extLst>
      <p:ext uri="{BB962C8B-B14F-4D97-AF65-F5344CB8AC3E}">
        <p14:creationId xmlns:p14="http://schemas.microsoft.com/office/powerpoint/2010/main" val="2181705049"/>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fltVal val="0"/>
                                          </p:val>
                                        </p:tav>
                                        <p:tav tm="100000">
                                          <p:val>
                                            <p:strVal val="#ppt_h"/>
                                          </p:val>
                                        </p:tav>
                                      </p:tavLst>
                                    </p:anim>
                                    <p:anim calcmode="lin" valueType="num">
                                      <p:cBhvr>
                                        <p:cTn id="17" dur="1000" fill="hold"/>
                                        <p:tgtEl>
                                          <p:spTgt spid="11"/>
                                        </p:tgtEl>
                                        <p:attrNameLst>
                                          <p:attrName>style.rotation</p:attrName>
                                        </p:attrNameLst>
                                      </p:cBhvr>
                                      <p:tavLst>
                                        <p:tav tm="0">
                                          <p:val>
                                            <p:fltVal val="90"/>
                                          </p:val>
                                        </p:tav>
                                        <p:tav tm="100000">
                                          <p:val>
                                            <p:fltVal val="0"/>
                                          </p:val>
                                        </p:tav>
                                      </p:tavLst>
                                    </p:anim>
                                    <p:animEffect transition="in" filter="fade">
                                      <p:cBhvr>
                                        <p:cTn id="18" dur="10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fltVal val="0"/>
                                          </p:val>
                                        </p:tav>
                                        <p:tav tm="100000">
                                          <p:val>
                                            <p:strVal val="#ppt_w"/>
                                          </p:val>
                                        </p:tav>
                                      </p:tavLst>
                                    </p:anim>
                                    <p:anim calcmode="lin" valueType="num">
                                      <p:cBhvr>
                                        <p:cTn id="24" dur="1000" fill="hold"/>
                                        <p:tgtEl>
                                          <p:spTgt spid="10"/>
                                        </p:tgtEl>
                                        <p:attrNameLst>
                                          <p:attrName>ppt_h</p:attrName>
                                        </p:attrNameLst>
                                      </p:cBhvr>
                                      <p:tavLst>
                                        <p:tav tm="0">
                                          <p:val>
                                            <p:fltVal val="0"/>
                                          </p:val>
                                        </p:tav>
                                        <p:tav tm="100000">
                                          <p:val>
                                            <p:strVal val="#ppt_h"/>
                                          </p:val>
                                        </p:tav>
                                      </p:tavLst>
                                    </p:anim>
                                    <p:anim calcmode="lin" valueType="num">
                                      <p:cBhvr>
                                        <p:cTn id="25" dur="1000" fill="hold"/>
                                        <p:tgtEl>
                                          <p:spTgt spid="10"/>
                                        </p:tgtEl>
                                        <p:attrNameLst>
                                          <p:attrName>style.rotation</p:attrName>
                                        </p:attrNameLst>
                                      </p:cBhvr>
                                      <p:tavLst>
                                        <p:tav tm="0">
                                          <p:val>
                                            <p:fltVal val="90"/>
                                          </p:val>
                                        </p:tav>
                                        <p:tav tm="100000">
                                          <p:val>
                                            <p:fltVal val="0"/>
                                          </p:val>
                                        </p:tav>
                                      </p:tavLst>
                                    </p:anim>
                                    <p:animEffect transition="in" filter="fade">
                                      <p:cBhvr>
                                        <p:cTn id="26" dur="1000"/>
                                        <p:tgtEl>
                                          <p:spTgt spid="10"/>
                                        </p:tgtEl>
                                      </p:cBhvr>
                                    </p:animEffect>
                                  </p:childTnLst>
                                </p:cTn>
                              </p:par>
                              <p:par>
                                <p:cTn id="27" presetID="3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fltVal val="0"/>
                                          </p:val>
                                        </p:tav>
                                        <p:tav tm="100000">
                                          <p:val>
                                            <p:strVal val="#ppt_w"/>
                                          </p:val>
                                        </p:tav>
                                      </p:tavLst>
                                    </p:anim>
                                    <p:anim calcmode="lin" valueType="num">
                                      <p:cBhvr>
                                        <p:cTn id="30" dur="1000" fill="hold"/>
                                        <p:tgtEl>
                                          <p:spTgt spid="8"/>
                                        </p:tgtEl>
                                        <p:attrNameLst>
                                          <p:attrName>ppt_h</p:attrName>
                                        </p:attrNameLst>
                                      </p:cBhvr>
                                      <p:tavLst>
                                        <p:tav tm="0">
                                          <p:val>
                                            <p:fltVal val="0"/>
                                          </p:val>
                                        </p:tav>
                                        <p:tav tm="100000">
                                          <p:val>
                                            <p:strVal val="#ppt_h"/>
                                          </p:val>
                                        </p:tav>
                                      </p:tavLst>
                                    </p:anim>
                                    <p:anim calcmode="lin" valueType="num">
                                      <p:cBhvr>
                                        <p:cTn id="31" dur="1000" fill="hold"/>
                                        <p:tgtEl>
                                          <p:spTgt spid="8"/>
                                        </p:tgtEl>
                                        <p:attrNameLst>
                                          <p:attrName>style.rotation</p:attrName>
                                        </p:attrNameLst>
                                      </p:cBhvr>
                                      <p:tavLst>
                                        <p:tav tm="0">
                                          <p:val>
                                            <p:fltVal val="90"/>
                                          </p:val>
                                        </p:tav>
                                        <p:tav tm="100000">
                                          <p:val>
                                            <p:fltVal val="0"/>
                                          </p:val>
                                        </p:tav>
                                      </p:tavLst>
                                    </p:anim>
                                    <p:animEffect transition="in" filter="fade">
                                      <p:cBhvr>
                                        <p:cTn id="32" dur="1000"/>
                                        <p:tgtEl>
                                          <p:spTgt spid="8"/>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ppt_w</p:attrName>
                                        </p:attrNameLst>
                                      </p:cBhvr>
                                      <p:tavLst>
                                        <p:tav tm="0">
                                          <p:val>
                                            <p:fltVal val="0"/>
                                          </p:val>
                                        </p:tav>
                                        <p:tav tm="100000">
                                          <p:val>
                                            <p:strVal val="#ppt_w"/>
                                          </p:val>
                                        </p:tav>
                                      </p:tavLst>
                                    </p:anim>
                                    <p:anim calcmode="lin" valueType="num">
                                      <p:cBhvr>
                                        <p:cTn id="36" dur="1000" fill="hold"/>
                                        <p:tgtEl>
                                          <p:spTgt spid="12"/>
                                        </p:tgtEl>
                                        <p:attrNameLst>
                                          <p:attrName>ppt_h</p:attrName>
                                        </p:attrNameLst>
                                      </p:cBhvr>
                                      <p:tavLst>
                                        <p:tav tm="0">
                                          <p:val>
                                            <p:fltVal val="0"/>
                                          </p:val>
                                        </p:tav>
                                        <p:tav tm="100000">
                                          <p:val>
                                            <p:strVal val="#ppt_h"/>
                                          </p:val>
                                        </p:tav>
                                      </p:tavLst>
                                    </p:anim>
                                    <p:anim calcmode="lin" valueType="num">
                                      <p:cBhvr>
                                        <p:cTn id="37" dur="1000" fill="hold"/>
                                        <p:tgtEl>
                                          <p:spTgt spid="12"/>
                                        </p:tgtEl>
                                        <p:attrNameLst>
                                          <p:attrName>style.rotation</p:attrName>
                                        </p:attrNameLst>
                                      </p:cBhvr>
                                      <p:tavLst>
                                        <p:tav tm="0">
                                          <p:val>
                                            <p:fltVal val="90"/>
                                          </p:val>
                                        </p:tav>
                                        <p:tav tm="100000">
                                          <p:val>
                                            <p:fltVal val="0"/>
                                          </p:val>
                                        </p:tav>
                                      </p:tavLst>
                                    </p:anim>
                                    <p:animEffect transition="in" filter="fade">
                                      <p:cBhvr>
                                        <p:cTn id="38" dur="1000"/>
                                        <p:tgtEl>
                                          <p:spTgt spid="12"/>
                                        </p:tgtEl>
                                      </p:cBhvr>
                                    </p:animEffect>
                                  </p:childTnLst>
                                </p:cTn>
                              </p:par>
                              <p:par>
                                <p:cTn id="39" presetID="31" presetClass="entr" presetSubtype="0"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1000" fill="hold"/>
                                        <p:tgtEl>
                                          <p:spTgt spid="9"/>
                                        </p:tgtEl>
                                        <p:attrNameLst>
                                          <p:attrName>ppt_w</p:attrName>
                                        </p:attrNameLst>
                                      </p:cBhvr>
                                      <p:tavLst>
                                        <p:tav tm="0">
                                          <p:val>
                                            <p:fltVal val="0"/>
                                          </p:val>
                                        </p:tav>
                                        <p:tav tm="100000">
                                          <p:val>
                                            <p:strVal val="#ppt_w"/>
                                          </p:val>
                                        </p:tav>
                                      </p:tavLst>
                                    </p:anim>
                                    <p:anim calcmode="lin" valueType="num">
                                      <p:cBhvr>
                                        <p:cTn id="42" dur="1000" fill="hold"/>
                                        <p:tgtEl>
                                          <p:spTgt spid="9"/>
                                        </p:tgtEl>
                                        <p:attrNameLst>
                                          <p:attrName>ppt_h</p:attrName>
                                        </p:attrNameLst>
                                      </p:cBhvr>
                                      <p:tavLst>
                                        <p:tav tm="0">
                                          <p:val>
                                            <p:fltVal val="0"/>
                                          </p:val>
                                        </p:tav>
                                        <p:tav tm="100000">
                                          <p:val>
                                            <p:strVal val="#ppt_h"/>
                                          </p:val>
                                        </p:tav>
                                      </p:tavLst>
                                    </p:anim>
                                    <p:anim calcmode="lin" valueType="num">
                                      <p:cBhvr>
                                        <p:cTn id="43" dur="1000" fill="hold"/>
                                        <p:tgtEl>
                                          <p:spTgt spid="9"/>
                                        </p:tgtEl>
                                        <p:attrNameLst>
                                          <p:attrName>style.rotation</p:attrName>
                                        </p:attrNameLst>
                                      </p:cBhvr>
                                      <p:tavLst>
                                        <p:tav tm="0">
                                          <p:val>
                                            <p:fltVal val="90"/>
                                          </p:val>
                                        </p:tav>
                                        <p:tav tm="100000">
                                          <p:val>
                                            <p:fltVal val="0"/>
                                          </p:val>
                                        </p:tav>
                                      </p:tavLst>
                                    </p:anim>
                                    <p:animEffect transition="in" filter="fade">
                                      <p:cBhvr>
                                        <p:cTn id="44" dur="1000"/>
                                        <p:tgtEl>
                                          <p:spTgt spid="9"/>
                                        </p:tgtEl>
                                      </p:cBhvr>
                                    </p:animEffect>
                                  </p:childTnLst>
                                </p:cTn>
                              </p:par>
                              <p:par>
                                <p:cTn id="45" presetID="14" presetClass="entr" presetSubtype="10" fill="hold" nodeType="withEffect">
                                  <p:stCondLst>
                                    <p:cond delay="0"/>
                                  </p:stCondLst>
                                  <p:childTnLst>
                                    <p:set>
                                      <p:cBhvr>
                                        <p:cTn id="4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47" dur="500"/>
                                        <p:tgtEl>
                                          <p:spTgt spid="7">
                                            <p:txEl>
                                              <p:pRg st="0" end="0"/>
                                            </p:txEl>
                                          </p:spTgt>
                                        </p:tgtEl>
                                      </p:cBhvr>
                                    </p:animEffect>
                                  </p:childTnLst>
                                </p:cTn>
                              </p:par>
                              <p:par>
                                <p:cTn id="48" presetID="14" presetClass="entr" presetSubtype="10" fill="hold" nodeType="withEffect">
                                  <p:stCondLst>
                                    <p:cond delay="0"/>
                                  </p:stCondLst>
                                  <p:childTnLst>
                                    <p:set>
                                      <p:cBhvr>
                                        <p:cTn id="49" dur="1" fill="hold">
                                          <p:stCondLst>
                                            <p:cond delay="0"/>
                                          </p:stCondLst>
                                        </p:cTn>
                                        <p:tgtEl>
                                          <p:spTgt spid="7">
                                            <p:txEl>
                                              <p:pRg st="1" end="1"/>
                                            </p:txEl>
                                          </p:spTgt>
                                        </p:tgtEl>
                                        <p:attrNameLst>
                                          <p:attrName>style.visibility</p:attrName>
                                        </p:attrNameLst>
                                      </p:cBhvr>
                                      <p:to>
                                        <p:strVal val="visible"/>
                                      </p:to>
                                    </p:set>
                                    <p:animEffect transition="in" filter="randombar(horizontal)">
                                      <p:cBhvr>
                                        <p:cTn id="50" dur="500"/>
                                        <p:tgtEl>
                                          <p:spTgt spid="7">
                                            <p:txEl>
                                              <p:pRg st="1" end="1"/>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7">
                                            <p:txEl>
                                              <p:pRg st="2" end="2"/>
                                            </p:txEl>
                                          </p:spTgt>
                                        </p:tgtEl>
                                        <p:attrNameLst>
                                          <p:attrName>style.visibility</p:attrName>
                                        </p:attrNameLst>
                                      </p:cBhvr>
                                      <p:to>
                                        <p:strVal val="visible"/>
                                      </p:to>
                                    </p:set>
                                    <p:animEffect transition="in" filter="randombar(horizontal)">
                                      <p:cBhvr>
                                        <p:cTn id="53" dur="500"/>
                                        <p:tgtEl>
                                          <p:spTgt spid="7">
                                            <p:txEl>
                                              <p:pRg st="2" end="2"/>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7">
                                            <p:txEl>
                                              <p:pRg st="3" end="3"/>
                                            </p:txEl>
                                          </p:spTgt>
                                        </p:tgtEl>
                                        <p:attrNameLst>
                                          <p:attrName>style.visibility</p:attrName>
                                        </p:attrNameLst>
                                      </p:cBhvr>
                                      <p:to>
                                        <p:strVal val="visible"/>
                                      </p:to>
                                    </p:set>
                                    <p:animEffect transition="in" filter="randombar(horizontal)">
                                      <p:cBhvr>
                                        <p:cTn id="56" dur="500"/>
                                        <p:tgtEl>
                                          <p:spTgt spid="7">
                                            <p:txEl>
                                              <p:pRg st="3" end="3"/>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7">
                                            <p:txEl>
                                              <p:pRg st="5" end="5"/>
                                            </p:txEl>
                                          </p:spTgt>
                                        </p:tgtEl>
                                        <p:attrNameLst>
                                          <p:attrName>style.visibility</p:attrName>
                                        </p:attrNameLst>
                                      </p:cBhvr>
                                      <p:to>
                                        <p:strVal val="visible"/>
                                      </p:to>
                                    </p:set>
                                    <p:animEffect transition="in" filter="randombar(horizontal)">
                                      <p:cBhvr>
                                        <p:cTn id="61"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0" grpId="0" animBg="1"/>
      <p:bldP spid="11" grpId="0" animBg="1"/>
      <p:bldGraphic spid="12"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Models of memory: issues to consider</a:t>
            </a:r>
          </a:p>
        </p:txBody>
      </p:sp>
      <p:sp>
        <p:nvSpPr>
          <p:cNvPr id="4" name="Content Placeholder 4"/>
          <p:cNvSpPr txBox="1">
            <a:spLocks/>
          </p:cNvSpPr>
          <p:nvPr/>
        </p:nvSpPr>
        <p:spPr bwMode="auto">
          <a:xfrm>
            <a:off x="22124" y="745718"/>
            <a:ext cx="2952000" cy="540874"/>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600" b="1" i="0" u="none" strike="noStrike" kern="0" cap="none" spc="0" normalizeH="0" baseline="0" noProof="0" dirty="0">
                <a:ln>
                  <a:noFill/>
                </a:ln>
                <a:solidFill>
                  <a:srgbClr val="FFFFFF"/>
                </a:solidFill>
                <a:effectLst/>
                <a:uLnTx/>
                <a:uFillTx/>
                <a:latin typeface="Arial"/>
                <a:ea typeface="+mn-ea"/>
                <a:cs typeface="+mn-cs"/>
              </a:rPr>
              <a:t>Modularity</a:t>
            </a:r>
          </a:p>
        </p:txBody>
      </p:sp>
      <p:sp>
        <p:nvSpPr>
          <p:cNvPr id="6" name="Content Placeholder 4"/>
          <p:cNvSpPr txBox="1">
            <a:spLocks/>
          </p:cNvSpPr>
          <p:nvPr/>
        </p:nvSpPr>
        <p:spPr bwMode="auto">
          <a:xfrm>
            <a:off x="22124" y="1351215"/>
            <a:ext cx="2952000" cy="5443868"/>
          </a:xfrm>
          <a:prstGeom prst="rect">
            <a:avLst/>
          </a:prstGeom>
          <a:solidFill>
            <a:srgbClr val="3333CC">
              <a:lumMod val="20000"/>
              <a:lumOff val="80000"/>
            </a:srgb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Separate representation systems for different types of memory?</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8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rPr>
              <a:t>Anderson:</a:t>
            </a:r>
            <a:r>
              <a:rPr kumimoji="0" lang="en-GB" sz="1800" i="0" u="none" strike="noStrike" kern="0" cap="none" spc="0" normalizeH="0" baseline="0" noProof="0" dirty="0">
                <a:ln>
                  <a:noFill/>
                </a:ln>
                <a:solidFill>
                  <a:srgbClr val="000000"/>
                </a:solidFill>
                <a:effectLst/>
                <a:uLnTx/>
                <a:uFillTx/>
                <a:latin typeface="Arial"/>
              </a:rPr>
              <a:t> Semantic &amp; episodic info presented </a:t>
            </a:r>
            <a:r>
              <a:rPr lang="en-GB" sz="1800" kern="0" dirty="0">
                <a:solidFill>
                  <a:srgbClr val="000000"/>
                </a:solidFill>
                <a:latin typeface="Arial"/>
              </a:rPr>
              <a:t>in a s</a:t>
            </a:r>
            <a:r>
              <a:rPr kumimoji="0" lang="en-GB" sz="1800" i="0" u="none" strike="noStrike" kern="0" cap="none" spc="0" normalizeH="0" baseline="0" noProof="0" dirty="0">
                <a:ln>
                  <a:noFill/>
                </a:ln>
                <a:solidFill>
                  <a:srgbClr val="000000"/>
                </a:solidFill>
                <a:effectLst/>
                <a:uLnTx/>
                <a:uFillTx/>
                <a:latin typeface="Arial"/>
              </a:rPr>
              <a:t>ingle parallel process.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300" i="0" u="none" strike="noStrike" kern="0" cap="none" spc="0" normalizeH="0" baseline="0" noProof="0" dirty="0">
              <a:ln>
                <a:noFill/>
              </a:ln>
              <a:solidFill>
                <a:srgbClr val="000000"/>
              </a:solidFill>
              <a:effectLst/>
              <a:uLnTx/>
              <a:uFillTx/>
              <a:latin typeface="Arial"/>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err="1">
                <a:ln>
                  <a:noFill/>
                </a:ln>
                <a:solidFill>
                  <a:srgbClr val="000000"/>
                </a:solidFill>
                <a:effectLst/>
                <a:uLnTx/>
                <a:uFillTx/>
                <a:latin typeface="Arial"/>
                <a:ea typeface="+mn-ea"/>
                <a:cs typeface="+mn-cs"/>
              </a:rPr>
              <a:t>Tulving</a:t>
            </a:r>
            <a:r>
              <a:rPr kumimoji="0" lang="en-GB" sz="1800" b="1" i="0" u="none" strike="noStrike" kern="0" cap="none" spc="0" normalizeH="0" baseline="0" noProof="0" dirty="0">
                <a:ln>
                  <a:noFill/>
                </a:ln>
                <a:solidFill>
                  <a:srgbClr val="000000"/>
                </a:solidFill>
                <a:effectLst/>
                <a:uLnTx/>
                <a:uFillTx/>
                <a:latin typeface="Arial"/>
                <a:ea typeface="+mn-ea"/>
                <a:cs typeface="+mn-cs"/>
              </a:rPr>
              <a:t>:</a:t>
            </a:r>
            <a:r>
              <a:rPr kumimoji="0" lang="en-GB" sz="1800" i="0" u="none" strike="noStrike" kern="0" cap="none" spc="0" normalizeH="0" baseline="0" noProof="0" dirty="0">
                <a:ln>
                  <a:noFill/>
                </a:ln>
                <a:solidFill>
                  <a:srgbClr val="000000"/>
                </a:solidFill>
                <a:effectLst/>
                <a:uLnTx/>
                <a:uFillTx/>
                <a:latin typeface="Arial"/>
                <a:ea typeface="+mn-ea"/>
                <a:cs typeface="+mn-cs"/>
              </a:rPr>
              <a:t> Separate systems</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i="0" u="none" strike="noStrike" kern="0" cap="none" spc="0" normalizeH="0" baseline="0" noProof="0" dirty="0">
                <a:ln>
                  <a:noFill/>
                </a:ln>
                <a:solidFill>
                  <a:srgbClr val="000000"/>
                </a:solidFill>
                <a:effectLst/>
                <a:uLnTx/>
                <a:uFillTx/>
                <a:latin typeface="Arial"/>
                <a:ea typeface="+mn-ea"/>
                <a:cs typeface="+mn-cs"/>
              </a:rPr>
              <a:t>Evidence?: Amnesiacs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05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Mental Imagery:</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err="1">
                <a:ln>
                  <a:noFill/>
                </a:ln>
                <a:solidFill>
                  <a:srgbClr val="000000"/>
                </a:solidFill>
                <a:effectLst/>
                <a:uLnTx/>
                <a:uFillTx/>
                <a:latin typeface="Arial"/>
                <a:ea typeface="+mn-ea"/>
                <a:cs typeface="+mn-cs"/>
              </a:rPr>
              <a:t>Paivio</a:t>
            </a:r>
            <a:r>
              <a:rPr kumimoji="0" lang="en-GB" sz="1800" i="0" u="none" strike="noStrike" kern="0" cap="none" spc="0" normalizeH="0" baseline="0" noProof="0" dirty="0">
                <a:ln>
                  <a:noFill/>
                </a:ln>
                <a:solidFill>
                  <a:srgbClr val="000000"/>
                </a:solidFill>
                <a:effectLst/>
                <a:uLnTx/>
                <a:uFillTx/>
                <a:latin typeface="Arial"/>
                <a:ea typeface="+mn-ea"/>
                <a:cs typeface="+mn-cs"/>
              </a:rPr>
              <a:t> – Dual-coding:</a:t>
            </a:r>
            <a:r>
              <a:rPr kumimoji="0" lang="en-GB" sz="1800" i="0" u="none" strike="noStrike" kern="0" cap="none" spc="0" normalizeH="0" noProof="0" dirty="0">
                <a:ln>
                  <a:noFill/>
                </a:ln>
                <a:solidFill>
                  <a:srgbClr val="000000"/>
                </a:solidFill>
                <a:effectLst/>
                <a:uLnTx/>
                <a:uFillTx/>
                <a:latin typeface="Arial"/>
                <a:ea typeface="+mn-ea"/>
                <a:cs typeface="+mn-cs"/>
              </a:rPr>
              <a:t> info represented as separate visual &amp; verbal codes.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300"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err="1">
                <a:ln>
                  <a:noFill/>
                </a:ln>
                <a:solidFill>
                  <a:srgbClr val="000000"/>
                </a:solidFill>
                <a:effectLst/>
                <a:uLnTx/>
                <a:uFillTx/>
                <a:latin typeface="Arial"/>
                <a:ea typeface="+mn-ea"/>
                <a:cs typeface="+mn-cs"/>
              </a:rPr>
              <a:t>Pylyshyn</a:t>
            </a:r>
            <a:r>
              <a:rPr kumimoji="0" lang="en-GB" sz="1800" i="0" u="none" strike="noStrike" kern="0" cap="none" spc="0" normalizeH="0" baseline="0" noProof="0" dirty="0">
                <a:ln>
                  <a:noFill/>
                </a:ln>
                <a:solidFill>
                  <a:srgbClr val="000000"/>
                </a:solidFill>
                <a:effectLst/>
                <a:uLnTx/>
                <a:uFillTx/>
                <a:latin typeface="Arial"/>
                <a:ea typeface="+mn-ea"/>
                <a:cs typeface="+mn-cs"/>
              </a:rPr>
              <a:t>: we use language</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p:txBody>
      </p:sp>
      <p:sp>
        <p:nvSpPr>
          <p:cNvPr id="8" name="Content Placeholder 4"/>
          <p:cNvSpPr txBox="1">
            <a:spLocks/>
          </p:cNvSpPr>
          <p:nvPr/>
        </p:nvSpPr>
        <p:spPr bwMode="auto">
          <a:xfrm>
            <a:off x="3072580" y="745718"/>
            <a:ext cx="2952000" cy="540874"/>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600" b="1" i="0" u="none" strike="noStrike" kern="0" cap="none" spc="0" normalizeH="0" baseline="0" noProof="0" dirty="0">
                <a:ln>
                  <a:noFill/>
                </a:ln>
                <a:solidFill>
                  <a:srgbClr val="FFFFFF"/>
                </a:solidFill>
                <a:effectLst/>
                <a:uLnTx/>
                <a:uFillTx/>
                <a:latin typeface="Arial"/>
                <a:ea typeface="+mn-ea"/>
                <a:cs typeface="+mn-cs"/>
              </a:rPr>
              <a:t>Organisation </a:t>
            </a:r>
          </a:p>
        </p:txBody>
      </p:sp>
      <p:sp>
        <p:nvSpPr>
          <p:cNvPr id="9" name="Content Placeholder 4"/>
          <p:cNvSpPr txBox="1">
            <a:spLocks/>
          </p:cNvSpPr>
          <p:nvPr/>
        </p:nvSpPr>
        <p:spPr bwMode="auto">
          <a:xfrm>
            <a:off x="6123036" y="745718"/>
            <a:ext cx="2952000" cy="540874"/>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2600" b="1" i="0" u="none" strike="noStrike" kern="0" cap="none" spc="0" normalizeH="0" baseline="0" noProof="0" dirty="0">
                <a:ln>
                  <a:noFill/>
                </a:ln>
                <a:solidFill>
                  <a:srgbClr val="FFFFFF"/>
                </a:solidFill>
                <a:effectLst/>
                <a:uLnTx/>
                <a:uFillTx/>
                <a:latin typeface="Arial"/>
                <a:ea typeface="+mn-ea"/>
                <a:cs typeface="+mn-cs"/>
              </a:rPr>
              <a:t>Voluntary control</a:t>
            </a:r>
          </a:p>
        </p:txBody>
      </p:sp>
      <p:sp>
        <p:nvSpPr>
          <p:cNvPr id="10" name="Content Placeholder 4"/>
          <p:cNvSpPr txBox="1">
            <a:spLocks/>
          </p:cNvSpPr>
          <p:nvPr/>
        </p:nvSpPr>
        <p:spPr bwMode="auto">
          <a:xfrm>
            <a:off x="6123036" y="1351214"/>
            <a:ext cx="2952000" cy="5443868"/>
          </a:xfrm>
          <a:prstGeom prst="rect">
            <a:avLst/>
          </a:prstGeom>
          <a:solidFill>
            <a:srgbClr val="3333CC">
              <a:lumMod val="20000"/>
              <a:lumOff val="80000"/>
            </a:srgb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Are we always in control of our memories?</a:t>
            </a:r>
          </a:p>
          <a:p>
            <a:r>
              <a:rPr lang="en-GB" sz="1800" kern="0" dirty="0">
                <a:solidFill>
                  <a:srgbClr val="000000"/>
                </a:solidFill>
                <a:latin typeface="Arial"/>
              </a:rPr>
              <a:t>Schemas also play a role here</a:t>
            </a:r>
            <a:endParaRPr kumimoji="0" lang="en-GB" sz="1800" i="0" u="none" strike="noStrike" kern="0" cap="none" spc="0" normalizeH="0" baseline="0" noProof="0" dirty="0">
              <a:ln>
                <a:noFill/>
              </a:ln>
              <a:solidFill>
                <a:srgbClr val="000000"/>
              </a:solidFill>
              <a:effectLst/>
              <a:uLnTx/>
              <a:uFillTx/>
              <a:latin typeface="Arial"/>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lang="en-GB" sz="1800" b="1" kern="0" dirty="0">
              <a:solidFill>
                <a:srgbClr val="000000"/>
              </a:solidFill>
              <a:latin typeface="Arial"/>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Intention to remember may not be sufficient:</a:t>
            </a:r>
          </a:p>
          <a:p>
            <a:r>
              <a:rPr kumimoji="0" lang="en-GB" sz="1800" i="0" u="none" strike="noStrike" kern="0" cap="none" spc="0" normalizeH="0" baseline="0" noProof="0" dirty="0">
                <a:ln>
                  <a:noFill/>
                </a:ln>
                <a:solidFill>
                  <a:srgbClr val="000000"/>
                </a:solidFill>
                <a:effectLst/>
                <a:uLnTx/>
                <a:uFillTx/>
                <a:latin typeface="Arial"/>
                <a:ea typeface="+mn-ea"/>
                <a:cs typeface="+mn-cs"/>
              </a:rPr>
              <a:t>Levels of processing: Craik &amp; Lockhart, 1972</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But: quality of processing rather than depth more important.</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Role of elaboration.</a:t>
            </a:r>
          </a:p>
        </p:txBody>
      </p:sp>
      <p:sp>
        <p:nvSpPr>
          <p:cNvPr id="11" name="Content Placeholder 4"/>
          <p:cNvSpPr txBox="1">
            <a:spLocks/>
          </p:cNvSpPr>
          <p:nvPr/>
        </p:nvSpPr>
        <p:spPr bwMode="auto">
          <a:xfrm>
            <a:off x="3072580" y="1351213"/>
            <a:ext cx="2952000" cy="5443869"/>
          </a:xfrm>
          <a:prstGeom prst="rect">
            <a:avLst/>
          </a:prstGeom>
          <a:solidFill>
            <a:srgbClr val="3333CC">
              <a:lumMod val="20000"/>
              <a:lumOff val="80000"/>
            </a:srgb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Connectionist model: </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GB" sz="1800" i="0" u="none" strike="noStrike" kern="0" cap="none" spc="0" normalizeH="0" baseline="0" noProof="0" dirty="0">
                <a:ln>
                  <a:noFill/>
                </a:ln>
                <a:solidFill>
                  <a:srgbClr val="000000"/>
                </a:solidFill>
                <a:effectLst/>
                <a:uLnTx/>
                <a:uFillTx/>
                <a:latin typeface="Arial"/>
                <a:ea typeface="+mn-ea"/>
                <a:cs typeface="+mn-cs"/>
              </a:rPr>
              <a:t>A lifetime of connected concepts.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0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800" b="1" i="0" u="none" strike="noStrike" kern="0" cap="none" spc="0" normalizeH="0" baseline="0" noProof="0" dirty="0">
                <a:ln>
                  <a:noFill/>
                </a:ln>
                <a:solidFill>
                  <a:srgbClr val="000000"/>
                </a:solidFill>
                <a:effectLst/>
                <a:uLnTx/>
                <a:uFillTx/>
                <a:latin typeface="Arial"/>
                <a:ea typeface="+mn-ea"/>
                <a:cs typeface="+mn-cs"/>
              </a:rPr>
              <a:t>But what structure?</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800" b="1" i="0" u="none" strike="noStrike" kern="0" cap="none" spc="0" normalizeH="0" baseline="0" noProof="0" dirty="0">
              <a:ln>
                <a:noFill/>
              </a:ln>
              <a:solidFill>
                <a:srgbClr val="000000"/>
              </a:solidFill>
              <a:effectLst/>
              <a:uLnTx/>
              <a:uFillTx/>
              <a:latin typeface="Arial"/>
              <a:ea typeface="+mn-ea"/>
              <a:cs typeface="+mn-cs"/>
            </a:endParaRPr>
          </a:p>
          <a:p>
            <a:r>
              <a:rPr kumimoji="0" lang="en-GB" sz="1800" i="0" u="none" strike="noStrike" kern="0" cap="none" spc="0" normalizeH="0" baseline="0" noProof="0" dirty="0">
                <a:ln>
                  <a:noFill/>
                </a:ln>
                <a:solidFill>
                  <a:srgbClr val="000000"/>
                </a:solidFill>
                <a:effectLst/>
                <a:uLnTx/>
                <a:uFillTx/>
                <a:latin typeface="Arial"/>
                <a:ea typeface="+mn-ea"/>
                <a:cs typeface="+mn-cs"/>
              </a:rPr>
              <a:t>Schema: </a:t>
            </a:r>
          </a:p>
          <a:p>
            <a:r>
              <a:rPr lang="en-GB" sz="1800" kern="0" dirty="0">
                <a:solidFill>
                  <a:srgbClr val="000000"/>
                </a:solidFill>
                <a:latin typeface="Arial"/>
              </a:rPr>
              <a:t>Use scripts to describe action oriented towards generic information.</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i="0" u="none" strike="noStrike" kern="0" cap="none" spc="0" normalizeH="0" baseline="0" noProof="0" dirty="0">
                <a:ln>
                  <a:noFill/>
                </a:ln>
                <a:solidFill>
                  <a:srgbClr val="000000"/>
                </a:solidFill>
                <a:effectLst/>
                <a:uLnTx/>
                <a:uFillTx/>
                <a:latin typeface="Arial"/>
                <a:ea typeface="+mn-ea"/>
                <a:cs typeface="+mn-cs"/>
              </a:rPr>
              <a:t>e.g., how to behave in a restaurant.</a:t>
            </a:r>
          </a:p>
          <a:p>
            <a:pPr marL="342900" marR="0" lvl="0" indent="-342900" algn="l" defTabSz="914400" rtl="0" eaLnBrk="0" fontAlgn="base" latinLnBrk="0" hangingPunct="0">
              <a:lnSpc>
                <a:spcPct val="100000"/>
              </a:lnSpc>
              <a:spcBef>
                <a:spcPct val="20000"/>
              </a:spcBef>
              <a:spcAft>
                <a:spcPct val="0"/>
              </a:spcAft>
              <a:buClrTx/>
              <a:buSzTx/>
              <a:buFontTx/>
              <a:buChar char="•"/>
              <a:tabLst/>
              <a:defRPr/>
            </a:pPr>
            <a:endParaRPr lang="en-GB" sz="1800" kern="0" dirty="0">
              <a:solidFill>
                <a:srgbClr val="000000"/>
              </a:solidFill>
              <a:latin typeface="Arial"/>
            </a:endParaRPr>
          </a:p>
          <a:p>
            <a:pPr marL="0" marR="0" lvl="0" indent="0" algn="l" defTabSz="914400" rtl="0" eaLnBrk="0" fontAlgn="base" latinLnBrk="0" hangingPunct="0">
              <a:lnSpc>
                <a:spcPct val="100000"/>
              </a:lnSpc>
              <a:spcBef>
                <a:spcPct val="20000"/>
              </a:spcBef>
              <a:spcAft>
                <a:spcPct val="0"/>
              </a:spcAft>
              <a:buClrTx/>
              <a:buSzTx/>
              <a:buNone/>
              <a:tabLst/>
              <a:defRPr/>
            </a:pPr>
            <a:r>
              <a:rPr kumimoji="0" lang="en-GB" sz="1800" i="0" u="none" strike="noStrike" kern="0" cap="none" spc="0" normalizeH="0" baseline="0" noProof="0" dirty="0">
                <a:ln>
                  <a:noFill/>
                </a:ln>
                <a:solidFill>
                  <a:srgbClr val="000000"/>
                </a:solidFill>
                <a:effectLst/>
                <a:uLnTx/>
                <a:uFillTx/>
                <a:latin typeface="Arial"/>
                <a:ea typeface="+mn-ea"/>
                <a:cs typeface="+mn-cs"/>
              </a:rPr>
              <a:t>But schemas &amp; scripts can themselves</a:t>
            </a:r>
            <a:r>
              <a:rPr kumimoji="0" lang="en-GB" sz="1800" i="0" u="none" strike="noStrike" kern="0" cap="none" spc="0" normalizeH="0" noProof="0" dirty="0">
                <a:ln>
                  <a:noFill/>
                </a:ln>
                <a:solidFill>
                  <a:srgbClr val="000000"/>
                </a:solidFill>
                <a:effectLst/>
                <a:uLnTx/>
                <a:uFillTx/>
                <a:latin typeface="Arial"/>
                <a:ea typeface="+mn-ea"/>
                <a:cs typeface="+mn-cs"/>
              </a:rPr>
              <a:t> end up guiding the encoding of info</a:t>
            </a:r>
            <a:endParaRPr kumimoji="0" lang="en-GB" sz="1800" i="0" u="none" strike="noStrike" kern="0" cap="none" spc="0" normalizeH="0" baseline="0" noProof="0" dirty="0">
              <a:ln>
                <a:noFill/>
              </a:ln>
              <a:solidFill>
                <a:srgbClr val="000000"/>
              </a:solidFill>
              <a:effectLst/>
              <a:uLnTx/>
              <a:uFillTx/>
              <a:latin typeface="Arial"/>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Tx/>
              <a:buChar char="•"/>
              <a:tabLst/>
              <a:defRPr/>
            </a:pPr>
            <a:r>
              <a:rPr kumimoji="0" lang="en-GB" sz="1800" i="0" u="none" strike="noStrike" kern="0" cap="none" spc="0" normalizeH="0" baseline="0" noProof="0" dirty="0">
                <a:ln>
                  <a:noFill/>
                </a:ln>
                <a:solidFill>
                  <a:srgbClr val="000000"/>
                </a:solidFill>
                <a:effectLst/>
                <a:uLnTx/>
                <a:uFillTx/>
                <a:latin typeface="Arial"/>
                <a:ea typeface="+mn-ea"/>
                <a:cs typeface="+mn-cs"/>
              </a:rPr>
              <a:t>E.g., Bartlett: War of the ghosts </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sz="1800" b="1" i="0" u="none"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98933638"/>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853054" y="73234"/>
            <a:ext cx="7429499" cy="61200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en-GB" sz="4400" b="1" dirty="0">
                <a:solidFill>
                  <a:schemeClr val="bg1"/>
                </a:solidFill>
              </a:rPr>
              <a:t>Investigating memory</a:t>
            </a:r>
          </a:p>
        </p:txBody>
      </p:sp>
      <p:sp>
        <p:nvSpPr>
          <p:cNvPr id="7" name="TextBox 6"/>
          <p:cNvSpPr txBox="1"/>
          <p:nvPr/>
        </p:nvSpPr>
        <p:spPr>
          <a:xfrm>
            <a:off x="122069" y="749662"/>
            <a:ext cx="8929651" cy="6124754"/>
          </a:xfrm>
          <a:prstGeom prst="rect">
            <a:avLst/>
          </a:prstGeom>
          <a:noFill/>
        </p:spPr>
        <p:txBody>
          <a:bodyPr wrap="square" rtlCol="0">
            <a:spAutoFit/>
          </a:bodyPr>
          <a:lstStyle/>
          <a:p>
            <a:pPr marL="285750" indent="-285750">
              <a:buFont typeface="Arial" panose="020B0604020202020204" pitchFamily="34" charset="0"/>
              <a:buChar char="•"/>
            </a:pPr>
            <a:endParaRPr lang="en-GB" sz="2800" dirty="0">
              <a:solidFill>
                <a:schemeClr val="bg1"/>
              </a:solidFill>
            </a:endParaRP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2800" dirty="0" smtClean="0">
                <a:solidFill>
                  <a:schemeClr val="bg1"/>
                </a:solidFill>
              </a:rPr>
              <a:t>To </a:t>
            </a:r>
            <a:r>
              <a:rPr lang="en-GB" sz="2800" dirty="0">
                <a:solidFill>
                  <a:schemeClr val="bg1"/>
                </a:solidFill>
              </a:rPr>
              <a:t>build a model of memory we </a:t>
            </a:r>
            <a:r>
              <a:rPr lang="en-GB" sz="2800" dirty="0" smtClean="0">
                <a:solidFill>
                  <a:schemeClr val="bg1"/>
                </a:solidFill>
              </a:rPr>
              <a:t>need </a:t>
            </a:r>
            <a:r>
              <a:rPr lang="en-GB" sz="2800" dirty="0">
                <a:solidFill>
                  <a:schemeClr val="bg1"/>
                </a:solidFill>
              </a:rPr>
              <a:t>to consider what is involved when we try to remember.</a:t>
            </a:r>
          </a:p>
          <a:p>
            <a:endParaRPr lang="en-GB" sz="1200" dirty="0">
              <a:solidFill>
                <a:schemeClr val="bg1"/>
              </a:solidFill>
            </a:endParaRPr>
          </a:p>
          <a:p>
            <a:pPr marL="285750" indent="-285750">
              <a:buFont typeface="Arial" panose="020B0604020202020204" pitchFamily="34" charset="0"/>
              <a:buChar char="•"/>
            </a:pPr>
            <a:r>
              <a:rPr lang="en-GB" sz="2800" dirty="0">
                <a:solidFill>
                  <a:schemeClr val="bg1"/>
                </a:solidFill>
              </a:rPr>
              <a:t>In traditional lab studies Ps are asked to respond by reporting their conscious awareness of a memory item.</a:t>
            </a:r>
          </a:p>
          <a:p>
            <a:pPr marL="742950" lvl="1" indent="-285750">
              <a:buFont typeface="Arial" panose="020B0604020202020204" pitchFamily="34" charset="0"/>
              <a:buChar char="•"/>
            </a:pPr>
            <a:r>
              <a:rPr lang="en-GB" sz="2400" dirty="0">
                <a:solidFill>
                  <a:schemeClr val="bg1"/>
                </a:solidFill>
              </a:rPr>
              <a:t>Can also examine memory (lab or real life) by inferred memory from behaviour even in absence of conscious awareness.</a:t>
            </a:r>
          </a:p>
          <a:p>
            <a:pPr marL="742950" lvl="1" indent="-285750">
              <a:buFont typeface="Arial" panose="020B0604020202020204" pitchFamily="34" charset="0"/>
              <a:buChar char="•"/>
            </a:pPr>
            <a:endParaRPr lang="en-GB" sz="1200" dirty="0">
              <a:solidFill>
                <a:schemeClr val="bg1"/>
              </a:solidFill>
            </a:endParaRPr>
          </a:p>
          <a:p>
            <a:pPr marL="285750" indent="-285750">
              <a:buFont typeface="Arial" panose="020B0604020202020204" pitchFamily="34" charset="0"/>
              <a:buChar char="•"/>
            </a:pPr>
            <a:r>
              <a:rPr lang="en-GB" sz="2800" dirty="0">
                <a:solidFill>
                  <a:schemeClr val="bg1"/>
                </a:solidFill>
              </a:rPr>
              <a:t>Unconscious memories make an important contribution to skill acquisition and procedural knowledge</a:t>
            </a:r>
          </a:p>
          <a:p>
            <a:pPr marL="742950" lvl="1" indent="-285750">
              <a:buFont typeface="Arial" panose="020B0604020202020204" pitchFamily="34" charset="0"/>
              <a:buChar char="•"/>
            </a:pPr>
            <a:r>
              <a:rPr lang="en-GB" sz="2400" dirty="0">
                <a:solidFill>
                  <a:schemeClr val="bg1"/>
                </a:solidFill>
              </a:rPr>
              <a:t>Such effects may also be demonstrated in experiments using simple stimulus materials.</a:t>
            </a:r>
          </a:p>
          <a:p>
            <a:pPr marL="742950" lvl="1" indent="-285750">
              <a:buFont typeface="Arial" panose="020B0604020202020204" pitchFamily="34" charset="0"/>
              <a:buChar char="•"/>
            </a:pPr>
            <a:r>
              <a:rPr lang="en-GB" sz="2400" dirty="0">
                <a:solidFill>
                  <a:schemeClr val="bg1"/>
                </a:solidFill>
              </a:rPr>
              <a:t>Dramatic examples come from studies with brain damaged patients. </a:t>
            </a:r>
          </a:p>
        </p:txBody>
      </p:sp>
      <p:sp>
        <p:nvSpPr>
          <p:cNvPr id="4" name="Content Placeholder 2"/>
          <p:cNvSpPr txBox="1">
            <a:spLocks/>
          </p:cNvSpPr>
          <p:nvPr/>
        </p:nvSpPr>
        <p:spPr bwMode="auto">
          <a:xfrm>
            <a:off x="853054" y="828975"/>
            <a:ext cx="2664000" cy="504876"/>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800" b="1" i="0" u="none" strike="noStrike" kern="0" cap="none" spc="0" normalizeH="0" baseline="0" noProof="0" dirty="0">
                <a:ln>
                  <a:noFill/>
                </a:ln>
                <a:solidFill>
                  <a:srgbClr val="FFFFFF"/>
                </a:solidFill>
                <a:effectLst/>
                <a:uLnTx/>
                <a:uFillTx/>
                <a:latin typeface="Arial"/>
                <a:ea typeface="+mn-ea"/>
                <a:cs typeface="+mn-cs"/>
              </a:rPr>
              <a:t>Conscious</a:t>
            </a:r>
          </a:p>
        </p:txBody>
      </p:sp>
      <p:sp>
        <p:nvSpPr>
          <p:cNvPr id="6" name="Content Placeholder 2"/>
          <p:cNvSpPr txBox="1">
            <a:spLocks/>
          </p:cNvSpPr>
          <p:nvPr/>
        </p:nvSpPr>
        <p:spPr bwMode="auto">
          <a:xfrm>
            <a:off x="5486399" y="828974"/>
            <a:ext cx="2736000" cy="504877"/>
          </a:xfrm>
          <a:prstGeom prst="rect">
            <a:avLst/>
          </a:prstGeom>
          <a:gradFill rotWithShape="1">
            <a:gsLst>
              <a:gs pos="0">
                <a:srgbClr val="00CC99">
                  <a:shade val="51000"/>
                  <a:satMod val="130000"/>
                </a:srgbClr>
              </a:gs>
              <a:gs pos="80000">
                <a:srgbClr val="00CC99">
                  <a:shade val="93000"/>
                  <a:satMod val="130000"/>
                </a:srgbClr>
              </a:gs>
              <a:gs pos="100000">
                <a:srgbClr val="00CC99">
                  <a:shade val="94000"/>
                  <a:satMod val="135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GB" sz="2800" b="1" i="0" u="none" strike="noStrike" kern="0" cap="none" spc="0" normalizeH="0" baseline="0" noProof="0" dirty="0">
                <a:ln>
                  <a:noFill/>
                </a:ln>
                <a:solidFill>
                  <a:srgbClr val="FFFFFF"/>
                </a:solidFill>
                <a:effectLst/>
                <a:uLnTx/>
                <a:uFillTx/>
                <a:latin typeface="Arial"/>
                <a:ea typeface="+mn-ea"/>
                <a:cs typeface="+mn-cs"/>
              </a:rPr>
              <a:t>Unconscious</a:t>
            </a:r>
          </a:p>
        </p:txBody>
      </p:sp>
      <p:sp>
        <p:nvSpPr>
          <p:cNvPr id="8" name="Content Placeholder 2"/>
          <p:cNvSpPr txBox="1">
            <a:spLocks/>
          </p:cNvSpPr>
          <p:nvPr/>
        </p:nvSpPr>
        <p:spPr bwMode="auto">
          <a:xfrm>
            <a:off x="3929182" y="828974"/>
            <a:ext cx="1145089" cy="504877"/>
          </a:xfrm>
          <a:prstGeom prst="rect">
            <a:avLst/>
          </a:prstGeom>
          <a:gradFill rotWithShape="1">
            <a:gsLst>
              <a:gs pos="0">
                <a:srgbClr val="3333CC">
                  <a:tint val="50000"/>
                  <a:satMod val="300000"/>
                </a:srgbClr>
              </a:gs>
              <a:gs pos="35000">
                <a:srgbClr val="3333CC">
                  <a:tint val="37000"/>
                  <a:satMod val="300000"/>
                </a:srgbClr>
              </a:gs>
              <a:gs pos="100000">
                <a:srgbClr val="3333CC">
                  <a:tint val="15000"/>
                  <a:satMod val="350000"/>
                </a:srgbClr>
              </a:gs>
            </a:gsLst>
            <a:lin ang="16200000" scaled="1"/>
          </a:gradFill>
          <a:ln w="9525" cap="flat" cmpd="sng" algn="ctr">
            <a:solidFill>
              <a:srgbClr val="3333CC">
                <a:shade val="95000"/>
                <a:satMod val="105000"/>
              </a:srgbClr>
            </a:solidFill>
            <a:prstDash val="solid"/>
          </a:ln>
          <a:effectLst>
            <a:outerShdw blurRad="40000" dist="20000" dir="5400000" rotWithShape="0">
              <a:srgbClr val="000000">
                <a:alpha val="38000"/>
              </a:srgbClr>
            </a:outerShdw>
          </a:effectLs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lt1"/>
                </a:solidFill>
                <a:latin typeface="+mn-lt"/>
                <a:ea typeface="+mn-ea"/>
                <a:cs typeface="+mn-cs"/>
              </a:defRPr>
            </a:lvl1pPr>
            <a:lvl2pPr marL="742950" indent="-285750" algn="l" rtl="0" eaLnBrk="0" fontAlgn="base" hangingPunct="0">
              <a:spcBef>
                <a:spcPct val="20000"/>
              </a:spcBef>
              <a:spcAft>
                <a:spcPct val="0"/>
              </a:spcAft>
              <a:buChar char="–"/>
              <a:defRPr sz="2800">
                <a:solidFill>
                  <a:schemeClr val="lt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lt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lt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lt1"/>
                </a:solidFill>
                <a:latin typeface="+mn-lt"/>
                <a:ea typeface="+mn-ea"/>
                <a:cs typeface="+mn-cs"/>
              </a:defRPr>
            </a:lvl5pPr>
            <a:lvl6pPr marL="2514600" indent="-228600" algn="l" rtl="0" eaLnBrk="0" fontAlgn="base" hangingPunct="0">
              <a:spcBef>
                <a:spcPct val="20000"/>
              </a:spcBef>
              <a:spcAft>
                <a:spcPct val="0"/>
              </a:spcAft>
              <a:buChar char="»"/>
              <a:defRPr sz="2000">
                <a:solidFill>
                  <a:schemeClr val="lt1"/>
                </a:solidFill>
                <a:latin typeface="+mn-lt"/>
                <a:ea typeface="+mn-ea"/>
                <a:cs typeface="+mn-cs"/>
              </a:defRPr>
            </a:lvl6pPr>
            <a:lvl7pPr marL="2971800" indent="-228600" algn="l" rtl="0" eaLnBrk="0" fontAlgn="base" hangingPunct="0">
              <a:spcBef>
                <a:spcPct val="20000"/>
              </a:spcBef>
              <a:spcAft>
                <a:spcPct val="0"/>
              </a:spcAft>
              <a:buChar char="»"/>
              <a:defRPr sz="2000">
                <a:solidFill>
                  <a:schemeClr val="lt1"/>
                </a:solidFill>
                <a:latin typeface="+mn-lt"/>
                <a:ea typeface="+mn-ea"/>
                <a:cs typeface="+mn-cs"/>
              </a:defRPr>
            </a:lvl7pPr>
            <a:lvl8pPr marL="3429000" indent="-228600" algn="l" rtl="0" eaLnBrk="0" fontAlgn="base" hangingPunct="0">
              <a:spcBef>
                <a:spcPct val="20000"/>
              </a:spcBef>
              <a:spcAft>
                <a:spcPct val="0"/>
              </a:spcAft>
              <a:buChar char="»"/>
              <a:defRPr sz="2000">
                <a:solidFill>
                  <a:schemeClr val="lt1"/>
                </a:solidFill>
                <a:latin typeface="+mn-lt"/>
                <a:ea typeface="+mn-ea"/>
                <a:cs typeface="+mn-cs"/>
              </a:defRPr>
            </a:lvl8pPr>
            <a:lvl9pPr marL="3886200" indent="-228600" algn="l" rtl="0" eaLnBrk="0" fontAlgn="base" hangingPunct="0">
              <a:spcBef>
                <a:spcPct val="20000"/>
              </a:spcBef>
              <a:spcAft>
                <a:spcPct val="0"/>
              </a:spcAft>
              <a:buChar char="»"/>
              <a:defRPr sz="2000">
                <a:solidFill>
                  <a:schemeClr val="lt1"/>
                </a:solidFill>
                <a:latin typeface="+mn-lt"/>
                <a:ea typeface="+mn-ea"/>
                <a:cs typeface="+mn-cs"/>
              </a:defRPr>
            </a:lvl9p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3200" b="1" i="0" u="none" strike="noStrike" kern="0" cap="none" spc="0" normalizeH="0" baseline="0" noProof="0" dirty="0">
                <a:ln>
                  <a:noFill/>
                </a:ln>
                <a:solidFill>
                  <a:srgbClr val="FFFFFF"/>
                </a:solidFill>
                <a:effectLst/>
                <a:uLnTx/>
                <a:uFillTx/>
                <a:latin typeface="Arial"/>
                <a:ea typeface="+mn-ea"/>
                <a:cs typeface="+mn-cs"/>
              </a:rPr>
              <a:t>VS. </a:t>
            </a:r>
          </a:p>
        </p:txBody>
      </p:sp>
    </p:spTree>
    <p:extLst>
      <p:ext uri="{BB962C8B-B14F-4D97-AF65-F5344CB8AC3E}">
        <p14:creationId xmlns:p14="http://schemas.microsoft.com/office/powerpoint/2010/main" val="393535407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7" dur="500"/>
                                        <p:tgtEl>
                                          <p:spTgt spid="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Effect transition="in" filter="randombar(horizontal)">
                                      <p:cBhvr>
                                        <p:cTn id="32" dur="500"/>
                                        <p:tgtEl>
                                          <p:spTgt spid="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Effect transition="in" filter="randombar(horizontal)">
                                      <p:cBhvr>
                                        <p:cTn id="37" dur="500"/>
                                        <p:tgtEl>
                                          <p:spTgt spid="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randombar(horizontal)">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randombar(horizontal)">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randombar(horizontal)">
                                      <p:cBhvr>
                                        <p:cTn id="5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Evidence from priming studies</a:t>
            </a:r>
          </a:p>
        </p:txBody>
      </p:sp>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l="10935" t="5168" r="11827" b="9566"/>
          <a:stretch/>
        </p:blipFill>
        <p:spPr>
          <a:xfrm>
            <a:off x="4176467" y="2747337"/>
            <a:ext cx="4898568" cy="4055803"/>
          </a:xfrm>
          <a:prstGeom prst="rect">
            <a:avLst/>
          </a:prstGeom>
        </p:spPr>
      </p:pic>
      <p:sp>
        <p:nvSpPr>
          <p:cNvPr id="3" name="Rectangle 2"/>
          <p:cNvSpPr/>
          <p:nvPr/>
        </p:nvSpPr>
        <p:spPr>
          <a:xfrm>
            <a:off x="92280" y="685234"/>
            <a:ext cx="8982755" cy="2062103"/>
          </a:xfrm>
          <a:prstGeom prst="rect">
            <a:avLst/>
          </a:prstGeom>
        </p:spPr>
        <p:txBody>
          <a:bodyPr wrap="square">
            <a:spAutoFit/>
          </a:bodyPr>
          <a:lstStyle/>
          <a:p>
            <a:pPr marL="285750" indent="-285750">
              <a:buFont typeface="Arial" panose="020B0604020202020204" pitchFamily="34" charset="0"/>
              <a:buChar char="•"/>
            </a:pPr>
            <a:r>
              <a:rPr lang="en-GB" sz="2800" dirty="0">
                <a:solidFill>
                  <a:schemeClr val="bg1"/>
                </a:solidFill>
              </a:rPr>
              <a:t>E.g., </a:t>
            </a:r>
            <a:r>
              <a:rPr lang="en-GB" sz="2800" dirty="0" smtClean="0">
                <a:solidFill>
                  <a:schemeClr val="bg1"/>
                </a:solidFill>
              </a:rPr>
              <a:t>Graf </a:t>
            </a:r>
            <a:r>
              <a:rPr lang="en-GB" sz="2800" dirty="0">
                <a:solidFill>
                  <a:schemeClr val="bg1"/>
                </a:solidFill>
              </a:rPr>
              <a:t>et </a:t>
            </a:r>
            <a:r>
              <a:rPr lang="en-GB" sz="2800" dirty="0" smtClean="0">
                <a:solidFill>
                  <a:schemeClr val="bg1"/>
                </a:solidFill>
              </a:rPr>
              <a:t>al. </a:t>
            </a:r>
            <a:r>
              <a:rPr lang="en-GB" sz="2800" dirty="0">
                <a:solidFill>
                  <a:schemeClr val="bg1"/>
                </a:solidFill>
              </a:rPr>
              <a:t>(1984): gave amnesiacs word lists to learn.</a:t>
            </a:r>
          </a:p>
          <a:p>
            <a:pPr marL="285750" indent="-285750">
              <a:buFont typeface="Arial" panose="020B0604020202020204" pitchFamily="34" charset="0"/>
              <a:buChar char="•"/>
            </a:pPr>
            <a:r>
              <a:rPr lang="en-GB" sz="2800" dirty="0">
                <a:solidFill>
                  <a:schemeClr val="bg1"/>
                </a:solidFill>
              </a:rPr>
              <a:t>As expected performance was very poor.</a:t>
            </a:r>
          </a:p>
          <a:p>
            <a:pPr marL="285750" indent="-285750">
              <a:buFont typeface="Arial" panose="020B0604020202020204" pitchFamily="34" charset="0"/>
              <a:buChar char="•"/>
            </a:pPr>
            <a:r>
              <a:rPr lang="en-GB" sz="2800" dirty="0">
                <a:solidFill>
                  <a:schemeClr val="bg1"/>
                </a:solidFill>
              </a:rPr>
              <a:t>Also asked to complete letter stem to form complete word</a:t>
            </a:r>
          </a:p>
          <a:p>
            <a:endParaRPr lang="en-GB" sz="2800" dirty="0">
              <a:solidFill>
                <a:schemeClr val="bg1"/>
              </a:solidFill>
            </a:endParaRPr>
          </a:p>
          <a:p>
            <a:endParaRPr lang="en-GB" sz="1600" dirty="0">
              <a:solidFill>
                <a:schemeClr val="bg1"/>
              </a:solidFill>
            </a:endParaRPr>
          </a:p>
        </p:txBody>
      </p:sp>
      <p:sp>
        <p:nvSpPr>
          <p:cNvPr id="17" name="TextBox 16"/>
          <p:cNvSpPr txBox="1"/>
          <p:nvPr/>
        </p:nvSpPr>
        <p:spPr>
          <a:xfrm>
            <a:off x="1092700" y="2116394"/>
            <a:ext cx="6981914" cy="461665"/>
          </a:xfrm>
          <a:prstGeom prst="rect">
            <a:avLst/>
          </a:prstGeom>
          <a:solidFill>
            <a:srgbClr val="FFFFFF"/>
          </a:solidFill>
          <a:ln w="57150">
            <a:solidFill>
              <a:srgbClr val="3333CC"/>
            </a:solidFill>
          </a:ln>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000000"/>
                </a:solidFill>
                <a:effectLst/>
                <a:uLnTx/>
                <a:uFillTx/>
                <a:latin typeface="Arial"/>
              </a:rPr>
              <a:t>Study: JACKET</a:t>
            </a:r>
            <a:r>
              <a:rPr kumimoji="0" lang="en-GB" sz="2400" b="0" i="0" u="none" strike="noStrike" kern="0" cap="none" spc="0" normalizeH="0" noProof="0" dirty="0">
                <a:ln>
                  <a:noFill/>
                </a:ln>
                <a:solidFill>
                  <a:srgbClr val="000000"/>
                </a:solidFill>
                <a:effectLst/>
                <a:uLnTx/>
                <a:uFillTx/>
                <a:latin typeface="Arial"/>
              </a:rPr>
              <a:t>          </a:t>
            </a:r>
            <a:r>
              <a:rPr kumimoji="0" lang="en-GB" sz="2400" b="0" i="0" u="none" strike="noStrike" kern="0" cap="none" spc="0" normalizeH="0" baseline="0" noProof="0" dirty="0">
                <a:ln>
                  <a:noFill/>
                </a:ln>
                <a:solidFill>
                  <a:srgbClr val="000000"/>
                </a:solidFill>
                <a:effectLst/>
                <a:uLnTx/>
                <a:uFillTx/>
                <a:latin typeface="Arial"/>
              </a:rPr>
              <a:t>Stem-completion: JAC_ _ _</a:t>
            </a:r>
          </a:p>
        </p:txBody>
      </p:sp>
      <p:sp>
        <p:nvSpPr>
          <p:cNvPr id="7" name="Rectangle 6"/>
          <p:cNvSpPr/>
          <p:nvPr/>
        </p:nvSpPr>
        <p:spPr>
          <a:xfrm>
            <a:off x="0" y="2962780"/>
            <a:ext cx="4443813" cy="3293209"/>
          </a:xfrm>
          <a:prstGeom prst="rect">
            <a:avLst/>
          </a:prstGeom>
        </p:spPr>
        <p:txBody>
          <a:bodyPr wrap="square">
            <a:spAutoFit/>
          </a:bodyPr>
          <a:lstStyle/>
          <a:p>
            <a:pPr marL="457200" indent="-457200">
              <a:buFont typeface="Arial" panose="020B0604020202020204" pitchFamily="34" charset="0"/>
              <a:buChar char="•"/>
            </a:pPr>
            <a:r>
              <a:rPr lang="en-GB" sz="2600" dirty="0">
                <a:solidFill>
                  <a:schemeClr val="bg1"/>
                </a:solidFill>
              </a:rPr>
              <a:t>Patients performed just as well as healthy controls.</a:t>
            </a:r>
          </a:p>
          <a:p>
            <a:pPr marL="457200" indent="-457200">
              <a:buFont typeface="Arial" panose="020B0604020202020204" pitchFamily="34" charset="0"/>
              <a:buChar char="•"/>
            </a:pPr>
            <a:endParaRPr lang="en-GB" sz="2600" dirty="0">
              <a:solidFill>
                <a:schemeClr val="bg1"/>
              </a:solidFill>
            </a:endParaRPr>
          </a:p>
          <a:p>
            <a:pPr marL="457200" indent="-457200">
              <a:buFont typeface="Arial" panose="020B0604020202020204" pitchFamily="34" charset="0"/>
              <a:buChar char="•"/>
            </a:pPr>
            <a:r>
              <a:rPr lang="en-GB" sz="2600" dirty="0">
                <a:solidFill>
                  <a:schemeClr val="bg1"/>
                </a:solidFill>
              </a:rPr>
              <a:t>This suggests they had memories for some of the words previously seen even when they were unable to access them consciously.</a:t>
            </a:r>
          </a:p>
        </p:txBody>
      </p:sp>
    </p:spTree>
    <p:extLst>
      <p:ext uri="{BB962C8B-B14F-4D97-AF65-F5344CB8AC3E}">
        <p14:creationId xmlns:p14="http://schemas.microsoft.com/office/powerpoint/2010/main" val="178192752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1000" fill="hold"/>
                                        <p:tgtEl>
                                          <p:spTgt spid="17"/>
                                        </p:tgtEl>
                                        <p:attrNameLst>
                                          <p:attrName>ppt_w</p:attrName>
                                        </p:attrNameLst>
                                      </p:cBhvr>
                                      <p:tavLst>
                                        <p:tav tm="0">
                                          <p:val>
                                            <p:fltVal val="0"/>
                                          </p:val>
                                        </p:tav>
                                        <p:tav tm="100000">
                                          <p:val>
                                            <p:strVal val="#ppt_w"/>
                                          </p:val>
                                        </p:tav>
                                      </p:tavLst>
                                    </p:anim>
                                    <p:anim calcmode="lin" valueType="num">
                                      <p:cBhvr>
                                        <p:cTn id="23" dur="1000" fill="hold"/>
                                        <p:tgtEl>
                                          <p:spTgt spid="17"/>
                                        </p:tgtEl>
                                        <p:attrNameLst>
                                          <p:attrName>ppt_h</p:attrName>
                                        </p:attrNameLst>
                                      </p:cBhvr>
                                      <p:tavLst>
                                        <p:tav tm="0">
                                          <p:val>
                                            <p:fltVal val="0"/>
                                          </p:val>
                                        </p:tav>
                                        <p:tav tm="100000">
                                          <p:val>
                                            <p:strVal val="#ppt_h"/>
                                          </p:val>
                                        </p:tav>
                                      </p:tavLst>
                                    </p:anim>
                                    <p:anim calcmode="lin" valueType="num">
                                      <p:cBhvr>
                                        <p:cTn id="24" dur="1000" fill="hold"/>
                                        <p:tgtEl>
                                          <p:spTgt spid="17"/>
                                        </p:tgtEl>
                                        <p:attrNameLst>
                                          <p:attrName>style.rotation</p:attrName>
                                        </p:attrNameLst>
                                      </p:cBhvr>
                                      <p:tavLst>
                                        <p:tav tm="0">
                                          <p:val>
                                            <p:fltVal val="90"/>
                                          </p:val>
                                        </p:tav>
                                        <p:tav tm="100000">
                                          <p:val>
                                            <p:fltVal val="0"/>
                                          </p:val>
                                        </p:tav>
                                      </p:tavLst>
                                    </p:anim>
                                    <p:animEffect transition="in" filter="fade">
                                      <p:cBhvr>
                                        <p:cTn id="25" dur="10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7">
                                            <p:txEl>
                                              <p:pRg st="0" end="0"/>
                                            </p:txEl>
                                          </p:spTgt>
                                        </p:tgtEl>
                                        <p:attrNameLst>
                                          <p:attrName>style.visibility</p:attrName>
                                        </p:attrNameLst>
                                      </p:cBhvr>
                                      <p:to>
                                        <p:strVal val="visible"/>
                                      </p:to>
                                    </p:set>
                                    <p:animEffect transition="in" filter="randombar(horizontal)">
                                      <p:cBhvr>
                                        <p:cTn id="30" dur="500"/>
                                        <p:tgtEl>
                                          <p:spTgt spid="7">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randombar(horizont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40"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Investigating memory</a:t>
            </a:r>
          </a:p>
        </p:txBody>
      </p:sp>
      <p:sp>
        <p:nvSpPr>
          <p:cNvPr id="3" name="Rectangle 2"/>
          <p:cNvSpPr/>
          <p:nvPr/>
        </p:nvSpPr>
        <p:spPr>
          <a:xfrm>
            <a:off x="92280" y="685234"/>
            <a:ext cx="8982755" cy="6124754"/>
          </a:xfrm>
          <a:prstGeom prst="rect">
            <a:avLst/>
          </a:prstGeom>
        </p:spPr>
        <p:txBody>
          <a:bodyPr wrap="square">
            <a:spAutoFit/>
          </a:bodyPr>
          <a:lstStyle/>
          <a:p>
            <a:pPr marL="457200" indent="-457200">
              <a:buFont typeface="Arial" panose="020B0604020202020204" pitchFamily="34" charset="0"/>
              <a:buChar char="•"/>
            </a:pPr>
            <a:r>
              <a:rPr lang="en-GB" sz="2400" dirty="0">
                <a:solidFill>
                  <a:schemeClr val="bg1"/>
                </a:solidFill>
              </a:rPr>
              <a:t>3 features distinguish implicit from explicit learning (Berry, 1997):</a:t>
            </a:r>
          </a:p>
          <a:p>
            <a:endParaRPr lang="en-GB" sz="1000" dirty="0">
              <a:solidFill>
                <a:schemeClr val="bg1"/>
              </a:solidFill>
            </a:endParaRPr>
          </a:p>
          <a:p>
            <a:pPr marL="514350" indent="-514350">
              <a:buFont typeface="+mj-lt"/>
              <a:buAutoNum type="arabicPeriod"/>
            </a:pPr>
            <a:r>
              <a:rPr lang="en-GB" sz="2400" dirty="0" smtClean="0">
                <a:solidFill>
                  <a:schemeClr val="bg1"/>
                </a:solidFill>
              </a:rPr>
              <a:t>Limited </a:t>
            </a:r>
            <a:r>
              <a:rPr lang="en-GB" sz="2400" dirty="0">
                <a:solidFill>
                  <a:schemeClr val="bg1"/>
                </a:solidFill>
              </a:rPr>
              <a:t>transfer of knowledge to related tasks - implicit knowledge transfers less tasks with a similar logical structure than explicit knowledge does.</a:t>
            </a:r>
          </a:p>
          <a:p>
            <a:endParaRPr lang="en-GB" sz="1100" dirty="0">
              <a:solidFill>
                <a:schemeClr val="bg1"/>
              </a:solidFill>
            </a:endParaRPr>
          </a:p>
          <a:p>
            <a:pPr marL="514350" indent="-514350">
              <a:buFont typeface="+mj-lt"/>
              <a:buAutoNum type="arabicPeriod" startAt="2"/>
            </a:pPr>
            <a:r>
              <a:rPr lang="en-GB" sz="2400" dirty="0">
                <a:solidFill>
                  <a:schemeClr val="bg1"/>
                </a:solidFill>
              </a:rPr>
              <a:t>Learning is associated with focus on particular items rather than on underlying rules:</a:t>
            </a:r>
          </a:p>
          <a:p>
            <a:pPr marL="800100" lvl="1" indent="-342900">
              <a:buFont typeface="Arial" panose="020B0604020202020204" pitchFamily="34" charset="0"/>
              <a:buChar char="•"/>
            </a:pPr>
            <a:r>
              <a:rPr lang="en-GB" sz="2400" dirty="0">
                <a:solidFill>
                  <a:schemeClr val="bg1"/>
                </a:solidFill>
              </a:rPr>
              <a:t>Implicit knowledge related to memory for specific items are sequences of info, not an insight into general principles of memory</a:t>
            </a:r>
          </a:p>
          <a:p>
            <a:endParaRPr lang="en-GB" sz="1100" dirty="0">
              <a:solidFill>
                <a:schemeClr val="bg1"/>
              </a:solidFill>
            </a:endParaRPr>
          </a:p>
          <a:p>
            <a:pPr marL="514350" indent="-514350">
              <a:buFont typeface="+mj-lt"/>
              <a:buAutoNum type="arabicPeriod" startAt="3"/>
            </a:pPr>
            <a:r>
              <a:rPr lang="en-GB" sz="2400" dirty="0">
                <a:solidFill>
                  <a:schemeClr val="bg1"/>
                </a:solidFill>
              </a:rPr>
              <a:t>Difference in robustness of learning and knowledge</a:t>
            </a:r>
          </a:p>
          <a:p>
            <a:pPr marL="800100" lvl="1" indent="-342900">
              <a:buFont typeface="Arial" panose="020B0604020202020204" pitchFamily="34" charset="0"/>
              <a:buChar char="•"/>
            </a:pPr>
            <a:r>
              <a:rPr lang="en-GB" sz="2400" dirty="0">
                <a:solidFill>
                  <a:schemeClr val="bg1"/>
                </a:solidFill>
              </a:rPr>
              <a:t>Implicit learning is resistant to psychological &amp; organic disorders, &amp; ageing. </a:t>
            </a:r>
          </a:p>
          <a:p>
            <a:pPr marL="800100" lvl="1" indent="-342900">
              <a:buFont typeface="Arial" panose="020B0604020202020204" pitchFamily="34" charset="0"/>
              <a:buChar char="•"/>
            </a:pPr>
            <a:r>
              <a:rPr lang="en-GB" sz="2400" dirty="0">
                <a:solidFill>
                  <a:schemeClr val="bg1"/>
                </a:solidFill>
              </a:rPr>
              <a:t>Storage &amp; retrieval of implicit knowledge is insensitive to attentional demands of secondary tasks: but evidence is mixed.</a:t>
            </a:r>
          </a:p>
          <a:p>
            <a:pPr marL="800100" lvl="1" indent="-342900">
              <a:buFont typeface="Arial" panose="020B0604020202020204" pitchFamily="34" charset="0"/>
              <a:buChar char="•"/>
            </a:pPr>
            <a:r>
              <a:rPr lang="en-GB" sz="2400" dirty="0">
                <a:solidFill>
                  <a:schemeClr val="bg1"/>
                </a:solidFill>
              </a:rPr>
              <a:t>Implicit learning may be attentionally demanding in some circumstances.</a:t>
            </a:r>
          </a:p>
        </p:txBody>
      </p:sp>
    </p:spTree>
    <p:extLst>
      <p:ext uri="{BB962C8B-B14F-4D97-AF65-F5344CB8AC3E}">
        <p14:creationId xmlns:p14="http://schemas.microsoft.com/office/powerpoint/2010/main" val="24320257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Investigating memory</a:t>
            </a:r>
          </a:p>
        </p:txBody>
      </p:sp>
      <p:sp>
        <p:nvSpPr>
          <p:cNvPr id="3" name="Rectangle 2"/>
          <p:cNvSpPr/>
          <p:nvPr/>
        </p:nvSpPr>
        <p:spPr>
          <a:xfrm>
            <a:off x="92280" y="685234"/>
            <a:ext cx="8982755" cy="5847755"/>
          </a:xfrm>
          <a:prstGeom prst="rect">
            <a:avLst/>
          </a:prstGeom>
        </p:spPr>
        <p:txBody>
          <a:bodyPr wrap="square">
            <a:spAutoFit/>
          </a:bodyPr>
          <a:lstStyle/>
          <a:p>
            <a:pPr marL="457200" indent="-457200">
              <a:buFont typeface="Arial" panose="020B0604020202020204" pitchFamily="34" charset="0"/>
              <a:buChar char="•"/>
            </a:pPr>
            <a:r>
              <a:rPr lang="en-GB" sz="2800" dirty="0">
                <a:solidFill>
                  <a:schemeClr val="bg1"/>
                </a:solidFill>
              </a:rPr>
              <a:t>Should </a:t>
            </a:r>
            <a:r>
              <a:rPr lang="en-GB" sz="2800" dirty="0" smtClean="0">
                <a:solidFill>
                  <a:schemeClr val="bg1"/>
                </a:solidFill>
              </a:rPr>
              <a:t>we try </a:t>
            </a:r>
            <a:r>
              <a:rPr lang="en-GB" sz="2800" dirty="0">
                <a:solidFill>
                  <a:schemeClr val="bg1"/>
                </a:solidFill>
              </a:rPr>
              <a:t>to compare/distinguish between implicit &amp; explicit memory?</a:t>
            </a:r>
          </a:p>
          <a:p>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Also, </a:t>
            </a:r>
            <a:r>
              <a:rPr lang="en-GB" sz="2800" dirty="0" smtClean="0">
                <a:solidFill>
                  <a:schemeClr val="bg1"/>
                </a:solidFill>
              </a:rPr>
              <a:t>debate </a:t>
            </a:r>
            <a:r>
              <a:rPr lang="en-GB" sz="2800" dirty="0">
                <a:solidFill>
                  <a:schemeClr val="bg1"/>
                </a:solidFill>
              </a:rPr>
              <a:t>over what constitutes implicit learning and implicit memory, which tends to come from technical issues related to specific paradigms being used.</a:t>
            </a:r>
          </a:p>
          <a:p>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Difficulties using consciousness (a non-computational construct) to distinguish between 2 types of processing.</a:t>
            </a:r>
          </a:p>
          <a:p>
            <a:pPr marL="457200" indent="-457200">
              <a:buFont typeface="Arial" panose="020B0604020202020204" pitchFamily="34" charset="0"/>
              <a:buChar char="•"/>
            </a:pPr>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In connectionist models, explicit &amp; implicit learning may be expressed as changes in connection strength or resisting levels of activation</a:t>
            </a:r>
          </a:p>
          <a:p>
            <a:pPr marL="914400" lvl="1" indent="-457200">
              <a:buFont typeface="Arial" panose="020B0604020202020204" pitchFamily="34" charset="0"/>
              <a:buChar char="•"/>
            </a:pPr>
            <a:r>
              <a:rPr lang="en-GB" sz="2600" dirty="0">
                <a:solidFill>
                  <a:schemeClr val="bg1"/>
                </a:solidFill>
              </a:rPr>
              <a:t>So, it is irrelevant to the model whether or not there is conscious awareness of changes in these network properties.</a:t>
            </a:r>
          </a:p>
        </p:txBody>
      </p:sp>
    </p:spTree>
    <p:extLst>
      <p:ext uri="{BB962C8B-B14F-4D97-AF65-F5344CB8AC3E}">
        <p14:creationId xmlns:p14="http://schemas.microsoft.com/office/powerpoint/2010/main" val="34687665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82000">
              <a:schemeClr val="accent5">
                <a:lumMod val="5000"/>
                <a:lumOff val="95000"/>
              </a:schemeClr>
            </a:gs>
            <a:gs pos="100000">
              <a:schemeClr val="accent5">
                <a:lumMod val="45000"/>
                <a:lumOff val="5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5" name="Title 3"/>
          <p:cNvSpPr>
            <a:spLocks noGrp="1"/>
          </p:cNvSpPr>
          <p:nvPr>
            <p:ph type="title"/>
          </p:nvPr>
        </p:nvSpPr>
        <p:spPr>
          <a:xfrm>
            <a:off x="92280" y="73234"/>
            <a:ext cx="8982756" cy="612000"/>
          </a:xfrm>
        </p:spPr>
        <p:style>
          <a:lnRef idx="1">
            <a:schemeClr val="accent5"/>
          </a:lnRef>
          <a:fillRef idx="2">
            <a:schemeClr val="accent5"/>
          </a:fillRef>
          <a:effectRef idx="1">
            <a:schemeClr val="accent5"/>
          </a:effectRef>
          <a:fontRef idx="minor">
            <a:schemeClr val="dk1"/>
          </a:fontRef>
        </p:style>
        <p:txBody>
          <a:bodyPr>
            <a:noAutofit/>
          </a:bodyPr>
          <a:lstStyle/>
          <a:p>
            <a:pPr algn="ctr"/>
            <a:r>
              <a:rPr lang="en-GB" b="1" dirty="0">
                <a:solidFill>
                  <a:schemeClr val="bg1"/>
                </a:solidFill>
              </a:rPr>
              <a:t>Investigating memory</a:t>
            </a:r>
          </a:p>
        </p:txBody>
      </p:sp>
      <p:sp>
        <p:nvSpPr>
          <p:cNvPr id="3" name="Rectangle 2"/>
          <p:cNvSpPr/>
          <p:nvPr/>
        </p:nvSpPr>
        <p:spPr>
          <a:xfrm>
            <a:off x="92280" y="685234"/>
            <a:ext cx="8982755" cy="5909310"/>
          </a:xfrm>
          <a:prstGeom prst="rect">
            <a:avLst/>
          </a:prstGeom>
        </p:spPr>
        <p:txBody>
          <a:bodyPr wrap="square">
            <a:spAutoFit/>
          </a:bodyPr>
          <a:lstStyle/>
          <a:p>
            <a:pPr marL="457200" indent="-457200">
              <a:buFont typeface="Arial" panose="020B0604020202020204" pitchFamily="34" charset="0"/>
              <a:buChar char="•"/>
            </a:pPr>
            <a:r>
              <a:rPr lang="en-GB" sz="2800" dirty="0">
                <a:solidFill>
                  <a:schemeClr val="bg1"/>
                </a:solidFill>
              </a:rPr>
              <a:t>It may be the case that implicit knowledge is simply too difficult to bring into consciousness rather than it being qualitatively different from explicit knowledge. </a:t>
            </a:r>
          </a:p>
          <a:p>
            <a:pPr marL="457200" indent="-457200">
              <a:buFont typeface="Arial" panose="020B0604020202020204" pitchFamily="34" charset="0"/>
              <a:buChar char="•"/>
            </a:pPr>
            <a:endParaRPr lang="en-GB" sz="1400" dirty="0">
              <a:solidFill>
                <a:schemeClr val="bg1"/>
              </a:solidFill>
            </a:endParaRPr>
          </a:p>
          <a:p>
            <a:pPr marL="457200" indent="-457200">
              <a:buFont typeface="Arial" panose="020B0604020202020204" pitchFamily="34" charset="0"/>
              <a:buChar char="•"/>
            </a:pPr>
            <a:r>
              <a:rPr lang="en-GB" sz="2800" dirty="0">
                <a:solidFill>
                  <a:schemeClr val="bg1"/>
                </a:solidFill>
              </a:rPr>
              <a:t>However, we could say that explicit rather than implicit knowledge raises conceptual difficulties.</a:t>
            </a:r>
          </a:p>
          <a:p>
            <a:endParaRPr lang="en-GB" sz="1400" dirty="0">
              <a:solidFill>
                <a:schemeClr val="bg1"/>
              </a:solidFill>
            </a:endParaRPr>
          </a:p>
          <a:p>
            <a:pPr marL="914400" lvl="1" indent="-457200">
              <a:buFont typeface="Arial" panose="020B0604020202020204" pitchFamily="34" charset="0"/>
              <a:buChar char="•"/>
            </a:pPr>
            <a:r>
              <a:rPr lang="en-GB" sz="2800" dirty="0">
                <a:solidFill>
                  <a:schemeClr val="bg1"/>
                </a:solidFill>
              </a:rPr>
              <a:t>To overcome this we could express the difference between explicit and implicit memories in terms of the cognitive architecture.</a:t>
            </a:r>
          </a:p>
          <a:p>
            <a:pPr lvl="1"/>
            <a:endParaRPr lang="en-GB" sz="1400" dirty="0">
              <a:solidFill>
                <a:schemeClr val="bg1"/>
              </a:solidFill>
            </a:endParaRPr>
          </a:p>
          <a:p>
            <a:pPr marL="914400" lvl="1" indent="-457200">
              <a:buFont typeface="Arial" panose="020B0604020202020204" pitchFamily="34" charset="0"/>
              <a:buChar char="•"/>
            </a:pPr>
            <a:r>
              <a:rPr lang="en-GB" sz="2800" dirty="0">
                <a:solidFill>
                  <a:schemeClr val="bg1"/>
                </a:solidFill>
              </a:rPr>
              <a:t>However, it is a large assumption to suppose that either implicit or explicit memory related to a distinct system because it could be that different instances of implicit memory may relate to different systems.</a:t>
            </a:r>
          </a:p>
        </p:txBody>
      </p:sp>
    </p:spTree>
    <p:extLst>
      <p:ext uri="{BB962C8B-B14F-4D97-AF65-F5344CB8AC3E}">
        <p14:creationId xmlns:p14="http://schemas.microsoft.com/office/powerpoint/2010/main" val="70345659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060" y="0"/>
            <a:ext cx="7429499" cy="947351"/>
          </a:xfrm>
        </p:spPr>
        <p:txBody>
          <a:bodyPr>
            <a:normAutofit/>
          </a:bodyPr>
          <a:lstStyle/>
          <a:p>
            <a:pPr algn="ctr"/>
            <a:r>
              <a:rPr lang="en-GB" sz="6000" b="1" dirty="0"/>
              <a:t>next week</a:t>
            </a:r>
          </a:p>
        </p:txBody>
      </p:sp>
      <p:sp>
        <p:nvSpPr>
          <p:cNvPr id="3" name="Content Placeholder 2"/>
          <p:cNvSpPr>
            <a:spLocks noGrp="1"/>
          </p:cNvSpPr>
          <p:nvPr>
            <p:ph idx="1"/>
          </p:nvPr>
        </p:nvSpPr>
        <p:spPr>
          <a:xfrm>
            <a:off x="518985" y="1221970"/>
            <a:ext cx="8542638" cy="3308835"/>
          </a:xfrm>
        </p:spPr>
        <p:txBody>
          <a:bodyPr>
            <a:noAutofit/>
          </a:bodyPr>
          <a:lstStyle/>
          <a:p>
            <a:pPr>
              <a:lnSpc>
                <a:spcPct val="100000"/>
              </a:lnSpc>
            </a:pPr>
            <a:r>
              <a:rPr lang="en-GB" sz="3600" u="sng" dirty="0"/>
              <a:t>Lecture:</a:t>
            </a:r>
            <a:r>
              <a:rPr lang="en-GB" sz="3600" dirty="0"/>
              <a:t> Expert Memory, Learning, and Considerations for Education </a:t>
            </a:r>
            <a:endParaRPr lang="en-GB" sz="3600" dirty="0" smtClean="0"/>
          </a:p>
          <a:p>
            <a:pPr>
              <a:lnSpc>
                <a:spcPct val="100000"/>
              </a:lnSpc>
            </a:pPr>
            <a:endParaRPr lang="en-GB" sz="1600" dirty="0"/>
          </a:p>
          <a:p>
            <a:pPr>
              <a:lnSpc>
                <a:spcPct val="100000"/>
              </a:lnSpc>
            </a:pPr>
            <a:r>
              <a:rPr lang="en-GB" sz="3600" u="sng" dirty="0"/>
              <a:t>Seminar:</a:t>
            </a:r>
            <a:r>
              <a:rPr lang="en-GB" sz="3600" dirty="0"/>
              <a:t> </a:t>
            </a:r>
            <a:r>
              <a:rPr lang="en-GB" sz="3600" dirty="0" smtClean="0"/>
              <a:t>Skilled performance and </a:t>
            </a:r>
            <a:r>
              <a:rPr lang="en-GB" sz="3600" dirty="0" smtClean="0"/>
              <a:t>Expertise</a:t>
            </a:r>
          </a:p>
          <a:p>
            <a:pPr>
              <a:lnSpc>
                <a:spcPct val="100000"/>
              </a:lnSpc>
            </a:pPr>
            <a:endParaRPr lang="en-GB" sz="3200" dirty="0"/>
          </a:p>
          <a:p>
            <a:r>
              <a:rPr lang="en-GB" sz="3200" b="1" u="sng" dirty="0"/>
              <a:t>ESSENTIAL READING</a:t>
            </a:r>
            <a:r>
              <a:rPr lang="en-GB" sz="3200" b="1" u="sng" dirty="0" smtClean="0"/>
              <a:t>: See module handbook</a:t>
            </a:r>
            <a:endParaRPr lang="en-GB" sz="3200" b="1" u="sng" dirty="0"/>
          </a:p>
        </p:txBody>
      </p:sp>
    </p:spTree>
    <p:extLst>
      <p:ext uri="{BB962C8B-B14F-4D97-AF65-F5344CB8AC3E}">
        <p14:creationId xmlns:p14="http://schemas.microsoft.com/office/powerpoint/2010/main" val="1793989322"/>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2_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3.xml><?xml version="1.0" encoding="utf-8"?>
<a:theme xmlns:a="http://schemas.openxmlformats.org/drawingml/2006/main" name="3_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3764</TotalTime>
  <Words>3135</Words>
  <Application>Microsoft Office PowerPoint</Application>
  <PresentationFormat>On-screen Show (4:3)</PresentationFormat>
  <Paragraphs>473</Paragraphs>
  <Slides>39</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39</vt:i4>
      </vt:variant>
    </vt:vector>
  </HeadingPairs>
  <TitlesOfParts>
    <vt:vector size="48" baseType="lpstr">
      <vt:lpstr>Arial</vt:lpstr>
      <vt:lpstr>Calibri</vt:lpstr>
      <vt:lpstr>Times</vt:lpstr>
      <vt:lpstr>Times New Roman</vt:lpstr>
      <vt:lpstr>Trebuchet MS</vt:lpstr>
      <vt:lpstr>Tw Cen MT</vt:lpstr>
      <vt:lpstr>Circuit</vt:lpstr>
      <vt:lpstr>2_Circuit</vt:lpstr>
      <vt:lpstr>3_Circuit</vt:lpstr>
      <vt:lpstr>PowerPoint Presentation</vt:lpstr>
      <vt:lpstr>memory</vt:lpstr>
      <vt:lpstr>Real-life Examples of memory failures</vt:lpstr>
      <vt:lpstr>Real-life failures of memory</vt:lpstr>
      <vt:lpstr>PowerPoint Presentation</vt:lpstr>
      <vt:lpstr>To illustrate…….</vt:lpstr>
      <vt:lpstr>Categories/varieties of memory</vt:lpstr>
      <vt:lpstr>Categories/varieties of memory</vt:lpstr>
      <vt:lpstr>Memory for Skilled Performance</vt:lpstr>
      <vt:lpstr>  Working Memory</vt:lpstr>
      <vt:lpstr>Models of memory</vt:lpstr>
      <vt:lpstr>Working memory &amp; Performance</vt:lpstr>
      <vt:lpstr>Working memory &amp; Performance</vt:lpstr>
      <vt:lpstr>Working memory &amp; Performance</vt:lpstr>
      <vt:lpstr>Working memory &amp; interference</vt:lpstr>
      <vt:lpstr>Working memory &amp; interference</vt:lpstr>
      <vt:lpstr>Working memory &amp; interference</vt:lpstr>
      <vt:lpstr>Working memory &amp; interference</vt:lpstr>
      <vt:lpstr>Working memory &amp; interference</vt:lpstr>
      <vt:lpstr>Working memory &amp; interference</vt:lpstr>
      <vt:lpstr>Working memory &amp; interference</vt:lpstr>
      <vt:lpstr>Interference </vt:lpstr>
      <vt:lpstr>Interference </vt:lpstr>
      <vt:lpstr>Investigating memory</vt:lpstr>
      <vt:lpstr>Investigating memory</vt:lpstr>
      <vt:lpstr>Investigating memory</vt:lpstr>
      <vt:lpstr>Investigating memory</vt:lpstr>
      <vt:lpstr>Investigating memory</vt:lpstr>
      <vt:lpstr>Investigating memory</vt:lpstr>
      <vt:lpstr>Investigating memory</vt:lpstr>
      <vt:lpstr>Investigating memory</vt:lpstr>
      <vt:lpstr>Current focus</vt:lpstr>
      <vt:lpstr>Models of memory: issues to consider</vt:lpstr>
      <vt:lpstr>Investigating memory</vt:lpstr>
      <vt:lpstr>Evidence from priming studies</vt:lpstr>
      <vt:lpstr>Investigating memory</vt:lpstr>
      <vt:lpstr>Investigating memory</vt:lpstr>
      <vt:lpstr>Investigating memory</vt:lpstr>
      <vt:lpstr>next week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performance m6x00915  Lecture 4: Signal detection</dc:title>
  <dc:creator>Kate Williams</dc:creator>
  <cp:lastModifiedBy>Kate Williams</cp:lastModifiedBy>
  <cp:revision>320</cp:revision>
  <dcterms:created xsi:type="dcterms:W3CDTF">2017-08-30T13:45:09Z</dcterms:created>
  <dcterms:modified xsi:type="dcterms:W3CDTF">2019-08-12T13:59:41Z</dcterms:modified>
</cp:coreProperties>
</file>