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handoutMasterIdLst>
    <p:handoutMasterId r:id="rId35"/>
  </p:handout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92" r:id="rId26"/>
    <p:sldId id="281" r:id="rId27"/>
    <p:sldId id="282" r:id="rId28"/>
    <p:sldId id="293" r:id="rId29"/>
    <p:sldId id="294" r:id="rId30"/>
    <p:sldId id="295" r:id="rId31"/>
    <p:sldId id="296" r:id="rId32"/>
    <p:sldId id="284" r:id="rId33"/>
    <p:sldId id="283" r:id="rId34"/>
  </p:sldIdLst>
  <p:sldSz cx="9144000" cy="6858000" type="screen4x3"/>
  <p:notesSz cx="6400800" cy="8686800"/>
  <p:custDataLst>
    <p:tags r:id="rId36"/>
  </p:custDataLst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r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4080">
          <p15:clr>
            <a:srgbClr val="A4A3A4"/>
          </p15:clr>
        </p15:guide>
        <p15:guide id="3" orient="horz" pos="436">
          <p15:clr>
            <a:srgbClr val="A4A3A4"/>
          </p15:clr>
        </p15:guide>
        <p15:guide id="4" orient="horz" pos="718">
          <p15:clr>
            <a:srgbClr val="A4A3A4"/>
          </p15:clr>
        </p15:guide>
        <p15:guide id="5" orient="horz" pos="1071">
          <p15:clr>
            <a:srgbClr val="A4A3A4"/>
          </p15:clr>
        </p15:guide>
        <p15:guide id="6" orient="horz" pos="3888">
          <p15:clr>
            <a:srgbClr val="A4A3A4"/>
          </p15:clr>
        </p15:guide>
        <p15:guide id="7" orient="horz" pos="3744">
          <p15:clr>
            <a:srgbClr val="A4A3A4"/>
          </p15:clr>
        </p15:guide>
        <p15:guide id="8" orient="horz" pos="843">
          <p15:clr>
            <a:srgbClr val="A4A3A4"/>
          </p15:clr>
        </p15:guide>
        <p15:guide id="9" pos="2880">
          <p15:clr>
            <a:srgbClr val="A4A3A4"/>
          </p15:clr>
        </p15:guide>
        <p15:guide id="10" pos="4398">
          <p15:clr>
            <a:srgbClr val="A4A3A4"/>
          </p15:clr>
        </p15:guide>
        <p15:guide id="11" pos="240">
          <p15:clr>
            <a:srgbClr val="A4A3A4"/>
          </p15:clr>
        </p15:guide>
        <p15:guide id="12" pos="480">
          <p15:clr>
            <a:srgbClr val="A4A3A4"/>
          </p15:clr>
        </p15:guide>
        <p15:guide id="13" pos="672">
          <p15:clr>
            <a:srgbClr val="A4A3A4"/>
          </p15:clr>
        </p15:guide>
        <p15:guide id="14" pos="1584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180" autoAdjust="0"/>
    <p:restoredTop sz="94660"/>
  </p:normalViewPr>
  <p:slideViewPr>
    <p:cSldViewPr>
      <p:cViewPr varScale="1">
        <p:scale>
          <a:sx n="85" d="100"/>
          <a:sy n="85" d="100"/>
        </p:scale>
        <p:origin x="102" y="534"/>
      </p:cViewPr>
      <p:guideLst>
        <p:guide orient="horz" pos="2160"/>
        <p:guide orient="horz" pos="4080"/>
        <p:guide orient="horz" pos="436"/>
        <p:guide orient="horz" pos="718"/>
        <p:guide orient="horz" pos="1071"/>
        <p:guide orient="horz" pos="3888"/>
        <p:guide orient="horz" pos="3744"/>
        <p:guide orient="horz" pos="843"/>
        <p:guide pos="2880"/>
        <p:guide pos="4398"/>
        <p:guide pos="240"/>
        <p:guide pos="480"/>
        <p:guide pos="672"/>
        <p:guide pos="1584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242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gs" Target="tags/tag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773363" cy="433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6204" tIns="43102" rIns="86204" bIns="43102" numCol="1" anchor="t" anchorCtr="0" compatLnSpc="1">
            <a:prstTxWarp prst="textNoShape">
              <a:avLst/>
            </a:prstTxWarp>
          </a:bodyPr>
          <a:lstStyle>
            <a:lvl1pPr algn="l" defTabSz="862013">
              <a:defRPr sz="1200"/>
            </a:lvl1pPr>
          </a:lstStyle>
          <a:p>
            <a:pPr>
              <a:defRPr/>
            </a:pPr>
            <a:endParaRPr lang="en-IN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627438" y="0"/>
            <a:ext cx="2773362" cy="433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6204" tIns="43102" rIns="86204" bIns="43102" numCol="1" anchor="t" anchorCtr="0" compatLnSpc="1">
            <a:prstTxWarp prst="textNoShape">
              <a:avLst/>
            </a:prstTxWarp>
          </a:bodyPr>
          <a:lstStyle>
            <a:lvl1pPr defTabSz="862013">
              <a:defRPr sz="1200"/>
            </a:lvl1pPr>
          </a:lstStyle>
          <a:p>
            <a:pPr>
              <a:defRPr/>
            </a:pPr>
            <a:endParaRPr lang="en-IN"/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253413"/>
            <a:ext cx="2773363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6204" tIns="43102" rIns="86204" bIns="43102" numCol="1" anchor="b" anchorCtr="0" compatLnSpc="1">
            <a:prstTxWarp prst="textNoShape">
              <a:avLst/>
            </a:prstTxWarp>
          </a:bodyPr>
          <a:lstStyle>
            <a:lvl1pPr algn="l" defTabSz="862013">
              <a:defRPr sz="1200"/>
            </a:lvl1pPr>
          </a:lstStyle>
          <a:p>
            <a:pPr>
              <a:defRPr/>
            </a:pPr>
            <a:endParaRPr lang="en-IN"/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627438" y="8253413"/>
            <a:ext cx="2773362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86204" tIns="43102" rIns="86204" bIns="43102" numCol="1" anchor="b" anchorCtr="0" compatLnSpc="1">
            <a:prstTxWarp prst="textNoShape">
              <a:avLst/>
            </a:prstTxWarp>
          </a:bodyPr>
          <a:lstStyle>
            <a:lvl1pPr defTabSz="862013">
              <a:defRPr sz="1200"/>
            </a:lvl1pPr>
          </a:lstStyle>
          <a:p>
            <a:fld id="{001F2AB7-A1F6-4185-B36D-32E4B070872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037490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9" descr="Buildings image for Arnold PPWs"/>
          <p:cNvPicPr>
            <a:picLocks noChangeAspect="1" noChangeArrowheads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" y="3365500"/>
            <a:ext cx="9078913" cy="271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 Box 10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 sz="800"/>
              <a:t>Slide 24.</a:t>
            </a:r>
            <a:fld id="{0DF9C5DD-A904-46B5-9E18-023F38035DD2}" type="slidenum">
              <a:rPr lang="en-GB" altLang="en-US" sz="800"/>
              <a:pPr algn="ctr"/>
              <a:t>‹#›</a:t>
            </a:fld>
            <a:endParaRPr lang="en-GB" altLang="en-US" sz="800">
              <a:latin typeface="Times" panose="02020603050405020304" pitchFamily="18" charset="0"/>
            </a:endParaRPr>
          </a:p>
        </p:txBody>
      </p:sp>
      <p:pic>
        <p:nvPicPr>
          <p:cNvPr id="5" name="Picture 11" descr="MyFinanceLab logo for RF"/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950" y="6229350"/>
            <a:ext cx="1644650" cy="53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 Box 12"/>
          <p:cNvSpPr txBox="1">
            <a:spLocks noChangeArrowheads="1"/>
          </p:cNvSpPr>
          <p:nvPr userDrawn="1"/>
        </p:nvSpPr>
        <p:spPr bwMode="auto">
          <a:xfrm>
            <a:off x="1306513" y="6556375"/>
            <a:ext cx="6505575" cy="39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 eaLnBrk="0" hangingPunct="0">
              <a:defRPr/>
            </a:pPr>
            <a:r>
              <a:rPr lang="en-IN" sz="800">
                <a:latin typeface="Arial" charset="0"/>
                <a:cs typeface="+mn-cs"/>
              </a:rPr>
              <a:t>Glen Arnold, </a:t>
            </a:r>
            <a:r>
              <a:rPr lang="en-US" sz="800" i="1">
                <a:latin typeface="Arial" charset="0"/>
                <a:cs typeface="+mn-cs"/>
              </a:rPr>
              <a:t>Corporate Financial Management</a:t>
            </a:r>
            <a:r>
              <a:rPr lang="en-US" sz="800">
                <a:latin typeface="Arial" charset="0"/>
                <a:cs typeface="+mn-cs"/>
              </a:rPr>
              <a:t>, 5</a:t>
            </a:r>
            <a:r>
              <a:rPr lang="en-US" sz="800" baseline="30000">
                <a:latin typeface="Arial" charset="0"/>
                <a:cs typeface="+mn-cs"/>
              </a:rPr>
              <a:t>th</a:t>
            </a:r>
            <a:r>
              <a:rPr lang="en-US" sz="800">
                <a:latin typeface="Arial" charset="0"/>
                <a:cs typeface="+mn-cs"/>
              </a:rPr>
              <a:t>  Edition © Pearson Education Limited 2013</a:t>
            </a:r>
            <a:endParaRPr lang="en-GB" sz="800">
              <a:latin typeface="Arial" charset="0"/>
              <a:cs typeface="+mn-cs"/>
            </a:endParaRPr>
          </a:p>
        </p:txBody>
      </p:sp>
      <p:pic>
        <p:nvPicPr>
          <p:cNvPr id="7" name="Picture 13" descr="PEARSON"/>
          <p:cNvPicPr>
            <a:picLocks noChangeAspect="1" noChangeArrowheads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5525" y="6180138"/>
            <a:ext cx="1589088" cy="547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55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7388" y="981075"/>
            <a:ext cx="7772400" cy="1470025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864912683"/>
      </p:ext>
    </p:extLst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7715770"/>
      </p:ext>
    </p:extLst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82895992"/>
      </p:ext>
    </p:extLst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388" y="549275"/>
            <a:ext cx="4316412" cy="55768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549275"/>
            <a:ext cx="4316413" cy="55768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6623515"/>
      </p:ext>
    </p:extLst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392955"/>
      </p:ext>
    </p:extLst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6226023"/>
      </p:ext>
    </p:extLst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00074767"/>
      </p:ext>
    </p:extLst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60188934"/>
      </p:ext>
    </p:extLst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81488226"/>
      </p:ext>
    </p:extLst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4222182"/>
      </p:ext>
    </p:extLst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9100" y="115888"/>
            <a:ext cx="2195513" cy="601027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79388" y="115888"/>
            <a:ext cx="6437312" cy="60102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8715177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179388" y="115888"/>
            <a:ext cx="8785225" cy="360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Rectangle 4"/>
          <p:cNvSpPr>
            <a:spLocks noGrp="1" noChangeArrowheads="1"/>
          </p:cNvSpPr>
          <p:nvPr>
            <p:ph type="body" idx="1"/>
          </p:nvPr>
        </p:nvSpPr>
        <p:spPr bwMode="auto">
          <a:xfrm>
            <a:off x="179388" y="549275"/>
            <a:ext cx="8785225" cy="5576888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64522" name="Text Box 10"/>
          <p:cNvSpPr txBox="1">
            <a:spLocks noChangeArrowheads="1"/>
          </p:cNvSpPr>
          <p:nvPr userDrawn="1"/>
        </p:nvSpPr>
        <p:spPr bwMode="auto">
          <a:xfrm>
            <a:off x="0" y="0"/>
            <a:ext cx="806450" cy="217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/>
            <a:r>
              <a:rPr lang="en-GB" altLang="en-US" sz="800"/>
              <a:t>Slide 24.</a:t>
            </a:r>
            <a:fld id="{E42734E7-2F5F-4DCD-914B-CA785E709248}" type="slidenum">
              <a:rPr lang="en-GB" altLang="en-US" sz="800"/>
              <a:pPr algn="ctr"/>
              <a:t>‹#›</a:t>
            </a:fld>
            <a:endParaRPr lang="en-GB" altLang="en-US" sz="800">
              <a:latin typeface="Times" panose="02020603050405020304" pitchFamily="18" charset="0"/>
            </a:endParaRPr>
          </a:p>
        </p:txBody>
      </p:sp>
      <p:sp>
        <p:nvSpPr>
          <p:cNvPr id="64523" name="Text Box 11"/>
          <p:cNvSpPr txBox="1">
            <a:spLocks noChangeArrowheads="1"/>
          </p:cNvSpPr>
          <p:nvPr userDrawn="1"/>
        </p:nvSpPr>
        <p:spPr bwMode="auto">
          <a:xfrm>
            <a:off x="1306513" y="6556375"/>
            <a:ext cx="6505575" cy="39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 eaLnBrk="0" hangingPunct="0">
              <a:defRPr/>
            </a:pPr>
            <a:r>
              <a:rPr lang="en-IN" sz="800">
                <a:latin typeface="Arial" charset="0"/>
                <a:cs typeface="+mn-cs"/>
              </a:rPr>
              <a:t>Glen Arnold, </a:t>
            </a:r>
            <a:r>
              <a:rPr lang="en-US" sz="800" i="1">
                <a:latin typeface="Arial" charset="0"/>
                <a:cs typeface="+mn-cs"/>
              </a:rPr>
              <a:t>Corporate Financial Management</a:t>
            </a:r>
            <a:r>
              <a:rPr lang="en-US" sz="800">
                <a:latin typeface="Arial" charset="0"/>
                <a:cs typeface="+mn-cs"/>
              </a:rPr>
              <a:t>, 5</a:t>
            </a:r>
            <a:r>
              <a:rPr lang="en-US" sz="800" baseline="30000">
                <a:latin typeface="Arial" charset="0"/>
                <a:cs typeface="+mn-cs"/>
              </a:rPr>
              <a:t>th</a:t>
            </a:r>
            <a:r>
              <a:rPr lang="en-US" sz="800">
                <a:latin typeface="Arial" charset="0"/>
                <a:cs typeface="+mn-cs"/>
              </a:rPr>
              <a:t>  Edition © Pearson Education Limited 2013</a:t>
            </a:r>
            <a:endParaRPr lang="en-GB" sz="800">
              <a:latin typeface="Arial" charset="0"/>
              <a:cs typeface="+mn-cs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med"/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2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altLang="en-US" sz="3200" dirty="0" smtClean="0"/>
              <a:t/>
            </a:r>
            <a:br>
              <a:rPr lang="en-GB" altLang="en-US" sz="3200" dirty="0" smtClean="0"/>
            </a:br>
            <a:r>
              <a:rPr lang="en-GB" altLang="en-US" sz="3200" dirty="0" smtClean="0"/>
              <a:t>Lecture </a:t>
            </a:r>
            <a:r>
              <a:rPr lang="en-GB" altLang="en-US" sz="3200" dirty="0" smtClean="0"/>
              <a:t>9</a:t>
            </a:r>
            <a:r>
              <a:rPr lang="en-GB" altLang="en-US" sz="3200" dirty="0" smtClean="0"/>
              <a:t/>
            </a:r>
            <a:br>
              <a:rPr lang="en-GB" altLang="en-US" sz="3200" dirty="0" smtClean="0"/>
            </a:br>
            <a:r>
              <a:rPr lang="en-GB" altLang="en-US" sz="3200" dirty="0" smtClean="0"/>
              <a:t>Working capital management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4"/>
          <p:cNvSpPr>
            <a:spLocks noChangeArrowheads="1"/>
          </p:cNvSpPr>
          <p:nvPr/>
        </p:nvSpPr>
        <p:spPr bwMode="auto">
          <a:xfrm>
            <a:off x="682625" y="231775"/>
            <a:ext cx="777875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Working capital management </a:t>
            </a:r>
          </a:p>
        </p:txBody>
      </p:sp>
      <p:sp>
        <p:nvSpPr>
          <p:cNvPr id="4099" name="Rectangle 5"/>
          <p:cNvSpPr>
            <a:spLocks noChangeArrowheads="1"/>
          </p:cNvSpPr>
          <p:nvPr/>
        </p:nvSpPr>
        <p:spPr bwMode="auto">
          <a:xfrm>
            <a:off x="700088" y="1566863"/>
            <a:ext cx="8223250" cy="4062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US" altLang="en-US"/>
              <a:t>Working capital cycle 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US" altLang="en-US">
                <a:solidFill>
                  <a:srgbClr val="000000"/>
                </a:solidFill>
              </a:rPr>
              <a:t>Cash conversion cycle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US" altLang="en-US">
                <a:solidFill>
                  <a:srgbClr val="000000"/>
                </a:solidFill>
              </a:rPr>
              <a:t>The dynamics of working capital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US" altLang="en-US">
                <a:solidFill>
                  <a:srgbClr val="000000"/>
                </a:solidFill>
              </a:rPr>
              <a:t>Working capital policies 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US" altLang="en-US">
                <a:solidFill>
                  <a:srgbClr val="000000"/>
                </a:solidFill>
              </a:rPr>
              <a:t>Overtrading 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US" altLang="en-US">
                <a:solidFill>
                  <a:srgbClr val="000000"/>
                </a:solidFill>
              </a:rPr>
              <a:t>Cash management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US" altLang="en-US">
                <a:solidFill>
                  <a:srgbClr val="000000"/>
                </a:solidFill>
              </a:rPr>
              <a:t>Inventory management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9"/>
          <p:cNvSpPr>
            <a:spLocks noChangeArrowheads="1"/>
          </p:cNvSpPr>
          <p:nvPr/>
        </p:nvSpPr>
        <p:spPr bwMode="auto">
          <a:xfrm>
            <a:off x="0" y="279400"/>
            <a:ext cx="91440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800" b="1"/>
              <a:t>A typical working capital cycle and other cash flows</a:t>
            </a:r>
          </a:p>
        </p:txBody>
      </p:sp>
      <p:pic>
        <p:nvPicPr>
          <p:cNvPr id="5123" name="Picture 12" descr="C13NF01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4688" y="836613"/>
            <a:ext cx="5253037" cy="5329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 Box 16"/>
          <p:cNvSpPr txBox="1">
            <a:spLocks noChangeArrowheads="1"/>
          </p:cNvSpPr>
          <p:nvPr/>
        </p:nvSpPr>
        <p:spPr bwMode="auto">
          <a:xfrm>
            <a:off x="292100" y="6142038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IN" altLang="en-US" sz="1800" b="1"/>
              <a:t>Exhibit 12.25</a:t>
            </a:r>
            <a:r>
              <a:rPr lang="en-IN" altLang="en-US" sz="1800"/>
              <a:t>  A</a:t>
            </a:r>
            <a:r>
              <a:rPr lang="en-US" altLang="en-US" sz="1800"/>
              <a:t> typical working capital cycle and other cash flows</a:t>
            </a:r>
            <a:endParaRPr lang="en-GB" altLang="en-US" sz="180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4"/>
          <p:cNvSpPr>
            <a:spLocks noChangeArrowheads="1"/>
          </p:cNvSpPr>
          <p:nvPr/>
        </p:nvSpPr>
        <p:spPr bwMode="auto">
          <a:xfrm>
            <a:off x="0" y="371475"/>
            <a:ext cx="9144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000" b="1"/>
              <a:t>The cash-conversion cycle as part of the working capital cycle</a:t>
            </a:r>
          </a:p>
        </p:txBody>
      </p:sp>
      <p:pic>
        <p:nvPicPr>
          <p:cNvPr id="6147" name="Picture 6" descr="C13NF01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908050"/>
            <a:ext cx="8208962" cy="4638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8" name="Text Box 8"/>
          <p:cNvSpPr txBox="1">
            <a:spLocks noChangeArrowheads="1"/>
          </p:cNvSpPr>
          <p:nvPr/>
        </p:nvSpPr>
        <p:spPr bwMode="auto">
          <a:xfrm>
            <a:off x="292100" y="6015038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IN" altLang="en-US" sz="1800" b="1"/>
              <a:t>Exhibit 12.27</a:t>
            </a:r>
            <a:r>
              <a:rPr lang="en-IN" altLang="en-US" sz="1800"/>
              <a:t>  T</a:t>
            </a:r>
            <a:r>
              <a:rPr lang="en-US" altLang="en-US" sz="1800"/>
              <a:t>he cash-conversion cycle as part of the working capital cycle</a:t>
            </a:r>
            <a:endParaRPr lang="en-GB" altLang="en-US" sz="180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6"/>
          <p:cNvSpPr>
            <a:spLocks noChangeArrowheads="1"/>
          </p:cNvSpPr>
          <p:nvPr/>
        </p:nvSpPr>
        <p:spPr bwMode="auto">
          <a:xfrm>
            <a:off x="682625" y="236538"/>
            <a:ext cx="77787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Summary of cash-conversion cycle</a:t>
            </a:r>
          </a:p>
        </p:txBody>
      </p:sp>
      <p:pic>
        <p:nvPicPr>
          <p:cNvPr id="7171" name="Picture 7" descr="C13NF01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475" y="2200275"/>
            <a:ext cx="8147050" cy="245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2" name="Text Box 9"/>
          <p:cNvSpPr txBox="1">
            <a:spLocks noChangeArrowheads="1"/>
          </p:cNvSpPr>
          <p:nvPr/>
        </p:nvSpPr>
        <p:spPr bwMode="auto">
          <a:xfrm>
            <a:off x="292100" y="6015038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IN" altLang="en-US" sz="1800" b="1"/>
              <a:t>Exhibit 12.28</a:t>
            </a:r>
            <a:r>
              <a:rPr lang="en-IN" altLang="en-US" sz="1800"/>
              <a:t>  Summary of cash-conversion cycle</a:t>
            </a:r>
            <a:endParaRPr lang="en-GB" altLang="en-US" sz="1800"/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032"/>
          <p:cNvSpPr>
            <a:spLocks noChangeArrowheads="1"/>
          </p:cNvSpPr>
          <p:nvPr/>
        </p:nvSpPr>
        <p:spPr bwMode="auto">
          <a:xfrm>
            <a:off x="682625" y="236538"/>
            <a:ext cx="77787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Calculation of cash-conversion cycle</a:t>
            </a:r>
          </a:p>
        </p:txBody>
      </p:sp>
      <p:sp>
        <p:nvSpPr>
          <p:cNvPr id="8195" name="Text Box 1055"/>
          <p:cNvSpPr txBox="1">
            <a:spLocks noChangeArrowheads="1"/>
          </p:cNvSpPr>
          <p:nvPr/>
        </p:nvSpPr>
        <p:spPr bwMode="auto">
          <a:xfrm>
            <a:off x="292100" y="6015038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IN" altLang="en-US" sz="1800" b="1"/>
              <a:t>Exhibit 12.29</a:t>
            </a:r>
            <a:r>
              <a:rPr lang="en-IN" altLang="en-US" sz="1800"/>
              <a:t>  Calculation of cash-conversion cycle</a:t>
            </a:r>
            <a:endParaRPr lang="en-GB" altLang="en-US" sz="1800"/>
          </a:p>
        </p:txBody>
      </p:sp>
      <p:grpSp>
        <p:nvGrpSpPr>
          <p:cNvPr id="8196" name="Group 40"/>
          <p:cNvGrpSpPr>
            <a:grpSpLocks/>
          </p:cNvGrpSpPr>
          <p:nvPr/>
        </p:nvGrpSpPr>
        <p:grpSpPr bwMode="auto">
          <a:xfrm>
            <a:off x="684213" y="1038225"/>
            <a:ext cx="7791450" cy="4749800"/>
            <a:chOff x="684213" y="981075"/>
            <a:chExt cx="7791450" cy="4750535"/>
          </a:xfrm>
        </p:grpSpPr>
        <p:sp>
          <p:nvSpPr>
            <p:cNvPr id="8197" name="Rectangle 1033"/>
            <p:cNvSpPr>
              <a:spLocks noChangeArrowheads="1"/>
            </p:cNvSpPr>
            <p:nvPr/>
          </p:nvSpPr>
          <p:spPr bwMode="auto">
            <a:xfrm>
              <a:off x="831850" y="981075"/>
              <a:ext cx="7439025" cy="8309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tabLst>
                  <a:tab pos="385763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tabLst>
                  <a:tab pos="385763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tabLst>
                  <a:tab pos="385763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tabLst>
                  <a:tab pos="385763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tabLst>
                  <a:tab pos="385763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385763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385763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385763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385763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eaLnBrk="1" hangingPunct="1">
                <a:spcBef>
                  <a:spcPct val="50000"/>
                </a:spcBef>
              </a:pPr>
              <a:r>
                <a:rPr lang="en-US" altLang="en-US" sz="1600"/>
                <a:t>			      Average value of raw materials stock                                                   			= 				      = X</a:t>
              </a:r>
              <a:r>
                <a:rPr lang="en-US" altLang="en-US" sz="1600" i="1"/>
                <a:t> </a:t>
              </a:r>
              <a:r>
                <a:rPr lang="en-US" altLang="en-US" sz="1600"/>
                <a:t>days 			    Average usage of raw materials per day</a:t>
              </a:r>
            </a:p>
          </p:txBody>
        </p:sp>
        <p:sp>
          <p:nvSpPr>
            <p:cNvPr id="8198" name="Rectangle 1034"/>
            <p:cNvSpPr>
              <a:spLocks noChangeArrowheads="1"/>
            </p:cNvSpPr>
            <p:nvPr/>
          </p:nvSpPr>
          <p:spPr bwMode="auto">
            <a:xfrm>
              <a:off x="998538" y="1890713"/>
              <a:ext cx="7439025" cy="8309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tabLst>
                  <a:tab pos="385763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tabLst>
                  <a:tab pos="385763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tabLst>
                  <a:tab pos="385763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tabLst>
                  <a:tab pos="385763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tabLst>
                  <a:tab pos="385763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385763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385763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385763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385763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eaLnBrk="1" hangingPunct="1">
                <a:spcBef>
                  <a:spcPct val="50000"/>
                </a:spcBef>
              </a:pPr>
              <a:r>
                <a:rPr lang="en-US" altLang="en-US" sz="1600"/>
                <a:t> 		                          Average level of creditors                          	                Credit period         = 				= X</a:t>
              </a:r>
              <a:r>
                <a:rPr lang="en-US" altLang="en-US" sz="1600" i="1"/>
                <a:t> </a:t>
              </a:r>
              <a:r>
                <a:rPr lang="en-US" altLang="en-US" sz="1600"/>
                <a:t>days                       	                                 Purchases on credit per day</a:t>
              </a:r>
            </a:p>
          </p:txBody>
        </p:sp>
        <p:sp>
          <p:nvSpPr>
            <p:cNvPr id="8199" name="Rectangle 1036"/>
            <p:cNvSpPr>
              <a:spLocks noChangeArrowheads="1"/>
            </p:cNvSpPr>
            <p:nvPr/>
          </p:nvSpPr>
          <p:spPr bwMode="auto">
            <a:xfrm>
              <a:off x="822325" y="2719388"/>
              <a:ext cx="7439025" cy="8309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tabLst>
                  <a:tab pos="385763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tabLst>
                  <a:tab pos="385763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tabLst>
                  <a:tab pos="385763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tabLst>
                  <a:tab pos="385763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tabLst>
                  <a:tab pos="385763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385763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385763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385763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385763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eaLnBrk="1" hangingPunct="1">
                <a:spcBef>
                  <a:spcPct val="50000"/>
                </a:spcBef>
              </a:pPr>
              <a:r>
                <a:rPr lang="en-US" altLang="en-US" sz="1600"/>
                <a:t> 		                       Average value of work in progress        	                Work-in-progress	= 			                  = X days                       	                               Average cost of goods sold per day</a:t>
              </a:r>
            </a:p>
          </p:txBody>
        </p:sp>
        <p:sp>
          <p:nvSpPr>
            <p:cNvPr id="8200" name="Rectangle 1037"/>
            <p:cNvSpPr>
              <a:spLocks noChangeArrowheads="1"/>
            </p:cNvSpPr>
            <p:nvPr/>
          </p:nvSpPr>
          <p:spPr bwMode="auto">
            <a:xfrm>
              <a:off x="1055688" y="3252788"/>
              <a:ext cx="747713" cy="3365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eaLnBrk="1" hangingPunct="1"/>
              <a:r>
                <a:rPr lang="en-US" altLang="en-US" sz="1600"/>
                <a:t>period</a:t>
              </a:r>
            </a:p>
          </p:txBody>
        </p:sp>
        <p:sp>
          <p:nvSpPr>
            <p:cNvPr id="8201" name="Rectangle 1039"/>
            <p:cNvSpPr>
              <a:spLocks noChangeArrowheads="1"/>
            </p:cNvSpPr>
            <p:nvPr/>
          </p:nvSpPr>
          <p:spPr bwMode="auto">
            <a:xfrm>
              <a:off x="836613" y="3833813"/>
              <a:ext cx="7439025" cy="8309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tabLst>
                  <a:tab pos="385763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tabLst>
                  <a:tab pos="385763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tabLst>
                  <a:tab pos="385763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tabLst>
                  <a:tab pos="385763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tabLst>
                  <a:tab pos="385763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385763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385763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385763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385763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eaLnBrk="1" hangingPunct="1">
                <a:spcBef>
                  <a:spcPct val="50000"/>
                </a:spcBef>
              </a:pPr>
              <a:r>
                <a:rPr lang="en-US" altLang="en-US" sz="1600"/>
                <a:t>			      Average value of finished goods in stock 	                			= 				          = X days                       	                                   Average cost of goods sold per day</a:t>
              </a:r>
            </a:p>
          </p:txBody>
        </p:sp>
        <p:sp>
          <p:nvSpPr>
            <p:cNvPr id="8202" name="Rectangle 1040"/>
            <p:cNvSpPr>
              <a:spLocks noChangeArrowheads="1"/>
            </p:cNvSpPr>
            <p:nvPr/>
          </p:nvSpPr>
          <p:spPr bwMode="auto">
            <a:xfrm>
              <a:off x="860425" y="4327525"/>
              <a:ext cx="1785938" cy="3365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eaLnBrk="1" hangingPunct="1"/>
              <a:r>
                <a:rPr lang="en-US" altLang="en-US" sz="1600"/>
                <a:t>inventory period</a:t>
              </a:r>
            </a:p>
          </p:txBody>
        </p:sp>
        <p:sp>
          <p:nvSpPr>
            <p:cNvPr id="8203" name="Rectangle 1043"/>
            <p:cNvSpPr>
              <a:spLocks noChangeArrowheads="1"/>
            </p:cNvSpPr>
            <p:nvPr/>
          </p:nvSpPr>
          <p:spPr bwMode="auto">
            <a:xfrm>
              <a:off x="1181100" y="5187950"/>
              <a:ext cx="1785938" cy="3365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eaLnBrk="1" hangingPunct="1"/>
              <a:r>
                <a:rPr lang="en-US" altLang="en-US" sz="1600"/>
                <a:t> period</a:t>
              </a:r>
            </a:p>
          </p:txBody>
        </p:sp>
        <p:sp>
          <p:nvSpPr>
            <p:cNvPr id="8204" name="Rectangle 1044"/>
            <p:cNvSpPr>
              <a:spLocks noChangeArrowheads="1"/>
            </p:cNvSpPr>
            <p:nvPr/>
          </p:nvSpPr>
          <p:spPr bwMode="auto">
            <a:xfrm>
              <a:off x="727075" y="1836738"/>
              <a:ext cx="558800" cy="3048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eaLnBrk="1" hangingPunct="1"/>
              <a:r>
                <a:rPr lang="en-US" altLang="en-US" sz="1400"/>
                <a:t>Less</a:t>
              </a:r>
            </a:p>
          </p:txBody>
        </p:sp>
        <p:sp>
          <p:nvSpPr>
            <p:cNvPr id="8205" name="Rectangle 1045"/>
            <p:cNvSpPr>
              <a:spLocks noChangeArrowheads="1"/>
            </p:cNvSpPr>
            <p:nvPr/>
          </p:nvSpPr>
          <p:spPr bwMode="auto">
            <a:xfrm>
              <a:off x="698500" y="2560638"/>
              <a:ext cx="500063" cy="3048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eaLnBrk="1" hangingPunct="1"/>
              <a:r>
                <a:rPr lang="en-US" altLang="en-US" sz="1400"/>
                <a:t>Add</a:t>
              </a:r>
            </a:p>
          </p:txBody>
        </p:sp>
        <p:sp>
          <p:nvSpPr>
            <p:cNvPr id="8206" name="Rectangle 1046"/>
            <p:cNvSpPr>
              <a:spLocks noChangeArrowheads="1"/>
            </p:cNvSpPr>
            <p:nvPr/>
          </p:nvSpPr>
          <p:spPr bwMode="auto">
            <a:xfrm>
              <a:off x="684213" y="3552825"/>
              <a:ext cx="500062" cy="3048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eaLnBrk="1" hangingPunct="1"/>
              <a:r>
                <a:rPr lang="en-US" altLang="en-US" sz="1400"/>
                <a:t>Add</a:t>
              </a:r>
            </a:p>
          </p:txBody>
        </p:sp>
        <p:sp>
          <p:nvSpPr>
            <p:cNvPr id="8207" name="Rectangle 1047"/>
            <p:cNvSpPr>
              <a:spLocks noChangeArrowheads="1"/>
            </p:cNvSpPr>
            <p:nvPr/>
          </p:nvSpPr>
          <p:spPr bwMode="auto">
            <a:xfrm>
              <a:off x="688975" y="4595813"/>
              <a:ext cx="500063" cy="3048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eaLnBrk="1" hangingPunct="1"/>
              <a:r>
                <a:rPr lang="en-US" altLang="en-US" sz="1400"/>
                <a:t>Add</a:t>
              </a:r>
            </a:p>
          </p:txBody>
        </p:sp>
        <p:sp>
          <p:nvSpPr>
            <p:cNvPr id="8208" name="Rectangle 1050"/>
            <p:cNvSpPr>
              <a:spLocks noChangeArrowheads="1"/>
            </p:cNvSpPr>
            <p:nvPr/>
          </p:nvSpPr>
          <p:spPr bwMode="auto">
            <a:xfrm>
              <a:off x="927100" y="1241425"/>
              <a:ext cx="1573213" cy="5810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eaLnBrk="1" hangingPunct="1"/>
              <a:r>
                <a:rPr lang="en-US" altLang="en-US" sz="1600"/>
                <a:t>Raw materials </a:t>
              </a:r>
            </a:p>
            <a:p>
              <a:pPr algn="l" eaLnBrk="1" hangingPunct="1"/>
              <a:r>
                <a:rPr lang="en-US" altLang="en-US" sz="1600"/>
                <a:t>stock period</a:t>
              </a:r>
            </a:p>
          </p:txBody>
        </p:sp>
        <p:sp>
          <p:nvSpPr>
            <p:cNvPr id="8209" name="Rectangle 1051"/>
            <p:cNvSpPr>
              <a:spLocks noChangeArrowheads="1"/>
            </p:cNvSpPr>
            <p:nvPr/>
          </p:nvSpPr>
          <p:spPr bwMode="auto">
            <a:xfrm>
              <a:off x="838200" y="4079875"/>
              <a:ext cx="1558925" cy="3365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1600"/>
                <a:t>Finished goods</a:t>
              </a:r>
            </a:p>
          </p:txBody>
        </p:sp>
        <p:sp>
          <p:nvSpPr>
            <p:cNvPr id="8210" name="Rectangle 1052"/>
            <p:cNvSpPr>
              <a:spLocks noChangeArrowheads="1"/>
            </p:cNvSpPr>
            <p:nvPr/>
          </p:nvSpPr>
          <p:spPr bwMode="auto">
            <a:xfrm>
              <a:off x="798513" y="4962525"/>
              <a:ext cx="1957387" cy="3365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1600"/>
                <a:t> Debtor-conversion </a:t>
              </a:r>
            </a:p>
          </p:txBody>
        </p:sp>
        <p:cxnSp>
          <p:nvCxnSpPr>
            <p:cNvPr id="8211" name="Straight Connector 22"/>
            <p:cNvCxnSpPr>
              <a:cxnSpLocks noChangeShapeType="1"/>
            </p:cNvCxnSpPr>
            <p:nvPr/>
          </p:nvCxnSpPr>
          <p:spPr bwMode="auto">
            <a:xfrm>
              <a:off x="2989262" y="5304259"/>
              <a:ext cx="3125788" cy="0"/>
            </a:xfrm>
            <a:prstGeom prst="line">
              <a:avLst/>
            </a:prstGeom>
            <a:noFill/>
            <a:ln w="15875" algn="ctr">
              <a:solidFill>
                <a:schemeClr val="tx1"/>
              </a:solidFill>
              <a:round/>
              <a:headEnd/>
              <a:tailEnd/>
            </a:ln>
          </p:spPr>
        </p:cxnSp>
        <p:sp>
          <p:nvSpPr>
            <p:cNvPr id="8212" name="Rectangle 1042"/>
            <p:cNvSpPr>
              <a:spLocks noChangeArrowheads="1"/>
            </p:cNvSpPr>
            <p:nvPr/>
          </p:nvSpPr>
          <p:spPr bwMode="auto">
            <a:xfrm>
              <a:off x="1036638" y="4900613"/>
              <a:ext cx="7439025" cy="8309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tabLst>
                  <a:tab pos="385763" algn="l"/>
                  <a:tab pos="1619250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tabLst>
                  <a:tab pos="385763" algn="l"/>
                  <a:tab pos="1619250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tabLst>
                  <a:tab pos="385763" algn="l"/>
                  <a:tab pos="1619250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tabLst>
                  <a:tab pos="385763" algn="l"/>
                  <a:tab pos="1619250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tabLst>
                  <a:tab pos="385763" algn="l"/>
                  <a:tab pos="1619250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385763" algn="l"/>
                  <a:tab pos="1619250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385763" algn="l"/>
                  <a:tab pos="1619250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385763" algn="l"/>
                  <a:tab pos="1619250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385763" algn="l"/>
                  <a:tab pos="1619250" algn="l"/>
                </a:tabLs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eaLnBrk="1" hangingPunct="1">
                <a:spcBef>
                  <a:spcPct val="50000"/>
                </a:spcBef>
              </a:pPr>
              <a:r>
                <a:rPr lang="en-US" altLang="en-US" sz="1600"/>
                <a:t>	             	           Average value of debtors 	                			=   			           = X days                       	                             Average value of sales per day</a:t>
              </a:r>
            </a:p>
          </p:txBody>
        </p:sp>
        <p:cxnSp>
          <p:nvCxnSpPr>
            <p:cNvPr id="8213" name="Straight Connector 27"/>
            <p:cNvCxnSpPr>
              <a:cxnSpLocks noChangeShapeType="1"/>
            </p:cNvCxnSpPr>
            <p:nvPr/>
          </p:nvCxnSpPr>
          <p:spPr bwMode="auto">
            <a:xfrm>
              <a:off x="2978299" y="4256137"/>
              <a:ext cx="3822551" cy="0"/>
            </a:xfrm>
            <a:prstGeom prst="line">
              <a:avLst/>
            </a:prstGeom>
            <a:noFill/>
            <a:ln w="15875" algn="ctr">
              <a:solidFill>
                <a:schemeClr val="tx1"/>
              </a:solidFill>
              <a:round/>
              <a:headEnd/>
              <a:tailEnd/>
            </a:ln>
          </p:spPr>
        </p:cxnSp>
        <p:cxnSp>
          <p:nvCxnSpPr>
            <p:cNvPr id="8214" name="Straight Connector 31"/>
            <p:cNvCxnSpPr>
              <a:cxnSpLocks noChangeShapeType="1"/>
            </p:cNvCxnSpPr>
            <p:nvPr/>
          </p:nvCxnSpPr>
          <p:spPr bwMode="auto">
            <a:xfrm>
              <a:off x="2978299" y="3141712"/>
              <a:ext cx="3308201" cy="0"/>
            </a:xfrm>
            <a:prstGeom prst="line">
              <a:avLst/>
            </a:prstGeom>
            <a:noFill/>
            <a:ln w="15875" algn="ctr">
              <a:solidFill>
                <a:schemeClr val="tx1"/>
              </a:solidFill>
              <a:round/>
              <a:headEnd/>
              <a:tailEnd/>
            </a:ln>
          </p:spPr>
        </p:cxnSp>
        <p:cxnSp>
          <p:nvCxnSpPr>
            <p:cNvPr id="8215" name="Straight Connector 33"/>
            <p:cNvCxnSpPr>
              <a:cxnSpLocks noChangeShapeType="1"/>
            </p:cNvCxnSpPr>
            <p:nvPr/>
          </p:nvCxnSpPr>
          <p:spPr bwMode="auto">
            <a:xfrm>
              <a:off x="2949724" y="2313037"/>
              <a:ext cx="3403451" cy="0"/>
            </a:xfrm>
            <a:prstGeom prst="line">
              <a:avLst/>
            </a:prstGeom>
            <a:noFill/>
            <a:ln w="15875" algn="ctr">
              <a:solidFill>
                <a:schemeClr val="tx1"/>
              </a:solidFill>
              <a:round/>
              <a:headEnd/>
              <a:tailEnd/>
            </a:ln>
          </p:spPr>
        </p:cxnSp>
        <p:cxnSp>
          <p:nvCxnSpPr>
            <p:cNvPr id="8216" name="Straight Connector 38"/>
            <p:cNvCxnSpPr>
              <a:cxnSpLocks noChangeShapeType="1"/>
            </p:cNvCxnSpPr>
            <p:nvPr/>
          </p:nvCxnSpPr>
          <p:spPr bwMode="auto">
            <a:xfrm>
              <a:off x="2930674" y="1398637"/>
              <a:ext cx="3632051" cy="0"/>
            </a:xfrm>
            <a:prstGeom prst="line">
              <a:avLst/>
            </a:prstGeom>
            <a:noFill/>
            <a:ln w="15875" algn="ctr">
              <a:solidFill>
                <a:schemeClr val="tx1"/>
              </a:solidFill>
              <a:round/>
              <a:headEnd/>
              <a:tailEnd/>
            </a:ln>
          </p:spPr>
        </p:cxnSp>
      </p:grp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9"/>
          <p:cNvSpPr>
            <a:spLocks noChangeArrowheads="1"/>
          </p:cNvSpPr>
          <p:nvPr/>
        </p:nvSpPr>
        <p:spPr bwMode="auto">
          <a:xfrm>
            <a:off x="0" y="371475"/>
            <a:ext cx="9144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000" b="1"/>
              <a:t>Figures invented in order to calculate a cash-conversion cycle</a:t>
            </a:r>
          </a:p>
        </p:txBody>
      </p:sp>
      <p:pic>
        <p:nvPicPr>
          <p:cNvPr id="9219" name="Picture 10" descr="exh-13-1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575" y="1984375"/>
            <a:ext cx="8069263" cy="2889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0" name="Text Box 12"/>
          <p:cNvSpPr txBox="1">
            <a:spLocks noChangeArrowheads="1"/>
          </p:cNvSpPr>
          <p:nvPr/>
        </p:nvSpPr>
        <p:spPr bwMode="auto">
          <a:xfrm>
            <a:off x="292100" y="5722938"/>
            <a:ext cx="8534400" cy="823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IN" altLang="en-US" sz="1800" b="1"/>
              <a:t>Exhibit 12.30</a:t>
            </a:r>
            <a:r>
              <a:rPr lang="en-IN" altLang="en-US" sz="1800"/>
              <a:t>  </a:t>
            </a:r>
            <a:r>
              <a:rPr lang="en-US" altLang="en-US" sz="1800"/>
              <a:t>Figures invented in order to calculate a cash-conversion cycle</a:t>
            </a:r>
          </a:p>
          <a:p>
            <a:pPr algn="l">
              <a:spcBef>
                <a:spcPct val="50000"/>
              </a:spcBef>
            </a:pPr>
            <a:r>
              <a:rPr lang="en-US" altLang="en-US" sz="1200"/>
              <a:t>* This is simplified to the creditor period on a single input, raw materials – there will be other inputs and creditors in most firms.</a:t>
            </a:r>
            <a:endParaRPr lang="en-GB" altLang="en-US" sz="120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5"/>
          <p:cNvSpPr>
            <a:spLocks noChangeArrowheads="1"/>
          </p:cNvSpPr>
          <p:nvPr/>
        </p:nvSpPr>
        <p:spPr bwMode="auto">
          <a:xfrm>
            <a:off x="682625" y="236538"/>
            <a:ext cx="77787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Cash-conversion cycle</a:t>
            </a:r>
          </a:p>
        </p:txBody>
      </p:sp>
      <p:pic>
        <p:nvPicPr>
          <p:cNvPr id="10243" name="Picture 9" descr="slide-25-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7950" y="901700"/>
            <a:ext cx="6362700" cy="4489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4" name="Text Box 10"/>
          <p:cNvSpPr txBox="1">
            <a:spLocks noChangeArrowheads="1"/>
          </p:cNvSpPr>
          <p:nvPr/>
        </p:nvSpPr>
        <p:spPr bwMode="auto">
          <a:xfrm>
            <a:off x="292100" y="5457825"/>
            <a:ext cx="8534400" cy="1098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IN" altLang="en-US" sz="1800" b="1"/>
              <a:t>Exhibit 12.30</a:t>
            </a:r>
            <a:r>
              <a:rPr lang="en-IN" altLang="en-US" sz="1800"/>
              <a:t>  </a:t>
            </a:r>
            <a:r>
              <a:rPr lang="en-US" altLang="en-US" sz="1800"/>
              <a:t>Figures invented in order to calculate a cash-conversion cycle (Continued)</a:t>
            </a:r>
          </a:p>
          <a:p>
            <a:pPr algn="l">
              <a:spcBef>
                <a:spcPct val="50000"/>
              </a:spcBef>
            </a:pPr>
            <a:r>
              <a:rPr lang="en-US" altLang="en-US" sz="1200"/>
              <a:t>* This is simplified to the creditor period on a single input, raw materials – there will be other inputs and creditors in most firms.</a:t>
            </a:r>
            <a:endParaRPr lang="en-GB" altLang="en-US" sz="1200"/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8"/>
          <p:cNvSpPr>
            <a:spLocks noChangeArrowheads="1"/>
          </p:cNvSpPr>
          <p:nvPr/>
        </p:nvSpPr>
        <p:spPr bwMode="auto">
          <a:xfrm>
            <a:off x="682625" y="236538"/>
            <a:ext cx="77787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Working capital tension</a:t>
            </a:r>
          </a:p>
        </p:txBody>
      </p:sp>
      <p:pic>
        <p:nvPicPr>
          <p:cNvPr id="11267" name="Picture 9" descr="C13NF01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775" y="1819275"/>
            <a:ext cx="8158163" cy="3228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8" name="Text Box 11"/>
          <p:cNvSpPr txBox="1">
            <a:spLocks noChangeArrowheads="1"/>
          </p:cNvSpPr>
          <p:nvPr/>
        </p:nvSpPr>
        <p:spPr bwMode="auto">
          <a:xfrm>
            <a:off x="292100" y="6015038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IN" altLang="en-US" sz="1800" b="1"/>
              <a:t>Exhibit 12.31</a:t>
            </a:r>
            <a:r>
              <a:rPr lang="en-IN" altLang="en-US" sz="1800"/>
              <a:t>  Working capital tension</a:t>
            </a:r>
            <a:endParaRPr lang="en-GB" altLang="en-US" sz="1800"/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5"/>
          <p:cNvSpPr>
            <a:spLocks noChangeArrowheads="1"/>
          </p:cNvSpPr>
          <p:nvPr/>
        </p:nvSpPr>
        <p:spPr bwMode="auto">
          <a:xfrm>
            <a:off x="682625" y="231775"/>
            <a:ext cx="777875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The dynamics of working capital</a:t>
            </a:r>
          </a:p>
        </p:txBody>
      </p:sp>
      <p:pic>
        <p:nvPicPr>
          <p:cNvPr id="12291" name="Picture 8" descr="exh-13-1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638" y="1809750"/>
            <a:ext cx="8029575" cy="3602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2" name="Text Box 10"/>
          <p:cNvSpPr txBox="1">
            <a:spLocks noChangeArrowheads="1"/>
          </p:cNvSpPr>
          <p:nvPr/>
        </p:nvSpPr>
        <p:spPr bwMode="auto">
          <a:xfrm>
            <a:off x="292100" y="6015038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IN" altLang="en-US" sz="1800" b="1"/>
              <a:t>Exhibit 12.32</a:t>
            </a:r>
            <a:r>
              <a:rPr lang="en-IN" altLang="en-US" sz="1800"/>
              <a:t>  Working capital periods</a:t>
            </a:r>
            <a:endParaRPr lang="en-GB" altLang="en-US" sz="1800"/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4"/>
          <p:cNvSpPr>
            <a:spLocks noChangeArrowheads="1"/>
          </p:cNvSpPr>
          <p:nvPr/>
        </p:nvSpPr>
        <p:spPr bwMode="auto">
          <a:xfrm>
            <a:off x="0" y="328613"/>
            <a:ext cx="9144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b="1"/>
              <a:t>Working capital changes when sales rise by 50 per cent</a:t>
            </a:r>
          </a:p>
        </p:txBody>
      </p:sp>
      <p:pic>
        <p:nvPicPr>
          <p:cNvPr id="13315" name="Picture 6" descr="exh-13-19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900113"/>
            <a:ext cx="5616575" cy="5072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Text Box 8"/>
          <p:cNvSpPr txBox="1">
            <a:spLocks noChangeArrowheads="1"/>
          </p:cNvSpPr>
          <p:nvPr/>
        </p:nvSpPr>
        <p:spPr bwMode="auto">
          <a:xfrm>
            <a:off x="292100" y="6015038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IN" altLang="en-US" sz="1800" b="1"/>
              <a:t>Exhibit 12.33</a:t>
            </a:r>
            <a:r>
              <a:rPr lang="en-IN" altLang="en-US" sz="1800"/>
              <a:t>  </a:t>
            </a:r>
            <a:r>
              <a:rPr lang="en-US" altLang="en-US" sz="1800"/>
              <a:t>Working capital changes when sales rise by 50 per cent</a:t>
            </a:r>
            <a:endParaRPr lang="en-GB" altLang="en-US" sz="1800"/>
          </a:p>
        </p:txBody>
      </p: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4"/>
          <p:cNvSpPr>
            <a:spLocks noChangeArrowheads="1"/>
          </p:cNvSpPr>
          <p:nvPr/>
        </p:nvSpPr>
        <p:spPr bwMode="auto">
          <a:xfrm>
            <a:off x="0" y="376238"/>
            <a:ext cx="9144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000" b="1"/>
              <a:t>Working capital changes when sales rise by 50 per cent (Continued)</a:t>
            </a:r>
          </a:p>
        </p:txBody>
      </p:sp>
      <p:pic>
        <p:nvPicPr>
          <p:cNvPr id="14339" name="Picture 5" descr="exh-13-19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836613"/>
            <a:ext cx="5689600" cy="5153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0" name="Text Box 7"/>
          <p:cNvSpPr txBox="1">
            <a:spLocks noChangeArrowheads="1"/>
          </p:cNvSpPr>
          <p:nvPr/>
        </p:nvSpPr>
        <p:spPr bwMode="auto">
          <a:xfrm>
            <a:off x="292100" y="6015038"/>
            <a:ext cx="872966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IN" altLang="en-US" sz="1800" b="1"/>
              <a:t>Exhibit 12.33</a:t>
            </a:r>
            <a:r>
              <a:rPr lang="en-IN" altLang="en-US" sz="1800"/>
              <a:t>  </a:t>
            </a:r>
            <a:r>
              <a:rPr lang="en-US" altLang="en-US" sz="1800"/>
              <a:t>Working capital changes when sales rise by 50 per cent (Continued)</a:t>
            </a:r>
            <a:endParaRPr lang="en-GB" altLang="en-US" sz="1800"/>
          </a:p>
        </p:txBody>
      </p:sp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6"/>
          <p:cNvSpPr>
            <a:spLocks noChangeArrowheads="1"/>
          </p:cNvSpPr>
          <p:nvPr/>
        </p:nvSpPr>
        <p:spPr bwMode="auto">
          <a:xfrm>
            <a:off x="0" y="381000"/>
            <a:ext cx="9144000" cy="39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000" b="1"/>
              <a:t>Working capital changes when sales rise by 50 per cent (Continued)</a:t>
            </a:r>
          </a:p>
        </p:txBody>
      </p:sp>
      <p:pic>
        <p:nvPicPr>
          <p:cNvPr id="15363" name="Picture 8" descr="exh-13-19c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819150"/>
            <a:ext cx="5616575" cy="5083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4" name="Text Box 10"/>
          <p:cNvSpPr txBox="1">
            <a:spLocks noChangeArrowheads="1"/>
          </p:cNvSpPr>
          <p:nvPr/>
        </p:nvSpPr>
        <p:spPr bwMode="auto">
          <a:xfrm>
            <a:off x="292100" y="6015038"/>
            <a:ext cx="872966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IN" altLang="en-US" sz="1800" b="1"/>
              <a:t>Exhibit 12.33</a:t>
            </a:r>
            <a:r>
              <a:rPr lang="en-IN" altLang="en-US" sz="1800"/>
              <a:t>  </a:t>
            </a:r>
            <a:r>
              <a:rPr lang="en-US" altLang="en-US" sz="1800"/>
              <a:t>Working capital changes when sales rise by 50 per cent (Continued)</a:t>
            </a:r>
            <a:endParaRPr lang="en-GB" altLang="en-US" sz="1800"/>
          </a:p>
        </p:txBody>
      </p:sp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/>
          <p:cNvSpPr>
            <a:spLocks noChangeArrowheads="1"/>
          </p:cNvSpPr>
          <p:nvPr/>
        </p:nvSpPr>
        <p:spPr bwMode="auto">
          <a:xfrm>
            <a:off x="682625" y="236538"/>
            <a:ext cx="77787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Policies for working capital</a:t>
            </a:r>
          </a:p>
        </p:txBody>
      </p:sp>
      <p:pic>
        <p:nvPicPr>
          <p:cNvPr id="16387" name="Picture 8" descr="C13NF02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981075"/>
            <a:ext cx="6335712" cy="4975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8" name="Text Box 10"/>
          <p:cNvSpPr txBox="1">
            <a:spLocks noChangeArrowheads="1"/>
          </p:cNvSpPr>
          <p:nvPr/>
        </p:nvSpPr>
        <p:spPr bwMode="auto">
          <a:xfrm>
            <a:off x="292100" y="5900738"/>
            <a:ext cx="8534400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IN" altLang="en-US" sz="1800" b="1"/>
              <a:t>Exhibit 12.34</a:t>
            </a:r>
            <a:r>
              <a:rPr lang="en-IN" altLang="en-US" sz="1800"/>
              <a:t>  </a:t>
            </a:r>
            <a:r>
              <a:rPr lang="en-US" altLang="en-US" sz="1800"/>
              <a:t>Policies for working capital</a:t>
            </a:r>
          </a:p>
          <a:p>
            <a:pPr algn="l">
              <a:spcBef>
                <a:spcPct val="50000"/>
              </a:spcBef>
            </a:pPr>
            <a:r>
              <a:rPr lang="en-US" altLang="en-US" sz="1200"/>
              <a:t>Note: The numbers are illustrative and do not imply a ‘normal’ relationship between sales and current assets.</a:t>
            </a:r>
            <a:endParaRPr lang="en-GB" altLang="en-US" sz="1200"/>
          </a:p>
        </p:txBody>
      </p:sp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6"/>
          <p:cNvSpPr>
            <a:spLocks noChangeArrowheads="1"/>
          </p:cNvSpPr>
          <p:nvPr/>
        </p:nvSpPr>
        <p:spPr bwMode="auto">
          <a:xfrm>
            <a:off x="968375" y="3733800"/>
            <a:ext cx="6351588" cy="2225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US" altLang="en-US" sz="2000"/>
              <a:t>			 £000</a:t>
            </a:r>
          </a:p>
          <a:p>
            <a:pPr algn="l" eaLnBrk="1" hangingPunct="1">
              <a:spcBef>
                <a:spcPct val="50000"/>
              </a:spcBef>
            </a:pPr>
            <a:r>
              <a:rPr lang="en-US" altLang="en-US" sz="2000"/>
              <a:t>Turnover 		2,000</a:t>
            </a:r>
          </a:p>
          <a:p>
            <a:pPr algn="l" eaLnBrk="1" hangingPunct="1">
              <a:spcBef>
                <a:spcPct val="50000"/>
              </a:spcBef>
            </a:pPr>
            <a:r>
              <a:rPr lang="en-US" altLang="en-US" sz="2000"/>
              <a:t>Cost of goods sold 	1,800                                                                               		            ––––––                                                                      Profit 		                200					            ––––––</a:t>
            </a:r>
          </a:p>
        </p:txBody>
      </p:sp>
      <p:sp>
        <p:nvSpPr>
          <p:cNvPr id="17411" name="Rectangle 7"/>
          <p:cNvSpPr>
            <a:spLocks noChangeArrowheads="1"/>
          </p:cNvSpPr>
          <p:nvPr/>
        </p:nvSpPr>
        <p:spPr bwMode="auto">
          <a:xfrm>
            <a:off x="682625" y="231775"/>
            <a:ext cx="777875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Overtrading</a:t>
            </a:r>
          </a:p>
        </p:txBody>
      </p:sp>
      <p:sp>
        <p:nvSpPr>
          <p:cNvPr id="17412" name="Rectangle 8"/>
          <p:cNvSpPr>
            <a:spLocks noChangeArrowheads="1"/>
          </p:cNvSpPr>
          <p:nvPr/>
        </p:nvSpPr>
        <p:spPr bwMode="auto">
          <a:xfrm>
            <a:off x="700088" y="1554163"/>
            <a:ext cx="8223250" cy="4062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000"/>
              <a:t>Overtrading occurs when a business has insufficient finance for 				working capital to sustain its level of trading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000"/>
              <a:t>A business is said to be overtrading when it tries to engage in more 			business than its working capital will allow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000"/>
              <a:t>Bits and Rams Ltd which in 20X1 had a turnover of £2m and a profit 		of £200,000:</a:t>
            </a:r>
          </a:p>
        </p:txBody>
      </p:sp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6"/>
          <p:cNvSpPr>
            <a:spLocks noChangeArrowheads="1"/>
          </p:cNvSpPr>
          <p:nvPr/>
        </p:nvSpPr>
        <p:spPr bwMode="auto">
          <a:xfrm>
            <a:off x="0" y="239713"/>
            <a:ext cx="9144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Cash flow for Bits and Rams Ltd in 20X2</a:t>
            </a:r>
          </a:p>
        </p:txBody>
      </p:sp>
      <p:pic>
        <p:nvPicPr>
          <p:cNvPr id="18435" name="Picture 7" descr="exh-13-2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600" y="1676400"/>
            <a:ext cx="8177213" cy="3514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436" name="Text Box 10"/>
          <p:cNvSpPr txBox="1">
            <a:spLocks noChangeArrowheads="1"/>
          </p:cNvSpPr>
          <p:nvPr/>
        </p:nvSpPr>
        <p:spPr bwMode="auto">
          <a:xfrm>
            <a:off x="292100" y="6015038"/>
            <a:ext cx="872966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IN" altLang="en-US" sz="1800" b="1"/>
              <a:t>Exhibit 12.35</a:t>
            </a:r>
            <a:r>
              <a:rPr lang="en-IN" altLang="en-US" sz="1800"/>
              <a:t>  </a:t>
            </a:r>
            <a:r>
              <a:rPr lang="en-US" altLang="en-US" sz="1800"/>
              <a:t>Cash flow for Bits and Rams Ltd in 20X2</a:t>
            </a:r>
            <a:endParaRPr lang="en-GB" altLang="en-US" sz="1800"/>
          </a:p>
        </p:txBody>
      </p:sp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ChangeArrowheads="1"/>
          </p:cNvSpPr>
          <p:nvPr/>
        </p:nvSpPr>
        <p:spPr bwMode="auto">
          <a:xfrm>
            <a:off x="0" y="239713"/>
            <a:ext cx="91440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Why is cash important?</a:t>
            </a:r>
          </a:p>
        </p:txBody>
      </p:sp>
      <p:sp>
        <p:nvSpPr>
          <p:cNvPr id="21512" name="Rectangle 8"/>
          <p:cNvSpPr>
            <a:spLocks noChangeArrowheads="1"/>
          </p:cNvSpPr>
          <p:nvPr/>
        </p:nvSpPr>
        <p:spPr bwMode="auto">
          <a:xfrm>
            <a:off x="700088" y="1566863"/>
            <a:ext cx="8223250" cy="464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344488" indent="-344488" algn="l" defTabSz="304800">
              <a:spcBef>
                <a:spcPct val="30000"/>
              </a:spcBef>
              <a:buFontTx/>
              <a:buChar char="•"/>
              <a:tabLst>
                <a:tab pos="185738" algn="l"/>
              </a:tabLst>
              <a:defRPr/>
            </a:pPr>
            <a:r>
              <a:rPr lang="en-US" sz="2600" dirty="0">
                <a:latin typeface="Arial" charset="0"/>
                <a:cs typeface="+mn-cs"/>
              </a:rPr>
              <a:t>There are three categories of motives ascribed to 				the holding of cash:</a:t>
            </a:r>
          </a:p>
          <a:p>
            <a:pPr marL="344488" lvl="1" indent="-344488" algn="l" defTabSz="304800">
              <a:spcBef>
                <a:spcPct val="30000"/>
              </a:spcBef>
              <a:buFontTx/>
              <a:buChar char="–"/>
              <a:tabLst>
                <a:tab pos="185738" algn="l"/>
              </a:tabLst>
              <a:defRPr/>
            </a:pPr>
            <a:r>
              <a:rPr lang="en-US" sz="2200" dirty="0">
                <a:latin typeface="Arial" charset="0"/>
                <a:cs typeface="+mn-cs"/>
              </a:rPr>
              <a:t>1 Transaction motive</a:t>
            </a:r>
          </a:p>
          <a:p>
            <a:pPr marL="344488" lvl="1" indent="-344488" algn="l" defTabSz="304800">
              <a:spcBef>
                <a:spcPct val="30000"/>
              </a:spcBef>
              <a:buFontTx/>
              <a:buChar char="–"/>
              <a:tabLst>
                <a:tab pos="185738" algn="l"/>
              </a:tabLst>
              <a:defRPr/>
            </a:pPr>
            <a:r>
              <a:rPr lang="en-US" sz="2200" dirty="0">
                <a:latin typeface="Arial" charset="0"/>
                <a:cs typeface="+mn-cs"/>
              </a:rPr>
              <a:t>2 Precautionary motive</a:t>
            </a:r>
          </a:p>
          <a:p>
            <a:pPr marL="344488" lvl="1" indent="-344488" algn="l" defTabSz="304800">
              <a:spcBef>
                <a:spcPct val="30000"/>
              </a:spcBef>
              <a:buFontTx/>
              <a:buChar char="–"/>
              <a:tabLst>
                <a:tab pos="185738" algn="l"/>
              </a:tabLst>
              <a:defRPr/>
            </a:pPr>
            <a:r>
              <a:rPr lang="en-US" sz="2200" dirty="0">
                <a:solidFill>
                  <a:srgbClr val="000000"/>
                </a:solidFill>
                <a:latin typeface="Arial" charset="0"/>
                <a:cs typeface="+mn-cs"/>
              </a:rPr>
              <a:t>3 Speculative motive</a:t>
            </a:r>
          </a:p>
          <a:p>
            <a:pPr marL="247650" indent="-247650" algn="l" defTabSz="304800">
              <a:spcBef>
                <a:spcPct val="30000"/>
              </a:spcBef>
              <a:buFontTx/>
              <a:buChar char="•"/>
              <a:defRPr/>
            </a:pPr>
            <a:r>
              <a:rPr lang="en-US" sz="2600" dirty="0">
                <a:solidFill>
                  <a:srgbClr val="000000"/>
                </a:solidFill>
                <a:latin typeface="Arial" charset="0"/>
                <a:cs typeface="+mn-cs"/>
              </a:rPr>
              <a:t>Operating cash is money held for operating 		purposes which is earning below-market interest 			rates because the firm needs quick access to it on a 	regular basis</a:t>
            </a:r>
          </a:p>
          <a:p>
            <a:pPr marL="344488" indent="-344488" algn="l" defTabSz="304800">
              <a:spcBef>
                <a:spcPct val="30000"/>
              </a:spcBef>
              <a:buFontTx/>
              <a:buChar char="•"/>
              <a:tabLst>
                <a:tab pos="185738" algn="l"/>
              </a:tabLst>
              <a:defRPr/>
            </a:pPr>
            <a:r>
              <a:rPr lang="en-US" sz="2600" dirty="0">
                <a:solidFill>
                  <a:srgbClr val="000000"/>
                </a:solidFill>
                <a:latin typeface="Arial" charset="0"/>
                <a:cs typeface="+mn-cs"/>
              </a:rPr>
              <a:t>Money held in </a:t>
            </a:r>
            <a:r>
              <a:rPr lang="en-US" sz="2600" dirty="0" err="1">
                <a:solidFill>
                  <a:srgbClr val="000000"/>
                </a:solidFill>
                <a:latin typeface="Arial" charset="0"/>
                <a:cs typeface="+mn-cs"/>
              </a:rPr>
              <a:t>cheque</a:t>
            </a:r>
            <a:r>
              <a:rPr lang="en-US" sz="2600" dirty="0">
                <a:solidFill>
                  <a:srgbClr val="000000"/>
                </a:solidFill>
                <a:latin typeface="Arial" charset="0"/>
                <a:cs typeface="+mn-cs"/>
              </a:rPr>
              <a:t> accounts is considered cash</a:t>
            </a:r>
          </a:p>
        </p:txBody>
      </p:sp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4"/>
          <p:cNvSpPr>
            <a:spLocks noChangeArrowheads="1"/>
          </p:cNvSpPr>
          <p:nvPr/>
        </p:nvSpPr>
        <p:spPr bwMode="auto">
          <a:xfrm>
            <a:off x="682625" y="236538"/>
            <a:ext cx="77787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The cash trade-off</a:t>
            </a:r>
          </a:p>
        </p:txBody>
      </p:sp>
      <p:pic>
        <p:nvPicPr>
          <p:cNvPr id="20483" name="Picture 5" descr="C13NF02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450" y="765175"/>
            <a:ext cx="6337300" cy="5138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484" name="Text Box 7"/>
          <p:cNvSpPr txBox="1">
            <a:spLocks noChangeArrowheads="1"/>
          </p:cNvSpPr>
          <p:nvPr/>
        </p:nvSpPr>
        <p:spPr bwMode="auto">
          <a:xfrm>
            <a:off x="292100" y="5900738"/>
            <a:ext cx="8729663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IN" altLang="en-US" sz="1800" b="1"/>
              <a:t>Exhibit 12.36</a:t>
            </a:r>
            <a:r>
              <a:rPr lang="en-IN" altLang="en-US" sz="1800"/>
              <a:t>  </a:t>
            </a:r>
            <a:r>
              <a:rPr lang="en-US" altLang="en-US" sz="1800"/>
              <a:t>The cash trade-off</a:t>
            </a:r>
          </a:p>
          <a:p>
            <a:pPr algn="l">
              <a:spcBef>
                <a:spcPct val="50000"/>
              </a:spcBef>
            </a:pPr>
            <a:r>
              <a:rPr lang="en-US" altLang="en-US" sz="1200"/>
              <a:t>* If an overdraft is used it is the excess cost of borrowing on overdraft as opposed to borrowing elsewhere.</a:t>
            </a:r>
            <a:endParaRPr lang="en-GB" altLang="en-US" sz="120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4"/>
          <p:cNvSpPr>
            <a:spLocks noChangeArrowheads="1"/>
          </p:cNvSpPr>
          <p:nvPr/>
        </p:nvSpPr>
        <p:spPr bwMode="auto">
          <a:xfrm>
            <a:off x="682625" y="236538"/>
            <a:ext cx="77787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Baumol’s cash model</a:t>
            </a:r>
          </a:p>
        </p:txBody>
      </p:sp>
      <p:sp>
        <p:nvSpPr>
          <p:cNvPr id="24581" name="Rectangle 5"/>
          <p:cNvSpPr>
            <a:spLocks noChangeArrowheads="1"/>
          </p:cNvSpPr>
          <p:nvPr/>
        </p:nvSpPr>
        <p:spPr bwMode="auto">
          <a:xfrm>
            <a:off x="687388" y="1220788"/>
            <a:ext cx="7742237" cy="2208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marL="295275" indent="-295275" algn="l" defTabSz="304800">
              <a:spcBef>
                <a:spcPct val="25000"/>
              </a:spcBef>
              <a:buFontTx/>
              <a:buChar char="•"/>
              <a:tabLst>
                <a:tab pos="185738" algn="l"/>
              </a:tabLst>
              <a:defRPr/>
            </a:pPr>
            <a:r>
              <a:rPr lang="en-US" sz="2200" dirty="0">
                <a:latin typeface="Arial" charset="0"/>
                <a:cs typeface="+mn-cs"/>
              </a:rPr>
              <a:t>Assumes in a steady state environment where it uses cash at a constant rate which is entirely predictable</a:t>
            </a:r>
          </a:p>
          <a:p>
            <a:pPr marL="295275" indent="-295275" algn="l" defTabSz="304800">
              <a:spcBef>
                <a:spcPct val="25000"/>
              </a:spcBef>
              <a:buFontTx/>
              <a:buChar char="•"/>
              <a:tabLst>
                <a:tab pos="185738" algn="l"/>
              </a:tabLst>
              <a:defRPr/>
            </a:pPr>
            <a:r>
              <a:rPr lang="en-US" sz="2200" dirty="0" err="1">
                <a:latin typeface="Arial" charset="0"/>
                <a:cs typeface="+mn-cs"/>
              </a:rPr>
              <a:t>Cypressa</a:t>
            </a:r>
            <a:r>
              <a:rPr lang="en-US" sz="2200" dirty="0">
                <a:latin typeface="Arial" charset="0"/>
                <a:cs typeface="+mn-cs"/>
              </a:rPr>
              <a:t> pays out £100,000 per week and receives an	inflow of £80,000 – additional cash need £20,000 </a:t>
            </a:r>
          </a:p>
          <a:p>
            <a:pPr marL="295275" indent="-295275" algn="l" defTabSz="304800">
              <a:spcBef>
                <a:spcPct val="25000"/>
              </a:spcBef>
              <a:buFontTx/>
              <a:buChar char="•"/>
              <a:tabLst>
                <a:tab pos="185738" algn="l"/>
              </a:tabLst>
              <a:defRPr/>
            </a:pPr>
            <a:r>
              <a:rPr lang="en-US" sz="2200" dirty="0">
                <a:latin typeface="Arial" charset="0"/>
                <a:cs typeface="+mn-cs"/>
              </a:rPr>
              <a:t>Beginning cash balance of £80,000</a:t>
            </a:r>
          </a:p>
          <a:p>
            <a:pPr marL="6350" indent="284163" algn="l" defTabSz="304800">
              <a:spcBef>
                <a:spcPct val="25000"/>
              </a:spcBef>
              <a:buFontTx/>
              <a:buChar char="•"/>
              <a:tabLst>
                <a:tab pos="185738" algn="l"/>
              </a:tabLst>
              <a:defRPr/>
            </a:pPr>
            <a:endParaRPr lang="en-US" sz="2200" dirty="0">
              <a:solidFill>
                <a:srgbClr val="000000"/>
              </a:solidFill>
              <a:latin typeface="Arial" charset="0"/>
              <a:cs typeface="+mn-cs"/>
            </a:endParaRPr>
          </a:p>
        </p:txBody>
      </p:sp>
      <p:pic>
        <p:nvPicPr>
          <p:cNvPr id="21508" name="Picture 6" descr="C13NF02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7350" y="3340100"/>
            <a:ext cx="5868988" cy="2635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09" name="Text Box 8"/>
          <p:cNvSpPr txBox="1">
            <a:spLocks noChangeArrowheads="1"/>
          </p:cNvSpPr>
          <p:nvPr/>
        </p:nvSpPr>
        <p:spPr bwMode="auto">
          <a:xfrm>
            <a:off x="292100" y="6015038"/>
            <a:ext cx="872966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IN" altLang="en-US" sz="1800" b="1"/>
              <a:t>Exhibit 12.37</a:t>
            </a:r>
            <a:r>
              <a:rPr lang="en-IN" altLang="en-US" sz="1800"/>
              <a:t>  </a:t>
            </a:r>
            <a:r>
              <a:rPr lang="en-US" altLang="en-US" sz="1800"/>
              <a:t>Cash balances for Cypressa plc with Baumol’s model assumptions</a:t>
            </a:r>
            <a:endParaRPr lang="en-GB" altLang="en-US" sz="180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4"/>
          <p:cNvSpPr>
            <a:spLocks noChangeArrowheads="1"/>
          </p:cNvSpPr>
          <p:nvPr/>
        </p:nvSpPr>
        <p:spPr bwMode="auto">
          <a:xfrm>
            <a:off x="682625" y="236538"/>
            <a:ext cx="77787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Finding the optimum cash balance</a:t>
            </a:r>
          </a:p>
        </p:txBody>
      </p:sp>
      <p:pic>
        <p:nvPicPr>
          <p:cNvPr id="22531" name="Picture 5" descr="C13NF02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50" y="1589088"/>
            <a:ext cx="7791450" cy="4125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2" name="Text Box 7"/>
          <p:cNvSpPr txBox="1">
            <a:spLocks noChangeArrowheads="1"/>
          </p:cNvSpPr>
          <p:nvPr/>
        </p:nvSpPr>
        <p:spPr bwMode="auto">
          <a:xfrm>
            <a:off x="292100" y="6015038"/>
            <a:ext cx="872966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IN" altLang="en-US" sz="1800" b="1"/>
              <a:t>Exhibit 12.38</a:t>
            </a:r>
            <a:r>
              <a:rPr lang="en-IN" altLang="en-US" sz="1800"/>
              <a:t>  </a:t>
            </a:r>
            <a:r>
              <a:rPr lang="en-US" altLang="en-US" sz="1800"/>
              <a:t>Finding the optimum cash balance</a:t>
            </a:r>
            <a:endParaRPr lang="en-GB" altLang="en-US" sz="1800"/>
          </a:p>
        </p:txBody>
      </p:sp>
    </p:spTree>
  </p:cSld>
  <p:clrMapOvr>
    <a:masterClrMapping/>
  </p:clrMapOvr>
  <p:transition spd="med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5"/>
          <p:cNvSpPr>
            <a:spLocks noChangeArrowheads="1"/>
          </p:cNvSpPr>
          <p:nvPr/>
        </p:nvSpPr>
        <p:spPr bwMode="auto">
          <a:xfrm>
            <a:off x="682625" y="236538"/>
            <a:ext cx="77787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Establishing the position of Q*</a:t>
            </a:r>
          </a:p>
        </p:txBody>
      </p:sp>
      <p:sp>
        <p:nvSpPr>
          <p:cNvPr id="23555" name="Rectangle 6"/>
          <p:cNvSpPr>
            <a:spLocks noChangeArrowheads="1"/>
          </p:cNvSpPr>
          <p:nvPr/>
        </p:nvSpPr>
        <p:spPr bwMode="auto">
          <a:xfrm>
            <a:off x="979488" y="1579563"/>
            <a:ext cx="7877175" cy="2152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30000"/>
              </a:spcBef>
            </a:pPr>
            <a:r>
              <a:rPr lang="en-US" altLang="en-US" sz="1800"/>
              <a:t>Q     = maximum cash balance</a:t>
            </a:r>
          </a:p>
          <a:p>
            <a:pPr algn="l" eaLnBrk="1" hangingPunct="1">
              <a:spcBef>
                <a:spcPct val="30000"/>
              </a:spcBef>
            </a:pPr>
            <a:r>
              <a:rPr lang="en-US" altLang="en-US" sz="1800"/>
              <a:t>Q/2  = average cash balance</a:t>
            </a:r>
          </a:p>
          <a:p>
            <a:pPr algn="l" eaLnBrk="1" hangingPunct="1">
              <a:spcBef>
                <a:spcPct val="30000"/>
              </a:spcBef>
            </a:pPr>
            <a:r>
              <a:rPr lang="en-US" altLang="en-US" sz="1800"/>
              <a:t>C     = transaction costs for selling securities or arranging a loan</a:t>
            </a:r>
          </a:p>
          <a:p>
            <a:pPr algn="l" eaLnBrk="1" hangingPunct="1">
              <a:spcBef>
                <a:spcPct val="30000"/>
              </a:spcBef>
            </a:pPr>
            <a:r>
              <a:rPr lang="en-US" altLang="en-US" sz="1800"/>
              <a:t>A     = total amount of new cash needed for the period under consideration</a:t>
            </a:r>
          </a:p>
          <a:p>
            <a:pPr algn="l" eaLnBrk="1" hangingPunct="1">
              <a:spcBef>
                <a:spcPct val="30000"/>
              </a:spcBef>
            </a:pPr>
            <a:r>
              <a:rPr lang="en-US" altLang="en-US" sz="1800"/>
              <a:t>K     = the holding cost of cash opportunity cost</a:t>
            </a:r>
          </a:p>
          <a:p>
            <a:pPr algn="l" eaLnBrk="1" hangingPunct="1">
              <a:spcBef>
                <a:spcPct val="30000"/>
              </a:spcBef>
            </a:pPr>
            <a:r>
              <a:rPr lang="en-US" altLang="en-US" sz="1800"/>
              <a:t>The total cost line consists of the following:</a:t>
            </a:r>
          </a:p>
        </p:txBody>
      </p:sp>
      <p:sp>
        <p:nvSpPr>
          <p:cNvPr id="23556" name="Rectangle 8"/>
          <p:cNvSpPr>
            <a:spLocks noChangeArrowheads="1"/>
          </p:cNvSpPr>
          <p:nvPr/>
        </p:nvSpPr>
        <p:spPr bwMode="auto">
          <a:xfrm>
            <a:off x="976313" y="3824288"/>
            <a:ext cx="77533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eaLnBrk="1" hangingPunct="1"/>
            <a:r>
              <a:rPr lang="en-US" altLang="en-US" sz="1800"/>
              <a:t>Average amount      Opportunity       Number of         Cost of each</a:t>
            </a:r>
          </a:p>
        </p:txBody>
      </p:sp>
      <p:sp>
        <p:nvSpPr>
          <p:cNvPr id="23557" name="Rectangle 9"/>
          <p:cNvSpPr>
            <a:spLocks noChangeArrowheads="1"/>
          </p:cNvSpPr>
          <p:nvPr/>
        </p:nvSpPr>
        <p:spPr bwMode="auto">
          <a:xfrm>
            <a:off x="900113" y="4183063"/>
            <a:ext cx="7772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eaLnBrk="1" hangingPunct="1"/>
            <a:r>
              <a:rPr lang="en-US" altLang="en-US" sz="1800"/>
              <a:t>         tied up       	           cost            transactions         transaction</a:t>
            </a:r>
          </a:p>
        </p:txBody>
      </p:sp>
      <p:sp>
        <p:nvSpPr>
          <p:cNvPr id="23558" name="Text Box 10"/>
          <p:cNvSpPr txBox="1">
            <a:spLocks noChangeArrowheads="1"/>
          </p:cNvSpPr>
          <p:nvPr/>
        </p:nvSpPr>
        <p:spPr bwMode="auto">
          <a:xfrm>
            <a:off x="2835275" y="4052888"/>
            <a:ext cx="3746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US" altLang="en-US" sz="1800"/>
              <a:t>×</a:t>
            </a:r>
          </a:p>
        </p:txBody>
      </p:sp>
      <p:sp>
        <p:nvSpPr>
          <p:cNvPr id="23559" name="Text Box 11"/>
          <p:cNvSpPr txBox="1">
            <a:spLocks noChangeArrowheads="1"/>
          </p:cNvSpPr>
          <p:nvPr/>
        </p:nvSpPr>
        <p:spPr bwMode="auto">
          <a:xfrm>
            <a:off x="4344988" y="4038600"/>
            <a:ext cx="3746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US" altLang="en-US" sz="1800"/>
              <a:t>+</a:t>
            </a:r>
          </a:p>
        </p:txBody>
      </p:sp>
      <p:sp>
        <p:nvSpPr>
          <p:cNvPr id="23560" name="Text Box 12"/>
          <p:cNvSpPr txBox="1">
            <a:spLocks noChangeArrowheads="1"/>
          </p:cNvSpPr>
          <p:nvPr/>
        </p:nvSpPr>
        <p:spPr bwMode="auto">
          <a:xfrm>
            <a:off x="6038850" y="4010025"/>
            <a:ext cx="3746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US" altLang="en-US" sz="1800"/>
              <a:t>×</a:t>
            </a:r>
          </a:p>
        </p:txBody>
      </p:sp>
      <p:grpSp>
        <p:nvGrpSpPr>
          <p:cNvPr id="23561" name="Group 22"/>
          <p:cNvGrpSpPr>
            <a:grpSpLocks/>
          </p:cNvGrpSpPr>
          <p:nvPr/>
        </p:nvGrpSpPr>
        <p:grpSpPr bwMode="auto">
          <a:xfrm>
            <a:off x="1752600" y="5287963"/>
            <a:ext cx="1619250" cy="884237"/>
            <a:chOff x="1860" y="3283"/>
            <a:chExt cx="1020" cy="557"/>
          </a:xfrm>
        </p:grpSpPr>
        <p:sp>
          <p:nvSpPr>
            <p:cNvPr id="23576" name="Rectangle 17"/>
            <p:cNvSpPr>
              <a:spLocks noChangeArrowheads="1"/>
            </p:cNvSpPr>
            <p:nvPr/>
          </p:nvSpPr>
          <p:spPr bwMode="auto">
            <a:xfrm>
              <a:off x="2169" y="3340"/>
              <a:ext cx="39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eaLnBrk="1" hangingPunct="1"/>
              <a:r>
                <a:rPr lang="en-US" altLang="en-US" sz="1800"/>
                <a:t>2CA</a:t>
              </a:r>
            </a:p>
          </p:txBody>
        </p:sp>
        <p:sp>
          <p:nvSpPr>
            <p:cNvPr id="23577" name="Rectangle 18"/>
            <p:cNvSpPr>
              <a:spLocks noChangeArrowheads="1"/>
            </p:cNvSpPr>
            <p:nvPr/>
          </p:nvSpPr>
          <p:spPr bwMode="auto">
            <a:xfrm>
              <a:off x="1860" y="3283"/>
              <a:ext cx="1020" cy="55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eaLnBrk="1" hangingPunct="1"/>
              <a:r>
                <a:rPr lang="en-US" altLang="en-US" sz="5200">
                  <a:latin typeface="Symbol" panose="05050102010706020507" pitchFamily="18" charset="2"/>
                </a:rPr>
                <a:t>Ö</a:t>
              </a:r>
            </a:p>
          </p:txBody>
        </p:sp>
        <p:sp>
          <p:nvSpPr>
            <p:cNvPr id="23578" name="Line 19"/>
            <p:cNvSpPr>
              <a:spLocks noChangeShapeType="1"/>
            </p:cNvSpPr>
            <p:nvPr/>
          </p:nvSpPr>
          <p:spPr bwMode="auto">
            <a:xfrm>
              <a:off x="2140" y="3339"/>
              <a:ext cx="45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579" name="Rectangle 20"/>
            <p:cNvSpPr>
              <a:spLocks noChangeArrowheads="1"/>
            </p:cNvSpPr>
            <p:nvPr/>
          </p:nvSpPr>
          <p:spPr bwMode="auto">
            <a:xfrm>
              <a:off x="2127" y="3427"/>
              <a:ext cx="51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eaLnBrk="1" hangingPunct="1"/>
              <a:r>
                <a:rPr lang="en-US" altLang="en-US" sz="1800"/>
                <a:t>–––––</a:t>
              </a:r>
            </a:p>
          </p:txBody>
        </p:sp>
        <p:sp>
          <p:nvSpPr>
            <p:cNvPr id="23580" name="Rectangle 21"/>
            <p:cNvSpPr>
              <a:spLocks noChangeArrowheads="1"/>
            </p:cNvSpPr>
            <p:nvPr/>
          </p:nvSpPr>
          <p:spPr bwMode="auto">
            <a:xfrm>
              <a:off x="2283" y="3535"/>
              <a:ext cx="244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eaLnBrk="1" hangingPunct="1">
                <a:spcBef>
                  <a:spcPct val="50000"/>
                </a:spcBef>
              </a:pPr>
              <a:r>
                <a:rPr lang="en-US" altLang="en-US" sz="1800"/>
                <a:t>K</a:t>
              </a:r>
            </a:p>
          </p:txBody>
        </p:sp>
      </p:grpSp>
      <p:grpSp>
        <p:nvGrpSpPr>
          <p:cNvPr id="23562" name="Group 46"/>
          <p:cNvGrpSpPr>
            <a:grpSpLocks/>
          </p:cNvGrpSpPr>
          <p:nvPr/>
        </p:nvGrpSpPr>
        <p:grpSpPr bwMode="auto">
          <a:xfrm>
            <a:off x="1133475" y="4613275"/>
            <a:ext cx="2271713" cy="608013"/>
            <a:chOff x="873" y="2906"/>
            <a:chExt cx="1431" cy="383"/>
          </a:xfrm>
        </p:grpSpPr>
        <p:sp>
          <p:nvSpPr>
            <p:cNvPr id="23564" name="Text Box 47"/>
            <p:cNvSpPr txBox="1">
              <a:spLocks noChangeArrowheads="1"/>
            </p:cNvSpPr>
            <p:nvPr/>
          </p:nvSpPr>
          <p:spPr bwMode="auto">
            <a:xfrm>
              <a:off x="873" y="2906"/>
              <a:ext cx="392" cy="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eaLnBrk="1" hangingPunct="1">
                <a:spcBef>
                  <a:spcPct val="50000"/>
                </a:spcBef>
              </a:pPr>
              <a:r>
                <a:rPr lang="en-US" altLang="en-US" sz="1600"/>
                <a:t>Q</a:t>
              </a:r>
            </a:p>
          </p:txBody>
        </p:sp>
        <p:sp>
          <p:nvSpPr>
            <p:cNvPr id="23565" name="Text Box 48"/>
            <p:cNvSpPr txBox="1">
              <a:spLocks noChangeArrowheads="1"/>
            </p:cNvSpPr>
            <p:nvPr/>
          </p:nvSpPr>
          <p:spPr bwMode="auto">
            <a:xfrm>
              <a:off x="1680" y="2908"/>
              <a:ext cx="392" cy="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eaLnBrk="1" hangingPunct="1">
                <a:spcBef>
                  <a:spcPct val="50000"/>
                </a:spcBef>
              </a:pPr>
              <a:r>
                <a:rPr lang="en-US" altLang="en-US" sz="1600"/>
                <a:t> A</a:t>
              </a:r>
            </a:p>
          </p:txBody>
        </p:sp>
        <p:grpSp>
          <p:nvGrpSpPr>
            <p:cNvPr id="23566" name="Group 49"/>
            <p:cNvGrpSpPr>
              <a:grpSpLocks/>
            </p:cNvGrpSpPr>
            <p:nvPr/>
          </p:nvGrpSpPr>
          <p:grpSpPr bwMode="auto">
            <a:xfrm>
              <a:off x="885" y="2976"/>
              <a:ext cx="1419" cy="313"/>
              <a:chOff x="1216" y="1977"/>
              <a:chExt cx="1419" cy="313"/>
            </a:xfrm>
          </p:grpSpPr>
          <p:sp>
            <p:nvSpPr>
              <p:cNvPr id="23567" name="Line 50"/>
              <p:cNvSpPr>
                <a:spLocks noChangeShapeType="1"/>
              </p:cNvSpPr>
              <p:nvPr/>
            </p:nvSpPr>
            <p:spPr bwMode="auto">
              <a:xfrm>
                <a:off x="1234" y="2108"/>
                <a:ext cx="19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568" name="Text Box 51"/>
              <p:cNvSpPr txBox="1">
                <a:spLocks noChangeArrowheads="1"/>
              </p:cNvSpPr>
              <p:nvPr/>
            </p:nvSpPr>
            <p:spPr bwMode="auto">
              <a:xfrm>
                <a:off x="1216" y="2076"/>
                <a:ext cx="419" cy="21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5pPr>
                <a:lvl6pPr marL="25146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6pPr>
                <a:lvl7pPr marL="29718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7pPr>
                <a:lvl8pPr marL="34290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8pPr>
                <a:lvl9pPr marL="38862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9pPr>
              </a:lstStyle>
              <a:p>
                <a:pPr algn="l" eaLnBrk="1" hangingPunct="1">
                  <a:spcBef>
                    <a:spcPct val="50000"/>
                  </a:spcBef>
                </a:pPr>
                <a:r>
                  <a:rPr lang="en-US" altLang="en-US" sz="1600"/>
                  <a:t>2</a:t>
                </a:r>
              </a:p>
            </p:txBody>
          </p:sp>
          <p:sp>
            <p:nvSpPr>
              <p:cNvPr id="23569" name="Text Box 52"/>
              <p:cNvSpPr txBox="1">
                <a:spLocks noChangeArrowheads="1"/>
              </p:cNvSpPr>
              <p:nvPr/>
            </p:nvSpPr>
            <p:spPr bwMode="auto">
              <a:xfrm>
                <a:off x="1808" y="1988"/>
                <a:ext cx="244" cy="21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5pPr>
                <a:lvl6pPr marL="25146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6pPr>
                <a:lvl7pPr marL="29718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7pPr>
                <a:lvl8pPr marL="34290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8pPr>
                <a:lvl9pPr marL="38862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9pPr>
              </a:lstStyle>
              <a:p>
                <a:pPr algn="l" eaLnBrk="1" hangingPunct="1">
                  <a:spcBef>
                    <a:spcPct val="50000"/>
                  </a:spcBef>
                </a:pPr>
                <a:r>
                  <a:rPr lang="en-US" altLang="en-US" sz="1600"/>
                  <a:t>+</a:t>
                </a:r>
              </a:p>
            </p:txBody>
          </p:sp>
          <p:sp>
            <p:nvSpPr>
              <p:cNvPr id="23570" name="Line 53"/>
              <p:cNvSpPr>
                <a:spLocks noChangeShapeType="1"/>
              </p:cNvSpPr>
              <p:nvPr/>
            </p:nvSpPr>
            <p:spPr bwMode="auto">
              <a:xfrm>
                <a:off x="2055" y="2110"/>
                <a:ext cx="192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571" name="Text Box 54"/>
              <p:cNvSpPr txBox="1">
                <a:spLocks noChangeArrowheads="1"/>
              </p:cNvSpPr>
              <p:nvPr/>
            </p:nvSpPr>
            <p:spPr bwMode="auto">
              <a:xfrm>
                <a:off x="2032" y="2078"/>
                <a:ext cx="419" cy="212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5pPr>
                <a:lvl6pPr marL="25146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6pPr>
                <a:lvl7pPr marL="29718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7pPr>
                <a:lvl8pPr marL="34290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8pPr>
                <a:lvl9pPr marL="38862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9pPr>
              </a:lstStyle>
              <a:p>
                <a:pPr algn="l" eaLnBrk="1" hangingPunct="1">
                  <a:spcBef>
                    <a:spcPct val="50000"/>
                  </a:spcBef>
                </a:pPr>
                <a:r>
                  <a:rPr lang="en-US" altLang="en-US" sz="1600"/>
                  <a:t>Q</a:t>
                </a:r>
              </a:p>
            </p:txBody>
          </p:sp>
          <p:sp>
            <p:nvSpPr>
              <p:cNvPr id="23572" name="Rectangle 55"/>
              <p:cNvSpPr>
                <a:spLocks noChangeArrowheads="1"/>
              </p:cNvSpPr>
              <p:nvPr/>
            </p:nvSpPr>
            <p:spPr bwMode="auto">
              <a:xfrm>
                <a:off x="1458" y="1980"/>
                <a:ext cx="200" cy="23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5pPr>
                <a:lvl6pPr marL="25146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6pPr>
                <a:lvl7pPr marL="29718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7pPr>
                <a:lvl8pPr marL="34290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8pPr>
                <a:lvl9pPr marL="38862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9pPr>
              </a:lstStyle>
              <a:p>
                <a:pPr algn="l" eaLnBrk="1" hangingPunct="1"/>
                <a:r>
                  <a:rPr lang="en-US" altLang="en-US" sz="1800"/>
                  <a:t>×</a:t>
                </a:r>
              </a:p>
            </p:txBody>
          </p:sp>
          <p:sp>
            <p:nvSpPr>
              <p:cNvPr id="23573" name="Rectangle 56"/>
              <p:cNvSpPr>
                <a:spLocks noChangeArrowheads="1"/>
              </p:cNvSpPr>
              <p:nvPr/>
            </p:nvSpPr>
            <p:spPr bwMode="auto">
              <a:xfrm>
                <a:off x="1605" y="1977"/>
                <a:ext cx="212" cy="23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5pPr>
                <a:lvl6pPr marL="25146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6pPr>
                <a:lvl7pPr marL="29718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7pPr>
                <a:lvl8pPr marL="34290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8pPr>
                <a:lvl9pPr marL="38862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9pPr>
              </a:lstStyle>
              <a:p>
                <a:pPr algn="l" eaLnBrk="1" hangingPunct="1"/>
                <a:r>
                  <a:rPr lang="en-US" altLang="en-US" sz="1800"/>
                  <a:t>K</a:t>
                </a:r>
              </a:p>
            </p:txBody>
          </p:sp>
          <p:sp>
            <p:nvSpPr>
              <p:cNvPr id="23574" name="Rectangle 57"/>
              <p:cNvSpPr>
                <a:spLocks noChangeArrowheads="1"/>
              </p:cNvSpPr>
              <p:nvPr/>
            </p:nvSpPr>
            <p:spPr bwMode="auto">
              <a:xfrm>
                <a:off x="2290" y="1980"/>
                <a:ext cx="200" cy="23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5pPr>
                <a:lvl6pPr marL="25146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6pPr>
                <a:lvl7pPr marL="29718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7pPr>
                <a:lvl8pPr marL="34290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8pPr>
                <a:lvl9pPr marL="38862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9pPr>
              </a:lstStyle>
              <a:p>
                <a:pPr algn="l" eaLnBrk="1" hangingPunct="1"/>
                <a:r>
                  <a:rPr lang="en-US" altLang="en-US" sz="1800"/>
                  <a:t>×</a:t>
                </a:r>
              </a:p>
            </p:txBody>
          </p:sp>
          <p:sp>
            <p:nvSpPr>
              <p:cNvPr id="23575" name="Rectangle 58"/>
              <p:cNvSpPr>
                <a:spLocks noChangeArrowheads="1"/>
              </p:cNvSpPr>
              <p:nvPr/>
            </p:nvSpPr>
            <p:spPr bwMode="auto">
              <a:xfrm>
                <a:off x="2415" y="1980"/>
                <a:ext cx="220" cy="231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5pPr>
                <a:lvl6pPr marL="25146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6pPr>
                <a:lvl7pPr marL="29718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7pPr>
                <a:lvl8pPr marL="34290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8pPr>
                <a:lvl9pPr marL="38862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9pPr>
              </a:lstStyle>
              <a:p>
                <a:pPr algn="l" eaLnBrk="1" hangingPunct="1"/>
                <a:r>
                  <a:rPr lang="en-US" altLang="en-US" sz="1800"/>
                  <a:t>C</a:t>
                </a:r>
              </a:p>
            </p:txBody>
          </p:sp>
        </p:grpSp>
      </p:grpSp>
      <p:sp>
        <p:nvSpPr>
          <p:cNvPr id="23563" name="Text Box 59"/>
          <p:cNvSpPr txBox="1">
            <a:spLocks noChangeArrowheads="1"/>
          </p:cNvSpPr>
          <p:nvPr/>
        </p:nvSpPr>
        <p:spPr bwMode="auto">
          <a:xfrm>
            <a:off x="990600" y="5505450"/>
            <a:ext cx="68580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1800"/>
              <a:t>Q* =</a:t>
            </a:r>
          </a:p>
        </p:txBody>
      </p:sp>
    </p:spTree>
  </p:cSld>
  <p:clrMapOvr>
    <a:masterClrMapping/>
  </p:clrMapOvr>
  <p:transition spd="med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4"/>
          <p:cNvSpPr>
            <a:spLocks noChangeArrowheads="1"/>
          </p:cNvSpPr>
          <p:nvPr/>
        </p:nvSpPr>
        <p:spPr bwMode="auto">
          <a:xfrm>
            <a:off x="682625" y="244475"/>
            <a:ext cx="777875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Cypressa</a:t>
            </a:r>
          </a:p>
        </p:txBody>
      </p:sp>
      <p:sp>
        <p:nvSpPr>
          <p:cNvPr id="24579" name="Rectangle 22"/>
          <p:cNvSpPr>
            <a:spLocks noChangeArrowheads="1"/>
          </p:cNvSpPr>
          <p:nvPr/>
        </p:nvSpPr>
        <p:spPr bwMode="auto">
          <a:xfrm>
            <a:off x="700088" y="1562100"/>
            <a:ext cx="8223250" cy="3160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200"/>
              <a:t>Interest rate forgone, </a:t>
            </a:r>
            <a:r>
              <a:rPr lang="en-US" altLang="en-US" sz="2200" i="1"/>
              <a:t>K</a:t>
            </a:r>
            <a:r>
              <a:rPr lang="en-US" altLang="en-US" sz="2200"/>
              <a:t>, is 7 per cent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200"/>
              <a:t>Annual need for cash is (£20,000 × 52) = £1,040,000</a:t>
            </a:r>
          </a:p>
          <a:p>
            <a:pPr algn="l" eaLnBrk="1" hangingPunct="1">
              <a:spcBef>
                <a:spcPct val="50000"/>
              </a:spcBef>
            </a:pPr>
            <a:endParaRPr lang="en-US" altLang="en-US" sz="2200">
              <a:solidFill>
                <a:srgbClr val="000000"/>
              </a:solidFill>
            </a:endParaRPr>
          </a:p>
          <a:p>
            <a:pPr algn="l" eaLnBrk="1" hangingPunct="1">
              <a:spcBef>
                <a:spcPct val="50000"/>
              </a:spcBef>
            </a:pPr>
            <a:endParaRPr lang="en-US" altLang="en-US" sz="2200">
              <a:solidFill>
                <a:srgbClr val="000000"/>
              </a:solidFill>
            </a:endParaRPr>
          </a:p>
          <a:p>
            <a:pPr algn="l" eaLnBrk="1" hangingPunct="1">
              <a:spcBef>
                <a:spcPct val="50000"/>
              </a:spcBef>
            </a:pPr>
            <a:endParaRPr lang="en-US" altLang="en-US" sz="2200">
              <a:solidFill>
                <a:srgbClr val="000000"/>
              </a:solidFill>
            </a:endParaRP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200"/>
              <a:t>Number of times replenishment will take place each year:</a:t>
            </a:r>
            <a:endParaRPr lang="en-US" altLang="en-US" sz="2200">
              <a:solidFill>
                <a:srgbClr val="000000"/>
              </a:solidFill>
            </a:endParaRPr>
          </a:p>
          <a:p>
            <a:pPr algn="l" eaLnBrk="1" hangingPunct="1">
              <a:spcBef>
                <a:spcPct val="50000"/>
              </a:spcBef>
            </a:pPr>
            <a:r>
              <a:rPr lang="en-US" altLang="en-US" sz="2200">
                <a:solidFill>
                  <a:srgbClr val="000000"/>
                </a:solidFill>
              </a:rPr>
              <a:t>A/Q* = £1,040,000 / £121,890 </a:t>
            </a:r>
          </a:p>
          <a:p>
            <a:pPr algn="l" eaLnBrk="1" hangingPunct="1">
              <a:spcBef>
                <a:spcPct val="50000"/>
              </a:spcBef>
            </a:pPr>
            <a:r>
              <a:rPr lang="en-US" altLang="en-US" sz="2200">
                <a:solidFill>
                  <a:srgbClr val="000000"/>
                </a:solidFill>
              </a:rPr>
              <a:t>Between eight and nine times</a:t>
            </a:r>
          </a:p>
        </p:txBody>
      </p:sp>
      <p:grpSp>
        <p:nvGrpSpPr>
          <p:cNvPr id="24580" name="Group 23"/>
          <p:cNvGrpSpPr>
            <a:grpSpLocks/>
          </p:cNvGrpSpPr>
          <p:nvPr/>
        </p:nvGrpSpPr>
        <p:grpSpPr bwMode="auto">
          <a:xfrm>
            <a:off x="1354138" y="3000375"/>
            <a:ext cx="6461125" cy="1063625"/>
            <a:chOff x="918" y="1404"/>
            <a:chExt cx="4070" cy="670"/>
          </a:xfrm>
        </p:grpSpPr>
        <p:grpSp>
          <p:nvGrpSpPr>
            <p:cNvPr id="24581" name="Group 24"/>
            <p:cNvGrpSpPr>
              <a:grpSpLocks/>
            </p:cNvGrpSpPr>
            <p:nvPr/>
          </p:nvGrpSpPr>
          <p:grpSpPr bwMode="auto">
            <a:xfrm>
              <a:off x="1308" y="1404"/>
              <a:ext cx="2292" cy="634"/>
              <a:chOff x="1308" y="1404"/>
              <a:chExt cx="2292" cy="634"/>
            </a:xfrm>
          </p:grpSpPr>
          <p:sp>
            <p:nvSpPr>
              <p:cNvPr id="24586" name="Rectangle 25"/>
              <p:cNvSpPr>
                <a:spLocks noChangeArrowheads="1"/>
              </p:cNvSpPr>
              <p:nvPr/>
            </p:nvSpPr>
            <p:spPr bwMode="auto">
              <a:xfrm>
                <a:off x="1308" y="1404"/>
                <a:ext cx="1020" cy="63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5pPr>
                <a:lvl6pPr marL="25146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6pPr>
                <a:lvl7pPr marL="29718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7pPr>
                <a:lvl8pPr marL="34290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8pPr>
                <a:lvl9pPr marL="3886200" indent="-228600" algn="r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9pPr>
              </a:lstStyle>
              <a:p>
                <a:pPr algn="l" eaLnBrk="1" hangingPunct="1"/>
                <a:r>
                  <a:rPr lang="en-US" altLang="en-US" sz="6000">
                    <a:latin typeface="Symbol" panose="05050102010706020507" pitchFamily="18" charset="2"/>
                  </a:rPr>
                  <a:t>Ö</a:t>
                </a:r>
              </a:p>
            </p:txBody>
          </p:sp>
          <p:sp>
            <p:nvSpPr>
              <p:cNvPr id="24587" name="Line 26"/>
              <p:cNvSpPr>
                <a:spLocks noChangeShapeType="1"/>
              </p:cNvSpPr>
              <p:nvPr/>
            </p:nvSpPr>
            <p:spPr bwMode="auto">
              <a:xfrm>
                <a:off x="1623" y="1470"/>
                <a:ext cx="1977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24582" name="Rectangle 27"/>
            <p:cNvSpPr>
              <a:spLocks noChangeArrowheads="1"/>
            </p:cNvSpPr>
            <p:nvPr/>
          </p:nvSpPr>
          <p:spPr bwMode="auto">
            <a:xfrm>
              <a:off x="1440" y="1556"/>
              <a:ext cx="3548" cy="5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eaLnBrk="1" hangingPunct="1">
                <a:spcBef>
                  <a:spcPct val="50000"/>
                </a:spcBef>
              </a:pPr>
              <a:r>
                <a:rPr lang="en-US" altLang="en-US"/>
                <a:t>   –––––––––––––––––– = £121,890                    	</a:t>
              </a:r>
            </a:p>
          </p:txBody>
        </p:sp>
        <p:sp>
          <p:nvSpPr>
            <p:cNvPr id="24583" name="Rectangle 28"/>
            <p:cNvSpPr>
              <a:spLocks noChangeArrowheads="1"/>
            </p:cNvSpPr>
            <p:nvPr/>
          </p:nvSpPr>
          <p:spPr bwMode="auto">
            <a:xfrm>
              <a:off x="2286" y="1686"/>
              <a:ext cx="490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eaLnBrk="1" hangingPunct="1">
                <a:spcBef>
                  <a:spcPct val="50000"/>
                </a:spcBef>
              </a:pPr>
              <a:r>
                <a:rPr lang="en-US" altLang="en-US"/>
                <a:t>0.07</a:t>
              </a:r>
            </a:p>
          </p:txBody>
        </p:sp>
        <p:sp>
          <p:nvSpPr>
            <p:cNvPr id="24584" name="Rectangle 29"/>
            <p:cNvSpPr>
              <a:spLocks noChangeArrowheads="1"/>
            </p:cNvSpPr>
            <p:nvPr/>
          </p:nvSpPr>
          <p:spPr bwMode="auto">
            <a:xfrm>
              <a:off x="1599" y="1437"/>
              <a:ext cx="2049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eaLnBrk="1" hangingPunct="1"/>
              <a:r>
                <a:rPr lang="en-US" altLang="en-US"/>
                <a:t>2 × £500 × £1,040,000</a:t>
              </a:r>
            </a:p>
          </p:txBody>
        </p:sp>
        <p:sp>
          <p:nvSpPr>
            <p:cNvPr id="24585" name="Rectangle 30"/>
            <p:cNvSpPr>
              <a:spLocks noChangeArrowheads="1"/>
            </p:cNvSpPr>
            <p:nvPr/>
          </p:nvSpPr>
          <p:spPr bwMode="auto">
            <a:xfrm>
              <a:off x="918" y="1574"/>
              <a:ext cx="505" cy="2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algn="r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l" eaLnBrk="1" hangingPunct="1"/>
              <a:r>
                <a:rPr lang="en-US" altLang="en-US"/>
                <a:t>Q* =</a:t>
              </a:r>
            </a:p>
          </p:txBody>
        </p:sp>
      </p:grpSp>
    </p:spTree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4"/>
          <p:cNvSpPr>
            <a:spLocks noChangeArrowheads="1"/>
          </p:cNvSpPr>
          <p:nvPr/>
        </p:nvSpPr>
        <p:spPr bwMode="auto">
          <a:xfrm>
            <a:off x="0" y="231775"/>
            <a:ext cx="91440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Some considerations for cash management</a:t>
            </a:r>
          </a:p>
        </p:txBody>
      </p:sp>
      <p:sp>
        <p:nvSpPr>
          <p:cNvPr id="25603" name="Rectangle 5"/>
          <p:cNvSpPr>
            <a:spLocks noChangeArrowheads="1"/>
          </p:cNvSpPr>
          <p:nvPr/>
        </p:nvSpPr>
        <p:spPr bwMode="auto">
          <a:xfrm>
            <a:off x="684213" y="1214438"/>
            <a:ext cx="8223250" cy="4062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830263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US" altLang="en-US"/>
              <a:t>Create a policy framework </a:t>
            </a:r>
          </a:p>
          <a:p>
            <a:pPr lvl="1" algn="l" eaLnBrk="1" hangingPunct="1">
              <a:spcBef>
                <a:spcPct val="50000"/>
              </a:spcBef>
              <a:buFontTx/>
              <a:buChar char="–"/>
            </a:pPr>
            <a:r>
              <a:rPr lang="en-US" altLang="en-US" sz="2000"/>
              <a:t>Establish a set of policies</a:t>
            </a:r>
          </a:p>
          <a:p>
            <a:pPr lvl="1" algn="l" eaLnBrk="1" hangingPunct="1">
              <a:spcBef>
                <a:spcPct val="50000"/>
              </a:spcBef>
              <a:buFontTx/>
              <a:buChar char="–"/>
            </a:pPr>
            <a:r>
              <a:rPr lang="en-US" altLang="en-US" sz="2000"/>
              <a:t>Simpler and quicker decisions to be taken at lower levels in the organisation</a:t>
            </a:r>
          </a:p>
          <a:p>
            <a:pPr lvl="1" algn="l" eaLnBrk="1" hangingPunct="1">
              <a:spcBef>
                <a:spcPct val="50000"/>
              </a:spcBef>
              <a:buFontTx/>
              <a:buChar char="–"/>
            </a:pPr>
            <a:r>
              <a:rPr lang="en-US" altLang="en-US" sz="2000"/>
              <a:t>Retain some flexibility for exceptional circumstances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US" altLang="en-US"/>
              <a:t>Plan cash flows </a:t>
            </a:r>
          </a:p>
          <a:p>
            <a:pPr lvl="1" algn="l" eaLnBrk="1" hangingPunct="1">
              <a:spcBef>
                <a:spcPct val="50000"/>
              </a:spcBef>
              <a:buFontTx/>
              <a:buChar char="–"/>
            </a:pPr>
            <a:r>
              <a:rPr lang="en-US" altLang="en-US" sz="2000">
                <a:solidFill>
                  <a:srgbClr val="000000"/>
                </a:solidFill>
              </a:rPr>
              <a:t>Management need to know when cash is likely to be in surplus and when it is necessary to borrow</a:t>
            </a:r>
          </a:p>
          <a:p>
            <a:pPr lvl="1" algn="l" eaLnBrk="1" hangingPunct="1">
              <a:spcBef>
                <a:spcPct val="50000"/>
              </a:spcBef>
              <a:buFontTx/>
              <a:buChar char="–"/>
            </a:pPr>
            <a:r>
              <a:rPr lang="en-US" altLang="en-US" sz="2000">
                <a:solidFill>
                  <a:srgbClr val="000000"/>
                </a:solidFill>
              </a:rPr>
              <a:t>Volume and length of time of surpluses or deficits need to be known in advance to obtain the best terms and select the most appropriate instruments</a:t>
            </a:r>
          </a:p>
          <a:p>
            <a:pPr lvl="1" algn="l" eaLnBrk="1" hangingPunct="1">
              <a:spcBef>
                <a:spcPct val="50000"/>
              </a:spcBef>
              <a:buFontTx/>
              <a:buChar char="–"/>
            </a:pPr>
            <a:endParaRPr lang="en-US" altLang="en-US" sz="20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med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ChangeArrowheads="1"/>
          </p:cNvSpPr>
          <p:nvPr/>
        </p:nvSpPr>
        <p:spPr bwMode="auto">
          <a:xfrm>
            <a:off x="682625" y="249238"/>
            <a:ext cx="77787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Cash Budget</a:t>
            </a:r>
          </a:p>
        </p:txBody>
      </p:sp>
      <p:sp>
        <p:nvSpPr>
          <p:cNvPr id="26627" name="Rectangle 8"/>
          <p:cNvSpPr>
            <a:spLocks noChangeArrowheads="1"/>
          </p:cNvSpPr>
          <p:nvPr/>
        </p:nvSpPr>
        <p:spPr bwMode="auto">
          <a:xfrm>
            <a:off x="673100" y="1589088"/>
            <a:ext cx="8369300" cy="695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US" altLang="en-US"/>
              <a:t>The cash budget is an estimate of cash inflows and 					outflows at fixed intervals over a future period</a:t>
            </a:r>
            <a:endParaRPr lang="en-US" altLang="en-US">
              <a:solidFill>
                <a:srgbClr val="000000"/>
              </a:solidFill>
            </a:endParaRPr>
          </a:p>
        </p:txBody>
      </p:sp>
      <p:pic>
        <p:nvPicPr>
          <p:cNvPr id="26628" name="Picture 9" descr="C13NF02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2803525"/>
            <a:ext cx="7018338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1026"/>
          <p:cNvSpPr>
            <a:spLocks noChangeArrowheads="1"/>
          </p:cNvSpPr>
          <p:nvPr/>
        </p:nvSpPr>
        <p:spPr bwMode="auto">
          <a:xfrm>
            <a:off x="682625" y="239713"/>
            <a:ext cx="77787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Cash Budget (Continued)</a:t>
            </a:r>
          </a:p>
        </p:txBody>
      </p:sp>
      <p:pic>
        <p:nvPicPr>
          <p:cNvPr id="27651" name="Picture 1027" descr="exh-13-2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088" y="1803400"/>
            <a:ext cx="8240712" cy="313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52" name="Text Box 1029"/>
          <p:cNvSpPr txBox="1">
            <a:spLocks noChangeArrowheads="1"/>
          </p:cNvSpPr>
          <p:nvPr/>
        </p:nvSpPr>
        <p:spPr bwMode="auto">
          <a:xfrm>
            <a:off x="292100" y="5900738"/>
            <a:ext cx="8729663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IN" altLang="en-US" sz="1800" b="1"/>
              <a:t>Exhibit 12.39</a:t>
            </a:r>
            <a:r>
              <a:rPr lang="en-IN" altLang="en-US" sz="1800"/>
              <a:t>  </a:t>
            </a:r>
            <a:r>
              <a:rPr lang="en-US" altLang="en-US" sz="1800"/>
              <a:t>Cedrus plc sales</a:t>
            </a:r>
          </a:p>
          <a:p>
            <a:pPr algn="l">
              <a:spcBef>
                <a:spcPct val="50000"/>
              </a:spcBef>
            </a:pPr>
            <a:r>
              <a:rPr lang="en-US" altLang="en-US" sz="1200" i="1"/>
              <a:t>Note</a:t>
            </a:r>
            <a:r>
              <a:rPr lang="en-US" altLang="en-US" sz="1200"/>
              <a:t>: Sales on credit outstanding at the end of July are £60,000.</a:t>
            </a:r>
            <a:endParaRPr lang="en-GB" altLang="en-US" sz="1200"/>
          </a:p>
        </p:txBody>
      </p:sp>
    </p:spTree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11"/>
          <p:cNvSpPr>
            <a:spLocks noChangeArrowheads="1"/>
          </p:cNvSpPr>
          <p:nvPr/>
        </p:nvSpPr>
        <p:spPr bwMode="auto">
          <a:xfrm>
            <a:off x="682625" y="231775"/>
            <a:ext cx="777875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Cedrus plc cash budget</a:t>
            </a:r>
          </a:p>
        </p:txBody>
      </p:sp>
      <p:pic>
        <p:nvPicPr>
          <p:cNvPr id="28675" name="Picture 12" descr="exh-13-2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765175"/>
            <a:ext cx="7489825" cy="5083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8676" name="Text Box 14"/>
          <p:cNvSpPr txBox="1">
            <a:spLocks noChangeArrowheads="1"/>
          </p:cNvSpPr>
          <p:nvPr/>
        </p:nvSpPr>
        <p:spPr bwMode="auto">
          <a:xfrm>
            <a:off x="292100" y="6015038"/>
            <a:ext cx="872966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IN" altLang="en-US" sz="1800" b="1"/>
              <a:t>Exhibit 12.40</a:t>
            </a:r>
            <a:r>
              <a:rPr lang="en-IN" altLang="en-US" sz="1800"/>
              <a:t>  </a:t>
            </a:r>
            <a:r>
              <a:rPr lang="en-US" altLang="en-US" sz="1800"/>
              <a:t>Cedrus plc cash budget</a:t>
            </a:r>
            <a:endParaRPr lang="en-GB" altLang="en-US" sz="1800"/>
          </a:p>
        </p:txBody>
      </p:sp>
    </p:spTree>
  </p:cSld>
  <p:clrMapOvr>
    <a:masterClrMapping/>
  </p:clrMapOvr>
  <p:transition spd="med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4"/>
          <p:cNvSpPr>
            <a:spLocks noChangeArrowheads="1"/>
          </p:cNvSpPr>
          <p:nvPr/>
        </p:nvSpPr>
        <p:spPr bwMode="auto">
          <a:xfrm>
            <a:off x="682625" y="231775"/>
            <a:ext cx="777875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Control cash flows</a:t>
            </a:r>
          </a:p>
        </p:txBody>
      </p:sp>
      <p:sp>
        <p:nvSpPr>
          <p:cNvPr id="29699" name="Rectangle 5"/>
          <p:cNvSpPr>
            <a:spLocks noChangeArrowheads="1"/>
          </p:cNvSpPr>
          <p:nvPr/>
        </p:nvSpPr>
        <p:spPr bwMode="auto">
          <a:xfrm>
            <a:off x="700088" y="1581150"/>
            <a:ext cx="8389937" cy="447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40000"/>
              </a:spcBef>
              <a:buFontTx/>
              <a:buChar char="•"/>
            </a:pPr>
            <a:r>
              <a:rPr lang="en-US" altLang="en-US" sz="2000"/>
              <a:t>Firms have numerous bank accounts so that some banking 						transactions can take place near to the point of business</a:t>
            </a:r>
          </a:p>
          <a:p>
            <a:pPr algn="l" eaLnBrk="1" hangingPunct="1">
              <a:spcBef>
                <a:spcPct val="40000"/>
              </a:spcBef>
              <a:buFontTx/>
              <a:buChar char="•"/>
            </a:pPr>
            <a:r>
              <a:rPr lang="en-US" altLang="en-US" sz="2000"/>
              <a:t>Problem: some bank accounts have high inflows others, high outflows</a:t>
            </a:r>
          </a:p>
          <a:p>
            <a:pPr algn="l" eaLnBrk="1" hangingPunct="1">
              <a:spcBef>
                <a:spcPct val="40000"/>
              </a:spcBef>
              <a:buFontTx/>
              <a:buChar char="•"/>
            </a:pPr>
            <a:r>
              <a:rPr lang="en-US" altLang="en-US" sz="2000"/>
              <a:t>Firms need a co-ordinating system</a:t>
            </a:r>
          </a:p>
          <a:p>
            <a:pPr algn="l" eaLnBrk="1" hangingPunct="1">
              <a:spcBef>
                <a:spcPct val="40000"/>
              </a:spcBef>
              <a:buFontTx/>
              <a:buChar char="•"/>
            </a:pPr>
            <a:r>
              <a:rPr lang="en-US" altLang="en-US" sz="2000">
                <a:solidFill>
                  <a:srgbClr val="000000"/>
                </a:solidFill>
              </a:rPr>
              <a:t>Also an efficient mechanism is needed to funnel money to the centre</a:t>
            </a:r>
          </a:p>
          <a:p>
            <a:pPr algn="l" eaLnBrk="1" hangingPunct="1">
              <a:spcBef>
                <a:spcPct val="40000"/>
              </a:spcBef>
              <a:buFontTx/>
              <a:buChar char="•"/>
            </a:pPr>
            <a:r>
              <a:rPr lang="en-US" altLang="en-US" sz="2000">
                <a:solidFill>
                  <a:srgbClr val="000000"/>
                </a:solidFill>
              </a:rPr>
              <a:t>Cash flow synchronisation</a:t>
            </a:r>
          </a:p>
          <a:p>
            <a:pPr algn="l" eaLnBrk="1" hangingPunct="1">
              <a:spcBef>
                <a:spcPct val="40000"/>
              </a:spcBef>
              <a:buFontTx/>
              <a:buChar char="•"/>
            </a:pPr>
            <a:r>
              <a:rPr lang="en-US" altLang="en-US" sz="2000">
                <a:solidFill>
                  <a:srgbClr val="000000"/>
                </a:solidFill>
              </a:rPr>
              <a:t>Delays in the cheque-clearing system</a:t>
            </a:r>
          </a:p>
          <a:p>
            <a:pPr algn="l" eaLnBrk="1" hangingPunct="1">
              <a:spcBef>
                <a:spcPct val="40000"/>
              </a:spcBef>
              <a:buFontTx/>
              <a:buChar char="•"/>
            </a:pPr>
            <a:r>
              <a:rPr lang="en-US" altLang="en-US" sz="2000">
                <a:solidFill>
                  <a:srgbClr val="000000"/>
                </a:solidFill>
              </a:rPr>
              <a:t>The float is the difference between the cash balance shown on the 			firm’s cheque book and the bank account</a:t>
            </a:r>
          </a:p>
          <a:p>
            <a:pPr algn="l" eaLnBrk="1" hangingPunct="1">
              <a:spcBef>
                <a:spcPct val="40000"/>
              </a:spcBef>
              <a:buFontTx/>
              <a:buChar char="•"/>
            </a:pPr>
            <a:r>
              <a:rPr lang="en-US" altLang="en-US" sz="2000">
                <a:solidFill>
                  <a:srgbClr val="000000"/>
                </a:solidFill>
              </a:rPr>
              <a:t>Most banks offer an automated pooling of balances from many bank 			accounts into one master account</a:t>
            </a:r>
          </a:p>
        </p:txBody>
      </p:sp>
    </p:spTree>
  </p:cSld>
  <p:clrMapOvr>
    <a:masterClrMapping/>
  </p:clrMapOvr>
  <p:transition spd="med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ChangeArrowheads="1"/>
          </p:cNvSpPr>
          <p:nvPr/>
        </p:nvSpPr>
        <p:spPr bwMode="auto">
          <a:xfrm>
            <a:off x="309563" y="284163"/>
            <a:ext cx="852487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2800" b="1"/>
              <a:t>Trade debtor (trade receivables) management</a:t>
            </a:r>
          </a:p>
        </p:txBody>
      </p:sp>
      <p:sp>
        <p:nvSpPr>
          <p:cNvPr id="30723" name="Text Box 4"/>
          <p:cNvSpPr txBox="1">
            <a:spLocks noChangeArrowheads="1"/>
          </p:cNvSpPr>
          <p:nvPr/>
        </p:nvSpPr>
        <p:spPr bwMode="auto">
          <a:xfrm>
            <a:off x="292100" y="5672138"/>
            <a:ext cx="853440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IN" altLang="en-US" sz="1800" b="1"/>
              <a:t>Exhibit 12.41</a:t>
            </a:r>
            <a:r>
              <a:rPr lang="en-IN" altLang="en-US" sz="1800"/>
              <a:t> The debtor trade-off</a:t>
            </a:r>
            <a:endParaRPr lang="en-GB" altLang="en-US" sz="1800"/>
          </a:p>
        </p:txBody>
      </p:sp>
      <p:pic>
        <p:nvPicPr>
          <p:cNvPr id="30724" name="Picture 5" descr="exhibit-12-4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2254250"/>
            <a:ext cx="8385175" cy="234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ChangeArrowheads="1"/>
          </p:cNvSpPr>
          <p:nvPr/>
        </p:nvSpPr>
        <p:spPr bwMode="auto">
          <a:xfrm>
            <a:off x="682625" y="236538"/>
            <a:ext cx="77787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Trade credit management</a:t>
            </a:r>
          </a:p>
        </p:txBody>
      </p:sp>
      <p:sp>
        <p:nvSpPr>
          <p:cNvPr id="31747" name="Rectangle 3"/>
          <p:cNvSpPr>
            <a:spLocks noChangeArrowheads="1"/>
          </p:cNvSpPr>
          <p:nvPr/>
        </p:nvSpPr>
        <p:spPr bwMode="auto">
          <a:xfrm>
            <a:off x="700088" y="1581150"/>
            <a:ext cx="8389937" cy="447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830263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40000"/>
              </a:spcBef>
              <a:buFontTx/>
              <a:buChar char="•"/>
            </a:pPr>
            <a:r>
              <a:rPr lang="en-US" altLang="en-US" sz="2000" i="1"/>
              <a:t>Credit (debtor) policy </a:t>
            </a:r>
          </a:p>
          <a:p>
            <a:pPr lvl="1" algn="l" eaLnBrk="1" hangingPunct="1">
              <a:spcBef>
                <a:spcPct val="40000"/>
              </a:spcBef>
              <a:buFont typeface="Arial" panose="020B0604020202020204" pitchFamily="34" charset="0"/>
              <a:buChar char="–"/>
            </a:pPr>
            <a:r>
              <a:rPr lang="en-US" altLang="en-US" sz="2000"/>
              <a:t>whether to grant credit at all.</a:t>
            </a:r>
          </a:p>
          <a:p>
            <a:pPr algn="l" eaLnBrk="1" hangingPunct="1">
              <a:spcBef>
                <a:spcPct val="40000"/>
              </a:spcBef>
              <a:buFontTx/>
              <a:buChar char="•"/>
            </a:pPr>
            <a:r>
              <a:rPr lang="en-US" altLang="en-US" sz="2000" i="1"/>
              <a:t>Assessing credit risk</a:t>
            </a:r>
          </a:p>
          <a:p>
            <a:pPr lvl="1" algn="l" eaLnBrk="1" hangingPunct="1">
              <a:spcBef>
                <a:spcPct val="40000"/>
              </a:spcBef>
              <a:buFont typeface="Arial" panose="020B0604020202020204" pitchFamily="34" charset="0"/>
              <a:buChar char="–"/>
            </a:pPr>
            <a:r>
              <a:rPr lang="en-US" altLang="en-US" sz="2000"/>
              <a:t>assess the probability of either delayed payment or complete failure to pay</a:t>
            </a:r>
          </a:p>
          <a:p>
            <a:pPr lvl="1" algn="l" eaLnBrk="1" hangingPunct="1">
              <a:spcBef>
                <a:spcPct val="40000"/>
              </a:spcBef>
              <a:buFont typeface="Arial" panose="020B0604020202020204" pitchFamily="34" charset="0"/>
              <a:buChar char="–"/>
            </a:pPr>
            <a:r>
              <a:rPr lang="en-US" altLang="en-US" sz="2000"/>
              <a:t>customer’s accounts</a:t>
            </a:r>
          </a:p>
          <a:p>
            <a:pPr lvl="1" algn="l" eaLnBrk="1" hangingPunct="1">
              <a:spcBef>
                <a:spcPct val="40000"/>
              </a:spcBef>
              <a:buFont typeface="Arial" panose="020B0604020202020204" pitchFamily="34" charset="0"/>
              <a:buChar char="–"/>
            </a:pPr>
            <a:r>
              <a:rPr lang="en-US" altLang="en-US" sz="2000"/>
              <a:t>a credit reporting agency</a:t>
            </a:r>
          </a:p>
          <a:p>
            <a:pPr lvl="1" algn="l" eaLnBrk="1" hangingPunct="1">
              <a:spcBef>
                <a:spcPct val="40000"/>
              </a:spcBef>
              <a:buFont typeface="Arial" panose="020B0604020202020204" pitchFamily="34" charset="0"/>
              <a:buChar char="–"/>
            </a:pPr>
            <a:r>
              <a:rPr lang="en-US" altLang="en-US" sz="2000"/>
              <a:t>trade references from existing suppliers and bank references</a:t>
            </a:r>
          </a:p>
          <a:p>
            <a:pPr lvl="1" algn="l" eaLnBrk="1" hangingPunct="1">
              <a:spcBef>
                <a:spcPct val="40000"/>
              </a:spcBef>
              <a:buFont typeface="Arial" panose="020B0604020202020204" pitchFamily="34" charset="0"/>
              <a:buChar char="–"/>
            </a:pPr>
            <a:r>
              <a:rPr lang="en-US" altLang="en-US" sz="2000"/>
              <a:t>opinion and impressions of the salespeople</a:t>
            </a:r>
          </a:p>
          <a:p>
            <a:pPr lvl="1" algn="l" eaLnBrk="1" hangingPunct="1">
              <a:spcBef>
                <a:spcPct val="40000"/>
              </a:spcBef>
              <a:buFont typeface="Arial" panose="020B0604020202020204" pitchFamily="34" charset="0"/>
              <a:buChar char="–"/>
            </a:pPr>
            <a:r>
              <a:rPr lang="en-US" altLang="en-US" sz="2000"/>
              <a:t>records.</a:t>
            </a:r>
          </a:p>
        </p:txBody>
      </p:sp>
    </p:spTree>
  </p:cSld>
  <p:clrMapOvr>
    <a:masterClrMapping/>
  </p:clrMapOvr>
  <p:transition spd="med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682625" y="236538"/>
            <a:ext cx="77787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Credit risk</a:t>
            </a:r>
          </a:p>
        </p:txBody>
      </p:sp>
      <p:sp>
        <p:nvSpPr>
          <p:cNvPr id="32771" name="Rectangle 3"/>
          <p:cNvSpPr>
            <a:spLocks noChangeArrowheads="1"/>
          </p:cNvSpPr>
          <p:nvPr/>
        </p:nvSpPr>
        <p:spPr bwMode="auto">
          <a:xfrm>
            <a:off x="700088" y="1581150"/>
            <a:ext cx="8062912" cy="447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457200" indent="-4572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40000"/>
              </a:spcBef>
            </a:pPr>
            <a:r>
              <a:rPr lang="en-US" altLang="en-US" sz="2000"/>
              <a:t>Two rules</a:t>
            </a:r>
          </a:p>
          <a:p>
            <a:pPr algn="l" eaLnBrk="1" hangingPunct="1">
              <a:spcBef>
                <a:spcPct val="40000"/>
              </a:spcBef>
              <a:buFont typeface="Arial" panose="020B0604020202020204" pitchFamily="34" charset="0"/>
              <a:buAutoNum type="arabicPeriod"/>
            </a:pPr>
            <a:r>
              <a:rPr lang="en-US" altLang="en-US" sz="2000"/>
              <a:t>Focus effort on the most risky</a:t>
            </a:r>
          </a:p>
          <a:p>
            <a:pPr algn="l" eaLnBrk="1" hangingPunct="1">
              <a:spcBef>
                <a:spcPct val="40000"/>
              </a:spcBef>
              <a:buFont typeface="Arial" panose="020B0604020202020204" pitchFamily="34" charset="0"/>
              <a:buAutoNum type="arabicPeriod"/>
            </a:pPr>
            <a:r>
              <a:rPr lang="en-US" altLang="en-US" sz="2000"/>
              <a:t>Accept some risk: it may lead to greater profit.</a:t>
            </a:r>
          </a:p>
          <a:p>
            <a:pPr algn="l" eaLnBrk="1" hangingPunct="1">
              <a:spcBef>
                <a:spcPct val="40000"/>
              </a:spcBef>
            </a:pPr>
            <a:r>
              <a:rPr lang="en-US" altLang="en-US" sz="2000" i="1"/>
              <a:t>Agreeing terms</a:t>
            </a:r>
          </a:p>
          <a:p>
            <a:pPr algn="l" eaLnBrk="1" hangingPunct="1">
              <a:spcBef>
                <a:spcPct val="40000"/>
              </a:spcBef>
              <a:buFontTx/>
              <a:buChar char="•"/>
            </a:pPr>
            <a:r>
              <a:rPr lang="en-US" altLang="en-US" sz="2000"/>
              <a:t>a number of days from the invoice date or the delivery date</a:t>
            </a:r>
          </a:p>
          <a:p>
            <a:pPr algn="l" eaLnBrk="1" hangingPunct="1">
              <a:spcBef>
                <a:spcPct val="40000"/>
              </a:spcBef>
              <a:buFontTx/>
              <a:buChar char="•"/>
            </a:pPr>
            <a:r>
              <a:rPr lang="en-US" altLang="en-US" sz="2000"/>
              <a:t>payment on or before the last day of the month following the date of invoice</a:t>
            </a:r>
          </a:p>
          <a:p>
            <a:pPr algn="l" eaLnBrk="1" hangingPunct="1">
              <a:spcBef>
                <a:spcPct val="40000"/>
              </a:spcBef>
              <a:buFontTx/>
              <a:buChar char="•"/>
            </a:pPr>
            <a:r>
              <a:rPr lang="en-US" altLang="en-US" sz="2000"/>
              <a:t>credit limits</a:t>
            </a:r>
          </a:p>
          <a:p>
            <a:pPr algn="l" eaLnBrk="1" hangingPunct="1">
              <a:spcBef>
                <a:spcPct val="40000"/>
              </a:spcBef>
              <a:buFontTx/>
              <a:buChar char="•"/>
            </a:pPr>
            <a:r>
              <a:rPr lang="en-US" altLang="en-US" sz="2000"/>
              <a:t>supplier can take repossession should the buyer fail to pay.</a:t>
            </a:r>
          </a:p>
        </p:txBody>
      </p:sp>
    </p:spTree>
  </p:cSld>
  <p:clrMapOvr>
    <a:masterClrMapping/>
  </p:clrMapOvr>
  <p:transition spd="med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ChangeArrowheads="1"/>
          </p:cNvSpPr>
          <p:nvPr/>
        </p:nvSpPr>
        <p:spPr bwMode="auto">
          <a:xfrm>
            <a:off x="682625" y="236538"/>
            <a:ext cx="77787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 i="1"/>
              <a:t>Collecting payment</a:t>
            </a:r>
          </a:p>
        </p:txBody>
      </p:sp>
      <p:sp>
        <p:nvSpPr>
          <p:cNvPr id="33795" name="Rectangle 3"/>
          <p:cNvSpPr>
            <a:spLocks noChangeArrowheads="1"/>
          </p:cNvSpPr>
          <p:nvPr/>
        </p:nvSpPr>
        <p:spPr bwMode="auto">
          <a:xfrm>
            <a:off x="700088" y="1568450"/>
            <a:ext cx="8062912" cy="447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52413" indent="-25241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40000"/>
              </a:spcBef>
              <a:buFontTx/>
              <a:buChar char="•"/>
            </a:pPr>
            <a:r>
              <a:rPr lang="en-US" altLang="en-US" sz="2000"/>
              <a:t>Be strict with the credit limit</a:t>
            </a:r>
          </a:p>
          <a:p>
            <a:pPr algn="l" eaLnBrk="1" hangingPunct="1">
              <a:spcBef>
                <a:spcPct val="40000"/>
              </a:spcBef>
              <a:buFontTx/>
              <a:buChar char="•"/>
            </a:pPr>
            <a:r>
              <a:rPr lang="en-US" altLang="en-US" sz="2000"/>
              <a:t>Send invoices promptly</a:t>
            </a:r>
          </a:p>
          <a:p>
            <a:pPr algn="l" eaLnBrk="1" hangingPunct="1">
              <a:spcBef>
                <a:spcPct val="40000"/>
              </a:spcBef>
              <a:buFontTx/>
              <a:buChar char="•"/>
            </a:pPr>
            <a:r>
              <a:rPr lang="en-US" altLang="en-US" sz="2000"/>
              <a:t>Systematically review debtors</a:t>
            </a:r>
          </a:p>
          <a:p>
            <a:pPr algn="l" eaLnBrk="1" hangingPunct="1">
              <a:spcBef>
                <a:spcPct val="40000"/>
              </a:spcBef>
              <a:buFontTx/>
              <a:buChar char="•"/>
            </a:pPr>
            <a:r>
              <a:rPr lang="en-US" altLang="en-US" sz="2000"/>
              <a:t>Slow payers have to be chased</a:t>
            </a:r>
          </a:p>
          <a:p>
            <a:pPr algn="l" eaLnBrk="1" hangingPunct="1">
              <a:spcBef>
                <a:spcPct val="40000"/>
              </a:spcBef>
              <a:buFontTx/>
              <a:buChar char="•"/>
            </a:pPr>
            <a:r>
              <a:rPr lang="en-US" altLang="en-US" sz="2000"/>
              <a:t>Cash discounts</a:t>
            </a:r>
          </a:p>
          <a:p>
            <a:pPr algn="l" eaLnBrk="1" hangingPunct="1">
              <a:spcBef>
                <a:spcPct val="40000"/>
              </a:spcBef>
              <a:buFontTx/>
              <a:buChar char="•"/>
            </a:pPr>
            <a:r>
              <a:rPr lang="en-US" altLang="en-US" sz="2000"/>
              <a:t>Integration with other disciplines</a:t>
            </a:r>
          </a:p>
        </p:txBody>
      </p:sp>
    </p:spTree>
  </p:cSld>
  <p:clrMapOvr>
    <a:masterClrMapping/>
  </p:clrMapOvr>
  <p:transition spd="med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ChangeArrowheads="1"/>
          </p:cNvSpPr>
          <p:nvPr/>
        </p:nvSpPr>
        <p:spPr bwMode="auto">
          <a:xfrm>
            <a:off x="682625" y="231775"/>
            <a:ext cx="777875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Inventory management</a:t>
            </a:r>
          </a:p>
        </p:txBody>
      </p:sp>
      <p:pic>
        <p:nvPicPr>
          <p:cNvPr id="34819" name="Picture 4" descr="C13NF02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1484313"/>
            <a:ext cx="8424863" cy="3500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820" name="Text Box 6"/>
          <p:cNvSpPr txBox="1">
            <a:spLocks noChangeArrowheads="1"/>
          </p:cNvSpPr>
          <p:nvPr/>
        </p:nvSpPr>
        <p:spPr bwMode="auto">
          <a:xfrm>
            <a:off x="292100" y="6015038"/>
            <a:ext cx="8729663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>
              <a:spcBef>
                <a:spcPct val="50000"/>
              </a:spcBef>
            </a:pPr>
            <a:r>
              <a:rPr lang="en-IN" altLang="en-US" sz="1800" b="1"/>
              <a:t>Exhibit 12.42</a:t>
            </a:r>
            <a:r>
              <a:rPr lang="en-IN" altLang="en-US" sz="1800"/>
              <a:t>  </a:t>
            </a:r>
            <a:r>
              <a:rPr lang="en-US" altLang="en-US" sz="1800"/>
              <a:t>The inventory trade-off</a:t>
            </a:r>
            <a:endParaRPr lang="en-GB" altLang="en-US" sz="1800"/>
          </a:p>
        </p:txBody>
      </p:sp>
    </p:spTree>
  </p:cSld>
  <p:clrMapOvr>
    <a:masterClrMapping/>
  </p:clrMapOvr>
  <p:transition spd="med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ChangeArrowheads="1"/>
          </p:cNvSpPr>
          <p:nvPr/>
        </p:nvSpPr>
        <p:spPr bwMode="auto">
          <a:xfrm>
            <a:off x="682625" y="236538"/>
            <a:ext cx="77787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200" b="1"/>
              <a:t>Lecture review</a:t>
            </a:r>
          </a:p>
        </p:txBody>
      </p:sp>
      <p:sp>
        <p:nvSpPr>
          <p:cNvPr id="35843" name="Rectangle 3"/>
          <p:cNvSpPr>
            <a:spLocks noChangeArrowheads="1"/>
          </p:cNvSpPr>
          <p:nvPr/>
        </p:nvSpPr>
        <p:spPr bwMode="auto">
          <a:xfrm>
            <a:off x="684213" y="1227138"/>
            <a:ext cx="8223250" cy="4606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algn="r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000"/>
              <a:t>Working capital cycle 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000"/>
              <a:t>Cash-conversion cycle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000"/>
              <a:t>Working capital tension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000"/>
              <a:t>Working capital policies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000"/>
              <a:t>Overtrading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000"/>
              <a:t>Motives for holding cash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000"/>
              <a:t>Baumol’s cash management model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000"/>
              <a:t>Some considerations for cash management</a:t>
            </a:r>
          </a:p>
          <a:p>
            <a:pPr algn="l"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000"/>
              <a:t>Inventory management</a:t>
            </a:r>
          </a:p>
        </p:txBody>
      </p:sp>
    </p:spTree>
  </p:cSld>
  <p:clrMapOvr>
    <a:masterClrMapping/>
  </p:clrMapOvr>
  <p:transition spd="med"/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MMPROD_NEXTUNIQUEID" val="10023"/>
  <p:tag name="MMPROD_UIDATA" val="&lt;database version=&quot;6.0&quot;&gt;&lt;object type=&quot;1&quot; unique_id=&quot;10001&quot;&gt;&lt;object type=&quot;8&quot; unique_id=&quot;32404&quot;&gt;&lt;/object&gt;&lt;object type=&quot;2&quot; unique_id=&quot;32405&quot;&gt;&lt;object type=&quot;3&quot; unique_id=&quot;32406&quot;&gt;&lt;property id=&quot;20148&quot; value=&quot;5&quot;/&gt;&lt;property id=&quot;20300&quot; value=&quot;Slide 1 - &amp;quot;Corporate Financial&amp;#x0D;&amp;#x0A;Management, 5th edition&amp;#x0D;&amp;#x0A;Glen Arnold&amp;#x0D;&amp;#x0A;Lecture 24&amp;#x0D;&amp;#x0A;Working capital management&amp;quot;&quot;/&gt;&lt;property id=&quot;20307&quot; value=&quot;256&quot;/&gt;&lt;/object&gt;&lt;object type=&quot;3&quot; unique_id=&quot;32407&quot;&gt;&lt;property id=&quot;20148&quot; value=&quot;5&quot;/&gt;&lt;property id=&quot;20300&quot; value=&quot;Slide 2&quot;/&gt;&lt;property id=&quot;20307&quot; value=&quot;257&quot;/&gt;&lt;/object&gt;&lt;object type=&quot;3&quot; unique_id=&quot;32408&quot;&gt;&lt;property id=&quot;20148&quot; value=&quot;5&quot;/&gt;&lt;property id=&quot;20300&quot; value=&quot;Slide 3&quot;/&gt;&lt;property id=&quot;20307&quot; value=&quot;258&quot;/&gt;&lt;/object&gt;&lt;object type=&quot;3&quot; unique_id=&quot;32409&quot;&gt;&lt;property id=&quot;20148&quot; value=&quot;5&quot;/&gt;&lt;property id=&quot;20300&quot; value=&quot;Slide 4&quot;/&gt;&lt;property id=&quot;20307&quot; value=&quot;259&quot;/&gt;&lt;/object&gt;&lt;object type=&quot;3&quot; unique_id=&quot;32410&quot;&gt;&lt;property id=&quot;20148&quot; value=&quot;5&quot;/&gt;&lt;property id=&quot;20300&quot; value=&quot;Slide 5&quot;/&gt;&lt;property id=&quot;20307&quot; value=&quot;260&quot;/&gt;&lt;/object&gt;&lt;object type=&quot;3&quot; unique_id=&quot;32411&quot;&gt;&lt;property id=&quot;20148&quot; value=&quot;5&quot;/&gt;&lt;property id=&quot;20300&quot; value=&quot;Slide 6&quot;/&gt;&lt;property id=&quot;20307&quot; value=&quot;261&quot;/&gt;&lt;/object&gt;&lt;object type=&quot;3&quot; unique_id=&quot;32412&quot;&gt;&lt;property id=&quot;20148&quot; value=&quot;5&quot;/&gt;&lt;property id=&quot;20300&quot; value=&quot;Slide 7&quot;/&gt;&lt;property id=&quot;20307&quot; value=&quot;262&quot;/&gt;&lt;/object&gt;&lt;object type=&quot;3&quot; unique_id=&quot;32413&quot;&gt;&lt;property id=&quot;20148&quot; value=&quot;5&quot;/&gt;&lt;property id=&quot;20300&quot; value=&quot;Slide 8&quot;/&gt;&lt;property id=&quot;20307&quot; value=&quot;263&quot;/&gt;&lt;/object&gt;&lt;object type=&quot;3&quot; unique_id=&quot;32414&quot;&gt;&lt;property id=&quot;20148&quot; value=&quot;5&quot;/&gt;&lt;property id=&quot;20300&quot; value=&quot;Slide 9&quot;/&gt;&lt;property id=&quot;20307&quot; value=&quot;264&quot;/&gt;&lt;/object&gt;&lt;object type=&quot;3&quot; unique_id=&quot;32415&quot;&gt;&lt;property id=&quot;20148&quot; value=&quot;5&quot;/&gt;&lt;property id=&quot;20300&quot; value=&quot;Slide 10&quot;/&gt;&lt;property id=&quot;20307&quot; value=&quot;265&quot;/&gt;&lt;/object&gt;&lt;object type=&quot;3&quot; unique_id=&quot;32416&quot;&gt;&lt;property id=&quot;20148&quot; value=&quot;5&quot;/&gt;&lt;property id=&quot;20300&quot; value=&quot;Slide 11&quot;/&gt;&lt;property id=&quot;20307&quot; value=&quot;266&quot;/&gt;&lt;/object&gt;&lt;object type=&quot;3&quot; unique_id=&quot;32417&quot;&gt;&lt;property id=&quot;20148&quot; value=&quot;5&quot;/&gt;&lt;property id=&quot;20300&quot; value=&quot;Slide 12&quot;/&gt;&lt;property id=&quot;20307&quot; value=&quot;267&quot;/&gt;&lt;/object&gt;&lt;object type=&quot;3&quot; unique_id=&quot;32418&quot;&gt;&lt;property id=&quot;20148&quot; value=&quot;5&quot;/&gt;&lt;property id=&quot;20300&quot; value=&quot;Slide 13&quot;/&gt;&lt;property id=&quot;20307&quot; value=&quot;268&quot;/&gt;&lt;/object&gt;&lt;object type=&quot;3&quot; unique_id=&quot;32419&quot;&gt;&lt;property id=&quot;20148&quot; value=&quot;5&quot;/&gt;&lt;property id=&quot;20300&quot; value=&quot;Slide 14&quot;/&gt;&lt;property id=&quot;20307&quot; value=&quot;269&quot;/&gt;&lt;/object&gt;&lt;object type=&quot;3&quot; unique_id=&quot;32420&quot;&gt;&lt;property id=&quot;20148&quot; value=&quot;5&quot;/&gt;&lt;property id=&quot;20300&quot; value=&quot;Slide 15&quot;/&gt;&lt;property id=&quot;20307&quot; value=&quot;270&quot;/&gt;&lt;/object&gt;&lt;object type=&quot;3&quot; unique_id=&quot;32421&quot;&gt;&lt;property id=&quot;20148&quot; value=&quot;5&quot;/&gt;&lt;property id=&quot;20300&quot; value=&quot;Slide 16&quot;/&gt;&lt;property id=&quot;20307&quot; value=&quot;271&quot;/&gt;&lt;/object&gt;&lt;object type=&quot;3&quot; unique_id=&quot;32422&quot;&gt;&lt;property id=&quot;20148&quot; value=&quot;5&quot;/&gt;&lt;property id=&quot;20300&quot; value=&quot;Slide 17&quot;/&gt;&lt;property id=&quot;20307&quot; value=&quot;272&quot;/&gt;&lt;/object&gt;&lt;object type=&quot;3&quot; unique_id=&quot;32423&quot;&gt;&lt;property id=&quot;20148&quot; value=&quot;5&quot;/&gt;&lt;property id=&quot;20300&quot; value=&quot;Slide 18&quot;/&gt;&lt;property id=&quot;20307&quot; value=&quot;274&quot;/&gt;&lt;/object&gt;&lt;object type=&quot;3&quot; unique_id=&quot;32424&quot;&gt;&lt;property id=&quot;20148&quot; value=&quot;5&quot;/&gt;&lt;property id=&quot;20300&quot; value=&quot;Slide 19&quot;/&gt;&lt;property id=&quot;20307&quot; value=&quot;275&quot;/&gt;&lt;/object&gt;&lt;object type=&quot;3&quot; unique_id=&quot;32425&quot;&gt;&lt;property id=&quot;20148&quot; value=&quot;5&quot;/&gt;&lt;property id=&quot;20300&quot; value=&quot;Slide 20&quot;/&gt;&lt;property id=&quot;20307&quot; value=&quot;276&quot;/&gt;&lt;/object&gt;&lt;object type=&quot;3&quot; unique_id=&quot;32426&quot;&gt;&lt;property id=&quot;20148&quot; value=&quot;5&quot;/&gt;&lt;property id=&quot;20300&quot; value=&quot;Slide 21&quot;/&gt;&lt;property id=&quot;20307&quot; value=&quot;277&quot;/&gt;&lt;/object&gt;&lt;object type=&quot;3&quot; unique_id=&quot;32427&quot;&gt;&lt;property id=&quot;20148&quot; value=&quot;5&quot;/&gt;&lt;property id=&quot;20300&quot; value=&quot;Slide 22&quot;/&gt;&lt;property id=&quot;20307&quot; value=&quot;278&quot;/&gt;&lt;/object&gt;&lt;object type=&quot;3&quot; unique_id=&quot;32428&quot;&gt;&lt;property id=&quot;20148&quot; value=&quot;5&quot;/&gt;&lt;property id=&quot;20300&quot; value=&quot;Slide 23&quot;/&gt;&lt;property id=&quot;20307&quot; value=&quot;279&quot;/&gt;&lt;/object&gt;&lt;object type=&quot;3&quot; unique_id=&quot;32429&quot;&gt;&lt;property id=&quot;20148&quot; value=&quot;5&quot;/&gt;&lt;property id=&quot;20300&quot; value=&quot;Slide 24&quot;/&gt;&lt;property id=&quot;20307&quot; value=&quot;280&quot;/&gt;&lt;/object&gt;&lt;object type=&quot;3&quot; unique_id=&quot;32430&quot;&gt;&lt;property id=&quot;20148&quot; value=&quot;5&quot;/&gt;&lt;property id=&quot;20300&quot; value=&quot;Slide 25&quot;/&gt;&lt;property id=&quot;20307&quot; value=&quot;292&quot;/&gt;&lt;/object&gt;&lt;object type=&quot;3&quot; unique_id=&quot;32431&quot;&gt;&lt;property id=&quot;20148&quot; value=&quot;5&quot;/&gt;&lt;property id=&quot;20300&quot; value=&quot;Slide 26&quot;/&gt;&lt;property id=&quot;20307&quot; value=&quot;281&quot;/&gt;&lt;/object&gt;&lt;object type=&quot;3&quot; unique_id=&quot;32432&quot;&gt;&lt;property id=&quot;20148&quot; value=&quot;5&quot;/&gt;&lt;property id=&quot;20300&quot; value=&quot;Slide 27&quot;/&gt;&lt;property id=&quot;20307&quot; value=&quot;282&quot;/&gt;&lt;/object&gt;&lt;object type=&quot;3&quot; unique_id=&quot;32433&quot;&gt;&lt;property id=&quot;20148&quot; value=&quot;5&quot;/&gt;&lt;property id=&quot;20300&quot; value=&quot;Slide 32&quot;/&gt;&lt;property id=&quot;20307&quot; value=&quot;284&quot;/&gt;&lt;/object&gt;&lt;object type=&quot;3&quot; unique_id=&quot;32441&quot;&gt;&lt;property id=&quot;20148&quot; value=&quot;5&quot;/&gt;&lt;property id=&quot;20300&quot; value=&quot;Slide 33&quot;/&gt;&lt;property id=&quot;20307&quot; value=&quot;283&quot;/&gt;&lt;/object&gt;&lt;object type=&quot;3&quot; unique_id=&quot;33354&quot;&gt;&lt;property id=&quot;20148&quot; value=&quot;5&quot;/&gt;&lt;property id=&quot;20300&quot; value=&quot;Slide 28&quot;/&gt;&lt;property id=&quot;20307&quot; value=&quot;293&quot;/&gt;&lt;/object&gt;&lt;object type=&quot;3&quot; unique_id=&quot;33745&quot;&gt;&lt;property id=&quot;20148&quot; value=&quot;5&quot;/&gt;&lt;property id=&quot;20300&quot; value=&quot;Slide 29&quot;/&gt;&lt;property id=&quot;20307&quot; value=&quot;294&quot;/&gt;&lt;/object&gt;&lt;object type=&quot;3&quot; unique_id=&quot;34266&quot;&gt;&lt;property id=&quot;20148&quot; value=&quot;5&quot;/&gt;&lt;property id=&quot;20300&quot; value=&quot;Slide 30&quot;/&gt;&lt;property id=&quot;20307&quot; value=&quot;295&quot;/&gt;&lt;/object&gt;&lt;object type=&quot;3&quot; unique_id=&quot;34554&quot;&gt;&lt;property id=&quot;20148&quot; value=&quot;5&quot;/&gt;&lt;property id=&quot;20300&quot; value=&quot;Slide 31&quot;/&gt;&lt;property id=&quot;20307&quot; value=&quot;296&quot;/&gt;&lt;/object&gt;&lt;/object&gt;&lt;/object&gt;&lt;/database&gt;"/>
</p:tagLst>
</file>

<file path=ppt/theme/theme1.xml><?xml version="1.0" encoding="utf-8"?>
<a:theme xmlns:a="http://schemas.openxmlformats.org/drawingml/2006/main" name="1_Default Design">
  <a:themeElements>
    <a:clrScheme name="1_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1_Default Design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1_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1_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1_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2006</TotalTime>
  <Words>929</Words>
  <Application>Microsoft Office PowerPoint</Application>
  <PresentationFormat>On-screen Show (4:3)</PresentationFormat>
  <Paragraphs>182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8" baseType="lpstr">
      <vt:lpstr>Arial</vt:lpstr>
      <vt:lpstr>Calibri</vt:lpstr>
      <vt:lpstr>Times</vt:lpstr>
      <vt:lpstr>Symbol</vt:lpstr>
      <vt:lpstr>1_Default Design</vt:lpstr>
      <vt:lpstr> Lecture 9 Working capital management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laserwords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laser</dc:creator>
  <cp:lastModifiedBy>rosh</cp:lastModifiedBy>
  <cp:revision>330</cp:revision>
  <dcterms:created xsi:type="dcterms:W3CDTF">2005-05-11T06:33:50Z</dcterms:created>
  <dcterms:modified xsi:type="dcterms:W3CDTF">2016-11-03T00:05:14Z</dcterms:modified>
</cp:coreProperties>
</file>