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9" r:id="rId3"/>
    <p:sldId id="266" r:id="rId4"/>
    <p:sldId id="264" r:id="rId5"/>
    <p:sldId id="265" r:id="rId6"/>
    <p:sldId id="267" r:id="rId7"/>
    <p:sldId id="263" r:id="rId8"/>
    <p:sldId id="262" r:id="rId9"/>
    <p:sldId id="261" r:id="rId10"/>
    <p:sldId id="260" r:id="rId11"/>
  </p:sldIdLst>
  <p:sldSz cx="18288000" cy="10287000"/>
  <p:notesSz cx="6858000" cy="9144000"/>
  <p:embeddedFontLst>
    <p:embeddedFont>
      <p:font typeface="Calibri" panose="020F0502020204030204" pitchFamily="34" charset="0"/>
      <p:regular r:id="rId13"/>
      <p:bold r:id="rId14"/>
      <p:italic r:id="rId15"/>
      <p:boldItalic r:id="rId16"/>
    </p:embeddedFont>
    <p:embeddedFont>
      <p:font typeface="Montserrat Classic" panose="020B0604020202020204" charset="0"/>
      <p:regular r:id="rId17"/>
    </p:embeddedFont>
    <p:embeddedFont>
      <p:font typeface="Montserrat Classic Bold" panose="020B0604020202020204" charset="0"/>
      <p:regular r:id="rId18"/>
    </p:embeddedFont>
    <p:embeddedFont>
      <p:font typeface="Montserrat Light" panose="00000400000000000000" pitchFamily="2" charset="0"/>
      <p:regular r:id="rId19"/>
      <p:italic r:id="rId20"/>
    </p:embeddedFont>
    <p:embeddedFont>
      <p:font typeface="Open Sans Light" panose="020B0306030504020204" pitchFamily="34" charset="0"/>
      <p:regular r:id="rId21"/>
      <p: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2C2E959-DE3A-4277-87BE-4E108946A70B}">
          <p14:sldIdLst>
            <p14:sldId id="256"/>
            <p14:sldId id="259"/>
          </p14:sldIdLst>
        </p14:section>
        <p14:section name="Untitled Section" id="{DF5D966F-2F4C-4A96-888B-173F18D21320}">
          <p14:sldIdLst>
            <p14:sldId id="266"/>
            <p14:sldId id="264"/>
            <p14:sldId id="265"/>
            <p14:sldId id="267"/>
            <p14:sldId id="263"/>
            <p14:sldId id="262"/>
            <p14:sldId id="261"/>
            <p14:sldId id="26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nnis Pepple" initials="DP" lastIdx="1" clrIdx="0">
    <p:extLst>
      <p:ext uri="{19B8F6BF-5375-455C-9EA6-DF929625EA0E}">
        <p15:presenceInfo xmlns:p15="http://schemas.microsoft.com/office/powerpoint/2012/main" userId="S::d.pepple@uwtsd.ac.uk::39a02b49-bde0-468f-b08e-ce3c98cf6b0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2904A6-C076-4E10-8FEF-48408B3C8554}" v="4" dt="2021-12-09T23:17:35.2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7551" autoAdjust="0"/>
  </p:normalViewPr>
  <p:slideViewPr>
    <p:cSldViewPr>
      <p:cViewPr varScale="1">
        <p:scale>
          <a:sx n="36" d="100"/>
          <a:sy n="36" d="100"/>
        </p:scale>
        <p:origin x="1356"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23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Marin" userId="62d8804f297105d3" providerId="LiveId" clId="{C42904A6-C076-4E10-8FEF-48408B3C8554}"/>
    <pc:docChg chg="custSel modSld addSection">
      <pc:chgData name="Gabriela Marin" userId="62d8804f297105d3" providerId="LiveId" clId="{C42904A6-C076-4E10-8FEF-48408B3C8554}" dt="2021-12-10T09:54:48.976" v="610"/>
      <pc:docMkLst>
        <pc:docMk/>
      </pc:docMkLst>
      <pc:sldChg chg="modNotesTx">
        <pc:chgData name="Gabriela Marin" userId="62d8804f297105d3" providerId="LiveId" clId="{C42904A6-C076-4E10-8FEF-48408B3C8554}" dt="2021-12-08T22:06:14.416" v="107" actId="20577"/>
        <pc:sldMkLst>
          <pc:docMk/>
          <pc:sldMk cId="2254298166" sldId="264"/>
        </pc:sldMkLst>
      </pc:sldChg>
      <pc:sldChg chg="addSp delSp modSp mod delAnim modAnim modNotesTx">
        <pc:chgData name="Gabriela Marin" userId="62d8804f297105d3" providerId="LiveId" clId="{C42904A6-C076-4E10-8FEF-48408B3C8554}" dt="2021-12-10T09:54:48.976" v="610"/>
        <pc:sldMkLst>
          <pc:docMk/>
          <pc:sldMk cId="749937023" sldId="266"/>
        </pc:sldMkLst>
        <pc:picChg chg="add del mod">
          <ac:chgData name="Gabriela Marin" userId="62d8804f297105d3" providerId="LiveId" clId="{C42904A6-C076-4E10-8FEF-48408B3C8554}" dt="2021-12-09T23:18:17.120" v="375" actId="478"/>
          <ac:picMkLst>
            <pc:docMk/>
            <pc:sldMk cId="749937023" sldId="266"/>
            <ac:picMk id="6" creationId="{1603052D-AD16-4CC0-81B4-3FBDB4A9F0A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A3D95D-478E-4596-86D8-4B7E8943126F}" type="datetimeFigureOut">
              <a:rPr lang="en-GB" smtClean="0"/>
              <a:t>10/12/2021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B2F784-3CCB-4A03-9DA5-0582DCA1FBE6}" type="slidenum">
              <a:rPr lang="en-GB" smtClean="0"/>
              <a:t>‹#›</a:t>
            </a:fld>
            <a:endParaRPr lang="en-GB"/>
          </a:p>
        </p:txBody>
      </p:sp>
    </p:spTree>
    <p:extLst>
      <p:ext uri="{BB962C8B-B14F-4D97-AF65-F5344CB8AC3E}">
        <p14:creationId xmlns:p14="http://schemas.microsoft.com/office/powerpoint/2010/main" val="3070107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2F784-3CCB-4A03-9DA5-0582DCA1FBE6}" type="slidenum">
              <a:rPr lang="en-GB" smtClean="0"/>
              <a:t>1</a:t>
            </a:fld>
            <a:endParaRPr lang="en-GB"/>
          </a:p>
        </p:txBody>
      </p:sp>
    </p:spTree>
    <p:extLst>
      <p:ext uri="{BB962C8B-B14F-4D97-AF65-F5344CB8AC3E}">
        <p14:creationId xmlns:p14="http://schemas.microsoft.com/office/powerpoint/2010/main" val="3477441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Gabriela Marin is my name, and I am 35 years old. I am from Romania! I had a strong desire to travel to the United Kingdom and stay there for the last six years, and it finally came true when I arrived and got employment in a factory, where I continue to work to this day. There I met my husband, and after three years of dating, we married and now have a lovely and intelligent child together! I am a very outgoing, sociable person who enjoys meeting new people. This is why I registered in this university since it allows me to improve my abilities and learn new things, both of which will benefit me on the long voyage. I wish to open my own business in UK maybe an restaurant, because I`ve got experience in this domain, because in the past I worked in this field and I really loved it, everyday I was meeting new people and I liked to have conversations with them about every kind of subject . I am convinced that I will succeed to make my dream to come true because I will try my best. I want to create my own business in the UK, maybe a restaurant, because I've worked in this industry before and loved it; every day I met new people and enjoyed having talks with them about a variety of topics. I am certain that I will be successful in realizing my dream because I will give it my all.</a:t>
            </a:r>
            <a:endParaRPr lang="en-GB" dirty="0"/>
          </a:p>
        </p:txBody>
      </p:sp>
      <p:sp>
        <p:nvSpPr>
          <p:cNvPr id="4" name="Slide Number Placeholder 3"/>
          <p:cNvSpPr>
            <a:spLocks noGrp="1"/>
          </p:cNvSpPr>
          <p:nvPr>
            <p:ph type="sldNum" sz="quarter" idx="5"/>
          </p:nvPr>
        </p:nvSpPr>
        <p:spPr/>
        <p:txBody>
          <a:bodyPr/>
          <a:lstStyle/>
          <a:p>
            <a:fld id="{F4B2F784-3CCB-4A03-9DA5-0582DCA1FBE6}" type="slidenum">
              <a:rPr lang="en-GB" smtClean="0"/>
              <a:t>2</a:t>
            </a:fld>
            <a:endParaRPr lang="en-GB"/>
          </a:p>
        </p:txBody>
      </p:sp>
    </p:spTree>
    <p:extLst>
      <p:ext uri="{BB962C8B-B14F-4D97-AF65-F5344CB8AC3E}">
        <p14:creationId xmlns:p14="http://schemas.microsoft.com/office/powerpoint/2010/main" val="3746664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current presentation comprises of a discussion about the each part of DIKW along with analysis of the data collected that is based on the interaction with the students, offer adequate opportunities for students to collaborate, standardized set of expectations, data driven curriculum for individual learning and to encourage students for collective learning surround.  Along with this, use of both primary as well as secondary research has been made within current project. </a:t>
            </a:r>
          </a:p>
          <a:p>
            <a:r>
              <a:rPr lang="en-US" dirty="0"/>
              <a:t>DIKW (Data, Information, Knowledge, Wisdom) represents a knowledge pyramid where each level of hierarchy adds attributes, and therefore value, over the previous one. Under this, model we obtain information by analyzing data. Knowledge is a set of information that has an applied context, providing a greater view of the environment. The Data, Information, Knowledge, Wisdom (DIKW) framework is one of the core conceptual frameworks to be effective and define knowledge, within electronic organizational records, to accurately capture the context of nursing and other professionalism practices.</a:t>
            </a:r>
          </a:p>
          <a:p>
            <a:r>
              <a:rPr lang="en-US" dirty="0"/>
              <a:t>Below is the video with my presentation</a:t>
            </a:r>
            <a:r>
              <a:rPr lang="en-US"/>
              <a:t>: https://1drv.ms/u/s!AtMFcSlPgNhigS-twR8GMl-zTPJC?e=GWS0u3</a:t>
            </a:r>
            <a:endParaRPr lang="en-US" dirty="0"/>
          </a:p>
        </p:txBody>
      </p:sp>
      <p:sp>
        <p:nvSpPr>
          <p:cNvPr id="4" name="Slide Number Placeholder 3"/>
          <p:cNvSpPr>
            <a:spLocks noGrp="1"/>
          </p:cNvSpPr>
          <p:nvPr>
            <p:ph type="sldNum" sz="quarter" idx="5"/>
          </p:nvPr>
        </p:nvSpPr>
        <p:spPr/>
        <p:txBody>
          <a:bodyPr/>
          <a:lstStyle/>
          <a:p>
            <a:fld id="{F4B2F784-3CCB-4A03-9DA5-0582DCA1FBE6}" type="slidenum">
              <a:rPr lang="en-GB" smtClean="0"/>
              <a:t>3</a:t>
            </a:fld>
            <a:endParaRPr lang="en-GB"/>
          </a:p>
        </p:txBody>
      </p:sp>
    </p:spTree>
    <p:extLst>
      <p:ext uri="{BB962C8B-B14F-4D97-AF65-F5344CB8AC3E}">
        <p14:creationId xmlns:p14="http://schemas.microsoft.com/office/powerpoint/2010/main" val="771454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CRAAP comprises and ensures the Currency, Relevance, Authority, Accuracy, and Purpose of the collected information and research to effectively evaluate its resources and reliability of facts. The implication and use of the Angela studies and research ensures and comprises of the non-IQ competencies, including self-control and grit, which predict and leads to improved success both academically and professionally. Thus, helps and supports the meeting of the CRAAP test. </a:t>
            </a:r>
          </a:p>
          <a:p>
            <a:r>
              <a:rPr lang="en-US" sz="1200" kern="1200" dirty="0">
                <a:solidFill>
                  <a:schemeClr val="tx1"/>
                </a:solidFill>
                <a:effectLst/>
                <a:latin typeface="+mn-lt"/>
                <a:ea typeface="+mn-ea"/>
                <a:cs typeface="+mn-cs"/>
              </a:rPr>
              <a:t>Secondary research on the Angelo Duckworth research work and its traits:</a:t>
            </a:r>
          </a:p>
          <a:p>
            <a:r>
              <a:rPr lang="en-US" sz="1200" kern="1200" dirty="0">
                <a:solidFill>
                  <a:schemeClr val="tx1"/>
                </a:solidFill>
                <a:effectLst/>
                <a:latin typeface="+mn-lt"/>
                <a:ea typeface="+mn-ea"/>
                <a:cs typeface="+mn-cs"/>
              </a:rPr>
              <a:t>Credible: People from different backgrounds were used in order to find out how intelligence works, how the people should be prepared in order to achieve success and if the University degree plays or not a huge role into becoming a successful person. </a:t>
            </a:r>
          </a:p>
          <a:p>
            <a:r>
              <a:rPr lang="en-US" sz="1200" kern="1200" dirty="0">
                <a:solidFill>
                  <a:schemeClr val="tx1"/>
                </a:solidFill>
                <a:effectLst/>
                <a:latin typeface="+mn-lt"/>
                <a:ea typeface="+mn-ea"/>
                <a:cs typeface="+mn-cs"/>
              </a:rPr>
              <a:t>Relevant: The level of IQ is or not having an important role in the success of the people or just adapting to the background and environment can bring success into individuals lives. Moreover, the hard work and perseverance are the main traits that bring success for an individual rather than just acknowledging information because of the fact that if you do not know how to apply it, then success in not achieved at all.</a:t>
            </a:r>
          </a:p>
          <a:p>
            <a:r>
              <a:rPr lang="en-US" sz="1200" kern="1200" dirty="0">
                <a:solidFill>
                  <a:schemeClr val="tx1"/>
                </a:solidFill>
                <a:effectLst/>
                <a:latin typeface="+mn-lt"/>
                <a:ea typeface="+mn-ea"/>
                <a:cs typeface="+mn-cs"/>
              </a:rPr>
              <a:t>Authority: Angela Duckworth is a professor at the University of Pennsylvania which states that her researches are based on academic theories and for this reason, they were posted in different websites and academic journals. The fact that her research gained recognition means that the numbers and information presented by her are legit. Using academical literature review is also stating the authority of the research made by Angela Duckworth.</a:t>
            </a:r>
          </a:p>
          <a:p>
            <a:r>
              <a:rPr lang="en-US" sz="1200" kern="1200" dirty="0">
                <a:solidFill>
                  <a:schemeClr val="tx1"/>
                </a:solidFill>
                <a:effectLst/>
                <a:latin typeface="+mn-lt"/>
                <a:ea typeface="+mn-ea"/>
                <a:cs typeface="+mn-cs"/>
              </a:rPr>
              <a:t>Accuracy: It is supported by GRIT test which means it meets the requirements to be a legit information gathered from the students from Universities in order to see their scores and be able to figure out if a bachelor degree is the only way to achieve success or there are another forms of achieving it. </a:t>
            </a:r>
          </a:p>
          <a:p>
            <a:r>
              <a:rPr lang="en-US" sz="1200" kern="1200" dirty="0">
                <a:solidFill>
                  <a:schemeClr val="tx1"/>
                </a:solidFill>
                <a:effectLst/>
                <a:latin typeface="+mn-lt"/>
                <a:ea typeface="+mn-ea"/>
                <a:cs typeface="+mn-cs"/>
              </a:rPr>
              <a:t>Purpose: To find out if it is needed to have excellent grades in order to be successful and smart or you just need to be perseverant and develop your skills related in the field you are active in order to achieve success. </a:t>
            </a:r>
          </a:p>
          <a:p>
            <a:endParaRPr lang="en-GB" dirty="0"/>
          </a:p>
        </p:txBody>
      </p:sp>
      <p:sp>
        <p:nvSpPr>
          <p:cNvPr id="4" name="Slide Number Placeholder 3"/>
          <p:cNvSpPr>
            <a:spLocks noGrp="1"/>
          </p:cNvSpPr>
          <p:nvPr>
            <p:ph type="sldNum" sz="quarter" idx="5"/>
          </p:nvPr>
        </p:nvSpPr>
        <p:spPr/>
        <p:txBody>
          <a:bodyPr/>
          <a:lstStyle/>
          <a:p>
            <a:fld id="{F4B2F784-3CCB-4A03-9DA5-0582DCA1FBE6}" type="slidenum">
              <a:rPr lang="en-GB" smtClean="0"/>
              <a:t>4</a:t>
            </a:fld>
            <a:endParaRPr lang="en-GB"/>
          </a:p>
        </p:txBody>
      </p:sp>
    </p:spTree>
    <p:extLst>
      <p:ext uri="{BB962C8B-B14F-4D97-AF65-F5344CB8AC3E}">
        <p14:creationId xmlns:p14="http://schemas.microsoft.com/office/powerpoint/2010/main" val="1204104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usage of positivistic philosophy in the current study has been identified as supporting a more practical and methodical style of study in order to successfully measure and compute the grit score of participants. The use of a survey technique is also appropriate and successful since it assures the collection of data from a wider number of people, allowing for improved decision-making and comprehension. Additionally, primary data is being gathered for the present study since it is more accurate and dependable because it is acquired directly from the selected individuals. Secondary research, is essential for bolstering the obtained facts with pre-existing material that serves as a foundation and framework for future exploration. A questionnaire was used to collect data from 23 students in the class in order to have a better understanding of the grit score and academic excellence. The web article and poll were used to gather secondary data.</a:t>
            </a:r>
            <a:endParaRPr lang="en-GB" dirty="0"/>
          </a:p>
        </p:txBody>
      </p:sp>
      <p:sp>
        <p:nvSpPr>
          <p:cNvPr id="4" name="Slide Number Placeholder 3"/>
          <p:cNvSpPr>
            <a:spLocks noGrp="1"/>
          </p:cNvSpPr>
          <p:nvPr>
            <p:ph type="sldNum" sz="quarter" idx="5"/>
          </p:nvPr>
        </p:nvSpPr>
        <p:spPr/>
        <p:txBody>
          <a:bodyPr/>
          <a:lstStyle/>
          <a:p>
            <a:fld id="{F4B2F784-3CCB-4A03-9DA5-0582DCA1FBE6}" type="slidenum">
              <a:rPr lang="en-GB" smtClean="0"/>
              <a:t>5</a:t>
            </a:fld>
            <a:endParaRPr lang="en-GB"/>
          </a:p>
        </p:txBody>
      </p:sp>
    </p:spTree>
    <p:extLst>
      <p:ext uri="{BB962C8B-B14F-4D97-AF65-F5344CB8AC3E}">
        <p14:creationId xmlns:p14="http://schemas.microsoft.com/office/powerpoint/2010/main" val="2331008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Q1) Do you having any knowledge about the grit score and academic level of intelligence and excellence? 	Frequency </a:t>
            </a:r>
          </a:p>
          <a:p>
            <a:r>
              <a:rPr lang="en-US" sz="1200" kern="1200" dirty="0">
                <a:solidFill>
                  <a:schemeClr val="tx1"/>
                </a:solidFill>
                <a:effectLst/>
                <a:latin typeface="+mn-lt"/>
                <a:ea typeface="+mn-ea"/>
                <a:cs typeface="+mn-cs"/>
              </a:rPr>
              <a:t>a) Yes 	22</a:t>
            </a:r>
          </a:p>
          <a:p>
            <a:r>
              <a:rPr lang="en-US" sz="1200" kern="1200" dirty="0">
                <a:solidFill>
                  <a:schemeClr val="tx1"/>
                </a:solidFill>
                <a:effectLst/>
                <a:latin typeface="+mn-lt"/>
                <a:ea typeface="+mn-ea"/>
                <a:cs typeface="+mn-cs"/>
              </a:rPr>
              <a:t>b) No 	1</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Information generated :</a:t>
            </a:r>
          </a:p>
          <a:p>
            <a:r>
              <a:rPr lang="en-US" sz="1200" kern="1200" dirty="0">
                <a:solidFill>
                  <a:schemeClr val="tx1"/>
                </a:solidFill>
                <a:effectLst/>
                <a:latin typeface="+mn-lt"/>
                <a:ea typeface="+mn-ea"/>
                <a:cs typeface="+mn-cs"/>
              </a:rPr>
              <a:t>Interpretation </a:t>
            </a:r>
          </a:p>
          <a:p>
            <a:r>
              <a:rPr lang="en-US" sz="1200" kern="1200" dirty="0">
                <a:solidFill>
                  <a:schemeClr val="tx1"/>
                </a:solidFill>
                <a:effectLst/>
                <a:latin typeface="+mn-lt"/>
                <a:ea typeface="+mn-ea"/>
                <a:cs typeface="+mn-cs"/>
              </a:rPr>
              <a:t>	The pie chart above shows that out of a total of 23 students, 23 were aware of the grit score and academic level of intellect and excellence, while one student was clueless.</a:t>
            </a:r>
          </a:p>
          <a:p>
            <a:r>
              <a:rPr lang="en-US" sz="1200" kern="1200" dirty="0">
                <a:solidFill>
                  <a:schemeClr val="tx1"/>
                </a:solidFill>
                <a:effectLst/>
                <a:latin typeface="+mn-lt"/>
                <a:ea typeface="+mn-ea"/>
                <a:cs typeface="+mn-cs"/>
              </a:rPr>
              <a:t>Theme 2: </a:t>
            </a:r>
          </a:p>
          <a:p>
            <a:r>
              <a:rPr lang="en-US" sz="1200" kern="1200" dirty="0">
                <a:solidFill>
                  <a:schemeClr val="tx1"/>
                </a:solidFill>
                <a:effectLst/>
                <a:latin typeface="+mn-lt"/>
                <a:ea typeface="+mn-ea"/>
                <a:cs typeface="+mn-cs"/>
              </a:rPr>
              <a:t>Q2) How you would rate your courage and conscientiousness level which comprise of physical bravery as well as vigilant and carefulness (&lt;scale 1 (low) to 5 (high)&gt;)? </a:t>
            </a:r>
          </a:p>
          <a:p>
            <a:r>
              <a:rPr lang="en-US" sz="1200" kern="1200" dirty="0">
                <a:solidFill>
                  <a:schemeClr val="tx1"/>
                </a:solidFill>
                <a:effectLst/>
                <a:latin typeface="+mn-lt"/>
                <a:ea typeface="+mn-ea"/>
                <a:cs typeface="+mn-cs"/>
              </a:rPr>
              <a:t>Frequency</a:t>
            </a:r>
          </a:p>
          <a:p>
            <a:r>
              <a:rPr lang="en-US" sz="1200" kern="1200" dirty="0">
                <a:solidFill>
                  <a:schemeClr val="tx1"/>
                </a:solidFill>
                <a:effectLst/>
                <a:latin typeface="+mn-lt"/>
                <a:ea typeface="+mn-ea"/>
                <a:cs typeface="+mn-cs"/>
              </a:rPr>
              <a:t>a) 1</a:t>
            </a:r>
          </a:p>
          <a:p>
            <a:r>
              <a:rPr lang="en-US" sz="1200" kern="1200" dirty="0">
                <a:solidFill>
                  <a:schemeClr val="tx1"/>
                </a:solidFill>
                <a:effectLst/>
                <a:latin typeface="+mn-lt"/>
                <a:ea typeface="+mn-ea"/>
                <a:cs typeface="+mn-cs"/>
              </a:rPr>
              <a:t>1</a:t>
            </a:r>
          </a:p>
          <a:p>
            <a:r>
              <a:rPr lang="en-US" sz="1200" kern="1200" dirty="0">
                <a:solidFill>
                  <a:schemeClr val="tx1"/>
                </a:solidFill>
                <a:effectLst/>
                <a:latin typeface="+mn-lt"/>
                <a:ea typeface="+mn-ea"/>
                <a:cs typeface="+mn-cs"/>
              </a:rPr>
              <a:t>b) 2</a:t>
            </a:r>
          </a:p>
          <a:p>
            <a:r>
              <a:rPr lang="en-US" sz="1200" kern="1200" dirty="0">
                <a:solidFill>
                  <a:schemeClr val="tx1"/>
                </a:solidFill>
                <a:effectLst/>
                <a:latin typeface="+mn-lt"/>
                <a:ea typeface="+mn-ea"/>
                <a:cs typeface="+mn-cs"/>
              </a:rPr>
              <a:t>1</a:t>
            </a:r>
          </a:p>
          <a:p>
            <a:r>
              <a:rPr lang="en-US" sz="1200" kern="1200" dirty="0">
                <a:solidFill>
                  <a:schemeClr val="tx1"/>
                </a:solidFill>
                <a:effectLst/>
                <a:latin typeface="+mn-lt"/>
                <a:ea typeface="+mn-ea"/>
                <a:cs typeface="+mn-cs"/>
              </a:rPr>
              <a:t>c) 3</a:t>
            </a:r>
          </a:p>
          <a:p>
            <a:r>
              <a:rPr lang="en-US" sz="1200" kern="1200" dirty="0">
                <a:solidFill>
                  <a:schemeClr val="tx1"/>
                </a:solidFill>
                <a:effectLst/>
                <a:latin typeface="+mn-lt"/>
                <a:ea typeface="+mn-ea"/>
                <a:cs typeface="+mn-cs"/>
              </a:rPr>
              <a:t>13</a:t>
            </a:r>
          </a:p>
          <a:p>
            <a:r>
              <a:rPr lang="en-US" sz="1200" kern="1200" dirty="0">
                <a:solidFill>
                  <a:schemeClr val="tx1"/>
                </a:solidFill>
                <a:effectLst/>
                <a:latin typeface="+mn-lt"/>
                <a:ea typeface="+mn-ea"/>
                <a:cs typeface="+mn-cs"/>
              </a:rPr>
              <a:t>d) 4 </a:t>
            </a:r>
          </a:p>
          <a:p>
            <a:r>
              <a:rPr lang="en-US" sz="1200" kern="1200" dirty="0">
                <a:solidFill>
                  <a:schemeClr val="tx1"/>
                </a:solidFill>
                <a:effectLst/>
                <a:latin typeface="+mn-lt"/>
                <a:ea typeface="+mn-ea"/>
                <a:cs typeface="+mn-cs"/>
              </a:rPr>
              <a:t>5</a:t>
            </a:r>
          </a:p>
          <a:p>
            <a:r>
              <a:rPr lang="en-US" sz="1200" kern="1200" dirty="0">
                <a:solidFill>
                  <a:schemeClr val="tx1"/>
                </a:solidFill>
                <a:effectLst/>
                <a:latin typeface="+mn-lt"/>
                <a:ea typeface="+mn-ea"/>
                <a:cs typeface="+mn-cs"/>
              </a:rPr>
              <a:t>e) 5</a:t>
            </a:r>
          </a:p>
          <a:p>
            <a:r>
              <a:rPr lang="en-US" sz="1200" kern="1200" dirty="0">
                <a:solidFill>
                  <a:schemeClr val="tx1"/>
                </a:solidFill>
                <a:effectLst/>
                <a:latin typeface="+mn-lt"/>
                <a:ea typeface="+mn-ea"/>
                <a:cs typeface="+mn-cs"/>
              </a:rPr>
              <a:t>3</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Interpretation </a:t>
            </a:r>
          </a:p>
          <a:p>
            <a:r>
              <a:rPr lang="en-US" sz="1200" kern="1200" dirty="0">
                <a:solidFill>
                  <a:schemeClr val="tx1"/>
                </a:solidFill>
                <a:effectLst/>
                <a:latin typeface="+mn-lt"/>
                <a:ea typeface="+mn-ea"/>
                <a:cs typeface="+mn-cs"/>
              </a:rPr>
              <a:t>	1 participant had a low degree of courage and conscientiousness, which includes physical bravery as well as alertness and carefulness, while the other 1 received a 2 rating, along with 13 others who received a 3. Furthermore, 5 participants assessed their courage and conscientiousness level as 4 and 3, respectively, which includes physical bravery as well as alertness and carefulness.</a:t>
            </a:r>
          </a:p>
          <a:p>
            <a:r>
              <a:rPr lang="en-US" sz="1200" kern="1200" dirty="0">
                <a:solidFill>
                  <a:schemeClr val="tx1"/>
                </a:solidFill>
                <a:effectLst/>
                <a:latin typeface="+mn-lt"/>
                <a:ea typeface="+mn-ea"/>
                <a:cs typeface="+mn-cs"/>
              </a:rPr>
              <a:t>Theme 3: </a:t>
            </a:r>
          </a:p>
          <a:p>
            <a:r>
              <a:rPr lang="en-US" sz="1200" kern="1200" dirty="0">
                <a:solidFill>
                  <a:schemeClr val="tx1"/>
                </a:solidFill>
                <a:effectLst/>
                <a:latin typeface="+mn-lt"/>
                <a:ea typeface="+mn-ea"/>
                <a:cs typeface="+mn-cs"/>
              </a:rPr>
              <a:t>Q3) What do you think about the level of Perseverance and resilience that you are having on a scale of 1 (low) to 5(high)?</a:t>
            </a:r>
          </a:p>
          <a:p>
            <a:r>
              <a:rPr lang="en-US" sz="1200" kern="1200" dirty="0">
                <a:solidFill>
                  <a:schemeClr val="tx1"/>
                </a:solidFill>
                <a:effectLst/>
                <a:latin typeface="+mn-lt"/>
                <a:ea typeface="+mn-ea"/>
                <a:cs typeface="+mn-cs"/>
              </a:rPr>
              <a:t>Frequency</a:t>
            </a:r>
          </a:p>
          <a:p>
            <a:r>
              <a:rPr lang="en-US" sz="1200" kern="1200" dirty="0">
                <a:solidFill>
                  <a:schemeClr val="tx1"/>
                </a:solidFill>
                <a:effectLst/>
                <a:latin typeface="+mn-lt"/>
                <a:ea typeface="+mn-ea"/>
                <a:cs typeface="+mn-cs"/>
              </a:rPr>
              <a:t>a) 1</a:t>
            </a:r>
          </a:p>
          <a:p>
            <a:r>
              <a:rPr lang="en-US" sz="1200" kern="1200" dirty="0">
                <a:solidFill>
                  <a:schemeClr val="tx1"/>
                </a:solidFill>
                <a:effectLst/>
                <a:latin typeface="+mn-lt"/>
                <a:ea typeface="+mn-ea"/>
                <a:cs typeface="+mn-cs"/>
              </a:rPr>
              <a:t>1</a:t>
            </a:r>
          </a:p>
          <a:p>
            <a:r>
              <a:rPr lang="en-US" sz="1200" kern="1200" dirty="0">
                <a:solidFill>
                  <a:schemeClr val="tx1"/>
                </a:solidFill>
                <a:effectLst/>
                <a:latin typeface="+mn-lt"/>
                <a:ea typeface="+mn-ea"/>
                <a:cs typeface="+mn-cs"/>
              </a:rPr>
              <a:t>b) 2</a:t>
            </a:r>
          </a:p>
          <a:p>
            <a:r>
              <a:rPr lang="en-US" sz="1200" kern="1200" dirty="0">
                <a:solidFill>
                  <a:schemeClr val="tx1"/>
                </a:solidFill>
                <a:effectLst/>
                <a:latin typeface="+mn-lt"/>
                <a:ea typeface="+mn-ea"/>
                <a:cs typeface="+mn-cs"/>
              </a:rPr>
              <a:t>1</a:t>
            </a:r>
          </a:p>
          <a:p>
            <a:r>
              <a:rPr lang="en-US" sz="1200" kern="1200" dirty="0">
                <a:solidFill>
                  <a:schemeClr val="tx1"/>
                </a:solidFill>
                <a:effectLst/>
                <a:latin typeface="+mn-lt"/>
                <a:ea typeface="+mn-ea"/>
                <a:cs typeface="+mn-cs"/>
              </a:rPr>
              <a:t>c) 3</a:t>
            </a:r>
          </a:p>
          <a:p>
            <a:r>
              <a:rPr lang="en-US" sz="1200" kern="1200" dirty="0">
                <a:solidFill>
                  <a:schemeClr val="tx1"/>
                </a:solidFill>
                <a:effectLst/>
                <a:latin typeface="+mn-lt"/>
                <a:ea typeface="+mn-ea"/>
                <a:cs typeface="+mn-cs"/>
              </a:rPr>
              <a:t>10</a:t>
            </a:r>
          </a:p>
          <a:p>
            <a:r>
              <a:rPr lang="en-US" sz="1200" kern="1200" dirty="0">
                <a:solidFill>
                  <a:schemeClr val="tx1"/>
                </a:solidFill>
                <a:effectLst/>
                <a:latin typeface="+mn-lt"/>
                <a:ea typeface="+mn-ea"/>
                <a:cs typeface="+mn-cs"/>
              </a:rPr>
              <a:t>d) 4 </a:t>
            </a:r>
          </a:p>
          <a:p>
            <a:r>
              <a:rPr lang="en-US" sz="1200" kern="1200" dirty="0">
                <a:solidFill>
                  <a:schemeClr val="tx1"/>
                </a:solidFill>
                <a:effectLst/>
                <a:latin typeface="+mn-lt"/>
                <a:ea typeface="+mn-ea"/>
                <a:cs typeface="+mn-cs"/>
              </a:rPr>
              <a:t>7</a:t>
            </a:r>
          </a:p>
          <a:p>
            <a:r>
              <a:rPr lang="en-US" sz="1200" kern="1200" dirty="0">
                <a:solidFill>
                  <a:schemeClr val="tx1"/>
                </a:solidFill>
                <a:effectLst/>
                <a:latin typeface="+mn-lt"/>
                <a:ea typeface="+mn-ea"/>
                <a:cs typeface="+mn-cs"/>
              </a:rPr>
              <a:t>e) 5</a:t>
            </a:r>
          </a:p>
          <a:p>
            <a:r>
              <a:rPr lang="en-US" sz="1200" kern="1200" dirty="0">
                <a:solidFill>
                  <a:schemeClr val="tx1"/>
                </a:solidFill>
                <a:effectLst/>
                <a:latin typeface="+mn-lt"/>
                <a:ea typeface="+mn-ea"/>
                <a:cs typeface="+mn-cs"/>
              </a:rPr>
              <a:t>4</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Interpretation </a:t>
            </a:r>
          </a:p>
          <a:p>
            <a:r>
              <a:rPr lang="en-US" sz="1200" kern="1200" dirty="0">
                <a:solidFill>
                  <a:schemeClr val="tx1"/>
                </a:solidFill>
                <a:effectLst/>
                <a:latin typeface="+mn-lt"/>
                <a:ea typeface="+mn-ea"/>
                <a:cs typeface="+mn-cs"/>
              </a:rPr>
              <a:t>	One participant has a poor degree of perseverance and resilience, while the other has a grade of 2, and ten responses have a rating of 3. In addition, seven additional competitors received a four-star rating for perseverance and resilience, while four others received a five-star rating.</a:t>
            </a:r>
          </a:p>
          <a:p>
            <a:r>
              <a:rPr lang="en-US" sz="1200" kern="1200" dirty="0">
                <a:solidFill>
                  <a:schemeClr val="tx1"/>
                </a:solidFill>
                <a:effectLst/>
                <a:latin typeface="+mn-lt"/>
                <a:ea typeface="+mn-ea"/>
                <a:cs typeface="+mn-cs"/>
              </a:rPr>
              <a:t>Theme 4:</a:t>
            </a:r>
          </a:p>
          <a:p>
            <a:r>
              <a:rPr lang="en-US" sz="1200" kern="1200" dirty="0">
                <a:solidFill>
                  <a:schemeClr val="tx1"/>
                </a:solidFill>
                <a:effectLst/>
                <a:latin typeface="+mn-lt"/>
                <a:ea typeface="+mn-ea"/>
                <a:cs typeface="+mn-cs"/>
              </a:rPr>
              <a:t>Q4) How would you like to rate your overall passion level and Grit score on  a scale of 1 (low) to 5 (high)?</a:t>
            </a:r>
          </a:p>
          <a:p>
            <a:r>
              <a:rPr lang="en-US" sz="1200" kern="1200" dirty="0">
                <a:solidFill>
                  <a:schemeClr val="tx1"/>
                </a:solidFill>
                <a:effectLst/>
                <a:latin typeface="+mn-lt"/>
                <a:ea typeface="+mn-ea"/>
                <a:cs typeface="+mn-cs"/>
              </a:rPr>
              <a:t>Frequency</a:t>
            </a:r>
          </a:p>
          <a:p>
            <a:r>
              <a:rPr lang="en-US" sz="1200" kern="1200" dirty="0">
                <a:solidFill>
                  <a:schemeClr val="tx1"/>
                </a:solidFill>
                <a:effectLst/>
                <a:latin typeface="+mn-lt"/>
                <a:ea typeface="+mn-ea"/>
                <a:cs typeface="+mn-cs"/>
              </a:rPr>
              <a:t>a) 1</a:t>
            </a:r>
          </a:p>
          <a:p>
            <a:r>
              <a:rPr lang="en-US" sz="1200" kern="1200" dirty="0">
                <a:solidFill>
                  <a:schemeClr val="tx1"/>
                </a:solidFill>
                <a:effectLst/>
                <a:latin typeface="+mn-lt"/>
                <a:ea typeface="+mn-ea"/>
                <a:cs typeface="+mn-cs"/>
              </a:rPr>
              <a:t>Nil</a:t>
            </a:r>
          </a:p>
          <a:p>
            <a:r>
              <a:rPr lang="en-US" sz="1200" kern="1200" dirty="0">
                <a:solidFill>
                  <a:schemeClr val="tx1"/>
                </a:solidFill>
                <a:effectLst/>
                <a:latin typeface="+mn-lt"/>
                <a:ea typeface="+mn-ea"/>
                <a:cs typeface="+mn-cs"/>
              </a:rPr>
              <a:t>b) 2</a:t>
            </a:r>
          </a:p>
          <a:p>
            <a:r>
              <a:rPr lang="en-US" sz="1200" kern="1200" dirty="0">
                <a:solidFill>
                  <a:schemeClr val="tx1"/>
                </a:solidFill>
                <a:effectLst/>
                <a:latin typeface="+mn-lt"/>
                <a:ea typeface="+mn-ea"/>
                <a:cs typeface="+mn-cs"/>
              </a:rPr>
              <a:t>1</a:t>
            </a:r>
          </a:p>
          <a:p>
            <a:r>
              <a:rPr lang="en-US" sz="1200" kern="1200" dirty="0">
                <a:solidFill>
                  <a:schemeClr val="tx1"/>
                </a:solidFill>
                <a:effectLst/>
                <a:latin typeface="+mn-lt"/>
                <a:ea typeface="+mn-ea"/>
                <a:cs typeface="+mn-cs"/>
              </a:rPr>
              <a:t>c) 3</a:t>
            </a:r>
          </a:p>
          <a:p>
            <a:r>
              <a:rPr lang="en-US" sz="1200" kern="1200" dirty="0">
                <a:solidFill>
                  <a:schemeClr val="tx1"/>
                </a:solidFill>
                <a:effectLst/>
                <a:latin typeface="+mn-lt"/>
                <a:ea typeface="+mn-ea"/>
                <a:cs typeface="+mn-cs"/>
              </a:rPr>
              <a:t>12</a:t>
            </a:r>
          </a:p>
          <a:p>
            <a:r>
              <a:rPr lang="en-US" sz="1200" kern="1200" dirty="0">
                <a:solidFill>
                  <a:schemeClr val="tx1"/>
                </a:solidFill>
                <a:effectLst/>
                <a:latin typeface="+mn-lt"/>
                <a:ea typeface="+mn-ea"/>
                <a:cs typeface="+mn-cs"/>
              </a:rPr>
              <a:t>d) 4 </a:t>
            </a:r>
          </a:p>
          <a:p>
            <a:r>
              <a:rPr lang="en-US" sz="1200" kern="1200" dirty="0">
                <a:solidFill>
                  <a:schemeClr val="tx1"/>
                </a:solidFill>
                <a:effectLst/>
                <a:latin typeface="+mn-lt"/>
                <a:ea typeface="+mn-ea"/>
                <a:cs typeface="+mn-cs"/>
              </a:rPr>
              <a:t>6</a:t>
            </a:r>
          </a:p>
          <a:p>
            <a:r>
              <a:rPr lang="en-US" sz="1200" kern="1200" dirty="0">
                <a:solidFill>
                  <a:schemeClr val="tx1"/>
                </a:solidFill>
                <a:effectLst/>
                <a:latin typeface="+mn-lt"/>
                <a:ea typeface="+mn-ea"/>
                <a:cs typeface="+mn-cs"/>
              </a:rPr>
              <a:t>e) 5</a:t>
            </a:r>
          </a:p>
          <a:p>
            <a:r>
              <a:rPr lang="en-US" sz="1200" kern="1200" dirty="0">
                <a:solidFill>
                  <a:schemeClr val="tx1"/>
                </a:solidFill>
                <a:effectLst/>
                <a:latin typeface="+mn-lt"/>
                <a:ea typeface="+mn-ea"/>
                <a:cs typeface="+mn-cs"/>
              </a:rPr>
              <a:t>4</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Interpretation</a:t>
            </a:r>
          </a:p>
          <a:p>
            <a:r>
              <a:rPr lang="en-US" sz="1200" kern="1200" dirty="0">
                <a:solidFill>
                  <a:schemeClr val="tx1"/>
                </a:solidFill>
                <a:effectLst/>
                <a:latin typeface="+mn-lt"/>
                <a:ea typeface="+mn-ea"/>
                <a:cs typeface="+mn-cs"/>
              </a:rPr>
              <a:t>	It was discovered that 0 of the participants had a low degree of passion and grit, whereas 1 had a 2 rating, along with 12 other students who had a 3 rating for passion and grit. In addition, six individuals said they had four levels of grit and passion, while four others supported a high degree of grit and passion.</a:t>
            </a:r>
          </a:p>
          <a:p>
            <a:r>
              <a:rPr lang="en-US" sz="1200" kern="1200" dirty="0">
                <a:solidFill>
                  <a:schemeClr val="tx1"/>
                </a:solidFill>
                <a:effectLst/>
                <a:latin typeface="+mn-lt"/>
                <a:ea typeface="+mn-ea"/>
                <a:cs typeface="+mn-cs"/>
              </a:rPr>
              <a:t>Theme 5:  </a:t>
            </a:r>
          </a:p>
          <a:p>
            <a:r>
              <a:rPr lang="en-US" sz="1200" kern="1200" dirty="0">
                <a:solidFill>
                  <a:schemeClr val="tx1"/>
                </a:solidFill>
                <a:effectLst/>
                <a:latin typeface="+mn-lt"/>
                <a:ea typeface="+mn-ea"/>
                <a:cs typeface="+mn-cs"/>
              </a:rPr>
              <a:t>Q5) What is the height academic level that you have gained in your educational and professional sector? </a:t>
            </a:r>
          </a:p>
          <a:p>
            <a:r>
              <a:rPr lang="en-US" sz="1200" kern="1200" dirty="0">
                <a:solidFill>
                  <a:schemeClr val="tx1"/>
                </a:solidFill>
                <a:effectLst/>
                <a:latin typeface="+mn-lt"/>
                <a:ea typeface="+mn-ea"/>
                <a:cs typeface="+mn-cs"/>
              </a:rPr>
              <a:t>Frequency</a:t>
            </a:r>
          </a:p>
          <a:p>
            <a:r>
              <a:rPr lang="en-US" sz="1200" kern="1200" dirty="0">
                <a:solidFill>
                  <a:schemeClr val="tx1"/>
                </a:solidFill>
                <a:effectLst/>
                <a:latin typeface="+mn-lt"/>
                <a:ea typeface="+mn-ea"/>
                <a:cs typeface="+mn-cs"/>
              </a:rPr>
              <a:t>a) 2</a:t>
            </a:r>
          </a:p>
          <a:p>
            <a:r>
              <a:rPr lang="en-US" sz="1200" kern="1200" dirty="0">
                <a:solidFill>
                  <a:schemeClr val="tx1"/>
                </a:solidFill>
                <a:effectLst/>
                <a:latin typeface="+mn-lt"/>
                <a:ea typeface="+mn-ea"/>
                <a:cs typeface="+mn-cs"/>
              </a:rPr>
              <a:t>5</a:t>
            </a:r>
          </a:p>
          <a:p>
            <a:r>
              <a:rPr lang="en-US" sz="1200" kern="1200" dirty="0">
                <a:solidFill>
                  <a:schemeClr val="tx1"/>
                </a:solidFill>
                <a:effectLst/>
                <a:latin typeface="+mn-lt"/>
                <a:ea typeface="+mn-ea"/>
                <a:cs typeface="+mn-cs"/>
              </a:rPr>
              <a:t>b) 3</a:t>
            </a:r>
          </a:p>
          <a:p>
            <a:r>
              <a:rPr lang="en-US" sz="1200" kern="1200" dirty="0">
                <a:solidFill>
                  <a:schemeClr val="tx1"/>
                </a:solidFill>
                <a:effectLst/>
                <a:latin typeface="+mn-lt"/>
                <a:ea typeface="+mn-ea"/>
                <a:cs typeface="+mn-cs"/>
              </a:rPr>
              <a:t>13</a:t>
            </a:r>
          </a:p>
          <a:p>
            <a:r>
              <a:rPr lang="en-US" sz="1200" kern="1200" dirty="0">
                <a:solidFill>
                  <a:schemeClr val="tx1"/>
                </a:solidFill>
                <a:effectLst/>
                <a:latin typeface="+mn-lt"/>
                <a:ea typeface="+mn-ea"/>
                <a:cs typeface="+mn-cs"/>
              </a:rPr>
              <a:t>c) 4</a:t>
            </a:r>
          </a:p>
          <a:p>
            <a:r>
              <a:rPr lang="en-US" sz="1200" kern="1200" dirty="0">
                <a:solidFill>
                  <a:schemeClr val="tx1"/>
                </a:solidFill>
                <a:effectLst/>
                <a:latin typeface="+mn-lt"/>
                <a:ea typeface="+mn-ea"/>
                <a:cs typeface="+mn-cs"/>
              </a:rPr>
              <a:t>2</a:t>
            </a:r>
          </a:p>
          <a:p>
            <a:r>
              <a:rPr lang="en-US" sz="1200" kern="1200" dirty="0">
                <a:solidFill>
                  <a:schemeClr val="tx1"/>
                </a:solidFill>
                <a:effectLst/>
                <a:latin typeface="+mn-lt"/>
                <a:ea typeface="+mn-ea"/>
                <a:cs typeface="+mn-cs"/>
              </a:rPr>
              <a:t>d) 5 </a:t>
            </a:r>
          </a:p>
          <a:p>
            <a:r>
              <a:rPr lang="en-US" sz="1200" kern="1200" dirty="0">
                <a:solidFill>
                  <a:schemeClr val="tx1"/>
                </a:solidFill>
                <a:effectLst/>
                <a:latin typeface="+mn-lt"/>
                <a:ea typeface="+mn-ea"/>
                <a:cs typeface="+mn-cs"/>
              </a:rPr>
              <a:t>2</a:t>
            </a:r>
          </a:p>
          <a:p>
            <a:r>
              <a:rPr lang="en-US" sz="1200" kern="1200" dirty="0">
                <a:solidFill>
                  <a:schemeClr val="tx1"/>
                </a:solidFill>
                <a:effectLst/>
                <a:latin typeface="+mn-lt"/>
                <a:ea typeface="+mn-ea"/>
                <a:cs typeface="+mn-cs"/>
              </a:rPr>
              <a:t>e) 6</a:t>
            </a:r>
          </a:p>
          <a:p>
            <a:r>
              <a:rPr lang="en-US" sz="1200" kern="1200" dirty="0">
                <a:solidFill>
                  <a:schemeClr val="tx1"/>
                </a:solidFill>
                <a:effectLst/>
                <a:latin typeface="+mn-lt"/>
                <a:ea typeface="+mn-ea"/>
                <a:cs typeface="+mn-cs"/>
              </a:rPr>
              <a:t>1</a:t>
            </a:r>
          </a:p>
          <a:p>
            <a:r>
              <a:rPr lang="en-US" sz="1200" kern="1200" dirty="0">
                <a:solidFill>
                  <a:schemeClr val="tx1"/>
                </a:solidFill>
                <a:effectLst/>
                <a:latin typeface="+mn-lt"/>
                <a:ea typeface="+mn-ea"/>
                <a:cs typeface="+mn-cs"/>
              </a:rPr>
              <a:t>Interpretation </a:t>
            </a:r>
          </a:p>
          <a:p>
            <a:r>
              <a:rPr lang="en-US" sz="1200" kern="1200" dirty="0">
                <a:solidFill>
                  <a:schemeClr val="tx1"/>
                </a:solidFill>
                <a:effectLst/>
                <a:latin typeface="+mn-lt"/>
                <a:ea typeface="+mn-ea"/>
                <a:cs typeface="+mn-cs"/>
              </a:rPr>
              <a:t>	5 participants feel they have a height academic level of 2 in their educational and professional sector, whereas 13 participants believe they have a height academic level of 3 and 2 respondents believe they have a height academic level of 4. Along with this, there were two other students who had a height academic level of 5 in your educational and professional sector, while only one had a height academic level of 6. </a:t>
            </a:r>
          </a:p>
          <a:p>
            <a:endParaRPr lang="en-GB" dirty="0"/>
          </a:p>
        </p:txBody>
      </p:sp>
      <p:sp>
        <p:nvSpPr>
          <p:cNvPr id="4" name="Slide Number Placeholder 3"/>
          <p:cNvSpPr>
            <a:spLocks noGrp="1"/>
          </p:cNvSpPr>
          <p:nvPr>
            <p:ph type="sldNum" sz="quarter" idx="5"/>
          </p:nvPr>
        </p:nvSpPr>
        <p:spPr/>
        <p:txBody>
          <a:bodyPr/>
          <a:lstStyle/>
          <a:p>
            <a:fld id="{F4B2F784-3CCB-4A03-9DA5-0582DCA1FBE6}" type="slidenum">
              <a:rPr lang="en-GB" smtClean="0"/>
              <a:t>6</a:t>
            </a:fld>
            <a:endParaRPr lang="en-GB"/>
          </a:p>
        </p:txBody>
      </p:sp>
    </p:spTree>
    <p:extLst>
      <p:ext uri="{BB962C8B-B14F-4D97-AF65-F5344CB8AC3E}">
        <p14:creationId xmlns:p14="http://schemas.microsoft.com/office/powerpoint/2010/main" val="1608224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appendix below contains photographs of the comprehensive information acquired from the content delivered in Week 7 titled Data collected by students in January 2020 concerning grit. Based on the data gathered, it was discovered that five students with low academic achievement also had a satisfactory grit score, indicating that grit, which reflects the level of courage and passion, is not dependent on academic achievement or intelligence, and that there is no direct relationship between these two concepts. Furthermore, 13 students had the highest academic level and a 4.25 grit score, while 2 had the highest academic level and a 4.7 grit score, with just 1 student having the highest academic level and a 4.15 grit score, which indicates. The preceding discovery leads to the realization that a student's grit score is unrelated to his or her academic ability, and that there is no direct relationship between the two notions.</a:t>
            </a:r>
            <a:endParaRPr lang="en-GB" dirty="0"/>
          </a:p>
        </p:txBody>
      </p:sp>
      <p:sp>
        <p:nvSpPr>
          <p:cNvPr id="4" name="Slide Number Placeholder 3"/>
          <p:cNvSpPr>
            <a:spLocks noGrp="1"/>
          </p:cNvSpPr>
          <p:nvPr>
            <p:ph type="sldNum" sz="quarter" idx="5"/>
          </p:nvPr>
        </p:nvSpPr>
        <p:spPr/>
        <p:txBody>
          <a:bodyPr/>
          <a:lstStyle/>
          <a:p>
            <a:fld id="{F4B2F784-3CCB-4A03-9DA5-0582DCA1FBE6}" type="slidenum">
              <a:rPr lang="en-GB" smtClean="0"/>
              <a:t>7</a:t>
            </a:fld>
            <a:endParaRPr lang="en-GB"/>
          </a:p>
        </p:txBody>
      </p:sp>
    </p:spTree>
    <p:extLst>
      <p:ext uri="{BB962C8B-B14F-4D97-AF65-F5344CB8AC3E}">
        <p14:creationId xmlns:p14="http://schemas.microsoft.com/office/powerpoint/2010/main" val="4188748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Understanding and integrating the analyzed data, as well as good decision-making, are required for the creation of wisdom. According to the information supplied by Angelo Duckworth and primary research, there is no direct or perfect relationship between grit and self-control, although on average, those with greater grit appear to be more self-controlled. Furthermore, according to the current study, grit is calculated using the average score for items 2, 3, 5, 6, 7, 8, 9, 10, 11, 14, 16, and 17. The average score for items 3, 5, 7, 9, 10, and 16 is used to determine the Consistency of Interest subscale. The average score for items 2, 6, 8, 11, 14, and 17 is used to determine the Perseverance of Effort subscale. Wisdom is also a matter of choice in the learning process because it gathers all the levels of data that are accumulated during the life-time. It is sometimes hard to act with wisdom due to the fact that we are generally kept in our life-cycle and monotony so bad that obvious things are passing through us without being noticed. Wisdom is also requiring change which may be difficult to happen as people tend to stay in their comfort zone and getting out of it may be really discomforting</a:t>
            </a:r>
            <a:endParaRPr lang="en-GB" dirty="0"/>
          </a:p>
        </p:txBody>
      </p:sp>
      <p:sp>
        <p:nvSpPr>
          <p:cNvPr id="4" name="Slide Number Placeholder 3"/>
          <p:cNvSpPr>
            <a:spLocks noGrp="1"/>
          </p:cNvSpPr>
          <p:nvPr>
            <p:ph type="sldNum" sz="quarter" idx="5"/>
          </p:nvPr>
        </p:nvSpPr>
        <p:spPr/>
        <p:txBody>
          <a:bodyPr/>
          <a:lstStyle/>
          <a:p>
            <a:fld id="{F4B2F784-3CCB-4A03-9DA5-0582DCA1FBE6}" type="slidenum">
              <a:rPr lang="en-GB" smtClean="0"/>
              <a:t>8</a:t>
            </a:fld>
            <a:endParaRPr lang="en-GB"/>
          </a:p>
        </p:txBody>
      </p:sp>
    </p:spTree>
    <p:extLst>
      <p:ext uri="{BB962C8B-B14F-4D97-AF65-F5344CB8AC3E}">
        <p14:creationId xmlns:p14="http://schemas.microsoft.com/office/powerpoint/2010/main" val="1703496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the findings of this study, it can be concluded that DIKW (Data, Information, Knowledge, Wisdom) is a knowledge pyramid in which each level of hierarchy adds traits, and therefore value, to the preceding one, allowing for better analysis of set research and abilities. Furthermore, grit may be summarized as courage, conscientiousness, achieving long-term objectives, and endurance for successful follow-through, as well as resilience, confidence, and inventiveness, as well as a perfectionist approach. Finally, it may be concluded that the concepts of grit, academic intelligence, and self-control are distinct concepts that are not dependent on one another as well as the importance of having a bachelor degree is not as expected but the road to success is made of perseverance, hard work and adaptability to the current environment. Keeping up with the latest trends can be a way of achieving success so, the students need to be aware of the changes in the field they are studying and put hard work in order to get where they aim to. Moreover, the students should keep in mind that they need to adapt to the changes in the industry and also, to work hard in order to achieve success.</a:t>
            </a:r>
            <a:endParaRPr lang="en-GB" dirty="0"/>
          </a:p>
        </p:txBody>
      </p:sp>
      <p:sp>
        <p:nvSpPr>
          <p:cNvPr id="4" name="Slide Number Placeholder 3"/>
          <p:cNvSpPr>
            <a:spLocks noGrp="1"/>
          </p:cNvSpPr>
          <p:nvPr>
            <p:ph type="sldNum" sz="quarter" idx="5"/>
          </p:nvPr>
        </p:nvSpPr>
        <p:spPr/>
        <p:txBody>
          <a:bodyPr/>
          <a:lstStyle/>
          <a:p>
            <a:fld id="{F4B2F784-3CCB-4A03-9DA5-0582DCA1FBE6}" type="slidenum">
              <a:rPr lang="en-GB" smtClean="0"/>
              <a:t>9</a:t>
            </a:fld>
            <a:endParaRPr lang="en-GB"/>
          </a:p>
        </p:txBody>
      </p:sp>
    </p:spTree>
    <p:extLst>
      <p:ext uri="{BB962C8B-B14F-4D97-AF65-F5344CB8AC3E}">
        <p14:creationId xmlns:p14="http://schemas.microsoft.com/office/powerpoint/2010/main" val="1762522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Baldoni J., (2021), Wither Wisdom? A Question For Our Times, Published on April 22nd, Accessed on November 29th 2021. </a:t>
            </a:r>
          </a:p>
          <a:p>
            <a:r>
              <a:rPr lang="en-US" dirty="0"/>
              <a:t>2.	Benedictine University, (2021),  Evaluating Sources: The CRAAP Test, Accessed on November 30th 2021</a:t>
            </a:r>
          </a:p>
          <a:p>
            <a:r>
              <a:rPr lang="en-US" dirty="0"/>
              <a:t>3.	Gracious Quotes, (2021), Top 50 Dr. Angela Lee Duckworth Quotes (GRIT), Published on November 4th, Accessed on November 30th 2021</a:t>
            </a:r>
          </a:p>
          <a:p>
            <a:r>
              <a:rPr lang="en-US" dirty="0"/>
              <a:t>4.	Hoppe A., </a:t>
            </a:r>
            <a:r>
              <a:rPr lang="en-US" dirty="0" err="1"/>
              <a:t>Seising</a:t>
            </a:r>
            <a:r>
              <a:rPr lang="en-US" dirty="0"/>
              <a:t> R., </a:t>
            </a:r>
            <a:r>
              <a:rPr lang="en-US" dirty="0" err="1"/>
              <a:t>Nurnberger</a:t>
            </a:r>
            <a:r>
              <a:rPr lang="en-US" dirty="0"/>
              <a:t> A., (2011), Wisdom - the blurry top of human cognition in the DIKW-model?, Published on July, Accessed on November 30th 2021.</a:t>
            </a:r>
          </a:p>
          <a:p>
            <a:r>
              <a:rPr lang="en-US" dirty="0"/>
              <a:t>5.	Munoz-</a:t>
            </a:r>
            <a:r>
              <a:rPr lang="en-US" dirty="0" err="1"/>
              <a:t>Willery</a:t>
            </a:r>
            <a:r>
              <a:rPr lang="en-US" dirty="0"/>
              <a:t> I., (2020), DKIW Pyramid-2, Published on January 14th, Accessed on November 29th 2021. </a:t>
            </a:r>
          </a:p>
          <a:p>
            <a:r>
              <a:rPr lang="en-US" dirty="0"/>
              <a:t>6.	NJIT, (2021), How to Evaluate Information Sources: CRAAP Test, Accessed on NOVEMBER 30TH 2021.</a:t>
            </a:r>
          </a:p>
          <a:p>
            <a:r>
              <a:rPr lang="en-US" dirty="0"/>
              <a:t>7.	On To Text, (2021), What is the Data, Information, Knowledge, Wisdom (DIKW) Pyramid?, ACCESSED ON November 29th 2021.</a:t>
            </a:r>
          </a:p>
          <a:p>
            <a:r>
              <a:rPr lang="en-US" dirty="0"/>
              <a:t>8.	</a:t>
            </a:r>
            <a:r>
              <a:rPr lang="en-US"/>
              <a:t>UWS, (2021), Evaluating Sources: CRAAP Test, Accessed on November 29th 2021. </a:t>
            </a:r>
          </a:p>
          <a:p>
            <a:endParaRPr lang="en-GB" dirty="0"/>
          </a:p>
        </p:txBody>
      </p:sp>
      <p:sp>
        <p:nvSpPr>
          <p:cNvPr id="4" name="Slide Number Placeholder 3"/>
          <p:cNvSpPr>
            <a:spLocks noGrp="1"/>
          </p:cNvSpPr>
          <p:nvPr>
            <p:ph type="sldNum" sz="quarter" idx="5"/>
          </p:nvPr>
        </p:nvSpPr>
        <p:spPr/>
        <p:txBody>
          <a:bodyPr/>
          <a:lstStyle/>
          <a:p>
            <a:fld id="{F4B2F784-3CCB-4A03-9DA5-0582DCA1FBE6}" type="slidenum">
              <a:rPr lang="en-GB" smtClean="0"/>
              <a:t>10</a:t>
            </a:fld>
            <a:endParaRPr lang="en-GB"/>
          </a:p>
        </p:txBody>
      </p:sp>
    </p:spTree>
    <p:extLst>
      <p:ext uri="{BB962C8B-B14F-4D97-AF65-F5344CB8AC3E}">
        <p14:creationId xmlns:p14="http://schemas.microsoft.com/office/powerpoint/2010/main" val="815939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12/10/2021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rcRect l="222" r="222"/>
          <a:stretch>
            <a:fillRect/>
          </a:stretch>
        </a:blipFill>
        <a:effectLst/>
      </p:bgPr>
    </p:bg>
    <p:spTree>
      <p:nvGrpSpPr>
        <p:cNvPr id="1" name=""/>
        <p:cNvGrpSpPr/>
        <p:nvPr/>
      </p:nvGrpSpPr>
      <p:grpSpPr>
        <a:xfrm>
          <a:off x="0" y="0"/>
          <a:ext cx="0" cy="0"/>
          <a:chOff x="0" y="0"/>
          <a:chExt cx="0" cy="0"/>
        </a:xfrm>
      </p:grpSpPr>
      <p:grpSp>
        <p:nvGrpSpPr>
          <p:cNvPr id="3" name="Group 3"/>
          <p:cNvGrpSpPr/>
          <p:nvPr/>
        </p:nvGrpSpPr>
        <p:grpSpPr>
          <a:xfrm>
            <a:off x="3427984" y="3029582"/>
            <a:ext cx="11432032" cy="4192116"/>
            <a:chOff x="0" y="-47625"/>
            <a:chExt cx="15242709" cy="5589488"/>
          </a:xfrm>
        </p:grpSpPr>
        <p:sp>
          <p:nvSpPr>
            <p:cNvPr id="4" name="TextBox 4"/>
            <p:cNvSpPr txBox="1"/>
            <p:nvPr/>
          </p:nvSpPr>
          <p:spPr>
            <a:xfrm>
              <a:off x="0" y="-47625"/>
              <a:ext cx="15242709" cy="613595"/>
            </a:xfrm>
            <a:prstGeom prst="rect">
              <a:avLst/>
            </a:prstGeom>
          </p:spPr>
          <p:txBody>
            <a:bodyPr lIns="0" tIns="0" rIns="0" bIns="0" rtlCol="0" anchor="t">
              <a:spAutoFit/>
            </a:bodyPr>
            <a:lstStyle/>
            <a:p>
              <a:pPr algn="ctr">
                <a:lnSpc>
                  <a:spcPts val="3920"/>
                </a:lnSpc>
              </a:pPr>
              <a:endParaRPr lang="en-US" sz="2800" spc="420" dirty="0">
                <a:solidFill>
                  <a:srgbClr val="FFFEE6"/>
                </a:solidFill>
                <a:latin typeface="Montserrat Light"/>
              </a:endParaRPr>
            </a:p>
          </p:txBody>
        </p:sp>
        <p:sp>
          <p:nvSpPr>
            <p:cNvPr id="5" name="TextBox 5"/>
            <p:cNvSpPr txBox="1"/>
            <p:nvPr/>
          </p:nvSpPr>
          <p:spPr>
            <a:xfrm>
              <a:off x="0" y="1359794"/>
              <a:ext cx="15242709" cy="1757832"/>
            </a:xfrm>
            <a:prstGeom prst="rect">
              <a:avLst/>
            </a:prstGeom>
          </p:spPr>
          <p:txBody>
            <a:bodyPr lIns="0" tIns="0" rIns="0" bIns="0" rtlCol="0" anchor="t">
              <a:spAutoFit/>
            </a:bodyPr>
            <a:lstStyle/>
            <a:p>
              <a:pPr algn="ctr">
                <a:lnSpc>
                  <a:spcPts val="12000"/>
                </a:lnSpc>
              </a:pPr>
              <a:r>
                <a:rPr lang="en-US" sz="6600" spc="-120" dirty="0">
                  <a:solidFill>
                    <a:srgbClr val="F8CF2C"/>
                  </a:solidFill>
                  <a:latin typeface="Montserrat Classic Bold"/>
                </a:rPr>
                <a:t>DIKW PRESENTATION</a:t>
              </a:r>
            </a:p>
          </p:txBody>
        </p:sp>
        <p:sp>
          <p:nvSpPr>
            <p:cNvPr id="6" name="AutoShape 6"/>
            <p:cNvSpPr/>
            <p:nvPr/>
          </p:nvSpPr>
          <p:spPr>
            <a:xfrm>
              <a:off x="1354" y="4271863"/>
              <a:ext cx="15240000" cy="1270000"/>
            </a:xfrm>
            <a:prstGeom prst="rect">
              <a:avLst/>
            </a:prstGeom>
            <a:solidFill>
              <a:srgbClr val="F8CF2C"/>
            </a:solidFill>
          </p:spPr>
        </p:sp>
        <p:sp>
          <p:nvSpPr>
            <p:cNvPr id="7" name="TextBox 7"/>
            <p:cNvSpPr txBox="1"/>
            <p:nvPr/>
          </p:nvSpPr>
          <p:spPr>
            <a:xfrm>
              <a:off x="695960" y="4552255"/>
              <a:ext cx="13850789" cy="592983"/>
            </a:xfrm>
            <a:prstGeom prst="rect">
              <a:avLst/>
            </a:prstGeom>
          </p:spPr>
          <p:txBody>
            <a:bodyPr lIns="0" tIns="0" rIns="0" bIns="0" rtlCol="0" anchor="t">
              <a:spAutoFit/>
            </a:bodyPr>
            <a:lstStyle/>
            <a:p>
              <a:pPr algn="ctr">
                <a:lnSpc>
                  <a:spcPts val="3920"/>
                </a:lnSpc>
              </a:pPr>
              <a:r>
                <a:rPr lang="en-US" sz="2800" spc="28" dirty="0">
                  <a:solidFill>
                    <a:srgbClr val="17161C"/>
                  </a:solidFill>
                  <a:latin typeface="Montserrat Classic"/>
                </a:rPr>
                <a:t>TASK 2</a:t>
              </a: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sp>
        <p:nvSpPr>
          <p:cNvPr id="3" name="AutoShape 3"/>
          <p:cNvSpPr/>
          <p:nvPr/>
        </p:nvSpPr>
        <p:spPr>
          <a:xfrm>
            <a:off x="15621000" y="8742887"/>
            <a:ext cx="1905000" cy="114300"/>
          </a:xfrm>
          <a:prstGeom prst="rect">
            <a:avLst/>
          </a:prstGeom>
          <a:solidFill>
            <a:srgbClr val="F8CF2C"/>
          </a:solidFill>
        </p:spPr>
      </p:sp>
      <p:grpSp>
        <p:nvGrpSpPr>
          <p:cNvPr id="5" name="Group 5"/>
          <p:cNvGrpSpPr/>
          <p:nvPr/>
        </p:nvGrpSpPr>
        <p:grpSpPr>
          <a:xfrm>
            <a:off x="9906508" y="514350"/>
            <a:ext cx="7619492" cy="5248516"/>
            <a:chOff x="0" y="0"/>
            <a:chExt cx="10159322" cy="6998023"/>
          </a:xfrm>
        </p:grpSpPr>
        <p:sp>
          <p:nvSpPr>
            <p:cNvPr id="6" name="TextBox 6"/>
            <p:cNvSpPr txBox="1"/>
            <p:nvPr/>
          </p:nvSpPr>
          <p:spPr>
            <a:xfrm>
              <a:off x="0" y="0"/>
              <a:ext cx="10159322" cy="854935"/>
            </a:xfrm>
            <a:prstGeom prst="rect">
              <a:avLst/>
            </a:prstGeom>
          </p:spPr>
          <p:txBody>
            <a:bodyPr lIns="0" tIns="0" rIns="0" bIns="0" rtlCol="0" anchor="t">
              <a:spAutoFit/>
            </a:bodyPr>
            <a:lstStyle/>
            <a:p>
              <a:pPr algn="r">
                <a:lnSpc>
                  <a:spcPts val="5040"/>
                </a:lnSpc>
              </a:pPr>
              <a:r>
                <a:rPr lang="ro-RO" sz="4200" spc="-42" dirty="0">
                  <a:solidFill>
                    <a:srgbClr val="F8CF2C"/>
                  </a:solidFill>
                  <a:latin typeface="Montserrat Classic Bold"/>
                </a:rPr>
                <a:t>Gabriela Marin</a:t>
              </a:r>
              <a:endParaRPr lang="en-US" sz="4200" spc="-42" dirty="0">
                <a:solidFill>
                  <a:srgbClr val="F8CF2C"/>
                </a:solidFill>
                <a:latin typeface="Montserrat Classic Bold"/>
              </a:endParaRPr>
            </a:p>
          </p:txBody>
        </p:sp>
        <p:sp>
          <p:nvSpPr>
            <p:cNvPr id="7" name="TextBox 7"/>
            <p:cNvSpPr txBox="1"/>
            <p:nvPr/>
          </p:nvSpPr>
          <p:spPr>
            <a:xfrm>
              <a:off x="0" y="1677591"/>
              <a:ext cx="10159322" cy="5320432"/>
            </a:xfrm>
            <a:prstGeom prst="rect">
              <a:avLst/>
            </a:prstGeom>
          </p:spPr>
          <p:txBody>
            <a:bodyPr lIns="0" tIns="0" rIns="0" bIns="0" rtlCol="0" anchor="t">
              <a:spAutoFit/>
            </a:bodyPr>
            <a:lstStyle/>
            <a:p>
              <a:pPr algn="r">
                <a:lnSpc>
                  <a:spcPts val="4499"/>
                </a:lnSpc>
              </a:pPr>
              <a:r>
                <a:rPr lang="en-US" sz="3000" spc="30" dirty="0">
                  <a:solidFill>
                    <a:srgbClr val="FFFEE6"/>
                  </a:solidFill>
                  <a:latin typeface="Montserrat Light"/>
                </a:rPr>
                <a:t>E-mail: gabrielamarin86@yahoo.com</a:t>
              </a:r>
            </a:p>
            <a:p>
              <a:pPr algn="r">
                <a:lnSpc>
                  <a:spcPts val="4499"/>
                </a:lnSpc>
              </a:pPr>
              <a:endParaRPr lang="en-US" sz="2999" spc="29" dirty="0">
                <a:solidFill>
                  <a:srgbClr val="FFFEE6"/>
                </a:solidFill>
                <a:latin typeface="Montserrat Light"/>
              </a:endParaRPr>
            </a:p>
            <a:p>
              <a:pPr algn="r">
                <a:lnSpc>
                  <a:spcPts val="4499"/>
                </a:lnSpc>
              </a:pPr>
              <a:r>
                <a:rPr lang="en-US" sz="2999" spc="29" dirty="0">
                  <a:solidFill>
                    <a:srgbClr val="FFFEE6"/>
                  </a:solidFill>
                  <a:latin typeface="Montserrat Light"/>
                </a:rPr>
                <a:t>Lecturer’s Name: Dennis </a:t>
              </a:r>
              <a:r>
                <a:rPr lang="en-US" sz="2999" spc="29" dirty="0" err="1">
                  <a:solidFill>
                    <a:srgbClr val="FFFEE6"/>
                  </a:solidFill>
                  <a:latin typeface="Montserrat Light"/>
                </a:rPr>
                <a:t>Pepple</a:t>
              </a:r>
              <a:endParaRPr lang="en-US" sz="2999" spc="29" dirty="0">
                <a:solidFill>
                  <a:srgbClr val="FFFEE6"/>
                </a:solidFill>
                <a:latin typeface="Montserrat Light"/>
              </a:endParaRPr>
            </a:p>
            <a:p>
              <a:pPr algn="r">
                <a:lnSpc>
                  <a:spcPts val="4499"/>
                </a:lnSpc>
              </a:pPr>
              <a:endParaRPr lang="en-US" sz="2999" spc="29" dirty="0">
                <a:solidFill>
                  <a:srgbClr val="FFFEE6"/>
                </a:solidFill>
                <a:latin typeface="Montserrat Light"/>
              </a:endParaRPr>
            </a:p>
            <a:p>
              <a:pPr algn="r">
                <a:lnSpc>
                  <a:spcPts val="4500"/>
                </a:lnSpc>
              </a:pPr>
              <a:r>
                <a:rPr lang="en-US" sz="2999" spc="29" dirty="0">
                  <a:solidFill>
                    <a:srgbClr val="FFFEE6"/>
                  </a:solidFill>
                  <a:latin typeface="Montserrat Light"/>
                </a:rPr>
                <a:t>Module Code: BMSW4003</a:t>
              </a:r>
            </a:p>
            <a:p>
              <a:pPr algn="r">
                <a:lnSpc>
                  <a:spcPts val="4500"/>
                </a:lnSpc>
              </a:pPr>
              <a:endParaRPr lang="en-US" sz="2999" spc="29" dirty="0">
                <a:solidFill>
                  <a:srgbClr val="FFFEE6"/>
                </a:solidFill>
                <a:latin typeface="Montserrat Light"/>
              </a:endParaRPr>
            </a:p>
            <a:p>
              <a:pPr algn="r">
                <a:lnSpc>
                  <a:spcPts val="4500"/>
                </a:lnSpc>
              </a:pPr>
              <a:r>
                <a:rPr lang="en-US" sz="2999" spc="29" dirty="0">
                  <a:solidFill>
                    <a:srgbClr val="FFFEE6"/>
                  </a:solidFill>
                  <a:latin typeface="Montserrat Light"/>
                </a:rPr>
                <a:t>BMW 5 Series</a:t>
              </a:r>
            </a:p>
          </p:txBody>
        </p:sp>
        <p:sp>
          <p:nvSpPr>
            <p:cNvPr id="8" name="AutoShape 8"/>
            <p:cNvSpPr/>
            <p:nvPr/>
          </p:nvSpPr>
          <p:spPr>
            <a:xfrm>
              <a:off x="9143322" y="1220391"/>
              <a:ext cx="1016000" cy="152400"/>
            </a:xfrm>
            <a:prstGeom prst="rect">
              <a:avLst/>
            </a:prstGeom>
            <a:solidFill>
              <a:srgbClr val="17161C"/>
            </a:solidFill>
          </p:spPr>
        </p:sp>
      </p:grpSp>
      <p:sp>
        <p:nvSpPr>
          <p:cNvPr id="9" name="TextBox 9"/>
          <p:cNvSpPr txBox="1"/>
          <p:nvPr/>
        </p:nvSpPr>
        <p:spPr>
          <a:xfrm>
            <a:off x="615293" y="1091565"/>
            <a:ext cx="5483778" cy="537845"/>
          </a:xfrm>
          <a:prstGeom prst="rect">
            <a:avLst/>
          </a:prstGeom>
        </p:spPr>
        <p:txBody>
          <a:bodyPr lIns="0" tIns="0" rIns="0" bIns="0" rtlCol="0" anchor="t">
            <a:spAutoFit/>
          </a:bodyPr>
          <a:lstStyle/>
          <a:p>
            <a:pPr algn="ctr">
              <a:lnSpc>
                <a:spcPts val="4480"/>
              </a:lnSpc>
              <a:spcBef>
                <a:spcPct val="0"/>
              </a:spcBef>
            </a:pPr>
            <a:r>
              <a:rPr lang="en-US" sz="3200" dirty="0">
                <a:solidFill>
                  <a:srgbClr val="000000"/>
                </a:solidFill>
                <a:latin typeface="Open Sans Light"/>
              </a:rPr>
              <a:t>Add a picture of yourself here</a:t>
            </a:r>
          </a:p>
        </p:txBody>
      </p:sp>
      <p:pic>
        <p:nvPicPr>
          <p:cNvPr id="10" name="Picture 9" descr="A person taking a selfie&#10;&#10;Description automatically generated">
            <a:extLst>
              <a:ext uri="{FF2B5EF4-FFF2-40B4-BE49-F238E27FC236}">
                <a16:creationId xmlns:a16="http://schemas.microsoft.com/office/drawing/2014/main" id="{A6C7EB33-E54D-43CD-8DAD-21AD8E5C19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8823030" cy="10287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sp>
        <p:nvSpPr>
          <p:cNvPr id="2" name="AutoShape 2"/>
          <p:cNvSpPr/>
          <p:nvPr/>
        </p:nvSpPr>
        <p:spPr>
          <a:xfrm>
            <a:off x="-190500" y="0"/>
            <a:ext cx="9334500" cy="10477500"/>
          </a:xfrm>
          <a:prstGeom prst="rect">
            <a:avLst/>
          </a:prstGeom>
          <a:solidFill>
            <a:srgbClr val="F8CF2C"/>
          </a:solidFill>
        </p:spPr>
      </p:sp>
      <p:sp>
        <p:nvSpPr>
          <p:cNvPr id="3" name="AutoShape 3"/>
          <p:cNvSpPr/>
          <p:nvPr/>
        </p:nvSpPr>
        <p:spPr>
          <a:xfrm>
            <a:off x="762000" y="9144000"/>
            <a:ext cx="1905000" cy="114300"/>
          </a:xfrm>
          <a:prstGeom prst="rect">
            <a:avLst/>
          </a:prstGeom>
          <a:solidFill>
            <a:srgbClr val="17161C"/>
          </a:solidFill>
        </p:spPr>
      </p:sp>
      <p:sp>
        <p:nvSpPr>
          <p:cNvPr id="7" name="AutoShape 7"/>
          <p:cNvSpPr/>
          <p:nvPr/>
        </p:nvSpPr>
        <p:spPr>
          <a:xfrm>
            <a:off x="762000" y="2255715"/>
            <a:ext cx="762000" cy="114300"/>
          </a:xfrm>
          <a:prstGeom prst="rect">
            <a:avLst/>
          </a:prstGeom>
          <a:solidFill>
            <a:srgbClr val="17161C"/>
          </a:solidFill>
        </p:spPr>
      </p:sp>
      <p:sp>
        <p:nvSpPr>
          <p:cNvPr id="5" name="TextBox 4">
            <a:extLst>
              <a:ext uri="{FF2B5EF4-FFF2-40B4-BE49-F238E27FC236}">
                <a16:creationId xmlns:a16="http://schemas.microsoft.com/office/drawing/2014/main" id="{E8AE6B29-8D15-4F52-83FE-0427F0E2645C}"/>
              </a:ext>
            </a:extLst>
          </p:cNvPr>
          <p:cNvSpPr txBox="1"/>
          <p:nvPr/>
        </p:nvSpPr>
        <p:spPr>
          <a:xfrm>
            <a:off x="1498600" y="956545"/>
            <a:ext cx="5635117" cy="861774"/>
          </a:xfrm>
          <a:prstGeom prst="rect">
            <a:avLst/>
          </a:prstGeom>
          <a:noFill/>
        </p:spPr>
        <p:txBody>
          <a:bodyPr wrap="square" rtlCol="0">
            <a:spAutoFit/>
          </a:bodyPr>
          <a:lstStyle/>
          <a:p>
            <a:pPr algn="ctr"/>
            <a:r>
              <a:rPr lang="en-GB" sz="5000" b="1" i="1" dirty="0">
                <a:latin typeface="Times New Roman" panose="02020603050405020304" pitchFamily="18" charset="0"/>
                <a:cs typeface="Times New Roman" panose="02020603050405020304" pitchFamily="18" charset="0"/>
              </a:rPr>
              <a:t>Introduction</a:t>
            </a:r>
          </a:p>
        </p:txBody>
      </p:sp>
      <p:grpSp>
        <p:nvGrpSpPr>
          <p:cNvPr id="8" name="Group 8"/>
          <p:cNvGrpSpPr/>
          <p:nvPr/>
        </p:nvGrpSpPr>
        <p:grpSpPr>
          <a:xfrm>
            <a:off x="10094538" y="1640999"/>
            <a:ext cx="7242924" cy="6437315"/>
            <a:chOff x="0" y="0"/>
            <a:chExt cx="9657232" cy="8583087"/>
          </a:xfrm>
        </p:grpSpPr>
        <p:sp>
          <p:nvSpPr>
            <p:cNvPr id="14" name="TextBox 14"/>
            <p:cNvSpPr txBox="1"/>
            <p:nvPr/>
          </p:nvSpPr>
          <p:spPr>
            <a:xfrm>
              <a:off x="0" y="7906491"/>
              <a:ext cx="9657232" cy="676596"/>
            </a:xfrm>
            <a:prstGeom prst="rect">
              <a:avLst/>
            </a:prstGeom>
          </p:spPr>
          <p:txBody>
            <a:bodyPr lIns="0" tIns="0" rIns="0" bIns="0" rtlCol="0" anchor="t">
              <a:spAutoFit/>
            </a:bodyPr>
            <a:lstStyle/>
            <a:p>
              <a:pPr>
                <a:lnSpc>
                  <a:spcPts val="4500"/>
                </a:lnSpc>
              </a:pPr>
              <a:endParaRPr lang="en-US" sz="3000" spc="30" dirty="0">
                <a:solidFill>
                  <a:srgbClr val="FFFEE6"/>
                </a:solidFill>
                <a:latin typeface="Montserrat Light"/>
              </a:endParaRPr>
            </a:p>
          </p:txBody>
        </p:sp>
        <p:sp>
          <p:nvSpPr>
            <p:cNvPr id="15" name="AutoShape 15"/>
            <p:cNvSpPr/>
            <p:nvPr/>
          </p:nvSpPr>
          <p:spPr>
            <a:xfrm>
              <a:off x="0" y="0"/>
              <a:ext cx="1016000" cy="152400"/>
            </a:xfrm>
            <a:prstGeom prst="rect">
              <a:avLst/>
            </a:prstGeom>
            <a:solidFill>
              <a:srgbClr val="17161C"/>
            </a:solidFill>
          </p:spPr>
        </p:sp>
        <p:sp>
          <p:nvSpPr>
            <p:cNvPr id="16" name="AutoShape 16"/>
            <p:cNvSpPr/>
            <p:nvPr/>
          </p:nvSpPr>
          <p:spPr>
            <a:xfrm>
              <a:off x="0" y="3411908"/>
              <a:ext cx="1016000" cy="152400"/>
            </a:xfrm>
            <a:prstGeom prst="rect">
              <a:avLst/>
            </a:prstGeom>
            <a:solidFill>
              <a:srgbClr val="17161C"/>
            </a:solidFill>
          </p:spPr>
        </p:sp>
        <p:sp>
          <p:nvSpPr>
            <p:cNvPr id="17" name="AutoShape 17"/>
            <p:cNvSpPr/>
            <p:nvPr/>
          </p:nvSpPr>
          <p:spPr>
            <a:xfrm>
              <a:off x="0" y="6823816"/>
              <a:ext cx="1016000" cy="152400"/>
            </a:xfrm>
            <a:prstGeom prst="rect">
              <a:avLst/>
            </a:prstGeom>
            <a:solidFill>
              <a:srgbClr val="17161C"/>
            </a:solidFill>
          </p:spPr>
        </p:sp>
      </p:grpSp>
      <p:pic>
        <p:nvPicPr>
          <p:cNvPr id="19" name="Picture 18"/>
          <p:cNvPicPr>
            <a:picLocks noChangeAspect="1"/>
          </p:cNvPicPr>
          <p:nvPr/>
        </p:nvPicPr>
        <p:blipFill>
          <a:blip r:embed="rId3">
            <a:extLst>
              <a:ext uri="{28A0092B-C50C-407E-A947-70E740481C1C}">
                <a14:useLocalDpi xmlns:a14="http://schemas.microsoft.com/office/drawing/2010/main" val="0"/>
              </a:ext>
            </a:extLst>
          </a:blip>
          <a:srcRect/>
          <a:stretch/>
        </p:blipFill>
        <p:spPr>
          <a:xfrm>
            <a:off x="9677820" y="1480440"/>
            <a:ext cx="8076360" cy="7165561"/>
          </a:xfrm>
          <a:prstGeom prst="rect">
            <a:avLst/>
          </a:prstGeom>
        </p:spPr>
      </p:pic>
      <p:sp>
        <p:nvSpPr>
          <p:cNvPr id="4" name="TextBox 3">
            <a:extLst>
              <a:ext uri="{FF2B5EF4-FFF2-40B4-BE49-F238E27FC236}">
                <a16:creationId xmlns:a16="http://schemas.microsoft.com/office/drawing/2014/main" id="{84DC4510-C966-4942-9F00-B8E718BFF349}"/>
              </a:ext>
            </a:extLst>
          </p:cNvPr>
          <p:cNvSpPr txBox="1"/>
          <p:nvPr/>
        </p:nvSpPr>
        <p:spPr>
          <a:xfrm>
            <a:off x="12192000" y="9456103"/>
            <a:ext cx="4648200" cy="400110"/>
          </a:xfrm>
          <a:prstGeom prst="rect">
            <a:avLst/>
          </a:prstGeom>
          <a:noFill/>
        </p:spPr>
        <p:txBody>
          <a:bodyPr wrap="square" rtlCol="0">
            <a:spAutoFit/>
          </a:bodyPr>
          <a:lstStyle/>
          <a:p>
            <a:r>
              <a:rPr lang="en-US" sz="2000" dirty="0">
                <a:solidFill>
                  <a:schemeClr val="bg1"/>
                </a:solidFill>
              </a:rPr>
              <a:t>Source: Munoz-</a:t>
            </a:r>
            <a:r>
              <a:rPr lang="en-US" sz="2000" dirty="0" err="1">
                <a:solidFill>
                  <a:schemeClr val="bg1"/>
                </a:solidFill>
              </a:rPr>
              <a:t>Willery</a:t>
            </a:r>
            <a:r>
              <a:rPr lang="en-US" sz="2000" dirty="0">
                <a:solidFill>
                  <a:schemeClr val="bg1"/>
                </a:solidFill>
              </a:rPr>
              <a:t>, 2020</a:t>
            </a:r>
            <a:r>
              <a:rPr lang="en-US" sz="2000" dirty="0"/>
              <a:t>)</a:t>
            </a:r>
          </a:p>
        </p:txBody>
      </p:sp>
      <p:pic>
        <p:nvPicPr>
          <p:cNvPr id="9" name="Picture 8">
            <a:extLst>
              <a:ext uri="{FF2B5EF4-FFF2-40B4-BE49-F238E27FC236}">
                <a16:creationId xmlns:a16="http://schemas.microsoft.com/office/drawing/2014/main" id="{17E6E5FB-D1D2-43AC-8F92-55CDA30229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3000" y="2222547"/>
            <a:ext cx="6501587" cy="6501587"/>
          </a:xfrm>
          <a:prstGeom prst="rect">
            <a:avLst/>
          </a:prstGeom>
        </p:spPr>
      </p:pic>
    </p:spTree>
    <p:extLst>
      <p:ext uri="{BB962C8B-B14F-4D97-AF65-F5344CB8AC3E}">
        <p14:creationId xmlns:p14="http://schemas.microsoft.com/office/powerpoint/2010/main" val="749937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sp>
        <p:nvSpPr>
          <p:cNvPr id="2" name="AutoShape 2"/>
          <p:cNvSpPr/>
          <p:nvPr/>
        </p:nvSpPr>
        <p:spPr>
          <a:xfrm>
            <a:off x="-156424" y="-12700"/>
            <a:ext cx="9334500" cy="10668000"/>
          </a:xfrm>
          <a:prstGeom prst="rect">
            <a:avLst/>
          </a:prstGeom>
          <a:solidFill>
            <a:srgbClr val="F8CF2C"/>
          </a:solidFill>
        </p:spPr>
      </p:sp>
      <p:sp>
        <p:nvSpPr>
          <p:cNvPr id="3" name="AutoShape 3"/>
          <p:cNvSpPr/>
          <p:nvPr/>
        </p:nvSpPr>
        <p:spPr>
          <a:xfrm>
            <a:off x="762000" y="9144000"/>
            <a:ext cx="1905000" cy="114300"/>
          </a:xfrm>
          <a:prstGeom prst="rect">
            <a:avLst/>
          </a:prstGeom>
          <a:solidFill>
            <a:srgbClr val="17161C"/>
          </a:solidFill>
        </p:spPr>
      </p:sp>
      <p:grpSp>
        <p:nvGrpSpPr>
          <p:cNvPr id="5" name="Group 5"/>
          <p:cNvGrpSpPr/>
          <p:nvPr/>
        </p:nvGrpSpPr>
        <p:grpSpPr>
          <a:xfrm>
            <a:off x="762000" y="878698"/>
            <a:ext cx="7615976" cy="1491317"/>
            <a:chOff x="0" y="57151"/>
            <a:chExt cx="10154634" cy="1988422"/>
          </a:xfrm>
        </p:grpSpPr>
        <p:sp>
          <p:nvSpPr>
            <p:cNvPr id="6" name="TextBox 6"/>
            <p:cNvSpPr txBox="1"/>
            <p:nvPr/>
          </p:nvSpPr>
          <p:spPr>
            <a:xfrm>
              <a:off x="0" y="57151"/>
              <a:ext cx="10154634" cy="1079441"/>
            </a:xfrm>
            <a:prstGeom prst="rect">
              <a:avLst/>
            </a:prstGeom>
          </p:spPr>
          <p:txBody>
            <a:bodyPr lIns="0" tIns="0" rIns="0" bIns="0" rtlCol="0" anchor="t">
              <a:spAutoFit/>
            </a:bodyPr>
            <a:lstStyle/>
            <a:p>
              <a:pPr>
                <a:lnSpc>
                  <a:spcPts val="7920"/>
                </a:lnSpc>
              </a:pPr>
              <a:endParaRPr lang="en-US" sz="2000" spc="-72" dirty="0">
                <a:solidFill>
                  <a:srgbClr val="17161C"/>
                </a:solidFill>
                <a:latin typeface="Montserrat Classic Bold"/>
              </a:endParaRPr>
            </a:p>
          </p:txBody>
        </p:sp>
        <p:sp>
          <p:nvSpPr>
            <p:cNvPr id="7" name="AutoShape 7"/>
            <p:cNvSpPr/>
            <p:nvPr/>
          </p:nvSpPr>
          <p:spPr>
            <a:xfrm>
              <a:off x="0" y="1893173"/>
              <a:ext cx="1016000" cy="152400"/>
            </a:xfrm>
            <a:prstGeom prst="rect">
              <a:avLst/>
            </a:prstGeom>
            <a:solidFill>
              <a:srgbClr val="17161C"/>
            </a:solidFill>
          </p:spPr>
        </p:sp>
      </p:grpSp>
      <p:pic>
        <p:nvPicPr>
          <p:cNvPr id="8" name="Picture 7">
            <a:extLst>
              <a:ext uri="{FF2B5EF4-FFF2-40B4-BE49-F238E27FC236}">
                <a16:creationId xmlns:a16="http://schemas.microsoft.com/office/drawing/2014/main" id="{47B465FB-13E7-4265-A6D4-B02DF6AF24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17900" y="1359864"/>
            <a:ext cx="11252200" cy="7567271"/>
          </a:xfrm>
          <a:prstGeom prst="rect">
            <a:avLst/>
          </a:prstGeom>
        </p:spPr>
      </p:pic>
    </p:spTree>
    <p:extLst>
      <p:ext uri="{BB962C8B-B14F-4D97-AF65-F5344CB8AC3E}">
        <p14:creationId xmlns:p14="http://schemas.microsoft.com/office/powerpoint/2010/main" val="2254298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sp>
        <p:nvSpPr>
          <p:cNvPr id="2" name="AutoShape 2"/>
          <p:cNvSpPr/>
          <p:nvPr/>
        </p:nvSpPr>
        <p:spPr>
          <a:xfrm>
            <a:off x="-190500" y="-190500"/>
            <a:ext cx="9334500" cy="10668000"/>
          </a:xfrm>
          <a:prstGeom prst="rect">
            <a:avLst/>
          </a:prstGeom>
          <a:solidFill>
            <a:srgbClr val="F8CF2C"/>
          </a:solidFill>
        </p:spPr>
      </p:sp>
      <p:sp>
        <p:nvSpPr>
          <p:cNvPr id="3" name="AutoShape 3"/>
          <p:cNvSpPr/>
          <p:nvPr/>
        </p:nvSpPr>
        <p:spPr>
          <a:xfrm>
            <a:off x="762000" y="9144000"/>
            <a:ext cx="1905000" cy="114300"/>
          </a:xfrm>
          <a:prstGeom prst="rect">
            <a:avLst/>
          </a:prstGeom>
          <a:solidFill>
            <a:srgbClr val="17161C"/>
          </a:solidFill>
        </p:spPr>
      </p:sp>
      <p:sp>
        <p:nvSpPr>
          <p:cNvPr id="7" name="AutoShape 7"/>
          <p:cNvSpPr/>
          <p:nvPr/>
        </p:nvSpPr>
        <p:spPr>
          <a:xfrm>
            <a:off x="762000" y="2255715"/>
            <a:ext cx="762000" cy="114300"/>
          </a:xfrm>
          <a:prstGeom prst="rect">
            <a:avLst/>
          </a:prstGeom>
          <a:solidFill>
            <a:srgbClr val="17161C"/>
          </a:solidFill>
        </p:spPr>
      </p:sp>
      <p:pic>
        <p:nvPicPr>
          <p:cNvPr id="8" name="Picture 7">
            <a:extLst>
              <a:ext uri="{FF2B5EF4-FFF2-40B4-BE49-F238E27FC236}">
                <a16:creationId xmlns:a16="http://schemas.microsoft.com/office/drawing/2014/main" id="{D6748990-FD41-45A6-A572-3885154B3C6D}"/>
              </a:ext>
            </a:extLst>
          </p:cNvPr>
          <p:cNvPicPr>
            <a:picLocks noChangeAspect="1"/>
          </p:cNvPicPr>
          <p:nvPr/>
        </p:nvPicPr>
        <p:blipFill>
          <a:blip r:embed="rId3"/>
          <a:stretch>
            <a:fillRect/>
          </a:stretch>
        </p:blipFill>
        <p:spPr>
          <a:xfrm>
            <a:off x="9448800" y="190500"/>
            <a:ext cx="8458200" cy="5340215"/>
          </a:xfrm>
          <a:prstGeom prst="rect">
            <a:avLst/>
          </a:prstGeom>
        </p:spPr>
      </p:pic>
      <p:pic>
        <p:nvPicPr>
          <p:cNvPr id="10" name="Picture 9">
            <a:extLst>
              <a:ext uri="{FF2B5EF4-FFF2-40B4-BE49-F238E27FC236}">
                <a16:creationId xmlns:a16="http://schemas.microsoft.com/office/drawing/2014/main" id="{F7CDA569-AA6D-42F5-8FEB-4DA88601A5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0" y="3095377"/>
            <a:ext cx="7391400" cy="5348660"/>
          </a:xfrm>
          <a:prstGeom prst="rect">
            <a:avLst/>
          </a:prstGeom>
        </p:spPr>
      </p:pic>
      <p:pic>
        <p:nvPicPr>
          <p:cNvPr id="5" name="Picture 4">
            <a:extLst>
              <a:ext uri="{FF2B5EF4-FFF2-40B4-BE49-F238E27FC236}">
                <a16:creationId xmlns:a16="http://schemas.microsoft.com/office/drawing/2014/main" id="{B22743BC-F14F-45C4-9E35-D5919956B1AE}"/>
              </a:ext>
            </a:extLst>
          </p:cNvPr>
          <p:cNvPicPr>
            <a:picLocks noChangeAspect="1"/>
          </p:cNvPicPr>
          <p:nvPr/>
        </p:nvPicPr>
        <p:blipFill>
          <a:blip r:embed="rId5"/>
          <a:stretch>
            <a:fillRect/>
          </a:stretch>
        </p:blipFill>
        <p:spPr>
          <a:xfrm>
            <a:off x="9461500" y="5769707"/>
            <a:ext cx="8445500" cy="4326793"/>
          </a:xfrm>
          <a:prstGeom prst="rect">
            <a:avLst/>
          </a:prstGeom>
        </p:spPr>
      </p:pic>
    </p:spTree>
    <p:extLst>
      <p:ext uri="{BB962C8B-B14F-4D97-AF65-F5344CB8AC3E}">
        <p14:creationId xmlns:p14="http://schemas.microsoft.com/office/powerpoint/2010/main" val="2394112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sp>
        <p:nvSpPr>
          <p:cNvPr id="2" name="AutoShape 2"/>
          <p:cNvSpPr/>
          <p:nvPr/>
        </p:nvSpPr>
        <p:spPr>
          <a:xfrm>
            <a:off x="0" y="15740"/>
            <a:ext cx="9334500" cy="10668000"/>
          </a:xfrm>
          <a:prstGeom prst="rect">
            <a:avLst/>
          </a:prstGeom>
          <a:solidFill>
            <a:srgbClr val="F8CF2C"/>
          </a:solidFill>
        </p:spPr>
      </p:sp>
      <p:sp>
        <p:nvSpPr>
          <p:cNvPr id="3" name="AutoShape 3"/>
          <p:cNvSpPr/>
          <p:nvPr/>
        </p:nvSpPr>
        <p:spPr>
          <a:xfrm>
            <a:off x="762000" y="9144000"/>
            <a:ext cx="1905000" cy="114300"/>
          </a:xfrm>
          <a:prstGeom prst="rect">
            <a:avLst/>
          </a:prstGeom>
          <a:solidFill>
            <a:srgbClr val="17161C"/>
          </a:solidFill>
        </p:spPr>
      </p:sp>
      <p:sp>
        <p:nvSpPr>
          <p:cNvPr id="7" name="AutoShape 7"/>
          <p:cNvSpPr/>
          <p:nvPr/>
        </p:nvSpPr>
        <p:spPr>
          <a:xfrm>
            <a:off x="762000" y="2255715"/>
            <a:ext cx="762000" cy="114300"/>
          </a:xfrm>
          <a:prstGeom prst="rect">
            <a:avLst/>
          </a:prstGeom>
          <a:solidFill>
            <a:srgbClr val="17161C"/>
          </a:solidFill>
        </p:spPr>
      </p:sp>
      <p:pic>
        <p:nvPicPr>
          <p:cNvPr id="6" name="Picture 5"/>
          <p:cNvPicPr>
            <a:picLocks noChangeAspect="1"/>
          </p:cNvPicPr>
          <p:nvPr/>
        </p:nvPicPr>
        <p:blipFill>
          <a:blip r:embed="rId3"/>
          <a:stretch>
            <a:fillRect/>
          </a:stretch>
        </p:blipFill>
        <p:spPr>
          <a:xfrm>
            <a:off x="457200" y="3078082"/>
            <a:ext cx="8422538" cy="5067503"/>
          </a:xfrm>
          <a:prstGeom prst="rect">
            <a:avLst/>
          </a:prstGeom>
        </p:spPr>
      </p:pic>
      <p:pic>
        <p:nvPicPr>
          <p:cNvPr id="9" name="Picture 8">
            <a:extLst>
              <a:ext uri="{FF2B5EF4-FFF2-40B4-BE49-F238E27FC236}">
                <a16:creationId xmlns:a16="http://schemas.microsoft.com/office/drawing/2014/main" id="{9325A5C6-68F5-46D2-A1F6-91CF0DD96A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17082" y="1745281"/>
            <a:ext cx="7208918" cy="7208918"/>
          </a:xfrm>
          <a:prstGeom prst="rect">
            <a:avLst/>
          </a:prstGeom>
        </p:spPr>
      </p:pic>
    </p:spTree>
    <p:extLst>
      <p:ext uri="{BB962C8B-B14F-4D97-AF65-F5344CB8AC3E}">
        <p14:creationId xmlns:p14="http://schemas.microsoft.com/office/powerpoint/2010/main" val="1523276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sp>
        <p:nvSpPr>
          <p:cNvPr id="2" name="AutoShape 2"/>
          <p:cNvSpPr/>
          <p:nvPr/>
        </p:nvSpPr>
        <p:spPr>
          <a:xfrm>
            <a:off x="-190500" y="-190500"/>
            <a:ext cx="9334500" cy="10668000"/>
          </a:xfrm>
          <a:prstGeom prst="rect">
            <a:avLst/>
          </a:prstGeom>
          <a:solidFill>
            <a:srgbClr val="F8CF2C"/>
          </a:solidFill>
        </p:spPr>
      </p:sp>
      <p:sp>
        <p:nvSpPr>
          <p:cNvPr id="3" name="AutoShape 3"/>
          <p:cNvSpPr/>
          <p:nvPr/>
        </p:nvSpPr>
        <p:spPr>
          <a:xfrm>
            <a:off x="762000" y="9144000"/>
            <a:ext cx="1905000" cy="114300"/>
          </a:xfrm>
          <a:prstGeom prst="rect">
            <a:avLst/>
          </a:prstGeom>
          <a:solidFill>
            <a:srgbClr val="17161C"/>
          </a:solidFill>
        </p:spPr>
      </p:sp>
      <p:grpSp>
        <p:nvGrpSpPr>
          <p:cNvPr id="5" name="Group 5"/>
          <p:cNvGrpSpPr/>
          <p:nvPr/>
        </p:nvGrpSpPr>
        <p:grpSpPr>
          <a:xfrm>
            <a:off x="762000" y="878698"/>
            <a:ext cx="7615976" cy="2026196"/>
            <a:chOff x="0" y="57151"/>
            <a:chExt cx="10154634" cy="2701594"/>
          </a:xfrm>
        </p:grpSpPr>
        <p:sp>
          <p:nvSpPr>
            <p:cNvPr id="6" name="TextBox 6"/>
            <p:cNvSpPr txBox="1"/>
            <p:nvPr/>
          </p:nvSpPr>
          <p:spPr>
            <a:xfrm>
              <a:off x="0" y="57151"/>
              <a:ext cx="10154634" cy="2701594"/>
            </a:xfrm>
            <a:prstGeom prst="rect">
              <a:avLst/>
            </a:prstGeom>
          </p:spPr>
          <p:txBody>
            <a:bodyPr lIns="0" tIns="0" rIns="0" bIns="0" rtlCol="0" anchor="t">
              <a:spAutoFit/>
            </a:bodyPr>
            <a:lstStyle/>
            <a:p>
              <a:pPr>
                <a:lnSpc>
                  <a:spcPts val="7920"/>
                </a:lnSpc>
              </a:pPr>
              <a:endParaRPr lang="en-US" sz="7200" spc="-72" dirty="0">
                <a:solidFill>
                  <a:srgbClr val="17161C"/>
                </a:solidFill>
                <a:latin typeface="Montserrat Classic Bold"/>
              </a:endParaRPr>
            </a:p>
            <a:p>
              <a:pPr>
                <a:lnSpc>
                  <a:spcPts val="7920"/>
                </a:lnSpc>
              </a:pPr>
              <a:endParaRPr lang="en-US" sz="7200" spc="-72" dirty="0">
                <a:solidFill>
                  <a:srgbClr val="17161C"/>
                </a:solidFill>
                <a:latin typeface="Montserrat Classic Bold"/>
              </a:endParaRPr>
            </a:p>
          </p:txBody>
        </p:sp>
        <p:sp>
          <p:nvSpPr>
            <p:cNvPr id="7" name="AutoShape 7"/>
            <p:cNvSpPr/>
            <p:nvPr/>
          </p:nvSpPr>
          <p:spPr>
            <a:xfrm>
              <a:off x="0" y="1893173"/>
              <a:ext cx="1016000" cy="152400"/>
            </a:xfrm>
            <a:prstGeom prst="rect">
              <a:avLst/>
            </a:prstGeom>
            <a:solidFill>
              <a:srgbClr val="17161C"/>
            </a:solidFill>
          </p:spPr>
        </p:sp>
      </p:grpSp>
      <p:graphicFrame>
        <p:nvGraphicFramePr>
          <p:cNvPr id="10" name="Table 9"/>
          <p:cNvGraphicFramePr>
            <a:graphicFrameLocks noGrp="1"/>
          </p:cNvGraphicFramePr>
          <p:nvPr>
            <p:extLst>
              <p:ext uri="{D42A27DB-BD31-4B8C-83A1-F6EECF244321}">
                <p14:modId xmlns:p14="http://schemas.microsoft.com/office/powerpoint/2010/main" val="1020385923"/>
              </p:ext>
            </p:extLst>
          </p:nvPr>
        </p:nvGraphicFramePr>
        <p:xfrm>
          <a:off x="12810071" y="184877"/>
          <a:ext cx="5067192" cy="4120426"/>
        </p:xfrm>
        <a:graphic>
          <a:graphicData uri="http://schemas.openxmlformats.org/drawingml/2006/table">
            <a:tbl>
              <a:tblPr>
                <a:tableStyleId>{5C22544A-7EE6-4342-B048-85BDC9FD1C3A}</a:tableStyleId>
              </a:tblPr>
              <a:tblGrid>
                <a:gridCol w="1523277">
                  <a:extLst>
                    <a:ext uri="{9D8B030D-6E8A-4147-A177-3AD203B41FA5}">
                      <a16:colId xmlns:a16="http://schemas.microsoft.com/office/drawing/2014/main" val="2800457910"/>
                    </a:ext>
                  </a:extLst>
                </a:gridCol>
                <a:gridCol w="1854851">
                  <a:extLst>
                    <a:ext uri="{9D8B030D-6E8A-4147-A177-3AD203B41FA5}">
                      <a16:colId xmlns:a16="http://schemas.microsoft.com/office/drawing/2014/main" val="4207682477"/>
                    </a:ext>
                  </a:extLst>
                </a:gridCol>
                <a:gridCol w="1689064">
                  <a:extLst>
                    <a:ext uri="{9D8B030D-6E8A-4147-A177-3AD203B41FA5}">
                      <a16:colId xmlns:a16="http://schemas.microsoft.com/office/drawing/2014/main" val="2896186478"/>
                    </a:ext>
                  </a:extLst>
                </a:gridCol>
              </a:tblGrid>
              <a:tr h="374584">
                <a:tc gridSpan="2">
                  <a:txBody>
                    <a:bodyPr/>
                    <a:lstStyle/>
                    <a:p>
                      <a:pPr algn="l" fontAlgn="b"/>
                      <a:r>
                        <a:rPr lang="en-US" sz="1200" b="1" u="none" strike="noStrike">
                          <a:solidFill>
                            <a:schemeClr val="tx1"/>
                          </a:solidFill>
                          <a:effectLst/>
                          <a:latin typeface="Times New Roman" panose="02020603050405020304" pitchFamily="18" charset="0"/>
                          <a:cs typeface="Times New Roman" panose="02020603050405020304" pitchFamily="18" charset="0"/>
                        </a:rPr>
                        <a:t>Information </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hMerge="1">
                  <a:txBody>
                    <a:bodyPr/>
                    <a:lstStyle/>
                    <a:p>
                      <a:endParaRPr lang="en-US"/>
                    </a:p>
                  </a:txBody>
                  <a:tcPr/>
                </a:tc>
                <a:tc>
                  <a:txBody>
                    <a:bodyPr/>
                    <a:lstStyle/>
                    <a:p>
                      <a:pPr algn="l" fontAlgn="b"/>
                      <a:r>
                        <a:rPr lang="en-US" sz="1200" b="1" u="none" strike="noStrike">
                          <a:solidFill>
                            <a:schemeClr val="tx1"/>
                          </a:solidFill>
                          <a:effectLst/>
                          <a:latin typeface="Times New Roman" panose="02020603050405020304" pitchFamily="18" charset="0"/>
                          <a:cs typeface="Times New Roman" panose="02020603050405020304" pitchFamily="18" charset="0"/>
                        </a:rPr>
                        <a:t>Seven </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extLst>
                  <a:ext uri="{0D108BD9-81ED-4DB2-BD59-A6C34878D82A}">
                    <a16:rowId xmlns:a16="http://schemas.microsoft.com/office/drawing/2014/main" val="247429774"/>
                  </a:ext>
                </a:extLst>
              </a:tr>
              <a:tr h="374584">
                <a:tc>
                  <a:txBody>
                    <a:bodyPr/>
                    <a:lstStyle/>
                    <a:p>
                      <a:pPr algn="l" fontAlgn="b"/>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gridSpan="2">
                  <a:txBody>
                    <a:bodyPr/>
                    <a:lstStyle/>
                    <a:p>
                      <a:pPr algn="l" fontAlgn="b"/>
                      <a:r>
                        <a:rPr lang="en-US" sz="1200" b="1" u="none" strike="noStrike">
                          <a:solidFill>
                            <a:schemeClr val="tx1"/>
                          </a:solidFill>
                          <a:effectLst/>
                          <a:latin typeface="Times New Roman" panose="02020603050405020304" pitchFamily="18" charset="0"/>
                          <a:cs typeface="Times New Roman" panose="02020603050405020304" pitchFamily="18" charset="0"/>
                        </a:rPr>
                        <a:t>Class grit score</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hMerge="1">
                  <a:txBody>
                    <a:bodyPr/>
                    <a:lstStyle/>
                    <a:p>
                      <a:endParaRPr lang="en-US"/>
                    </a:p>
                  </a:txBody>
                  <a:tcPr/>
                </a:tc>
                <a:extLst>
                  <a:ext uri="{0D108BD9-81ED-4DB2-BD59-A6C34878D82A}">
                    <a16:rowId xmlns:a16="http://schemas.microsoft.com/office/drawing/2014/main" val="715693980"/>
                  </a:ext>
                </a:extLst>
              </a:tr>
              <a:tr h="1123754">
                <a:tc>
                  <a:txBody>
                    <a:bodyPr/>
                    <a:lstStyle/>
                    <a:p>
                      <a:pPr algn="l" fontAlgn="t"/>
                      <a:r>
                        <a:rPr lang="en-US" sz="1200" b="1" u="none" strike="noStrike">
                          <a:solidFill>
                            <a:schemeClr val="tx1"/>
                          </a:solidFill>
                          <a:effectLst/>
                          <a:latin typeface="Times New Roman" panose="02020603050405020304" pitchFamily="18" charset="0"/>
                          <a:cs typeface="Times New Roman" panose="02020603050405020304" pitchFamily="18" charset="0"/>
                        </a:rPr>
                        <a:t>Number in survey</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tc>
                <a:tc>
                  <a:txBody>
                    <a:bodyPr/>
                    <a:lstStyle/>
                    <a:p>
                      <a:pPr algn="l" fontAlgn="t"/>
                      <a:r>
                        <a:rPr lang="en-US" sz="1200" b="1" u="none" strike="noStrike" dirty="0">
                          <a:solidFill>
                            <a:schemeClr val="tx1"/>
                          </a:solidFill>
                          <a:effectLst/>
                          <a:latin typeface="Times New Roman" panose="02020603050405020304" pitchFamily="18" charset="0"/>
                          <a:cs typeface="Times New Roman" panose="02020603050405020304" pitchFamily="18" charset="0"/>
                        </a:rPr>
                        <a:t>Highest Academic Level</a:t>
                      </a:r>
                      <a:endParaRPr lang="en-US" sz="1200" b="1" i="0" u="none" strike="noStrike" dirty="0">
                        <a:solidFill>
                          <a:schemeClr val="tx1"/>
                        </a:solidFill>
                        <a:effectLst/>
                        <a:latin typeface="Times New Roman" panose="02020603050405020304" pitchFamily="18" charset="0"/>
                        <a:cs typeface="Times New Roman" panose="02020603050405020304" pitchFamily="18" charset="0"/>
                      </a:endParaRPr>
                    </a:p>
                  </a:txBody>
                  <a:tcPr marL="9525" marR="9525" marT="9525" marB="0"/>
                </a:tc>
                <a:tc>
                  <a:txBody>
                    <a:bodyPr/>
                    <a:lstStyle/>
                    <a:p>
                      <a:pPr algn="l" fontAlgn="t"/>
                      <a:r>
                        <a:rPr lang="en-US" sz="1200" b="1" u="none" strike="noStrike">
                          <a:solidFill>
                            <a:schemeClr val="tx1"/>
                          </a:solidFill>
                          <a:effectLst/>
                          <a:latin typeface="Times New Roman" panose="02020603050405020304" pitchFamily="18" charset="0"/>
                          <a:cs typeface="Times New Roman" panose="02020603050405020304" pitchFamily="18" charset="0"/>
                        </a:rPr>
                        <a:t>Grit Score</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tc>
                <a:extLst>
                  <a:ext uri="{0D108BD9-81ED-4DB2-BD59-A6C34878D82A}">
                    <a16:rowId xmlns:a16="http://schemas.microsoft.com/office/drawing/2014/main" val="2705519373"/>
                  </a:ext>
                </a:extLst>
              </a:tr>
              <a:tr h="374584">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5</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2</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r" fontAlgn="b"/>
                      <a:r>
                        <a:rPr lang="en-US" sz="1200" b="1" u="none" strike="noStrike" dirty="0">
                          <a:solidFill>
                            <a:schemeClr val="tx1"/>
                          </a:solidFill>
                          <a:effectLst/>
                          <a:latin typeface="Times New Roman" panose="02020603050405020304" pitchFamily="18" charset="0"/>
                          <a:cs typeface="Times New Roman" panose="02020603050405020304" pitchFamily="18" charset="0"/>
                        </a:rPr>
                        <a:t>4.05</a:t>
                      </a:r>
                      <a:endParaRPr lang="en-US" sz="1200" b="1" i="0" u="none" strike="noStrike" dirty="0">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extLst>
                  <a:ext uri="{0D108BD9-81ED-4DB2-BD59-A6C34878D82A}">
                    <a16:rowId xmlns:a16="http://schemas.microsoft.com/office/drawing/2014/main" val="2379437198"/>
                  </a:ext>
                </a:extLst>
              </a:tr>
              <a:tr h="374584">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13</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3</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r" fontAlgn="b"/>
                      <a:r>
                        <a:rPr lang="en-US" sz="1200" b="1" u="none" strike="noStrike" dirty="0">
                          <a:solidFill>
                            <a:schemeClr val="tx1"/>
                          </a:solidFill>
                          <a:effectLst/>
                          <a:latin typeface="Times New Roman" panose="02020603050405020304" pitchFamily="18" charset="0"/>
                          <a:cs typeface="Times New Roman" panose="02020603050405020304" pitchFamily="18" charset="0"/>
                        </a:rPr>
                        <a:t>4.25</a:t>
                      </a:r>
                      <a:endParaRPr lang="en-US" sz="1200" b="1" i="0" u="none" strike="noStrike" dirty="0">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extLst>
                  <a:ext uri="{0D108BD9-81ED-4DB2-BD59-A6C34878D82A}">
                    <a16:rowId xmlns:a16="http://schemas.microsoft.com/office/drawing/2014/main" val="1150189163"/>
                  </a:ext>
                </a:extLst>
              </a:tr>
              <a:tr h="374584">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2</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4</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3.73</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extLst>
                  <a:ext uri="{0D108BD9-81ED-4DB2-BD59-A6C34878D82A}">
                    <a16:rowId xmlns:a16="http://schemas.microsoft.com/office/drawing/2014/main" val="2421112650"/>
                  </a:ext>
                </a:extLst>
              </a:tr>
              <a:tr h="374584">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2</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r" fontAlgn="b"/>
                      <a:r>
                        <a:rPr lang="en-US" sz="1200" b="1" u="none" strike="noStrike" dirty="0">
                          <a:solidFill>
                            <a:schemeClr val="tx1"/>
                          </a:solidFill>
                          <a:effectLst/>
                          <a:latin typeface="Times New Roman" panose="02020603050405020304" pitchFamily="18" charset="0"/>
                          <a:cs typeface="Times New Roman" panose="02020603050405020304" pitchFamily="18" charset="0"/>
                        </a:rPr>
                        <a:t>5</a:t>
                      </a:r>
                      <a:endParaRPr lang="en-US" sz="1200" b="1" i="0" u="none" strike="noStrike" dirty="0">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4.7</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extLst>
                  <a:ext uri="{0D108BD9-81ED-4DB2-BD59-A6C34878D82A}">
                    <a16:rowId xmlns:a16="http://schemas.microsoft.com/office/drawing/2014/main" val="800571788"/>
                  </a:ext>
                </a:extLst>
              </a:tr>
              <a:tr h="374584">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1</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r" fontAlgn="t"/>
                      <a:r>
                        <a:rPr lang="en-US" sz="1200" b="1" u="none" strike="noStrike">
                          <a:solidFill>
                            <a:schemeClr val="tx1"/>
                          </a:solidFill>
                          <a:effectLst/>
                          <a:latin typeface="Times New Roman" panose="02020603050405020304" pitchFamily="18" charset="0"/>
                          <a:cs typeface="Times New Roman" panose="02020603050405020304" pitchFamily="18" charset="0"/>
                        </a:rPr>
                        <a:t>6</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tc>
                <a:tc>
                  <a:txBody>
                    <a:bodyPr/>
                    <a:lstStyle/>
                    <a:p>
                      <a:pPr algn="r" fontAlgn="t"/>
                      <a:r>
                        <a:rPr lang="en-US" sz="1200" b="1" u="none" strike="noStrike">
                          <a:solidFill>
                            <a:schemeClr val="tx1"/>
                          </a:solidFill>
                          <a:effectLst/>
                          <a:latin typeface="Times New Roman" panose="02020603050405020304" pitchFamily="18" charset="0"/>
                          <a:cs typeface="Times New Roman" panose="02020603050405020304" pitchFamily="18" charset="0"/>
                        </a:rPr>
                        <a:t>4.15</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tc>
                <a:extLst>
                  <a:ext uri="{0D108BD9-81ED-4DB2-BD59-A6C34878D82A}">
                    <a16:rowId xmlns:a16="http://schemas.microsoft.com/office/drawing/2014/main" val="1386759333"/>
                  </a:ext>
                </a:extLst>
              </a:tr>
              <a:tr h="374584">
                <a:tc>
                  <a:txBody>
                    <a:bodyPr/>
                    <a:lstStyle/>
                    <a:p>
                      <a:pPr algn="r" fontAlgn="b"/>
                      <a:r>
                        <a:rPr lang="en-US" sz="1200" b="1" u="none" strike="noStrike">
                          <a:solidFill>
                            <a:schemeClr val="tx1"/>
                          </a:solidFill>
                          <a:effectLst/>
                          <a:latin typeface="Times New Roman" panose="02020603050405020304" pitchFamily="18" charset="0"/>
                          <a:cs typeface="Times New Roman" panose="02020603050405020304" pitchFamily="18" charset="0"/>
                        </a:rPr>
                        <a:t>23</a:t>
                      </a:r>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l" fontAlgn="b"/>
                      <a:endParaRPr lang="en-US" sz="1200" b="1" i="0" u="none" strike="noStrike">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tc>
                  <a:txBody>
                    <a:bodyPr/>
                    <a:lstStyle/>
                    <a:p>
                      <a:pPr algn="l" fontAlgn="b"/>
                      <a:endParaRPr lang="en-US" sz="1200" b="1" i="0" u="none" strike="noStrike" dirty="0">
                        <a:solidFill>
                          <a:schemeClr val="tx1"/>
                        </a:solidFill>
                        <a:effectLst/>
                        <a:latin typeface="Times New Roman" panose="02020603050405020304" pitchFamily="18" charset="0"/>
                        <a:cs typeface="Times New Roman" panose="02020603050405020304" pitchFamily="18" charset="0"/>
                      </a:endParaRPr>
                    </a:p>
                  </a:txBody>
                  <a:tcPr marL="9525" marR="9525" marT="9525" marB="0" anchor="b"/>
                </a:tc>
                <a:extLst>
                  <a:ext uri="{0D108BD9-81ED-4DB2-BD59-A6C34878D82A}">
                    <a16:rowId xmlns:a16="http://schemas.microsoft.com/office/drawing/2014/main" val="1713797908"/>
                  </a:ext>
                </a:extLst>
              </a:tr>
            </a:tbl>
          </a:graphicData>
        </a:graphic>
      </p:graphicFrame>
      <p:pic>
        <p:nvPicPr>
          <p:cNvPr id="11" name="Picture 10"/>
          <p:cNvPicPr>
            <a:picLocks noChangeAspect="1"/>
          </p:cNvPicPr>
          <p:nvPr/>
        </p:nvPicPr>
        <p:blipFill>
          <a:blip r:embed="rId3"/>
          <a:stretch>
            <a:fillRect/>
          </a:stretch>
        </p:blipFill>
        <p:spPr>
          <a:xfrm>
            <a:off x="436137" y="73983"/>
            <a:ext cx="5964663" cy="4231317"/>
          </a:xfrm>
          <a:prstGeom prst="rect">
            <a:avLst/>
          </a:prstGeom>
        </p:spPr>
      </p:pic>
      <p:pic>
        <p:nvPicPr>
          <p:cNvPr id="12" name="Picture 11"/>
          <p:cNvPicPr>
            <a:picLocks noChangeAspect="1"/>
          </p:cNvPicPr>
          <p:nvPr/>
        </p:nvPicPr>
        <p:blipFill>
          <a:blip r:embed="rId4"/>
          <a:stretch>
            <a:fillRect/>
          </a:stretch>
        </p:blipFill>
        <p:spPr>
          <a:xfrm>
            <a:off x="6726663" y="73983"/>
            <a:ext cx="5423321" cy="4231317"/>
          </a:xfrm>
          <a:prstGeom prst="rect">
            <a:avLst/>
          </a:prstGeom>
        </p:spPr>
      </p:pic>
      <p:pic>
        <p:nvPicPr>
          <p:cNvPr id="8" name="Picture 7">
            <a:extLst>
              <a:ext uri="{FF2B5EF4-FFF2-40B4-BE49-F238E27FC236}">
                <a16:creationId xmlns:a16="http://schemas.microsoft.com/office/drawing/2014/main" id="{4E9E13FB-FE56-4A0C-B830-76E7DA01266C}"/>
              </a:ext>
            </a:extLst>
          </p:cNvPr>
          <p:cNvPicPr>
            <a:picLocks noChangeAspect="1"/>
          </p:cNvPicPr>
          <p:nvPr/>
        </p:nvPicPr>
        <p:blipFill>
          <a:blip r:embed="rId5"/>
          <a:stretch>
            <a:fillRect/>
          </a:stretch>
        </p:blipFill>
        <p:spPr>
          <a:xfrm>
            <a:off x="410737" y="4987963"/>
            <a:ext cx="5990063" cy="4420339"/>
          </a:xfrm>
          <a:prstGeom prst="rect">
            <a:avLst/>
          </a:prstGeom>
        </p:spPr>
      </p:pic>
      <p:pic>
        <p:nvPicPr>
          <p:cNvPr id="13" name="Picture 12">
            <a:extLst>
              <a:ext uri="{FF2B5EF4-FFF2-40B4-BE49-F238E27FC236}">
                <a16:creationId xmlns:a16="http://schemas.microsoft.com/office/drawing/2014/main" id="{32F2757C-A0FD-4A21-9A0E-9AE66B7BA1CC}"/>
              </a:ext>
            </a:extLst>
          </p:cNvPr>
          <p:cNvPicPr>
            <a:picLocks noChangeAspect="1"/>
          </p:cNvPicPr>
          <p:nvPr/>
        </p:nvPicPr>
        <p:blipFill>
          <a:blip r:embed="rId6"/>
          <a:stretch>
            <a:fillRect/>
          </a:stretch>
        </p:blipFill>
        <p:spPr>
          <a:xfrm>
            <a:off x="12835471" y="5017978"/>
            <a:ext cx="5067192" cy="4419600"/>
          </a:xfrm>
          <a:prstGeom prst="rect">
            <a:avLst/>
          </a:prstGeom>
        </p:spPr>
      </p:pic>
      <p:pic>
        <p:nvPicPr>
          <p:cNvPr id="15" name="Picture 14">
            <a:extLst>
              <a:ext uri="{FF2B5EF4-FFF2-40B4-BE49-F238E27FC236}">
                <a16:creationId xmlns:a16="http://schemas.microsoft.com/office/drawing/2014/main" id="{60567271-A156-41C9-82D8-8EE64261EC38}"/>
              </a:ext>
            </a:extLst>
          </p:cNvPr>
          <p:cNvPicPr>
            <a:picLocks noChangeAspect="1"/>
          </p:cNvPicPr>
          <p:nvPr/>
        </p:nvPicPr>
        <p:blipFill>
          <a:blip r:embed="rId7"/>
          <a:stretch>
            <a:fillRect/>
          </a:stretch>
        </p:blipFill>
        <p:spPr>
          <a:xfrm>
            <a:off x="7002037" y="5017978"/>
            <a:ext cx="5147947" cy="4419600"/>
          </a:xfrm>
          <a:prstGeom prst="rect">
            <a:avLst/>
          </a:prstGeom>
        </p:spPr>
      </p:pic>
    </p:spTree>
    <p:extLst>
      <p:ext uri="{BB962C8B-B14F-4D97-AF65-F5344CB8AC3E}">
        <p14:creationId xmlns:p14="http://schemas.microsoft.com/office/powerpoint/2010/main" val="860799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sp>
        <p:nvSpPr>
          <p:cNvPr id="2" name="AutoShape 2"/>
          <p:cNvSpPr/>
          <p:nvPr/>
        </p:nvSpPr>
        <p:spPr>
          <a:xfrm>
            <a:off x="-190500" y="-190500"/>
            <a:ext cx="9334500" cy="10668000"/>
          </a:xfrm>
          <a:prstGeom prst="rect">
            <a:avLst/>
          </a:prstGeom>
          <a:solidFill>
            <a:srgbClr val="F8CF2C"/>
          </a:solidFill>
        </p:spPr>
      </p:sp>
      <p:sp>
        <p:nvSpPr>
          <p:cNvPr id="3" name="AutoShape 3"/>
          <p:cNvSpPr/>
          <p:nvPr/>
        </p:nvSpPr>
        <p:spPr>
          <a:xfrm>
            <a:off x="762000" y="9144000"/>
            <a:ext cx="1905000" cy="114300"/>
          </a:xfrm>
          <a:prstGeom prst="rect">
            <a:avLst/>
          </a:prstGeom>
          <a:solidFill>
            <a:srgbClr val="17161C"/>
          </a:solidFill>
        </p:spPr>
      </p:sp>
      <p:sp>
        <p:nvSpPr>
          <p:cNvPr id="7" name="AutoShape 7"/>
          <p:cNvSpPr/>
          <p:nvPr/>
        </p:nvSpPr>
        <p:spPr>
          <a:xfrm>
            <a:off x="762000" y="2255715"/>
            <a:ext cx="762000" cy="114300"/>
          </a:xfrm>
          <a:prstGeom prst="rect">
            <a:avLst/>
          </a:prstGeom>
          <a:solidFill>
            <a:srgbClr val="17161C"/>
          </a:solidFill>
        </p:spPr>
      </p:sp>
      <p:pic>
        <p:nvPicPr>
          <p:cNvPr id="9" name="Picture 8">
            <a:extLst>
              <a:ext uri="{FF2B5EF4-FFF2-40B4-BE49-F238E27FC236}">
                <a16:creationId xmlns:a16="http://schemas.microsoft.com/office/drawing/2014/main" id="{B7FC3378-FCF7-440E-986F-A050E0C90F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5500" y="1120422"/>
            <a:ext cx="11658600" cy="7772400"/>
          </a:xfrm>
          <a:prstGeom prst="rect">
            <a:avLst/>
          </a:prstGeom>
        </p:spPr>
      </p:pic>
      <p:sp>
        <p:nvSpPr>
          <p:cNvPr id="10" name="TextBox 9">
            <a:extLst>
              <a:ext uri="{FF2B5EF4-FFF2-40B4-BE49-F238E27FC236}">
                <a16:creationId xmlns:a16="http://schemas.microsoft.com/office/drawing/2014/main" id="{4AC6DBF6-5ACB-4113-82B0-DBACCCFE4136}"/>
              </a:ext>
            </a:extLst>
          </p:cNvPr>
          <p:cNvSpPr txBox="1"/>
          <p:nvPr/>
        </p:nvSpPr>
        <p:spPr>
          <a:xfrm>
            <a:off x="736600" y="8485390"/>
            <a:ext cx="4648200" cy="369332"/>
          </a:xfrm>
          <a:prstGeom prst="rect">
            <a:avLst/>
          </a:prstGeom>
          <a:noFill/>
        </p:spPr>
        <p:txBody>
          <a:bodyPr wrap="square" rtlCol="0">
            <a:spAutoFit/>
          </a:bodyPr>
          <a:lstStyle/>
          <a:p>
            <a:r>
              <a:rPr lang="en-US" dirty="0"/>
              <a:t>(Baldoni, 2021)</a:t>
            </a:r>
          </a:p>
        </p:txBody>
      </p:sp>
    </p:spTree>
    <p:extLst>
      <p:ext uri="{BB962C8B-B14F-4D97-AF65-F5344CB8AC3E}">
        <p14:creationId xmlns:p14="http://schemas.microsoft.com/office/powerpoint/2010/main" val="3918565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sp>
        <p:nvSpPr>
          <p:cNvPr id="2" name="AutoShape 2"/>
          <p:cNvSpPr/>
          <p:nvPr/>
        </p:nvSpPr>
        <p:spPr>
          <a:xfrm>
            <a:off x="0" y="0"/>
            <a:ext cx="9334500" cy="10668000"/>
          </a:xfrm>
          <a:prstGeom prst="rect">
            <a:avLst/>
          </a:prstGeom>
          <a:solidFill>
            <a:srgbClr val="F8CF2C"/>
          </a:solidFill>
        </p:spPr>
      </p:sp>
      <p:sp>
        <p:nvSpPr>
          <p:cNvPr id="3" name="AutoShape 3"/>
          <p:cNvSpPr/>
          <p:nvPr/>
        </p:nvSpPr>
        <p:spPr>
          <a:xfrm>
            <a:off x="762000" y="9144000"/>
            <a:ext cx="1905000" cy="114300"/>
          </a:xfrm>
          <a:prstGeom prst="rect">
            <a:avLst/>
          </a:prstGeom>
          <a:solidFill>
            <a:srgbClr val="17161C"/>
          </a:solidFill>
        </p:spPr>
      </p:sp>
      <p:sp>
        <p:nvSpPr>
          <p:cNvPr id="7" name="AutoShape 7"/>
          <p:cNvSpPr/>
          <p:nvPr/>
        </p:nvSpPr>
        <p:spPr>
          <a:xfrm>
            <a:off x="762000" y="2255715"/>
            <a:ext cx="762000" cy="114300"/>
          </a:xfrm>
          <a:prstGeom prst="rect">
            <a:avLst/>
          </a:prstGeom>
          <a:solidFill>
            <a:srgbClr val="17161C"/>
          </a:solidFill>
        </p:spPr>
      </p:sp>
      <p:sp>
        <p:nvSpPr>
          <p:cNvPr id="5" name="TextBox 4">
            <a:extLst>
              <a:ext uri="{FF2B5EF4-FFF2-40B4-BE49-F238E27FC236}">
                <a16:creationId xmlns:a16="http://schemas.microsoft.com/office/drawing/2014/main" id="{BFACD6CC-A296-4C8D-861C-A8BBF699E8D7}"/>
              </a:ext>
            </a:extLst>
          </p:cNvPr>
          <p:cNvSpPr txBox="1"/>
          <p:nvPr/>
        </p:nvSpPr>
        <p:spPr>
          <a:xfrm>
            <a:off x="1524000" y="3467100"/>
            <a:ext cx="5635117" cy="1631216"/>
          </a:xfrm>
          <a:prstGeom prst="rect">
            <a:avLst/>
          </a:prstGeom>
          <a:noFill/>
        </p:spPr>
        <p:txBody>
          <a:bodyPr wrap="square" rtlCol="0">
            <a:spAutoFit/>
          </a:bodyPr>
          <a:lstStyle/>
          <a:p>
            <a:pPr algn="just"/>
            <a:r>
              <a:rPr lang="en-GB" sz="5000" b="1" dirty="0">
                <a:latin typeface="Times New Roman" panose="02020603050405020304" pitchFamily="18" charset="0"/>
                <a:cs typeface="Times New Roman" panose="02020603050405020304" pitchFamily="18" charset="0"/>
              </a:rPr>
              <a:t>Conclusion and recommendation</a:t>
            </a:r>
          </a:p>
        </p:txBody>
      </p:sp>
      <p:pic>
        <p:nvPicPr>
          <p:cNvPr id="8" name="Picture 7">
            <a:extLst>
              <a:ext uri="{FF2B5EF4-FFF2-40B4-BE49-F238E27FC236}">
                <a16:creationId xmlns:a16="http://schemas.microsoft.com/office/drawing/2014/main" id="{99BE73E1-FD57-48E5-B9AF-4153B6E867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07208" y="1238920"/>
            <a:ext cx="7718792" cy="7718792"/>
          </a:xfrm>
          <a:prstGeom prst="rect">
            <a:avLst/>
          </a:prstGeom>
        </p:spPr>
      </p:pic>
    </p:spTree>
    <p:extLst>
      <p:ext uri="{BB962C8B-B14F-4D97-AF65-F5344CB8AC3E}">
        <p14:creationId xmlns:p14="http://schemas.microsoft.com/office/powerpoint/2010/main" val="366836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7161C"/>
        </a:solidFill>
        <a:effectLst/>
      </p:bgPr>
    </p:bg>
    <p:spTree>
      <p:nvGrpSpPr>
        <p:cNvPr id="1" name=""/>
        <p:cNvGrpSpPr/>
        <p:nvPr/>
      </p:nvGrpSpPr>
      <p:grpSpPr>
        <a:xfrm>
          <a:off x="0" y="0"/>
          <a:ext cx="0" cy="0"/>
          <a:chOff x="0" y="0"/>
          <a:chExt cx="0" cy="0"/>
        </a:xfrm>
      </p:grpSpPr>
      <p:sp>
        <p:nvSpPr>
          <p:cNvPr id="2" name="AutoShape 2"/>
          <p:cNvSpPr/>
          <p:nvPr/>
        </p:nvSpPr>
        <p:spPr>
          <a:xfrm>
            <a:off x="-190500" y="-190500"/>
            <a:ext cx="9334500" cy="10668000"/>
          </a:xfrm>
          <a:prstGeom prst="rect">
            <a:avLst/>
          </a:prstGeom>
          <a:solidFill>
            <a:srgbClr val="F8CF2C"/>
          </a:solidFill>
        </p:spPr>
      </p:sp>
      <p:sp>
        <p:nvSpPr>
          <p:cNvPr id="3" name="AutoShape 3"/>
          <p:cNvSpPr/>
          <p:nvPr/>
        </p:nvSpPr>
        <p:spPr>
          <a:xfrm>
            <a:off x="762000" y="9144000"/>
            <a:ext cx="1905000" cy="114300"/>
          </a:xfrm>
          <a:prstGeom prst="rect">
            <a:avLst/>
          </a:prstGeom>
          <a:solidFill>
            <a:srgbClr val="17161C"/>
          </a:solidFill>
        </p:spPr>
      </p:sp>
      <p:sp>
        <p:nvSpPr>
          <p:cNvPr id="7" name="AutoShape 7"/>
          <p:cNvSpPr/>
          <p:nvPr/>
        </p:nvSpPr>
        <p:spPr>
          <a:xfrm>
            <a:off x="762000" y="2255715"/>
            <a:ext cx="762000" cy="114300"/>
          </a:xfrm>
          <a:prstGeom prst="rect">
            <a:avLst/>
          </a:prstGeom>
          <a:solidFill>
            <a:srgbClr val="17161C"/>
          </a:solidFill>
        </p:spPr>
      </p:sp>
      <p:sp>
        <p:nvSpPr>
          <p:cNvPr id="6" name="TextBox 5">
            <a:extLst>
              <a:ext uri="{FF2B5EF4-FFF2-40B4-BE49-F238E27FC236}">
                <a16:creationId xmlns:a16="http://schemas.microsoft.com/office/drawing/2014/main" id="{D28DBB95-FE93-4A2B-BD04-E6607610E89C}"/>
              </a:ext>
            </a:extLst>
          </p:cNvPr>
          <p:cNvSpPr txBox="1"/>
          <p:nvPr/>
        </p:nvSpPr>
        <p:spPr>
          <a:xfrm>
            <a:off x="1524000" y="3162300"/>
            <a:ext cx="6019800" cy="707886"/>
          </a:xfrm>
          <a:prstGeom prst="rect">
            <a:avLst/>
          </a:prstGeom>
          <a:noFill/>
        </p:spPr>
        <p:txBody>
          <a:bodyPr wrap="square" rtlCol="0">
            <a:spAutoFit/>
          </a:bodyPr>
          <a:lstStyle/>
          <a:p>
            <a:pPr algn="just"/>
            <a:r>
              <a:rPr lang="en-GB" sz="4000" b="1" dirty="0">
                <a:latin typeface="Times New Roman" panose="02020603050405020304" pitchFamily="18" charset="0"/>
                <a:cs typeface="Times New Roman" panose="02020603050405020304" pitchFamily="18" charset="0"/>
              </a:rPr>
              <a:t>References list</a:t>
            </a:r>
          </a:p>
        </p:txBody>
      </p:sp>
      <p:sp>
        <p:nvSpPr>
          <p:cNvPr id="8" name="Rectangle 7">
            <a:extLst>
              <a:ext uri="{FF2B5EF4-FFF2-40B4-BE49-F238E27FC236}">
                <a16:creationId xmlns:a16="http://schemas.microsoft.com/office/drawing/2014/main" id="{0C1ABF52-ACB8-4976-A40D-84F59760A1D2}"/>
              </a:ext>
            </a:extLst>
          </p:cNvPr>
          <p:cNvSpPr/>
          <p:nvPr/>
        </p:nvSpPr>
        <p:spPr>
          <a:xfrm>
            <a:off x="9423400" y="438477"/>
            <a:ext cx="8559800" cy="6186309"/>
          </a:xfrm>
          <a:prstGeom prst="rect">
            <a:avLst/>
          </a:prstGeom>
        </p:spPr>
        <p:txBody>
          <a:bodyPr wrap="square">
            <a:spAutoFit/>
          </a:bodyPr>
          <a:lstStyle/>
          <a:p>
            <a:pPr marL="457200" indent="-457200" algn="just">
              <a:buFont typeface="+mj-lt"/>
              <a:buAutoNum type="arabicPeriod"/>
            </a:pPr>
            <a:r>
              <a:rPr lang="en-US" sz="2200" dirty="0">
                <a:solidFill>
                  <a:schemeClr val="bg1"/>
                </a:solidFill>
                <a:latin typeface="Times New Roman" panose="02020603050405020304" pitchFamily="18" charset="0"/>
                <a:cs typeface="Times New Roman" panose="02020603050405020304" pitchFamily="18" charset="0"/>
              </a:rPr>
              <a:t>1.	Baldoni J., (2021), Wither Wisdom? A Question For Our Times, Published on April 22nd, Accessed on November 29th 2021. </a:t>
            </a:r>
          </a:p>
          <a:p>
            <a:pPr marL="457200" indent="-457200" algn="just">
              <a:buFont typeface="+mj-lt"/>
              <a:buAutoNum type="arabicPeriod"/>
            </a:pPr>
            <a:r>
              <a:rPr lang="en-US" sz="2200" dirty="0">
                <a:solidFill>
                  <a:schemeClr val="bg1"/>
                </a:solidFill>
                <a:latin typeface="Times New Roman" panose="02020603050405020304" pitchFamily="18" charset="0"/>
                <a:cs typeface="Times New Roman" panose="02020603050405020304" pitchFamily="18" charset="0"/>
              </a:rPr>
              <a:t>2.	Benedictine University, (2021),  Evaluating Sources: The CRAAP Test, Accessed on November 30th 2021</a:t>
            </a:r>
          </a:p>
          <a:p>
            <a:pPr marL="457200" indent="-457200" algn="just">
              <a:buFont typeface="+mj-lt"/>
              <a:buAutoNum type="arabicPeriod"/>
            </a:pPr>
            <a:r>
              <a:rPr lang="en-US" sz="2200" dirty="0">
                <a:solidFill>
                  <a:schemeClr val="bg1"/>
                </a:solidFill>
                <a:latin typeface="Times New Roman" panose="02020603050405020304" pitchFamily="18" charset="0"/>
                <a:cs typeface="Times New Roman" panose="02020603050405020304" pitchFamily="18" charset="0"/>
              </a:rPr>
              <a:t>3.	Gracious Quotes, (2021), Top 50 Dr. Angela Lee Duckworth Quotes (GRIT), Published on November 4th, Accessed on November 30th 2021</a:t>
            </a:r>
          </a:p>
          <a:p>
            <a:pPr marL="457200" indent="-457200" algn="just">
              <a:buFont typeface="+mj-lt"/>
              <a:buAutoNum type="arabicPeriod"/>
            </a:pPr>
            <a:r>
              <a:rPr lang="en-US" sz="2200" dirty="0">
                <a:solidFill>
                  <a:schemeClr val="bg1"/>
                </a:solidFill>
                <a:latin typeface="Times New Roman" panose="02020603050405020304" pitchFamily="18" charset="0"/>
                <a:cs typeface="Times New Roman" panose="02020603050405020304" pitchFamily="18" charset="0"/>
              </a:rPr>
              <a:t>4.	Hoppe A., </a:t>
            </a:r>
            <a:r>
              <a:rPr lang="en-US" sz="2200" dirty="0" err="1">
                <a:solidFill>
                  <a:schemeClr val="bg1"/>
                </a:solidFill>
                <a:latin typeface="Times New Roman" panose="02020603050405020304" pitchFamily="18" charset="0"/>
                <a:cs typeface="Times New Roman" panose="02020603050405020304" pitchFamily="18" charset="0"/>
              </a:rPr>
              <a:t>Seising</a:t>
            </a:r>
            <a:r>
              <a:rPr lang="en-US" sz="2200" dirty="0">
                <a:solidFill>
                  <a:schemeClr val="bg1"/>
                </a:solidFill>
                <a:latin typeface="Times New Roman" panose="02020603050405020304" pitchFamily="18" charset="0"/>
                <a:cs typeface="Times New Roman" panose="02020603050405020304" pitchFamily="18" charset="0"/>
              </a:rPr>
              <a:t> R., </a:t>
            </a:r>
            <a:r>
              <a:rPr lang="en-US" sz="2200" dirty="0" err="1">
                <a:solidFill>
                  <a:schemeClr val="bg1"/>
                </a:solidFill>
                <a:latin typeface="Times New Roman" panose="02020603050405020304" pitchFamily="18" charset="0"/>
                <a:cs typeface="Times New Roman" panose="02020603050405020304" pitchFamily="18" charset="0"/>
              </a:rPr>
              <a:t>Nurnberger</a:t>
            </a:r>
            <a:r>
              <a:rPr lang="en-US" sz="2200" dirty="0">
                <a:solidFill>
                  <a:schemeClr val="bg1"/>
                </a:solidFill>
                <a:latin typeface="Times New Roman" panose="02020603050405020304" pitchFamily="18" charset="0"/>
                <a:cs typeface="Times New Roman" panose="02020603050405020304" pitchFamily="18" charset="0"/>
              </a:rPr>
              <a:t> A., (2011), Wisdom - the blurry top of human cognition in the DIKW-model?, Published on July, Accessed on November 30th 2021.</a:t>
            </a:r>
          </a:p>
          <a:p>
            <a:pPr marL="457200" indent="-457200" algn="just">
              <a:buFont typeface="+mj-lt"/>
              <a:buAutoNum type="arabicPeriod"/>
            </a:pPr>
            <a:r>
              <a:rPr lang="en-US" sz="2200" dirty="0">
                <a:solidFill>
                  <a:schemeClr val="bg1"/>
                </a:solidFill>
                <a:latin typeface="Times New Roman" panose="02020603050405020304" pitchFamily="18" charset="0"/>
                <a:cs typeface="Times New Roman" panose="02020603050405020304" pitchFamily="18" charset="0"/>
              </a:rPr>
              <a:t>5.	Munoz-</a:t>
            </a:r>
            <a:r>
              <a:rPr lang="en-US" sz="2200" dirty="0" err="1">
                <a:solidFill>
                  <a:schemeClr val="bg1"/>
                </a:solidFill>
                <a:latin typeface="Times New Roman" panose="02020603050405020304" pitchFamily="18" charset="0"/>
                <a:cs typeface="Times New Roman" panose="02020603050405020304" pitchFamily="18" charset="0"/>
              </a:rPr>
              <a:t>Willery</a:t>
            </a:r>
            <a:r>
              <a:rPr lang="en-US" sz="2200" dirty="0">
                <a:solidFill>
                  <a:schemeClr val="bg1"/>
                </a:solidFill>
                <a:latin typeface="Times New Roman" panose="02020603050405020304" pitchFamily="18" charset="0"/>
                <a:cs typeface="Times New Roman" panose="02020603050405020304" pitchFamily="18" charset="0"/>
              </a:rPr>
              <a:t> I., (2020), DKIW Pyramid-2, Published on January 14th, Accessed on November 29th 2021. </a:t>
            </a:r>
          </a:p>
          <a:p>
            <a:pPr marL="457200" indent="-457200" algn="just">
              <a:buFont typeface="+mj-lt"/>
              <a:buAutoNum type="arabicPeriod"/>
            </a:pPr>
            <a:r>
              <a:rPr lang="en-US" sz="2200" dirty="0">
                <a:solidFill>
                  <a:schemeClr val="bg1"/>
                </a:solidFill>
                <a:latin typeface="Times New Roman" panose="02020603050405020304" pitchFamily="18" charset="0"/>
                <a:cs typeface="Times New Roman" panose="02020603050405020304" pitchFamily="18" charset="0"/>
              </a:rPr>
              <a:t>6.	NJIT, (2021), How to Evaluate Information Sources: CRAAP Test, Accessed on NOVEMBER 30TH 2021.</a:t>
            </a:r>
          </a:p>
          <a:p>
            <a:pPr marL="457200" indent="-457200" algn="just">
              <a:buFont typeface="+mj-lt"/>
              <a:buAutoNum type="arabicPeriod"/>
            </a:pPr>
            <a:r>
              <a:rPr lang="en-US" sz="2200" dirty="0">
                <a:solidFill>
                  <a:schemeClr val="bg1"/>
                </a:solidFill>
                <a:latin typeface="Times New Roman" panose="02020603050405020304" pitchFamily="18" charset="0"/>
                <a:cs typeface="Times New Roman" panose="02020603050405020304" pitchFamily="18" charset="0"/>
              </a:rPr>
              <a:t>7.	On To Text, (2021), What is the Data, Information, Knowledge, Wisdom (DIKW) Pyramid?, ACCESSED ON November 29th 2021.</a:t>
            </a:r>
          </a:p>
          <a:p>
            <a:pPr marL="457200" indent="-457200" algn="just">
              <a:buFont typeface="+mj-lt"/>
              <a:buAutoNum type="arabicPeriod"/>
            </a:pPr>
            <a:r>
              <a:rPr lang="en-US" sz="2200" dirty="0">
                <a:solidFill>
                  <a:schemeClr val="bg1"/>
                </a:solidFill>
                <a:latin typeface="Times New Roman" panose="02020603050405020304" pitchFamily="18" charset="0"/>
                <a:cs typeface="Times New Roman" panose="02020603050405020304" pitchFamily="18" charset="0"/>
              </a:rPr>
              <a:t>8.	UWS, (2021), Evaluating Sources: CRAAP Test, Accessed on November 29th 2021. </a:t>
            </a:r>
          </a:p>
        </p:txBody>
      </p:sp>
    </p:spTree>
    <p:extLst>
      <p:ext uri="{BB962C8B-B14F-4D97-AF65-F5344CB8AC3E}">
        <p14:creationId xmlns:p14="http://schemas.microsoft.com/office/powerpoint/2010/main" val="202732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2733</Words>
  <Application>Microsoft Office PowerPoint</Application>
  <PresentationFormat>Custom</PresentationFormat>
  <Paragraphs>149</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Open Sans Light</vt:lpstr>
      <vt:lpstr>Times New Roman</vt:lpstr>
      <vt:lpstr>Arial</vt:lpstr>
      <vt:lpstr>Montserrat Classic</vt:lpstr>
      <vt:lpstr>Calibri</vt:lpstr>
      <vt:lpstr>Montserrat Light</vt:lpstr>
      <vt:lpstr>Montserrat Classic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Our customers deserve to know everything.</dc:title>
  <dc:creator>Dennis Pepple</dc:creator>
  <cp:lastModifiedBy>Gabriela Marin</cp:lastModifiedBy>
  <cp:revision>38</cp:revision>
  <dcterms:created xsi:type="dcterms:W3CDTF">2006-08-16T00:00:00Z</dcterms:created>
  <dcterms:modified xsi:type="dcterms:W3CDTF">2021-12-10T09:55:12Z</dcterms:modified>
  <dc:identifier>DAD4v2uWjcI</dc:identifier>
</cp:coreProperties>
</file>