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66" r:id="rId2"/>
    <p:sldId id="272" r:id="rId3"/>
    <p:sldId id="276" r:id="rId4"/>
    <p:sldId id="286" r:id="rId5"/>
    <p:sldId id="274" r:id="rId6"/>
    <p:sldId id="275" r:id="rId7"/>
    <p:sldId id="277" r:id="rId8"/>
    <p:sldId id="273" r:id="rId9"/>
    <p:sldId id="278" r:id="rId10"/>
    <p:sldId id="284" r:id="rId11"/>
    <p:sldId id="285" r:id="rId12"/>
    <p:sldId id="287" r:id="rId13"/>
    <p:sldId id="288" r:id="rId14"/>
    <p:sldId id="280" r:id="rId15"/>
    <p:sldId id="283" r:id="rId16"/>
    <p:sldId id="279" r:id="rId17"/>
    <p:sldId id="282" r:id="rId18"/>
    <p:sldId id="281" r:id="rId19"/>
    <p:sldId id="260" r:id="rId20"/>
    <p:sldId id="261" r:id="rId21"/>
    <p:sldId id="269" r:id="rId22"/>
    <p:sldId id="262" r:id="rId23"/>
    <p:sldId id="271" r:id="rId24"/>
    <p:sldId id="30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0000CC"/>
    <a:srgbClr val="660066"/>
    <a:srgbClr val="0066FF"/>
    <a:srgbClr val="33CC33"/>
    <a:srgbClr val="18164A"/>
    <a:srgbClr val="00CC99"/>
    <a:srgbClr val="FF66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3C4EC3-F022-41C4-933C-99241A8CE887}" v="87" dt="2019-02-15T16:50:58.3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1429"/>
  </p:normalViewPr>
  <p:slideViewPr>
    <p:cSldViewPr>
      <p:cViewPr varScale="1">
        <p:scale>
          <a:sx n="67" d="100"/>
          <a:sy n="67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 Tinkler" userId="bcebf29c-73c2-433d-80d2-6bad896374bf" providerId="ADAL" clId="{49F1DDF6-BC65-4ACD-9DC4-8D0F0A3D7475}"/>
  </pc:docChgLst>
  <pc:docChgLst>
    <pc:chgData name="Paul Tinkler" userId="bcebf29c-73c2-433d-80d2-6bad896374bf" providerId="ADAL" clId="{5F3C4EC3-F022-41C4-933C-99241A8CE887}"/>
    <pc:docChg chg="custSel addSld modSld">
      <pc:chgData name="Paul Tinkler" userId="bcebf29c-73c2-433d-80d2-6bad896374bf" providerId="ADAL" clId="{5F3C4EC3-F022-41C4-933C-99241A8CE887}" dt="2019-02-15T16:08:55.012" v="642" actId="167"/>
      <pc:docMkLst>
        <pc:docMk/>
      </pc:docMkLst>
      <pc:sldChg chg="modSp">
        <pc:chgData name="Paul Tinkler" userId="bcebf29c-73c2-433d-80d2-6bad896374bf" providerId="ADAL" clId="{5F3C4EC3-F022-41C4-933C-99241A8CE887}" dt="2019-02-13T12:54:36.691" v="15" actId="20577"/>
        <pc:sldMkLst>
          <pc:docMk/>
          <pc:sldMk cId="591926646" sldId="266"/>
        </pc:sldMkLst>
        <pc:spChg chg="mod">
          <ac:chgData name="Paul Tinkler" userId="bcebf29c-73c2-433d-80d2-6bad896374bf" providerId="ADAL" clId="{5F3C4EC3-F022-41C4-933C-99241A8CE887}" dt="2019-02-13T12:54:36.691" v="15" actId="20577"/>
          <ac:spMkLst>
            <pc:docMk/>
            <pc:sldMk cId="591926646" sldId="266"/>
            <ac:spMk id="3" creationId="{00000000-0000-0000-0000-000000000000}"/>
          </ac:spMkLst>
        </pc:spChg>
      </pc:sldChg>
      <pc:sldChg chg="addSp modSp">
        <pc:chgData name="Paul Tinkler" userId="bcebf29c-73c2-433d-80d2-6bad896374bf" providerId="ADAL" clId="{5F3C4EC3-F022-41C4-933C-99241A8CE887}" dt="2019-02-15T16:04:41.852" v="627" actId="114"/>
        <pc:sldMkLst>
          <pc:docMk/>
          <pc:sldMk cId="3755942076" sldId="280"/>
        </pc:sldMkLst>
        <pc:spChg chg="add mod">
          <ac:chgData name="Paul Tinkler" userId="bcebf29c-73c2-433d-80d2-6bad896374bf" providerId="ADAL" clId="{5F3C4EC3-F022-41C4-933C-99241A8CE887}" dt="2019-02-15T16:04:41.852" v="627" actId="114"/>
          <ac:spMkLst>
            <pc:docMk/>
            <pc:sldMk cId="3755942076" sldId="280"/>
            <ac:spMk id="3" creationId="{A7226B57-DDAA-4F41-BDBF-A3485D7F96F9}"/>
          </ac:spMkLst>
        </pc:spChg>
      </pc:sldChg>
      <pc:sldChg chg="addSp delSp modSp add modAnim">
        <pc:chgData name="Paul Tinkler" userId="bcebf29c-73c2-433d-80d2-6bad896374bf" providerId="ADAL" clId="{5F3C4EC3-F022-41C4-933C-99241A8CE887}" dt="2019-02-15T16:08:55.012" v="642" actId="167"/>
        <pc:sldMkLst>
          <pc:docMk/>
          <pc:sldMk cId="3084050803" sldId="288"/>
        </pc:sldMkLst>
        <pc:spChg chg="mod">
          <ac:chgData name="Paul Tinkler" userId="bcebf29c-73c2-433d-80d2-6bad896374bf" providerId="ADAL" clId="{5F3C4EC3-F022-41C4-933C-99241A8CE887}" dt="2019-02-15T16:08:42.722" v="640" actId="1076"/>
          <ac:spMkLst>
            <pc:docMk/>
            <pc:sldMk cId="3084050803" sldId="288"/>
            <ac:spMk id="2" creationId="{B4CB5124-5467-4C11-9320-6B11809411A5}"/>
          </ac:spMkLst>
        </pc:spChg>
        <pc:spChg chg="del">
          <ac:chgData name="Paul Tinkler" userId="bcebf29c-73c2-433d-80d2-6bad896374bf" providerId="ADAL" clId="{5F3C4EC3-F022-41C4-933C-99241A8CE887}" dt="2019-02-15T14:51:31.929" v="55" actId="478"/>
          <ac:spMkLst>
            <pc:docMk/>
            <pc:sldMk cId="3084050803" sldId="288"/>
            <ac:spMk id="3" creationId="{F189E73F-A91B-4C11-926E-79694BB1468B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4" creationId="{5337B876-BE32-4863-9596-1170E950F9BC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5" creationId="{387FED1B-500A-4D46-84AB-802A881EC997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6" creationId="{369F457F-B7CE-4E3E-B63C-AAB62DC18BDE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7" creationId="{1067CF71-4CD8-477A-A6EC-E9A8310530A3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8" creationId="{C9917745-C4CA-4B0C-AD70-DE29C6F848E5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9" creationId="{176D0713-2BF8-4371-9509-9E5185E5B762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10" creationId="{706F7BF1-43A4-49AC-BDA4-A2E61F3333AE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11" creationId="{E706D4C0-B0D7-422F-AFFC-66A0426387E5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12" creationId="{9860562E-4728-4907-BF2E-0EF75A228AC1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47" creationId="{79A33732-8BFF-4DE3-8F42-054EC0F321D2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48" creationId="{EE7A9E43-24C4-4514-BF7E-0DF15F1948CD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49" creationId="{C7B9472D-E1AC-4249-B454-5EA294D6FBC2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50" creationId="{AE987F4A-DE75-4F43-9D91-EF685CC6712F}"/>
          </ac:spMkLst>
        </pc:spChg>
        <pc:spChg chg="add mod">
          <ac:chgData name="Paul Tinkler" userId="bcebf29c-73c2-433d-80d2-6bad896374bf" providerId="ADAL" clId="{5F3C4EC3-F022-41C4-933C-99241A8CE887}" dt="2019-02-15T16:08:11.202" v="635" actId="1076"/>
          <ac:spMkLst>
            <pc:docMk/>
            <pc:sldMk cId="3084050803" sldId="288"/>
            <ac:spMk id="54" creationId="{E8B684D7-D9F8-4DBA-AEAA-E19D26284349}"/>
          </ac:spMkLst>
        </pc:spChg>
        <pc:spChg chg="add del mod">
          <ac:chgData name="Paul Tinkler" userId="bcebf29c-73c2-433d-80d2-6bad896374bf" providerId="ADAL" clId="{5F3C4EC3-F022-41C4-933C-99241A8CE887}" dt="2019-02-15T16:08:18.222" v="636" actId="478"/>
          <ac:spMkLst>
            <pc:docMk/>
            <pc:sldMk cId="3084050803" sldId="288"/>
            <ac:spMk id="66" creationId="{9166881E-F763-4C68-BD4A-03BF255136A7}"/>
          </ac:spMkLst>
        </pc:spChg>
        <pc:picChg chg="add mod ord">
          <ac:chgData name="Paul Tinkler" userId="bcebf29c-73c2-433d-80d2-6bad896374bf" providerId="ADAL" clId="{5F3C4EC3-F022-41C4-933C-99241A8CE887}" dt="2019-02-15T16:08:55.012" v="642" actId="167"/>
          <ac:picMkLst>
            <pc:docMk/>
            <pc:sldMk cId="3084050803" sldId="288"/>
            <ac:picMk id="65" creationId="{134F9A27-2479-4D3D-A409-B3487710D300}"/>
          </ac:picMkLst>
        </pc:pic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14" creationId="{02EAA38D-9E3F-4B17-B2E7-1B7868D107DC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16" creationId="{A1F70322-B8FA-43CE-A87C-D5016703BD3C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18" creationId="{057DCFF4-8804-4D5D-8696-F76C969B2600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20" creationId="{A777D76F-4864-4FFC-B615-19F59AACB82A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22" creationId="{F275CE78-80A1-4059-93EE-30DFB19FEF78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24" creationId="{7CC5B1C4-6746-4AC7-8FD0-3F4C53823441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26" creationId="{2E6B2FDF-EA38-491B-AC28-D34749EC8706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28" creationId="{9BF05598-A746-4492-9761-194982128EE9}"/>
          </ac:cxnSpMkLst>
        </pc:cxnChg>
        <pc:cxnChg chg="add del mod">
          <ac:chgData name="Paul Tinkler" userId="bcebf29c-73c2-433d-80d2-6bad896374bf" providerId="ADAL" clId="{5F3C4EC3-F022-41C4-933C-99241A8CE887}" dt="2019-02-15T14:55:02.009" v="87" actId="478"/>
          <ac:cxnSpMkLst>
            <pc:docMk/>
            <pc:sldMk cId="3084050803" sldId="288"/>
            <ac:cxnSpMk id="30" creationId="{77928D2F-F29C-4F15-B4A2-5D9F79106AF7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34" creationId="{0A1EE913-AA18-471D-AAC9-9271F1A2FD52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37" creationId="{9B576D52-62BD-4C80-80CB-8890F5A88D8A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39" creationId="{424FA4CF-3E70-42D0-A89D-2CAA3B693613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41" creationId="{25576BA7-D69C-46EB-9DFC-1CC9AC266649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43" creationId="{C1111A29-1BE2-4D65-BD73-E4EE504584DC}"/>
          </ac:cxnSpMkLst>
        </pc:cxnChg>
        <pc:cxnChg chg="add mod">
          <ac:chgData name="Paul Tinkler" userId="bcebf29c-73c2-433d-80d2-6bad896374bf" providerId="ADAL" clId="{5F3C4EC3-F022-41C4-933C-99241A8CE887}" dt="2019-02-15T16:08:11.202" v="635" actId="1076"/>
          <ac:cxnSpMkLst>
            <pc:docMk/>
            <pc:sldMk cId="3084050803" sldId="288"/>
            <ac:cxnSpMk id="46" creationId="{3005A745-9440-48E3-9F4D-7D09D7C774A7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0176DF-F8B5-4238-A2FF-508BDDDC945B}" type="doc">
      <dgm:prSet loTypeId="urn:microsoft.com/office/officeart/2005/8/layout/radial2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A9059E55-6F0A-497B-A4F9-65A1B4D72156}">
      <dgm:prSet phldrT="[Text]" custT="1"/>
      <dgm:spPr/>
      <dgm:t>
        <a:bodyPr/>
        <a:lstStyle/>
        <a:p>
          <a:endParaRPr lang="en-GB" sz="1400" dirty="0"/>
        </a:p>
      </dgm:t>
    </dgm:pt>
    <dgm:pt modelId="{966293C4-AE9D-4B41-AD23-DC2FC7691D45}" type="parTrans" cxnId="{EAF5CA14-154C-4599-AB1A-C92F34250280}">
      <dgm:prSet/>
      <dgm:spPr/>
      <dgm:t>
        <a:bodyPr/>
        <a:lstStyle/>
        <a:p>
          <a:endParaRPr lang="en-GB"/>
        </a:p>
      </dgm:t>
    </dgm:pt>
    <dgm:pt modelId="{70282CF5-E476-4071-8107-45FA747B2848}" type="sibTrans" cxnId="{EAF5CA14-154C-4599-AB1A-C92F34250280}">
      <dgm:prSet/>
      <dgm:spPr/>
      <dgm:t>
        <a:bodyPr/>
        <a:lstStyle/>
        <a:p>
          <a:endParaRPr lang="en-GB"/>
        </a:p>
      </dgm:t>
    </dgm:pt>
    <dgm:pt modelId="{944F0CA0-CB8B-4770-AC58-26EC47B6AFE6}">
      <dgm:prSet phldrT="[Text]" custT="1"/>
      <dgm:spPr/>
      <dgm:t>
        <a:bodyPr/>
        <a:lstStyle/>
        <a:p>
          <a:r>
            <a:rPr lang="en-GB" sz="1800" dirty="0"/>
            <a:t>Workforce Development (WD)</a:t>
          </a:r>
        </a:p>
      </dgm:t>
    </dgm:pt>
    <dgm:pt modelId="{74CC9DD9-8F38-4AB4-A8EC-AB51C2599D12}" type="sibTrans" cxnId="{57B24C9D-46F0-49E5-958C-F4C3AE7A4591}">
      <dgm:prSet/>
      <dgm:spPr/>
      <dgm:t>
        <a:bodyPr/>
        <a:lstStyle/>
        <a:p>
          <a:endParaRPr lang="en-GB"/>
        </a:p>
      </dgm:t>
    </dgm:pt>
    <dgm:pt modelId="{B5E49ADA-77A8-4CD6-9AC0-CB005EBAFA19}" type="parTrans" cxnId="{57B24C9D-46F0-49E5-958C-F4C3AE7A4591}">
      <dgm:prSet/>
      <dgm:spPr/>
      <dgm:t>
        <a:bodyPr/>
        <a:lstStyle/>
        <a:p>
          <a:endParaRPr lang="en-GB"/>
        </a:p>
      </dgm:t>
    </dgm:pt>
    <dgm:pt modelId="{FC97BAEB-5F0A-49E9-9031-0F19C5AC2A52}">
      <dgm:prSet phldrT="[Text]" custT="1"/>
      <dgm:spPr/>
      <dgm:t>
        <a:bodyPr/>
        <a:lstStyle/>
        <a:p>
          <a:endParaRPr lang="en-GB" sz="1400" dirty="0"/>
        </a:p>
      </dgm:t>
    </dgm:pt>
    <dgm:pt modelId="{62C51CD2-DA23-41B4-9B01-E861597A6017}" type="parTrans" cxnId="{4D783A09-36C9-42B6-A9B7-8D04A89E353A}">
      <dgm:prSet/>
      <dgm:spPr/>
      <dgm:t>
        <a:bodyPr/>
        <a:lstStyle/>
        <a:p>
          <a:endParaRPr lang="en-GB"/>
        </a:p>
      </dgm:t>
    </dgm:pt>
    <dgm:pt modelId="{59969084-F6A4-40F2-8973-359ABAD80868}" type="sibTrans" cxnId="{4D783A09-36C9-42B6-A9B7-8D04A89E353A}">
      <dgm:prSet/>
      <dgm:spPr/>
      <dgm:t>
        <a:bodyPr/>
        <a:lstStyle/>
        <a:p>
          <a:endParaRPr lang="en-GB"/>
        </a:p>
      </dgm:t>
    </dgm:pt>
    <dgm:pt modelId="{28E85FD5-642A-4E44-9D77-B8E7571EEE44}">
      <dgm:prSet phldrT="[Text]"/>
      <dgm:spPr/>
      <dgm:t>
        <a:bodyPr/>
        <a:lstStyle/>
        <a:p>
          <a:r>
            <a:rPr lang="en-GB" dirty="0"/>
            <a:t>Business Performance (BP)</a:t>
          </a:r>
        </a:p>
      </dgm:t>
    </dgm:pt>
    <dgm:pt modelId="{75EADBA1-50C2-4575-8E9C-C6005AE63A94}" type="sibTrans" cxnId="{FCF590C5-0197-44B2-BFDE-380AED422692}">
      <dgm:prSet/>
      <dgm:spPr/>
      <dgm:t>
        <a:bodyPr/>
        <a:lstStyle/>
        <a:p>
          <a:endParaRPr lang="en-GB"/>
        </a:p>
      </dgm:t>
    </dgm:pt>
    <dgm:pt modelId="{EE139737-DBFA-4C90-B4EC-1561980009D1}" type="parTrans" cxnId="{FCF590C5-0197-44B2-BFDE-380AED422692}">
      <dgm:prSet/>
      <dgm:spPr/>
      <dgm:t>
        <a:bodyPr/>
        <a:lstStyle/>
        <a:p>
          <a:endParaRPr lang="en-GB"/>
        </a:p>
      </dgm:t>
    </dgm:pt>
    <dgm:pt modelId="{B6304353-B708-4F89-9E86-557C6FEEC430}" type="pres">
      <dgm:prSet presAssocID="{E80176DF-F8B5-4238-A2FF-508BDDDC945B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684654EB-2384-4591-9349-AA110D3B0D94}" type="pres">
      <dgm:prSet presAssocID="{E80176DF-F8B5-4238-A2FF-508BDDDC945B}" presName="cycle" presStyleCnt="0"/>
      <dgm:spPr/>
    </dgm:pt>
    <dgm:pt modelId="{72DFF658-602A-4FF1-9071-C25665E7DE5C}" type="pres">
      <dgm:prSet presAssocID="{E80176DF-F8B5-4238-A2FF-508BDDDC945B}" presName="centerShape" presStyleCnt="0"/>
      <dgm:spPr/>
    </dgm:pt>
    <dgm:pt modelId="{168BA934-EA1B-4FB2-B183-07453D300590}" type="pres">
      <dgm:prSet presAssocID="{E80176DF-F8B5-4238-A2FF-508BDDDC945B}" presName="connSite" presStyleLbl="node1" presStyleIdx="0" presStyleCnt="3"/>
      <dgm:spPr/>
    </dgm:pt>
    <dgm:pt modelId="{414DC53F-BF2C-4D50-8688-6BCDEF69834F}" type="pres">
      <dgm:prSet presAssocID="{E80176DF-F8B5-4238-A2FF-508BDDDC945B}" presName="visible" presStyleLbl="node1" presStyleIdx="0" presStyleCnt="3" custScaleX="124628" custScaleY="109735" custLinFactNeighborX="-19724" custLinFactNeighborY="-27451"/>
      <dgm:spPr/>
    </dgm:pt>
    <dgm:pt modelId="{70B7F810-8C95-462C-B39A-15A08175E530}" type="pres">
      <dgm:prSet presAssocID="{B5E49ADA-77A8-4CD6-9AC0-CB005EBAFA19}" presName="Name25" presStyleLbl="parChTrans1D1" presStyleIdx="0" presStyleCnt="2"/>
      <dgm:spPr/>
    </dgm:pt>
    <dgm:pt modelId="{06134BDC-AD48-4618-A6AC-1E6BEDB010E1}" type="pres">
      <dgm:prSet presAssocID="{944F0CA0-CB8B-4770-AC58-26EC47B6AFE6}" presName="node" presStyleCnt="0"/>
      <dgm:spPr/>
    </dgm:pt>
    <dgm:pt modelId="{A85CA130-8516-401A-9387-86B4C30897CE}" type="pres">
      <dgm:prSet presAssocID="{944F0CA0-CB8B-4770-AC58-26EC47B6AFE6}" presName="parentNode" presStyleLbl="node1" presStyleIdx="1" presStyleCnt="3" custScaleX="129631" custScaleY="126487" custLinFactNeighborX="22089" custLinFactNeighborY="-25928">
        <dgm:presLayoutVars>
          <dgm:chMax val="1"/>
          <dgm:bulletEnabled val="1"/>
        </dgm:presLayoutVars>
      </dgm:prSet>
      <dgm:spPr/>
    </dgm:pt>
    <dgm:pt modelId="{A6F4CAEA-B1D1-484C-87AE-4F7D778731C7}" type="pres">
      <dgm:prSet presAssocID="{944F0CA0-CB8B-4770-AC58-26EC47B6AFE6}" presName="childNode" presStyleLbl="revTx" presStyleIdx="0" presStyleCnt="1">
        <dgm:presLayoutVars>
          <dgm:bulletEnabled val="1"/>
        </dgm:presLayoutVars>
      </dgm:prSet>
      <dgm:spPr/>
    </dgm:pt>
    <dgm:pt modelId="{7E22D6EB-E1E5-4C5D-A5D2-B5672701761C}" type="pres">
      <dgm:prSet presAssocID="{EE139737-DBFA-4C90-B4EC-1561980009D1}" presName="Name25" presStyleLbl="parChTrans1D1" presStyleIdx="1" presStyleCnt="2"/>
      <dgm:spPr/>
    </dgm:pt>
    <dgm:pt modelId="{768C8372-54CC-4B53-9D77-1FD35D8F6DE1}" type="pres">
      <dgm:prSet presAssocID="{28E85FD5-642A-4E44-9D77-B8E7571EEE44}" presName="node" presStyleCnt="0"/>
      <dgm:spPr/>
    </dgm:pt>
    <dgm:pt modelId="{9B253933-CBED-4CB4-9BCF-1FB1A63EC50E}" type="pres">
      <dgm:prSet presAssocID="{28E85FD5-642A-4E44-9D77-B8E7571EEE44}" presName="parentNode" presStyleLbl="node1" presStyleIdx="2" presStyleCnt="3" custScaleX="119558" custScaleY="119426" custLinFactNeighborX="22804" custLinFactNeighborY="-17430">
        <dgm:presLayoutVars>
          <dgm:chMax val="1"/>
          <dgm:bulletEnabled val="1"/>
        </dgm:presLayoutVars>
      </dgm:prSet>
      <dgm:spPr/>
    </dgm:pt>
    <dgm:pt modelId="{77DCBA54-2DDD-43A8-BF07-33C47DDEC7E3}" type="pres">
      <dgm:prSet presAssocID="{28E85FD5-642A-4E44-9D77-B8E7571EEE44}" presName="childNode" presStyleLbl="revTx" presStyleIdx="0" presStyleCnt="1">
        <dgm:presLayoutVars>
          <dgm:bulletEnabled val="1"/>
        </dgm:presLayoutVars>
      </dgm:prSet>
      <dgm:spPr/>
    </dgm:pt>
  </dgm:ptLst>
  <dgm:cxnLst>
    <dgm:cxn modelId="{4D783A09-36C9-42B6-A9B7-8D04A89E353A}" srcId="{944F0CA0-CB8B-4770-AC58-26EC47B6AFE6}" destId="{FC97BAEB-5F0A-49E9-9031-0F19C5AC2A52}" srcOrd="1" destOrd="0" parTransId="{62C51CD2-DA23-41B4-9B01-E861597A6017}" sibTransId="{59969084-F6A4-40F2-8973-359ABAD80868}"/>
    <dgm:cxn modelId="{EAF5CA14-154C-4599-AB1A-C92F34250280}" srcId="{944F0CA0-CB8B-4770-AC58-26EC47B6AFE6}" destId="{A9059E55-6F0A-497B-A4F9-65A1B4D72156}" srcOrd="0" destOrd="0" parTransId="{966293C4-AE9D-4B41-AD23-DC2FC7691D45}" sibTransId="{70282CF5-E476-4071-8107-45FA747B2848}"/>
    <dgm:cxn modelId="{99CD3326-C454-4CF2-867A-FFB57A073A43}" type="presOf" srcId="{B5E49ADA-77A8-4CD6-9AC0-CB005EBAFA19}" destId="{70B7F810-8C95-462C-B39A-15A08175E530}" srcOrd="0" destOrd="0" presId="urn:microsoft.com/office/officeart/2005/8/layout/radial2"/>
    <dgm:cxn modelId="{419A0C35-AD42-41D8-97EB-D65981D62887}" type="presOf" srcId="{944F0CA0-CB8B-4770-AC58-26EC47B6AFE6}" destId="{A85CA130-8516-401A-9387-86B4C30897CE}" srcOrd="0" destOrd="0" presId="urn:microsoft.com/office/officeart/2005/8/layout/radial2"/>
    <dgm:cxn modelId="{862D805E-33EB-4E8B-A4DB-C94D8F18C9E5}" type="presOf" srcId="{A9059E55-6F0A-497B-A4F9-65A1B4D72156}" destId="{A6F4CAEA-B1D1-484C-87AE-4F7D778731C7}" srcOrd="0" destOrd="0" presId="urn:microsoft.com/office/officeart/2005/8/layout/radial2"/>
    <dgm:cxn modelId="{5F030F54-7164-466E-AC05-9E2ECD66E8B5}" type="presOf" srcId="{E80176DF-F8B5-4238-A2FF-508BDDDC945B}" destId="{B6304353-B708-4F89-9E86-557C6FEEC430}" srcOrd="0" destOrd="0" presId="urn:microsoft.com/office/officeart/2005/8/layout/radial2"/>
    <dgm:cxn modelId="{57B24C9D-46F0-49E5-958C-F4C3AE7A4591}" srcId="{E80176DF-F8B5-4238-A2FF-508BDDDC945B}" destId="{944F0CA0-CB8B-4770-AC58-26EC47B6AFE6}" srcOrd="0" destOrd="0" parTransId="{B5E49ADA-77A8-4CD6-9AC0-CB005EBAFA19}" sibTransId="{74CC9DD9-8F38-4AB4-A8EC-AB51C2599D12}"/>
    <dgm:cxn modelId="{D377C0A9-33F1-4CE0-AE6C-C7554D012879}" type="presOf" srcId="{28E85FD5-642A-4E44-9D77-B8E7571EEE44}" destId="{9B253933-CBED-4CB4-9BCF-1FB1A63EC50E}" srcOrd="0" destOrd="0" presId="urn:microsoft.com/office/officeart/2005/8/layout/radial2"/>
    <dgm:cxn modelId="{FCF590C5-0197-44B2-BFDE-380AED422692}" srcId="{E80176DF-F8B5-4238-A2FF-508BDDDC945B}" destId="{28E85FD5-642A-4E44-9D77-B8E7571EEE44}" srcOrd="1" destOrd="0" parTransId="{EE139737-DBFA-4C90-B4EC-1561980009D1}" sibTransId="{75EADBA1-50C2-4575-8E9C-C6005AE63A94}"/>
    <dgm:cxn modelId="{D72C6CDC-8A8A-4A6D-A201-DC7EF248DC0D}" type="presOf" srcId="{FC97BAEB-5F0A-49E9-9031-0F19C5AC2A52}" destId="{A6F4CAEA-B1D1-484C-87AE-4F7D778731C7}" srcOrd="0" destOrd="1" presId="urn:microsoft.com/office/officeart/2005/8/layout/radial2"/>
    <dgm:cxn modelId="{16EFF1F5-2881-4290-BF7A-E75D1609DCE6}" type="presOf" srcId="{EE139737-DBFA-4C90-B4EC-1561980009D1}" destId="{7E22D6EB-E1E5-4C5D-A5D2-B5672701761C}" srcOrd="0" destOrd="0" presId="urn:microsoft.com/office/officeart/2005/8/layout/radial2"/>
    <dgm:cxn modelId="{A5D4C170-3B06-41E0-B2B7-A6BB92E3E19E}" type="presParOf" srcId="{B6304353-B708-4F89-9E86-557C6FEEC430}" destId="{684654EB-2384-4591-9349-AA110D3B0D94}" srcOrd="0" destOrd="0" presId="urn:microsoft.com/office/officeart/2005/8/layout/radial2"/>
    <dgm:cxn modelId="{B141836C-9EA3-4C94-94CC-EAD84C5FAC1A}" type="presParOf" srcId="{684654EB-2384-4591-9349-AA110D3B0D94}" destId="{72DFF658-602A-4FF1-9071-C25665E7DE5C}" srcOrd="0" destOrd="0" presId="urn:microsoft.com/office/officeart/2005/8/layout/radial2"/>
    <dgm:cxn modelId="{DC6A7673-3713-4F93-AD80-589AD18AFA4E}" type="presParOf" srcId="{72DFF658-602A-4FF1-9071-C25665E7DE5C}" destId="{168BA934-EA1B-4FB2-B183-07453D300590}" srcOrd="0" destOrd="0" presId="urn:microsoft.com/office/officeart/2005/8/layout/radial2"/>
    <dgm:cxn modelId="{0D99A699-900A-42DF-B1E3-345FE62C87EE}" type="presParOf" srcId="{72DFF658-602A-4FF1-9071-C25665E7DE5C}" destId="{414DC53F-BF2C-4D50-8688-6BCDEF69834F}" srcOrd="1" destOrd="0" presId="urn:microsoft.com/office/officeart/2005/8/layout/radial2"/>
    <dgm:cxn modelId="{FC2FA86F-CD01-47F8-B5B8-22D5E8D1CB36}" type="presParOf" srcId="{684654EB-2384-4591-9349-AA110D3B0D94}" destId="{70B7F810-8C95-462C-B39A-15A08175E530}" srcOrd="1" destOrd="0" presId="urn:microsoft.com/office/officeart/2005/8/layout/radial2"/>
    <dgm:cxn modelId="{034AD654-FE4C-4E8E-B52F-E1F2DED03A72}" type="presParOf" srcId="{684654EB-2384-4591-9349-AA110D3B0D94}" destId="{06134BDC-AD48-4618-A6AC-1E6BEDB010E1}" srcOrd="2" destOrd="0" presId="urn:microsoft.com/office/officeart/2005/8/layout/radial2"/>
    <dgm:cxn modelId="{1ADBAB89-BC3F-4768-B602-BBE544CB4EB6}" type="presParOf" srcId="{06134BDC-AD48-4618-A6AC-1E6BEDB010E1}" destId="{A85CA130-8516-401A-9387-86B4C30897CE}" srcOrd="0" destOrd="0" presId="urn:microsoft.com/office/officeart/2005/8/layout/radial2"/>
    <dgm:cxn modelId="{12DCCB6D-D85D-456F-8534-E0405503084C}" type="presParOf" srcId="{06134BDC-AD48-4618-A6AC-1E6BEDB010E1}" destId="{A6F4CAEA-B1D1-484C-87AE-4F7D778731C7}" srcOrd="1" destOrd="0" presId="urn:microsoft.com/office/officeart/2005/8/layout/radial2"/>
    <dgm:cxn modelId="{200DD3F4-8920-4F85-AFE2-3656CA7C8727}" type="presParOf" srcId="{684654EB-2384-4591-9349-AA110D3B0D94}" destId="{7E22D6EB-E1E5-4C5D-A5D2-B5672701761C}" srcOrd="3" destOrd="0" presId="urn:microsoft.com/office/officeart/2005/8/layout/radial2"/>
    <dgm:cxn modelId="{07418FFF-890F-4F56-A0CE-600426D657DE}" type="presParOf" srcId="{684654EB-2384-4591-9349-AA110D3B0D94}" destId="{768C8372-54CC-4B53-9D77-1FD35D8F6DE1}" srcOrd="4" destOrd="0" presId="urn:microsoft.com/office/officeart/2005/8/layout/radial2"/>
    <dgm:cxn modelId="{2CA410D2-B289-4050-9102-4F8A29EEF2EC}" type="presParOf" srcId="{768C8372-54CC-4B53-9D77-1FD35D8F6DE1}" destId="{9B253933-CBED-4CB4-9BCF-1FB1A63EC50E}" srcOrd="0" destOrd="0" presId="urn:microsoft.com/office/officeart/2005/8/layout/radial2"/>
    <dgm:cxn modelId="{36AA6D81-91AD-4B3D-AA00-2E6CF9ACF88C}" type="presParOf" srcId="{768C8372-54CC-4B53-9D77-1FD35D8F6DE1}" destId="{77DCBA54-2DDD-43A8-BF07-33C47DDEC7E3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517FE3-2564-47CF-9BE4-D825969D447E}" type="doc">
      <dgm:prSet loTypeId="urn:microsoft.com/office/officeart/2005/8/layout/equation2" loCatId="process" qsTypeId="urn:microsoft.com/office/officeart/2005/8/quickstyle/simple5" qsCatId="simple" csTypeId="urn:microsoft.com/office/officeart/2005/8/colors/colorful1" csCatId="colorful" phldr="1"/>
      <dgm:spPr/>
    </dgm:pt>
    <dgm:pt modelId="{E3B217EE-2655-4211-ADE3-FBCD56A23CBB}">
      <dgm:prSet phldrT="[Text]"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</a:rPr>
            <a:t>Mindfulness (M</a:t>
          </a:r>
          <a:r>
            <a:rPr lang="en-GB" sz="2000" dirty="0"/>
            <a:t>)</a:t>
          </a:r>
        </a:p>
      </dgm:t>
    </dgm:pt>
    <dgm:pt modelId="{EBCDA546-5562-42C9-99E2-1CB49787E7F7}" type="parTrans" cxnId="{C9ACEDB0-100E-4EB1-88FF-1C5F704AC488}">
      <dgm:prSet/>
      <dgm:spPr/>
      <dgm:t>
        <a:bodyPr/>
        <a:lstStyle/>
        <a:p>
          <a:endParaRPr lang="en-GB"/>
        </a:p>
      </dgm:t>
    </dgm:pt>
    <dgm:pt modelId="{F6DA89C9-BC2A-445B-8452-E2DB5C9F21E5}" type="sibTrans" cxnId="{C9ACEDB0-100E-4EB1-88FF-1C5F704AC488}">
      <dgm:prSet/>
      <dgm:spPr/>
      <dgm:t>
        <a:bodyPr/>
        <a:lstStyle/>
        <a:p>
          <a:endParaRPr lang="en-GB"/>
        </a:p>
      </dgm:t>
    </dgm:pt>
    <dgm:pt modelId="{73219D5F-8B48-423A-90E4-5C2004ECAE0A}">
      <dgm:prSet phldrT="[Text]" custT="1"/>
      <dgm:spPr/>
      <dgm:t>
        <a:bodyPr/>
        <a:lstStyle/>
        <a:p>
          <a:r>
            <a:rPr lang="en-GB" sz="2000" dirty="0"/>
            <a:t>Emotional Intelligence (EI)</a:t>
          </a:r>
        </a:p>
      </dgm:t>
    </dgm:pt>
    <dgm:pt modelId="{E73BA39C-2837-4F61-8613-60DCDCED908A}" type="parTrans" cxnId="{80F38D64-1ABD-4D76-843C-665774D93648}">
      <dgm:prSet/>
      <dgm:spPr/>
      <dgm:t>
        <a:bodyPr/>
        <a:lstStyle/>
        <a:p>
          <a:endParaRPr lang="en-GB"/>
        </a:p>
      </dgm:t>
    </dgm:pt>
    <dgm:pt modelId="{6F4DEB02-8DBE-4188-A6E2-4BFE429E2104}" type="sibTrans" cxnId="{80F38D64-1ABD-4D76-843C-665774D93648}">
      <dgm:prSet/>
      <dgm:spPr>
        <a:solidFill>
          <a:schemeClr val="accent1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endParaRPr lang="en-GB" dirty="0"/>
        </a:p>
      </dgm:t>
    </dgm:pt>
    <dgm:pt modelId="{AA5A98C4-D0FF-45F9-8132-05D64B51D854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Own workplace performance (WP)</a:t>
          </a:r>
        </a:p>
      </dgm:t>
    </dgm:pt>
    <dgm:pt modelId="{4A0047DD-09E7-4BF9-8772-C879A7FDD49D}" type="parTrans" cxnId="{11397AD1-D99D-4CF8-97E4-C0CF00BB0710}">
      <dgm:prSet/>
      <dgm:spPr/>
      <dgm:t>
        <a:bodyPr/>
        <a:lstStyle/>
        <a:p>
          <a:endParaRPr lang="en-GB"/>
        </a:p>
      </dgm:t>
    </dgm:pt>
    <dgm:pt modelId="{C7DDE56B-637A-4D42-A60D-A585965565D4}" type="sibTrans" cxnId="{11397AD1-D99D-4CF8-97E4-C0CF00BB0710}">
      <dgm:prSet/>
      <dgm:spPr/>
      <dgm:t>
        <a:bodyPr/>
        <a:lstStyle/>
        <a:p>
          <a:endParaRPr lang="en-GB"/>
        </a:p>
      </dgm:t>
    </dgm:pt>
    <dgm:pt modelId="{9A4BFD03-63AF-4F92-BC3C-CD56FE027142}" type="pres">
      <dgm:prSet presAssocID="{F1517FE3-2564-47CF-9BE4-D825969D447E}" presName="Name0" presStyleCnt="0">
        <dgm:presLayoutVars>
          <dgm:dir/>
          <dgm:resizeHandles val="exact"/>
        </dgm:presLayoutVars>
      </dgm:prSet>
      <dgm:spPr/>
    </dgm:pt>
    <dgm:pt modelId="{B49F85C2-1531-47CC-9DFD-19ACE4B378EC}" type="pres">
      <dgm:prSet presAssocID="{F1517FE3-2564-47CF-9BE4-D825969D447E}" presName="vNodes" presStyleCnt="0"/>
      <dgm:spPr/>
    </dgm:pt>
    <dgm:pt modelId="{F0ABA7D8-BDAA-4955-AE8B-32739CE878A7}" type="pres">
      <dgm:prSet presAssocID="{E3B217EE-2655-4211-ADE3-FBCD56A23CBB}" presName="node" presStyleLbl="node1" presStyleIdx="0" presStyleCnt="3" custScaleX="342647" custScaleY="291871" custLinFactY="-4270" custLinFactNeighborX="-4577" custLinFactNeighborY="-100000">
        <dgm:presLayoutVars>
          <dgm:bulletEnabled val="1"/>
        </dgm:presLayoutVars>
      </dgm:prSet>
      <dgm:spPr/>
    </dgm:pt>
    <dgm:pt modelId="{11162C0B-28A1-4A17-B062-D95468F2CDA4}" type="pres">
      <dgm:prSet presAssocID="{F6DA89C9-BC2A-445B-8452-E2DB5C9F21E5}" presName="spacerT" presStyleCnt="0"/>
      <dgm:spPr/>
    </dgm:pt>
    <dgm:pt modelId="{6F353D2D-F3AD-46C1-A663-45E456B9EA74}" type="pres">
      <dgm:prSet presAssocID="{F6DA89C9-BC2A-445B-8452-E2DB5C9F21E5}" presName="sibTrans" presStyleLbl="sibTrans2D1" presStyleIdx="0" presStyleCnt="2" custLinFactNeighborX="-7892" custLinFactNeighborY="-55254"/>
      <dgm:spPr/>
    </dgm:pt>
    <dgm:pt modelId="{D681DEC0-04F3-48FC-BFE8-8DE1DF2376F8}" type="pres">
      <dgm:prSet presAssocID="{F6DA89C9-BC2A-445B-8452-E2DB5C9F21E5}" presName="spacerB" presStyleCnt="0"/>
      <dgm:spPr/>
    </dgm:pt>
    <dgm:pt modelId="{3E333EEF-91A0-46CF-AF22-B681B6338550}" type="pres">
      <dgm:prSet presAssocID="{73219D5F-8B48-423A-90E4-5C2004ECAE0A}" presName="node" presStyleLbl="node1" presStyleIdx="1" presStyleCnt="3" custScaleX="309783" custScaleY="188782" custLinFactNeighborX="-4577" custLinFactNeighborY="62521">
        <dgm:presLayoutVars>
          <dgm:bulletEnabled val="1"/>
        </dgm:presLayoutVars>
      </dgm:prSet>
      <dgm:spPr/>
    </dgm:pt>
    <dgm:pt modelId="{35AFC0AB-ACC9-4480-AC62-8E391A05E7C2}" type="pres">
      <dgm:prSet presAssocID="{F1517FE3-2564-47CF-9BE4-D825969D447E}" presName="sibTransLast" presStyleLbl="sibTrans2D1" presStyleIdx="1" presStyleCnt="2" custScaleX="238654" custLinFactNeighborX="-45220" custLinFactNeighborY="1070"/>
      <dgm:spPr/>
    </dgm:pt>
    <dgm:pt modelId="{B18509CD-9D98-429B-9E78-2F1980F4A5A7}" type="pres">
      <dgm:prSet presAssocID="{F1517FE3-2564-47CF-9BE4-D825969D447E}" presName="connectorText" presStyleLbl="sibTrans2D1" presStyleIdx="1" presStyleCnt="2"/>
      <dgm:spPr/>
    </dgm:pt>
    <dgm:pt modelId="{2E2A2307-167C-4B5C-B8AB-9F72B4E35B87}" type="pres">
      <dgm:prSet presAssocID="{F1517FE3-2564-47CF-9BE4-D825969D447E}" presName="lastNode" presStyleLbl="node1" presStyleIdx="2" presStyleCnt="3" custLinFactX="19758" custLinFactNeighborX="100000" custLinFactNeighborY="0">
        <dgm:presLayoutVars>
          <dgm:bulletEnabled val="1"/>
        </dgm:presLayoutVars>
      </dgm:prSet>
      <dgm:spPr/>
    </dgm:pt>
  </dgm:ptLst>
  <dgm:cxnLst>
    <dgm:cxn modelId="{828AFC2C-B768-4FAF-9B98-63640039DDED}" type="presOf" srcId="{73219D5F-8B48-423A-90E4-5C2004ECAE0A}" destId="{3E333EEF-91A0-46CF-AF22-B681B6338550}" srcOrd="0" destOrd="0" presId="urn:microsoft.com/office/officeart/2005/8/layout/equation2"/>
    <dgm:cxn modelId="{80F38D64-1ABD-4D76-843C-665774D93648}" srcId="{F1517FE3-2564-47CF-9BE4-D825969D447E}" destId="{73219D5F-8B48-423A-90E4-5C2004ECAE0A}" srcOrd="1" destOrd="0" parTransId="{E73BA39C-2837-4F61-8613-60DCDCED908A}" sibTransId="{6F4DEB02-8DBE-4188-A6E2-4BFE429E2104}"/>
    <dgm:cxn modelId="{4A24F865-66DD-4964-ABA5-8A5B95466AE9}" type="presOf" srcId="{6F4DEB02-8DBE-4188-A6E2-4BFE429E2104}" destId="{35AFC0AB-ACC9-4480-AC62-8E391A05E7C2}" srcOrd="0" destOrd="0" presId="urn:microsoft.com/office/officeart/2005/8/layout/equation2"/>
    <dgm:cxn modelId="{AC70B082-A3E5-4205-A4AB-0B62F7C56632}" type="presOf" srcId="{F6DA89C9-BC2A-445B-8452-E2DB5C9F21E5}" destId="{6F353D2D-F3AD-46C1-A663-45E456B9EA74}" srcOrd="0" destOrd="0" presId="urn:microsoft.com/office/officeart/2005/8/layout/equation2"/>
    <dgm:cxn modelId="{B6592790-FC49-4010-910D-2079CF78E112}" type="presOf" srcId="{E3B217EE-2655-4211-ADE3-FBCD56A23CBB}" destId="{F0ABA7D8-BDAA-4955-AE8B-32739CE878A7}" srcOrd="0" destOrd="0" presId="urn:microsoft.com/office/officeart/2005/8/layout/equation2"/>
    <dgm:cxn modelId="{DC8AD799-BFD8-4E38-96B7-BA47A87518BA}" type="presOf" srcId="{F1517FE3-2564-47CF-9BE4-D825969D447E}" destId="{9A4BFD03-63AF-4F92-BC3C-CD56FE027142}" srcOrd="0" destOrd="0" presId="urn:microsoft.com/office/officeart/2005/8/layout/equation2"/>
    <dgm:cxn modelId="{5D11D79A-927D-4CD9-8C9A-B2A40E2D0F03}" type="presOf" srcId="{6F4DEB02-8DBE-4188-A6E2-4BFE429E2104}" destId="{B18509CD-9D98-429B-9E78-2F1980F4A5A7}" srcOrd="1" destOrd="0" presId="urn:microsoft.com/office/officeart/2005/8/layout/equation2"/>
    <dgm:cxn modelId="{36D4EA9D-2BB9-4F49-88C4-8A0C7BEEFC25}" type="presOf" srcId="{AA5A98C4-D0FF-45F9-8132-05D64B51D854}" destId="{2E2A2307-167C-4B5C-B8AB-9F72B4E35B87}" srcOrd="0" destOrd="0" presId="urn:microsoft.com/office/officeart/2005/8/layout/equation2"/>
    <dgm:cxn modelId="{C9ACEDB0-100E-4EB1-88FF-1C5F704AC488}" srcId="{F1517FE3-2564-47CF-9BE4-D825969D447E}" destId="{E3B217EE-2655-4211-ADE3-FBCD56A23CBB}" srcOrd="0" destOrd="0" parTransId="{EBCDA546-5562-42C9-99E2-1CB49787E7F7}" sibTransId="{F6DA89C9-BC2A-445B-8452-E2DB5C9F21E5}"/>
    <dgm:cxn modelId="{11397AD1-D99D-4CF8-97E4-C0CF00BB0710}" srcId="{F1517FE3-2564-47CF-9BE4-D825969D447E}" destId="{AA5A98C4-D0FF-45F9-8132-05D64B51D854}" srcOrd="2" destOrd="0" parTransId="{4A0047DD-09E7-4BF9-8772-C879A7FDD49D}" sibTransId="{C7DDE56B-637A-4D42-A60D-A585965565D4}"/>
    <dgm:cxn modelId="{DF03994A-2D0C-4201-B120-D225D40621F9}" type="presParOf" srcId="{9A4BFD03-63AF-4F92-BC3C-CD56FE027142}" destId="{B49F85C2-1531-47CC-9DFD-19ACE4B378EC}" srcOrd="0" destOrd="0" presId="urn:microsoft.com/office/officeart/2005/8/layout/equation2"/>
    <dgm:cxn modelId="{B916B2E7-A288-49B0-94FD-7256BD5639B7}" type="presParOf" srcId="{B49F85C2-1531-47CC-9DFD-19ACE4B378EC}" destId="{F0ABA7D8-BDAA-4955-AE8B-32739CE878A7}" srcOrd="0" destOrd="0" presId="urn:microsoft.com/office/officeart/2005/8/layout/equation2"/>
    <dgm:cxn modelId="{5F1EFABA-79A3-49B2-8A77-F4EB75E3086B}" type="presParOf" srcId="{B49F85C2-1531-47CC-9DFD-19ACE4B378EC}" destId="{11162C0B-28A1-4A17-B062-D95468F2CDA4}" srcOrd="1" destOrd="0" presId="urn:microsoft.com/office/officeart/2005/8/layout/equation2"/>
    <dgm:cxn modelId="{08C02F60-9EEA-47BE-9481-399287248130}" type="presParOf" srcId="{B49F85C2-1531-47CC-9DFD-19ACE4B378EC}" destId="{6F353D2D-F3AD-46C1-A663-45E456B9EA74}" srcOrd="2" destOrd="0" presId="urn:microsoft.com/office/officeart/2005/8/layout/equation2"/>
    <dgm:cxn modelId="{8B9118F9-4483-4426-BEEA-2E5E6D6EB409}" type="presParOf" srcId="{B49F85C2-1531-47CC-9DFD-19ACE4B378EC}" destId="{D681DEC0-04F3-48FC-BFE8-8DE1DF2376F8}" srcOrd="3" destOrd="0" presId="urn:microsoft.com/office/officeart/2005/8/layout/equation2"/>
    <dgm:cxn modelId="{1505743D-66BA-4B2B-91E5-82EFB42DD3F6}" type="presParOf" srcId="{B49F85C2-1531-47CC-9DFD-19ACE4B378EC}" destId="{3E333EEF-91A0-46CF-AF22-B681B6338550}" srcOrd="4" destOrd="0" presId="urn:microsoft.com/office/officeart/2005/8/layout/equation2"/>
    <dgm:cxn modelId="{BCC819D4-ABFF-456F-AD75-052A28F77F4E}" type="presParOf" srcId="{9A4BFD03-63AF-4F92-BC3C-CD56FE027142}" destId="{35AFC0AB-ACC9-4480-AC62-8E391A05E7C2}" srcOrd="1" destOrd="0" presId="urn:microsoft.com/office/officeart/2005/8/layout/equation2"/>
    <dgm:cxn modelId="{2828B81F-98D1-46BD-AF77-1222CE5C56B5}" type="presParOf" srcId="{35AFC0AB-ACC9-4480-AC62-8E391A05E7C2}" destId="{B18509CD-9D98-429B-9E78-2F1980F4A5A7}" srcOrd="0" destOrd="0" presId="urn:microsoft.com/office/officeart/2005/8/layout/equation2"/>
    <dgm:cxn modelId="{7B438126-03D2-456F-B1EC-084B0FAA4C9B}" type="presParOf" srcId="{9A4BFD03-63AF-4F92-BC3C-CD56FE027142}" destId="{2E2A2307-167C-4B5C-B8AB-9F72B4E35B87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22D6EB-E1E5-4C5D-A5D2-B5672701761C}">
      <dsp:nvSpPr>
        <dsp:cNvPr id="0" name=""/>
        <dsp:cNvSpPr/>
      </dsp:nvSpPr>
      <dsp:spPr>
        <a:xfrm rot="1273914">
          <a:off x="1738051" y="2050828"/>
          <a:ext cx="785830" cy="66357"/>
        </a:xfrm>
        <a:custGeom>
          <a:avLst/>
          <a:gdLst/>
          <a:ahLst/>
          <a:cxnLst/>
          <a:rect l="0" t="0" r="0" b="0"/>
          <a:pathLst>
            <a:path>
              <a:moveTo>
                <a:pt x="0" y="33178"/>
              </a:moveTo>
              <a:lnTo>
                <a:pt x="785830" y="3317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B7F810-8C95-462C-B39A-15A08175E530}">
      <dsp:nvSpPr>
        <dsp:cNvPr id="0" name=""/>
        <dsp:cNvSpPr/>
      </dsp:nvSpPr>
      <dsp:spPr>
        <a:xfrm rot="20022282">
          <a:off x="1725316" y="1113617"/>
          <a:ext cx="761621" cy="66357"/>
        </a:xfrm>
        <a:custGeom>
          <a:avLst/>
          <a:gdLst/>
          <a:ahLst/>
          <a:cxnLst/>
          <a:rect l="0" t="0" r="0" b="0"/>
          <a:pathLst>
            <a:path>
              <a:moveTo>
                <a:pt x="0" y="33178"/>
              </a:moveTo>
              <a:lnTo>
                <a:pt x="761621" y="3317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4DC53F-BF2C-4D50-8688-6BCDEF69834F}">
      <dsp:nvSpPr>
        <dsp:cNvPr id="0" name=""/>
        <dsp:cNvSpPr/>
      </dsp:nvSpPr>
      <dsp:spPr>
        <a:xfrm>
          <a:off x="-207926" y="0"/>
          <a:ext cx="2526329" cy="222443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5CA130-8516-401A-9387-86B4C30897CE}">
      <dsp:nvSpPr>
        <dsp:cNvPr id="0" name=""/>
        <dsp:cNvSpPr/>
      </dsp:nvSpPr>
      <dsp:spPr>
        <a:xfrm>
          <a:off x="2362494" y="-138619"/>
          <a:ext cx="1576646" cy="153840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Workforce Development (WD)</a:t>
          </a:r>
        </a:p>
      </dsp:txBody>
      <dsp:txXfrm>
        <a:off x="2593388" y="86675"/>
        <a:ext cx="1114858" cy="1087819"/>
      </dsp:txXfrm>
    </dsp:sp>
    <dsp:sp modelId="{A6F4CAEA-B1D1-484C-87AE-4F7D778731C7}">
      <dsp:nvSpPr>
        <dsp:cNvPr id="0" name=""/>
        <dsp:cNvSpPr/>
      </dsp:nvSpPr>
      <dsp:spPr>
        <a:xfrm>
          <a:off x="3610281" y="-138619"/>
          <a:ext cx="2364970" cy="15384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400" kern="1200" dirty="0"/>
        </a:p>
      </dsp:txBody>
      <dsp:txXfrm>
        <a:off x="3610281" y="-138619"/>
        <a:ext cx="2364970" cy="1538407"/>
      </dsp:txXfrm>
    </dsp:sp>
    <dsp:sp modelId="{9B253933-CBED-4CB4-9BCF-1FB1A63EC50E}">
      <dsp:nvSpPr>
        <dsp:cNvPr id="0" name=""/>
        <dsp:cNvSpPr/>
      </dsp:nvSpPr>
      <dsp:spPr>
        <a:xfrm>
          <a:off x="2447762" y="1763299"/>
          <a:ext cx="1454133" cy="145252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Business Performance (BP)</a:t>
          </a:r>
        </a:p>
      </dsp:txBody>
      <dsp:txXfrm>
        <a:off x="2660715" y="1976017"/>
        <a:ext cx="1028227" cy="10270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ABA7D8-BDAA-4955-AE8B-32739CE878A7}">
      <dsp:nvSpPr>
        <dsp:cNvPr id="0" name=""/>
        <dsp:cNvSpPr/>
      </dsp:nvSpPr>
      <dsp:spPr>
        <a:xfrm>
          <a:off x="695748" y="0"/>
          <a:ext cx="2317181" cy="1973803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</a:rPr>
            <a:t>Mindfulness (M</a:t>
          </a:r>
          <a:r>
            <a:rPr lang="en-GB" sz="2000" kern="1200" dirty="0"/>
            <a:t>)</a:t>
          </a:r>
        </a:p>
      </dsp:txBody>
      <dsp:txXfrm>
        <a:off x="1035091" y="289057"/>
        <a:ext cx="1638495" cy="1395689"/>
      </dsp:txXfrm>
    </dsp:sp>
    <dsp:sp modelId="{6F353D2D-F3AD-46C1-A663-45E456B9EA74}">
      <dsp:nvSpPr>
        <dsp:cNvPr id="0" name=""/>
        <dsp:cNvSpPr/>
      </dsp:nvSpPr>
      <dsp:spPr>
        <a:xfrm>
          <a:off x="1658221" y="2000167"/>
          <a:ext cx="392230" cy="392230"/>
        </a:xfrm>
        <a:prstGeom prst="mathPlus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600" kern="1200"/>
        </a:p>
      </dsp:txBody>
      <dsp:txXfrm>
        <a:off x="1710211" y="2150156"/>
        <a:ext cx="288250" cy="92252"/>
      </dsp:txXfrm>
    </dsp:sp>
    <dsp:sp modelId="{3E333EEF-91A0-46CF-AF22-B681B6338550}">
      <dsp:nvSpPr>
        <dsp:cNvPr id="0" name=""/>
        <dsp:cNvSpPr/>
      </dsp:nvSpPr>
      <dsp:spPr>
        <a:xfrm>
          <a:off x="806871" y="2479443"/>
          <a:ext cx="2094935" cy="1276655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Emotional Intelligence (EI)</a:t>
          </a:r>
        </a:p>
      </dsp:txBody>
      <dsp:txXfrm>
        <a:off x="1113667" y="2666405"/>
        <a:ext cx="1481343" cy="902731"/>
      </dsp:txXfrm>
    </dsp:sp>
    <dsp:sp modelId="{35AFC0AB-ACC9-4480-AC62-8E391A05E7C2}">
      <dsp:nvSpPr>
        <dsp:cNvPr id="0" name=""/>
        <dsp:cNvSpPr/>
      </dsp:nvSpPr>
      <dsp:spPr>
        <a:xfrm>
          <a:off x="2700840" y="1754957"/>
          <a:ext cx="1105438" cy="2515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60000"/>
            <a:lumOff val="40000"/>
          </a:schemeClr>
        </a:solidFill>
        <a:ln>
          <a:solidFill>
            <a:schemeClr val="accent1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 dirty="0"/>
        </a:p>
      </dsp:txBody>
      <dsp:txXfrm>
        <a:off x="2700840" y="1805271"/>
        <a:ext cx="1029968" cy="150940"/>
      </dsp:txXfrm>
    </dsp:sp>
    <dsp:sp modelId="{2E2A2307-167C-4B5C-B8AB-9F72B4E35B87}">
      <dsp:nvSpPr>
        <dsp:cNvPr id="0" name=""/>
        <dsp:cNvSpPr/>
      </dsp:nvSpPr>
      <dsp:spPr>
        <a:xfrm>
          <a:off x="3886886" y="1201790"/>
          <a:ext cx="1352517" cy="135251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tx1"/>
              </a:solidFill>
            </a:rPr>
            <a:t>Own workplace performance (WP)</a:t>
          </a:r>
        </a:p>
      </dsp:txBody>
      <dsp:txXfrm>
        <a:off x="4084958" y="1399862"/>
        <a:ext cx="956373" cy="9563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D8599F-3D5D-4294-A9CC-3C1353144AAA}" type="datetimeFigureOut">
              <a:rPr lang="en-GB" smtClean="0"/>
              <a:t>15/02/2019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DD16C-8749-4B49-BB7F-04918DFBF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519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70:20:10 model  relates to the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DD16C-8749-4B49-BB7F-04918DFBF04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171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8DD16C-8749-4B49-BB7F-04918DFBF04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203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562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59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903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07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73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863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336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288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229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002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699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15/02/2019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91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inloso.com/management/cross-cultural-business-management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ute-pictures.blogspot.com/2012/06/free-stock-photos-career-education.html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2012books.lardbucket.org/books/beginning-management-of-human-resources/s12-03-training-delivery-methods.html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commons.wikimedia.org/wiki/File:Flickr_-_Official_U.S._Navy_Imagery_-_A_nurse_examines_a_newborn_baby.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do-we-need-emotional-intelligence-tests-for-teachers-12805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55524309@N05/5378321210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usiness-idea-planning-statistics-660097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ansassbdc.net/tag/fhsu-mdc/" TargetMode="External"/><Relationship Id="rId3" Type="http://schemas.openxmlformats.org/officeDocument/2006/relationships/image" Target="../media/image15.jpg"/><Relationship Id="rId7" Type="http://schemas.openxmlformats.org/officeDocument/2006/relationships/image" Target="../media/image1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areers.lon.ac.uk/blog/library/index.php/page/29/" TargetMode="External"/><Relationship Id="rId5" Type="http://schemas.openxmlformats.org/officeDocument/2006/relationships/image" Target="../media/image16.jpg"/><Relationship Id="rId10" Type="http://schemas.openxmlformats.org/officeDocument/2006/relationships/hyperlink" Target="https://people-equation.com/ideas-for-how-to-implement-stay-interviews-at-your-company/stay-interviews-two-people-talking/" TargetMode="External"/><Relationship Id="rId4" Type="http://schemas.openxmlformats.org/officeDocument/2006/relationships/hyperlink" Target="https://2012books.lardbucket.org/books/an-introduction-to-organizational-behavior-v1.1/s10-04-motivating-employees-through-p.html" TargetMode="External"/><Relationship Id="rId9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herylsever.com/services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://boingboing.net/2011/11/01/pictures-of-people-about-to-smash-something-but-they-obviously-arent-really.html" TargetMode="External"/><Relationship Id="rId7" Type="http://schemas.openxmlformats.org/officeDocument/2006/relationships/diagramColors" Target="../diagrams/colors1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faq.org/posts/2016/01/why-emotional-intelligence-should-be-developed-from-an-elementary-level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4.jpeg"/><Relationship Id="rId7" Type="http://schemas.openxmlformats.org/officeDocument/2006/relationships/diagramQuickStyle" Target="../diagrams/quickStyl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hyperlink" Target="http://www.debbish.com/diet-schmiet/in-the-zone/" TargetMode="External"/><Relationship Id="rId9" Type="http://schemas.microsoft.com/office/2007/relationships/diagramDrawing" Target="../diagrams/drawing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mindfulword.org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clectic-consult.com/mooseblog/2015/07/06/fyi-emotional-intelligence-is-not-arse-licking/" TargetMode="External"/><Relationship Id="rId4" Type="http://schemas.openxmlformats.org/officeDocument/2006/relationships/image" Target="../media/image26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englishi2009-2010.wikispaces.com/Internal+Lightning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BMSK6006 Developing Emotional Intelligence for the Work Place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>
                <a:solidFill>
                  <a:schemeClr val="bg1">
                    <a:lumMod val="95000"/>
                  </a:schemeClr>
                </a:solidFill>
              </a:rPr>
              <a:t>Workshop Day Two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1926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BEEFE-9BD8-4876-8EFB-49A9148B8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Chapter 16 and Chapter 17 of the Student Yearbook, Final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90DA1-F934-4493-97DC-A4B3586AC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>
                <a:solidFill>
                  <a:srgbClr val="FF00FF"/>
                </a:solidFill>
              </a:rPr>
              <a:t>In the opinion of the author, why is emotional intelligence (E.I.) so important?</a:t>
            </a:r>
          </a:p>
          <a:p>
            <a:pPr lvl="1"/>
            <a:r>
              <a:rPr lang="en-GB" b="1" dirty="0">
                <a:solidFill>
                  <a:srgbClr val="FF00FF"/>
                </a:solidFill>
              </a:rPr>
              <a:t>Provide examples to underpin your conclusions</a:t>
            </a:r>
          </a:p>
          <a:p>
            <a:pPr marL="457200" lvl="1" indent="0">
              <a:buNone/>
            </a:pPr>
            <a:endParaRPr lang="en-GB" dirty="0">
              <a:solidFill>
                <a:srgbClr val="0000CC"/>
              </a:solidFill>
            </a:endParaRPr>
          </a:p>
          <a:p>
            <a:pPr marL="57150" indent="0">
              <a:buNone/>
            </a:pPr>
            <a:r>
              <a:rPr lang="en-GB" dirty="0">
                <a:solidFill>
                  <a:srgbClr val="0000FF"/>
                </a:solidFill>
              </a:rPr>
              <a:t>Team exercise – </a:t>
            </a:r>
            <a:r>
              <a:rPr lang="en-GB" i="1" dirty="0">
                <a:solidFill>
                  <a:srgbClr val="0000FF"/>
                </a:solidFill>
              </a:rPr>
              <a:t>30 mins to respond and record your team consensus ready for discussion.</a:t>
            </a:r>
          </a:p>
        </p:txBody>
      </p:sp>
    </p:spTree>
    <p:extLst>
      <p:ext uri="{BB962C8B-B14F-4D97-AF65-F5344CB8AC3E}">
        <p14:creationId xmlns:p14="http://schemas.microsoft.com/office/powerpoint/2010/main" val="386205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around each other&#10;&#10;Description generated with very high confidence">
            <a:extLst>
              <a:ext uri="{FF2B5EF4-FFF2-40B4-BE49-F238E27FC236}">
                <a16:creationId xmlns:a16="http://schemas.microsoft.com/office/drawing/2014/main" id="{79EF402E-BEC7-4B47-996B-CB568A73B5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724128" y="188640"/>
            <a:ext cx="3105150" cy="1514475"/>
          </a:xfrm>
          <a:prstGeom prst="rect">
            <a:avLst/>
          </a:prstGeom>
          <a:effectLst>
            <a:glow rad="127000">
              <a:schemeClr val="accent1">
                <a:alpha val="28000"/>
              </a:schemeClr>
            </a:glo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3CEB2CB-9217-4209-A30D-85FDB9368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7727"/>
            <a:ext cx="5220072" cy="1143000"/>
          </a:xfrm>
        </p:spPr>
        <p:txBody>
          <a:bodyPr/>
          <a:lstStyle/>
          <a:p>
            <a:r>
              <a:rPr lang="en-GB" dirty="0"/>
              <a:t>Some Key Concepts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711BAA-240C-4114-9438-2C89CE1939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20" y="1816225"/>
            <a:ext cx="4038600" cy="377301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FF"/>
                </a:solidFill>
              </a:rPr>
              <a:t>Working relationships</a:t>
            </a:r>
          </a:p>
          <a:p>
            <a:r>
              <a:rPr lang="en-GB" dirty="0">
                <a:solidFill>
                  <a:srgbClr val="FF00FF"/>
                </a:solidFill>
              </a:rPr>
              <a:t>Trust</a:t>
            </a:r>
          </a:p>
          <a:p>
            <a:r>
              <a:rPr lang="en-GB" dirty="0">
                <a:solidFill>
                  <a:srgbClr val="FF00FF"/>
                </a:solidFill>
              </a:rPr>
              <a:t>Cooperation</a:t>
            </a:r>
          </a:p>
          <a:p>
            <a:r>
              <a:rPr lang="en-GB" dirty="0">
                <a:solidFill>
                  <a:srgbClr val="FF00FF"/>
                </a:solidFill>
              </a:rPr>
              <a:t>Collaboration</a:t>
            </a:r>
          </a:p>
          <a:p>
            <a:r>
              <a:rPr lang="en-GB" dirty="0">
                <a:solidFill>
                  <a:srgbClr val="FF00FF"/>
                </a:solidFill>
              </a:rPr>
              <a:t>Communication</a:t>
            </a:r>
          </a:p>
          <a:p>
            <a:r>
              <a:rPr lang="en-GB" dirty="0">
                <a:solidFill>
                  <a:srgbClr val="FF00FF"/>
                </a:solidFill>
              </a:rPr>
              <a:t>Open flow of ideas</a:t>
            </a:r>
          </a:p>
          <a:p>
            <a:r>
              <a:rPr lang="en-GB" dirty="0">
                <a:solidFill>
                  <a:srgbClr val="FF00FF"/>
                </a:solidFill>
              </a:rPr>
              <a:t>Respect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2C3AD9-307C-4EEB-A410-2D7F1D776C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6649" y="1816226"/>
            <a:ext cx="4739480" cy="377301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FF"/>
                </a:solidFill>
              </a:rPr>
              <a:t>Positive work environment</a:t>
            </a:r>
          </a:p>
          <a:p>
            <a:r>
              <a:rPr lang="en-GB" dirty="0">
                <a:solidFill>
                  <a:srgbClr val="FF00FF"/>
                </a:solidFill>
              </a:rPr>
              <a:t>Feedback</a:t>
            </a:r>
          </a:p>
          <a:p>
            <a:r>
              <a:rPr lang="en-GB" dirty="0">
                <a:solidFill>
                  <a:srgbClr val="FF00FF"/>
                </a:solidFill>
              </a:rPr>
              <a:t>Personal development</a:t>
            </a:r>
          </a:p>
          <a:p>
            <a:r>
              <a:rPr lang="en-GB" dirty="0">
                <a:solidFill>
                  <a:srgbClr val="FF00FF"/>
                </a:solidFill>
              </a:rPr>
              <a:t>Mutual support</a:t>
            </a:r>
          </a:p>
          <a:p>
            <a:r>
              <a:rPr lang="en-GB" dirty="0">
                <a:solidFill>
                  <a:srgbClr val="FF00FF"/>
                </a:solidFill>
              </a:rPr>
              <a:t>Problem solving</a:t>
            </a:r>
          </a:p>
          <a:p>
            <a:r>
              <a:rPr lang="en-GB" dirty="0">
                <a:solidFill>
                  <a:srgbClr val="FF00FF"/>
                </a:solidFill>
              </a:rPr>
              <a:t>Continuous improvement</a:t>
            </a:r>
          </a:p>
          <a:p>
            <a:r>
              <a:rPr lang="en-GB" dirty="0">
                <a:solidFill>
                  <a:srgbClr val="FF00FF"/>
                </a:solidFill>
              </a:rPr>
              <a:t>70:20:10</a:t>
            </a:r>
          </a:p>
        </p:txBody>
      </p:sp>
    </p:spTree>
    <p:extLst>
      <p:ext uri="{BB962C8B-B14F-4D97-AF65-F5344CB8AC3E}">
        <p14:creationId xmlns:p14="http://schemas.microsoft.com/office/powerpoint/2010/main" val="2968689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90C38-0E01-4A53-8C88-84E9A999E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F00FF"/>
                </a:solidFill>
              </a:rPr>
              <a:t>70:20:10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11EF9F-7EDA-4E59-9134-E06C2464F1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397" y="1700808"/>
            <a:ext cx="3825205" cy="3685599"/>
          </a:xfrm>
          <a:prstGeom prst="rect">
            <a:avLst/>
          </a:prstGeom>
        </p:spPr>
      </p:pic>
      <p:pic>
        <p:nvPicPr>
          <p:cNvPr id="6" name="Picture 5" descr="A picture containing indoor, person, wall&#10;&#10;Description generated with very high confidence">
            <a:extLst>
              <a:ext uri="{FF2B5EF4-FFF2-40B4-BE49-F238E27FC236}">
                <a16:creationId xmlns:a16="http://schemas.microsoft.com/office/drawing/2014/main" id="{CAF5106A-93F2-42DD-9B4E-2A1304C6D6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79691" y="877188"/>
            <a:ext cx="2479706" cy="1785027"/>
          </a:xfrm>
          <a:prstGeom prst="rect">
            <a:avLst/>
          </a:prstGeom>
        </p:spPr>
      </p:pic>
      <p:pic>
        <p:nvPicPr>
          <p:cNvPr id="9" name="Picture 8" descr="A person sitting on a couch&#10;&#10;Description generated with high confidence">
            <a:extLst>
              <a:ext uri="{FF2B5EF4-FFF2-40B4-BE49-F238E27FC236}">
                <a16:creationId xmlns:a16="http://schemas.microsoft.com/office/drawing/2014/main" id="{0F79D56C-D294-4C2C-9C9C-EE9407AFD7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440141" y="1673709"/>
            <a:ext cx="2677887" cy="1785027"/>
          </a:xfrm>
          <a:prstGeom prst="rect">
            <a:avLst/>
          </a:prstGeom>
        </p:spPr>
      </p:pic>
      <p:pic>
        <p:nvPicPr>
          <p:cNvPr id="12" name="Picture 11" descr="A group of people in a room&#10;&#10;Description generated with very high confidence">
            <a:extLst>
              <a:ext uri="{FF2B5EF4-FFF2-40B4-BE49-F238E27FC236}">
                <a16:creationId xmlns:a16="http://schemas.microsoft.com/office/drawing/2014/main" id="{1487D38E-DB01-4FA4-8307-BCCB010B13D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74242" y="3717031"/>
            <a:ext cx="2515066" cy="166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89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EDFC8-1077-47F3-9B78-767158C5F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Psychological Dimensions of EQ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BA7558D-C1FC-4B4F-9F5E-C95EF5C74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130409"/>
              </p:ext>
            </p:extLst>
          </p:nvPr>
        </p:nvGraphicFramePr>
        <p:xfrm>
          <a:off x="2123728" y="1691640"/>
          <a:ext cx="6720408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0136">
                  <a:extLst>
                    <a:ext uri="{9D8B030D-6E8A-4147-A177-3AD203B41FA5}">
                      <a16:colId xmlns:a16="http://schemas.microsoft.com/office/drawing/2014/main" val="3146753736"/>
                    </a:ext>
                  </a:extLst>
                </a:gridCol>
                <a:gridCol w="2240136">
                  <a:extLst>
                    <a:ext uri="{9D8B030D-6E8A-4147-A177-3AD203B41FA5}">
                      <a16:colId xmlns:a16="http://schemas.microsoft.com/office/drawing/2014/main" val="2852329237"/>
                    </a:ext>
                  </a:extLst>
                </a:gridCol>
                <a:gridCol w="2240136">
                  <a:extLst>
                    <a:ext uri="{9D8B030D-6E8A-4147-A177-3AD203B41FA5}">
                      <a16:colId xmlns:a16="http://schemas.microsoft.com/office/drawing/2014/main" val="1269449802"/>
                    </a:ext>
                  </a:extLst>
                </a:gridCol>
              </a:tblGrid>
              <a:tr h="593621">
                <a:tc>
                  <a:txBody>
                    <a:bodyPr/>
                    <a:lstStyle/>
                    <a:p>
                      <a:r>
                        <a:rPr lang="en-GB" dirty="0"/>
                        <a:t>Emotional competency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Emotional maturity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Emotional sensitivity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7405172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Tackling emotional upset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Developing others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Self-awareness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350553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High self-esteem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Delaying gratification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Know the threshold of emotions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675030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Handling egoism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Adaptability and flexibility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Empathy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05240"/>
                  </a:ext>
                </a:extLst>
              </a:tr>
              <a:tr h="593621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660066"/>
                          </a:solidFill>
                        </a:rPr>
                        <a:t>Improving interpersonal relations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FF00FF"/>
                          </a:solidFill>
                        </a:rPr>
                        <a:t>Countering inferiority complex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rgbClr val="0000FF"/>
                          </a:solidFill>
                        </a:rPr>
                        <a:t>Infectiousness of emotions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983882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8372A60-906A-4F08-A491-218C758CB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927" y="3933056"/>
            <a:ext cx="1922537" cy="174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11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5B5C6-DE61-471F-868A-2B31E2059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Major Relationship Management Challenges</a:t>
            </a: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4B2656CE-84C3-4EAB-A24C-124C26C8806D}"/>
              </a:ext>
            </a:extLst>
          </p:cNvPr>
          <p:cNvSpPr/>
          <p:nvPr/>
        </p:nvSpPr>
        <p:spPr>
          <a:xfrm>
            <a:off x="1295636" y="1520788"/>
            <a:ext cx="6552728" cy="38164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581D04B-76E6-4E24-9305-A5088292BC03}"/>
              </a:ext>
            </a:extLst>
          </p:cNvPr>
          <p:cNvSpPr/>
          <p:nvPr/>
        </p:nvSpPr>
        <p:spPr>
          <a:xfrm>
            <a:off x="2825806" y="3140968"/>
            <a:ext cx="3492388" cy="158417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CC"/>
                </a:solidFill>
              </a:rPr>
              <a:t>All work is done through relationships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E4C1EA-7F63-4BE1-9DE6-CDDE59CC0595}"/>
              </a:ext>
            </a:extLst>
          </p:cNvPr>
          <p:cNvSpPr/>
          <p:nvPr/>
        </p:nvSpPr>
        <p:spPr>
          <a:xfrm>
            <a:off x="3869922" y="1417638"/>
            <a:ext cx="1404156" cy="11112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Self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2BE6740-3978-4A10-8CA3-3D630230E291}"/>
              </a:ext>
            </a:extLst>
          </p:cNvPr>
          <p:cNvSpPr/>
          <p:nvPr/>
        </p:nvSpPr>
        <p:spPr>
          <a:xfrm>
            <a:off x="827584" y="4221088"/>
            <a:ext cx="1774540" cy="13992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Interpersonal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8EA4FC5-4B0B-46E0-BD85-39FC394081EB}"/>
              </a:ext>
            </a:extLst>
          </p:cNvPr>
          <p:cNvSpPr/>
          <p:nvPr/>
        </p:nvSpPr>
        <p:spPr>
          <a:xfrm>
            <a:off x="6541876" y="4221088"/>
            <a:ext cx="1774540" cy="13992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Social</a:t>
            </a:r>
          </a:p>
        </p:txBody>
      </p:sp>
      <p:pic>
        <p:nvPicPr>
          <p:cNvPr id="10" name="Picture 9" descr="A person posing for the camera&#10;&#10;Description generated with very high confidence">
            <a:extLst>
              <a:ext uri="{FF2B5EF4-FFF2-40B4-BE49-F238E27FC236}">
                <a16:creationId xmlns:a16="http://schemas.microsoft.com/office/drawing/2014/main" id="{D3340249-2D42-4720-BCB0-E216E4F6AD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7200" y="1628223"/>
            <a:ext cx="1950720" cy="165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288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4BAEE-FEC2-4311-AAEF-7C7680BD1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Major Elements in Human Relations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74E81FA-A6B0-44F6-B6FF-FB9361E635E4}"/>
              </a:ext>
            </a:extLst>
          </p:cNvPr>
          <p:cNvSpPr/>
          <p:nvPr/>
        </p:nvSpPr>
        <p:spPr>
          <a:xfrm>
            <a:off x="2411760" y="1411987"/>
            <a:ext cx="4608512" cy="4032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D4F900-2E8E-4849-835B-0E638B4A2961}"/>
              </a:ext>
            </a:extLst>
          </p:cNvPr>
          <p:cNvSpPr txBox="1"/>
          <p:nvPr/>
        </p:nvSpPr>
        <p:spPr>
          <a:xfrm>
            <a:off x="3816571" y="1343120"/>
            <a:ext cx="179889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Communication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66C538-5A36-478A-A36C-E6E80263F0BC}"/>
              </a:ext>
            </a:extLst>
          </p:cNvPr>
          <p:cNvSpPr txBox="1"/>
          <p:nvPr/>
        </p:nvSpPr>
        <p:spPr>
          <a:xfrm>
            <a:off x="1385958" y="2370321"/>
            <a:ext cx="203953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Conflict resolution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6AD887-7371-4E3D-8508-F5DA9B3036BD}"/>
              </a:ext>
            </a:extLst>
          </p:cNvPr>
          <p:cNvSpPr txBox="1"/>
          <p:nvPr/>
        </p:nvSpPr>
        <p:spPr>
          <a:xfrm>
            <a:off x="6064758" y="2375821"/>
            <a:ext cx="169328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Self-awareness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C8B56B-D23D-4416-98B2-2770E32102A0}"/>
              </a:ext>
            </a:extLst>
          </p:cNvPr>
          <p:cNvSpPr txBox="1"/>
          <p:nvPr/>
        </p:nvSpPr>
        <p:spPr>
          <a:xfrm>
            <a:off x="6324891" y="3518618"/>
            <a:ext cx="179087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Self-acceptance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3BC477-BADA-484A-BDDC-721FAD5281BF}"/>
              </a:ext>
            </a:extLst>
          </p:cNvPr>
          <p:cNvSpPr txBox="1"/>
          <p:nvPr/>
        </p:nvSpPr>
        <p:spPr>
          <a:xfrm>
            <a:off x="5928488" y="4666915"/>
            <a:ext cx="128336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Motivation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941A60-D8FB-4B3D-96CD-E5E2FEEF35FD}"/>
              </a:ext>
            </a:extLst>
          </p:cNvPr>
          <p:cNvSpPr txBox="1"/>
          <p:nvPr/>
        </p:nvSpPr>
        <p:spPr>
          <a:xfrm>
            <a:off x="2754345" y="4666915"/>
            <a:ext cx="67114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Trust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9E9C5D-61B8-436C-B5AB-5752A5027759}"/>
              </a:ext>
            </a:extLst>
          </p:cNvPr>
          <p:cNvSpPr txBox="1"/>
          <p:nvPr/>
        </p:nvSpPr>
        <p:spPr>
          <a:xfrm>
            <a:off x="1385958" y="3518618"/>
            <a:ext cx="166282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030A0"/>
                </a:solidFill>
              </a:rPr>
              <a:t>Self-disclosure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97CCE49-28C8-44D0-B540-AB391084A35C}"/>
              </a:ext>
            </a:extLst>
          </p:cNvPr>
          <p:cNvSpPr/>
          <p:nvPr/>
        </p:nvSpPr>
        <p:spPr>
          <a:xfrm>
            <a:off x="3616217" y="2370321"/>
            <a:ext cx="2141242" cy="2078217"/>
          </a:xfrm>
          <a:prstGeom prst="ellipse">
            <a:avLst/>
          </a:prstGeom>
          <a:gradFill>
            <a:gsLst>
              <a:gs pos="3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660066"/>
                </a:solidFill>
              </a:rPr>
              <a:t>Effective</a:t>
            </a:r>
          </a:p>
          <a:p>
            <a:pPr algn="ctr"/>
            <a:r>
              <a:rPr lang="en-GB" b="1" dirty="0">
                <a:solidFill>
                  <a:srgbClr val="660066"/>
                </a:solidFill>
              </a:rPr>
              <a:t>Human Relations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AD38E19-1812-4B08-8F29-E4ACE89D6682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3425491" y="2554987"/>
            <a:ext cx="714461" cy="581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9F10D46-F803-47BF-AC4B-96EB2B7874E8}"/>
              </a:ext>
            </a:extLst>
          </p:cNvPr>
          <p:cNvCxnSpPr>
            <a:cxnSpLocks/>
          </p:cNvCxnSpPr>
          <p:nvPr/>
        </p:nvCxnSpPr>
        <p:spPr>
          <a:xfrm flipV="1">
            <a:off x="3089918" y="3428211"/>
            <a:ext cx="1050034" cy="2641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E3B7A0C-6B00-42E7-93F3-93D178A1A4C6}"/>
              </a:ext>
            </a:extLst>
          </p:cNvPr>
          <p:cNvCxnSpPr/>
          <p:nvPr/>
        </p:nvCxnSpPr>
        <p:spPr>
          <a:xfrm flipV="1">
            <a:off x="3424636" y="3915017"/>
            <a:ext cx="715316" cy="7518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26D82DF7-425B-4218-988C-950E25FE7B30}"/>
              </a:ext>
            </a:extLst>
          </p:cNvPr>
          <p:cNvCxnSpPr/>
          <p:nvPr/>
        </p:nvCxnSpPr>
        <p:spPr>
          <a:xfrm flipH="1" flipV="1">
            <a:off x="5190718" y="3915017"/>
            <a:ext cx="737770" cy="7518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EC73F54-1A37-4BB1-AF2D-7B9F0C06FECE}"/>
              </a:ext>
            </a:extLst>
          </p:cNvPr>
          <p:cNvCxnSpPr/>
          <p:nvPr/>
        </p:nvCxnSpPr>
        <p:spPr>
          <a:xfrm flipH="1" flipV="1">
            <a:off x="5152828" y="3428211"/>
            <a:ext cx="1130930" cy="2750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061CA996-C497-4AE0-9525-65E79A7B6935}"/>
              </a:ext>
            </a:extLst>
          </p:cNvPr>
          <p:cNvCxnSpPr/>
          <p:nvPr/>
        </p:nvCxnSpPr>
        <p:spPr>
          <a:xfrm>
            <a:off x="4716016" y="1712452"/>
            <a:ext cx="0" cy="113306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FA98296-F9E1-4BF6-A4DB-D80EB3352C34}"/>
              </a:ext>
            </a:extLst>
          </p:cNvPr>
          <p:cNvCxnSpPr/>
          <p:nvPr/>
        </p:nvCxnSpPr>
        <p:spPr>
          <a:xfrm flipH="1">
            <a:off x="5190718" y="2554987"/>
            <a:ext cx="874040" cy="5810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3304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C3BA8-9AF3-40EF-A856-513BFE1A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Key Concepts – </a:t>
            </a:r>
            <a:r>
              <a:rPr lang="en-GB" b="1" i="1" dirty="0">
                <a:solidFill>
                  <a:srgbClr val="FF0000"/>
                </a:solidFill>
              </a:rPr>
              <a:t>Organisational Performance!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863F7A-C5BA-4C6C-88AC-BBF328EDE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622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FFDA-32C0-4885-B9F6-0CC76B789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97767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Workforce Development &amp; Business Performance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FA1DAF-9A5F-45C7-8C4C-E165896D19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03705"/>
            <a:ext cx="8028892" cy="4250590"/>
          </a:xfrm>
        </p:spPr>
      </p:pic>
    </p:spTree>
    <p:extLst>
      <p:ext uri="{BB962C8B-B14F-4D97-AF65-F5344CB8AC3E}">
        <p14:creationId xmlns:p14="http://schemas.microsoft.com/office/powerpoint/2010/main" val="1117958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46A4C-2F36-4FDC-8A4D-905B3D82C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EFQM - Fundamental Concepts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492F6F-A218-45E1-810E-C77DF8891C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87" y="1552575"/>
            <a:ext cx="7210425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280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8601A-E14D-4F10-9450-986BA845D7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EFQM Business Excellence Model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A9663B-91B9-455A-8841-805C2DF70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64" y="1188214"/>
            <a:ext cx="8510116" cy="425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3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DC8B18-EF96-4752-81EE-B8C9DB5EDD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8237" y="260648"/>
            <a:ext cx="4007525" cy="5327923"/>
          </a:xfrm>
          <a:prstGeom prst="rect">
            <a:avLst/>
          </a:prstGeom>
        </p:spPr>
      </p:pic>
      <p:pic>
        <p:nvPicPr>
          <p:cNvPr id="6" name="Picture 5" descr="A person sitting at a desk&#10;&#10;Description generated with very high confidence">
            <a:extLst>
              <a:ext uri="{FF2B5EF4-FFF2-40B4-BE49-F238E27FC236}">
                <a16:creationId xmlns:a16="http://schemas.microsoft.com/office/drawing/2014/main" id="{3318FD4C-AFFA-4A84-8A2A-7F1771A859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16671"/>
            <a:ext cx="2767236" cy="1844824"/>
          </a:xfrm>
          <a:prstGeom prst="rect">
            <a:avLst/>
          </a:prstGeom>
        </p:spPr>
      </p:pic>
      <p:pic>
        <p:nvPicPr>
          <p:cNvPr id="9" name="Picture 8" descr="A person sitting at a table in front of a window&#10;&#10;Description generated with high confidence">
            <a:extLst>
              <a:ext uri="{FF2B5EF4-FFF2-40B4-BE49-F238E27FC236}">
                <a16:creationId xmlns:a16="http://schemas.microsoft.com/office/drawing/2014/main" id="{9A34CD71-7C64-411A-AB7F-14F966364C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0" y="3835103"/>
            <a:ext cx="2761714" cy="1844825"/>
          </a:xfrm>
          <a:prstGeom prst="rect">
            <a:avLst/>
          </a:prstGeom>
        </p:spPr>
      </p:pic>
      <p:pic>
        <p:nvPicPr>
          <p:cNvPr id="12" name="Picture 11" descr="A couple of people standing around a table&#10;&#10;Description generated with high confidence">
            <a:extLst>
              <a:ext uri="{FF2B5EF4-FFF2-40B4-BE49-F238E27FC236}">
                <a16:creationId xmlns:a16="http://schemas.microsoft.com/office/drawing/2014/main" id="{F02913D7-380E-4172-8267-C9F8037BF4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387922" y="3835103"/>
            <a:ext cx="2759170" cy="1837275"/>
          </a:xfrm>
          <a:prstGeom prst="rect">
            <a:avLst/>
          </a:prstGeom>
        </p:spPr>
      </p:pic>
      <p:pic>
        <p:nvPicPr>
          <p:cNvPr id="15" name="Picture 14" descr="A picture containing person, man, indoor&#10;&#10;Description generated with very high confidence">
            <a:extLst>
              <a:ext uri="{FF2B5EF4-FFF2-40B4-BE49-F238E27FC236}">
                <a16:creationId xmlns:a16="http://schemas.microsoft.com/office/drawing/2014/main" id="{2C917D45-9350-414D-AA2D-3CDC7785DA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384830" y="0"/>
            <a:ext cx="2759170" cy="184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76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icture 6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134F9A27-2479-4D3D-A409-B3487710D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29622" y="5407"/>
            <a:ext cx="1588460" cy="119134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B5124-5467-4C11-9320-6B1180941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1903"/>
            <a:ext cx="7628465" cy="752985"/>
          </a:xfrm>
        </p:spPr>
        <p:txBody>
          <a:bodyPr>
            <a:normAutofit/>
          </a:bodyPr>
          <a:lstStyle/>
          <a:p>
            <a:r>
              <a:rPr lang="en-GB" sz="3600" dirty="0"/>
              <a:t>Another view: Vision to Performance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337B876-BE32-4863-9596-1170E950F9BC}"/>
              </a:ext>
            </a:extLst>
          </p:cNvPr>
          <p:cNvSpPr/>
          <p:nvPr/>
        </p:nvSpPr>
        <p:spPr>
          <a:xfrm>
            <a:off x="3563888" y="1196752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Vision and Mission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87FED1B-500A-4D46-84AB-802A881EC997}"/>
              </a:ext>
            </a:extLst>
          </p:cNvPr>
          <p:cNvSpPr/>
          <p:nvPr/>
        </p:nvSpPr>
        <p:spPr>
          <a:xfrm>
            <a:off x="5918447" y="3934396"/>
            <a:ext cx="1497653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Personal and Organisational Assessment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69F457F-B7CE-4E3E-B63C-AAB62DC18BDE}"/>
              </a:ext>
            </a:extLst>
          </p:cNvPr>
          <p:cNvSpPr/>
          <p:nvPr/>
        </p:nvSpPr>
        <p:spPr>
          <a:xfrm>
            <a:off x="1327448" y="4136083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Execution and Actions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067CF71-4CD8-477A-A6EC-E9A8310530A3}"/>
              </a:ext>
            </a:extLst>
          </p:cNvPr>
          <p:cNvSpPr/>
          <p:nvPr/>
        </p:nvSpPr>
        <p:spPr>
          <a:xfrm>
            <a:off x="1327448" y="2521570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Strategies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9917745-C4CA-4B0C-AD70-DE29C6F848E5}"/>
              </a:ext>
            </a:extLst>
          </p:cNvPr>
          <p:cNvSpPr/>
          <p:nvPr/>
        </p:nvSpPr>
        <p:spPr>
          <a:xfrm>
            <a:off x="1327448" y="1535874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Objectives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76D0713-2BF8-4371-9509-9E5185E5B762}"/>
              </a:ext>
            </a:extLst>
          </p:cNvPr>
          <p:cNvSpPr/>
          <p:nvPr/>
        </p:nvSpPr>
        <p:spPr>
          <a:xfrm>
            <a:off x="5918448" y="1535874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Culture, Values and Expectations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06F7BF1-43A4-49AC-BDA4-A2E61F3333AE}"/>
              </a:ext>
            </a:extLst>
          </p:cNvPr>
          <p:cNvSpPr/>
          <p:nvPr/>
        </p:nvSpPr>
        <p:spPr>
          <a:xfrm>
            <a:off x="5918448" y="2521570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Competencies and Behaviours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706D4C0-B0D7-422F-AFFC-66A0426387E5}"/>
              </a:ext>
            </a:extLst>
          </p:cNvPr>
          <p:cNvSpPr/>
          <p:nvPr/>
        </p:nvSpPr>
        <p:spPr>
          <a:xfrm>
            <a:off x="3528617" y="3420865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/>
              <a:t>Personal Development Plan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860562E-4728-4907-BF2E-0EF75A228AC1}"/>
              </a:ext>
            </a:extLst>
          </p:cNvPr>
          <p:cNvSpPr/>
          <p:nvPr/>
        </p:nvSpPr>
        <p:spPr>
          <a:xfrm>
            <a:off x="3528617" y="4677769"/>
            <a:ext cx="1440160" cy="715218"/>
          </a:xfrm>
          <a:prstGeom prst="roundRect">
            <a:avLst>
              <a:gd name="adj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Organisational Performance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2EAA38D-9E3F-4B17-B2E7-1B7868D107DC}"/>
              </a:ext>
            </a:extLst>
          </p:cNvPr>
          <p:cNvCxnSpPr>
            <a:stCxn id="4" idx="3"/>
            <a:endCxn id="9" idx="1"/>
          </p:cNvCxnSpPr>
          <p:nvPr/>
        </p:nvCxnSpPr>
        <p:spPr>
          <a:xfrm>
            <a:off x="5004048" y="1554361"/>
            <a:ext cx="914400" cy="339122"/>
          </a:xfrm>
          <a:prstGeom prst="straightConnector1">
            <a:avLst/>
          </a:prstGeom>
          <a:ln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1F70322-B8FA-43CE-A87C-D5016703BD3C}"/>
              </a:ext>
            </a:extLst>
          </p:cNvPr>
          <p:cNvCxnSpPr>
            <a:stCxn id="4" idx="1"/>
            <a:endCxn id="8" idx="3"/>
          </p:cNvCxnSpPr>
          <p:nvPr/>
        </p:nvCxnSpPr>
        <p:spPr>
          <a:xfrm flipH="1">
            <a:off x="2767608" y="1554361"/>
            <a:ext cx="796280" cy="339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57DCFF4-8804-4D5D-8696-F76C969B2600}"/>
              </a:ext>
            </a:extLst>
          </p:cNvPr>
          <p:cNvCxnSpPr>
            <a:stCxn id="8" idx="2"/>
            <a:endCxn id="7" idx="0"/>
          </p:cNvCxnSpPr>
          <p:nvPr/>
        </p:nvCxnSpPr>
        <p:spPr>
          <a:xfrm>
            <a:off x="2047528" y="2251092"/>
            <a:ext cx="0" cy="270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777D76F-4864-4FFC-B615-19F59AACB82A}"/>
              </a:ext>
            </a:extLst>
          </p:cNvPr>
          <p:cNvCxnSpPr>
            <a:stCxn id="7" idx="2"/>
            <a:endCxn id="6" idx="0"/>
          </p:cNvCxnSpPr>
          <p:nvPr/>
        </p:nvCxnSpPr>
        <p:spPr>
          <a:xfrm>
            <a:off x="2047528" y="3236788"/>
            <a:ext cx="0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F275CE78-80A1-4059-93EE-30DFB19FEF78}"/>
              </a:ext>
            </a:extLst>
          </p:cNvPr>
          <p:cNvCxnSpPr>
            <a:stCxn id="7" idx="3"/>
            <a:endCxn id="11" idx="1"/>
          </p:cNvCxnSpPr>
          <p:nvPr/>
        </p:nvCxnSpPr>
        <p:spPr>
          <a:xfrm>
            <a:off x="2767608" y="2879179"/>
            <a:ext cx="761009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CC5B1C4-6746-4AC7-8FD0-3F4C53823441}"/>
              </a:ext>
            </a:extLst>
          </p:cNvPr>
          <p:cNvCxnSpPr>
            <a:stCxn id="9" idx="2"/>
            <a:endCxn id="10" idx="0"/>
          </p:cNvCxnSpPr>
          <p:nvPr/>
        </p:nvCxnSpPr>
        <p:spPr>
          <a:xfrm>
            <a:off x="6638528" y="2251092"/>
            <a:ext cx="0" cy="270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2E6B2FDF-EA38-491B-AC28-D34749EC8706}"/>
              </a:ext>
            </a:extLst>
          </p:cNvPr>
          <p:cNvCxnSpPr>
            <a:stCxn id="10" idx="1"/>
            <a:endCxn id="11" idx="3"/>
          </p:cNvCxnSpPr>
          <p:nvPr/>
        </p:nvCxnSpPr>
        <p:spPr>
          <a:xfrm flipH="1">
            <a:off x="4968777" y="2879179"/>
            <a:ext cx="949671" cy="8992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BF05598-A746-4492-9761-194982128EE9}"/>
              </a:ext>
            </a:extLst>
          </p:cNvPr>
          <p:cNvCxnSpPr>
            <a:cxnSpLocks/>
            <a:stCxn id="10" idx="2"/>
            <a:endCxn id="5" idx="0"/>
          </p:cNvCxnSpPr>
          <p:nvPr/>
        </p:nvCxnSpPr>
        <p:spPr>
          <a:xfrm>
            <a:off x="6638528" y="3236788"/>
            <a:ext cx="28746" cy="697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A1EE913-AA18-471D-AAC9-9271F1A2FD52}"/>
              </a:ext>
            </a:extLst>
          </p:cNvPr>
          <p:cNvCxnSpPr>
            <a:stCxn id="11" idx="2"/>
            <a:endCxn id="12" idx="0"/>
          </p:cNvCxnSpPr>
          <p:nvPr/>
        </p:nvCxnSpPr>
        <p:spPr>
          <a:xfrm>
            <a:off x="4248697" y="4136083"/>
            <a:ext cx="0" cy="5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9B576D52-62BD-4C80-80CB-8890F5A88D8A}"/>
              </a:ext>
            </a:extLst>
          </p:cNvPr>
          <p:cNvCxnSpPr>
            <a:stCxn id="6" idx="3"/>
            <a:endCxn id="11" idx="1"/>
          </p:cNvCxnSpPr>
          <p:nvPr/>
        </p:nvCxnSpPr>
        <p:spPr>
          <a:xfrm flipV="1">
            <a:off x="2767608" y="3778474"/>
            <a:ext cx="761009" cy="715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424FA4CF-3E70-42D0-A89D-2CAA3B693613}"/>
              </a:ext>
            </a:extLst>
          </p:cNvPr>
          <p:cNvCxnSpPr>
            <a:stCxn id="6" idx="3"/>
            <a:endCxn id="12" idx="1"/>
          </p:cNvCxnSpPr>
          <p:nvPr/>
        </p:nvCxnSpPr>
        <p:spPr>
          <a:xfrm>
            <a:off x="2767608" y="4493692"/>
            <a:ext cx="761009" cy="5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25576BA7-D69C-46EB-9DFC-1CC9AC266649}"/>
              </a:ext>
            </a:extLst>
          </p:cNvPr>
          <p:cNvCxnSpPr>
            <a:cxnSpLocks/>
            <a:stCxn id="5" idx="1"/>
            <a:endCxn id="11" idx="3"/>
          </p:cNvCxnSpPr>
          <p:nvPr/>
        </p:nvCxnSpPr>
        <p:spPr>
          <a:xfrm flipH="1" flipV="1">
            <a:off x="4968777" y="3778474"/>
            <a:ext cx="949670" cy="5135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C1111A29-1BE2-4D65-BD73-E4EE504584DC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5004049" y="4292005"/>
            <a:ext cx="914398" cy="743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3005A745-9440-48E3-9F4D-7D09D7C774A7}"/>
              </a:ext>
            </a:extLst>
          </p:cNvPr>
          <p:cNvCxnSpPr>
            <a:stCxn id="7" idx="3"/>
            <a:endCxn id="10" idx="1"/>
          </p:cNvCxnSpPr>
          <p:nvPr/>
        </p:nvCxnSpPr>
        <p:spPr>
          <a:xfrm>
            <a:off x="2767608" y="2879179"/>
            <a:ext cx="3150840" cy="0"/>
          </a:xfrm>
          <a:prstGeom prst="straightConnector1">
            <a:avLst/>
          </a:prstGeom>
          <a:ln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79A33732-8BFF-4DE3-8F42-054EC0F321D2}"/>
              </a:ext>
            </a:extLst>
          </p:cNvPr>
          <p:cNvSpPr txBox="1"/>
          <p:nvPr/>
        </p:nvSpPr>
        <p:spPr>
          <a:xfrm>
            <a:off x="1392541" y="1111537"/>
            <a:ext cx="13099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Operations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E7A9E43-24C4-4514-BF7E-0DF15F1948CD}"/>
              </a:ext>
            </a:extLst>
          </p:cNvPr>
          <p:cNvSpPr txBox="1"/>
          <p:nvPr/>
        </p:nvSpPr>
        <p:spPr>
          <a:xfrm>
            <a:off x="5865421" y="1119170"/>
            <a:ext cx="1550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Development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7B9472D-E1AC-4249-B454-5EA294D6FBC2}"/>
              </a:ext>
            </a:extLst>
          </p:cNvPr>
          <p:cNvSpPr txBox="1"/>
          <p:nvPr/>
        </p:nvSpPr>
        <p:spPr>
          <a:xfrm>
            <a:off x="5891376" y="5151392"/>
            <a:ext cx="2877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Knight, J., et al (2018), p.31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E987F4A-DE75-4F43-9D91-EF685CC6712F}"/>
              </a:ext>
            </a:extLst>
          </p:cNvPr>
          <p:cNvSpPr txBox="1"/>
          <p:nvPr/>
        </p:nvSpPr>
        <p:spPr>
          <a:xfrm>
            <a:off x="83711" y="5156705"/>
            <a:ext cx="2424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>
                <a:solidFill>
                  <a:srgbClr val="FF0000"/>
                </a:solidFill>
              </a:rPr>
              <a:t>Vision to Performance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8B684D7-D9F8-4DBA-AEAA-E19D26284349}"/>
              </a:ext>
            </a:extLst>
          </p:cNvPr>
          <p:cNvSpPr txBox="1"/>
          <p:nvPr/>
        </p:nvSpPr>
        <p:spPr>
          <a:xfrm>
            <a:off x="3288054" y="3011523"/>
            <a:ext cx="19625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>
                <a:solidFill>
                  <a:srgbClr val="0000FF"/>
                </a:solidFill>
              </a:rPr>
              <a:t>Cognitive and Emotional</a:t>
            </a:r>
          </a:p>
        </p:txBody>
      </p:sp>
    </p:spTree>
    <p:extLst>
      <p:ext uri="{BB962C8B-B14F-4D97-AF65-F5344CB8AC3E}">
        <p14:creationId xmlns:p14="http://schemas.microsoft.com/office/powerpoint/2010/main" val="308405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47" grpId="0"/>
      <p:bldP spid="48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4410C-5C13-445E-81D1-FB4BD1470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Developing Others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4C67AFC-36E1-4E9D-96B2-A74AED633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68" y="1566772"/>
            <a:ext cx="7620432" cy="372445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7226B57-DDAA-4F41-BDBF-A3485D7F96F9}"/>
              </a:ext>
            </a:extLst>
          </p:cNvPr>
          <p:cNvSpPr txBox="1"/>
          <p:nvPr/>
        </p:nvSpPr>
        <p:spPr>
          <a:xfrm>
            <a:off x="1741924" y="5422899"/>
            <a:ext cx="69620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00FF"/>
                </a:solidFill>
              </a:rPr>
              <a:t>Unknown. (2010) Emotional Intelligence. Coventry, UK: MTD Training &amp; </a:t>
            </a:r>
            <a:r>
              <a:rPr lang="en-GB" sz="1200" dirty="0" err="1">
                <a:solidFill>
                  <a:srgbClr val="0000FF"/>
                </a:solidFill>
              </a:rPr>
              <a:t>Ventus</a:t>
            </a:r>
            <a:r>
              <a:rPr lang="en-GB" sz="1200" dirty="0">
                <a:solidFill>
                  <a:srgbClr val="0000FF"/>
                </a:solidFill>
              </a:rPr>
              <a:t> Publishing </a:t>
            </a:r>
            <a:r>
              <a:rPr lang="en-GB" sz="1200" dirty="0" err="1">
                <a:solidFill>
                  <a:srgbClr val="0000FF"/>
                </a:solidFill>
              </a:rPr>
              <a:t>ApS</a:t>
            </a:r>
            <a:r>
              <a:rPr lang="en-GB" sz="1200" dirty="0">
                <a:solidFill>
                  <a:srgbClr val="0000FF"/>
                </a:solidFill>
              </a:rPr>
              <a:t>. </a:t>
            </a:r>
            <a:r>
              <a:rPr lang="en-GB" sz="1200" i="1" dirty="0">
                <a:solidFill>
                  <a:srgbClr val="0000FF"/>
                </a:solidFill>
              </a:rPr>
              <a:t>P.54 </a:t>
            </a:r>
          </a:p>
        </p:txBody>
      </p:sp>
    </p:spTree>
    <p:extLst>
      <p:ext uri="{BB962C8B-B14F-4D97-AF65-F5344CB8AC3E}">
        <p14:creationId xmlns:p14="http://schemas.microsoft.com/office/powerpoint/2010/main" val="3755942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6D91E6-8B60-41AF-B508-5FCA2CDB6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A8740-9726-4488-8653-3FFC3371CC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pay attention to the following short video clip and record what you believe are the: -</a:t>
            </a:r>
          </a:p>
          <a:p>
            <a:r>
              <a:rPr lang="en-GB" dirty="0"/>
              <a:t>Key messages</a:t>
            </a:r>
          </a:p>
          <a:p>
            <a:r>
              <a:rPr lang="en-GB" dirty="0"/>
              <a:t>Points of contention</a:t>
            </a:r>
          </a:p>
          <a:p>
            <a:r>
              <a:rPr lang="en-GB" dirty="0"/>
              <a:t>Implications for leaders/managers….and employees</a:t>
            </a:r>
          </a:p>
        </p:txBody>
      </p:sp>
    </p:spTree>
    <p:extLst>
      <p:ext uri="{BB962C8B-B14F-4D97-AF65-F5344CB8AC3E}">
        <p14:creationId xmlns:p14="http://schemas.microsoft.com/office/powerpoint/2010/main" val="1404488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30522-7109-4C3A-A42E-65662994A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Emotional Intelligence </a:t>
            </a:r>
          </a:p>
        </p:txBody>
      </p:sp>
      <p:pic>
        <p:nvPicPr>
          <p:cNvPr id="6" name="4.06  Emotional Intelligence in Tough Conversations">
            <a:hlinkClick r:id="" action="ppaction://media"/>
            <a:extLst>
              <a:ext uri="{FF2B5EF4-FFF2-40B4-BE49-F238E27FC236}">
                <a16:creationId xmlns:a16="http://schemas.microsoft.com/office/drawing/2014/main" id="{B71DD0C6-246E-4C04-951E-DE74886CF325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0612" y="1124744"/>
            <a:ext cx="6962775" cy="3916363"/>
          </a:xfrm>
        </p:spPr>
      </p:pic>
    </p:spTree>
    <p:extLst>
      <p:ext uri="{BB962C8B-B14F-4D97-AF65-F5344CB8AC3E}">
        <p14:creationId xmlns:p14="http://schemas.microsoft.com/office/powerpoint/2010/main" val="1399755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99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B4A2D-FC94-43BF-BCF6-FB2FFC457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Video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0A87D-5070-4EE3-9D85-DE2927BB2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were the key learning points you identified from the video?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Prepare to discuss these as a group.</a:t>
            </a:r>
          </a:p>
        </p:txBody>
      </p:sp>
    </p:spTree>
    <p:extLst>
      <p:ext uri="{BB962C8B-B14F-4D97-AF65-F5344CB8AC3E}">
        <p14:creationId xmlns:p14="http://schemas.microsoft.com/office/powerpoint/2010/main" val="29580035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E992E-666A-403F-8DB7-B81EEEC33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Self Awareness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5EB1B-8987-4B88-9F0C-76C6BBB4F4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00CC"/>
                </a:solidFill>
              </a:rPr>
              <a:t>Exercise: Complete the Emotional Intelligence Questionnaire and prepare to discuss your results…….Self-disclosure!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FF"/>
                </a:solidFill>
              </a:rPr>
              <a:t>30 mins.</a:t>
            </a:r>
          </a:p>
        </p:txBody>
      </p:sp>
    </p:spTree>
    <p:extLst>
      <p:ext uri="{BB962C8B-B14F-4D97-AF65-F5344CB8AC3E}">
        <p14:creationId xmlns:p14="http://schemas.microsoft.com/office/powerpoint/2010/main" val="16441927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840" y="861217"/>
            <a:ext cx="8229600" cy="857250"/>
          </a:xfrm>
        </p:spPr>
        <p:txBody>
          <a:bodyPr/>
          <a:lstStyle/>
          <a:p>
            <a:r>
              <a:rPr lang="en-GB" dirty="0"/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180" y="1718467"/>
            <a:ext cx="8241533" cy="3263504"/>
          </a:xfrm>
        </p:spPr>
        <p:txBody>
          <a:bodyPr>
            <a:normAutofit fontScale="85000" lnSpcReduction="20000"/>
          </a:bodyPr>
          <a:lstStyle/>
          <a:p>
            <a:pPr marL="385763" indent="-385763">
              <a:buFont typeface="+mj-lt"/>
              <a:buAutoNum type="arabicPeriod"/>
            </a:pPr>
            <a:r>
              <a:rPr lang="en-GB" sz="1800" dirty="0">
                <a:solidFill>
                  <a:srgbClr val="660066"/>
                </a:solidFill>
              </a:rPr>
              <a:t>Critically evaluate theories of emotional intelligence and their relevance to workforce development and business performance.														 </a:t>
            </a:r>
            <a:r>
              <a:rPr lang="en-GB" sz="1800" b="1" dirty="0">
                <a:solidFill>
                  <a:srgbClr val="660066"/>
                </a:solidFill>
              </a:rPr>
              <a:t>40%</a:t>
            </a:r>
            <a:r>
              <a:rPr lang="en-GB" sz="1800" dirty="0">
                <a:solidFill>
                  <a:srgbClr val="660066"/>
                </a:solidFill>
              </a:rPr>
              <a:t>         </a:t>
            </a:r>
          </a:p>
          <a:p>
            <a:pPr marL="385763" indent="-385763">
              <a:buFont typeface="+mj-lt"/>
              <a:buAutoNum type="arabicPeriod"/>
            </a:pPr>
            <a:r>
              <a:rPr lang="en-GB" sz="1800" dirty="0">
                <a:solidFill>
                  <a:srgbClr val="0000CC"/>
                </a:solidFill>
              </a:rPr>
              <a:t>Use theories of emotional intelligence and mindfulness to review the effect of emotions on your own workplace performance.    														</a:t>
            </a:r>
            <a:r>
              <a:rPr lang="en-GB" sz="1800" b="1" dirty="0">
                <a:solidFill>
                  <a:srgbClr val="0000CC"/>
                </a:solidFill>
              </a:rPr>
              <a:t>40%</a:t>
            </a:r>
            <a:r>
              <a:rPr lang="en-GB" sz="1800" b="1" dirty="0"/>
              <a:t> </a:t>
            </a:r>
            <a:r>
              <a:rPr lang="en-GB" sz="1800" dirty="0"/>
              <a:t>                       				</a:t>
            </a:r>
          </a:p>
          <a:p>
            <a:pPr marL="385763" indent="-385763">
              <a:buFont typeface="+mj-lt"/>
              <a:buAutoNum type="arabicPeriod"/>
            </a:pPr>
            <a:r>
              <a:rPr lang="en-GB" sz="1800" dirty="0">
                <a:solidFill>
                  <a:srgbClr val="FF0066"/>
                </a:solidFill>
              </a:rPr>
              <a:t>Evidence of wider reading and research, encompassing application of relevant academic theories and models                        														</a:t>
            </a:r>
            <a:r>
              <a:rPr lang="en-GB" sz="1800" b="1" dirty="0">
                <a:solidFill>
                  <a:srgbClr val="FF0066"/>
                </a:solidFill>
              </a:rPr>
              <a:t>10%</a:t>
            </a:r>
          </a:p>
          <a:p>
            <a:pPr marL="385763" indent="-385763">
              <a:buFont typeface="+mj-lt"/>
              <a:buAutoNum type="arabicPeriod"/>
            </a:pPr>
            <a:r>
              <a:rPr lang="en-GB" sz="1800" dirty="0">
                <a:solidFill>
                  <a:srgbClr val="33CC33"/>
                </a:solidFill>
              </a:rPr>
              <a:t>Citation/ referencing, report structure, syntax, grammar and punctuation                             						     					 </a:t>
            </a:r>
            <a:r>
              <a:rPr lang="en-GB" sz="1800" b="1" dirty="0">
                <a:solidFill>
                  <a:srgbClr val="33CC33"/>
                </a:solidFill>
              </a:rPr>
              <a:t>10%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EMPL6006 </a:t>
            </a:r>
          </a:p>
        </p:txBody>
      </p:sp>
    </p:spTree>
    <p:extLst>
      <p:ext uri="{BB962C8B-B14F-4D97-AF65-F5344CB8AC3E}">
        <p14:creationId xmlns:p14="http://schemas.microsoft.com/office/powerpoint/2010/main" val="398674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erson looking at the camera&#10;&#10;Description generated with high confidence">
            <a:extLst>
              <a:ext uri="{FF2B5EF4-FFF2-40B4-BE49-F238E27FC236}">
                <a16:creationId xmlns:a16="http://schemas.microsoft.com/office/drawing/2014/main" id="{493291B8-F86C-45D2-BF1F-A2B00DC12B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31454" y="897388"/>
            <a:ext cx="2319866" cy="15465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775" y="857255"/>
            <a:ext cx="7886700" cy="994172"/>
          </a:xfrm>
        </p:spPr>
        <p:txBody>
          <a:bodyPr/>
          <a:lstStyle/>
          <a:p>
            <a:r>
              <a:rPr lang="en-GB" dirty="0"/>
              <a:t>Assessment Guidance 1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806825" y="1771850"/>
            <a:ext cx="6669741" cy="3438539"/>
            <a:chOff x="1459149" y="1690688"/>
            <a:chExt cx="9640111" cy="5102633"/>
          </a:xfrm>
        </p:grpSpPr>
        <p:graphicFrame>
          <p:nvGraphicFramePr>
            <p:cNvPr id="4" name="Diagram 3"/>
            <p:cNvGraphicFramePr/>
            <p:nvPr>
              <p:extLst/>
            </p:nvPr>
          </p:nvGraphicFramePr>
          <p:xfrm>
            <a:off x="1459149" y="1848255"/>
            <a:ext cx="7947498" cy="488102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4" r:lo="rId5" r:qs="rId6" r:cs="rId7"/>
            </a:graphicData>
          </a:graphic>
        </p:graphicFrame>
        <p:sp>
          <p:nvSpPr>
            <p:cNvPr id="5" name="TextBox 4"/>
            <p:cNvSpPr txBox="1"/>
            <p:nvPr/>
          </p:nvSpPr>
          <p:spPr>
            <a:xfrm>
              <a:off x="1624496" y="2796467"/>
              <a:ext cx="2675126" cy="1370179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Theories of</a:t>
              </a:r>
            </a:p>
            <a:p>
              <a:pPr algn="ctr"/>
              <a:r>
                <a:rPr lang="en-GB" dirty="0"/>
                <a:t>Emotional Intelligence (EI)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130373" y="1690688"/>
              <a:ext cx="3579780" cy="2055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What is WD? 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Who said what it is?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Who agrees these definitions ?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Critically evaluate the relevance of EI theories to WD.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Give examples from your workplace</a:t>
              </a:r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H="1">
              <a:off x="5992238" y="3918349"/>
              <a:ext cx="1" cy="543266"/>
            </a:xfrm>
            <a:prstGeom prst="straightConnector1">
              <a:avLst/>
            </a:prstGeom>
            <a:ln w="19050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7130373" y="4189982"/>
              <a:ext cx="3968887" cy="26033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What aspects of the business performance does it impact?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Critically evaluate the relevance of EI theories to BP.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rgbClr val="0070C0"/>
                  </a:solidFill>
                </a:rPr>
                <a:t>Give examples from your workplace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endParaRPr lang="en-GB" sz="1200" dirty="0">
                <a:solidFill>
                  <a:srgbClr val="0070C0"/>
                </a:solidFill>
              </a:endParaRPr>
            </a:p>
            <a:p>
              <a:pPr marL="214313" indent="-214313">
                <a:buFont typeface="Arial" panose="020B0604020202020204" pitchFamily="34" charset="0"/>
                <a:buChar char="•"/>
              </a:pPr>
              <a:endParaRPr lang="en-GB" sz="1200" dirty="0">
                <a:solidFill>
                  <a:srgbClr val="0070C0"/>
                </a:solidFill>
              </a:endParaRPr>
            </a:p>
            <a:p>
              <a:pPr marL="214313" indent="-214313">
                <a:buFont typeface="Arial" panose="020B0604020202020204" pitchFamily="34" charset="0"/>
                <a:buChar char="•"/>
              </a:pPr>
              <a:endParaRPr lang="en-GB" sz="1200" dirty="0">
                <a:solidFill>
                  <a:srgbClr val="0070C0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091432" y="4020705"/>
              <a:ext cx="2083636" cy="376800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en-US" sz="12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Critical evaluation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732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A2813-419F-4497-8C1C-395D05AAA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2180"/>
            <a:ext cx="8229600" cy="857250"/>
          </a:xfrm>
        </p:spPr>
        <p:txBody>
          <a:bodyPr/>
          <a:lstStyle/>
          <a:p>
            <a:r>
              <a:rPr lang="en-GB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25AD9-2646-4FDB-B5B6-CD84D2BD29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49430"/>
            <a:ext cx="6612341" cy="3617100"/>
          </a:xfrm>
        </p:spPr>
        <p:txBody>
          <a:bodyPr>
            <a:normAutofit fontScale="62500" lnSpcReduction="20000"/>
          </a:bodyPr>
          <a:lstStyle/>
          <a:p>
            <a:pPr marL="385763" indent="-385763">
              <a:buFont typeface="+mj-lt"/>
              <a:buAutoNum type="arabicPeriod"/>
            </a:pPr>
            <a:r>
              <a:rPr lang="en-GB" dirty="0">
                <a:solidFill>
                  <a:srgbClr val="0000CC"/>
                </a:solidFill>
              </a:rPr>
              <a:t>What theories of emotional intelligence are there?</a:t>
            </a:r>
          </a:p>
          <a:p>
            <a:pPr marL="642938" lvl="1" indent="-342900"/>
            <a:r>
              <a:rPr lang="en-GB" dirty="0">
                <a:solidFill>
                  <a:srgbClr val="660066"/>
                </a:solidFill>
              </a:rPr>
              <a:t>Who has developed theories?  How well are they supported?  Which appear to be the most important?  Why?  How recent are they? How do some of these key theories compare/contrast?  Are they developments of a common core theory?  Or totally different?  What is your opinion of them? Based upon what evidence</a:t>
            </a:r>
            <a:r>
              <a:rPr lang="en-GB" dirty="0"/>
              <a:t>?</a:t>
            </a:r>
          </a:p>
          <a:p>
            <a:pPr marL="642938" lvl="1" indent="-342900"/>
            <a:r>
              <a:rPr lang="en-GB" dirty="0">
                <a:solidFill>
                  <a:srgbClr val="FF0000"/>
                </a:solidFill>
              </a:rPr>
              <a:t>How do these theories relate to workforce development?</a:t>
            </a:r>
          </a:p>
          <a:p>
            <a:pPr marL="642938" lvl="1" indent="-342900"/>
            <a:r>
              <a:rPr lang="en-GB" dirty="0">
                <a:solidFill>
                  <a:srgbClr val="33CC33"/>
                </a:solidFill>
              </a:rPr>
              <a:t>How can they enhance or inhibit it?</a:t>
            </a:r>
          </a:p>
          <a:p>
            <a:pPr marL="642938" lvl="1" indent="-342900"/>
            <a:r>
              <a:rPr lang="en-GB" dirty="0">
                <a:solidFill>
                  <a:srgbClr val="FF0066"/>
                </a:solidFill>
              </a:rPr>
              <a:t>How can they impact upon business performance?  Improve or undermine it?</a:t>
            </a:r>
          </a:p>
          <a:p>
            <a:pPr marL="642938" lvl="1" indent="-342900"/>
            <a:r>
              <a:rPr lang="en-GB" dirty="0">
                <a:solidFill>
                  <a:srgbClr val="800000"/>
                </a:solidFill>
              </a:rPr>
              <a:t>What examples from your own organisation can you draw upon to illustrate your arguments?  What about other organisations?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0349A5-909E-4743-B4CA-99B4AFBCC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5400000">
            <a:off x="6184142" y="2152295"/>
            <a:ext cx="3429000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95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unset over a body of water&#10;&#10;Description generated with very high confidence">
            <a:extLst>
              <a:ext uri="{FF2B5EF4-FFF2-40B4-BE49-F238E27FC236}">
                <a16:creationId xmlns:a16="http://schemas.microsoft.com/office/drawing/2014/main" id="{3471EBC1-56EB-4C21-87B9-C864E0F360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119731" y="865337"/>
            <a:ext cx="4024270" cy="17312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7360"/>
            <a:ext cx="8229600" cy="857250"/>
          </a:xfrm>
        </p:spPr>
        <p:txBody>
          <a:bodyPr/>
          <a:lstStyle/>
          <a:p>
            <a:r>
              <a:rPr lang="en-GB" dirty="0"/>
              <a:t>Assessment Guidance 2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67734" y="1761133"/>
            <a:ext cx="8508722" cy="3756099"/>
            <a:chOff x="1086796" y="1797692"/>
            <a:chExt cx="10875265" cy="4447645"/>
          </a:xfrm>
        </p:grpSpPr>
        <p:graphicFrame>
          <p:nvGraphicFramePr>
            <p:cNvPr id="4" name="Diagram 3"/>
            <p:cNvGraphicFramePr/>
            <p:nvPr>
              <p:extLst>
                <p:ext uri="{D42A27DB-BD31-4B8C-83A1-F6EECF244321}">
                  <p14:modId xmlns:p14="http://schemas.microsoft.com/office/powerpoint/2010/main" val="1446027381"/>
                </p:ext>
              </p:extLst>
            </p:nvPr>
          </p:nvGraphicFramePr>
          <p:xfrm>
            <a:off x="1086796" y="1797692"/>
            <a:ext cx="7066604" cy="444764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5" r:lo="rId6" r:qs="rId7" r:cs="rId8"/>
            </a:graphicData>
          </a:graphic>
        </p:graphicFrame>
        <p:sp>
          <p:nvSpPr>
            <p:cNvPr id="5" name="TextBox 4"/>
            <p:cNvSpPr txBox="1"/>
            <p:nvPr/>
          </p:nvSpPr>
          <p:spPr>
            <a:xfrm>
              <a:off x="8440648" y="3065317"/>
              <a:ext cx="3521413" cy="23391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chemeClr val="accent1">
                      <a:lumMod val="75000"/>
                    </a:schemeClr>
                  </a:solidFill>
                </a:rPr>
                <a:t>What is M? 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chemeClr val="accent1">
                      <a:lumMod val="75000"/>
                    </a:schemeClr>
                  </a:solidFill>
                </a:rPr>
                <a:t>Who are the main M theorists ?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chemeClr val="accent1">
                      <a:lumMod val="75000"/>
                    </a:schemeClr>
                  </a:solidFill>
                </a:rPr>
                <a:t>Who agrees these theories?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chemeClr val="accent1">
                      <a:lumMod val="75000"/>
                    </a:schemeClr>
                  </a:solidFill>
                </a:rPr>
                <a:t>Review how both M and EI impact on your own workplace performance </a:t>
              </a:r>
            </a:p>
            <a:p>
              <a:pPr marL="214313" indent="-214313">
                <a:buFont typeface="Arial" panose="020B0604020202020204" pitchFamily="34" charset="0"/>
                <a:buChar char="•"/>
              </a:pPr>
              <a:r>
                <a:rPr lang="en-GB" sz="1200" dirty="0">
                  <a:solidFill>
                    <a:schemeClr val="accent1">
                      <a:lumMod val="75000"/>
                    </a:schemeClr>
                  </a:solidFill>
                </a:rPr>
                <a:t>Explain, with examples, that illustrate the performance issues related to emotions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3862920" y="4198963"/>
              <a:ext cx="2158712" cy="338554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en-US" sz="12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Review the on effect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425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994A49-FF5A-49A4-94BE-E3132FF24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857250"/>
          </a:xfrm>
        </p:spPr>
        <p:txBody>
          <a:bodyPr/>
          <a:lstStyle/>
          <a:p>
            <a:r>
              <a:rPr lang="en-GB" dirty="0"/>
              <a:t>Assessment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40C08-0838-415D-91F7-F76BDE992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9795" y="1832213"/>
            <a:ext cx="7144205" cy="2937774"/>
          </a:xfrm>
        </p:spPr>
        <p:txBody>
          <a:bodyPr>
            <a:normAutofit fontScale="70000" lnSpcReduction="20000"/>
          </a:bodyPr>
          <a:lstStyle/>
          <a:p>
            <a:pPr marL="385763" indent="-385763">
              <a:buFont typeface="+mj-lt"/>
              <a:buAutoNum type="arabicPeriod"/>
            </a:pPr>
            <a:r>
              <a:rPr lang="en-GB" dirty="0">
                <a:solidFill>
                  <a:srgbClr val="0000CC"/>
                </a:solidFill>
              </a:rPr>
              <a:t>Use theories of emotional intelligence and mindfulness to review the effect of emotions on your own workplace performance</a:t>
            </a:r>
          </a:p>
          <a:p>
            <a:pPr marL="685800" lvl="1" indent="-385763"/>
            <a:r>
              <a:rPr lang="en-GB" dirty="0">
                <a:solidFill>
                  <a:srgbClr val="0000CC"/>
                </a:solidFill>
              </a:rPr>
              <a:t>Who are the main theorists and what are the main theories?</a:t>
            </a:r>
          </a:p>
          <a:p>
            <a:pPr marL="685800" lvl="1" indent="-385763"/>
            <a:r>
              <a:rPr lang="en-GB" dirty="0">
                <a:solidFill>
                  <a:srgbClr val="0000CC"/>
                </a:solidFill>
              </a:rPr>
              <a:t>How does Mindfulness fit with Emotional Intelligence – are they complementary?  Examples?</a:t>
            </a:r>
          </a:p>
          <a:p>
            <a:pPr marL="685800" lvl="1" indent="-385763"/>
            <a:r>
              <a:rPr lang="en-GB" dirty="0">
                <a:solidFill>
                  <a:srgbClr val="0000CC"/>
                </a:solidFill>
              </a:rPr>
              <a:t>How can/do they help you understand your own emotions and their effect on your own workplace performance?  What does your review expose?</a:t>
            </a:r>
            <a:endParaRPr lang="en-GB" dirty="0"/>
          </a:p>
        </p:txBody>
      </p:sp>
      <p:pic>
        <p:nvPicPr>
          <p:cNvPr id="5" name="Picture 4" descr="A couple of palm trees next to a body of water&#10;&#10;Description generated with very high confidence">
            <a:extLst>
              <a:ext uri="{FF2B5EF4-FFF2-40B4-BE49-F238E27FC236}">
                <a16:creationId xmlns:a16="http://schemas.microsoft.com/office/drawing/2014/main" id="{8404311A-F57F-45AA-B64E-D1572C0508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857250"/>
            <a:ext cx="1999794" cy="15916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6A9069-17E7-4225-9C30-1C70E706AC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0" y="3764223"/>
            <a:ext cx="2070488" cy="1378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6643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B7FE8-8742-4AB5-BCC6-AC3197FC9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GB" dirty="0"/>
              <a:t>Summary/Reflection</a:t>
            </a:r>
          </a:p>
        </p:txBody>
      </p:sp>
      <p:pic>
        <p:nvPicPr>
          <p:cNvPr id="4" name="Picture 3" descr="A picture containing nature, water&#10;&#10;Description generated with very high confidence">
            <a:extLst>
              <a:ext uri="{FF2B5EF4-FFF2-40B4-BE49-F238E27FC236}">
                <a16:creationId xmlns:a16="http://schemas.microsoft.com/office/drawing/2014/main" id="{00E02A50-D8E3-4DE1-B6B7-7DEC4D586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31640" y="2132856"/>
            <a:ext cx="6853160" cy="352839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8DA9B81-EF12-4048-B1A3-CC98092C3098}"/>
              </a:ext>
            </a:extLst>
          </p:cNvPr>
          <p:cNvSpPr/>
          <p:nvPr/>
        </p:nvSpPr>
        <p:spPr>
          <a:xfrm>
            <a:off x="1475656" y="967072"/>
            <a:ext cx="6565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</a:rPr>
              <a:t>Take 5 minutes to reflect on the issues we have covered today…</a:t>
            </a:r>
          </a:p>
        </p:txBody>
      </p:sp>
    </p:spTree>
    <p:extLst>
      <p:ext uri="{BB962C8B-B14F-4D97-AF65-F5344CB8AC3E}">
        <p14:creationId xmlns:p14="http://schemas.microsoft.com/office/powerpoint/2010/main" val="352954325"/>
      </p:ext>
    </p:extLst>
  </p:cSld>
  <p:clrMapOvr>
    <a:masterClrMapping/>
  </p:clrMapOvr>
</p:sld>
</file>

<file path=ppt/theme/theme1.xml><?xml version="1.0" encoding="utf-8"?>
<a:theme xmlns:a="http://schemas.openxmlformats.org/drawingml/2006/main" name="SftWP July 15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831</TotalTime>
  <Words>707</Words>
  <Application>Microsoft Office PowerPoint</Application>
  <PresentationFormat>On-screen Show (4:3)</PresentationFormat>
  <Paragraphs>137</Paragraphs>
  <Slides>24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Myriad Pro</vt:lpstr>
      <vt:lpstr>SftWP July 15</vt:lpstr>
      <vt:lpstr>BMSK6006 Developing Emotional Intelligence for the Work Place</vt:lpstr>
      <vt:lpstr>Chapter 16 and Chapter 17 of the Student Yearbook, Final Year</vt:lpstr>
      <vt:lpstr>Some Key Concepts</vt:lpstr>
      <vt:lpstr>70:20:10</vt:lpstr>
      <vt:lpstr>Psychological Dimensions of EQ</vt:lpstr>
      <vt:lpstr>Major Relationship Management Challenges</vt:lpstr>
      <vt:lpstr>Major Elements in Human Relations</vt:lpstr>
      <vt:lpstr>Key Concepts – Organisational Performance!</vt:lpstr>
      <vt:lpstr>Workforce Development &amp; Business Performance </vt:lpstr>
      <vt:lpstr>EFQM - Fundamental Concepts</vt:lpstr>
      <vt:lpstr>EFQM Business Excellence Model</vt:lpstr>
      <vt:lpstr>PowerPoint Presentation</vt:lpstr>
      <vt:lpstr>Another view: Vision to Performance</vt:lpstr>
      <vt:lpstr>Developing Others</vt:lpstr>
      <vt:lpstr>Video Exercise</vt:lpstr>
      <vt:lpstr>Emotional Intelligence </vt:lpstr>
      <vt:lpstr>Video Review</vt:lpstr>
      <vt:lpstr>Self Awareness</vt:lpstr>
      <vt:lpstr>Assessment</vt:lpstr>
      <vt:lpstr>Assessment Guidance 1</vt:lpstr>
      <vt:lpstr>Assessment</vt:lpstr>
      <vt:lpstr>Assessment Guidance 2</vt:lpstr>
      <vt:lpstr>Assessment 2</vt:lpstr>
      <vt:lpstr>Summary/Reflection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Maund</dc:creator>
  <cp:lastModifiedBy>Paul Tinkler</cp:lastModifiedBy>
  <cp:revision>6</cp:revision>
  <dcterms:created xsi:type="dcterms:W3CDTF">2015-08-18T08:18:01Z</dcterms:created>
  <dcterms:modified xsi:type="dcterms:W3CDTF">2019-02-15T16:51:07Z</dcterms:modified>
</cp:coreProperties>
</file>