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7" r:id="rId18"/>
    <p:sldId id="278" r:id="rId19"/>
    <p:sldId id="279" r:id="rId20"/>
    <p:sldId id="274" r:id="rId21"/>
    <p:sldId id="275" r:id="rId22"/>
    <p:sldId id="276" r:id="rId23"/>
    <p:sldId id="280" r:id="rId24"/>
    <p:sldId id="281" r:id="rId25"/>
    <p:sldId id="282" r:id="rId26"/>
    <p:sldId id="283" r:id="rId27"/>
    <p:sldId id="284" r:id="rId28"/>
    <p:sldId id="285" r:id="rId29"/>
    <p:sldId id="286" r:id="rId30"/>
    <p:sldId id="287" r:id="rId31"/>
    <p:sldId id="288" r:id="rId32"/>
    <p:sldId id="289" r:id="rId33"/>
    <p:sldId id="290" r:id="rId34"/>
    <p:sldId id="292" r:id="rId35"/>
    <p:sldId id="291" r:id="rId36"/>
    <p:sldId id="293" r:id="rId37"/>
    <p:sldId id="294"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29781D9-8AF3-42F8-BDFE-9C711FC8DA4C}"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1475948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9781D9-8AF3-42F8-BDFE-9C711FC8DA4C}"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3452269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9781D9-8AF3-42F8-BDFE-9C711FC8DA4C}"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2349330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29781D9-8AF3-42F8-BDFE-9C711FC8DA4C}" type="datetimeFigureOut">
              <a:rPr lang="en-GB" smtClean="0"/>
              <a:t>15/11/2016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419785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29781D9-8AF3-42F8-BDFE-9C711FC8DA4C}" type="datetimeFigureOut">
              <a:rPr lang="en-GB" smtClean="0"/>
              <a:t>15/11/2016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219612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29781D9-8AF3-42F8-BDFE-9C711FC8DA4C}" type="datetimeFigureOut">
              <a:rPr lang="en-GB" smtClean="0"/>
              <a:t>15/11/2016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2207898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9781D9-8AF3-42F8-BDFE-9C711FC8DA4C}" type="datetimeFigureOut">
              <a:rPr lang="en-GB" smtClean="0"/>
              <a:t>15/11/2016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684225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9781D9-8AF3-42F8-BDFE-9C711FC8DA4C}" type="datetimeFigureOut">
              <a:rPr lang="en-GB" smtClean="0"/>
              <a:t>15/11/2016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3549401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9781D9-8AF3-42F8-BDFE-9C711FC8DA4C}" type="datetimeFigureOut">
              <a:rPr lang="en-GB" smtClean="0"/>
              <a:t>15/11/2016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373787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9781D9-8AF3-42F8-BDFE-9C711FC8DA4C}"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721347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9781D9-8AF3-42F8-BDFE-9C711FC8DA4C}"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F6F2EA-D307-4F0C-9702-3F782110F033}" type="slidenum">
              <a:rPr lang="en-GB" smtClean="0"/>
              <a:t>‹#›</a:t>
            </a:fld>
            <a:endParaRPr lang="en-GB"/>
          </a:p>
        </p:txBody>
      </p:sp>
    </p:spTree>
    <p:extLst>
      <p:ext uri="{BB962C8B-B14F-4D97-AF65-F5344CB8AC3E}">
        <p14:creationId xmlns:p14="http://schemas.microsoft.com/office/powerpoint/2010/main" val="1419670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9781D9-8AF3-42F8-BDFE-9C711FC8DA4C}" type="datetimeFigureOut">
              <a:rPr lang="en-GB" smtClean="0"/>
              <a:t>15/11/2016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F6F2EA-D307-4F0C-9702-3F782110F033}" type="slidenum">
              <a:rPr lang="en-GB" smtClean="0"/>
              <a:t>‹#›</a:t>
            </a:fld>
            <a:endParaRPr lang="en-GB"/>
          </a:p>
        </p:txBody>
      </p:sp>
    </p:spTree>
    <p:extLst>
      <p:ext uri="{BB962C8B-B14F-4D97-AF65-F5344CB8AC3E}">
        <p14:creationId xmlns:p14="http://schemas.microsoft.com/office/powerpoint/2010/main" val="1334386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gartner.com/analyst/54361" TargetMode="External"/><Relationship Id="rId2" Type="http://schemas.openxmlformats.org/officeDocument/2006/relationships/hyperlink" Target="http://blogs.gartner.com/smarterwithgartner/author/lgoasduf/"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artner.com/webinar/3451417?src=srcId=1-7251600004&amp;cm_sp=swg-_-wbnr-_-dynamic" TargetMode="External"/><Relationship Id="rId2" Type="http://schemas.openxmlformats.org/officeDocument/2006/relationships/hyperlink" Target="https://www.gartner.com/doc/3321523?srcId=1-7251599992&amp;cm_sp=swg-_-gi-_-dynamic"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www.gartner.com/smarterwithgartner/gartners-top-10-technology-trends-2017/" TargetMode="External"/><Relationship Id="rId3" Type="http://schemas.openxmlformats.org/officeDocument/2006/relationships/hyperlink" Target="http://www.gartner.com/smarterwithgartner/unrest-across-europe-is-causing-supply-chain-disruption/" TargetMode="External"/><Relationship Id="rId7" Type="http://schemas.openxmlformats.org/officeDocument/2006/relationships/hyperlink" Target="http://www.gartner.com/smarterwithgartner/10-management-techniques-from-born-digital-companies/" TargetMode="External"/><Relationship Id="rId12" Type="http://schemas.openxmlformats.org/officeDocument/2006/relationships/hyperlink" Target="http://www.gartner.com/smarterwithgartner/blockchain-combines-innovation-with-risk/" TargetMode="External"/><Relationship Id="rId2" Type="http://schemas.openxmlformats.org/officeDocument/2006/relationships/hyperlink" Target="http://www.gartner.com/smarterwithgartner/using-in-store-inventory-to-accelerate-retail-fulfillment/" TargetMode="External"/><Relationship Id="rId1" Type="http://schemas.openxmlformats.org/officeDocument/2006/relationships/slideLayout" Target="../slideLayouts/slideLayout7.xml"/><Relationship Id="rId6" Type="http://schemas.openxmlformats.org/officeDocument/2006/relationships/hyperlink" Target="http://www.gartner.com/smarterwithgartner/innovate-under-every-condition-the-bimodal-supply-chain/" TargetMode="External"/><Relationship Id="rId11" Type="http://schemas.openxmlformats.org/officeDocument/2006/relationships/hyperlink" Target="http://www.gartner.com/smarterwithgartner/3-trends-appear-in-the-gartner-hype-cycle-for-emerging-technologies-2016/" TargetMode="External"/><Relationship Id="rId5" Type="http://schemas.openxmlformats.org/officeDocument/2006/relationships/hyperlink" Target="http://www.gartner.com/smarterwithgartner/the-supply-chain-organization-of-the-future/" TargetMode="External"/><Relationship Id="rId10" Type="http://schemas.openxmlformats.org/officeDocument/2006/relationships/hyperlink" Target="http://www.gartner.com/smarterwithgartner/top-organizations-create-digital-ecosystems-infographic/" TargetMode="External"/><Relationship Id="rId4" Type="http://schemas.openxmlformats.org/officeDocument/2006/relationships/hyperlink" Target="http://www.gartner.com/smarterwithgartner/what-3d-printing-means-for-your-supply-chain/" TargetMode="External"/><Relationship Id="rId9" Type="http://schemas.openxmlformats.org/officeDocument/2006/relationships/hyperlink" Target="http://www.gartner.com/smarterwithgartner/gartner-predicts-a-virtual-world-of-exponential-change/"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inverto.com/en/service/supplier-management-consulting/?gclid=CMa41cy21c8CFQ0o0wodRDsISw"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en.wikipedia.org/wiki/Business_intelligence"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onstrategyhq.com/resources/how-to-write-a-strategic-plan/"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smartdraw.com/strategic-planning/strategic-planning-software.htm?id=343689&amp;gclid=CLPB4JCMq9ACFegK0wodF1wLjQ"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s://www.hks.harvard.edu/ocpa/cms/files/communications-program/communications-workshops/workshop-handouts/RAMAN_strategic-planning.pdf"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SUPPLY CHAIN STRATEGIES</a:t>
            </a:r>
            <a:endParaRPr lang="en-GB" dirty="0"/>
          </a:p>
        </p:txBody>
      </p:sp>
      <p:sp>
        <p:nvSpPr>
          <p:cNvPr id="3" name="Subtitle 2"/>
          <p:cNvSpPr>
            <a:spLocks noGrp="1"/>
          </p:cNvSpPr>
          <p:nvPr>
            <p:ph type="subTitle" idx="1"/>
          </p:nvPr>
        </p:nvSpPr>
        <p:spPr/>
        <p:txBody>
          <a:bodyPr/>
          <a:lstStyle/>
          <a:p>
            <a:r>
              <a:rPr lang="en-GB" dirty="0" smtClean="0"/>
              <a:t>Defining Strategy, Aligning Strategies, Differentiating Strategies</a:t>
            </a:r>
            <a:endParaRPr lang="en-GB" dirty="0"/>
          </a:p>
        </p:txBody>
      </p:sp>
    </p:spTree>
    <p:extLst>
      <p:ext uri="{BB962C8B-B14F-4D97-AF65-F5344CB8AC3E}">
        <p14:creationId xmlns:p14="http://schemas.microsoft.com/office/powerpoint/2010/main" val="17381445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404664"/>
            <a:ext cx="8640960" cy="4801314"/>
          </a:xfrm>
          <a:prstGeom prst="rect">
            <a:avLst/>
          </a:prstGeom>
          <a:noFill/>
        </p:spPr>
        <p:txBody>
          <a:bodyPr wrap="square" rtlCol="0">
            <a:spAutoFit/>
          </a:bodyPr>
          <a:lstStyle/>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Strategy is about planning as opposed to doing. It is about formulating a longer term plan for the Supply Chain, rather than the day to day solving of issues that inevitably occur.</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5 Important characteristics of Strategy are:</a:t>
            </a:r>
          </a:p>
          <a:p>
            <a:pPr algn="just"/>
            <a:endParaRPr lang="en-GB" dirty="0">
              <a:latin typeface="Arial" panose="020B0604020202020204" pitchFamily="34" charset="0"/>
              <a:cs typeface="Arial" panose="020B0604020202020204" pitchFamily="34" charset="0"/>
            </a:endParaRPr>
          </a:p>
          <a:p>
            <a:pPr marL="342900" indent="-342900" algn="just">
              <a:buAutoNum type="arabicPeriod"/>
            </a:pPr>
            <a:r>
              <a:rPr lang="en-GB" dirty="0" smtClean="0">
                <a:latin typeface="Arial" panose="020B0604020202020204" pitchFamily="34" charset="0"/>
                <a:cs typeface="Arial" panose="020B0604020202020204" pitchFamily="34" charset="0"/>
              </a:rPr>
              <a:t>Time [Long Term as opposed to Short term]</a:t>
            </a:r>
          </a:p>
          <a:p>
            <a:pPr marL="342900" indent="-342900" algn="just">
              <a:buAutoNum type="arabicPeriod"/>
            </a:pPr>
            <a:r>
              <a:rPr lang="en-GB" dirty="0" smtClean="0">
                <a:latin typeface="Arial" panose="020B0604020202020204" pitchFamily="34" charset="0"/>
                <a:cs typeface="Arial" panose="020B0604020202020204" pitchFamily="34" charset="0"/>
              </a:rPr>
              <a:t>Pattern of Decision [Decisions are consistent with each other over time]</a:t>
            </a:r>
          </a:p>
          <a:p>
            <a:pPr marL="342900" indent="-342900" algn="just">
              <a:buAutoNum type="arabicPeriod"/>
            </a:pPr>
            <a:r>
              <a:rPr lang="en-GB" dirty="0" smtClean="0">
                <a:latin typeface="Arial" panose="020B0604020202020204" pitchFamily="34" charset="0"/>
                <a:cs typeface="Arial" panose="020B0604020202020204" pitchFamily="34" charset="0"/>
              </a:rPr>
              <a:t>Impact [Changes are significant rather than small scale]</a:t>
            </a:r>
          </a:p>
          <a:p>
            <a:pPr marL="342900" indent="-342900" algn="just">
              <a:buAutoNum type="arabicPeriod"/>
            </a:pPr>
            <a:r>
              <a:rPr lang="en-GB" dirty="0" smtClean="0">
                <a:latin typeface="Arial" panose="020B0604020202020204" pitchFamily="34" charset="0"/>
                <a:cs typeface="Arial" panose="020B0604020202020204" pitchFamily="34" charset="0"/>
              </a:rPr>
              <a:t>Concentration of Effort [Focus is on defined, selected capabilities rather than broad brush]</a:t>
            </a:r>
          </a:p>
          <a:p>
            <a:pPr marL="342900" indent="-342900" algn="just">
              <a:buAutoNum type="arabicPeriod"/>
            </a:pPr>
            <a:r>
              <a:rPr lang="en-GB" dirty="0" smtClean="0">
                <a:latin typeface="Arial" panose="020B0604020202020204" pitchFamily="34" charset="0"/>
                <a:cs typeface="Arial" panose="020B0604020202020204" pitchFamily="34" charset="0"/>
              </a:rPr>
              <a:t>Comprehensiveness [All processes in the Supply Chain are co-ordinated]</a:t>
            </a:r>
          </a:p>
          <a:p>
            <a:pPr marL="342900" indent="-342900" algn="just">
              <a:buAutoNum type="arabicPeriod"/>
            </a:pPr>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(Logistics Management &amp; Strategy. Harrison &amp; Hoek 2002, Prentice Hall).</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939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620688"/>
            <a:ext cx="6912768"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467544" y="5805264"/>
            <a:ext cx="7848872" cy="36933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Logistics Management &amp; Strategy. Harrison &amp; Hoek 2002, Prentice Hall</a:t>
            </a:r>
            <a:endParaRPr lang="en-GB" dirty="0"/>
          </a:p>
        </p:txBody>
      </p:sp>
    </p:spTree>
    <p:extLst>
      <p:ext uri="{BB962C8B-B14F-4D97-AF65-F5344CB8AC3E}">
        <p14:creationId xmlns:p14="http://schemas.microsoft.com/office/powerpoint/2010/main" val="1412629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280919"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6093296"/>
            <a:ext cx="8136903" cy="36933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Logistics Management &amp; Strategy. Harrison &amp; Hoek 2002, Prentice Hall</a:t>
            </a:r>
            <a:endParaRPr lang="en-GB" dirty="0"/>
          </a:p>
        </p:txBody>
      </p:sp>
    </p:spTree>
    <p:extLst>
      <p:ext uri="{BB962C8B-B14F-4D97-AF65-F5344CB8AC3E}">
        <p14:creationId xmlns:p14="http://schemas.microsoft.com/office/powerpoint/2010/main" val="1558698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1"/>
            <a:ext cx="8856984" cy="6586418"/>
          </a:xfrm>
          <a:prstGeom prst="rect">
            <a:avLst/>
          </a:prstGeom>
        </p:spPr>
        <p:txBody>
          <a:bodyPr wrap="square">
            <a:spAutoFit/>
          </a:bodyPr>
          <a:lstStyle/>
          <a:p>
            <a:pPr algn="just"/>
            <a:r>
              <a:rPr lang="en-US" sz="2000" b="1" dirty="0">
                <a:latin typeface="Arial" panose="020B0604020202020204" pitchFamily="34" charset="0"/>
                <a:cs typeface="Arial" panose="020B0604020202020204" pitchFamily="34" charset="0"/>
              </a:rPr>
              <a:t>Brexit: Logistics Leaders Face Complexity and Cost </a:t>
            </a:r>
            <a:r>
              <a:rPr lang="en-US" sz="2000" b="1" dirty="0" smtClean="0">
                <a:latin typeface="Arial" panose="020B0604020202020204" pitchFamily="34" charset="0"/>
                <a:cs typeface="Arial" panose="020B0604020202020204" pitchFamily="34" charset="0"/>
              </a:rPr>
              <a:t>Implications Brexit </a:t>
            </a:r>
            <a:r>
              <a:rPr lang="en-US" sz="2000" b="1" dirty="0">
                <a:latin typeface="Arial" panose="020B0604020202020204" pitchFamily="34" charset="0"/>
                <a:cs typeface="Arial" panose="020B0604020202020204" pitchFamily="34" charset="0"/>
              </a:rPr>
              <a:t>is a test of agility and resilience of global supply chain </a:t>
            </a:r>
            <a:r>
              <a:rPr lang="en-US" sz="2000" b="1" dirty="0" smtClean="0">
                <a:latin typeface="Arial" panose="020B0604020202020204" pitchFamily="34" charset="0"/>
                <a:cs typeface="Arial" panose="020B0604020202020204" pitchFamily="34" charset="0"/>
              </a:rPr>
              <a:t>models</a:t>
            </a:r>
            <a:r>
              <a:rPr lang="en-US" sz="2400" b="1" dirty="0" smtClean="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July </a:t>
            </a:r>
            <a:r>
              <a:rPr lang="en-US" dirty="0">
                <a:latin typeface="Arial" panose="020B0604020202020204" pitchFamily="34" charset="0"/>
                <a:cs typeface="Arial" panose="020B0604020202020204" pitchFamily="34" charset="0"/>
              </a:rPr>
              <a:t>6, 2016 </a:t>
            </a:r>
            <a:r>
              <a:rPr lang="en-US" dirty="0" smtClean="0">
                <a:latin typeface="Arial" panose="020B0604020202020204" pitchFamily="34" charset="0"/>
                <a:cs typeface="Arial" panose="020B0604020202020204" pitchFamily="34" charset="0"/>
              </a:rPr>
              <a:t> Contributor</a:t>
            </a:r>
            <a:r>
              <a:rPr lang="en-US"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hlinkClick r:id="rId2"/>
              </a:rPr>
              <a:t>Laurence </a:t>
            </a:r>
            <a:r>
              <a:rPr lang="en-US" dirty="0" smtClean="0">
                <a:latin typeface="Arial" panose="020B0604020202020204" pitchFamily="34" charset="0"/>
                <a:cs typeface="Arial" panose="020B0604020202020204" pitchFamily="34" charset="0"/>
                <a:hlinkClick r:id="rId2"/>
              </a:rPr>
              <a:t>Goasduff</a:t>
            </a:r>
            <a:endParaRPr lang="en-US"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 landmark decision by the U.K. to leave the European Union (EU) will undoubtedly impact the $575 billion in annual trade between the U.K. and the EU. But what will it mean for global supply chain models</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Avoid immediate reactions, review scenario plans and consider new opportunities.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“We have yet to see what the full political fallout will be in the U.K., but supply chain and logistics leaders should avoid immediate reactions, review scenario plans and consider new opportunities,” said </a:t>
            </a:r>
            <a:r>
              <a:rPr lang="en-US" dirty="0">
                <a:latin typeface="Arial" panose="020B0604020202020204" pitchFamily="34" charset="0"/>
                <a:cs typeface="Arial" panose="020B0604020202020204" pitchFamily="34" charset="0"/>
                <a:hlinkClick r:id="rId3"/>
              </a:rPr>
              <a:t>Lisa Callinan</a:t>
            </a:r>
            <a:r>
              <a:rPr lang="en-US" dirty="0">
                <a:latin typeface="Arial" panose="020B0604020202020204" pitchFamily="34" charset="0"/>
                <a:cs typeface="Arial" panose="020B0604020202020204" pitchFamily="34" charset="0"/>
              </a:rPr>
              <a:t>, research director at Gartner</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It is apparent that the decision to leave could cause businesses to rethink locating their corporate headquarters in the U.K. “However, where there is uncertainty, there is also opportunity,” Ms. Callinan added. “The U.K. could remain a strategic choice to locate EU headquarters, as some will contend that the U.K. will have more freedom to form trade agreements outside the EU while maintaining a relationship with the EU</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 referendum result will be a test of the agility and resilience of global supply chain models in the midst of a period of significant change and uncertainty for the EU. Nevertheless, modern global supply chains should have the built-in logistics capacity to navigate and exploit disruptions such as Brexit.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7523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305342"/>
            <a:ext cx="7632848" cy="3785652"/>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Prepare for Added Supply Chain </a:t>
            </a:r>
            <a:r>
              <a:rPr lang="en-US" sz="2400" b="1" dirty="0" smtClean="0">
                <a:latin typeface="Arial" panose="020B0604020202020204" pitchFamily="34" charset="0"/>
                <a:cs typeface="Arial" panose="020B0604020202020204" pitchFamily="34" charset="0"/>
              </a:rPr>
              <a:t>Complexity</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Brexit will add additional supply chain and logistics complexity.  In addition, there is the question of duties for U.K.-manufactured and EU-manufactured goods, and how they will be applied</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“It’s likely to take years to work out tariffs and trade agreements, although a new agreement for the U.K. could potentially be fast tracked by stripping out the layers of hierarchy and approvals across member states,” said Ms.. Callinan.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Some form of customs controls appear inevitable which will add to transit times and increase the administrative burden for </a:t>
            </a:r>
            <a:r>
              <a:rPr lang="en-US" dirty="0" err="1" smtClean="0">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0096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12845"/>
            <a:ext cx="8352928" cy="5078313"/>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Logistics Leaders: Prepare for Change but Retain </a:t>
            </a:r>
            <a:r>
              <a:rPr lang="en-US" dirty="0" smtClean="0">
                <a:latin typeface="Arial" panose="020B0604020202020204" pitchFamily="34" charset="0"/>
                <a:cs typeface="Arial" panose="020B0604020202020204" pitchFamily="34" charset="0"/>
              </a:rPr>
              <a:t>Perspective.</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 U.K. is a far larger importer of goods from the EU than it is an exporter.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EU will want to protect the lucrative U.K. export market as much as the U.K. will want to maintain good relations with its EU neighbor. Furthermore, logistics leaders should acknowledge that technology can cope with the changes, and Brexit should not result in significant upheaval and expansive changes to logistics technology platforms</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Despite all the uncertainty, logistics leaders need to prepare for and respond to the scale of change that the Brexit decision will usher in.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As </a:t>
            </a:r>
            <a:r>
              <a:rPr lang="en-US" dirty="0">
                <a:latin typeface="Arial" panose="020B0604020202020204" pitchFamily="34" charset="0"/>
                <a:cs typeface="Arial" panose="020B0604020202020204" pitchFamily="34" charset="0"/>
              </a:rPr>
              <a:t>new processes and procedures are incorporated, logistics leaders need to allow for longer delivery lead times and the potential cost impact of trade between the U.K. and the EU</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0542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612845"/>
            <a:ext cx="8352928" cy="5539978"/>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Supply Chain Leaders: Be Ready for Increased Demand </a:t>
            </a:r>
            <a:r>
              <a:rPr lang="en-US" sz="2400" b="1" dirty="0" smtClean="0">
                <a:latin typeface="Arial" panose="020B0604020202020204" pitchFamily="34" charset="0"/>
                <a:cs typeface="Arial" panose="020B0604020202020204" pitchFamily="34" charset="0"/>
              </a:rPr>
              <a:t>Variability.</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Things should become clearer within the next 12 months</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Brexit will create substantially more demand variability.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Professional </a:t>
            </a:r>
            <a:r>
              <a:rPr lang="en-US" dirty="0">
                <a:latin typeface="Arial" panose="020B0604020202020204" pitchFamily="34" charset="0"/>
                <a:cs typeface="Arial" panose="020B0604020202020204" pitchFamily="34" charset="0"/>
              </a:rPr>
              <a:t>services companies are already advising clients throughout Europe to cut back spending and prepare for recession as a precautionary measure.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In </a:t>
            </a:r>
            <a:r>
              <a:rPr lang="en-US" dirty="0">
                <a:latin typeface="Arial" panose="020B0604020202020204" pitchFamily="34" charset="0"/>
                <a:cs typeface="Arial" panose="020B0604020202020204" pitchFamily="34" charset="0"/>
              </a:rPr>
              <a:t>order to manage the situation, supply chain leaders need to develop a range of different business scenarios as part of their sales and operations planning process</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“While negotiations are taking place, things should become clearer within the next 12 months,” said Ms. Callinan.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Until a clear position exists, it will be especially difficult to create any reliable long-range plans for supply and demand in the U.K. and other EU countries.”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7083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136339"/>
            <a:ext cx="8136904" cy="2585323"/>
          </a:xfrm>
          <a:prstGeom prst="rect">
            <a:avLst/>
          </a:prstGeom>
        </p:spPr>
        <p:txBody>
          <a:bodyPr wrap="square">
            <a:spAutoFit/>
          </a:bodyPr>
          <a:lstStyle/>
          <a:p>
            <a:pPr algn="just"/>
            <a:r>
              <a:rPr lang="en-US" dirty="0" smtClean="0">
                <a:latin typeface="Arial" panose="020B0604020202020204" pitchFamily="34" charset="0"/>
                <a:cs typeface="Arial" panose="020B0604020202020204" pitchFamily="34" charset="0"/>
              </a:rPr>
              <a:t>Complimentary </a:t>
            </a:r>
            <a:r>
              <a:rPr lang="en-US" dirty="0">
                <a:latin typeface="Arial" panose="020B0604020202020204" pitchFamily="34" charset="0"/>
                <a:cs typeface="Arial" panose="020B0604020202020204" pitchFamily="34" charset="0"/>
              </a:rPr>
              <a:t>Relevant </a:t>
            </a:r>
            <a:r>
              <a:rPr lang="en-US" dirty="0" smtClean="0">
                <a:latin typeface="Arial" panose="020B0604020202020204" pitchFamily="34" charset="0"/>
                <a:cs typeface="Arial" panose="020B0604020202020204" pitchFamily="34" charset="0"/>
              </a:rPr>
              <a:t>Research</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hlinkClick r:id="rId2"/>
              </a:rPr>
              <a:t>The Gartner Supply Chain Top 25 for 2016</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hlinkClick r:id="rId2"/>
              </a:rPr>
              <a:t>This research unveils the 12th annual global Supply Chain Top 25, identifying supply chain leaders and highlighting their best practices...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View Relevant </a:t>
            </a:r>
            <a:r>
              <a:rPr lang="en-US" dirty="0" smtClean="0">
                <a:latin typeface="Arial" panose="020B0604020202020204" pitchFamily="34" charset="0"/>
                <a:cs typeface="Arial" panose="020B0604020202020204" pitchFamily="34" charset="0"/>
              </a:rPr>
              <a:t>Webinars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hlinkClick r:id="rId3"/>
              </a:rPr>
              <a:t>The Gartner Healthcare Supply Chain Top 25 for 2016</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0111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74345"/>
            <a:ext cx="8208912" cy="4524315"/>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Related </a:t>
            </a:r>
            <a:r>
              <a:rPr lang="en-US" dirty="0" smtClean="0">
                <a:latin typeface="Arial" panose="020B0604020202020204" pitchFamily="34" charset="0"/>
                <a:cs typeface="Arial" panose="020B0604020202020204" pitchFamily="34" charset="0"/>
              </a:rPr>
              <a:t>Articles</a:t>
            </a:r>
          </a:p>
          <a:p>
            <a:pPr algn="just"/>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2"/>
              </a:rPr>
              <a:t>Using In-Store Inventory to Accelerate Retail Fulfillment</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3"/>
              </a:rPr>
              <a:t>Unrest Across Europe is Causing Supply Chain Disruption</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4"/>
              </a:rPr>
              <a:t>What 3D Printing Means for Your Supply Chain</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5"/>
              </a:rPr>
              <a:t>The Supply Chain Organization of the Future</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6"/>
              </a:rPr>
              <a:t>Innovate Under Every Condition: The Bimodal Supply </a:t>
            </a:r>
            <a:r>
              <a:rPr lang="en-US" dirty="0" smtClean="0">
                <a:latin typeface="Arial" panose="020B0604020202020204" pitchFamily="34" charset="0"/>
                <a:cs typeface="Arial" panose="020B0604020202020204" pitchFamily="34" charset="0"/>
                <a:hlinkClick r:id="rId6"/>
              </a:rPr>
              <a:t>Chain</a:t>
            </a:r>
            <a:endParaRPr lang="en-US"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Most Read Articles </a:t>
            </a:r>
            <a:endParaRPr lang="en-US"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7"/>
              </a:rPr>
              <a:t>10 Management Techniques from Born-Digital Companies</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8"/>
              </a:rPr>
              <a:t>Gartner’s Top 10 Strategic Technology Trends for 2017</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9"/>
              </a:rPr>
              <a:t>Gartner Predicts a Virtual World of Exponential Change</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10"/>
              </a:rPr>
              <a:t>The 2017 CIO Agenda [Infographic]</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11"/>
              </a:rPr>
              <a:t>3 Trends Appear in the Gartner Hype Cycle for Emerging Technologies, 2016</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hlinkClick r:id="rId12"/>
              </a:rPr>
              <a:t>Blockchain Combines Innovation with Risk</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8914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8280920"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9600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8784976" cy="6192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0" y="6165304"/>
            <a:ext cx="8892480" cy="646331"/>
          </a:xfrm>
          <a:prstGeom prst="rect">
            <a:avLst/>
          </a:prstGeom>
          <a:noFill/>
        </p:spPr>
        <p:txBody>
          <a:bodyPr wrap="square" rtlCol="0">
            <a:spAutoFit/>
          </a:bodyPr>
          <a:lstStyle/>
          <a:p>
            <a:r>
              <a:rPr lang="en-GB" u="sng" dirty="0">
                <a:hlinkClick r:id="rId3"/>
              </a:rPr>
              <a:t>http://www.inverto.com/en/service/supplier-management-consulting/?gclid=CMa41cy21c8CFQ0o0wodRDsISw</a:t>
            </a:r>
            <a:r>
              <a:rPr lang="en-GB" dirty="0"/>
              <a:t> </a:t>
            </a:r>
          </a:p>
        </p:txBody>
      </p:sp>
    </p:spTree>
    <p:extLst>
      <p:ext uri="{BB962C8B-B14F-4D97-AF65-F5344CB8AC3E}">
        <p14:creationId xmlns:p14="http://schemas.microsoft.com/office/powerpoint/2010/main" val="2187306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8208912"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2414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208912" cy="604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0512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88640"/>
            <a:ext cx="8208911"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3152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48680"/>
            <a:ext cx="8208912"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22398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64096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1659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51520" y="1822053"/>
            <a:ext cx="8496944"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6654" tIns="0" rIns="66654" bIns="0" numCol="1" anchor="ctr"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itchFamily="34" charset="0"/>
                <a:cs typeface="Arial" pitchFamily="34" charset="0"/>
              </a:rPr>
              <a:t>Business intelligence</a:t>
            </a:r>
            <a:r>
              <a:rPr kumimoji="0" lang="en-US" altLang="en-US" sz="2400" b="0" i="0" u="none" strike="noStrike" cap="none" normalizeH="0" baseline="0" dirty="0" smtClean="0">
                <a:ln>
                  <a:noFill/>
                </a:ln>
                <a:solidFill>
                  <a:schemeClr val="tx1"/>
                </a:solidFill>
                <a:effectLst/>
                <a:latin typeface="Arial" pitchFamily="34" charset="0"/>
                <a:cs typeface="Arial" pitchFamily="34" charset="0"/>
              </a:rPr>
              <a:t> </a:t>
            </a:r>
            <a:r>
              <a:rPr kumimoji="0" lang="en-US" altLang="en-US" b="0" i="0" u="none" strike="noStrike" cap="none" normalizeH="0" baseline="0" dirty="0" smtClean="0">
                <a:ln>
                  <a:noFill/>
                </a:ln>
                <a:solidFill>
                  <a:schemeClr val="tx1"/>
                </a:solidFill>
                <a:effectLst/>
                <a:latin typeface="Arial" pitchFamily="34" charset="0"/>
                <a:cs typeface="Arial" pitchFamily="34" charset="0"/>
              </a:rPr>
              <a:t>(BI) can be described as "a set of techniques and tools for the acquisition and transformation of raw data into meaningful and useful information for </a:t>
            </a:r>
            <a:r>
              <a:rPr kumimoji="0" lang="en-US" altLang="en-US" b="1" i="0" u="none" strike="noStrike" cap="none" normalizeH="0" baseline="0" dirty="0" smtClean="0">
                <a:ln>
                  <a:noFill/>
                </a:ln>
                <a:solidFill>
                  <a:schemeClr val="tx1"/>
                </a:solidFill>
                <a:effectLst/>
                <a:latin typeface="Arial" pitchFamily="34" charset="0"/>
                <a:cs typeface="Arial" pitchFamily="34" charset="0"/>
              </a:rPr>
              <a:t>business</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analysis purposes". The term "data surfacing" is also more often associated with BI functionality.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hlinkClick r:id="rId2"/>
              </a:rPr>
              <a:t>Business intelligence - Wikipedia</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t>
            </a:r>
            <a:endParaRPr kumimoji="0" lang="en-US" altLang="en-US" b="0" i="0" u="none" strike="noStrike" cap="none" normalizeH="0" baseline="0" dirty="0" smtClean="0">
              <a:ln>
                <a:noFill/>
              </a:ln>
              <a:solidFill>
                <a:srgbClr val="000000"/>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smtClean="0">
              <a:ln>
                <a:noFill/>
              </a:ln>
              <a:solidFill>
                <a:srgbClr val="000000"/>
              </a:solidFill>
              <a:effectLst/>
              <a:latin typeface="Arial" pitchFamily="34" charset="0"/>
              <a:cs typeface="Arial" pitchFamily="34" charset="0"/>
            </a:endParaRPr>
          </a:p>
        </p:txBody>
      </p:sp>
      <p:sp>
        <p:nvSpPr>
          <p:cNvPr id="3" name="AutoShape 2" descr="symres:sb_safeannotation.png"/>
          <p:cNvSpPr>
            <a:spLocks noChangeAspect="1" noChangeArrowheads="1"/>
          </p:cNvSpPr>
          <p:nvPr/>
        </p:nvSpPr>
        <p:spPr bwMode="auto">
          <a:xfrm>
            <a:off x="1762125" y="13811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91529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712968"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1496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8064895"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542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496943"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6092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856984"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6481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332656"/>
            <a:ext cx="8712968"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21555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568952" cy="5976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57139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568952"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3490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496944" cy="554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093296"/>
            <a:ext cx="8640960" cy="369332"/>
          </a:xfrm>
          <a:prstGeom prst="rect">
            <a:avLst/>
          </a:prstGeom>
          <a:noFill/>
        </p:spPr>
        <p:txBody>
          <a:bodyPr wrap="square" rtlCol="0">
            <a:spAutoFit/>
          </a:bodyPr>
          <a:lstStyle/>
          <a:p>
            <a:r>
              <a:rPr lang="en-GB" dirty="0">
                <a:hlinkClick r:id="rId3"/>
              </a:rPr>
              <a:t>http://onstrategyhq.com/resources/how-to-write-a-strategic-plan</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3163560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45" y="404664"/>
            <a:ext cx="8064897"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3659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60648"/>
            <a:ext cx="6984776" cy="5472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733256"/>
            <a:ext cx="8424936" cy="646331"/>
          </a:xfrm>
          <a:prstGeom prst="rect">
            <a:avLst/>
          </a:prstGeom>
          <a:noFill/>
        </p:spPr>
        <p:txBody>
          <a:bodyPr wrap="square" rtlCol="0">
            <a:spAutoFit/>
          </a:bodyPr>
          <a:lstStyle/>
          <a:p>
            <a:r>
              <a:rPr lang="en-GB" dirty="0">
                <a:hlinkClick r:id="rId3"/>
              </a:rPr>
              <a:t>https://</a:t>
            </a:r>
            <a:r>
              <a:rPr lang="en-GB" dirty="0" smtClean="0">
                <a:hlinkClick r:id="rId3"/>
              </a:rPr>
              <a:t>www.smartdraw.com/strategic-planning/strategic-planning-software.htm?id=343689&amp;gclid=CLPB4JCMq9ACFegK0wodF1wLjQ</a:t>
            </a:r>
            <a:r>
              <a:rPr lang="en-GB" dirty="0" smtClean="0"/>
              <a:t> </a:t>
            </a:r>
            <a:endParaRPr lang="en-GB" dirty="0"/>
          </a:p>
        </p:txBody>
      </p:sp>
    </p:spTree>
    <p:extLst>
      <p:ext uri="{BB962C8B-B14F-4D97-AF65-F5344CB8AC3E}">
        <p14:creationId xmlns:p14="http://schemas.microsoft.com/office/powerpoint/2010/main" val="38888509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97821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20" y="0"/>
            <a:ext cx="936104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33683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12970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13661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828836"/>
            <a:ext cx="8064896" cy="923330"/>
          </a:xfrm>
          <a:prstGeom prst="rect">
            <a:avLst/>
          </a:prstGeom>
        </p:spPr>
        <p:txBody>
          <a:bodyPr wrap="square">
            <a:spAutoFit/>
          </a:bodyPr>
          <a:lstStyle/>
          <a:p>
            <a:r>
              <a:rPr lang="en-GB" dirty="0">
                <a:hlinkClick r:id="rId2"/>
              </a:rPr>
              <a:t>https://</a:t>
            </a:r>
            <a:r>
              <a:rPr lang="en-GB" dirty="0" smtClean="0">
                <a:hlinkClick r:id="rId2"/>
              </a:rPr>
              <a:t>www.hks.harvard.edu/ocpa/cms/files/communications-program/communications-workshops/workshop-handouts/RAMAN_strategic-planning.pdf</a:t>
            </a:r>
            <a:r>
              <a:rPr lang="en-GB" dirty="0" smtClean="0"/>
              <a:t> </a:t>
            </a:r>
            <a:endParaRPr lang="en-GB" dirty="0"/>
          </a:p>
        </p:txBody>
      </p:sp>
      <p:sp>
        <p:nvSpPr>
          <p:cNvPr id="3" name="TextBox 2"/>
          <p:cNvSpPr txBox="1"/>
          <p:nvPr/>
        </p:nvSpPr>
        <p:spPr>
          <a:xfrm>
            <a:off x="611560" y="620688"/>
            <a:ext cx="7920880" cy="461665"/>
          </a:xfrm>
          <a:prstGeom prst="rect">
            <a:avLst/>
          </a:prstGeom>
          <a:noFill/>
        </p:spPr>
        <p:txBody>
          <a:bodyPr wrap="square" rtlCol="0">
            <a:spAutoFit/>
          </a:bodyPr>
          <a:lstStyle/>
          <a:p>
            <a:pPr algn="ctr"/>
            <a:r>
              <a:rPr lang="en-GB" sz="2400" b="1" dirty="0" smtClean="0">
                <a:latin typeface="Arial" panose="020B0604020202020204" pitchFamily="34" charset="0"/>
                <a:cs typeface="Arial" panose="020B0604020202020204" pitchFamily="34" charset="0"/>
              </a:rPr>
              <a:t>How to write a strategic plan</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6973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32656"/>
            <a:ext cx="8856984"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72758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908720"/>
            <a:ext cx="7704856"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73020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280920"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64628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548680"/>
            <a:ext cx="7632848" cy="461665"/>
          </a:xfrm>
          <a:prstGeom prst="rect">
            <a:avLst/>
          </a:prstGeom>
          <a:noFill/>
        </p:spPr>
        <p:txBody>
          <a:bodyPr wrap="square" rtlCol="0">
            <a:spAutoFit/>
          </a:bodyPr>
          <a:lstStyle/>
          <a:p>
            <a:pPr algn="ctr"/>
            <a:r>
              <a:rPr lang="en-GB" sz="2400" b="1" dirty="0" smtClean="0">
                <a:latin typeface="Arial" panose="020B0604020202020204" pitchFamily="34" charset="0"/>
                <a:cs typeface="Arial" panose="020B0604020202020204" pitchFamily="34" charset="0"/>
              </a:rPr>
              <a:t>Questions</a:t>
            </a:r>
            <a:endParaRPr lang="en-GB" sz="2400" b="1" dirty="0">
              <a:latin typeface="Arial" panose="020B0604020202020204" pitchFamily="34" charset="0"/>
              <a:cs typeface="Arial" panose="020B0604020202020204" pitchFamily="34" charset="0"/>
            </a:endParaRPr>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4784"/>
            <a:ext cx="9144000" cy="5373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8850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TotalTime>
  <Words>867</Words>
  <Application>Microsoft Office PowerPoint</Application>
  <PresentationFormat>On-screen Show (4:3)</PresentationFormat>
  <Paragraphs>87</Paragraphs>
  <Slides>37</Slides>
  <Notes>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SUPPLY CHAIN STRATEGIES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STRATEGIES</dc:title>
  <dc:creator>Windows</dc:creator>
  <cp:lastModifiedBy>Windows</cp:lastModifiedBy>
  <cp:revision>13</cp:revision>
  <dcterms:created xsi:type="dcterms:W3CDTF">2016-11-15T14:30:19Z</dcterms:created>
  <dcterms:modified xsi:type="dcterms:W3CDTF">2016-11-15T16:03:05Z</dcterms:modified>
</cp:coreProperties>
</file>