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7" r:id="rId1"/>
    <p:sldMasterId id="2147483762" r:id="rId2"/>
  </p:sldMasterIdLst>
  <p:notesMasterIdLst>
    <p:notesMasterId r:id="rId31"/>
  </p:notesMasterIdLst>
  <p:handoutMasterIdLst>
    <p:handoutMasterId r:id="rId32"/>
  </p:handoutMasterIdLst>
  <p:sldIdLst>
    <p:sldId id="256" r:id="rId3"/>
    <p:sldId id="292" r:id="rId4"/>
    <p:sldId id="278" r:id="rId5"/>
    <p:sldId id="279" r:id="rId6"/>
    <p:sldId id="280" r:id="rId7"/>
    <p:sldId id="281" r:id="rId8"/>
    <p:sldId id="282" r:id="rId9"/>
    <p:sldId id="283" r:id="rId10"/>
    <p:sldId id="284" r:id="rId11"/>
    <p:sldId id="285" r:id="rId12"/>
    <p:sldId id="287" r:id="rId13"/>
    <p:sldId id="288" r:id="rId14"/>
    <p:sldId id="289" r:id="rId15"/>
    <p:sldId id="290" r:id="rId16"/>
    <p:sldId id="291" r:id="rId17"/>
    <p:sldId id="257" r:id="rId18"/>
    <p:sldId id="273" r:id="rId19"/>
    <p:sldId id="264" r:id="rId20"/>
    <p:sldId id="270" r:id="rId21"/>
    <p:sldId id="258" r:id="rId22"/>
    <p:sldId id="277" r:id="rId23"/>
    <p:sldId id="260" r:id="rId24"/>
    <p:sldId id="261" r:id="rId25"/>
    <p:sldId id="265" r:id="rId26"/>
    <p:sldId id="266" r:id="rId27"/>
    <p:sldId id="267" r:id="rId28"/>
    <p:sldId id="263" r:id="rId29"/>
    <p:sldId id="269" r:id="rId30"/>
  </p:sldIdLst>
  <p:sldSz cx="9144000" cy="6858000" type="screen4x3"/>
  <p:notesSz cx="6669088" cy="99282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76" autoAdjust="0"/>
    <p:restoredTop sz="94660"/>
  </p:normalViewPr>
  <p:slideViewPr>
    <p:cSldViewPr>
      <p:cViewPr>
        <p:scale>
          <a:sx n="86" d="100"/>
          <a:sy n="86" d="100"/>
        </p:scale>
        <p:origin x="990" y="45"/>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968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sz="quarter" idx="1"/>
          </p:nvPr>
        </p:nvSpPr>
        <p:spPr>
          <a:xfrm>
            <a:off x="3778250" y="0"/>
            <a:ext cx="2889250" cy="496888"/>
          </a:xfrm>
          <a:prstGeom prst="rect">
            <a:avLst/>
          </a:prstGeom>
        </p:spPr>
        <p:txBody>
          <a:bodyPr vert="horz" lIns="91440" tIns="45720" rIns="91440" bIns="45720" rtlCol="0"/>
          <a:lstStyle>
            <a:lvl1pPr algn="r">
              <a:defRPr sz="1200"/>
            </a:lvl1pPr>
          </a:lstStyle>
          <a:p>
            <a:fld id="{0BAC2D7A-9190-4102-B2F2-0FE5E17C4FD8}" type="datetimeFigureOut">
              <a:rPr lang="cy-GB" smtClean="0"/>
              <a:t>20/11/2024</a:t>
            </a:fld>
            <a:endParaRPr lang="cy-GB"/>
          </a:p>
        </p:txBody>
      </p:sp>
      <p:sp>
        <p:nvSpPr>
          <p:cNvPr id="4" name="Footer Placeholder 3"/>
          <p:cNvSpPr>
            <a:spLocks noGrp="1"/>
          </p:cNvSpPr>
          <p:nvPr>
            <p:ph type="ftr" sz="quarter" idx="2"/>
          </p:nvPr>
        </p:nvSpPr>
        <p:spPr>
          <a:xfrm>
            <a:off x="0" y="9429750"/>
            <a:ext cx="2889250" cy="496888"/>
          </a:xfrm>
          <a:prstGeom prst="rect">
            <a:avLst/>
          </a:prstGeom>
        </p:spPr>
        <p:txBody>
          <a:bodyPr vert="horz" lIns="91440" tIns="45720" rIns="91440" bIns="45720" rtlCol="0" anchor="b"/>
          <a:lstStyle>
            <a:lvl1pPr algn="l">
              <a:defRPr sz="1200"/>
            </a:lvl1pPr>
          </a:lstStyle>
          <a:p>
            <a:endParaRPr lang="cy-GB"/>
          </a:p>
        </p:txBody>
      </p:sp>
      <p:sp>
        <p:nvSpPr>
          <p:cNvPr id="5" name="Slide Number Placeholder 4"/>
          <p:cNvSpPr>
            <a:spLocks noGrp="1"/>
          </p:cNvSpPr>
          <p:nvPr>
            <p:ph type="sldNum" sz="quarter" idx="3"/>
          </p:nvPr>
        </p:nvSpPr>
        <p:spPr>
          <a:xfrm>
            <a:off x="3778250" y="9429750"/>
            <a:ext cx="2889250" cy="496888"/>
          </a:xfrm>
          <a:prstGeom prst="rect">
            <a:avLst/>
          </a:prstGeom>
        </p:spPr>
        <p:txBody>
          <a:bodyPr vert="horz" lIns="91440" tIns="45720" rIns="91440" bIns="45720" rtlCol="0" anchor="b"/>
          <a:lstStyle>
            <a:lvl1pPr algn="r">
              <a:defRPr sz="1200"/>
            </a:lvl1pPr>
          </a:lstStyle>
          <a:p>
            <a:fld id="{C3E88194-61CA-4DEA-A8E8-174B8A8DB74A}" type="slidenum">
              <a:rPr lang="cy-GB" smtClean="0"/>
              <a:t>‹#›</a:t>
            </a:fld>
            <a:endParaRPr lang="cy-GB"/>
          </a:p>
        </p:txBody>
      </p:sp>
    </p:spTree>
    <p:extLst>
      <p:ext uri="{BB962C8B-B14F-4D97-AF65-F5344CB8AC3E}">
        <p14:creationId xmlns:p14="http://schemas.microsoft.com/office/powerpoint/2010/main" val="39567624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984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8250" y="0"/>
            <a:ext cx="2889250" cy="498475"/>
          </a:xfrm>
          <a:prstGeom prst="rect">
            <a:avLst/>
          </a:prstGeom>
        </p:spPr>
        <p:txBody>
          <a:bodyPr vert="horz" lIns="91440" tIns="45720" rIns="91440" bIns="45720" rtlCol="0"/>
          <a:lstStyle>
            <a:lvl1pPr algn="r">
              <a:defRPr sz="1200"/>
            </a:lvl1pPr>
          </a:lstStyle>
          <a:p>
            <a:fld id="{0F62173A-17D5-493A-B9DD-DD0457A679EE}" type="datetimeFigureOut">
              <a:rPr lang="en-GB" smtClean="0"/>
              <a:t>21/11/2024</a:t>
            </a:fld>
            <a:endParaRPr lang="en-GB"/>
          </a:p>
        </p:txBody>
      </p:sp>
      <p:sp>
        <p:nvSpPr>
          <p:cNvPr id="4" name="Slide Image Placeholder 3"/>
          <p:cNvSpPr>
            <a:spLocks noGrp="1" noRot="1" noChangeAspect="1"/>
          </p:cNvSpPr>
          <p:nvPr>
            <p:ph type="sldImg" idx="2"/>
          </p:nvPr>
        </p:nvSpPr>
        <p:spPr>
          <a:xfrm>
            <a:off x="1101725" y="1241425"/>
            <a:ext cx="4465638"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750" y="4778375"/>
            <a:ext cx="5335588"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889250" cy="4984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8250" y="9429750"/>
            <a:ext cx="2889250" cy="498475"/>
          </a:xfrm>
          <a:prstGeom prst="rect">
            <a:avLst/>
          </a:prstGeom>
        </p:spPr>
        <p:txBody>
          <a:bodyPr vert="horz" lIns="91440" tIns="45720" rIns="91440" bIns="45720" rtlCol="0" anchor="b"/>
          <a:lstStyle>
            <a:lvl1pPr algn="r">
              <a:defRPr sz="1200"/>
            </a:lvl1pPr>
          </a:lstStyle>
          <a:p>
            <a:fld id="{1A96F4AD-0DAE-46E7-8F51-C89A8F447BB5}" type="slidenum">
              <a:rPr lang="en-GB" smtClean="0"/>
              <a:t>‹#›</a:t>
            </a:fld>
            <a:endParaRPr lang="en-GB"/>
          </a:p>
        </p:txBody>
      </p:sp>
    </p:spTree>
    <p:extLst>
      <p:ext uri="{BB962C8B-B14F-4D97-AF65-F5344CB8AC3E}">
        <p14:creationId xmlns:p14="http://schemas.microsoft.com/office/powerpoint/2010/main" val="3381023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771948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34288F1-4587-48A3-AAB8-A2CBD5A6B492}" type="datetimeFigureOut">
              <a:rPr lang="en-US" smtClean="0"/>
              <a:t>11/20/2024</a:t>
            </a:fld>
            <a:endParaRPr lang="en-US"/>
          </a:p>
        </p:txBody>
      </p:sp>
      <p:sp>
        <p:nvSpPr>
          <p:cNvPr id="5" name="Footer Placeholder 4"/>
          <p:cNvSpPr>
            <a:spLocks noGrp="1"/>
          </p:cNvSpPr>
          <p:nvPr>
            <p:ph type="ftr" sz="quarter" idx="11"/>
          </p:nvPr>
        </p:nvSpPr>
        <p:spPr>
          <a:xfrm>
            <a:off x="2396319" y="329308"/>
            <a:ext cx="3086292" cy="309201"/>
          </a:xfrm>
        </p:spPr>
        <p:txBody>
          <a:bodyPr/>
          <a:lstStyle/>
          <a:p>
            <a:endParaRPr lang="en-US"/>
          </a:p>
        </p:txBody>
      </p:sp>
      <p:sp>
        <p:nvSpPr>
          <p:cNvPr id="6" name="Slide Number Placeholder 5"/>
          <p:cNvSpPr>
            <a:spLocks noGrp="1"/>
          </p:cNvSpPr>
          <p:nvPr>
            <p:ph type="sldNum" sz="quarter" idx="12"/>
          </p:nvPr>
        </p:nvSpPr>
        <p:spPr>
          <a:xfrm>
            <a:off x="1434703" y="798973"/>
            <a:ext cx="802005" cy="503578"/>
          </a:xfrm>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18741767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4288F1-4587-48A3-AAB8-A2CBD5A6B492}" type="datetimeFigureOut">
              <a:rPr lang="en-US" smtClean="0"/>
              <a:t>11/20/2024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9529663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D34288F1-4587-48A3-AAB8-A2CBD5A6B492}" type="datetimeFigureOut">
              <a:rPr lang="en-US" smtClean="0"/>
              <a:t>11/20/2024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D1133E-2AB8-4DC6-916A-BF9A0E3111F9}" type="slidenum">
              <a:rPr lang="en-US" smtClean="0"/>
              <a:t>‹#›</a:t>
            </a:fld>
            <a:endParaRPr lang="en-US"/>
          </a:p>
        </p:txBody>
      </p:sp>
      <p:sp>
        <p:nvSpPr>
          <p:cNvPr id="9" name="Content Placeholder 8"/>
          <p:cNvSpPr>
            <a:spLocks noGrp="1"/>
          </p:cNvSpPr>
          <p:nvPr>
            <p:ph sz="quarter" idx="13"/>
          </p:nvPr>
        </p:nvSpPr>
        <p:spPr>
          <a:xfrm>
            <a:off x="1298448" y="2121407"/>
            <a:ext cx="32004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63440" y="2119313"/>
            <a:ext cx="32004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610722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661434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748327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94116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78277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72906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591452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D34288F1-4587-48A3-AAB8-A2CBD5A6B492}" type="datetimeFigureOut">
              <a:rPr lang="en-US" smtClean="0"/>
              <a:t>11/20/2024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D1133E-2AB8-4DC6-916A-BF9A0E3111F9}" type="slidenum">
              <a:rPr lang="en-US" smtClean="0"/>
              <a:t>‹#›</a:t>
            </a:fld>
            <a:endParaRPr lang="en-US"/>
          </a:p>
        </p:txBody>
      </p:sp>
      <p:sp>
        <p:nvSpPr>
          <p:cNvPr id="9" name="Content Placeholder 8"/>
          <p:cNvSpPr>
            <a:spLocks noGrp="1"/>
          </p:cNvSpPr>
          <p:nvPr>
            <p:ph sz="quarter" idx="13"/>
          </p:nvPr>
        </p:nvSpPr>
        <p:spPr>
          <a:xfrm>
            <a:off x="1298448" y="2121407"/>
            <a:ext cx="32004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63440" y="2119313"/>
            <a:ext cx="32004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4338525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7.xml"/><Relationship Id="rId7" Type="http://schemas.openxmlformats.org/officeDocument/2006/relationships/slideLayout" Target="../slideLayouts/slideLayout11.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3429403148"/>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11/21/2024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717394707"/>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US" sz="3600" b="1" dirty="0"/>
              <a:t>Presentation of Data (Chapter 4)</a:t>
            </a:r>
            <a:br>
              <a:rPr lang="en-US" sz="3600" b="1" dirty="0"/>
            </a:br>
            <a:r>
              <a:rPr lang="en-US" sz="3600" b="1" dirty="0"/>
              <a:t> and </a:t>
            </a:r>
            <a:br>
              <a:rPr lang="en-US" sz="3600" b="1" dirty="0"/>
            </a:br>
            <a:r>
              <a:rPr lang="en-US" sz="3600" b="1" dirty="0"/>
              <a:t>Data Analysis (Chapter 5)</a:t>
            </a:r>
            <a:endParaRPr lang="en-US" sz="3600" dirty="0"/>
          </a:p>
        </p:txBody>
      </p:sp>
      <p:sp>
        <p:nvSpPr>
          <p:cNvPr id="3" name="Subtitle 2"/>
          <p:cNvSpPr>
            <a:spLocks noGrp="1"/>
          </p:cNvSpPr>
          <p:nvPr>
            <p:ph type="subTitle" idx="1"/>
          </p:nvPr>
        </p:nvSpPr>
        <p:spPr>
          <a:xfrm>
            <a:off x="1143000" y="4343400"/>
            <a:ext cx="6858000" cy="1655762"/>
          </a:xfrm>
        </p:spPr>
        <p:txBody>
          <a:bodyPr/>
          <a:lstStyle/>
          <a:p>
            <a:r>
              <a:rPr lang="en-US" dirty="0"/>
              <a:t>For students engaged in an empirical study</a:t>
            </a:r>
          </a:p>
        </p:txBody>
      </p:sp>
    </p:spTree>
    <p:extLst>
      <p:ext uri="{BB962C8B-B14F-4D97-AF65-F5344CB8AC3E}">
        <p14:creationId xmlns:p14="http://schemas.microsoft.com/office/powerpoint/2010/main" val="314622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1C977-D98B-E950-B12F-5A03018E2459}"/>
              </a:ext>
            </a:extLst>
          </p:cNvPr>
          <p:cNvSpPr>
            <a:spLocks noGrp="1"/>
          </p:cNvSpPr>
          <p:nvPr>
            <p:ph type="title"/>
          </p:nvPr>
        </p:nvSpPr>
        <p:spPr/>
        <p:txBody>
          <a:bodyPr/>
          <a:lstStyle/>
          <a:p>
            <a:r>
              <a:rPr lang="en-GB" b="1" dirty="0"/>
              <a:t>Consolidating our learning to date…</a:t>
            </a:r>
          </a:p>
        </p:txBody>
      </p:sp>
      <p:sp>
        <p:nvSpPr>
          <p:cNvPr id="3" name="Content Placeholder 2">
            <a:extLst>
              <a:ext uri="{FF2B5EF4-FFF2-40B4-BE49-F238E27FC236}">
                <a16:creationId xmlns:a16="http://schemas.microsoft.com/office/drawing/2014/main" id="{C5869AFE-1E0E-FC45-DDC7-F9B89D4B674A}"/>
              </a:ext>
            </a:extLst>
          </p:cNvPr>
          <p:cNvSpPr>
            <a:spLocks noGrp="1"/>
          </p:cNvSpPr>
          <p:nvPr>
            <p:ph idx="1"/>
          </p:nvPr>
        </p:nvSpPr>
        <p:spPr/>
        <p:txBody>
          <a:bodyPr/>
          <a:lstStyle/>
          <a:p>
            <a:r>
              <a:rPr lang="en-GB" dirty="0"/>
              <a:t>Individual task</a:t>
            </a:r>
          </a:p>
          <a:p>
            <a:r>
              <a:rPr lang="en-GB" dirty="0"/>
              <a:t>Group task</a:t>
            </a:r>
          </a:p>
        </p:txBody>
      </p:sp>
    </p:spTree>
    <p:extLst>
      <p:ext uri="{BB962C8B-B14F-4D97-AF65-F5344CB8AC3E}">
        <p14:creationId xmlns:p14="http://schemas.microsoft.com/office/powerpoint/2010/main" val="30471131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4917C-4CD8-CB1D-0D4B-92498DAEF8E1}"/>
              </a:ext>
            </a:extLst>
          </p:cNvPr>
          <p:cNvSpPr>
            <a:spLocks noGrp="1"/>
          </p:cNvSpPr>
          <p:nvPr>
            <p:ph type="title"/>
          </p:nvPr>
        </p:nvSpPr>
        <p:spPr/>
        <p:txBody>
          <a:bodyPr/>
          <a:lstStyle/>
          <a:p>
            <a:r>
              <a:rPr lang="en-GB" b="1" dirty="0"/>
              <a:t>Chapter 4</a:t>
            </a:r>
          </a:p>
        </p:txBody>
      </p:sp>
      <p:sp>
        <p:nvSpPr>
          <p:cNvPr id="3" name="Content Placeholder 2">
            <a:extLst>
              <a:ext uri="{FF2B5EF4-FFF2-40B4-BE49-F238E27FC236}">
                <a16:creationId xmlns:a16="http://schemas.microsoft.com/office/drawing/2014/main" id="{73A54A81-BA2D-EA28-9A5A-76E649574F0C}"/>
              </a:ext>
            </a:extLst>
          </p:cNvPr>
          <p:cNvSpPr>
            <a:spLocks noGrp="1"/>
          </p:cNvSpPr>
          <p:nvPr>
            <p:ph idx="1"/>
          </p:nvPr>
        </p:nvSpPr>
        <p:spPr/>
        <p:txBody>
          <a:bodyPr>
            <a:normAutofit/>
          </a:bodyPr>
          <a:lstStyle/>
          <a:p>
            <a:r>
              <a:rPr lang="en-GB" dirty="0"/>
              <a:t>This is your Presentation of Data Chapter</a:t>
            </a:r>
          </a:p>
          <a:p>
            <a:pPr lvl="1"/>
            <a:r>
              <a:rPr lang="en-GB" dirty="0"/>
              <a:t>1500-2500 words</a:t>
            </a:r>
          </a:p>
          <a:p>
            <a:pPr lvl="1"/>
            <a:r>
              <a:rPr lang="en-US" dirty="0">
                <a:effectLst/>
                <a:ea typeface="Times New Roman" panose="02020603050405020304" pitchFamily="18" charset="0"/>
              </a:rPr>
              <a:t>What was observed and what was discovered/found out?</a:t>
            </a:r>
            <a:endParaRPr lang="en-GB" dirty="0">
              <a:effectLst/>
              <a:ea typeface="Times New Roman" panose="02020603050405020304" pitchFamily="18" charset="0"/>
            </a:endParaRPr>
          </a:p>
          <a:p>
            <a:pPr lvl="1"/>
            <a:r>
              <a:rPr lang="en-US" dirty="0">
                <a:effectLst/>
                <a:ea typeface="Times New Roman" panose="02020603050405020304" pitchFamily="18" charset="0"/>
              </a:rPr>
              <a:t>This is a presentation of the data - not a discussion in this section.</a:t>
            </a:r>
            <a:endParaRPr lang="en-GB" dirty="0">
              <a:effectLst/>
              <a:ea typeface="Times New Roman" panose="02020603050405020304" pitchFamily="18" charset="0"/>
            </a:endParaRPr>
          </a:p>
          <a:p>
            <a:pPr lvl="1"/>
            <a:r>
              <a:rPr lang="en-US" dirty="0">
                <a:effectLst/>
                <a:ea typeface="Times New Roman" panose="02020603050405020304" pitchFamily="18" charset="0"/>
              </a:rPr>
              <a:t>All data needs to be </a:t>
            </a:r>
            <a:r>
              <a:rPr lang="en-US" dirty="0" err="1">
                <a:effectLst/>
                <a:ea typeface="Times New Roman" panose="02020603050405020304" pitchFamily="18" charset="0"/>
              </a:rPr>
              <a:t>analysed</a:t>
            </a:r>
            <a:r>
              <a:rPr lang="en-US" dirty="0">
                <a:effectLst/>
                <a:ea typeface="Times New Roman" panose="02020603050405020304" pitchFamily="18" charset="0"/>
              </a:rPr>
              <a:t> and </a:t>
            </a:r>
            <a:r>
              <a:rPr lang="en-US" dirty="0" err="1">
                <a:effectLst/>
                <a:ea typeface="Times New Roman" panose="02020603050405020304" pitchFamily="18" charset="0"/>
              </a:rPr>
              <a:t>summarised</a:t>
            </a:r>
            <a:r>
              <a:rPr lang="en-US" dirty="0">
                <a:effectLst/>
                <a:ea typeface="Times New Roman" panose="02020603050405020304" pitchFamily="18" charset="0"/>
              </a:rPr>
              <a:t>, it should not include just raw data</a:t>
            </a:r>
            <a:endParaRPr lang="en-GB" sz="3600" dirty="0"/>
          </a:p>
        </p:txBody>
      </p:sp>
    </p:spTree>
    <p:extLst>
      <p:ext uri="{BB962C8B-B14F-4D97-AF65-F5344CB8AC3E}">
        <p14:creationId xmlns:p14="http://schemas.microsoft.com/office/powerpoint/2010/main" val="2225079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2B665-52F4-4B62-1274-7AA99E7791C3}"/>
              </a:ext>
            </a:extLst>
          </p:cNvPr>
          <p:cNvSpPr>
            <a:spLocks noGrp="1"/>
          </p:cNvSpPr>
          <p:nvPr>
            <p:ph type="title"/>
          </p:nvPr>
        </p:nvSpPr>
        <p:spPr/>
        <p:txBody>
          <a:bodyPr/>
          <a:lstStyle/>
          <a:p>
            <a:r>
              <a:rPr lang="en-GB" b="1" dirty="0"/>
              <a:t>Presentation of Data</a:t>
            </a:r>
          </a:p>
        </p:txBody>
      </p:sp>
      <p:sp>
        <p:nvSpPr>
          <p:cNvPr id="3" name="Content Placeholder 2">
            <a:extLst>
              <a:ext uri="{FF2B5EF4-FFF2-40B4-BE49-F238E27FC236}">
                <a16:creationId xmlns:a16="http://schemas.microsoft.com/office/drawing/2014/main" id="{D0E613B2-4AD6-65F5-5851-44628C8E76FF}"/>
              </a:ext>
            </a:extLst>
          </p:cNvPr>
          <p:cNvSpPr>
            <a:spLocks noGrp="1"/>
          </p:cNvSpPr>
          <p:nvPr>
            <p:ph idx="1"/>
          </p:nvPr>
        </p:nvSpPr>
        <p:spPr/>
        <p:txBody>
          <a:bodyPr>
            <a:normAutofit fontScale="77500" lnSpcReduction="20000"/>
          </a:bodyPr>
          <a:lstStyle/>
          <a:p>
            <a:pPr marL="0" indent="0">
              <a:buNone/>
            </a:pPr>
            <a:r>
              <a:rPr lang="en-GB" dirty="0"/>
              <a:t>Helpful points to remember:</a:t>
            </a:r>
          </a:p>
          <a:p>
            <a:r>
              <a:rPr lang="en-GB" dirty="0"/>
              <a:t>Start with a brief introduction reiterating your research questions and outlining the chapter structure</a:t>
            </a:r>
          </a:p>
          <a:p>
            <a:r>
              <a:rPr lang="en-GB" dirty="0"/>
              <a:t>Link to wider reading</a:t>
            </a:r>
          </a:p>
          <a:p>
            <a:r>
              <a:rPr lang="en-GB" dirty="0"/>
              <a:t>Present your results clearly and concisely, using an objective and factual tone</a:t>
            </a:r>
          </a:p>
          <a:p>
            <a:r>
              <a:rPr lang="en-GB" dirty="0"/>
              <a:t>Where appropriate, use tables, graphs, and other visual aids to illustrate key data points and trends</a:t>
            </a:r>
          </a:p>
          <a:p>
            <a:r>
              <a:rPr lang="en-GB" dirty="0"/>
              <a:t>Organise your results logically, for example either by themes, research questions, or chronologically</a:t>
            </a:r>
          </a:p>
          <a:p>
            <a:r>
              <a:rPr lang="en-GB" dirty="0"/>
              <a:t>Use quotes from participants to substantiate your claims</a:t>
            </a:r>
          </a:p>
        </p:txBody>
      </p:sp>
    </p:spTree>
    <p:extLst>
      <p:ext uri="{BB962C8B-B14F-4D97-AF65-F5344CB8AC3E}">
        <p14:creationId xmlns:p14="http://schemas.microsoft.com/office/powerpoint/2010/main" val="13641349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65DBF-F305-1A5F-2746-F00C91786037}"/>
              </a:ext>
            </a:extLst>
          </p:cNvPr>
          <p:cNvSpPr>
            <a:spLocks noGrp="1"/>
          </p:cNvSpPr>
          <p:nvPr>
            <p:ph type="title"/>
          </p:nvPr>
        </p:nvSpPr>
        <p:spPr/>
        <p:txBody>
          <a:bodyPr/>
          <a:lstStyle/>
          <a:p>
            <a:r>
              <a:rPr lang="en-GB" b="1" dirty="0"/>
              <a:t>Presentation of Data</a:t>
            </a:r>
            <a:endParaRPr lang="en-GB" dirty="0"/>
          </a:p>
        </p:txBody>
      </p:sp>
      <p:sp>
        <p:nvSpPr>
          <p:cNvPr id="3" name="Content Placeholder 2">
            <a:extLst>
              <a:ext uri="{FF2B5EF4-FFF2-40B4-BE49-F238E27FC236}">
                <a16:creationId xmlns:a16="http://schemas.microsoft.com/office/drawing/2014/main" id="{1DC3D7B6-EC89-A4ED-286A-063118E9EBA5}"/>
              </a:ext>
            </a:extLst>
          </p:cNvPr>
          <p:cNvSpPr>
            <a:spLocks noGrp="1"/>
          </p:cNvSpPr>
          <p:nvPr>
            <p:ph idx="1"/>
          </p:nvPr>
        </p:nvSpPr>
        <p:spPr/>
        <p:txBody>
          <a:bodyPr>
            <a:normAutofit fontScale="70000" lnSpcReduction="20000"/>
          </a:bodyPr>
          <a:lstStyle/>
          <a:p>
            <a:r>
              <a:rPr lang="en-GB" dirty="0"/>
              <a:t>Explain how the data was collected and processed, providing context for the readers</a:t>
            </a:r>
          </a:p>
          <a:p>
            <a:r>
              <a:rPr lang="en-GB" dirty="0"/>
              <a:t>Maintain consistency in how you present and cite participant quotes or data</a:t>
            </a:r>
          </a:p>
          <a:p>
            <a:r>
              <a:rPr lang="en-GB" dirty="0"/>
              <a:t>Ensure all results are relevant to your research objectives and questions</a:t>
            </a:r>
          </a:p>
          <a:p>
            <a:r>
              <a:rPr lang="en-GB" dirty="0"/>
              <a:t>Use headings and subheadings to create an intuitive, easy-to-follow structure</a:t>
            </a:r>
          </a:p>
          <a:p>
            <a:r>
              <a:rPr lang="en-GB" dirty="0"/>
              <a:t>Write in the past tense, as you are reporting on completed research</a:t>
            </a:r>
          </a:p>
          <a:p>
            <a:r>
              <a:rPr lang="en-GB" dirty="0"/>
              <a:t>Conclude with a summary of key findings that relate directly to your research questions</a:t>
            </a:r>
          </a:p>
          <a:p>
            <a:r>
              <a:rPr lang="en-GB" dirty="0"/>
              <a:t>Provide a bridging sentence to connect with what is to come in your next chapter</a:t>
            </a:r>
          </a:p>
          <a:p>
            <a:endParaRPr lang="en-GB" dirty="0"/>
          </a:p>
        </p:txBody>
      </p:sp>
    </p:spTree>
    <p:extLst>
      <p:ext uri="{BB962C8B-B14F-4D97-AF65-F5344CB8AC3E}">
        <p14:creationId xmlns:p14="http://schemas.microsoft.com/office/powerpoint/2010/main" val="12852957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1587D-0A5F-EC8D-59E1-8EDDC90858AF}"/>
              </a:ext>
            </a:extLst>
          </p:cNvPr>
          <p:cNvSpPr>
            <a:spLocks noGrp="1"/>
          </p:cNvSpPr>
          <p:nvPr>
            <p:ph type="title"/>
          </p:nvPr>
        </p:nvSpPr>
        <p:spPr/>
        <p:txBody>
          <a:bodyPr/>
          <a:lstStyle/>
          <a:p>
            <a:r>
              <a:rPr lang="en-GB" b="1" dirty="0"/>
              <a:t>Setting the Scene</a:t>
            </a:r>
          </a:p>
        </p:txBody>
      </p:sp>
      <p:sp>
        <p:nvSpPr>
          <p:cNvPr id="3" name="Content Placeholder 2">
            <a:extLst>
              <a:ext uri="{FF2B5EF4-FFF2-40B4-BE49-F238E27FC236}">
                <a16:creationId xmlns:a16="http://schemas.microsoft.com/office/drawing/2014/main" id="{9901C0D5-3F8F-9475-0EE0-C540C7F45946}"/>
              </a:ext>
            </a:extLst>
          </p:cNvPr>
          <p:cNvSpPr>
            <a:spLocks noGrp="1"/>
          </p:cNvSpPr>
          <p:nvPr>
            <p:ph idx="1"/>
          </p:nvPr>
        </p:nvSpPr>
        <p:spPr/>
        <p:txBody>
          <a:bodyPr/>
          <a:lstStyle/>
          <a:p>
            <a:r>
              <a:rPr lang="en-GB" dirty="0"/>
              <a:t>At the outset, after introducing the chapter, referring to </a:t>
            </a:r>
            <a:r>
              <a:rPr lang="en-GB" i="1" dirty="0"/>
              <a:t>Your Dissertation Question, </a:t>
            </a:r>
            <a:r>
              <a:rPr lang="en-GB" dirty="0"/>
              <a:t>and providing a quote from your reading around </a:t>
            </a:r>
            <a:r>
              <a:rPr lang="en-GB" b="1" dirty="0"/>
              <a:t>presentation of data</a:t>
            </a:r>
            <a:r>
              <a:rPr lang="en-GB" dirty="0"/>
              <a:t>, you may find it helpful to include some demographic information</a:t>
            </a:r>
          </a:p>
          <a:p>
            <a:r>
              <a:rPr lang="en-GB" dirty="0"/>
              <a:t>Think of ways you can do this to add a visual element to your chapter…</a:t>
            </a:r>
          </a:p>
        </p:txBody>
      </p:sp>
    </p:spTree>
    <p:extLst>
      <p:ext uri="{BB962C8B-B14F-4D97-AF65-F5344CB8AC3E}">
        <p14:creationId xmlns:p14="http://schemas.microsoft.com/office/powerpoint/2010/main" val="7928217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D9D9F-59A4-B894-542D-FDC3FEA5F011}"/>
              </a:ext>
            </a:extLst>
          </p:cNvPr>
          <p:cNvSpPr>
            <a:spLocks noGrp="1"/>
          </p:cNvSpPr>
          <p:nvPr>
            <p:ph type="title"/>
          </p:nvPr>
        </p:nvSpPr>
        <p:spPr/>
        <p:txBody>
          <a:bodyPr/>
          <a:lstStyle/>
          <a:p>
            <a:r>
              <a:rPr lang="en-GB" b="1" dirty="0"/>
              <a:t>Examples – </a:t>
            </a:r>
            <a:r>
              <a:rPr lang="en-GB" sz="3200" b="1" dirty="0"/>
              <a:t>tell me what you can see here…</a:t>
            </a:r>
            <a:endParaRPr lang="en-GB" b="1" dirty="0"/>
          </a:p>
        </p:txBody>
      </p:sp>
      <p:pic>
        <p:nvPicPr>
          <p:cNvPr id="5" name="Content Placeholder 4" descr="A screenshot of a computer&#10;&#10;Description automatically generated">
            <a:extLst>
              <a:ext uri="{FF2B5EF4-FFF2-40B4-BE49-F238E27FC236}">
                <a16:creationId xmlns:a16="http://schemas.microsoft.com/office/drawing/2014/main" id="{1B5C7453-5DD9-A602-D0FD-E95A6E27FB84}"/>
              </a:ext>
            </a:extLst>
          </p:cNvPr>
          <p:cNvPicPr>
            <a:picLocks noGrp="1" noChangeAspect="1"/>
          </p:cNvPicPr>
          <p:nvPr>
            <p:ph idx="1"/>
          </p:nvPr>
        </p:nvPicPr>
        <p:blipFill rotWithShape="1">
          <a:blip r:embed="rId2"/>
          <a:srcRect l="20528" t="36069" r="21631" b="7090"/>
          <a:stretch/>
        </p:blipFill>
        <p:spPr bwMode="auto">
          <a:xfrm>
            <a:off x="1413433" y="1598902"/>
            <a:ext cx="6282767" cy="411609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6176396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D9D9F-59A4-B894-542D-FDC3FEA5F011}"/>
              </a:ext>
            </a:extLst>
          </p:cNvPr>
          <p:cNvSpPr>
            <a:spLocks noGrp="1"/>
          </p:cNvSpPr>
          <p:nvPr>
            <p:ph type="title"/>
          </p:nvPr>
        </p:nvSpPr>
        <p:spPr/>
        <p:txBody>
          <a:bodyPr/>
          <a:lstStyle/>
          <a:p>
            <a:r>
              <a:rPr lang="en-GB" b="1" dirty="0"/>
              <a:t>Examples – </a:t>
            </a:r>
            <a:r>
              <a:rPr lang="en-GB" sz="3200" b="1" dirty="0"/>
              <a:t>tell me what you can see here…</a:t>
            </a:r>
            <a:endParaRPr lang="en-GB" b="1" dirty="0"/>
          </a:p>
        </p:txBody>
      </p:sp>
      <p:pic>
        <p:nvPicPr>
          <p:cNvPr id="9" name="Content Placeholder 8" descr="A screenshot of a computer&#10;&#10;Description automatically generated">
            <a:extLst>
              <a:ext uri="{FF2B5EF4-FFF2-40B4-BE49-F238E27FC236}">
                <a16:creationId xmlns:a16="http://schemas.microsoft.com/office/drawing/2014/main" id="{EC3044A1-6551-C473-C554-59FDC8344C8F}"/>
              </a:ext>
            </a:extLst>
          </p:cNvPr>
          <p:cNvPicPr>
            <a:picLocks noGrp="1" noChangeAspect="1"/>
          </p:cNvPicPr>
          <p:nvPr>
            <p:ph idx="1"/>
          </p:nvPr>
        </p:nvPicPr>
        <p:blipFill rotWithShape="1">
          <a:blip r:embed="rId2"/>
          <a:srcRect l="20778" t="19320" r="22698" b="11494"/>
          <a:stretch/>
        </p:blipFill>
        <p:spPr bwMode="auto">
          <a:xfrm>
            <a:off x="1981200" y="1524000"/>
            <a:ext cx="5416128" cy="44196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2549913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FBAD0-8C86-BC3C-81C8-D66D8C4918C4}"/>
              </a:ext>
            </a:extLst>
          </p:cNvPr>
          <p:cNvSpPr>
            <a:spLocks noGrp="1"/>
          </p:cNvSpPr>
          <p:nvPr>
            <p:ph type="title"/>
          </p:nvPr>
        </p:nvSpPr>
        <p:spPr/>
        <p:txBody>
          <a:bodyPr/>
          <a:lstStyle/>
          <a:p>
            <a:r>
              <a:rPr lang="en-GB" b="1" dirty="0"/>
              <a:t>Presenting the Data</a:t>
            </a:r>
          </a:p>
        </p:txBody>
      </p:sp>
      <p:sp>
        <p:nvSpPr>
          <p:cNvPr id="3" name="Content Placeholder 2">
            <a:extLst>
              <a:ext uri="{FF2B5EF4-FFF2-40B4-BE49-F238E27FC236}">
                <a16:creationId xmlns:a16="http://schemas.microsoft.com/office/drawing/2014/main" id="{3DB77EE3-676F-EEE0-E445-127BE44BE600}"/>
              </a:ext>
            </a:extLst>
          </p:cNvPr>
          <p:cNvSpPr>
            <a:spLocks noGrp="1"/>
          </p:cNvSpPr>
          <p:nvPr>
            <p:ph idx="1"/>
          </p:nvPr>
        </p:nvSpPr>
        <p:spPr/>
        <p:txBody>
          <a:bodyPr/>
          <a:lstStyle/>
          <a:p>
            <a:r>
              <a:rPr lang="en-GB" b="0" i="0" dirty="0">
                <a:effectLst/>
                <a:latin typeface="__fkGroteskNeue_598ab8"/>
              </a:rPr>
              <a:t>Remember to focus on presenting the data objectively in this chapter, saving your discussion, interpretation and analysis for the discussion chapter, which is Chapter 5</a:t>
            </a:r>
          </a:p>
          <a:p>
            <a:r>
              <a:rPr lang="en-GB" dirty="0">
                <a:latin typeface="__fkGroteskNeue_598ab8"/>
              </a:rPr>
              <a:t>Remember – this is where </a:t>
            </a:r>
            <a:r>
              <a:rPr lang="en-US" dirty="0">
                <a:latin typeface="__fkGroteskNeue_598ab8"/>
              </a:rPr>
              <a:t>you showcase w</a:t>
            </a:r>
            <a:r>
              <a:rPr lang="en-US" dirty="0">
                <a:effectLst/>
                <a:ea typeface="Times New Roman" panose="02020603050405020304" pitchFamily="18" charset="0"/>
              </a:rPr>
              <a:t>hat was observed and what was discovered/found out as a result of your data collection</a:t>
            </a:r>
            <a:endParaRPr lang="en-GB" dirty="0"/>
          </a:p>
        </p:txBody>
      </p:sp>
    </p:spTree>
    <p:extLst>
      <p:ext uri="{BB962C8B-B14F-4D97-AF65-F5344CB8AC3E}">
        <p14:creationId xmlns:p14="http://schemas.microsoft.com/office/powerpoint/2010/main" val="8378989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D9D9F-59A4-B894-542D-FDC3FEA5F011}"/>
              </a:ext>
            </a:extLst>
          </p:cNvPr>
          <p:cNvSpPr>
            <a:spLocks noGrp="1"/>
          </p:cNvSpPr>
          <p:nvPr>
            <p:ph type="title"/>
          </p:nvPr>
        </p:nvSpPr>
        <p:spPr>
          <a:xfrm>
            <a:off x="628650" y="37407"/>
            <a:ext cx="7886700" cy="800793"/>
          </a:xfrm>
        </p:spPr>
        <p:txBody>
          <a:bodyPr/>
          <a:lstStyle/>
          <a:p>
            <a:r>
              <a:rPr lang="en-GB" b="1" dirty="0"/>
              <a:t>Examples – </a:t>
            </a:r>
            <a:r>
              <a:rPr lang="en-GB" sz="3200" b="1" dirty="0"/>
              <a:t>tell me what you can see here…</a:t>
            </a:r>
            <a:endParaRPr lang="en-GB" b="1" dirty="0"/>
          </a:p>
        </p:txBody>
      </p:sp>
      <p:pic>
        <p:nvPicPr>
          <p:cNvPr id="6" name="Content Placeholder 5" descr="A screenshot of a computer&#10;&#10;Description automatically generated">
            <a:extLst>
              <a:ext uri="{FF2B5EF4-FFF2-40B4-BE49-F238E27FC236}">
                <a16:creationId xmlns:a16="http://schemas.microsoft.com/office/drawing/2014/main" id="{9EC0E0FE-706D-8E57-66B3-C1EC836E157C}"/>
              </a:ext>
            </a:extLst>
          </p:cNvPr>
          <p:cNvPicPr>
            <a:picLocks noGrp="1" noChangeAspect="1"/>
          </p:cNvPicPr>
          <p:nvPr>
            <p:ph idx="1"/>
          </p:nvPr>
        </p:nvPicPr>
        <p:blipFill rotWithShape="1">
          <a:blip r:embed="rId2"/>
          <a:srcRect l="51108" t="20068" r="3928" b="7112"/>
          <a:stretch/>
        </p:blipFill>
        <p:spPr bwMode="auto">
          <a:xfrm>
            <a:off x="76200" y="701285"/>
            <a:ext cx="4876800" cy="5265377"/>
          </a:xfrm>
          <a:prstGeom prst="rect">
            <a:avLst/>
          </a:prstGeom>
          <a:ln>
            <a:noFill/>
          </a:ln>
          <a:extLst>
            <a:ext uri="{53640926-AAD7-44D8-BBD7-CCE9431645EC}">
              <a14:shadowObscured xmlns:a14="http://schemas.microsoft.com/office/drawing/2010/main"/>
            </a:ext>
          </a:extLst>
        </p:spPr>
      </p:pic>
      <p:sp>
        <p:nvSpPr>
          <p:cNvPr id="7" name="Speech Bubble: Rectangle 6">
            <a:extLst>
              <a:ext uri="{FF2B5EF4-FFF2-40B4-BE49-F238E27FC236}">
                <a16:creationId xmlns:a16="http://schemas.microsoft.com/office/drawing/2014/main" id="{185A3BAD-6E61-EC52-938D-67CD33CD863D}"/>
              </a:ext>
            </a:extLst>
          </p:cNvPr>
          <p:cNvSpPr/>
          <p:nvPr/>
        </p:nvSpPr>
        <p:spPr>
          <a:xfrm>
            <a:off x="4876800" y="1905000"/>
            <a:ext cx="4038600" cy="2590800"/>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0B1AEF7B-8EA1-E00D-A5B1-3F78608A5F5C}"/>
              </a:ext>
            </a:extLst>
          </p:cNvPr>
          <p:cNvSpPr txBox="1"/>
          <p:nvPr/>
        </p:nvSpPr>
        <p:spPr>
          <a:xfrm>
            <a:off x="5029200" y="2135326"/>
            <a:ext cx="3886200" cy="1754326"/>
          </a:xfrm>
          <a:prstGeom prst="rect">
            <a:avLst/>
          </a:prstGeom>
          <a:noFill/>
        </p:spPr>
        <p:txBody>
          <a:bodyPr wrap="square" rtlCol="0">
            <a:spAutoFit/>
          </a:bodyPr>
          <a:lstStyle/>
          <a:p>
            <a:pPr algn="ctr"/>
            <a:r>
              <a:rPr lang="en-GB" sz="2400" b="1" dirty="0">
                <a:solidFill>
                  <a:schemeClr val="bg1"/>
                </a:solidFill>
              </a:rPr>
              <a:t>REMEMBER!!!</a:t>
            </a:r>
          </a:p>
          <a:p>
            <a:endParaRPr lang="en-GB" sz="2400" b="1" dirty="0">
              <a:solidFill>
                <a:schemeClr val="bg1"/>
              </a:solidFill>
            </a:endParaRPr>
          </a:p>
          <a:p>
            <a:r>
              <a:rPr lang="en-GB" sz="2000" b="1" dirty="0">
                <a:solidFill>
                  <a:schemeClr val="bg1"/>
                </a:solidFill>
              </a:rPr>
              <a:t>This screenshot is from my own MA Dissertation – which is stored in the Turnitin cloud!!!</a:t>
            </a:r>
          </a:p>
        </p:txBody>
      </p:sp>
    </p:spTree>
    <p:extLst>
      <p:ext uri="{BB962C8B-B14F-4D97-AF65-F5344CB8AC3E}">
        <p14:creationId xmlns:p14="http://schemas.microsoft.com/office/powerpoint/2010/main" val="37091487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D9D9F-59A4-B894-542D-FDC3FEA5F011}"/>
              </a:ext>
            </a:extLst>
          </p:cNvPr>
          <p:cNvSpPr>
            <a:spLocks noGrp="1"/>
          </p:cNvSpPr>
          <p:nvPr>
            <p:ph type="title"/>
          </p:nvPr>
        </p:nvSpPr>
        <p:spPr>
          <a:xfrm>
            <a:off x="628650" y="37407"/>
            <a:ext cx="7886700" cy="800793"/>
          </a:xfrm>
        </p:spPr>
        <p:txBody>
          <a:bodyPr/>
          <a:lstStyle/>
          <a:p>
            <a:r>
              <a:rPr lang="en-GB" b="1" dirty="0"/>
              <a:t>Examples – </a:t>
            </a:r>
            <a:r>
              <a:rPr lang="en-GB" sz="3200" b="1" dirty="0"/>
              <a:t>tell me what you can see here…</a:t>
            </a:r>
            <a:endParaRPr lang="en-GB" b="1" dirty="0"/>
          </a:p>
        </p:txBody>
      </p:sp>
      <p:sp>
        <p:nvSpPr>
          <p:cNvPr id="7" name="Speech Bubble: Rectangle 6">
            <a:extLst>
              <a:ext uri="{FF2B5EF4-FFF2-40B4-BE49-F238E27FC236}">
                <a16:creationId xmlns:a16="http://schemas.microsoft.com/office/drawing/2014/main" id="{185A3BAD-6E61-EC52-938D-67CD33CD863D}"/>
              </a:ext>
            </a:extLst>
          </p:cNvPr>
          <p:cNvSpPr/>
          <p:nvPr/>
        </p:nvSpPr>
        <p:spPr>
          <a:xfrm>
            <a:off x="4876800" y="1905000"/>
            <a:ext cx="4038600" cy="2590800"/>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0B1AEF7B-8EA1-E00D-A5B1-3F78608A5F5C}"/>
              </a:ext>
            </a:extLst>
          </p:cNvPr>
          <p:cNvSpPr txBox="1"/>
          <p:nvPr/>
        </p:nvSpPr>
        <p:spPr>
          <a:xfrm>
            <a:off x="5029200" y="2135326"/>
            <a:ext cx="3886200" cy="1754326"/>
          </a:xfrm>
          <a:prstGeom prst="rect">
            <a:avLst/>
          </a:prstGeom>
          <a:noFill/>
        </p:spPr>
        <p:txBody>
          <a:bodyPr wrap="square" rtlCol="0">
            <a:spAutoFit/>
          </a:bodyPr>
          <a:lstStyle/>
          <a:p>
            <a:pPr algn="ctr"/>
            <a:r>
              <a:rPr lang="en-GB" sz="2400" b="1" dirty="0">
                <a:solidFill>
                  <a:schemeClr val="bg1"/>
                </a:solidFill>
              </a:rPr>
              <a:t>REMEMBER!!!</a:t>
            </a:r>
          </a:p>
          <a:p>
            <a:endParaRPr lang="en-GB" sz="2400" b="1" dirty="0">
              <a:solidFill>
                <a:schemeClr val="bg1"/>
              </a:solidFill>
            </a:endParaRPr>
          </a:p>
          <a:p>
            <a:r>
              <a:rPr lang="en-GB" sz="2000" b="1" dirty="0">
                <a:solidFill>
                  <a:schemeClr val="bg1"/>
                </a:solidFill>
              </a:rPr>
              <a:t>This screenshot is from my own MA Dissertation – which is stored in the Turnitin cloud!!!</a:t>
            </a:r>
          </a:p>
        </p:txBody>
      </p:sp>
      <p:pic>
        <p:nvPicPr>
          <p:cNvPr id="5" name="Content Placeholder 4" descr="A screenshot of a computer&#10;&#10;Description automatically generated">
            <a:extLst>
              <a:ext uri="{FF2B5EF4-FFF2-40B4-BE49-F238E27FC236}">
                <a16:creationId xmlns:a16="http://schemas.microsoft.com/office/drawing/2014/main" id="{2EEFD7EF-5B45-56F0-1DCB-0B760193B425}"/>
              </a:ext>
            </a:extLst>
          </p:cNvPr>
          <p:cNvPicPr>
            <a:picLocks noGrp="1" noChangeAspect="1"/>
          </p:cNvPicPr>
          <p:nvPr>
            <p:ph idx="1"/>
          </p:nvPr>
        </p:nvPicPr>
        <p:blipFill rotWithShape="1">
          <a:blip r:embed="rId2"/>
          <a:srcRect l="6731" t="19694" r="51972" b="6515"/>
          <a:stretch/>
        </p:blipFill>
        <p:spPr bwMode="auto">
          <a:xfrm>
            <a:off x="152400" y="762000"/>
            <a:ext cx="4495800" cy="517396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1480932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FC338-4AC7-2286-A94E-C1E20985E6BC}"/>
              </a:ext>
            </a:extLst>
          </p:cNvPr>
          <p:cNvSpPr>
            <a:spLocks noGrp="1"/>
          </p:cNvSpPr>
          <p:nvPr>
            <p:ph type="title"/>
          </p:nvPr>
        </p:nvSpPr>
        <p:spPr/>
        <p:txBody>
          <a:bodyPr/>
          <a:lstStyle/>
          <a:p>
            <a:r>
              <a:rPr lang="en-GB" b="1" dirty="0"/>
              <a:t>Chapter 4 – Presentation of Data</a:t>
            </a:r>
          </a:p>
        </p:txBody>
      </p:sp>
      <p:sp>
        <p:nvSpPr>
          <p:cNvPr id="3" name="Content Placeholder 2">
            <a:extLst>
              <a:ext uri="{FF2B5EF4-FFF2-40B4-BE49-F238E27FC236}">
                <a16:creationId xmlns:a16="http://schemas.microsoft.com/office/drawing/2014/main" id="{14883DE2-9B72-DD29-EC23-E2729EE283D1}"/>
              </a:ext>
            </a:extLst>
          </p:cNvPr>
          <p:cNvSpPr>
            <a:spLocks noGrp="1"/>
          </p:cNvSpPr>
          <p:nvPr>
            <p:ph idx="1"/>
          </p:nvPr>
        </p:nvSpPr>
        <p:spPr/>
        <p:txBody>
          <a:bodyPr/>
          <a:lstStyle/>
          <a:p>
            <a:r>
              <a:rPr lang="en-GB" dirty="0"/>
              <a:t>What does Chapter 4 do?</a:t>
            </a:r>
          </a:p>
          <a:p>
            <a:r>
              <a:rPr lang="en-GB" dirty="0"/>
              <a:t>What doesn’t Chapter 4 do?</a:t>
            </a:r>
          </a:p>
        </p:txBody>
      </p:sp>
    </p:spTree>
    <p:extLst>
      <p:ext uri="{BB962C8B-B14F-4D97-AF65-F5344CB8AC3E}">
        <p14:creationId xmlns:p14="http://schemas.microsoft.com/office/powerpoint/2010/main" val="26078733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FC338-4AC7-2286-A94E-C1E20985E6BC}"/>
              </a:ext>
            </a:extLst>
          </p:cNvPr>
          <p:cNvSpPr>
            <a:spLocks noGrp="1"/>
          </p:cNvSpPr>
          <p:nvPr>
            <p:ph type="title"/>
          </p:nvPr>
        </p:nvSpPr>
        <p:spPr/>
        <p:txBody>
          <a:bodyPr/>
          <a:lstStyle/>
          <a:p>
            <a:r>
              <a:rPr lang="en-GB" b="1" dirty="0"/>
              <a:t>Chapter 4 – Presentation of Data</a:t>
            </a:r>
          </a:p>
        </p:txBody>
      </p:sp>
      <p:sp>
        <p:nvSpPr>
          <p:cNvPr id="3" name="Content Placeholder 2">
            <a:extLst>
              <a:ext uri="{FF2B5EF4-FFF2-40B4-BE49-F238E27FC236}">
                <a16:creationId xmlns:a16="http://schemas.microsoft.com/office/drawing/2014/main" id="{14883DE2-9B72-DD29-EC23-E2729EE283D1}"/>
              </a:ext>
            </a:extLst>
          </p:cNvPr>
          <p:cNvSpPr>
            <a:spLocks noGrp="1"/>
          </p:cNvSpPr>
          <p:nvPr>
            <p:ph idx="1"/>
          </p:nvPr>
        </p:nvSpPr>
        <p:spPr>
          <a:xfrm>
            <a:off x="628650" y="1825625"/>
            <a:ext cx="7886700" cy="4117975"/>
          </a:xfrm>
        </p:spPr>
        <p:txBody>
          <a:bodyPr>
            <a:normAutofit fontScale="92500" lnSpcReduction="20000"/>
          </a:bodyPr>
          <a:lstStyle/>
          <a:p>
            <a:r>
              <a:rPr lang="en-GB" dirty="0"/>
              <a:t>What does Chapter 4 do?</a:t>
            </a:r>
          </a:p>
          <a:p>
            <a:pPr lvl="1"/>
            <a:r>
              <a:rPr lang="en-GB" dirty="0"/>
              <a:t>It presents your data logically and clearly</a:t>
            </a:r>
          </a:p>
          <a:p>
            <a:pPr lvl="1"/>
            <a:r>
              <a:rPr lang="en-GB" dirty="0"/>
              <a:t>It makes use of visual ways of presenting data if relevant</a:t>
            </a:r>
          </a:p>
          <a:p>
            <a:pPr lvl="1"/>
            <a:r>
              <a:rPr lang="en-GB" dirty="0"/>
              <a:t>It includes a link to wider reading in the introduction</a:t>
            </a:r>
          </a:p>
          <a:p>
            <a:pPr lvl="1"/>
            <a:r>
              <a:rPr lang="en-GB" dirty="0"/>
              <a:t>The introduction also refers to </a:t>
            </a:r>
            <a:r>
              <a:rPr lang="en-GB" i="1" dirty="0"/>
              <a:t>Your Dissertation Question</a:t>
            </a:r>
            <a:endParaRPr lang="en-GB" dirty="0"/>
          </a:p>
          <a:p>
            <a:r>
              <a:rPr lang="en-GB" dirty="0"/>
              <a:t>What doesn’t Chapter 4 do?</a:t>
            </a:r>
          </a:p>
          <a:p>
            <a:pPr lvl="1"/>
            <a:r>
              <a:rPr lang="en-GB" dirty="0"/>
              <a:t>It does not offer any analysis of the data</a:t>
            </a:r>
          </a:p>
          <a:p>
            <a:pPr lvl="1"/>
            <a:r>
              <a:rPr lang="en-GB" dirty="0"/>
              <a:t>It does not discuss the data</a:t>
            </a:r>
          </a:p>
          <a:p>
            <a:pPr lvl="1"/>
            <a:r>
              <a:rPr lang="en-GB" dirty="0"/>
              <a:t>It does not offer any interpretations of the data</a:t>
            </a:r>
          </a:p>
          <a:p>
            <a:r>
              <a:rPr lang="en-GB" dirty="0"/>
              <a:t>You may find this frustrating, as instinctively you will want to discuss, analyse and interpret – but don’t worry, you have a whole chapter for that!!!</a:t>
            </a:r>
          </a:p>
        </p:txBody>
      </p:sp>
    </p:spTree>
    <p:extLst>
      <p:ext uri="{BB962C8B-B14F-4D97-AF65-F5344CB8AC3E}">
        <p14:creationId xmlns:p14="http://schemas.microsoft.com/office/powerpoint/2010/main" val="38586674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A6DEBB4-B371-B47D-D6E5-6FE4B731D58E}"/>
              </a:ext>
            </a:extLst>
          </p:cNvPr>
          <p:cNvSpPr>
            <a:spLocks noGrp="1"/>
          </p:cNvSpPr>
          <p:nvPr>
            <p:ph type="ctrTitle"/>
          </p:nvPr>
        </p:nvSpPr>
        <p:spPr/>
        <p:txBody>
          <a:bodyPr/>
          <a:lstStyle/>
          <a:p>
            <a:r>
              <a:rPr lang="en-GB" b="1" dirty="0"/>
              <a:t>Chapter 5</a:t>
            </a:r>
          </a:p>
        </p:txBody>
      </p:sp>
      <p:sp>
        <p:nvSpPr>
          <p:cNvPr id="5" name="Subtitle 4">
            <a:extLst>
              <a:ext uri="{FF2B5EF4-FFF2-40B4-BE49-F238E27FC236}">
                <a16:creationId xmlns:a16="http://schemas.microsoft.com/office/drawing/2014/main" id="{AD732F3E-FCEF-D3F1-66E3-FBCF8AB7F757}"/>
              </a:ext>
            </a:extLst>
          </p:cNvPr>
          <p:cNvSpPr>
            <a:spLocks noGrp="1"/>
          </p:cNvSpPr>
          <p:nvPr>
            <p:ph type="subTitle" idx="1"/>
          </p:nvPr>
        </p:nvSpPr>
        <p:spPr/>
        <p:txBody>
          <a:bodyPr/>
          <a:lstStyle/>
          <a:p>
            <a:r>
              <a:rPr lang="en-US" sz="2800" b="1" dirty="0">
                <a:effectLst/>
                <a:latin typeface="Arial" panose="020B0604020202020204" pitchFamily="34" charset="0"/>
                <a:ea typeface="Times New Roman" panose="02020603050405020304" pitchFamily="18" charset="0"/>
              </a:rPr>
              <a:t>Discussion &amp; Interpretation of the Data</a:t>
            </a:r>
            <a:endParaRPr lang="en-GB" sz="2800" b="1"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2570539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1DAE8-C152-50DC-9C5A-8BB9C3A8AEC1}"/>
              </a:ext>
            </a:extLst>
          </p:cNvPr>
          <p:cNvSpPr>
            <a:spLocks noGrp="1"/>
          </p:cNvSpPr>
          <p:nvPr>
            <p:ph type="title"/>
          </p:nvPr>
        </p:nvSpPr>
        <p:spPr/>
        <p:txBody>
          <a:bodyPr/>
          <a:lstStyle/>
          <a:p>
            <a:r>
              <a:rPr lang="en-GB" b="1" dirty="0"/>
              <a:t>Chapter 5</a:t>
            </a:r>
          </a:p>
        </p:txBody>
      </p:sp>
      <p:sp>
        <p:nvSpPr>
          <p:cNvPr id="3" name="Content Placeholder 2">
            <a:extLst>
              <a:ext uri="{FF2B5EF4-FFF2-40B4-BE49-F238E27FC236}">
                <a16:creationId xmlns:a16="http://schemas.microsoft.com/office/drawing/2014/main" id="{3D31AC69-6525-B920-0ED4-C8BEA8AD96C3}"/>
              </a:ext>
            </a:extLst>
          </p:cNvPr>
          <p:cNvSpPr>
            <a:spLocks noGrp="1"/>
          </p:cNvSpPr>
          <p:nvPr>
            <p:ph idx="1"/>
          </p:nvPr>
        </p:nvSpPr>
        <p:spPr/>
        <p:txBody>
          <a:bodyPr/>
          <a:lstStyle/>
          <a:p>
            <a:r>
              <a:rPr lang="en-US" sz="2800" dirty="0">
                <a:effectLst/>
                <a:latin typeface="Arial" panose="020B0604020202020204" pitchFamily="34" charset="0"/>
                <a:ea typeface="Times New Roman" panose="02020603050405020304" pitchFamily="18" charset="0"/>
                <a:cs typeface="Arial" panose="020B0604020202020204" pitchFamily="34" charset="0"/>
              </a:rPr>
              <a:t>Discussion &amp; Interpretation of the Data</a:t>
            </a:r>
          </a:p>
          <a:p>
            <a:r>
              <a:rPr lang="en-US" dirty="0">
                <a:latin typeface="Arial" panose="020B0604020202020204" pitchFamily="34" charset="0"/>
                <a:ea typeface="Times New Roman" panose="02020603050405020304" pitchFamily="18" charset="0"/>
                <a:cs typeface="Arial" panose="020B0604020202020204" pitchFamily="34" charset="0"/>
              </a:rPr>
              <a:t>Approximately 1500 words</a:t>
            </a:r>
          </a:p>
          <a:p>
            <a:r>
              <a:rPr lang="en-US" sz="2800" dirty="0">
                <a:effectLst/>
                <a:latin typeface="Arial" panose="020B0604020202020204" pitchFamily="34" charset="0"/>
                <a:ea typeface="Times New Roman" panose="02020603050405020304" pitchFamily="18" charset="0"/>
                <a:cs typeface="Arial" panose="020B0604020202020204" pitchFamily="34" charset="0"/>
              </a:rPr>
              <a:t>There are 3 areas to focus on:</a:t>
            </a:r>
          </a:p>
          <a:p>
            <a:pPr lvl="1"/>
            <a:r>
              <a:rPr lang="en-US" sz="1800" dirty="0">
                <a:effectLst/>
                <a:latin typeface="Arial" panose="020B0604020202020204" pitchFamily="34" charset="0"/>
                <a:ea typeface="Times New Roman" panose="02020603050405020304" pitchFamily="18" charset="0"/>
                <a:cs typeface="Arial" panose="020B0604020202020204" pitchFamily="34" charset="0"/>
              </a:rPr>
              <a:t>Interpretation of findings. What patterns have emerged?</a:t>
            </a:r>
            <a:endParaRPr lang="en-GB" sz="1800" dirty="0">
              <a:latin typeface="Arial" panose="020B0604020202020204" pitchFamily="34" charset="0"/>
              <a:ea typeface="Times New Roman" panose="02020603050405020304" pitchFamily="18" charset="0"/>
              <a:cs typeface="Arial" panose="020B0604020202020204" pitchFamily="34" charset="0"/>
            </a:endParaRPr>
          </a:p>
          <a:p>
            <a:pPr lvl="1"/>
            <a:r>
              <a:rPr lang="en-US" sz="1800" dirty="0">
                <a:effectLst/>
                <a:latin typeface="Arial" panose="020B0604020202020204" pitchFamily="34" charset="0"/>
                <a:ea typeface="Times New Roman" panose="02020603050405020304" pitchFamily="18" charset="0"/>
                <a:cs typeface="Arial" panose="020B0604020202020204" pitchFamily="34" charset="0"/>
              </a:rPr>
              <a:t>The difference between your findings and those of other people. The difference between the views of various other authors outlined in your literature review.</a:t>
            </a:r>
            <a:endParaRPr lang="en-GB" sz="1800" dirty="0">
              <a:latin typeface="Arial" panose="020B0604020202020204" pitchFamily="34" charset="0"/>
              <a:ea typeface="Times New Roman" panose="02020603050405020304" pitchFamily="18" charset="0"/>
              <a:cs typeface="Arial" panose="020B0604020202020204" pitchFamily="34" charset="0"/>
            </a:endParaRPr>
          </a:p>
          <a:p>
            <a:pPr lvl="1"/>
            <a:r>
              <a:rPr lang="en-US" sz="1800" dirty="0">
                <a:effectLst/>
                <a:latin typeface="Arial" panose="020B0604020202020204" pitchFamily="34" charset="0"/>
                <a:ea typeface="Times New Roman" panose="02020603050405020304" pitchFamily="18" charset="0"/>
                <a:cs typeface="Arial" panose="020B0604020202020204" pitchFamily="34" charset="0"/>
              </a:rPr>
              <a:t>How do the main points you are making change the way you think about the topic?</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endParaRPr lang="en-GB" sz="2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9153838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t>Interpreting the Findings: Qualitative</a:t>
            </a:r>
            <a:endParaRPr lang="en-US" sz="3200" b="1" dirty="0"/>
          </a:p>
        </p:txBody>
      </p:sp>
      <p:sp>
        <p:nvSpPr>
          <p:cNvPr id="3" name="Content Placeholder 2"/>
          <p:cNvSpPr>
            <a:spLocks noGrp="1"/>
          </p:cNvSpPr>
          <p:nvPr>
            <p:ph idx="1"/>
          </p:nvPr>
        </p:nvSpPr>
        <p:spPr/>
        <p:txBody>
          <a:bodyPr>
            <a:normAutofit/>
          </a:bodyPr>
          <a:lstStyle/>
          <a:p>
            <a:r>
              <a:rPr lang="en-GB" dirty="0"/>
              <a:t>Qualitative data usually provides an answer to a ‘why’? question, and are generally open questions. </a:t>
            </a:r>
          </a:p>
          <a:p>
            <a:r>
              <a:rPr lang="en-GB" dirty="0"/>
              <a:t>This kind of data will be gained from open ended questionnaires, interviews and focus groups as well as creative methods such as photographs, videos and drawings. </a:t>
            </a:r>
          </a:p>
          <a:p>
            <a:r>
              <a:rPr lang="en-GB" dirty="0"/>
              <a:t>There are a number of approaches to analysing this kind of data </a:t>
            </a:r>
            <a:endParaRPr lang="en-US" dirty="0"/>
          </a:p>
        </p:txBody>
      </p:sp>
      <p:sp>
        <p:nvSpPr>
          <p:cNvPr id="4" name="Content Placeholder 3"/>
          <p:cNvSpPr>
            <a:spLocks noGrp="1"/>
          </p:cNvSpPr>
          <p:nvPr>
            <p:ph sz="quarter" idx="4294967295"/>
          </p:nvPr>
        </p:nvSpPr>
        <p:spPr>
          <a:xfrm>
            <a:off x="5943600" y="2119313"/>
            <a:ext cx="3200400" cy="3605212"/>
          </a:xfrm>
        </p:spPr>
        <p:txBody>
          <a:bodyPr>
            <a:noAutofit/>
          </a:bodyPr>
          <a:lstStyle/>
          <a:p>
            <a:pPr marL="273050" lvl="0" indent="-273050" fontAlgn="base">
              <a:spcBef>
                <a:spcPts val="600"/>
              </a:spcBef>
              <a:spcAft>
                <a:spcPct val="0"/>
              </a:spcAft>
              <a:buClr>
                <a:srgbClr val="FE8637"/>
              </a:buClr>
              <a:buSzPct val="70000"/>
              <a:buFont typeface="Wingdings" pitchFamily="2" charset="2"/>
              <a:buChar char=""/>
            </a:pPr>
            <a:endParaRPr lang="cy-GB" altLang="cy-GB" sz="1900" dirty="0"/>
          </a:p>
          <a:p>
            <a:pPr marL="273050" lvl="0" indent="-273050" fontAlgn="base">
              <a:spcBef>
                <a:spcPts val="600"/>
              </a:spcBef>
              <a:spcAft>
                <a:spcPct val="0"/>
              </a:spcAft>
              <a:buClr>
                <a:srgbClr val="FE8637"/>
              </a:buClr>
              <a:buSzPct val="70000"/>
              <a:buFont typeface="Wingdings" pitchFamily="2" charset="2"/>
              <a:buChar char=""/>
            </a:pPr>
            <a:endParaRPr lang="en-GB" sz="1900" dirty="0"/>
          </a:p>
        </p:txBody>
      </p:sp>
    </p:spTree>
    <p:extLst>
      <p:ext uri="{BB962C8B-B14F-4D97-AF65-F5344CB8AC3E}">
        <p14:creationId xmlns:p14="http://schemas.microsoft.com/office/powerpoint/2010/main" val="26406679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t>Data analysis</a:t>
            </a:r>
          </a:p>
        </p:txBody>
      </p:sp>
      <p:sp>
        <p:nvSpPr>
          <p:cNvPr id="6" name="Content Placeholder 5"/>
          <p:cNvSpPr>
            <a:spLocks noGrp="1"/>
          </p:cNvSpPr>
          <p:nvPr>
            <p:ph idx="1"/>
          </p:nvPr>
        </p:nvSpPr>
        <p:spPr/>
        <p:txBody>
          <a:bodyPr>
            <a:normAutofit fontScale="92500" lnSpcReduction="20000"/>
          </a:bodyPr>
          <a:lstStyle/>
          <a:p>
            <a:pPr algn="just"/>
            <a:r>
              <a:rPr lang="en-GB" dirty="0"/>
              <a:t>At the outset, there are clear steps to take to ensure that the data collected is managed well.  </a:t>
            </a:r>
          </a:p>
          <a:p>
            <a:pPr algn="just"/>
            <a:r>
              <a:rPr lang="en-GB" dirty="0" err="1"/>
              <a:t>Blaxter</a:t>
            </a:r>
            <a:r>
              <a:rPr lang="en-GB" dirty="0"/>
              <a:t>, Hughes and Tight (2009, pp. 203-204) highlight techniques to aid the management of data, namely coding, annotating, labelling, selection and summary.  </a:t>
            </a:r>
          </a:p>
          <a:p>
            <a:pPr algn="just"/>
            <a:r>
              <a:rPr lang="en-GB" dirty="0"/>
              <a:t>The process for analysing data in a qualitative study is described by </a:t>
            </a:r>
            <a:r>
              <a:rPr lang="en-GB" dirty="0" err="1"/>
              <a:t>Maykut</a:t>
            </a:r>
            <a:r>
              <a:rPr lang="en-GB" dirty="0"/>
              <a:t> and </a:t>
            </a:r>
            <a:r>
              <a:rPr lang="en-GB" dirty="0" err="1"/>
              <a:t>Morehouse</a:t>
            </a:r>
            <a:r>
              <a:rPr lang="en-GB" dirty="0"/>
              <a:t> (1994, p. 121) as taking many forms, however “it is fundamentally a nonmathematical analytical procedure that involves examining the meaning of people’s words and actions” (</a:t>
            </a:r>
            <a:r>
              <a:rPr lang="en-GB" dirty="0" err="1"/>
              <a:t>Maykut</a:t>
            </a:r>
            <a:r>
              <a:rPr lang="en-GB" dirty="0"/>
              <a:t> and </a:t>
            </a:r>
            <a:r>
              <a:rPr lang="en-GB" dirty="0" err="1"/>
              <a:t>Morehouse</a:t>
            </a:r>
            <a:r>
              <a:rPr lang="en-GB" dirty="0"/>
              <a:t>, 1994, p. 121).</a:t>
            </a:r>
          </a:p>
        </p:txBody>
      </p:sp>
    </p:spTree>
    <p:extLst>
      <p:ext uri="{BB962C8B-B14F-4D97-AF65-F5344CB8AC3E}">
        <p14:creationId xmlns:p14="http://schemas.microsoft.com/office/powerpoint/2010/main" val="31646907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Data analysis </a:t>
            </a:r>
            <a:br>
              <a:rPr lang="en-GB" dirty="0"/>
            </a:br>
            <a:endParaRPr lang="en-US" dirty="0"/>
          </a:p>
        </p:txBody>
      </p:sp>
      <p:sp>
        <p:nvSpPr>
          <p:cNvPr id="3" name="Content Placeholder 2"/>
          <p:cNvSpPr>
            <a:spLocks noGrp="1"/>
          </p:cNvSpPr>
          <p:nvPr>
            <p:ph idx="1"/>
          </p:nvPr>
        </p:nvSpPr>
        <p:spPr/>
        <p:txBody>
          <a:bodyPr>
            <a:normAutofit fontScale="92500" lnSpcReduction="20000"/>
          </a:bodyPr>
          <a:lstStyle/>
          <a:p>
            <a:r>
              <a:rPr lang="en-GB" dirty="0"/>
              <a:t>You do not present all your data collected in a study: RAW DATA</a:t>
            </a:r>
          </a:p>
          <a:p>
            <a:r>
              <a:rPr lang="en-GB" dirty="0"/>
              <a:t>“The data analysis stage is fundamentally about </a:t>
            </a:r>
            <a:r>
              <a:rPr lang="en-GB" i="1" dirty="0"/>
              <a:t>data reduction</a:t>
            </a:r>
            <a:r>
              <a:rPr lang="en-GB" dirty="0"/>
              <a:t> – that is, it is concerned with reducing the large corpus of information that the researcher has gathered so that he or she can make sense of it” (</a:t>
            </a:r>
            <a:r>
              <a:rPr lang="en-GB" dirty="0" err="1"/>
              <a:t>Bryman</a:t>
            </a:r>
            <a:r>
              <a:rPr lang="en-GB" dirty="0"/>
              <a:t>, 2008, p. 13) </a:t>
            </a:r>
          </a:p>
          <a:p>
            <a:r>
              <a:rPr lang="en-GB" dirty="0"/>
              <a:t>This data needs to be</a:t>
            </a:r>
          </a:p>
          <a:p>
            <a:pPr lvl="1"/>
            <a:r>
              <a:rPr lang="en-GB" dirty="0"/>
              <a:t>Analysed </a:t>
            </a:r>
          </a:p>
          <a:p>
            <a:pPr lvl="1"/>
            <a:r>
              <a:rPr lang="en-GB" dirty="0"/>
              <a:t>Interpreted </a:t>
            </a:r>
          </a:p>
          <a:p>
            <a:pPr lvl="1"/>
            <a:r>
              <a:rPr lang="en-GB" dirty="0"/>
              <a:t>Summarised</a:t>
            </a:r>
          </a:p>
          <a:p>
            <a:pPr lvl="1"/>
            <a:endParaRPr lang="en-GB" dirty="0"/>
          </a:p>
        </p:txBody>
      </p:sp>
    </p:spTree>
    <p:extLst>
      <p:ext uri="{BB962C8B-B14F-4D97-AF65-F5344CB8AC3E}">
        <p14:creationId xmlns:p14="http://schemas.microsoft.com/office/powerpoint/2010/main" val="4654943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Data analysis</a:t>
            </a:r>
            <a:br>
              <a:rPr lang="en-GB" dirty="0"/>
            </a:br>
            <a:endParaRPr lang="en-GB" dirty="0"/>
          </a:p>
        </p:txBody>
      </p:sp>
      <p:sp>
        <p:nvSpPr>
          <p:cNvPr id="3" name="Content Placeholder 2"/>
          <p:cNvSpPr>
            <a:spLocks noGrp="1"/>
          </p:cNvSpPr>
          <p:nvPr>
            <p:ph idx="1"/>
          </p:nvPr>
        </p:nvSpPr>
        <p:spPr/>
        <p:txBody>
          <a:bodyPr>
            <a:normAutofit/>
          </a:bodyPr>
          <a:lstStyle/>
          <a:p>
            <a:r>
              <a:rPr lang="en-GB" dirty="0"/>
              <a:t>However, the data still needs to stand alone in under your Presentation of Data Heading:</a:t>
            </a:r>
          </a:p>
          <a:p>
            <a:pPr lvl="1"/>
            <a:r>
              <a:rPr lang="en-GB" dirty="0"/>
              <a:t>This means you do not draw conclusions from it; you present your data so that others can see why you have drawn the conclusions you have in your discussion and conclusion sections. </a:t>
            </a:r>
            <a:endParaRPr lang="en-US" dirty="0"/>
          </a:p>
          <a:p>
            <a:endParaRPr lang="en-GB" dirty="0"/>
          </a:p>
        </p:txBody>
      </p:sp>
    </p:spTree>
    <p:extLst>
      <p:ext uri="{BB962C8B-B14F-4D97-AF65-F5344CB8AC3E}">
        <p14:creationId xmlns:p14="http://schemas.microsoft.com/office/powerpoint/2010/main" val="13328573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t>Interpreting the Findings Qualitative</a:t>
            </a:r>
            <a:endParaRPr lang="en-US" sz="3200" dirty="0"/>
          </a:p>
        </p:txBody>
      </p:sp>
      <p:sp>
        <p:nvSpPr>
          <p:cNvPr id="3" name="Content Placeholder 2"/>
          <p:cNvSpPr>
            <a:spLocks noGrp="1"/>
          </p:cNvSpPr>
          <p:nvPr>
            <p:ph idx="1"/>
          </p:nvPr>
        </p:nvSpPr>
        <p:spPr/>
        <p:txBody>
          <a:bodyPr>
            <a:normAutofit/>
          </a:bodyPr>
          <a:lstStyle/>
          <a:p>
            <a:r>
              <a:rPr lang="en-GB" dirty="0"/>
              <a:t>Summarising:</a:t>
            </a:r>
          </a:p>
          <a:p>
            <a:pPr lvl="1"/>
            <a:r>
              <a:rPr lang="en-GB" dirty="0"/>
              <a:t>Responses are summarised, often by means of identifying common themes and grouping under these. Summarising can help interpretation to be more meaningful and useful. </a:t>
            </a:r>
          </a:p>
          <a:p>
            <a:r>
              <a:rPr lang="en-GB" dirty="0"/>
              <a:t>Interpreting:</a:t>
            </a:r>
          </a:p>
          <a:p>
            <a:pPr lvl="1"/>
            <a:r>
              <a:rPr lang="en-GB" dirty="0"/>
              <a:t>This is where you look at the raw data and interpret what you think are main messages or themes</a:t>
            </a:r>
          </a:p>
          <a:p>
            <a:endParaRPr lang="en-GB" dirty="0"/>
          </a:p>
          <a:p>
            <a:pPr lvl="1"/>
            <a:endParaRPr lang="en-US" dirty="0"/>
          </a:p>
        </p:txBody>
      </p:sp>
    </p:spTree>
    <p:extLst>
      <p:ext uri="{BB962C8B-B14F-4D97-AF65-F5344CB8AC3E}">
        <p14:creationId xmlns:p14="http://schemas.microsoft.com/office/powerpoint/2010/main" val="6820426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t>Interpreting the Findings Qualitative cont.</a:t>
            </a:r>
            <a:endParaRPr lang="en-GB" dirty="0"/>
          </a:p>
        </p:txBody>
      </p:sp>
      <p:sp>
        <p:nvSpPr>
          <p:cNvPr id="6" name="Content Placeholder 5"/>
          <p:cNvSpPr>
            <a:spLocks noGrp="1"/>
          </p:cNvSpPr>
          <p:nvPr>
            <p:ph idx="1"/>
          </p:nvPr>
        </p:nvSpPr>
        <p:spPr/>
        <p:txBody>
          <a:bodyPr/>
          <a:lstStyle/>
          <a:p>
            <a:pPr marL="0" indent="0">
              <a:buNone/>
            </a:pPr>
            <a:r>
              <a:rPr lang="en-GB" dirty="0"/>
              <a:t>Thematic analysis</a:t>
            </a:r>
          </a:p>
          <a:p>
            <a:r>
              <a:rPr lang="en-GB" dirty="0"/>
              <a:t>Common in qualitative analysis</a:t>
            </a:r>
          </a:p>
          <a:p>
            <a:r>
              <a:rPr lang="en-GB" dirty="0"/>
              <a:t>A method for identifying and analysing patterns – or themes – within your data</a:t>
            </a:r>
          </a:p>
          <a:p>
            <a:r>
              <a:rPr lang="en-GB" dirty="0"/>
              <a:t>“A theme captures something important about the data in relation to the research question, and represents a level of patterned response or meaning within the data” (</a:t>
            </a:r>
            <a:r>
              <a:rPr lang="en-GB" dirty="0" err="1"/>
              <a:t>Gray</a:t>
            </a:r>
            <a:r>
              <a:rPr lang="en-GB" dirty="0"/>
              <a:t>, 2014, p. 609)</a:t>
            </a:r>
          </a:p>
        </p:txBody>
      </p:sp>
    </p:spTree>
    <p:extLst>
      <p:ext uri="{BB962C8B-B14F-4D97-AF65-F5344CB8AC3E}">
        <p14:creationId xmlns:p14="http://schemas.microsoft.com/office/powerpoint/2010/main" val="29226891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t>Interpreting the Findings Qualitative cont.</a:t>
            </a:r>
            <a:endParaRPr lang="en-US" sz="3200" dirty="0"/>
          </a:p>
        </p:txBody>
      </p:sp>
      <p:sp>
        <p:nvSpPr>
          <p:cNvPr id="3" name="Content Placeholder 2"/>
          <p:cNvSpPr>
            <a:spLocks noGrp="1"/>
          </p:cNvSpPr>
          <p:nvPr>
            <p:ph idx="1"/>
          </p:nvPr>
        </p:nvSpPr>
        <p:spPr/>
        <p:txBody>
          <a:bodyPr>
            <a:normAutofit/>
          </a:bodyPr>
          <a:lstStyle/>
          <a:p>
            <a:r>
              <a:rPr lang="en-GB" dirty="0"/>
              <a:t>Working with Visual Data:</a:t>
            </a:r>
          </a:p>
          <a:p>
            <a:pPr lvl="1"/>
            <a:r>
              <a:rPr lang="en-GB" dirty="0"/>
              <a:t>Visual Data (photographs, drawings, craft work etc.) can be seen as qualitative data and can be analysed interpretively. The best way to achieve this is to set questions and analyse each piece of visual data using the same questions—for example:</a:t>
            </a:r>
          </a:p>
          <a:p>
            <a:pPr lvl="2"/>
            <a:r>
              <a:rPr lang="en-GB" dirty="0"/>
              <a:t>Where was the photograph taken</a:t>
            </a:r>
          </a:p>
          <a:p>
            <a:pPr lvl="2"/>
            <a:r>
              <a:rPr lang="en-GB" dirty="0"/>
              <a:t>What does the art depict</a:t>
            </a:r>
          </a:p>
          <a:p>
            <a:pPr lvl="2"/>
            <a:r>
              <a:rPr lang="en-GB" dirty="0"/>
              <a:t>Who or what is the main subject?</a:t>
            </a:r>
          </a:p>
          <a:p>
            <a:pPr lvl="2"/>
            <a:endParaRPr lang="en-GB" dirty="0"/>
          </a:p>
          <a:p>
            <a:endParaRPr lang="en-US" dirty="0"/>
          </a:p>
        </p:txBody>
      </p:sp>
      <p:sp>
        <p:nvSpPr>
          <p:cNvPr id="4" name="Content Placeholder 3"/>
          <p:cNvSpPr>
            <a:spLocks noGrp="1"/>
          </p:cNvSpPr>
          <p:nvPr>
            <p:ph sz="quarter" idx="4294967295"/>
          </p:nvPr>
        </p:nvSpPr>
        <p:spPr>
          <a:xfrm>
            <a:off x="5943600" y="2119313"/>
            <a:ext cx="3200400" cy="3605212"/>
          </a:xfrm>
        </p:spPr>
        <p:txBody>
          <a:bodyPr>
            <a:normAutofit/>
          </a:bodyPr>
          <a:lstStyle/>
          <a:p>
            <a:pPr marL="365760" lvl="1" indent="0">
              <a:buNone/>
            </a:pPr>
            <a:r>
              <a:rPr lang="cy-GB" altLang="cy-GB" dirty="0"/>
              <a:t> </a:t>
            </a:r>
          </a:p>
        </p:txBody>
      </p:sp>
    </p:spTree>
    <p:extLst>
      <p:ext uri="{BB962C8B-B14F-4D97-AF65-F5344CB8AC3E}">
        <p14:creationId xmlns:p14="http://schemas.microsoft.com/office/powerpoint/2010/main" val="3487382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t>Interpreting the Findings: </a:t>
            </a:r>
            <a:r>
              <a:rPr lang="en-GB" sz="3200" b="1" i="1" dirty="0"/>
              <a:t>Quantitative</a:t>
            </a:r>
            <a:endParaRPr lang="en-US" sz="3200" dirty="0"/>
          </a:p>
        </p:txBody>
      </p:sp>
      <p:sp>
        <p:nvSpPr>
          <p:cNvPr id="3" name="Content Placeholder 2"/>
          <p:cNvSpPr>
            <a:spLocks noGrp="1"/>
          </p:cNvSpPr>
          <p:nvPr>
            <p:ph idx="1"/>
          </p:nvPr>
        </p:nvSpPr>
        <p:spPr/>
        <p:txBody>
          <a:bodyPr>
            <a:normAutofit fontScale="92500" lnSpcReduction="10000"/>
          </a:bodyPr>
          <a:lstStyle/>
          <a:p>
            <a:r>
              <a:rPr lang="en-GB" dirty="0"/>
              <a:t>Quantitative data is all about numbers.</a:t>
            </a:r>
          </a:p>
          <a:p>
            <a:r>
              <a:rPr lang="en-GB" dirty="0"/>
              <a:t>Whether the data is from a questionnaire, interview, graffiti wall, suggestion box etc., all the responses should be countable;</a:t>
            </a:r>
          </a:p>
          <a:p>
            <a:r>
              <a:rPr lang="en-GB" dirty="0"/>
              <a:t>Care must be taken in framing the question posed. For example, if a question like “Do you like school?” is asked, the answers need to be a choice from ‘yes’ or ‘no’ and ‘sometimes’ or ‘on a scale from 1 to 4’. </a:t>
            </a:r>
          </a:p>
          <a:p>
            <a:r>
              <a:rPr lang="en-GB" dirty="0"/>
              <a:t>Each response can then be counted. </a:t>
            </a:r>
            <a:endParaRPr lang="en-US" dirty="0"/>
          </a:p>
        </p:txBody>
      </p:sp>
    </p:spTree>
    <p:extLst>
      <p:ext uri="{BB962C8B-B14F-4D97-AF65-F5344CB8AC3E}">
        <p14:creationId xmlns:p14="http://schemas.microsoft.com/office/powerpoint/2010/main" val="1996291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t>Suggestions on Analysis : first steps</a:t>
            </a:r>
            <a:endParaRPr lang="en-US" sz="3200" b="1" dirty="0"/>
          </a:p>
        </p:txBody>
      </p:sp>
      <p:sp>
        <p:nvSpPr>
          <p:cNvPr id="3" name="Content Placeholder 2"/>
          <p:cNvSpPr>
            <a:spLocks noGrp="1"/>
          </p:cNvSpPr>
          <p:nvPr>
            <p:ph idx="1"/>
          </p:nvPr>
        </p:nvSpPr>
        <p:spPr/>
        <p:txBody>
          <a:bodyPr>
            <a:normAutofit/>
          </a:bodyPr>
          <a:lstStyle/>
          <a:p>
            <a:r>
              <a:rPr lang="en-GB" dirty="0"/>
              <a:t>Transcribe data </a:t>
            </a:r>
          </a:p>
          <a:p>
            <a:r>
              <a:rPr lang="en-GB" dirty="0"/>
              <a:t>Note demographics </a:t>
            </a:r>
          </a:p>
          <a:p>
            <a:r>
              <a:rPr lang="en-GB" dirty="0"/>
              <a:t>What are some of your first impressions about the data </a:t>
            </a:r>
          </a:p>
          <a:p>
            <a:r>
              <a:rPr lang="en-GB" dirty="0"/>
              <a:t>What issues arose more than once </a:t>
            </a:r>
          </a:p>
          <a:p>
            <a:r>
              <a:rPr lang="en-GB" dirty="0"/>
              <a:t>What surprised you if anything </a:t>
            </a:r>
          </a:p>
          <a:p>
            <a:r>
              <a:rPr lang="en-GB" dirty="0"/>
              <a:t>What did you learn </a:t>
            </a:r>
          </a:p>
          <a:p>
            <a:endParaRPr lang="en-US" dirty="0"/>
          </a:p>
        </p:txBody>
      </p:sp>
    </p:spTree>
    <p:extLst>
      <p:ext uri="{BB962C8B-B14F-4D97-AF65-F5344CB8AC3E}">
        <p14:creationId xmlns:p14="http://schemas.microsoft.com/office/powerpoint/2010/main" val="2481680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Analysis</a:t>
            </a:r>
            <a:br>
              <a:rPr lang="en-GB" dirty="0"/>
            </a:br>
            <a:endParaRPr lang="en-US" dirty="0"/>
          </a:p>
        </p:txBody>
      </p:sp>
      <p:sp>
        <p:nvSpPr>
          <p:cNvPr id="3" name="Content Placeholder 2"/>
          <p:cNvSpPr>
            <a:spLocks noGrp="1"/>
          </p:cNvSpPr>
          <p:nvPr>
            <p:ph idx="1"/>
          </p:nvPr>
        </p:nvSpPr>
        <p:spPr/>
        <p:txBody>
          <a:bodyPr>
            <a:normAutofit/>
          </a:bodyPr>
          <a:lstStyle/>
          <a:p>
            <a:r>
              <a:rPr lang="en-GB" dirty="0"/>
              <a:t>Read through data </a:t>
            </a:r>
          </a:p>
          <a:p>
            <a:r>
              <a:rPr lang="en-GB" dirty="0"/>
              <a:t>Look for patterns</a:t>
            </a:r>
            <a:r>
              <a:rPr lang="en-US" dirty="0"/>
              <a:t>? What issues are arising again and again </a:t>
            </a:r>
          </a:p>
          <a:p>
            <a:r>
              <a:rPr lang="en-GB" dirty="0"/>
              <a:t>Any differences in data attributed to different groups, individuals how may differences </a:t>
            </a:r>
          </a:p>
          <a:p>
            <a:r>
              <a:rPr lang="en-GB" dirty="0"/>
              <a:t>Highlight interesting quotes or stories to use to illustrate your themes</a:t>
            </a:r>
          </a:p>
          <a:p>
            <a:endParaRPr lang="en-GB" dirty="0"/>
          </a:p>
          <a:p>
            <a:endParaRPr lang="en-GB" dirty="0"/>
          </a:p>
        </p:txBody>
      </p:sp>
    </p:spTree>
    <p:extLst>
      <p:ext uri="{BB962C8B-B14F-4D97-AF65-F5344CB8AC3E}">
        <p14:creationId xmlns:p14="http://schemas.microsoft.com/office/powerpoint/2010/main" val="22674720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Analysis</a:t>
            </a:r>
            <a:br>
              <a:rPr lang="en-GB" dirty="0"/>
            </a:br>
            <a:endParaRPr lang="en-US" dirty="0"/>
          </a:p>
        </p:txBody>
      </p:sp>
      <p:sp>
        <p:nvSpPr>
          <p:cNvPr id="3" name="Content Placeholder 2"/>
          <p:cNvSpPr>
            <a:spLocks noGrp="1"/>
          </p:cNvSpPr>
          <p:nvPr>
            <p:ph idx="1"/>
          </p:nvPr>
        </p:nvSpPr>
        <p:spPr/>
        <p:txBody>
          <a:bodyPr>
            <a:normAutofit fontScale="92500"/>
          </a:bodyPr>
          <a:lstStyle/>
          <a:p>
            <a:r>
              <a:rPr lang="en-GB" dirty="0"/>
              <a:t>Create summary statements of the data, </a:t>
            </a:r>
            <a:r>
              <a:rPr lang="en-GB" dirty="0" err="1"/>
              <a:t>e,g</a:t>
            </a:r>
            <a:r>
              <a:rPr lang="en-GB" dirty="0"/>
              <a:t> for each question of an interview or for each individual theme:</a:t>
            </a:r>
          </a:p>
          <a:p>
            <a:pPr lvl="1"/>
            <a:r>
              <a:rPr lang="en-GB" dirty="0"/>
              <a:t>All of the young people interviewed stated that the programme had a positive impact on their lives.   Almost all (22 of the 25) young people interviewed stated that they learned how to speak out about issues that were important to them and had gained leadership skills. For example, one young person made the following statement:</a:t>
            </a:r>
          </a:p>
          <a:p>
            <a:pPr lvl="2"/>
            <a:r>
              <a:rPr lang="en-GB" dirty="0"/>
              <a:t>“I learned how to stand up for myself and speak up when I need to. I have been doing this in class all year, and other students admire me for that….”</a:t>
            </a:r>
            <a:endParaRPr lang="en-US" dirty="0"/>
          </a:p>
        </p:txBody>
      </p:sp>
    </p:spTree>
    <p:extLst>
      <p:ext uri="{BB962C8B-B14F-4D97-AF65-F5344CB8AC3E}">
        <p14:creationId xmlns:p14="http://schemas.microsoft.com/office/powerpoint/2010/main" val="1894226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Example</a:t>
            </a:r>
            <a:br>
              <a:rPr lang="en-GB" dirty="0"/>
            </a:br>
            <a:endParaRPr lang="en-US" dirty="0"/>
          </a:p>
        </p:txBody>
      </p:sp>
      <p:sp>
        <p:nvSpPr>
          <p:cNvPr id="3" name="Content Placeholder 2"/>
          <p:cNvSpPr>
            <a:spLocks noGrp="1"/>
          </p:cNvSpPr>
          <p:nvPr>
            <p:ph idx="1"/>
          </p:nvPr>
        </p:nvSpPr>
        <p:spPr/>
        <p:txBody>
          <a:bodyPr>
            <a:normAutofit fontScale="77500" lnSpcReduction="20000"/>
          </a:bodyPr>
          <a:lstStyle/>
          <a:p>
            <a:r>
              <a:rPr lang="en-GB" dirty="0"/>
              <a:t>Run a focus group, on:</a:t>
            </a:r>
          </a:p>
          <a:p>
            <a:pPr lvl="1"/>
            <a:r>
              <a:rPr lang="en-GB" dirty="0"/>
              <a:t>What makes a good youth worker? </a:t>
            </a:r>
          </a:p>
          <a:p>
            <a:r>
              <a:rPr lang="en-GB" dirty="0"/>
              <a:t>Summarise the data collected into key themes/issues that have emerged,  </a:t>
            </a:r>
          </a:p>
          <a:p>
            <a:r>
              <a:rPr lang="en-GB" dirty="0"/>
              <a:t>Note these down on a piece of paper </a:t>
            </a:r>
          </a:p>
          <a:p>
            <a:r>
              <a:rPr lang="en-GB" dirty="0"/>
              <a:t>Put a dot against what you think are the most important themes </a:t>
            </a:r>
          </a:p>
          <a:p>
            <a:r>
              <a:rPr lang="en-GB" dirty="0"/>
              <a:t>Identify why you think they are important.</a:t>
            </a:r>
          </a:p>
          <a:p>
            <a:r>
              <a:rPr lang="en-GB" dirty="0"/>
              <a:t>When you have identified your key themes, write each them on a separate piece of paper.</a:t>
            </a:r>
          </a:p>
          <a:p>
            <a:r>
              <a:rPr lang="en-GB" dirty="0"/>
              <a:t>Under each theme write some evidence for why you choose these themes </a:t>
            </a:r>
            <a:r>
              <a:rPr lang="en-GB" dirty="0" err="1"/>
              <a:t>e.g</a:t>
            </a:r>
            <a:r>
              <a:rPr lang="en-GB" dirty="0"/>
              <a:t> Quotes…</a:t>
            </a:r>
            <a:endParaRPr lang="en-US" dirty="0"/>
          </a:p>
          <a:p>
            <a:endParaRPr lang="en-GB" dirty="0"/>
          </a:p>
        </p:txBody>
      </p:sp>
    </p:spTree>
    <p:extLst>
      <p:ext uri="{BB962C8B-B14F-4D97-AF65-F5344CB8AC3E}">
        <p14:creationId xmlns:p14="http://schemas.microsoft.com/office/powerpoint/2010/main" val="31804639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References</a:t>
            </a:r>
          </a:p>
        </p:txBody>
      </p:sp>
      <p:sp>
        <p:nvSpPr>
          <p:cNvPr id="3" name="Content Placeholder 2"/>
          <p:cNvSpPr>
            <a:spLocks noGrp="1"/>
          </p:cNvSpPr>
          <p:nvPr>
            <p:ph idx="1"/>
          </p:nvPr>
        </p:nvSpPr>
        <p:spPr/>
        <p:txBody>
          <a:bodyPr>
            <a:normAutofit fontScale="92500" lnSpcReduction="10000"/>
          </a:bodyPr>
          <a:lstStyle/>
          <a:p>
            <a:pPr>
              <a:lnSpc>
                <a:spcPct val="80000"/>
              </a:lnSpc>
              <a:defRPr/>
            </a:pPr>
            <a:r>
              <a:rPr lang="en-US" dirty="0" err="1"/>
              <a:t>Bryman</a:t>
            </a:r>
            <a:r>
              <a:rPr lang="en-US" dirty="0"/>
              <a:t>, A. (2008) </a:t>
            </a:r>
            <a:r>
              <a:rPr lang="en-US" i="1" dirty="0"/>
              <a:t>Social Research Methods. </a:t>
            </a:r>
            <a:r>
              <a:rPr lang="en-US" dirty="0"/>
              <a:t>New York: Oxford University Press.</a:t>
            </a:r>
          </a:p>
          <a:p>
            <a:pPr>
              <a:lnSpc>
                <a:spcPct val="80000"/>
              </a:lnSpc>
              <a:defRPr/>
            </a:pPr>
            <a:r>
              <a:rPr lang="en-US" dirty="0"/>
              <a:t>Creswell, J. (1998). </a:t>
            </a:r>
            <a:r>
              <a:rPr lang="en-US" i="1" dirty="0"/>
              <a:t>Qualitative inquiry and research design</a:t>
            </a:r>
            <a:r>
              <a:rPr lang="en-US" dirty="0"/>
              <a:t>, Thousand Oaks: Sage</a:t>
            </a:r>
          </a:p>
          <a:p>
            <a:pPr>
              <a:lnSpc>
                <a:spcPct val="80000"/>
              </a:lnSpc>
              <a:defRPr/>
            </a:pPr>
            <a:r>
              <a:rPr lang="en-US" dirty="0"/>
              <a:t>Creswell, J. (2002). Analyzing and interpreting qualitative data</a:t>
            </a:r>
            <a:r>
              <a:rPr lang="en-US" i="1" dirty="0"/>
              <a:t> (pp256-283)</a:t>
            </a:r>
            <a:r>
              <a:rPr lang="en-US" dirty="0"/>
              <a:t>. In J Creswell, </a:t>
            </a:r>
            <a:r>
              <a:rPr lang="en-US" i="1" dirty="0"/>
              <a:t>Educational research</a:t>
            </a:r>
            <a:r>
              <a:rPr lang="en-US" dirty="0"/>
              <a:t>, Thousand Oaks: Sage </a:t>
            </a:r>
          </a:p>
          <a:p>
            <a:pPr>
              <a:lnSpc>
                <a:spcPct val="80000"/>
              </a:lnSpc>
              <a:defRPr/>
            </a:pPr>
            <a:r>
              <a:rPr lang="en-US" dirty="0" err="1"/>
              <a:t>Maykut</a:t>
            </a:r>
            <a:r>
              <a:rPr lang="en-US" dirty="0"/>
              <a:t>, P. &amp; Morehouse, R. (1994) Qualitative data analysis: using the constant comparative method , In P. </a:t>
            </a:r>
            <a:r>
              <a:rPr lang="en-US" dirty="0" err="1"/>
              <a:t>Maykut</a:t>
            </a:r>
            <a:r>
              <a:rPr lang="en-US" dirty="0"/>
              <a:t> &amp; R. Morehouse, </a:t>
            </a:r>
            <a:r>
              <a:rPr lang="en-US" i="1" dirty="0"/>
              <a:t>Beginning qualitative research</a:t>
            </a:r>
            <a:r>
              <a:rPr lang="en-US" dirty="0"/>
              <a:t>, London </a:t>
            </a:r>
            <a:r>
              <a:rPr lang="en-US" dirty="0" err="1"/>
              <a:t>Falmer</a:t>
            </a:r>
            <a:r>
              <a:rPr lang="en-US" dirty="0"/>
              <a:t> Press </a:t>
            </a:r>
            <a:endParaRPr lang="en-AU" dirty="0"/>
          </a:p>
          <a:p>
            <a:endParaRPr lang="en-GB" dirty="0"/>
          </a:p>
        </p:txBody>
      </p:sp>
    </p:spTree>
    <p:extLst>
      <p:ext uri="{BB962C8B-B14F-4D97-AF65-F5344CB8AC3E}">
        <p14:creationId xmlns:p14="http://schemas.microsoft.com/office/powerpoint/2010/main" val="338197060"/>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Template for PP</Template>
  <TotalTime>1679</TotalTime>
  <Words>1642</Words>
  <Application>Microsoft Office PowerPoint</Application>
  <PresentationFormat>On-screen Show (4:3)</PresentationFormat>
  <Paragraphs>136</Paragraphs>
  <Slides>28</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28</vt:i4>
      </vt:variant>
    </vt:vector>
  </HeadingPairs>
  <TitlesOfParts>
    <vt:vector size="37" baseType="lpstr">
      <vt:lpstr>__fkGroteskNeue_598ab8</vt:lpstr>
      <vt:lpstr>Aptos</vt:lpstr>
      <vt:lpstr>Arial</vt:lpstr>
      <vt:lpstr>Calibri</vt:lpstr>
      <vt:lpstr>Calibri Light</vt:lpstr>
      <vt:lpstr>Times New Roman</vt:lpstr>
      <vt:lpstr>Wingdings</vt:lpstr>
      <vt:lpstr>Holding PAge</vt:lpstr>
      <vt:lpstr>Accessible 2</vt:lpstr>
      <vt:lpstr>Presentation of Data (Chapter 4)  and  Data Analysis (Chapter 5)</vt:lpstr>
      <vt:lpstr>Consolidating our learning to date…</vt:lpstr>
      <vt:lpstr>Chapter 4</vt:lpstr>
      <vt:lpstr>Presentation of Data</vt:lpstr>
      <vt:lpstr>Presentation of Data</vt:lpstr>
      <vt:lpstr>Setting the Scene</vt:lpstr>
      <vt:lpstr>Examples – tell me what you can see here…</vt:lpstr>
      <vt:lpstr>Examples – tell me what you can see here…</vt:lpstr>
      <vt:lpstr>Presenting the Data</vt:lpstr>
      <vt:lpstr>Examples – tell me what you can see here…</vt:lpstr>
      <vt:lpstr>Examples – tell me what you can see here…</vt:lpstr>
      <vt:lpstr>Chapter 4 – Presentation of Data</vt:lpstr>
      <vt:lpstr>Chapter 4 – Presentation of Data</vt:lpstr>
      <vt:lpstr>Chapter 5</vt:lpstr>
      <vt:lpstr>Chapter 5</vt:lpstr>
      <vt:lpstr>Interpreting the Findings: Qualitative</vt:lpstr>
      <vt:lpstr>Data analysis</vt:lpstr>
      <vt:lpstr>Data analysis  </vt:lpstr>
      <vt:lpstr>Data analysis </vt:lpstr>
      <vt:lpstr>Interpreting the Findings Qualitative</vt:lpstr>
      <vt:lpstr>Interpreting the Findings Qualitative cont.</vt:lpstr>
      <vt:lpstr>Interpreting the Findings Qualitative cont.</vt:lpstr>
      <vt:lpstr>Interpreting the Findings: Quantitative</vt:lpstr>
      <vt:lpstr>Suggestions on Analysis : first steps</vt:lpstr>
      <vt:lpstr>Analysis </vt:lpstr>
      <vt:lpstr>Analysis </vt:lpstr>
      <vt:lpstr>Example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PARTICIPATORY QUALITATIVE DATA ANALYSIS</dc:title>
  <dc:creator>Administrator</dc:creator>
  <cp:lastModifiedBy>Angharad Lewis</cp:lastModifiedBy>
  <cp:revision>50</cp:revision>
  <cp:lastPrinted>2015-10-05T10:05:48Z</cp:lastPrinted>
  <dcterms:created xsi:type="dcterms:W3CDTF">2012-12-03T14:13:18Z</dcterms:created>
  <dcterms:modified xsi:type="dcterms:W3CDTF">2024-11-21T12:44:18Z</dcterms:modified>
</cp:coreProperties>
</file>