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3"/>
  </p:notesMasterIdLst>
  <p:sldIdLst>
    <p:sldId id="256" r:id="rId2"/>
    <p:sldId id="257" r:id="rId3"/>
    <p:sldId id="258" r:id="rId4"/>
    <p:sldId id="259" r:id="rId5"/>
    <p:sldId id="260" r:id="rId6"/>
    <p:sldId id="262" r:id="rId7"/>
    <p:sldId id="267" r:id="rId8"/>
    <p:sldId id="268"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308C8"/>
    <a:srgbClr val="A104CC"/>
    <a:srgbClr val="B40F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6D56D5-00CA-4782-B6D8-3DCB058B75F7}" v="11" dt="2026-03-15T20:04:04.6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6572" autoAdjust="0"/>
  </p:normalViewPr>
  <p:slideViewPr>
    <p:cSldViewPr snapToGrid="0">
      <p:cViewPr varScale="1">
        <p:scale>
          <a:sx n="42" d="100"/>
          <a:sy n="42" d="100"/>
        </p:scale>
        <p:origin x="16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ana Repeta (2439669)" userId="722ead25-fead-407d-9b9e-5f95dbc28a34" providerId="ADAL" clId="{E7C2D792-CC56-4CA7-9115-E28511D7A5BB}"/>
    <pc:docChg chg="modSld sldOrd">
      <pc:chgData name="Mariana Repeta (2439669)" userId="722ead25-fead-407d-9b9e-5f95dbc28a34" providerId="ADAL" clId="{E7C2D792-CC56-4CA7-9115-E28511D7A5BB}" dt="2026-03-15T20:06:16.077" v="33" actId="20577"/>
      <pc:docMkLst>
        <pc:docMk/>
      </pc:docMkLst>
      <pc:sldChg chg="modSp mod modNotesTx">
        <pc:chgData name="Mariana Repeta (2439669)" userId="722ead25-fead-407d-9b9e-5f95dbc28a34" providerId="ADAL" clId="{E7C2D792-CC56-4CA7-9115-E28511D7A5BB}" dt="2026-03-15T20:06:02.625" v="30" actId="20577"/>
        <pc:sldMkLst>
          <pc:docMk/>
          <pc:sldMk cId="2897957523" sldId="258"/>
        </pc:sldMkLst>
        <pc:spChg chg="mod">
          <ac:chgData name="Mariana Repeta (2439669)" userId="722ead25-fead-407d-9b9e-5f95dbc28a34" providerId="ADAL" clId="{E7C2D792-CC56-4CA7-9115-E28511D7A5BB}" dt="2026-03-15T20:01:10.885" v="16" actId="14100"/>
          <ac:spMkLst>
            <pc:docMk/>
            <pc:sldMk cId="2897957523" sldId="258"/>
            <ac:spMk id="4" creationId="{75E930C5-E889-DD5D-FF88-5531ECDA57AC}"/>
          </ac:spMkLst>
        </pc:spChg>
      </pc:sldChg>
      <pc:sldChg chg="modNotesTx">
        <pc:chgData name="Mariana Repeta (2439669)" userId="722ead25-fead-407d-9b9e-5f95dbc28a34" providerId="ADAL" clId="{E7C2D792-CC56-4CA7-9115-E28511D7A5BB}" dt="2026-03-15T20:06:06.044" v="31" actId="20577"/>
        <pc:sldMkLst>
          <pc:docMk/>
          <pc:sldMk cId="1748499028" sldId="259"/>
        </pc:sldMkLst>
      </pc:sldChg>
      <pc:sldChg chg="modNotesTx">
        <pc:chgData name="Mariana Repeta (2439669)" userId="722ead25-fead-407d-9b9e-5f95dbc28a34" providerId="ADAL" clId="{E7C2D792-CC56-4CA7-9115-E28511D7A5BB}" dt="2026-03-15T20:06:09.444" v="32" actId="20577"/>
        <pc:sldMkLst>
          <pc:docMk/>
          <pc:sldMk cId="1424087263" sldId="260"/>
        </pc:sldMkLst>
      </pc:sldChg>
      <pc:sldChg chg="modNotesTx">
        <pc:chgData name="Mariana Repeta (2439669)" userId="722ead25-fead-407d-9b9e-5f95dbc28a34" providerId="ADAL" clId="{E7C2D792-CC56-4CA7-9115-E28511D7A5BB}" dt="2026-03-15T20:05:04.846" v="28" actId="2711"/>
        <pc:sldMkLst>
          <pc:docMk/>
          <pc:sldMk cId="3970473306" sldId="264"/>
        </pc:sldMkLst>
      </pc:sldChg>
      <pc:sldChg chg="modSp mod modNotesTx">
        <pc:chgData name="Mariana Repeta (2439669)" userId="722ead25-fead-407d-9b9e-5f95dbc28a34" providerId="ADAL" clId="{E7C2D792-CC56-4CA7-9115-E28511D7A5BB}" dt="2026-03-15T20:04:49.957" v="27" actId="2711"/>
        <pc:sldMkLst>
          <pc:docMk/>
          <pc:sldMk cId="359125969" sldId="265"/>
        </pc:sldMkLst>
        <pc:spChg chg="mod">
          <ac:chgData name="Mariana Repeta (2439669)" userId="722ead25-fead-407d-9b9e-5f95dbc28a34" providerId="ADAL" clId="{E7C2D792-CC56-4CA7-9115-E28511D7A5BB}" dt="2026-03-15T19:58:30.238" v="11" actId="255"/>
          <ac:spMkLst>
            <pc:docMk/>
            <pc:sldMk cId="359125969" sldId="265"/>
            <ac:spMk id="3" creationId="{5F8D0C3B-0DFC-3E5A-28D7-AC7CD95B6A10}"/>
          </ac:spMkLst>
        </pc:spChg>
      </pc:sldChg>
      <pc:sldChg chg="ord modNotesTx">
        <pc:chgData name="Mariana Repeta (2439669)" userId="722ead25-fead-407d-9b9e-5f95dbc28a34" providerId="ADAL" clId="{E7C2D792-CC56-4CA7-9115-E28511D7A5BB}" dt="2026-03-15T20:06:16.077" v="33" actId="20577"/>
        <pc:sldMkLst>
          <pc:docMk/>
          <pc:sldMk cId="1917974163" sldId="267"/>
        </pc:sldMkLst>
      </pc:sldChg>
      <pc:sldChg chg="modNotesTx">
        <pc:chgData name="Mariana Repeta (2439669)" userId="722ead25-fead-407d-9b9e-5f95dbc28a34" providerId="ADAL" clId="{E7C2D792-CC56-4CA7-9115-E28511D7A5BB}" dt="2026-03-15T20:05:16.406" v="29" actId="2711"/>
        <pc:sldMkLst>
          <pc:docMk/>
          <pc:sldMk cId="3645478630" sldId="26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1A13E7-E6BF-4181-9F9D-F98164CE5C15}" type="datetimeFigureOut">
              <a:rPr lang="en-GB" smtClean="0"/>
              <a:t>15/03/2026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AD5EB9-B321-4627-A96C-408748FB7616}" type="slidenum">
              <a:rPr lang="en-GB" smtClean="0"/>
              <a:t>‹#›</a:t>
            </a:fld>
            <a:endParaRPr lang="en-GB"/>
          </a:p>
        </p:txBody>
      </p:sp>
    </p:spTree>
    <p:extLst>
      <p:ext uri="{BB962C8B-B14F-4D97-AF65-F5344CB8AC3E}">
        <p14:creationId xmlns:p14="http://schemas.microsoft.com/office/powerpoint/2010/main" val="3571392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1</a:t>
            </a:fld>
            <a:endParaRPr lang="en-GB"/>
          </a:p>
        </p:txBody>
      </p:sp>
    </p:spTree>
    <p:extLst>
      <p:ext uri="{BB962C8B-B14F-4D97-AF65-F5344CB8AC3E}">
        <p14:creationId xmlns:p14="http://schemas.microsoft.com/office/powerpoint/2010/main" val="21352847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2</a:t>
            </a:fld>
            <a:endParaRPr lang="en-GB"/>
          </a:p>
        </p:txBody>
      </p:sp>
    </p:spTree>
    <p:extLst>
      <p:ext uri="{BB962C8B-B14F-4D97-AF65-F5344CB8AC3E}">
        <p14:creationId xmlns:p14="http://schemas.microsoft.com/office/powerpoint/2010/main" val="1332966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Green Haven Florists is a small independent flower shop located in Norwich in the United Kingdom.</a:t>
            </a:r>
            <a:br>
              <a:rPr lang="en-GB" dirty="0"/>
            </a:br>
            <a:r>
              <a:rPr lang="en-GB" dirty="0"/>
              <a:t>The business was founded in 2016 by Liam and Priya Patel.</a:t>
            </a:r>
          </a:p>
          <a:p>
            <a:endParaRPr lang="en-GB" dirty="0"/>
          </a:p>
          <a:p>
            <a:r>
              <a:rPr lang="en-GB" dirty="0"/>
              <a:t>The shop became popular because it created </a:t>
            </a:r>
            <a:r>
              <a:rPr lang="en-GB" b="1" dirty="0"/>
              <a:t>custom floral arrangements</a:t>
            </a:r>
            <a:r>
              <a:rPr lang="en-GB" dirty="0"/>
              <a:t>, used </a:t>
            </a:r>
            <a:r>
              <a:rPr lang="en-GB" b="1" dirty="0"/>
              <a:t>eco-friendly packaging</a:t>
            </a:r>
            <a:r>
              <a:rPr lang="en-GB" dirty="0"/>
              <a:t>, and developed </a:t>
            </a:r>
            <a:r>
              <a:rPr lang="en-GB" b="1" dirty="0"/>
              <a:t>strong relationships with the local community</a:t>
            </a:r>
            <a:r>
              <a:rPr lang="en-GB" dirty="0"/>
              <a:t>.</a:t>
            </a:r>
          </a:p>
          <a:p>
            <a:endParaRPr lang="en-GB" dirty="0"/>
          </a:p>
          <a:p>
            <a:r>
              <a:rPr lang="en-GB" dirty="0"/>
              <a:t>However, in the last 12 months the business has faced serious challenges.</a:t>
            </a:r>
            <a:br>
              <a:rPr lang="en-GB" dirty="0"/>
            </a:br>
            <a:r>
              <a:rPr lang="en-GB" dirty="0"/>
              <a:t>In-store sales have dropped by </a:t>
            </a:r>
            <a:r>
              <a:rPr lang="en-GB" b="1" dirty="0"/>
              <a:t>30 percent</a:t>
            </a:r>
            <a:r>
              <a:rPr lang="en-GB" dirty="0"/>
              <a:t>, which means fewer customers are visiting the shop and revenue has decreased.</a:t>
            </a:r>
          </a:p>
          <a:p>
            <a:endParaRPr lang="en-GB" dirty="0"/>
          </a:p>
          <a:p>
            <a:r>
              <a:rPr lang="en-GB" dirty="0"/>
              <a:t>A </a:t>
            </a:r>
            <a:r>
              <a:rPr lang="en-GB" b="1" dirty="0"/>
              <a:t>drop in sales</a:t>
            </a:r>
            <a:r>
              <a:rPr lang="en-GB" dirty="0"/>
              <a:t> refers to a decrease in the amount sold or the revenue generated between two time periods </a:t>
            </a:r>
            <a:r>
              <a:rPr lang="en-GB" b="1" dirty="0"/>
              <a:t>(Calculator Ultra, 2025).</a:t>
            </a:r>
          </a:p>
          <a:p>
            <a:endParaRPr lang="en-GB" dirty="0"/>
          </a:p>
          <a:p>
            <a:r>
              <a:rPr lang="en-GB" dirty="0"/>
              <a:t>In this presentation I will analyse the causes of this problem using business tools including:</a:t>
            </a:r>
          </a:p>
          <a:p>
            <a:r>
              <a:rPr lang="en-GB" dirty="0"/>
              <a:t>The </a:t>
            </a:r>
            <a:r>
              <a:rPr lang="en-GB" b="1" dirty="0"/>
              <a:t>5W2H model</a:t>
            </a:r>
            <a:endParaRPr lang="en-GB" dirty="0"/>
          </a:p>
          <a:p>
            <a:r>
              <a:rPr lang="en-GB" b="1" dirty="0"/>
              <a:t>PESTEL analysis</a:t>
            </a:r>
            <a:endParaRPr lang="en-GB" dirty="0"/>
          </a:p>
          <a:p>
            <a:r>
              <a:rPr lang="en-GB" dirty="0"/>
              <a:t>A </a:t>
            </a:r>
            <a:r>
              <a:rPr lang="en-GB" b="1" dirty="0"/>
              <a:t>Fishbone diagram</a:t>
            </a:r>
          </a:p>
          <a:p>
            <a:endParaRPr lang="en-GB" dirty="0"/>
          </a:p>
          <a:p>
            <a:r>
              <a:rPr lang="en-GB" dirty="0">
                <a:latin typeface="+mn-lt"/>
              </a:rPr>
              <a:t>These tools help identify both </a:t>
            </a:r>
            <a:r>
              <a:rPr lang="en-GB" b="1" dirty="0">
                <a:latin typeface="+mn-lt"/>
              </a:rPr>
              <a:t>internal and external factors</a:t>
            </a:r>
            <a:r>
              <a:rPr lang="en-GB" dirty="0">
                <a:latin typeface="+mn-lt"/>
              </a:rPr>
              <a:t> affecting the business.</a:t>
            </a:r>
            <a:endParaRPr lang="en-GB" dirty="0"/>
          </a:p>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3</a:t>
            </a:fld>
            <a:endParaRPr lang="en-GB"/>
          </a:p>
        </p:txBody>
      </p:sp>
    </p:spTree>
    <p:extLst>
      <p:ext uri="{BB962C8B-B14F-4D97-AF65-F5344CB8AC3E}">
        <p14:creationId xmlns:p14="http://schemas.microsoft.com/office/powerpoint/2010/main" val="28244013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Over the last year, Green Haven Florists has experienced a </a:t>
            </a:r>
            <a:r>
              <a:rPr lang="en-GB" b="1" dirty="0"/>
              <a:t>30 percent decline in in-store sales</a:t>
            </a:r>
            <a:r>
              <a:rPr lang="en-GB" dirty="0"/>
              <a:t>.</a:t>
            </a:r>
          </a:p>
          <a:p>
            <a:r>
              <a:rPr lang="en-GB" dirty="0"/>
              <a:t>There are several reasons for this problem.</a:t>
            </a:r>
          </a:p>
          <a:p>
            <a:endParaRPr lang="en-GB" dirty="0"/>
          </a:p>
          <a:p>
            <a:r>
              <a:rPr lang="en-GB" dirty="0"/>
              <a:t>First, the </a:t>
            </a:r>
            <a:r>
              <a:rPr lang="en-GB" b="1" dirty="0"/>
              <a:t>location has become less busy</a:t>
            </a:r>
            <a:r>
              <a:rPr lang="en-GB" dirty="0"/>
              <a:t>. Some nearby businesses have closed, which means fewer people are visiting the high street.</a:t>
            </a:r>
          </a:p>
          <a:p>
            <a:endParaRPr lang="en-GB" dirty="0"/>
          </a:p>
          <a:p>
            <a:r>
              <a:rPr lang="en-GB" dirty="0"/>
              <a:t>Second, there is strong </a:t>
            </a:r>
            <a:r>
              <a:rPr lang="en-GB" b="1" dirty="0"/>
              <a:t>competition from online flower delivery companies</a:t>
            </a:r>
            <a:r>
              <a:rPr lang="en-GB" dirty="0"/>
              <a:t>. Many customers now prefer ordering flowers online because it is more convenient and often cheaper.</a:t>
            </a:r>
          </a:p>
          <a:p>
            <a:endParaRPr lang="en-GB" dirty="0"/>
          </a:p>
          <a:p>
            <a:r>
              <a:rPr lang="en-GB" dirty="0"/>
              <a:t>Third, </a:t>
            </a:r>
            <a:r>
              <a:rPr lang="en-GB" b="1" dirty="0"/>
              <a:t>operational costs have increased</a:t>
            </a:r>
            <a:r>
              <a:rPr lang="en-GB" dirty="0"/>
              <a:t> due to inflation and supply chain disruptions. Imported flowers such as orchids and tulips have become more expensive.</a:t>
            </a:r>
          </a:p>
          <a:p>
            <a:endParaRPr lang="en-GB" dirty="0"/>
          </a:p>
          <a:p>
            <a:r>
              <a:rPr lang="en-GB" dirty="0"/>
              <a:t>Finally, the business has </a:t>
            </a:r>
            <a:r>
              <a:rPr lang="en-GB" b="1" dirty="0"/>
              <a:t>limited digital marketing</a:t>
            </a:r>
            <a:r>
              <a:rPr lang="en-GB" dirty="0"/>
              <a:t> and an </a:t>
            </a:r>
            <a:r>
              <a:rPr lang="en-GB" b="1" dirty="0"/>
              <a:t>outdated website</a:t>
            </a:r>
            <a:r>
              <a:rPr lang="en-GB" dirty="0"/>
              <a:t>, which makes it harder to compete with online businesses.</a:t>
            </a:r>
          </a:p>
          <a:p>
            <a:endParaRPr lang="en-GB" dirty="0"/>
          </a:p>
          <a:p>
            <a:r>
              <a:rPr lang="en-GB" dirty="0"/>
              <a:t>Understanding these issues is important because </a:t>
            </a:r>
            <a:r>
              <a:rPr lang="en-GB" b="1" dirty="0"/>
              <a:t>problem identification is the first step in improving business performance</a:t>
            </a:r>
            <a:r>
              <a:rPr lang="en-GB" dirty="0"/>
              <a:t> (BA Guide, 2023).</a:t>
            </a:r>
          </a:p>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4</a:t>
            </a:fld>
            <a:endParaRPr lang="en-GB"/>
          </a:p>
        </p:txBody>
      </p:sp>
    </p:spTree>
    <p:extLst>
      <p:ext uri="{BB962C8B-B14F-4D97-AF65-F5344CB8AC3E}">
        <p14:creationId xmlns:p14="http://schemas.microsoft.com/office/powerpoint/2010/main" val="10935051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clearly define the problem, we can use the </a:t>
            </a:r>
            <a:r>
              <a:rPr lang="en-GB" b="1" dirty="0"/>
              <a:t>5W2H model</a:t>
            </a:r>
            <a:r>
              <a:rPr lang="en-GB" dirty="0"/>
              <a:t>.</a:t>
            </a:r>
          </a:p>
          <a:p>
            <a:endParaRPr lang="en-GB" dirty="0"/>
          </a:p>
          <a:p>
            <a:r>
              <a:rPr lang="en-GB" dirty="0"/>
              <a:t>The 5W2H method is a management tool used to analyse problems by asking key questions such as </a:t>
            </a:r>
            <a:r>
              <a:rPr lang="en-GB" b="1" dirty="0"/>
              <a:t>Who, What, Where, When, Why, How and How Much</a:t>
            </a:r>
            <a:r>
              <a:rPr lang="en-GB" dirty="0"/>
              <a:t> (Campos, 2013).</a:t>
            </a:r>
          </a:p>
          <a:p>
            <a:endParaRPr lang="en-GB" dirty="0"/>
          </a:p>
          <a:p>
            <a:r>
              <a:rPr lang="en-GB" dirty="0"/>
              <a:t>Applying it to Green Haven Florists:</a:t>
            </a:r>
          </a:p>
          <a:p>
            <a:endParaRPr lang="en-GB" dirty="0"/>
          </a:p>
          <a:p>
            <a:r>
              <a:rPr lang="en-GB" b="1" dirty="0"/>
              <a:t>Who</a:t>
            </a:r>
            <a:r>
              <a:rPr lang="en-GB" dirty="0"/>
              <a:t> – The business owners, Liam and Priya Patel.</a:t>
            </a:r>
          </a:p>
          <a:p>
            <a:r>
              <a:rPr lang="en-GB" b="1" dirty="0"/>
              <a:t>What</a:t>
            </a:r>
            <a:r>
              <a:rPr lang="en-GB" dirty="0"/>
              <a:t> – The problem is a </a:t>
            </a:r>
            <a:r>
              <a:rPr lang="en-GB" b="1" dirty="0"/>
              <a:t>30 percent decline in in-store sales</a:t>
            </a:r>
            <a:r>
              <a:rPr lang="en-GB" dirty="0"/>
              <a:t>.</a:t>
            </a:r>
          </a:p>
          <a:p>
            <a:r>
              <a:rPr lang="en-GB" b="1" dirty="0"/>
              <a:t>Where</a:t>
            </a:r>
            <a:r>
              <a:rPr lang="en-GB" dirty="0"/>
              <a:t> – The problem is occurring at the Green Haven shop in </a:t>
            </a:r>
            <a:r>
              <a:rPr lang="en-GB" b="1" dirty="0"/>
              <a:t>Norwich, UK</a:t>
            </a:r>
            <a:r>
              <a:rPr lang="en-GB" dirty="0"/>
              <a:t>.</a:t>
            </a:r>
          </a:p>
          <a:p>
            <a:r>
              <a:rPr lang="en-GB" b="1" dirty="0"/>
              <a:t>When</a:t>
            </a:r>
            <a:r>
              <a:rPr lang="en-GB" dirty="0"/>
              <a:t> – The decline has happened over the </a:t>
            </a:r>
            <a:r>
              <a:rPr lang="en-GB" b="1" dirty="0"/>
              <a:t>last 12 months</a:t>
            </a:r>
            <a:r>
              <a:rPr lang="en-GB" dirty="0"/>
              <a:t>.</a:t>
            </a:r>
          </a:p>
          <a:p>
            <a:r>
              <a:rPr lang="en-GB" b="1" dirty="0"/>
              <a:t>Why</a:t>
            </a:r>
            <a:r>
              <a:rPr lang="en-GB" dirty="0"/>
              <a:t> – Because of </a:t>
            </a:r>
            <a:r>
              <a:rPr lang="en-GB" b="1" dirty="0"/>
              <a:t>online competition, rising costs, and fewer high-street customers</a:t>
            </a:r>
            <a:r>
              <a:rPr lang="en-GB" dirty="0"/>
              <a:t>.</a:t>
            </a:r>
          </a:p>
          <a:p>
            <a:r>
              <a:rPr lang="en-GB" b="1" dirty="0"/>
              <a:t>How</a:t>
            </a:r>
            <a:r>
              <a:rPr lang="en-GB" dirty="0"/>
              <a:t> – Customers prefer </a:t>
            </a:r>
            <a:r>
              <a:rPr lang="en-GB" b="1" dirty="0"/>
              <a:t>online ordering</a:t>
            </a:r>
            <a:r>
              <a:rPr lang="en-GB" dirty="0"/>
              <a:t>, while the shop has </a:t>
            </a:r>
            <a:r>
              <a:rPr lang="en-GB" b="1" dirty="0"/>
              <a:t>limited digital marketing and an outdated website</a:t>
            </a:r>
            <a:r>
              <a:rPr lang="en-GB" dirty="0"/>
              <a:t>.</a:t>
            </a:r>
          </a:p>
          <a:p>
            <a:r>
              <a:rPr lang="en-GB" b="1" dirty="0"/>
              <a:t>How Much</a:t>
            </a:r>
            <a:r>
              <a:rPr lang="en-GB" dirty="0"/>
              <a:t> – In-store sales have dropped by </a:t>
            </a:r>
            <a:r>
              <a:rPr lang="en-GB" b="1" dirty="0"/>
              <a:t>30 percent</a:t>
            </a:r>
            <a:r>
              <a:rPr lang="en-GB" dirty="0"/>
              <a:t>.</a:t>
            </a:r>
          </a:p>
          <a:p>
            <a:endParaRPr lang="en-GB" dirty="0"/>
          </a:p>
          <a:p>
            <a:r>
              <a:rPr lang="en-GB" dirty="0"/>
              <a:t>This model helps clearly </a:t>
            </a:r>
            <a:r>
              <a:rPr lang="en-GB" b="1" dirty="0"/>
              <a:t>define the problem before identifying solutions</a:t>
            </a:r>
            <a:r>
              <a:rPr lang="en-GB" dirty="0"/>
              <a:t>.</a:t>
            </a:r>
          </a:p>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5</a:t>
            </a:fld>
            <a:endParaRPr lang="en-GB"/>
          </a:p>
        </p:txBody>
      </p:sp>
    </p:spTree>
    <p:extLst>
      <p:ext uri="{BB962C8B-B14F-4D97-AF65-F5344CB8AC3E}">
        <p14:creationId xmlns:p14="http://schemas.microsoft.com/office/powerpoint/2010/main" val="3557164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a:t>
            </a:r>
            <a:r>
              <a:rPr lang="en-GB" b="1" dirty="0"/>
              <a:t>PESTEL analysis</a:t>
            </a:r>
            <a:r>
              <a:rPr lang="en-GB" dirty="0"/>
              <a:t> helps businesses analyse external factors that can affect performance (CIPD, 2025).</a:t>
            </a:r>
          </a:p>
          <a:p>
            <a:endParaRPr lang="en-GB" dirty="0"/>
          </a:p>
          <a:p>
            <a:r>
              <a:rPr lang="en-GB" b="1" dirty="0"/>
              <a:t>Political</a:t>
            </a:r>
          </a:p>
          <a:p>
            <a:r>
              <a:rPr lang="en-GB" dirty="0"/>
              <a:t>Government policies and regulations can influence small businesses.</a:t>
            </a:r>
            <a:br>
              <a:rPr lang="en-GB" dirty="0"/>
            </a:br>
            <a:r>
              <a:rPr lang="en-GB" dirty="0"/>
              <a:t>For example, import regulations can affect the availability and cost of flowers from other countries.</a:t>
            </a:r>
          </a:p>
          <a:p>
            <a:endParaRPr lang="en-GB" dirty="0"/>
          </a:p>
          <a:p>
            <a:r>
              <a:rPr lang="en-GB" b="1" dirty="0"/>
              <a:t>Economic</a:t>
            </a:r>
          </a:p>
          <a:p>
            <a:r>
              <a:rPr lang="en-GB" dirty="0"/>
              <a:t>Economic factors such as </a:t>
            </a:r>
            <a:r>
              <a:rPr lang="en-GB" b="1" dirty="0"/>
              <a:t>inflation and rising living costs</a:t>
            </a:r>
            <a:r>
              <a:rPr lang="en-GB" dirty="0"/>
              <a:t> increase operational expenses.</a:t>
            </a:r>
            <a:br>
              <a:rPr lang="en-GB" dirty="0"/>
            </a:br>
            <a:r>
              <a:rPr lang="en-GB" dirty="0"/>
              <a:t>Customers may also spend less money on non-essential products like flowers.</a:t>
            </a:r>
          </a:p>
          <a:p>
            <a:endParaRPr lang="en-GB" dirty="0"/>
          </a:p>
          <a:p>
            <a:r>
              <a:rPr lang="en-GB" dirty="0"/>
              <a:t>Economic factors such as inflation and customer spending can affect business performance </a:t>
            </a:r>
            <a:r>
              <a:rPr lang="en-GB" b="1" dirty="0"/>
              <a:t>(Investopedia, 2025)</a:t>
            </a:r>
            <a:r>
              <a:rPr lang="en-GB" dirty="0"/>
              <a:t>.</a:t>
            </a:r>
          </a:p>
          <a:p>
            <a:endParaRPr lang="en-GB" dirty="0"/>
          </a:p>
          <a:p>
            <a:r>
              <a:rPr lang="en-GB" b="1" dirty="0"/>
              <a:t>Social</a:t>
            </a:r>
          </a:p>
          <a:p>
            <a:r>
              <a:rPr lang="en-GB" dirty="0"/>
              <a:t>Consumer behaviour has changed significantly.</a:t>
            </a:r>
            <a:br>
              <a:rPr lang="en-GB" dirty="0"/>
            </a:br>
            <a:r>
              <a:rPr lang="en-GB" dirty="0"/>
              <a:t>Many customers now prefer the </a:t>
            </a:r>
            <a:r>
              <a:rPr lang="en-GB" b="1" dirty="0"/>
              <a:t>convenience of ordering flowers online</a:t>
            </a:r>
            <a:r>
              <a:rPr lang="en-GB" dirty="0"/>
              <a:t> rather than visiting a shop.</a:t>
            </a:r>
            <a:br>
              <a:rPr lang="en-GB" dirty="0"/>
            </a:br>
            <a:r>
              <a:rPr lang="en-GB" dirty="0"/>
              <a:t>However, there is also growing demand for </a:t>
            </a:r>
            <a:r>
              <a:rPr lang="en-GB" b="1" dirty="0"/>
              <a:t>sustainable and eco-friendly products</a:t>
            </a:r>
            <a:r>
              <a:rPr lang="en-GB" dirty="0"/>
              <a:t>, which is a strength of Green Haven Florists.</a:t>
            </a:r>
          </a:p>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6</a:t>
            </a:fld>
            <a:endParaRPr lang="en-GB"/>
          </a:p>
        </p:txBody>
      </p:sp>
    </p:spTree>
    <p:extLst>
      <p:ext uri="{BB962C8B-B14F-4D97-AF65-F5344CB8AC3E}">
        <p14:creationId xmlns:p14="http://schemas.microsoft.com/office/powerpoint/2010/main" val="5028383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Technological</a:t>
            </a:r>
          </a:p>
          <a:p>
            <a:r>
              <a:rPr lang="en-GB" dirty="0"/>
              <a:t>Technology plays an important role in modern retail.</a:t>
            </a:r>
            <a:br>
              <a:rPr lang="en-GB" dirty="0"/>
            </a:br>
            <a:r>
              <a:rPr lang="en-GB" dirty="0"/>
              <a:t>Competitors use </a:t>
            </a:r>
            <a:r>
              <a:rPr lang="en-GB" b="1" dirty="0"/>
              <a:t>modern websites, online ordering systems, and strong social media marketing</a:t>
            </a:r>
            <a:r>
              <a:rPr lang="en-GB" dirty="0"/>
              <a:t>, while Green Haven’s website is outdated and difficult to navigate.</a:t>
            </a:r>
          </a:p>
          <a:p>
            <a:endParaRPr lang="en-GB" dirty="0"/>
          </a:p>
          <a:p>
            <a:r>
              <a:rPr lang="en-GB" b="1" dirty="0"/>
              <a:t>Environmental</a:t>
            </a:r>
          </a:p>
          <a:p>
            <a:r>
              <a:rPr lang="en-GB" dirty="0"/>
              <a:t>Environmental factors include climate conditions that affect flower production.</a:t>
            </a:r>
            <a:br>
              <a:rPr lang="en-GB" dirty="0"/>
            </a:br>
            <a:r>
              <a:rPr lang="en-GB" dirty="0"/>
              <a:t>There is also increasing demand for </a:t>
            </a:r>
            <a:r>
              <a:rPr lang="en-GB" b="1" dirty="0"/>
              <a:t>sustainable packaging and locally sourced flowers</a:t>
            </a:r>
            <a:r>
              <a:rPr lang="en-GB" dirty="0"/>
              <a:t>, which increases costs but also creates opportunities for eco-focused branding.</a:t>
            </a:r>
          </a:p>
          <a:p>
            <a:endParaRPr lang="en-GB" dirty="0"/>
          </a:p>
          <a:p>
            <a:r>
              <a:rPr lang="en-GB" b="1" dirty="0"/>
              <a:t>Legal</a:t>
            </a:r>
          </a:p>
          <a:p>
            <a:r>
              <a:rPr lang="en-GB" dirty="0"/>
              <a:t>Legal factors include </a:t>
            </a:r>
            <a:r>
              <a:rPr lang="en-GB" b="1" dirty="0"/>
              <a:t>employment laws, business regulations, and consumer protection laws</a:t>
            </a:r>
            <a:r>
              <a:rPr lang="en-GB" dirty="0"/>
              <a:t> that the shop must follow when operating.</a:t>
            </a:r>
          </a:p>
          <a:p>
            <a:endParaRPr lang="en-GB" dirty="0"/>
          </a:p>
          <a:p>
            <a:r>
              <a:rPr lang="en-GB" dirty="0"/>
              <a:t>Overall, the PESTEL analysis shows that </a:t>
            </a:r>
            <a:r>
              <a:rPr lang="en-GB" b="1" dirty="0"/>
              <a:t>external environmental factors are strongly influencing the business</a:t>
            </a:r>
            <a:r>
              <a:rPr lang="en-GB" dirty="0"/>
              <a:t>.</a:t>
            </a:r>
          </a:p>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7</a:t>
            </a:fld>
            <a:endParaRPr lang="en-GB"/>
          </a:p>
        </p:txBody>
      </p:sp>
    </p:spTree>
    <p:extLst>
      <p:ext uri="{BB962C8B-B14F-4D97-AF65-F5344CB8AC3E}">
        <p14:creationId xmlns:p14="http://schemas.microsoft.com/office/powerpoint/2010/main" val="3789942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mn-lt"/>
              </a:rPr>
              <a:t>A </a:t>
            </a:r>
            <a:r>
              <a:rPr lang="en-GB" b="1" dirty="0">
                <a:latin typeface="+mn-lt"/>
              </a:rPr>
              <a:t>Fishbone diagram</a:t>
            </a:r>
            <a:r>
              <a:rPr lang="en-GB" dirty="0">
                <a:latin typeface="+mn-lt"/>
              </a:rPr>
              <a:t>, also called an </a:t>
            </a:r>
            <a:r>
              <a:rPr lang="en-GB" b="1" dirty="0">
                <a:latin typeface="+mn-lt"/>
              </a:rPr>
              <a:t>Ishikawa diagram</a:t>
            </a:r>
            <a:r>
              <a:rPr lang="en-GB" dirty="0">
                <a:latin typeface="+mn-lt"/>
              </a:rPr>
              <a:t>, we used to identify the roots problem </a:t>
            </a:r>
            <a:r>
              <a:rPr lang="en-GB" sz="1200" dirty="0">
                <a:latin typeface="+mn-lt"/>
                <a:cs typeface="Arial" panose="020B0604020202020204" pitchFamily="34" charset="0"/>
              </a:rPr>
              <a:t>and solve them (Nursing Times, 2013).</a:t>
            </a:r>
          </a:p>
          <a:p>
            <a:endParaRPr lang="en-GB" dirty="0">
              <a:latin typeface="+mn-lt"/>
            </a:endParaRPr>
          </a:p>
          <a:p>
            <a:r>
              <a:rPr lang="en-GB" dirty="0">
                <a:latin typeface="+mn-lt"/>
              </a:rPr>
              <a:t>In this case, the main problem is the </a:t>
            </a:r>
            <a:r>
              <a:rPr lang="en-GB" b="1" dirty="0">
                <a:latin typeface="+mn-lt"/>
              </a:rPr>
              <a:t>decline in in-store sales</a:t>
            </a:r>
            <a:r>
              <a:rPr lang="en-GB" dirty="0">
                <a:latin typeface="+mn-lt"/>
              </a:rPr>
              <a:t>.</a:t>
            </a:r>
          </a:p>
          <a:p>
            <a:r>
              <a:rPr lang="en-GB" dirty="0">
                <a:latin typeface="+mn-lt"/>
              </a:rPr>
              <a:t>How we can see on the screen they have a several categories.</a:t>
            </a:r>
          </a:p>
          <a:p>
            <a:endParaRPr lang="en-GB" dirty="0">
              <a:latin typeface="+mn-lt"/>
            </a:endParaRPr>
          </a:p>
          <a:p>
            <a:r>
              <a:rPr lang="en-GB" b="1" dirty="0">
                <a:latin typeface="+mn-lt"/>
              </a:rPr>
              <a:t>Marketing</a:t>
            </a:r>
          </a:p>
          <a:p>
            <a:pPr marL="171450" indent="-171450">
              <a:buFont typeface="Arial" panose="020B0604020202020204" pitchFamily="34" charset="0"/>
              <a:buChar char="•"/>
            </a:pPr>
            <a:r>
              <a:rPr lang="en-GB" dirty="0">
                <a:latin typeface="+mn-lt"/>
              </a:rPr>
              <a:t>Limited digital marketing</a:t>
            </a:r>
          </a:p>
          <a:p>
            <a:pPr marL="171450" indent="-171450">
              <a:buFont typeface="Arial" panose="020B0604020202020204" pitchFamily="34" charset="0"/>
              <a:buChar char="•"/>
            </a:pPr>
            <a:r>
              <a:rPr lang="en-GB" dirty="0">
                <a:latin typeface="+mn-lt"/>
              </a:rPr>
              <a:t>Weak social media engagement</a:t>
            </a:r>
          </a:p>
          <a:p>
            <a:endParaRPr lang="en-GB" dirty="0">
              <a:latin typeface="+mn-lt"/>
            </a:endParaRPr>
          </a:p>
          <a:p>
            <a:r>
              <a:rPr lang="en-GB" b="1" dirty="0">
                <a:latin typeface="+mn-lt"/>
              </a:rPr>
              <a:t>Technology</a:t>
            </a:r>
          </a:p>
          <a:p>
            <a:pPr marL="171450" indent="-171450">
              <a:buFont typeface="Arial" panose="020B0604020202020204" pitchFamily="34" charset="0"/>
              <a:buChar char="•"/>
            </a:pPr>
            <a:r>
              <a:rPr lang="en-GB" dirty="0">
                <a:latin typeface="+mn-lt"/>
              </a:rPr>
              <a:t>Outdated website</a:t>
            </a:r>
          </a:p>
          <a:p>
            <a:pPr marL="171450" indent="-171450">
              <a:buFont typeface="Arial" panose="020B0604020202020204" pitchFamily="34" charset="0"/>
              <a:buChar char="•"/>
            </a:pPr>
            <a:r>
              <a:rPr lang="en-GB" dirty="0">
                <a:latin typeface="+mn-lt"/>
              </a:rPr>
              <a:t>Difficult navigation</a:t>
            </a:r>
          </a:p>
          <a:p>
            <a:pPr marL="171450" indent="-171450">
              <a:buFont typeface="Arial" panose="020B0604020202020204" pitchFamily="34" charset="0"/>
              <a:buChar char="•"/>
            </a:pPr>
            <a:r>
              <a:rPr lang="en-GB" dirty="0">
                <a:latin typeface="+mn-lt"/>
              </a:rPr>
              <a:t>Limited online ordering options</a:t>
            </a:r>
          </a:p>
          <a:p>
            <a:endParaRPr lang="en-GB" dirty="0">
              <a:latin typeface="+mn-lt"/>
            </a:endParaRPr>
          </a:p>
          <a:p>
            <a:r>
              <a:rPr lang="en-GB" b="1" dirty="0">
                <a:latin typeface="+mn-lt"/>
              </a:rPr>
              <a:t>Competition</a:t>
            </a:r>
          </a:p>
          <a:p>
            <a:pPr marL="171450" indent="-171450">
              <a:buFont typeface="Arial" panose="020B0604020202020204" pitchFamily="34" charset="0"/>
              <a:buChar char="•"/>
            </a:pPr>
            <a:r>
              <a:rPr lang="en-GB" dirty="0">
                <a:latin typeface="+mn-lt"/>
              </a:rPr>
              <a:t>Online flower delivery companies</a:t>
            </a:r>
          </a:p>
          <a:p>
            <a:pPr marL="171450" indent="-171450">
              <a:buFont typeface="Arial" panose="020B0604020202020204" pitchFamily="34" charset="0"/>
              <a:buChar char="•"/>
            </a:pPr>
            <a:r>
              <a:rPr lang="en-GB" dirty="0">
                <a:latin typeface="+mn-lt"/>
              </a:rPr>
              <a:t>A boutique florist with strong Instagram marketing</a:t>
            </a:r>
          </a:p>
          <a:p>
            <a:pPr marL="171450" indent="-171450">
              <a:buFont typeface="Arial" panose="020B0604020202020204" pitchFamily="34" charset="0"/>
              <a:buChar char="•"/>
            </a:pPr>
            <a:r>
              <a:rPr lang="en-GB" dirty="0">
                <a:latin typeface="+mn-lt"/>
              </a:rPr>
              <a:t>A national chain offering lower prices</a:t>
            </a:r>
          </a:p>
          <a:p>
            <a:endParaRPr lang="en-GB" dirty="0">
              <a:latin typeface="+mn-lt"/>
            </a:endParaRPr>
          </a:p>
          <a:p>
            <a:r>
              <a:rPr lang="en-GB" b="1" dirty="0">
                <a:latin typeface="+mn-lt"/>
              </a:rPr>
              <a:t>Pricing and Costs</a:t>
            </a:r>
          </a:p>
          <a:p>
            <a:pPr marL="171450" indent="-171450">
              <a:buFont typeface="Arial" panose="020B0604020202020204" pitchFamily="34" charset="0"/>
              <a:buChar char="•"/>
            </a:pPr>
            <a:r>
              <a:rPr lang="en-GB" dirty="0">
                <a:latin typeface="+mn-lt"/>
              </a:rPr>
              <a:t>Expensive eco-friendly packaging</a:t>
            </a:r>
          </a:p>
          <a:p>
            <a:pPr marL="171450" indent="-171450">
              <a:buFont typeface="Arial" panose="020B0604020202020204" pitchFamily="34" charset="0"/>
              <a:buChar char="•"/>
            </a:pPr>
            <a:r>
              <a:rPr lang="en-GB" dirty="0">
                <a:latin typeface="+mn-lt"/>
              </a:rPr>
              <a:t>Inflation increasing operational costs</a:t>
            </a:r>
          </a:p>
          <a:p>
            <a:endParaRPr lang="en-GB" dirty="0">
              <a:latin typeface="+mn-lt"/>
            </a:endParaRPr>
          </a:p>
          <a:p>
            <a:r>
              <a:rPr lang="en-GB" b="1" dirty="0">
                <a:latin typeface="+mn-lt"/>
              </a:rPr>
              <a:t>Location</a:t>
            </a:r>
          </a:p>
          <a:p>
            <a:pPr marL="171450" indent="-171450">
              <a:buFont typeface="Arial" panose="020B0604020202020204" pitchFamily="34" charset="0"/>
              <a:buChar char="•"/>
            </a:pPr>
            <a:r>
              <a:rPr lang="en-GB" dirty="0">
                <a:latin typeface="+mn-lt"/>
              </a:rPr>
              <a:t>Declining high-street foot traffic</a:t>
            </a:r>
          </a:p>
          <a:p>
            <a:pPr marL="171450" indent="-171450">
              <a:buFont typeface="Arial" panose="020B0604020202020204" pitchFamily="34" charset="0"/>
              <a:buChar char="•"/>
            </a:pPr>
            <a:r>
              <a:rPr lang="en-GB" dirty="0">
                <a:latin typeface="+mn-lt"/>
              </a:rPr>
              <a:t>Closure of nearby shops</a:t>
            </a:r>
          </a:p>
          <a:p>
            <a:endParaRPr lang="en-GB" dirty="0">
              <a:latin typeface="+mn-lt"/>
            </a:endParaRPr>
          </a:p>
          <a:p>
            <a:r>
              <a:rPr lang="en-GB" b="1" dirty="0">
                <a:latin typeface="+mn-lt"/>
              </a:rPr>
              <a:t>Operations</a:t>
            </a:r>
          </a:p>
          <a:p>
            <a:pPr marL="171450" indent="-171450">
              <a:buFont typeface="Arial" panose="020B0604020202020204" pitchFamily="34" charset="0"/>
              <a:buChar char="•"/>
            </a:pPr>
            <a:r>
              <a:rPr lang="en-GB" dirty="0">
                <a:latin typeface="+mn-lt"/>
              </a:rPr>
              <a:t>Supply chain disruptions</a:t>
            </a:r>
          </a:p>
          <a:p>
            <a:pPr marL="171450" indent="-171450">
              <a:buFont typeface="Arial" panose="020B0604020202020204" pitchFamily="34" charset="0"/>
              <a:buChar char="•"/>
            </a:pPr>
            <a:r>
              <a:rPr lang="en-GB" dirty="0">
                <a:latin typeface="+mn-lt"/>
              </a:rPr>
              <a:t>Dependence on imported flowers</a:t>
            </a:r>
          </a:p>
          <a:p>
            <a:pPr marL="171450" indent="-171450">
              <a:buFont typeface="Arial" panose="020B0604020202020204" pitchFamily="34" charset="0"/>
              <a:buChar char="•"/>
            </a:pPr>
            <a:r>
              <a:rPr lang="en-GB" dirty="0">
                <a:latin typeface="+mn-lt"/>
              </a:rPr>
              <a:t>Limited delivery services</a:t>
            </a:r>
          </a:p>
          <a:p>
            <a:endParaRPr lang="en-GB" dirty="0">
              <a:latin typeface="+mn-lt"/>
            </a:endParaRPr>
          </a:p>
          <a:p>
            <a:r>
              <a:rPr lang="en-GB" dirty="0">
                <a:latin typeface="+mn-lt"/>
              </a:rPr>
              <a:t>The fishbone diagram helps visually identify </a:t>
            </a:r>
            <a:r>
              <a:rPr lang="en-GB" b="1" dirty="0">
                <a:latin typeface="+mn-lt"/>
              </a:rPr>
              <a:t>all possible causes contributing to the decline in sales</a:t>
            </a:r>
            <a:r>
              <a:rPr lang="en-GB" dirty="0">
                <a:latin typeface="+mn-lt"/>
              </a:rPr>
              <a:t>.</a:t>
            </a:r>
          </a:p>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8</a:t>
            </a:fld>
            <a:endParaRPr lang="en-GB"/>
          </a:p>
        </p:txBody>
      </p:sp>
    </p:spTree>
    <p:extLst>
      <p:ext uri="{BB962C8B-B14F-4D97-AF65-F5344CB8AC3E}">
        <p14:creationId xmlns:p14="http://schemas.microsoft.com/office/powerpoint/2010/main" val="42319471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mn-lt"/>
              </a:rPr>
              <a:t>In conclusion, Green Haven Florists is facing a </a:t>
            </a:r>
            <a:r>
              <a:rPr lang="en-GB" b="1" dirty="0">
                <a:latin typeface="+mn-lt"/>
              </a:rPr>
              <a:t>significant decline in in-store sales</a:t>
            </a:r>
            <a:r>
              <a:rPr lang="en-GB" dirty="0">
                <a:latin typeface="+mn-lt"/>
              </a:rPr>
              <a:t>.</a:t>
            </a:r>
          </a:p>
          <a:p>
            <a:endParaRPr lang="en-GB" dirty="0">
              <a:latin typeface="+mn-lt"/>
            </a:endParaRPr>
          </a:p>
          <a:p>
            <a:r>
              <a:rPr lang="en-GB" dirty="0">
                <a:latin typeface="+mn-lt"/>
              </a:rPr>
              <a:t>The main causes include:</a:t>
            </a:r>
          </a:p>
          <a:p>
            <a:endParaRPr lang="en-GB" dirty="0">
              <a:latin typeface="+mn-lt"/>
            </a:endParaRPr>
          </a:p>
          <a:p>
            <a:pPr marL="171450" indent="-171450">
              <a:buFont typeface="Arial" panose="020B0604020202020204" pitchFamily="34" charset="0"/>
              <a:buChar char="•"/>
            </a:pPr>
            <a:r>
              <a:rPr lang="en-GB" dirty="0">
                <a:latin typeface="+mn-lt"/>
              </a:rPr>
              <a:t>Increased </a:t>
            </a:r>
            <a:r>
              <a:rPr lang="en-GB" b="1" dirty="0">
                <a:latin typeface="+mn-lt"/>
              </a:rPr>
              <a:t>online competition</a:t>
            </a:r>
            <a:endParaRPr lang="en-GB" dirty="0">
              <a:latin typeface="+mn-lt"/>
            </a:endParaRPr>
          </a:p>
          <a:p>
            <a:pPr marL="171450" indent="-171450">
              <a:buFont typeface="Arial" panose="020B0604020202020204" pitchFamily="34" charset="0"/>
              <a:buChar char="•"/>
            </a:pPr>
            <a:r>
              <a:rPr lang="en-GB" b="1" dirty="0">
                <a:latin typeface="+mn-lt"/>
              </a:rPr>
              <a:t>Rising costs</a:t>
            </a:r>
            <a:r>
              <a:rPr lang="en-GB" dirty="0">
                <a:latin typeface="+mn-lt"/>
              </a:rPr>
              <a:t> of flowers and sustainable packaging</a:t>
            </a:r>
          </a:p>
          <a:p>
            <a:pPr marL="171450" indent="-171450">
              <a:buFont typeface="Arial" panose="020B0604020202020204" pitchFamily="34" charset="0"/>
              <a:buChar char="•"/>
            </a:pPr>
            <a:r>
              <a:rPr lang="en-GB" b="1" dirty="0">
                <a:latin typeface="+mn-lt"/>
              </a:rPr>
              <a:t>Reduced high street foot traffic</a:t>
            </a:r>
            <a:endParaRPr lang="en-GB" dirty="0">
              <a:latin typeface="+mn-lt"/>
            </a:endParaRPr>
          </a:p>
          <a:p>
            <a:pPr marL="171450" indent="-171450">
              <a:buFont typeface="Arial" panose="020B0604020202020204" pitchFamily="34" charset="0"/>
              <a:buChar char="•"/>
            </a:pPr>
            <a:r>
              <a:rPr lang="en-GB" b="1" dirty="0">
                <a:latin typeface="+mn-lt"/>
              </a:rPr>
              <a:t>Weak digital presence</a:t>
            </a:r>
          </a:p>
          <a:p>
            <a:endParaRPr lang="en-GB" dirty="0">
              <a:latin typeface="+mn-lt"/>
            </a:endParaRPr>
          </a:p>
          <a:p>
            <a:pPr marL="0" indent="0">
              <a:buFont typeface="Arial" panose="020B0604020202020204" pitchFamily="34" charset="0"/>
              <a:buNone/>
            </a:pPr>
            <a:r>
              <a:rPr lang="en-GB" dirty="0">
                <a:latin typeface="+mn-lt"/>
              </a:rPr>
              <a:t>The analysis tools used in this presentation helped identify both </a:t>
            </a:r>
            <a:r>
              <a:rPr lang="en-GB" b="1" dirty="0">
                <a:latin typeface="+mn-lt"/>
              </a:rPr>
              <a:t>internal and external factors</a:t>
            </a:r>
            <a:r>
              <a:rPr lang="en-GB" dirty="0">
                <a:latin typeface="+mn-lt"/>
              </a:rPr>
              <a:t> affecting the business as:</a:t>
            </a:r>
          </a:p>
          <a:p>
            <a:pPr marL="342900" indent="-342900">
              <a:buFont typeface="Arial" panose="020B0604020202020204" pitchFamily="34" charset="0"/>
              <a:buChar char="•"/>
            </a:pPr>
            <a:r>
              <a:rPr lang="en-GB" dirty="0">
                <a:solidFill>
                  <a:schemeClr val="tx1"/>
                </a:solidFill>
                <a:latin typeface="+mn-lt"/>
              </a:rPr>
              <a:t>The </a:t>
            </a:r>
            <a:r>
              <a:rPr lang="en-GB" b="1" dirty="0">
                <a:solidFill>
                  <a:schemeClr val="tx1"/>
                </a:solidFill>
                <a:latin typeface="+mn-lt"/>
              </a:rPr>
              <a:t>5W2H model</a:t>
            </a:r>
            <a:r>
              <a:rPr lang="en-GB" dirty="0">
                <a:solidFill>
                  <a:schemeClr val="tx1"/>
                </a:solidFill>
                <a:latin typeface="+mn-lt"/>
              </a:rPr>
              <a:t> helped explain the problem clearly</a:t>
            </a:r>
          </a:p>
          <a:p>
            <a:pPr marL="342900" indent="-342900">
              <a:buFont typeface="Arial" panose="020B0604020202020204" pitchFamily="34" charset="0"/>
              <a:buChar char="•"/>
            </a:pPr>
            <a:r>
              <a:rPr lang="en-GB" dirty="0">
                <a:solidFill>
                  <a:schemeClr val="tx1"/>
                </a:solidFill>
                <a:latin typeface="+mn-lt"/>
              </a:rPr>
              <a:t>The </a:t>
            </a:r>
            <a:r>
              <a:rPr lang="en-GB" b="1" dirty="0">
                <a:solidFill>
                  <a:schemeClr val="tx1"/>
                </a:solidFill>
                <a:latin typeface="+mn-lt"/>
              </a:rPr>
              <a:t>PESTEL analysis</a:t>
            </a:r>
            <a:r>
              <a:rPr lang="en-GB" dirty="0">
                <a:solidFill>
                  <a:schemeClr val="tx1"/>
                </a:solidFill>
                <a:latin typeface="+mn-lt"/>
              </a:rPr>
              <a:t> showed outside factors affecting the business</a:t>
            </a:r>
          </a:p>
          <a:p>
            <a:pPr marL="342900" indent="-342900">
              <a:buFont typeface="Arial" panose="020B0604020202020204" pitchFamily="34" charset="0"/>
              <a:buChar char="•"/>
            </a:pPr>
            <a:r>
              <a:rPr lang="en-GB" dirty="0">
                <a:solidFill>
                  <a:schemeClr val="tx1"/>
                </a:solidFill>
                <a:latin typeface="+mn-lt"/>
              </a:rPr>
              <a:t>The </a:t>
            </a:r>
            <a:r>
              <a:rPr lang="en-GB" b="1" dirty="0">
                <a:solidFill>
                  <a:schemeClr val="tx1"/>
                </a:solidFill>
                <a:latin typeface="+mn-lt"/>
              </a:rPr>
              <a:t>Fishbone diagram</a:t>
            </a:r>
            <a:r>
              <a:rPr lang="en-GB" dirty="0">
                <a:solidFill>
                  <a:schemeClr val="tx1"/>
                </a:solidFill>
                <a:latin typeface="+mn-lt"/>
              </a:rPr>
              <a:t> helped identify the root causes</a:t>
            </a:r>
          </a:p>
          <a:p>
            <a:endParaRPr lang="en-GB" dirty="0">
              <a:latin typeface="+mn-lt"/>
            </a:endParaRPr>
          </a:p>
          <a:p>
            <a:endParaRPr lang="en-GB" dirty="0">
              <a:latin typeface="+mn-lt"/>
            </a:endParaRPr>
          </a:p>
          <a:p>
            <a:r>
              <a:rPr lang="en-GB" dirty="0">
                <a:latin typeface="+mn-lt"/>
              </a:rPr>
              <a:t>To improve sales, the business may need to:</a:t>
            </a:r>
          </a:p>
          <a:p>
            <a:endParaRPr lang="en-GB" dirty="0">
              <a:latin typeface="+mn-lt"/>
            </a:endParaRPr>
          </a:p>
          <a:p>
            <a:pPr marL="171450" indent="-171450">
              <a:buFont typeface="Arial" panose="020B0604020202020204" pitchFamily="34" charset="0"/>
              <a:buChar char="•"/>
            </a:pPr>
            <a:r>
              <a:rPr lang="en-GB" dirty="0">
                <a:latin typeface="+mn-lt"/>
              </a:rPr>
              <a:t>Upgrade its </a:t>
            </a:r>
            <a:r>
              <a:rPr lang="en-GB" b="1" dirty="0">
                <a:latin typeface="+mn-lt"/>
              </a:rPr>
              <a:t>website and online ordering system</a:t>
            </a:r>
            <a:endParaRPr lang="en-GB" dirty="0">
              <a:latin typeface="+mn-lt"/>
            </a:endParaRPr>
          </a:p>
          <a:p>
            <a:pPr marL="171450" indent="-171450">
              <a:buFont typeface="Arial" panose="020B0604020202020204" pitchFamily="34" charset="0"/>
              <a:buChar char="•"/>
            </a:pPr>
            <a:r>
              <a:rPr lang="en-GB" dirty="0">
                <a:latin typeface="+mn-lt"/>
              </a:rPr>
              <a:t>Increase </a:t>
            </a:r>
            <a:r>
              <a:rPr lang="en-GB" b="1" dirty="0">
                <a:latin typeface="+mn-lt"/>
              </a:rPr>
              <a:t>social media marketing</a:t>
            </a:r>
            <a:endParaRPr lang="en-GB" dirty="0">
              <a:latin typeface="+mn-lt"/>
            </a:endParaRPr>
          </a:p>
          <a:p>
            <a:pPr marL="171450" indent="-171450">
              <a:buFont typeface="Arial" panose="020B0604020202020204" pitchFamily="34" charset="0"/>
              <a:buChar char="•"/>
            </a:pPr>
            <a:r>
              <a:rPr lang="en-GB" dirty="0">
                <a:latin typeface="+mn-lt"/>
              </a:rPr>
              <a:t>Introduce </a:t>
            </a:r>
            <a:r>
              <a:rPr lang="en-GB" b="1" dirty="0">
                <a:latin typeface="+mn-lt"/>
              </a:rPr>
              <a:t>delivery and subscription services</a:t>
            </a:r>
          </a:p>
          <a:p>
            <a:endParaRPr lang="en-GB" dirty="0">
              <a:latin typeface="+mn-lt"/>
            </a:endParaRPr>
          </a:p>
          <a:p>
            <a:r>
              <a:rPr lang="en-GB" dirty="0">
                <a:latin typeface="+mn-lt"/>
              </a:rPr>
              <a:t>These strategies could help the business adapt to the changing retail environment.</a:t>
            </a:r>
          </a:p>
          <a:p>
            <a:endParaRPr lang="en-GB"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lumMod val="50000"/>
                    <a:lumOff val="50000"/>
                  </a:schemeClr>
                </a:solidFill>
                <a:latin typeface="+mn-lt"/>
                <a:cs typeface="Arial" panose="020B0604020202020204" pitchFamily="34" charset="0"/>
              </a:rPr>
              <a:t>Oakland (2014) emphasizes that operational excellence is achieved through continuous improvement in all areas of management.</a:t>
            </a:r>
          </a:p>
          <a:p>
            <a:endParaRPr lang="en-GB" dirty="0">
              <a:latin typeface="+mn-lt"/>
            </a:endParaRPr>
          </a:p>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9</a:t>
            </a:fld>
            <a:endParaRPr lang="en-GB"/>
          </a:p>
        </p:txBody>
      </p:sp>
    </p:spTree>
    <p:extLst>
      <p:ext uri="{BB962C8B-B14F-4D97-AF65-F5344CB8AC3E}">
        <p14:creationId xmlns:p14="http://schemas.microsoft.com/office/powerpoint/2010/main" val="35447929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mn-lt"/>
                <a:cs typeface="Arial" panose="020B0604020202020204" pitchFamily="34" charset="0"/>
              </a:rPr>
              <a:t>Problem identification is an important first step in understanding business challenges </a:t>
            </a:r>
            <a:r>
              <a:rPr lang="en-GB" b="1" dirty="0">
                <a:latin typeface="+mn-lt"/>
                <a:cs typeface="Arial" panose="020B0604020202020204" pitchFamily="34" charset="0"/>
              </a:rPr>
              <a:t>(BA Guide, 2023)</a:t>
            </a:r>
            <a:r>
              <a:rPr lang="en-GB" dirty="0">
                <a:latin typeface="+mn-lt"/>
                <a:cs typeface="Arial" panose="020B0604020202020204" pitchFamily="34" charset="0"/>
              </a:rPr>
              <a:t>.</a:t>
            </a:r>
          </a:p>
          <a:p>
            <a:endParaRPr lang="en-GB" dirty="0">
              <a:latin typeface="+mn-lt"/>
              <a:cs typeface="Arial" panose="020B0604020202020204" pitchFamily="34" charset="0"/>
            </a:endParaRPr>
          </a:p>
          <a:p>
            <a:r>
              <a:rPr lang="en-GB" dirty="0">
                <a:latin typeface="+mn-lt"/>
                <a:cs typeface="Arial" panose="020B0604020202020204" pitchFamily="34" charset="0"/>
              </a:rPr>
              <a:t>A </a:t>
            </a:r>
            <a:r>
              <a:rPr lang="en-GB" b="1" dirty="0">
                <a:latin typeface="+mn-lt"/>
                <a:cs typeface="Arial" panose="020B0604020202020204" pitchFamily="34" charset="0"/>
              </a:rPr>
              <a:t>drop in sales</a:t>
            </a:r>
            <a:r>
              <a:rPr lang="en-GB" dirty="0">
                <a:latin typeface="+mn-lt"/>
                <a:cs typeface="Arial" panose="020B0604020202020204" pitchFamily="34" charset="0"/>
              </a:rPr>
              <a:t> refers to a decrease in the amount sold or the revenue generated between two time periods </a:t>
            </a:r>
            <a:r>
              <a:rPr lang="en-GB" b="1" dirty="0">
                <a:latin typeface="+mn-lt"/>
                <a:cs typeface="Arial" panose="020B0604020202020204" pitchFamily="34" charset="0"/>
              </a:rPr>
              <a:t>(Calculator Ultra, 2025).</a:t>
            </a:r>
          </a:p>
          <a:p>
            <a:endParaRPr lang="en-GB" dirty="0">
              <a:latin typeface="+mn-lt"/>
              <a:cs typeface="Arial" panose="020B0604020202020204" pitchFamily="34" charset="0"/>
            </a:endParaRPr>
          </a:p>
          <a:p>
            <a:r>
              <a:rPr lang="en-GB" dirty="0">
                <a:latin typeface="+mn-lt"/>
                <a:cs typeface="Arial" panose="020B0604020202020204" pitchFamily="34" charset="0"/>
              </a:rPr>
              <a:t>The 5W2H method is used to clearly define problems in management </a:t>
            </a:r>
            <a:r>
              <a:rPr lang="en-GB" b="1" i="1" dirty="0">
                <a:latin typeface="+mn-lt"/>
                <a:cs typeface="Arial" panose="020B0604020202020204" pitchFamily="34" charset="0"/>
              </a:rPr>
              <a:t>(Campos, 2013)</a:t>
            </a:r>
            <a:r>
              <a:rPr lang="en-GB" b="1" dirty="0">
                <a:latin typeface="+mn-lt"/>
                <a:cs typeface="Arial" panose="020B0604020202020204" pitchFamily="34" charset="0"/>
              </a:rPr>
              <a:t>.</a:t>
            </a:r>
          </a:p>
          <a:p>
            <a:br>
              <a:rPr lang="en-GB" dirty="0">
                <a:latin typeface="+mn-lt"/>
                <a:cs typeface="Arial" panose="020B0604020202020204" pitchFamily="34" charset="0"/>
              </a:rPr>
            </a:br>
            <a:r>
              <a:rPr lang="en-GB" dirty="0">
                <a:latin typeface="+mn-lt"/>
                <a:cs typeface="Arial" panose="020B0604020202020204" pitchFamily="34" charset="0"/>
              </a:rPr>
              <a:t>PESTEL analysis helps businesses understand external environmental factors </a:t>
            </a:r>
            <a:r>
              <a:rPr lang="en-GB" b="1" i="1" dirty="0">
                <a:latin typeface="+mn-lt"/>
                <a:cs typeface="Arial" panose="020B0604020202020204" pitchFamily="34" charset="0"/>
              </a:rPr>
              <a:t>(CIPD, 2025)</a:t>
            </a:r>
            <a:r>
              <a:rPr lang="en-GB" b="1" dirty="0">
                <a:latin typeface="+mn-lt"/>
                <a:cs typeface="Arial" panose="020B0604020202020204" pitchFamily="34" charset="0"/>
              </a:rPr>
              <a:t>.</a:t>
            </a:r>
          </a:p>
          <a:p>
            <a:endParaRPr lang="en-GB" b="1" dirty="0">
              <a:latin typeface="+mn-lt"/>
              <a:cs typeface="Arial" panose="020B0604020202020204" pitchFamily="34" charset="0"/>
            </a:endParaRPr>
          </a:p>
          <a:p>
            <a:r>
              <a:rPr lang="en-GB" dirty="0">
                <a:latin typeface="+mn-lt"/>
                <a:cs typeface="Arial" panose="020B0604020202020204" pitchFamily="34" charset="0"/>
              </a:rPr>
              <a:t>Economic factors such as inflation and customer spending can affect business performance </a:t>
            </a:r>
            <a:r>
              <a:rPr lang="en-GB" b="1" dirty="0">
                <a:latin typeface="+mn-lt"/>
                <a:cs typeface="Arial" panose="020B0604020202020204" pitchFamily="34" charset="0"/>
              </a:rPr>
              <a:t>(Investopedia, 2025)</a:t>
            </a:r>
            <a:r>
              <a:rPr lang="en-GB" dirty="0">
                <a:latin typeface="+mn-lt"/>
                <a:cs typeface="Arial" panose="020B0604020202020204" pitchFamily="34" charset="0"/>
              </a:rPr>
              <a:t>.</a:t>
            </a:r>
            <a:endParaRPr lang="en-GB" b="1" dirty="0">
              <a:latin typeface="+mn-lt"/>
              <a:cs typeface="Arial" panose="020B0604020202020204" pitchFamily="34" charset="0"/>
            </a:endParaRPr>
          </a:p>
          <a:p>
            <a:br>
              <a:rPr lang="en-GB" b="1" dirty="0">
                <a:latin typeface="+mn-lt"/>
                <a:cs typeface="Arial" panose="020B0604020202020204" pitchFamily="34" charset="0"/>
              </a:rPr>
            </a:br>
            <a:r>
              <a:rPr lang="en-GB" dirty="0">
                <a:latin typeface="+mn-lt"/>
                <a:cs typeface="Arial" panose="020B0604020202020204" pitchFamily="34" charset="0"/>
              </a:rPr>
              <a:t>Fishbone diagrams help identify the root causes of a problem </a:t>
            </a:r>
            <a:r>
              <a:rPr lang="en-GB" b="1" i="1" dirty="0">
                <a:latin typeface="+mn-lt"/>
                <a:cs typeface="Arial" panose="020B0604020202020204" pitchFamily="34" charset="0"/>
              </a:rPr>
              <a:t>(Nursing Times, 2013).</a:t>
            </a:r>
          </a:p>
          <a:p>
            <a:endParaRPr lang="en-GB" b="1" i="1" dirty="0">
              <a:latin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lumMod val="50000"/>
                    <a:lumOff val="50000"/>
                  </a:schemeClr>
                </a:solidFill>
                <a:latin typeface="+mn-lt"/>
                <a:cs typeface="Arial" panose="020B0604020202020204" pitchFamily="34" charset="0"/>
              </a:rPr>
              <a:t>Oakland (2014) </a:t>
            </a:r>
            <a:r>
              <a:rPr lang="en-GB" sz="1200" b="0" dirty="0">
                <a:solidFill>
                  <a:schemeClr val="tx1">
                    <a:lumMod val="50000"/>
                    <a:lumOff val="50000"/>
                  </a:schemeClr>
                </a:solidFill>
                <a:latin typeface="+mn-lt"/>
                <a:cs typeface="Arial" panose="020B0604020202020204" pitchFamily="34" charset="0"/>
              </a:rPr>
              <a:t>emphasizes that operational excellence is achieved through continuous improvement in all areas of management.</a:t>
            </a:r>
          </a:p>
          <a:p>
            <a:endParaRPr lang="en-GB" b="0" dirty="0">
              <a:latin typeface="+mn-lt"/>
              <a:cs typeface="Arial" panose="020B0604020202020204" pitchFamily="34" charset="0"/>
            </a:endParaRPr>
          </a:p>
          <a:p>
            <a:pPr marL="0" indent="0">
              <a:buNone/>
            </a:pPr>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10</a:t>
            </a:fld>
            <a:endParaRPr lang="en-GB"/>
          </a:p>
        </p:txBody>
      </p:sp>
    </p:spTree>
    <p:extLst>
      <p:ext uri="{BB962C8B-B14F-4D97-AF65-F5344CB8AC3E}">
        <p14:creationId xmlns:p14="http://schemas.microsoft.com/office/powerpoint/2010/main" val="22610753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Q1: Why is digital marketing important for Green Haven Florists?</a:t>
            </a:r>
            <a:endParaRPr lang="en-GB" dirty="0"/>
          </a:p>
          <a:p>
            <a:r>
              <a:rPr lang="en-GB" dirty="0"/>
              <a:t>Digital marketing helps businesses reach customers online through platforms such as social media and websites. Since many customers now search and shop online, improving digital marketing can attract new customers and increase online sales.</a:t>
            </a:r>
          </a:p>
          <a:p>
            <a:br>
              <a:rPr lang="en-GB" dirty="0"/>
            </a:br>
            <a:r>
              <a:rPr lang="en-GB" b="1" dirty="0"/>
              <a:t>Q2: What is the main cause of the decline in in-store sales?</a:t>
            </a:r>
          </a:p>
          <a:p>
            <a:r>
              <a:rPr lang="en-GB" dirty="0"/>
              <a:t>The main causes are increased online competition, fewer customers visiting the high street, and rising operational costs.</a:t>
            </a:r>
          </a:p>
          <a:p>
            <a:br>
              <a:rPr lang="en-GB" dirty="0"/>
            </a:br>
            <a:r>
              <a:rPr lang="en-GB" b="1" dirty="0"/>
              <a:t>Q3: How does the PESTEL analysis help the business?</a:t>
            </a:r>
            <a:endParaRPr lang="en-GB" dirty="0"/>
          </a:p>
          <a:p>
            <a:r>
              <a:rPr lang="en-GB" dirty="0"/>
              <a:t>PESTEL analysis helps identify external factors such as economic conditions, technology changes, and government policies that may affect the business.</a:t>
            </a:r>
          </a:p>
          <a:p>
            <a:br>
              <a:rPr lang="en-GB" dirty="0"/>
            </a:br>
            <a:r>
              <a:rPr lang="en-GB" b="1" dirty="0"/>
              <a:t>Q4: What is the purpose of the Fishbone diagram?</a:t>
            </a:r>
            <a:endParaRPr lang="en-GB" dirty="0"/>
          </a:p>
          <a:p>
            <a:r>
              <a:rPr lang="en-GB" dirty="0"/>
              <a:t>The Fishbone diagram helps identify and organise the root causes of a problem, making it easier to understand what factors are contributing to the issue.</a:t>
            </a:r>
          </a:p>
          <a:p>
            <a:br>
              <a:rPr lang="en-GB" dirty="0"/>
            </a:br>
            <a:r>
              <a:rPr lang="en-GB" b="1" dirty="0"/>
              <a:t>Q5: What strategy could improve the company’s sales?</a:t>
            </a:r>
            <a:endParaRPr lang="en-GB" dirty="0"/>
          </a:p>
          <a:p>
            <a:r>
              <a:rPr lang="en-GB" dirty="0"/>
              <a:t>Improving the website, increasing social media marketing, and offering better delivery services could help the business attract more customers.</a:t>
            </a:r>
          </a:p>
          <a:p>
            <a:pPr marL="0" indent="0">
              <a:buNone/>
            </a:pPr>
            <a:endParaRPr lang="en-GB" dirty="0"/>
          </a:p>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11</a:t>
            </a:fld>
            <a:endParaRPr lang="en-GB"/>
          </a:p>
        </p:txBody>
      </p:sp>
    </p:spTree>
    <p:extLst>
      <p:ext uri="{BB962C8B-B14F-4D97-AF65-F5344CB8AC3E}">
        <p14:creationId xmlns:p14="http://schemas.microsoft.com/office/powerpoint/2010/main" val="33807902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4529540"/>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967269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912075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368496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8C18859-9320-47B1-B84A-5AD18E8F8F05}"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969675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C18859-9320-47B1-B84A-5AD18E8F8F05}" type="datetimeFigureOut">
              <a:rPr lang="en-GB" smtClean="0"/>
              <a:t>15/03/2026</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881485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8C18859-9320-47B1-B84A-5AD18E8F8F05}" type="datetimeFigureOut">
              <a:rPr lang="en-GB" smtClean="0"/>
              <a:t>15/03/2026</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738159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C18859-9320-47B1-B84A-5AD18E8F8F05}" type="datetimeFigureOut">
              <a:rPr lang="en-GB" smtClean="0"/>
              <a:t>15/03/2026</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598621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65800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84638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199545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333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3987251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432170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3600700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4013115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786804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8C18859-9320-47B1-B84A-5AD18E8F8F05}" type="datetimeFigureOut">
              <a:rPr lang="en-GB" smtClean="0"/>
              <a:t>15/03/2026</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67DA55A-CD99-4D6D-9F9B-30A0F32F27EB}" type="slidenum">
              <a:rPr lang="en-GB" smtClean="0"/>
              <a:t>‹#›</a:t>
            </a:fld>
            <a:endParaRPr lang="en-GB"/>
          </a:p>
        </p:txBody>
      </p:sp>
    </p:spTree>
    <p:extLst>
      <p:ext uri="{BB962C8B-B14F-4D97-AF65-F5344CB8AC3E}">
        <p14:creationId xmlns:p14="http://schemas.microsoft.com/office/powerpoint/2010/main" val="112010058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thebaguide.com/blog/why-problem-identification-is-the-critical-first-step-in-every-project/" TargetMode="External"/><Relationship Id="rId7" Type="http://schemas.openxmlformats.org/officeDocument/2006/relationships/hyperlink" Target="https://moodle.uwtsd.ac.uk/pluginfile.php/679090/mod_resource/content/1/Using-fishbone-analysis-to-investigate-problems-160413.pdf" TargetMode="External"/><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hyperlink" Target="https://www.investopedia.com/terms/m/marketeconomy.asp" TargetMode="External"/><Relationship Id="rId5" Type="http://schemas.openxmlformats.org/officeDocument/2006/relationships/hyperlink" Target="https://www.cipd.org/en/knowledge/factsheets/pestle-analysis-factsheet/" TargetMode="External"/><Relationship Id="rId4" Type="http://schemas.openxmlformats.org/officeDocument/2006/relationships/hyperlink" Target="https://calculatorultra.com/en/tool/drop-in-sales-calculator.html#google_vignette"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77589-7B87-1810-7D1A-B5A2048E3490}"/>
              </a:ext>
            </a:extLst>
          </p:cNvPr>
          <p:cNvSpPr>
            <a:spLocks noGrp="1"/>
          </p:cNvSpPr>
          <p:nvPr>
            <p:ph type="ctrTitle"/>
          </p:nvPr>
        </p:nvSpPr>
        <p:spPr>
          <a:xfrm>
            <a:off x="2240279" y="1122363"/>
            <a:ext cx="9289733" cy="3586798"/>
          </a:xfrm>
        </p:spPr>
        <p:txBody>
          <a:bodyPr>
            <a:normAutofit/>
          </a:bodyPr>
          <a:lstStyle/>
          <a:p>
            <a:r>
              <a:rPr lang="en-GB" sz="3200" dirty="0">
                <a:solidFill>
                  <a:schemeClr val="tx1">
                    <a:lumMod val="50000"/>
                    <a:lumOff val="50000"/>
                  </a:schemeClr>
                </a:solidFill>
                <a:latin typeface="A"/>
              </a:rPr>
              <a:t>MODULE NAME: </a:t>
            </a:r>
            <a:r>
              <a:rPr lang="en-GB" sz="3200" dirty="0">
                <a:solidFill>
                  <a:schemeClr val="tx1"/>
                </a:solidFill>
                <a:latin typeface="A"/>
              </a:rPr>
              <a:t>Problem Solving and Decision Making</a:t>
            </a:r>
            <a:br>
              <a:rPr lang="en-GB" sz="3200" dirty="0">
                <a:latin typeface="A"/>
              </a:rPr>
            </a:br>
            <a:r>
              <a:rPr lang="en-GB" sz="3200" dirty="0">
                <a:solidFill>
                  <a:schemeClr val="tx1">
                    <a:lumMod val="50000"/>
                    <a:lumOff val="50000"/>
                  </a:schemeClr>
                </a:solidFill>
                <a:latin typeface="A"/>
              </a:rPr>
              <a:t>MODULE CODE: </a:t>
            </a:r>
            <a:r>
              <a:rPr lang="en-GB" sz="3200" dirty="0">
                <a:latin typeface="A"/>
              </a:rPr>
              <a:t>LCLM4004_LON</a:t>
            </a:r>
            <a:br>
              <a:rPr lang="en-GB" sz="3200" dirty="0">
                <a:latin typeface="A"/>
              </a:rPr>
            </a:br>
            <a:r>
              <a:rPr lang="en-GB" sz="3200" dirty="0">
                <a:solidFill>
                  <a:schemeClr val="tx1">
                    <a:lumMod val="50000"/>
                    <a:lumOff val="50000"/>
                  </a:schemeClr>
                </a:solidFill>
                <a:latin typeface="A"/>
              </a:rPr>
              <a:t>STUDENT NAME: </a:t>
            </a:r>
            <a:r>
              <a:rPr lang="en-GB" sz="3200" dirty="0">
                <a:latin typeface="A"/>
              </a:rPr>
              <a:t>Mariana Repeta</a:t>
            </a:r>
            <a:br>
              <a:rPr lang="en-GB" sz="3200" dirty="0">
                <a:latin typeface="A"/>
              </a:rPr>
            </a:br>
            <a:r>
              <a:rPr lang="en-GB" sz="3200" dirty="0">
                <a:solidFill>
                  <a:schemeClr val="tx1">
                    <a:lumMod val="50000"/>
                    <a:lumOff val="50000"/>
                  </a:schemeClr>
                </a:solidFill>
                <a:latin typeface="A"/>
              </a:rPr>
              <a:t>STUDENT ID: </a:t>
            </a:r>
            <a:r>
              <a:rPr lang="en-GB" sz="3200" dirty="0">
                <a:latin typeface="A"/>
              </a:rPr>
              <a:t>2439669</a:t>
            </a:r>
            <a:br>
              <a:rPr lang="en-GB" sz="3200" dirty="0">
                <a:latin typeface="A"/>
              </a:rPr>
            </a:br>
            <a:r>
              <a:rPr lang="en-GB" sz="3200" dirty="0">
                <a:solidFill>
                  <a:schemeClr val="tx1">
                    <a:lumMod val="50000"/>
                    <a:lumOff val="50000"/>
                  </a:schemeClr>
                </a:solidFill>
                <a:latin typeface="A"/>
              </a:rPr>
              <a:t>LECTURER: </a:t>
            </a:r>
            <a:r>
              <a:rPr lang="en-GB" sz="3200" dirty="0" err="1">
                <a:latin typeface="A"/>
              </a:rPr>
              <a:t>Mustakkima</a:t>
            </a:r>
            <a:r>
              <a:rPr lang="en-GB" sz="3200" dirty="0">
                <a:latin typeface="A"/>
              </a:rPr>
              <a:t> Afrin </a:t>
            </a:r>
            <a:br>
              <a:rPr lang="en-GB" sz="3200" dirty="0">
                <a:latin typeface="A"/>
              </a:rPr>
            </a:br>
            <a:r>
              <a:rPr lang="en-GB" sz="3200" dirty="0">
                <a:solidFill>
                  <a:schemeClr val="tx1">
                    <a:lumMod val="50000"/>
                    <a:lumOff val="50000"/>
                  </a:schemeClr>
                </a:solidFill>
                <a:latin typeface="A"/>
              </a:rPr>
              <a:t>Assignment 1: </a:t>
            </a:r>
            <a:r>
              <a:rPr lang="en-GB" sz="3200" dirty="0">
                <a:latin typeface="A"/>
              </a:rPr>
              <a:t>Presentation</a:t>
            </a:r>
            <a:r>
              <a:rPr lang="uk-UA" sz="3200" dirty="0">
                <a:latin typeface="A"/>
              </a:rPr>
              <a:t> </a:t>
            </a:r>
            <a:endParaRPr lang="en-GB" sz="3200" dirty="0">
              <a:latin typeface="A"/>
            </a:endParaRPr>
          </a:p>
        </p:txBody>
      </p:sp>
    </p:spTree>
    <p:extLst>
      <p:ext uri="{BB962C8B-B14F-4D97-AF65-F5344CB8AC3E}">
        <p14:creationId xmlns:p14="http://schemas.microsoft.com/office/powerpoint/2010/main" val="25636277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62C7-2C0D-83A7-4B68-88CCFBE724BB}"/>
              </a:ext>
            </a:extLst>
          </p:cNvPr>
          <p:cNvSpPr>
            <a:spLocks noGrp="1"/>
          </p:cNvSpPr>
          <p:nvPr>
            <p:ph type="title"/>
          </p:nvPr>
        </p:nvSpPr>
        <p:spPr>
          <a:xfrm>
            <a:off x="684213" y="650530"/>
            <a:ext cx="8534401" cy="868680"/>
          </a:xfrm>
        </p:spPr>
        <p:txBody>
          <a:bodyPr/>
          <a:lstStyle/>
          <a:p>
            <a:pPr algn="ctr"/>
            <a:r>
              <a:rPr lang="en-GB" b="1" dirty="0"/>
              <a:t>OVERVIEW</a:t>
            </a:r>
          </a:p>
        </p:txBody>
      </p:sp>
      <p:sp>
        <p:nvSpPr>
          <p:cNvPr id="3" name="Text Placeholder 2">
            <a:extLst>
              <a:ext uri="{FF2B5EF4-FFF2-40B4-BE49-F238E27FC236}">
                <a16:creationId xmlns:a16="http://schemas.microsoft.com/office/drawing/2014/main" id="{3986ECFC-4802-880F-CAC4-59F9E04E17F0}"/>
              </a:ext>
            </a:extLst>
          </p:cNvPr>
          <p:cNvSpPr>
            <a:spLocks noGrp="1"/>
          </p:cNvSpPr>
          <p:nvPr>
            <p:ph type="body" idx="1"/>
          </p:nvPr>
        </p:nvSpPr>
        <p:spPr>
          <a:xfrm>
            <a:off x="1614569" y="1901952"/>
            <a:ext cx="7604044" cy="4092448"/>
          </a:xfrm>
        </p:spPr>
        <p:txBody>
          <a:bodyPr>
            <a:normAutofit/>
          </a:bodyPr>
          <a:lstStyle/>
          <a:p>
            <a:r>
              <a:rPr lang="en-GB" sz="2400" b="1" dirty="0"/>
              <a:t>Introduction </a:t>
            </a:r>
          </a:p>
          <a:p>
            <a:r>
              <a:rPr lang="en-GB" sz="2400" b="1" dirty="0"/>
              <a:t>Company background</a:t>
            </a:r>
          </a:p>
          <a:p>
            <a:r>
              <a:rPr lang="en-GB" sz="2400" b="1" dirty="0"/>
              <a:t>Problem: nature and scope</a:t>
            </a:r>
          </a:p>
          <a:p>
            <a:r>
              <a:rPr lang="en-GB" sz="2400" b="1" dirty="0"/>
              <a:t>PESTLE ANALYSIS: Green Haven Florists</a:t>
            </a:r>
          </a:p>
          <a:p>
            <a:r>
              <a:rPr lang="en-GB" sz="2400" b="1" dirty="0"/>
              <a:t>Cause and effect analysis: Fishbone diagram</a:t>
            </a:r>
          </a:p>
          <a:p>
            <a:r>
              <a:rPr lang="en-GB" sz="2400" b="1" dirty="0"/>
              <a:t>Conclusion</a:t>
            </a:r>
          </a:p>
          <a:p>
            <a:r>
              <a:rPr lang="en-GB" sz="2400" b="1" dirty="0"/>
              <a:t>References</a:t>
            </a:r>
          </a:p>
          <a:p>
            <a:endParaRPr lang="en-GB" sz="2400" dirty="0"/>
          </a:p>
        </p:txBody>
      </p:sp>
    </p:spTree>
    <p:extLst>
      <p:ext uri="{BB962C8B-B14F-4D97-AF65-F5344CB8AC3E}">
        <p14:creationId xmlns:p14="http://schemas.microsoft.com/office/powerpoint/2010/main" val="2715806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C092-CB50-5179-72FB-94CBECED5425}"/>
              </a:ext>
            </a:extLst>
          </p:cNvPr>
          <p:cNvSpPr>
            <a:spLocks noGrp="1"/>
          </p:cNvSpPr>
          <p:nvPr>
            <p:ph type="title"/>
          </p:nvPr>
        </p:nvSpPr>
        <p:spPr>
          <a:xfrm>
            <a:off x="2589212" y="484632"/>
            <a:ext cx="8915399" cy="557784"/>
          </a:xfrm>
        </p:spPr>
        <p:txBody>
          <a:bodyPr>
            <a:noAutofit/>
          </a:bodyPr>
          <a:lstStyle/>
          <a:p>
            <a:r>
              <a:rPr lang="en-GB" b="1" dirty="0"/>
              <a:t>Introduction</a:t>
            </a:r>
          </a:p>
        </p:txBody>
      </p:sp>
      <p:sp>
        <p:nvSpPr>
          <p:cNvPr id="3" name="Text Placeholder 2">
            <a:extLst>
              <a:ext uri="{FF2B5EF4-FFF2-40B4-BE49-F238E27FC236}">
                <a16:creationId xmlns:a16="http://schemas.microsoft.com/office/drawing/2014/main" id="{028A8359-438A-7EDF-F235-AE5BAE7FB208}"/>
              </a:ext>
            </a:extLst>
          </p:cNvPr>
          <p:cNvSpPr>
            <a:spLocks noGrp="1"/>
          </p:cNvSpPr>
          <p:nvPr>
            <p:ph type="body" idx="1"/>
          </p:nvPr>
        </p:nvSpPr>
        <p:spPr>
          <a:xfrm>
            <a:off x="1722119" y="1228997"/>
            <a:ext cx="10232571" cy="4400006"/>
          </a:xfrm>
        </p:spPr>
        <p:txBody>
          <a:bodyPr>
            <a:noAutofit/>
          </a:bodyPr>
          <a:lstStyle/>
          <a:p>
            <a:r>
              <a:rPr lang="en-GB" dirty="0">
                <a:solidFill>
                  <a:schemeClr val="tx1"/>
                </a:solidFill>
              </a:rPr>
              <a:t>Green Haven Florists is a small flower shop in Norwich, UK.</a:t>
            </a:r>
            <a:br>
              <a:rPr lang="en-GB" dirty="0">
                <a:solidFill>
                  <a:schemeClr val="tx1"/>
                </a:solidFill>
              </a:rPr>
            </a:br>
            <a:r>
              <a:rPr lang="en-GB" dirty="0">
                <a:solidFill>
                  <a:schemeClr val="tx1"/>
                </a:solidFill>
              </a:rPr>
              <a:t>It was started in 2016 by Liam and Priya Patel.</a:t>
            </a:r>
          </a:p>
          <a:p>
            <a:endParaRPr lang="en-GB" dirty="0">
              <a:solidFill>
                <a:schemeClr val="tx1"/>
              </a:solidFill>
            </a:endParaRPr>
          </a:p>
          <a:p>
            <a:r>
              <a:rPr lang="en-GB" dirty="0">
                <a:solidFill>
                  <a:schemeClr val="tx1"/>
                </a:solidFill>
              </a:rPr>
              <a:t>The shop became popular because:</a:t>
            </a:r>
          </a:p>
          <a:p>
            <a:r>
              <a:rPr lang="en-GB" dirty="0">
                <a:solidFill>
                  <a:schemeClr val="tx1"/>
                </a:solidFill>
              </a:rPr>
              <a:t>It makes </a:t>
            </a:r>
            <a:r>
              <a:rPr lang="en-GB" b="1" dirty="0">
                <a:solidFill>
                  <a:schemeClr val="tx1"/>
                </a:solidFill>
              </a:rPr>
              <a:t>beautiful custom flower arrangements</a:t>
            </a:r>
            <a:endParaRPr lang="en-GB" dirty="0">
              <a:solidFill>
                <a:schemeClr val="tx1"/>
              </a:solidFill>
            </a:endParaRPr>
          </a:p>
          <a:p>
            <a:r>
              <a:rPr lang="en-GB" dirty="0">
                <a:solidFill>
                  <a:schemeClr val="tx1"/>
                </a:solidFill>
              </a:rPr>
              <a:t>It uses </a:t>
            </a:r>
            <a:r>
              <a:rPr lang="en-GB" b="1" dirty="0">
                <a:solidFill>
                  <a:schemeClr val="tx1"/>
                </a:solidFill>
              </a:rPr>
              <a:t>eco-friendly packaging</a:t>
            </a:r>
            <a:endParaRPr lang="en-GB" dirty="0">
              <a:solidFill>
                <a:schemeClr val="tx1"/>
              </a:solidFill>
            </a:endParaRPr>
          </a:p>
          <a:p>
            <a:r>
              <a:rPr lang="en-GB" dirty="0">
                <a:solidFill>
                  <a:schemeClr val="tx1"/>
                </a:solidFill>
              </a:rPr>
              <a:t>It has a </a:t>
            </a:r>
            <a:r>
              <a:rPr lang="en-GB" b="1" dirty="0">
                <a:solidFill>
                  <a:schemeClr val="tx1"/>
                </a:solidFill>
              </a:rPr>
              <a:t>good relationship with the local community</a:t>
            </a:r>
          </a:p>
          <a:p>
            <a:endParaRPr lang="en-GB" dirty="0">
              <a:solidFill>
                <a:schemeClr val="tx1"/>
              </a:solidFill>
            </a:endParaRPr>
          </a:p>
          <a:p>
            <a:r>
              <a:rPr lang="en-GB" dirty="0">
                <a:solidFill>
                  <a:schemeClr val="tx1"/>
                </a:solidFill>
              </a:rPr>
              <a:t>But in the last year, the business has had problems.</a:t>
            </a:r>
          </a:p>
          <a:p>
            <a:r>
              <a:rPr lang="en-GB" dirty="0">
                <a:solidFill>
                  <a:schemeClr val="tx1"/>
                </a:solidFill>
              </a:rPr>
              <a:t>Their </a:t>
            </a:r>
            <a:r>
              <a:rPr lang="en-GB" b="1" dirty="0">
                <a:solidFill>
                  <a:schemeClr val="tx1"/>
                </a:solidFill>
              </a:rPr>
              <a:t>in-store sales have gone down by 30%</a:t>
            </a:r>
            <a:r>
              <a:rPr lang="en-GB" dirty="0">
                <a:solidFill>
                  <a:schemeClr val="tx1"/>
                </a:solidFill>
              </a:rPr>
              <a:t>.</a:t>
            </a:r>
            <a:br>
              <a:rPr lang="en-GB" dirty="0">
                <a:solidFill>
                  <a:schemeClr val="tx1"/>
                </a:solidFill>
              </a:rPr>
            </a:br>
            <a:r>
              <a:rPr lang="en-GB" dirty="0">
                <a:solidFill>
                  <a:schemeClr val="tx1"/>
                </a:solidFill>
              </a:rPr>
              <a:t>This presentation will explain the problems and analyse them using business tools.</a:t>
            </a:r>
          </a:p>
        </p:txBody>
      </p:sp>
      <p:sp>
        <p:nvSpPr>
          <p:cNvPr id="4" name="Text Placeholder 2">
            <a:extLst>
              <a:ext uri="{FF2B5EF4-FFF2-40B4-BE49-F238E27FC236}">
                <a16:creationId xmlns:a16="http://schemas.microsoft.com/office/drawing/2014/main" id="{75E930C5-E889-DD5D-FF88-5531ECDA57AC}"/>
              </a:ext>
            </a:extLst>
          </p:cNvPr>
          <p:cNvSpPr txBox="1">
            <a:spLocks/>
          </p:cNvSpPr>
          <p:nvPr/>
        </p:nvSpPr>
        <p:spPr>
          <a:xfrm>
            <a:off x="1539241" y="6045708"/>
            <a:ext cx="10652760" cy="655320"/>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Font typeface="Wingdings 3" charset="2"/>
              <a:buNone/>
              <a:defRPr sz="2000" kern="1200">
                <a:solidFill>
                  <a:schemeClr val="tx1">
                    <a:lumMod val="65000"/>
                    <a:lumOff val="3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9pPr>
          </a:lstStyle>
          <a:p>
            <a:r>
              <a:rPr lang="en-GB" sz="1600" b="1" dirty="0">
                <a:solidFill>
                  <a:schemeClr val="tx1">
                    <a:lumMod val="50000"/>
                    <a:lumOff val="50000"/>
                  </a:schemeClr>
                </a:solidFill>
                <a:latin typeface="Arial" panose="020B0604020202020204" pitchFamily="34" charset="0"/>
                <a:cs typeface="Arial" panose="020B0604020202020204" pitchFamily="34" charset="0"/>
              </a:rPr>
              <a:t>A drop in sales refers to a decrease in the amount sold or the revenue generated between two time periods (Calculator Ultra, 2025).</a:t>
            </a:r>
          </a:p>
        </p:txBody>
      </p:sp>
    </p:spTree>
    <p:extLst>
      <p:ext uri="{BB962C8B-B14F-4D97-AF65-F5344CB8AC3E}">
        <p14:creationId xmlns:p14="http://schemas.microsoft.com/office/powerpoint/2010/main" val="2897957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7DAA2-C26F-4546-8B0F-C81CFB47F842}"/>
              </a:ext>
            </a:extLst>
          </p:cNvPr>
          <p:cNvSpPr>
            <a:spLocks noGrp="1"/>
          </p:cNvSpPr>
          <p:nvPr>
            <p:ph type="title"/>
          </p:nvPr>
        </p:nvSpPr>
        <p:spPr>
          <a:xfrm>
            <a:off x="2589212" y="320040"/>
            <a:ext cx="8915399" cy="756339"/>
          </a:xfrm>
        </p:spPr>
        <p:txBody>
          <a:bodyPr/>
          <a:lstStyle/>
          <a:p>
            <a:r>
              <a:rPr lang="en-GB" b="1" dirty="0"/>
              <a:t>Company background</a:t>
            </a:r>
          </a:p>
        </p:txBody>
      </p:sp>
      <p:sp>
        <p:nvSpPr>
          <p:cNvPr id="3" name="Text Placeholder 2">
            <a:extLst>
              <a:ext uri="{FF2B5EF4-FFF2-40B4-BE49-F238E27FC236}">
                <a16:creationId xmlns:a16="http://schemas.microsoft.com/office/drawing/2014/main" id="{F9C1CCB3-874D-5E4A-629C-E7AA4A8AB46C}"/>
              </a:ext>
            </a:extLst>
          </p:cNvPr>
          <p:cNvSpPr>
            <a:spLocks noGrp="1"/>
          </p:cNvSpPr>
          <p:nvPr>
            <p:ph type="body" idx="1"/>
          </p:nvPr>
        </p:nvSpPr>
        <p:spPr>
          <a:xfrm>
            <a:off x="2201668" y="1623060"/>
            <a:ext cx="9090595" cy="4335780"/>
          </a:xfrm>
        </p:spPr>
        <p:txBody>
          <a:bodyPr>
            <a:normAutofit lnSpcReduction="10000"/>
          </a:bodyPr>
          <a:lstStyle/>
          <a:p>
            <a:r>
              <a:rPr lang="en-GB" sz="2400" b="1" dirty="0">
                <a:solidFill>
                  <a:schemeClr val="tx1"/>
                </a:solidFill>
              </a:rPr>
              <a:t>Green Haven Florists</a:t>
            </a:r>
            <a:endParaRPr lang="en-GB" sz="2400" dirty="0">
              <a:solidFill>
                <a:schemeClr val="tx1"/>
              </a:solidFill>
            </a:endParaRPr>
          </a:p>
          <a:p>
            <a:pPr marL="342900" indent="-342900">
              <a:buFont typeface="Arial" charset="2"/>
              <a:buChar char="•"/>
            </a:pPr>
            <a:r>
              <a:rPr lang="en-GB" b="1" dirty="0">
                <a:solidFill>
                  <a:schemeClr val="tx1"/>
                </a:solidFill>
              </a:rPr>
              <a:t>Founded:</a:t>
            </a:r>
            <a:r>
              <a:rPr lang="en-GB" dirty="0">
                <a:solidFill>
                  <a:schemeClr val="tx1"/>
                </a:solidFill>
              </a:rPr>
              <a:t> 2016</a:t>
            </a:r>
          </a:p>
          <a:p>
            <a:pPr marL="342900" indent="-342900">
              <a:buFont typeface="Arial" charset="2"/>
              <a:buChar char="•"/>
            </a:pPr>
            <a:r>
              <a:rPr lang="en-GB" b="1" dirty="0">
                <a:solidFill>
                  <a:schemeClr val="tx1"/>
                </a:solidFill>
              </a:rPr>
              <a:t>Location: </a:t>
            </a:r>
            <a:r>
              <a:rPr lang="en-GB" dirty="0">
                <a:solidFill>
                  <a:schemeClr val="tx1"/>
                </a:solidFill>
              </a:rPr>
              <a:t>Norwich, UK</a:t>
            </a:r>
          </a:p>
          <a:p>
            <a:pPr marL="342900" indent="-342900">
              <a:buFont typeface="Arial" charset="2"/>
              <a:buChar char="•"/>
            </a:pPr>
            <a:r>
              <a:rPr lang="en-GB" b="1" dirty="0">
                <a:solidFill>
                  <a:schemeClr val="tx1"/>
                </a:solidFill>
              </a:rPr>
              <a:t>Owners: </a:t>
            </a:r>
            <a:r>
              <a:rPr lang="en-GB" dirty="0">
                <a:solidFill>
                  <a:schemeClr val="tx1"/>
                </a:solidFill>
              </a:rPr>
              <a:t>Liam Patel and Priya Patel</a:t>
            </a:r>
          </a:p>
          <a:p>
            <a:pPr marL="342900" indent="-342900">
              <a:buFont typeface="Arial" charset="2"/>
              <a:buChar char="•"/>
            </a:pPr>
            <a:r>
              <a:rPr lang="en-GB" b="1" dirty="0">
                <a:solidFill>
                  <a:schemeClr val="tx1"/>
                </a:solidFill>
              </a:rPr>
              <a:t>Business: </a:t>
            </a:r>
            <a:r>
              <a:rPr lang="en-GB" dirty="0">
                <a:solidFill>
                  <a:schemeClr val="tx1"/>
                </a:solidFill>
              </a:rPr>
              <a:t>Independent flower shop</a:t>
            </a:r>
          </a:p>
          <a:p>
            <a:pPr marL="342900" indent="-342900">
              <a:buFont typeface="Arial" charset="2"/>
              <a:buChar char="•"/>
            </a:pPr>
            <a:r>
              <a:rPr lang="en-GB" b="1" dirty="0">
                <a:solidFill>
                  <a:schemeClr val="tx1"/>
                </a:solidFill>
              </a:rPr>
              <a:t>Products: </a:t>
            </a:r>
            <a:r>
              <a:rPr lang="en-GB" dirty="0">
                <a:solidFill>
                  <a:schemeClr val="tx1"/>
                </a:solidFill>
              </a:rPr>
              <a:t>Bouquets, custom flower arrangements, wedding and corporate flowers</a:t>
            </a:r>
          </a:p>
          <a:p>
            <a:pPr marL="342900" indent="-342900">
              <a:buFont typeface="Arial" charset="2"/>
              <a:buChar char="•"/>
            </a:pPr>
            <a:r>
              <a:rPr lang="en-GB" dirty="0">
                <a:solidFill>
                  <a:schemeClr val="tx1"/>
                </a:solidFill>
                <a:ea typeface="+mn-lt"/>
                <a:cs typeface="+mn-lt"/>
              </a:rPr>
              <a:t>Known for</a:t>
            </a:r>
            <a:r>
              <a:rPr lang="en-GB" b="1" dirty="0">
                <a:solidFill>
                  <a:schemeClr val="tx1"/>
                </a:solidFill>
                <a:ea typeface="+mn-lt"/>
                <a:cs typeface="+mn-lt"/>
              </a:rPr>
              <a:t> eco-friendly packaging </a:t>
            </a:r>
            <a:r>
              <a:rPr lang="en-GB" dirty="0">
                <a:solidFill>
                  <a:schemeClr val="tx1"/>
                </a:solidFill>
                <a:ea typeface="+mn-lt"/>
                <a:cs typeface="+mn-lt"/>
              </a:rPr>
              <a:t>and</a:t>
            </a:r>
            <a:r>
              <a:rPr lang="en-GB" b="1" dirty="0">
                <a:solidFill>
                  <a:schemeClr val="tx1"/>
                </a:solidFill>
                <a:ea typeface="+mn-lt"/>
                <a:cs typeface="+mn-lt"/>
              </a:rPr>
              <a:t> strong community ties</a:t>
            </a:r>
          </a:p>
          <a:p>
            <a:pPr marL="342900" indent="-342900">
              <a:buFont typeface="Arial" charset="2"/>
              <a:buChar char="•"/>
            </a:pPr>
            <a:r>
              <a:rPr lang="en-GB" dirty="0">
                <a:solidFill>
                  <a:schemeClr val="tx1"/>
                </a:solidFill>
                <a:ea typeface="+mn-lt"/>
                <a:cs typeface="+mn-lt"/>
              </a:rPr>
              <a:t>Serves</a:t>
            </a:r>
            <a:r>
              <a:rPr lang="en-GB" b="1" dirty="0">
                <a:solidFill>
                  <a:schemeClr val="tx1"/>
                </a:solidFill>
                <a:ea typeface="+mn-lt"/>
                <a:cs typeface="+mn-lt"/>
              </a:rPr>
              <a:t> walk-in customers, events, and businesses</a:t>
            </a:r>
          </a:p>
          <a:p>
            <a:pPr marL="342900" indent="-342900">
              <a:buFont typeface="Arial" charset="2"/>
              <a:buChar char="•"/>
            </a:pPr>
            <a:r>
              <a:rPr lang="en-GB" dirty="0">
                <a:solidFill>
                  <a:schemeClr val="tx1"/>
                </a:solidFill>
                <a:ea typeface="+mn-lt"/>
                <a:cs typeface="+mn-lt"/>
              </a:rPr>
              <a:t>Recently facing a </a:t>
            </a:r>
            <a:r>
              <a:rPr lang="en-GB" b="1" dirty="0">
                <a:solidFill>
                  <a:schemeClr val="tx1"/>
                </a:solidFill>
                <a:ea typeface="+mn-lt"/>
                <a:cs typeface="+mn-lt"/>
              </a:rPr>
              <a:t>30% drop in in-store sales </a:t>
            </a:r>
            <a:r>
              <a:rPr lang="en-GB" dirty="0">
                <a:solidFill>
                  <a:schemeClr val="tx1"/>
                </a:solidFill>
                <a:ea typeface="+mn-lt"/>
                <a:cs typeface="+mn-lt"/>
              </a:rPr>
              <a:t>due to competition and rising costs.</a:t>
            </a:r>
          </a:p>
          <a:p>
            <a:pPr marL="342900" indent="-342900">
              <a:buFont typeface="Arial" charset="2"/>
              <a:buChar char="•"/>
            </a:pPr>
            <a:endParaRPr lang="en-GB" b="1" dirty="0">
              <a:ea typeface="+mn-lt"/>
              <a:cs typeface="+mn-lt"/>
            </a:endParaRPr>
          </a:p>
        </p:txBody>
      </p:sp>
      <p:sp>
        <p:nvSpPr>
          <p:cNvPr id="4" name="Text Placeholder 2">
            <a:extLst>
              <a:ext uri="{FF2B5EF4-FFF2-40B4-BE49-F238E27FC236}">
                <a16:creationId xmlns:a16="http://schemas.microsoft.com/office/drawing/2014/main" id="{2EF7D882-C361-2A43-BB2D-470C77164466}"/>
              </a:ext>
            </a:extLst>
          </p:cNvPr>
          <p:cNvSpPr txBox="1">
            <a:spLocks/>
          </p:cNvSpPr>
          <p:nvPr/>
        </p:nvSpPr>
        <p:spPr>
          <a:xfrm>
            <a:off x="1615441" y="6078801"/>
            <a:ext cx="10263050" cy="459159"/>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Font typeface="Wingdings 3" charset="2"/>
              <a:buNone/>
              <a:defRPr sz="2000" kern="1200">
                <a:solidFill>
                  <a:schemeClr val="tx1">
                    <a:lumMod val="65000"/>
                    <a:lumOff val="3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9pPr>
          </a:lstStyle>
          <a:p>
            <a:r>
              <a:rPr lang="en-GB" sz="1600" b="1" dirty="0">
                <a:solidFill>
                  <a:schemeClr val="tx1">
                    <a:lumMod val="50000"/>
                    <a:lumOff val="50000"/>
                  </a:schemeClr>
                </a:solidFill>
                <a:latin typeface="Arial" panose="020B0604020202020204" pitchFamily="34" charset="0"/>
                <a:cs typeface="Arial" panose="020B0604020202020204" pitchFamily="34" charset="0"/>
              </a:rPr>
              <a:t>Problem identification is an important first step in understanding business challenges (BA Guide, 2023)</a:t>
            </a:r>
            <a:r>
              <a:rPr lang="en-GB" sz="1600" dirty="0">
                <a:solidFill>
                  <a:schemeClr val="tx1">
                    <a:lumMod val="50000"/>
                    <a:lumOff val="50000"/>
                  </a:schemeClr>
                </a:solidFill>
                <a:latin typeface="Arial" panose="020B0604020202020204" pitchFamily="34" charset="0"/>
                <a:cs typeface="Arial" panose="020B0604020202020204" pitchFamily="34" charset="0"/>
              </a:rPr>
              <a:t>.</a:t>
            </a:r>
            <a:endParaRPr lang="en-GB" sz="1600" b="1" dirty="0">
              <a:solidFill>
                <a:schemeClr val="tx1">
                  <a:lumMod val="50000"/>
                  <a:lumOff val="50000"/>
                </a:schemeClr>
              </a:solidFill>
              <a:latin typeface="Arial" panose="020B0604020202020204" pitchFamily="34" charset="0"/>
              <a:ea typeface="Roboto"/>
              <a:cs typeface="Arial" panose="020B0604020202020204" pitchFamily="34" charset="0"/>
            </a:endParaRPr>
          </a:p>
        </p:txBody>
      </p:sp>
    </p:spTree>
    <p:extLst>
      <p:ext uri="{BB962C8B-B14F-4D97-AF65-F5344CB8AC3E}">
        <p14:creationId xmlns:p14="http://schemas.microsoft.com/office/powerpoint/2010/main" val="1748499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839E5-539A-6BA2-F020-0AEF28846AB2}"/>
              </a:ext>
            </a:extLst>
          </p:cNvPr>
          <p:cNvSpPr>
            <a:spLocks noGrp="1"/>
          </p:cNvSpPr>
          <p:nvPr>
            <p:ph type="title"/>
          </p:nvPr>
        </p:nvSpPr>
        <p:spPr>
          <a:xfrm>
            <a:off x="2589213" y="389273"/>
            <a:ext cx="8915399" cy="713232"/>
          </a:xfrm>
        </p:spPr>
        <p:txBody>
          <a:bodyPr/>
          <a:lstStyle/>
          <a:p>
            <a:r>
              <a:rPr lang="en-GB" b="1" dirty="0"/>
              <a:t>Problem: nature and scope</a:t>
            </a:r>
          </a:p>
        </p:txBody>
      </p:sp>
      <p:sp>
        <p:nvSpPr>
          <p:cNvPr id="3" name="Text Placeholder 2">
            <a:extLst>
              <a:ext uri="{FF2B5EF4-FFF2-40B4-BE49-F238E27FC236}">
                <a16:creationId xmlns:a16="http://schemas.microsoft.com/office/drawing/2014/main" id="{E73EC453-8E6E-AAA5-639A-7F2EB8FCDBC5}"/>
              </a:ext>
            </a:extLst>
          </p:cNvPr>
          <p:cNvSpPr>
            <a:spLocks noGrp="1"/>
          </p:cNvSpPr>
          <p:nvPr>
            <p:ph type="body" idx="1"/>
          </p:nvPr>
        </p:nvSpPr>
        <p:spPr>
          <a:xfrm>
            <a:off x="1751479" y="1488141"/>
            <a:ext cx="10065503" cy="4509247"/>
          </a:xfrm>
        </p:spPr>
        <p:txBody>
          <a:bodyPr>
            <a:normAutofit/>
          </a:bodyPr>
          <a:lstStyle/>
          <a:p>
            <a:r>
              <a:rPr lang="en-GB" sz="2400" b="1" dirty="0">
                <a:solidFill>
                  <a:schemeClr val="tx1"/>
                </a:solidFill>
              </a:rPr>
              <a:t>Who: </a:t>
            </a:r>
            <a:r>
              <a:rPr lang="en-GB" sz="2400" dirty="0">
                <a:solidFill>
                  <a:schemeClr val="tx1"/>
                </a:solidFill>
                <a:ea typeface="+mn-lt"/>
                <a:cs typeface="+mn-lt"/>
              </a:rPr>
              <a:t>Liam and Priya Patel</a:t>
            </a:r>
          </a:p>
          <a:p>
            <a:r>
              <a:rPr lang="en-GB" sz="2400" b="1" dirty="0">
                <a:solidFill>
                  <a:schemeClr val="tx1"/>
                </a:solidFill>
              </a:rPr>
              <a:t>What: </a:t>
            </a:r>
            <a:r>
              <a:rPr lang="en-GB" sz="2400" dirty="0">
                <a:solidFill>
                  <a:schemeClr val="tx1"/>
                </a:solidFill>
              </a:rPr>
              <a:t>30% decline in in-store sales</a:t>
            </a:r>
          </a:p>
          <a:p>
            <a:r>
              <a:rPr lang="en-GB" sz="2400" b="1" dirty="0">
                <a:solidFill>
                  <a:schemeClr val="tx1"/>
                </a:solidFill>
              </a:rPr>
              <a:t>Where: </a:t>
            </a:r>
            <a:r>
              <a:rPr lang="en-GB" sz="2400" dirty="0">
                <a:solidFill>
                  <a:schemeClr val="tx1"/>
                </a:solidFill>
              </a:rPr>
              <a:t>Green Haven Florists shop in Norwich, UK</a:t>
            </a:r>
          </a:p>
          <a:p>
            <a:r>
              <a:rPr lang="en-GB" sz="2400" b="1" dirty="0">
                <a:solidFill>
                  <a:schemeClr val="tx1"/>
                </a:solidFill>
              </a:rPr>
              <a:t>When: </a:t>
            </a:r>
            <a:r>
              <a:rPr lang="en-GB" sz="2400" dirty="0">
                <a:solidFill>
                  <a:schemeClr val="tx1"/>
                </a:solidFill>
              </a:rPr>
              <a:t>During the last 12 months</a:t>
            </a:r>
          </a:p>
          <a:p>
            <a:r>
              <a:rPr lang="en-GB" sz="2400" b="1" dirty="0">
                <a:solidFill>
                  <a:schemeClr val="tx1"/>
                </a:solidFill>
              </a:rPr>
              <a:t>Why: </a:t>
            </a:r>
            <a:r>
              <a:rPr lang="en-GB" sz="2400" dirty="0">
                <a:solidFill>
                  <a:schemeClr val="tx1"/>
                </a:solidFill>
              </a:rPr>
              <a:t>Online competition, rising costs, and fewer customers visiting the high street</a:t>
            </a:r>
          </a:p>
          <a:p>
            <a:r>
              <a:rPr lang="en-GB" sz="2400" b="1" dirty="0">
                <a:solidFill>
                  <a:schemeClr val="tx1"/>
                </a:solidFill>
              </a:rPr>
              <a:t>How: </a:t>
            </a:r>
            <a:r>
              <a:rPr lang="en-GB" sz="2400" dirty="0">
                <a:solidFill>
                  <a:schemeClr val="tx1"/>
                </a:solidFill>
              </a:rPr>
              <a:t>Customers prefer online flowers delivery and the shop has weak digital marketing</a:t>
            </a:r>
          </a:p>
          <a:p>
            <a:r>
              <a:rPr lang="en-GB" sz="2400" b="1" dirty="0">
                <a:solidFill>
                  <a:schemeClr val="tx1"/>
                </a:solidFill>
              </a:rPr>
              <a:t>How Much: </a:t>
            </a:r>
            <a:r>
              <a:rPr lang="en-GB" sz="2400" dirty="0">
                <a:solidFill>
                  <a:schemeClr val="tx1"/>
                </a:solidFill>
              </a:rPr>
              <a:t>In-store sales decreased by 30%</a:t>
            </a:r>
          </a:p>
        </p:txBody>
      </p:sp>
      <p:sp>
        <p:nvSpPr>
          <p:cNvPr id="4" name="Text Placeholder 2">
            <a:extLst>
              <a:ext uri="{FF2B5EF4-FFF2-40B4-BE49-F238E27FC236}">
                <a16:creationId xmlns:a16="http://schemas.microsoft.com/office/drawing/2014/main" id="{E132078D-B682-871D-D2A3-428F54C2F979}"/>
              </a:ext>
            </a:extLst>
          </p:cNvPr>
          <p:cNvSpPr txBox="1">
            <a:spLocks/>
          </p:cNvSpPr>
          <p:nvPr/>
        </p:nvSpPr>
        <p:spPr>
          <a:xfrm>
            <a:off x="2072640" y="5834743"/>
            <a:ext cx="9431972" cy="162645"/>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Font typeface="Wingdings 3" charset="2"/>
              <a:buNone/>
              <a:defRPr sz="2000" kern="1200">
                <a:solidFill>
                  <a:schemeClr val="tx1">
                    <a:lumMod val="65000"/>
                    <a:lumOff val="3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9pPr>
          </a:lstStyle>
          <a:p>
            <a:r>
              <a:rPr lang="en-GB" sz="1600" b="1" dirty="0">
                <a:solidFill>
                  <a:schemeClr val="tx1">
                    <a:lumMod val="50000"/>
                    <a:lumOff val="50000"/>
                  </a:schemeClr>
                </a:solidFill>
                <a:latin typeface="Arial" panose="020B0604020202020204" pitchFamily="34" charset="0"/>
                <a:cs typeface="Arial" panose="020B0604020202020204" pitchFamily="34" charset="0"/>
              </a:rPr>
              <a:t>The 5W2H method helps organisations clearly analyse and understand problems by asking key questions (Campos, 2013).</a:t>
            </a:r>
          </a:p>
        </p:txBody>
      </p:sp>
    </p:spTree>
    <p:extLst>
      <p:ext uri="{BB962C8B-B14F-4D97-AF65-F5344CB8AC3E}">
        <p14:creationId xmlns:p14="http://schemas.microsoft.com/office/powerpoint/2010/main" val="1424087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300BE-D96C-22F6-553D-690EEFFC5D51}"/>
              </a:ext>
            </a:extLst>
          </p:cNvPr>
          <p:cNvSpPr>
            <a:spLocks noGrp="1"/>
          </p:cNvSpPr>
          <p:nvPr>
            <p:ph type="title"/>
          </p:nvPr>
        </p:nvSpPr>
        <p:spPr>
          <a:xfrm>
            <a:off x="1589314" y="870857"/>
            <a:ext cx="9988449" cy="479400"/>
          </a:xfrm>
        </p:spPr>
        <p:txBody>
          <a:bodyPr>
            <a:normAutofit fontScale="90000"/>
          </a:bodyPr>
          <a:lstStyle/>
          <a:p>
            <a:r>
              <a:rPr lang="en-GB" b="1" dirty="0"/>
              <a:t>PESTLE ANALYSIS: Green Haven Florists</a:t>
            </a:r>
            <a:br>
              <a:rPr lang="en-GB" dirty="0">
                <a:solidFill>
                  <a:srgbClr val="000000"/>
                </a:solidFill>
              </a:rPr>
            </a:br>
            <a:endParaRPr lang="en-GB" b="1" dirty="0"/>
          </a:p>
        </p:txBody>
      </p:sp>
      <p:sp>
        <p:nvSpPr>
          <p:cNvPr id="3" name="Text Placeholder 2">
            <a:extLst>
              <a:ext uri="{FF2B5EF4-FFF2-40B4-BE49-F238E27FC236}">
                <a16:creationId xmlns:a16="http://schemas.microsoft.com/office/drawing/2014/main" id="{87B96C4E-C633-AD44-2B5D-616D8D99EE4D}"/>
              </a:ext>
            </a:extLst>
          </p:cNvPr>
          <p:cNvSpPr>
            <a:spLocks noGrp="1"/>
          </p:cNvSpPr>
          <p:nvPr>
            <p:ph type="body" idx="1"/>
          </p:nvPr>
        </p:nvSpPr>
        <p:spPr>
          <a:xfrm>
            <a:off x="2782671" y="1545791"/>
            <a:ext cx="9409329" cy="4990207"/>
          </a:xfrm>
        </p:spPr>
        <p:txBody>
          <a:bodyPr>
            <a:normAutofit lnSpcReduction="10000"/>
          </a:bodyPr>
          <a:lstStyle/>
          <a:p>
            <a:r>
              <a:rPr lang="en-GB" b="1" dirty="0">
                <a:solidFill>
                  <a:schemeClr val="tx1"/>
                </a:solidFill>
              </a:rPr>
              <a:t>POLITICAL</a:t>
            </a:r>
          </a:p>
          <a:p>
            <a:pPr marL="342900" indent="-342900">
              <a:buFont typeface="Arial" panose="020B0604020202020204" pitchFamily="34" charset="0"/>
              <a:buChar char="•"/>
            </a:pPr>
            <a:r>
              <a:rPr lang="en-GB" dirty="0">
                <a:solidFill>
                  <a:schemeClr val="tx1"/>
                </a:solidFill>
              </a:rPr>
              <a:t>Government rules for </a:t>
            </a:r>
            <a:r>
              <a:rPr lang="en-GB" b="1" dirty="0">
                <a:solidFill>
                  <a:schemeClr val="tx1"/>
                </a:solidFill>
              </a:rPr>
              <a:t>importing flowers</a:t>
            </a:r>
            <a:r>
              <a:rPr lang="en-GB" dirty="0">
                <a:solidFill>
                  <a:schemeClr val="tx1"/>
                </a:solidFill>
              </a:rPr>
              <a:t> from other countries</a:t>
            </a:r>
          </a:p>
          <a:p>
            <a:pPr marL="342900" indent="-342900">
              <a:buFont typeface="Arial" panose="020B0604020202020204" pitchFamily="34" charset="0"/>
              <a:buChar char="•"/>
            </a:pPr>
            <a:r>
              <a:rPr lang="en-GB" b="1" dirty="0">
                <a:solidFill>
                  <a:schemeClr val="tx1"/>
                </a:solidFill>
              </a:rPr>
              <a:t>Business taxes and policies</a:t>
            </a:r>
            <a:r>
              <a:rPr lang="en-GB" dirty="0">
                <a:solidFill>
                  <a:schemeClr val="tx1"/>
                </a:solidFill>
              </a:rPr>
              <a:t> affecting small businesses</a:t>
            </a:r>
          </a:p>
          <a:p>
            <a:endParaRPr lang="en-GB" dirty="0">
              <a:solidFill>
                <a:schemeClr val="tx1"/>
              </a:solidFill>
            </a:endParaRPr>
          </a:p>
          <a:p>
            <a:r>
              <a:rPr lang="en-GB" b="1" dirty="0">
                <a:solidFill>
                  <a:schemeClr val="tx1"/>
                </a:solidFill>
              </a:rPr>
              <a:t>ECONOMIC</a:t>
            </a:r>
          </a:p>
          <a:p>
            <a:pPr marL="342900" indent="-342900">
              <a:buFont typeface="Arial" panose="020B0604020202020204" pitchFamily="34" charset="0"/>
              <a:buChar char="•"/>
            </a:pPr>
            <a:r>
              <a:rPr lang="en-GB" b="1" dirty="0">
                <a:solidFill>
                  <a:schemeClr val="tx1"/>
                </a:solidFill>
              </a:rPr>
              <a:t>Inflation increasing flower prices</a:t>
            </a:r>
            <a:r>
              <a:rPr lang="en-GB" dirty="0">
                <a:solidFill>
                  <a:schemeClr val="tx1"/>
                </a:solidFill>
              </a:rPr>
              <a:t> and packaging costs</a:t>
            </a:r>
          </a:p>
          <a:p>
            <a:pPr marL="342900" indent="-342900">
              <a:buFont typeface="Arial" panose="020B0604020202020204" pitchFamily="34" charset="0"/>
              <a:buChar char="•"/>
            </a:pPr>
            <a:r>
              <a:rPr lang="en-GB" dirty="0">
                <a:solidFill>
                  <a:schemeClr val="tx1"/>
                </a:solidFill>
              </a:rPr>
              <a:t>Customers spending </a:t>
            </a:r>
            <a:r>
              <a:rPr lang="en-GB" b="1" dirty="0">
                <a:solidFill>
                  <a:schemeClr val="tx1"/>
                </a:solidFill>
              </a:rPr>
              <a:t>less money due to rising living costs</a:t>
            </a:r>
          </a:p>
          <a:p>
            <a:r>
              <a:rPr lang="en-GB" sz="1600" b="1" dirty="0">
                <a:solidFill>
                  <a:schemeClr val="tx1">
                    <a:lumMod val="50000"/>
                    <a:lumOff val="50000"/>
                  </a:schemeClr>
                </a:solidFill>
              </a:rPr>
              <a:t>Economic factors such as inflation and customer spending can affect business performance (Investopedia, 2025).</a:t>
            </a:r>
          </a:p>
          <a:p>
            <a:endParaRPr lang="en-GB" sz="1600" b="1" dirty="0">
              <a:solidFill>
                <a:schemeClr val="tx1">
                  <a:lumMod val="50000"/>
                  <a:lumOff val="50000"/>
                </a:schemeClr>
              </a:solidFill>
            </a:endParaRPr>
          </a:p>
          <a:p>
            <a:r>
              <a:rPr lang="en-GB" b="1" dirty="0">
                <a:solidFill>
                  <a:schemeClr val="tx1"/>
                </a:solidFill>
              </a:rPr>
              <a:t>SOCIAL</a:t>
            </a:r>
          </a:p>
          <a:p>
            <a:pPr marL="342900" indent="-342900">
              <a:buFont typeface="Arial" panose="020B0604020202020204" pitchFamily="34" charset="0"/>
              <a:buChar char="•"/>
            </a:pPr>
            <a:r>
              <a:rPr lang="en-GB" dirty="0">
                <a:solidFill>
                  <a:schemeClr val="tx1"/>
                </a:solidFill>
              </a:rPr>
              <a:t>People prefer </a:t>
            </a:r>
            <a:r>
              <a:rPr lang="en-GB" b="1" dirty="0">
                <a:solidFill>
                  <a:schemeClr val="tx1"/>
                </a:solidFill>
              </a:rPr>
              <a:t>buying flowers online</a:t>
            </a:r>
            <a:r>
              <a:rPr lang="en-GB" dirty="0">
                <a:solidFill>
                  <a:schemeClr val="tx1"/>
                </a:solidFill>
              </a:rPr>
              <a:t> instead of visiting shops</a:t>
            </a:r>
          </a:p>
          <a:p>
            <a:pPr marL="342900" indent="-342900">
              <a:buFont typeface="Arial" panose="020B0604020202020204" pitchFamily="34" charset="0"/>
              <a:buChar char="•"/>
            </a:pPr>
            <a:r>
              <a:rPr lang="en-GB" dirty="0">
                <a:solidFill>
                  <a:schemeClr val="tx1"/>
                </a:solidFill>
              </a:rPr>
              <a:t>Growing interest in </a:t>
            </a:r>
            <a:r>
              <a:rPr lang="en-GB" b="1" dirty="0">
                <a:solidFill>
                  <a:schemeClr val="tx1"/>
                </a:solidFill>
              </a:rPr>
              <a:t>eco-friendly and sustainable products</a:t>
            </a:r>
            <a:endParaRPr lang="en-GB" dirty="0">
              <a:solidFill>
                <a:schemeClr val="tx1"/>
              </a:solidFill>
            </a:endParaRPr>
          </a:p>
        </p:txBody>
      </p:sp>
      <p:sp>
        <p:nvSpPr>
          <p:cNvPr id="4" name="Text Placeholder 2">
            <a:extLst>
              <a:ext uri="{FF2B5EF4-FFF2-40B4-BE49-F238E27FC236}">
                <a16:creationId xmlns:a16="http://schemas.microsoft.com/office/drawing/2014/main" id="{18FA4167-D543-8ED0-5C40-4006A7CC80DA}"/>
              </a:ext>
            </a:extLst>
          </p:cNvPr>
          <p:cNvSpPr txBox="1">
            <a:spLocks/>
          </p:cNvSpPr>
          <p:nvPr/>
        </p:nvSpPr>
        <p:spPr>
          <a:xfrm>
            <a:off x="937912" y="947913"/>
            <a:ext cx="10979768" cy="88408"/>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Font typeface="Wingdings 3" charset="2"/>
              <a:buNone/>
              <a:defRPr sz="2000" kern="1200">
                <a:solidFill>
                  <a:schemeClr val="tx1">
                    <a:lumMod val="65000"/>
                    <a:lumOff val="35000"/>
                  </a:schemeClr>
                </a:solidFill>
                <a:latin typeface="+mn-lt"/>
                <a:ea typeface="+mn-ea"/>
                <a:cs typeface="+mn-cs"/>
              </a:defRPr>
            </a:lvl1pPr>
            <a:lvl2pPr marL="457200" indent="0" algn="l" defTabSz="457200" rtl="0" eaLnBrk="1" latinLnBrk="0" hangingPunct="1">
              <a:spcBef>
                <a:spcPts val="1000"/>
              </a:spcBef>
              <a:spcAft>
                <a:spcPts val="0"/>
              </a:spcAft>
              <a:buClr>
                <a:schemeClr val="accent1"/>
              </a:buClr>
              <a:buFont typeface="Wingdings 3" charset="2"/>
              <a:buNone/>
              <a:defRPr sz="1800" kern="1200">
                <a:solidFill>
                  <a:schemeClr val="tx1">
                    <a:tint val="75000"/>
                  </a:schemeClr>
                </a:solidFill>
                <a:latin typeface="+mn-lt"/>
                <a:ea typeface="+mn-ea"/>
                <a:cs typeface="+mn-cs"/>
              </a:defRPr>
            </a:lvl2pPr>
            <a:lvl3pPr marL="914400" indent="0" algn="l"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3pPr>
            <a:lvl4pPr marL="1371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4pPr>
            <a:lvl5pPr marL="18288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5pPr>
            <a:lvl6pPr marL="22860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6pPr>
            <a:lvl7pPr marL="27432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7pPr>
            <a:lvl8pPr marL="32004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8pPr>
            <a:lvl9pPr marL="3657600" indent="0" algn="l"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9pPr>
          </a:lstStyle>
          <a:p>
            <a:r>
              <a:rPr lang="en-GB" sz="1600" b="1" dirty="0">
                <a:solidFill>
                  <a:schemeClr val="tx1">
                    <a:lumMod val="50000"/>
                    <a:lumOff val="50000"/>
                  </a:schemeClr>
                </a:solidFill>
                <a:latin typeface="Arial" panose="020B0604020202020204" pitchFamily="34" charset="0"/>
                <a:cs typeface="Arial" panose="020B0604020202020204" pitchFamily="34" charset="0"/>
              </a:rPr>
              <a:t>PESTEL analysis helps businesses understand external factors that can affect their performance (CIPD, 2025).</a:t>
            </a:r>
            <a:endParaRPr lang="en-GB" sz="1500" b="1" dirty="0">
              <a:solidFill>
                <a:schemeClr val="tx1">
                  <a:lumMod val="50000"/>
                  <a:lumOff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82716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727AA-2A4B-7459-64F6-8CB68974F0E3}"/>
              </a:ext>
            </a:extLst>
          </p:cNvPr>
          <p:cNvSpPr>
            <a:spLocks noGrp="1"/>
          </p:cNvSpPr>
          <p:nvPr>
            <p:ph type="title"/>
          </p:nvPr>
        </p:nvSpPr>
        <p:spPr>
          <a:xfrm>
            <a:off x="1583219" y="624110"/>
            <a:ext cx="9921394" cy="1280890"/>
          </a:xfrm>
        </p:spPr>
        <p:txBody>
          <a:bodyPr/>
          <a:lstStyle/>
          <a:p>
            <a:r>
              <a:rPr lang="en-GB" b="1" dirty="0"/>
              <a:t>PESTLE ANALYSIS: Green Haven Florists</a:t>
            </a:r>
            <a:br>
              <a:rPr lang="en-GB" dirty="0">
                <a:solidFill>
                  <a:srgbClr val="000000"/>
                </a:solidFill>
              </a:rPr>
            </a:br>
            <a:endParaRPr lang="en-GB" dirty="0"/>
          </a:p>
        </p:txBody>
      </p:sp>
      <p:sp>
        <p:nvSpPr>
          <p:cNvPr id="3" name="Content Placeholder 2">
            <a:extLst>
              <a:ext uri="{FF2B5EF4-FFF2-40B4-BE49-F238E27FC236}">
                <a16:creationId xmlns:a16="http://schemas.microsoft.com/office/drawing/2014/main" id="{C71705AF-A114-46D3-808C-4A69D3AE5A69}"/>
              </a:ext>
            </a:extLst>
          </p:cNvPr>
          <p:cNvSpPr>
            <a:spLocks noGrp="1"/>
          </p:cNvSpPr>
          <p:nvPr>
            <p:ph idx="1"/>
          </p:nvPr>
        </p:nvSpPr>
        <p:spPr>
          <a:xfrm>
            <a:off x="2355776" y="1705138"/>
            <a:ext cx="9357252" cy="4528752"/>
          </a:xfrm>
        </p:spPr>
        <p:txBody>
          <a:bodyPr>
            <a:normAutofit lnSpcReduction="10000"/>
          </a:bodyPr>
          <a:lstStyle/>
          <a:p>
            <a:pPr marL="0" indent="0">
              <a:buNone/>
            </a:pPr>
            <a:r>
              <a:rPr lang="en-GB" sz="2000" b="1" dirty="0">
                <a:solidFill>
                  <a:schemeClr val="tx1"/>
                </a:solidFill>
              </a:rPr>
              <a:t>TECHNOLOGICAL</a:t>
            </a:r>
          </a:p>
          <a:p>
            <a:pPr>
              <a:buFont typeface="Arial" panose="020B0604020202020204" pitchFamily="34" charset="0"/>
              <a:buChar char="•"/>
            </a:pPr>
            <a:r>
              <a:rPr lang="en-GB" sz="2000" dirty="0">
                <a:solidFill>
                  <a:schemeClr val="tx1"/>
                </a:solidFill>
              </a:rPr>
              <a:t>Competitors using </a:t>
            </a:r>
            <a:r>
              <a:rPr lang="en-GB" sz="2000" b="1" dirty="0">
                <a:solidFill>
                  <a:schemeClr val="tx1"/>
                </a:solidFill>
              </a:rPr>
              <a:t>modern websites and online ordering systems</a:t>
            </a:r>
            <a:endParaRPr lang="en-GB" sz="2000" dirty="0">
              <a:solidFill>
                <a:schemeClr val="tx1"/>
              </a:solidFill>
            </a:endParaRPr>
          </a:p>
          <a:p>
            <a:pPr>
              <a:buFont typeface="Arial" panose="020B0604020202020204" pitchFamily="34" charset="0"/>
              <a:buChar char="•"/>
            </a:pPr>
            <a:r>
              <a:rPr lang="en-GB" sz="2000" dirty="0">
                <a:solidFill>
                  <a:schemeClr val="tx1"/>
                </a:solidFill>
              </a:rPr>
              <a:t>Strong </a:t>
            </a:r>
            <a:r>
              <a:rPr lang="en-GB" sz="2000" b="1" dirty="0">
                <a:solidFill>
                  <a:schemeClr val="tx1"/>
                </a:solidFill>
              </a:rPr>
              <a:t>social media marketing</a:t>
            </a:r>
            <a:r>
              <a:rPr lang="en-GB" sz="2000" dirty="0">
                <a:solidFill>
                  <a:schemeClr val="tx1"/>
                </a:solidFill>
              </a:rPr>
              <a:t> by other florists</a:t>
            </a:r>
          </a:p>
          <a:p>
            <a:pPr marL="0" indent="0">
              <a:buNone/>
            </a:pPr>
            <a:endParaRPr lang="en-GB" sz="2000" dirty="0">
              <a:solidFill>
                <a:schemeClr val="tx1"/>
              </a:solidFill>
            </a:endParaRPr>
          </a:p>
          <a:p>
            <a:pPr marL="0" indent="0">
              <a:buNone/>
            </a:pPr>
            <a:r>
              <a:rPr lang="en-GB" sz="2000" b="1" dirty="0">
                <a:solidFill>
                  <a:schemeClr val="tx1"/>
                </a:solidFill>
              </a:rPr>
              <a:t>ENVIRONMENTAL</a:t>
            </a:r>
          </a:p>
          <a:p>
            <a:pPr>
              <a:buFont typeface="Arial" panose="020B0604020202020204" pitchFamily="34" charset="0"/>
              <a:buChar char="•"/>
            </a:pPr>
            <a:r>
              <a:rPr lang="en-GB" sz="2000" dirty="0">
                <a:solidFill>
                  <a:schemeClr val="tx1"/>
                </a:solidFill>
              </a:rPr>
              <a:t>Demand for </a:t>
            </a:r>
            <a:r>
              <a:rPr lang="en-GB" sz="2000" b="1" dirty="0">
                <a:solidFill>
                  <a:schemeClr val="tx1"/>
                </a:solidFill>
              </a:rPr>
              <a:t>eco-friendly packaging</a:t>
            </a:r>
            <a:endParaRPr lang="en-GB" sz="2000" dirty="0">
              <a:solidFill>
                <a:schemeClr val="tx1"/>
              </a:solidFill>
            </a:endParaRPr>
          </a:p>
          <a:p>
            <a:pPr>
              <a:buFont typeface="Arial" panose="020B0604020202020204" pitchFamily="34" charset="0"/>
              <a:buChar char="•"/>
            </a:pPr>
            <a:r>
              <a:rPr lang="en-GB" sz="2000" dirty="0">
                <a:solidFill>
                  <a:schemeClr val="tx1"/>
                </a:solidFill>
              </a:rPr>
              <a:t>Weather and climate affecting </a:t>
            </a:r>
            <a:r>
              <a:rPr lang="en-GB" sz="2000" b="1" dirty="0">
                <a:solidFill>
                  <a:schemeClr val="tx1"/>
                </a:solidFill>
              </a:rPr>
              <a:t>flower supply</a:t>
            </a:r>
          </a:p>
          <a:p>
            <a:pPr marL="0" indent="0">
              <a:buNone/>
            </a:pPr>
            <a:endParaRPr lang="en-GB" sz="2000" dirty="0">
              <a:solidFill>
                <a:schemeClr val="tx1"/>
              </a:solidFill>
            </a:endParaRPr>
          </a:p>
          <a:p>
            <a:pPr marL="0" indent="0">
              <a:buNone/>
            </a:pPr>
            <a:r>
              <a:rPr lang="en-GB" sz="2000" b="1" dirty="0">
                <a:solidFill>
                  <a:schemeClr val="tx1"/>
                </a:solidFill>
              </a:rPr>
              <a:t>LEGAL</a:t>
            </a:r>
          </a:p>
          <a:p>
            <a:pPr>
              <a:buFont typeface="Arial" panose="020B0604020202020204" pitchFamily="34" charset="0"/>
              <a:buChar char="•"/>
            </a:pPr>
            <a:r>
              <a:rPr lang="en-GB" sz="2000" b="1" dirty="0">
                <a:solidFill>
                  <a:schemeClr val="tx1"/>
                </a:solidFill>
              </a:rPr>
              <a:t>Employment laws</a:t>
            </a:r>
            <a:r>
              <a:rPr lang="en-GB" sz="2000" dirty="0">
                <a:solidFill>
                  <a:schemeClr val="tx1"/>
                </a:solidFill>
              </a:rPr>
              <a:t> for workers in the shop</a:t>
            </a:r>
          </a:p>
          <a:p>
            <a:pPr>
              <a:buFont typeface="Arial" panose="020B0604020202020204" pitchFamily="34" charset="0"/>
              <a:buChar char="•"/>
            </a:pPr>
            <a:r>
              <a:rPr lang="en-GB" sz="2000" b="1" dirty="0">
                <a:solidFill>
                  <a:schemeClr val="tx1"/>
                </a:solidFill>
              </a:rPr>
              <a:t>Business regulations</a:t>
            </a:r>
            <a:r>
              <a:rPr lang="en-GB" sz="2000" dirty="0">
                <a:solidFill>
                  <a:schemeClr val="tx1"/>
                </a:solidFill>
              </a:rPr>
              <a:t> for selling products and operating a store</a:t>
            </a:r>
            <a:endParaRPr lang="en-GB" sz="2000" b="1" dirty="0">
              <a:solidFill>
                <a:schemeClr val="tx1"/>
              </a:solidFill>
            </a:endParaRPr>
          </a:p>
          <a:p>
            <a:pPr marL="0" indent="0">
              <a:buNone/>
            </a:pPr>
            <a:endParaRPr lang="en-GB" b="1" dirty="0"/>
          </a:p>
        </p:txBody>
      </p:sp>
    </p:spTree>
    <p:extLst>
      <p:ext uri="{BB962C8B-B14F-4D97-AF65-F5344CB8AC3E}">
        <p14:creationId xmlns:p14="http://schemas.microsoft.com/office/powerpoint/2010/main" val="1917974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915AA-9AD6-9DEC-20C0-9E11999F2E2F}"/>
              </a:ext>
            </a:extLst>
          </p:cNvPr>
          <p:cNvSpPr>
            <a:spLocks noGrp="1"/>
          </p:cNvSpPr>
          <p:nvPr>
            <p:ph type="title"/>
          </p:nvPr>
        </p:nvSpPr>
        <p:spPr>
          <a:xfrm>
            <a:off x="500742" y="172872"/>
            <a:ext cx="11003867" cy="741969"/>
          </a:xfrm>
        </p:spPr>
        <p:txBody>
          <a:bodyPr>
            <a:normAutofit fontScale="90000"/>
          </a:bodyPr>
          <a:lstStyle/>
          <a:p>
            <a:pPr algn="ctr"/>
            <a:br>
              <a:rPr lang="en-GB" sz="3200" b="1" dirty="0"/>
            </a:br>
            <a:br>
              <a:rPr lang="en-GB" sz="3200" b="1" dirty="0"/>
            </a:br>
            <a:br>
              <a:rPr lang="en-GB" sz="3200" b="1" dirty="0"/>
            </a:br>
            <a:br>
              <a:rPr lang="en-GB" sz="3200" b="1" dirty="0"/>
            </a:br>
            <a:r>
              <a:rPr lang="en-GB" sz="3200" b="1" dirty="0"/>
              <a:t>Cause and effect analysis: Fishbone diagram</a:t>
            </a:r>
            <a:br>
              <a:rPr lang="en-GB" sz="3200" b="1" dirty="0"/>
            </a:br>
            <a:endParaRPr lang="en-US" sz="1800" dirty="0">
              <a:latin typeface="Arial" panose="020B0604020202020204" pitchFamily="34" charset="0"/>
              <a:cs typeface="Arial" panose="020B0604020202020204" pitchFamily="34" charset="0"/>
            </a:endParaRPr>
          </a:p>
        </p:txBody>
      </p:sp>
      <p:sp>
        <p:nvSpPr>
          <p:cNvPr id="3" name="Text Placeholder 2">
            <a:extLst>
              <a:ext uri="{FF2B5EF4-FFF2-40B4-BE49-F238E27FC236}">
                <a16:creationId xmlns:a16="http://schemas.microsoft.com/office/drawing/2014/main" id="{6ED3E622-CB09-1362-15C9-BF616871B4C4}"/>
              </a:ext>
            </a:extLst>
          </p:cNvPr>
          <p:cNvSpPr>
            <a:spLocks noGrp="1"/>
          </p:cNvSpPr>
          <p:nvPr>
            <p:ph type="body" idx="1"/>
          </p:nvPr>
        </p:nvSpPr>
        <p:spPr>
          <a:xfrm>
            <a:off x="594066" y="914841"/>
            <a:ext cx="11003868" cy="4717290"/>
          </a:xfrm>
        </p:spPr>
        <p:txBody>
          <a:bodyPr/>
          <a:lstStyle/>
          <a:p>
            <a:endParaRPr lang="en-US" dirty="0"/>
          </a:p>
        </p:txBody>
      </p:sp>
      <p:pic>
        <p:nvPicPr>
          <p:cNvPr id="7" name="Picture 6">
            <a:extLst>
              <a:ext uri="{FF2B5EF4-FFF2-40B4-BE49-F238E27FC236}">
                <a16:creationId xmlns:a16="http://schemas.microsoft.com/office/drawing/2014/main" id="{FFCF7696-7A8E-8FED-CF5F-AB8732523A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066" y="854314"/>
            <a:ext cx="11003868" cy="4838345"/>
          </a:xfrm>
          <a:prstGeom prst="rect">
            <a:avLst/>
          </a:prstGeom>
        </p:spPr>
      </p:pic>
      <p:sp>
        <p:nvSpPr>
          <p:cNvPr id="5" name="Title 1">
            <a:extLst>
              <a:ext uri="{FF2B5EF4-FFF2-40B4-BE49-F238E27FC236}">
                <a16:creationId xmlns:a16="http://schemas.microsoft.com/office/drawing/2014/main" id="{15A4F19A-FF74-796C-D155-53759BE117F5}"/>
              </a:ext>
            </a:extLst>
          </p:cNvPr>
          <p:cNvSpPr txBox="1">
            <a:spLocks/>
          </p:cNvSpPr>
          <p:nvPr/>
        </p:nvSpPr>
        <p:spPr>
          <a:xfrm>
            <a:off x="1621971" y="5692658"/>
            <a:ext cx="9975963" cy="741969"/>
          </a:xfrm>
          <a:prstGeom prst="rect">
            <a:avLst/>
          </a:prstGeom>
        </p:spPr>
        <p:txBody>
          <a:bodyPr vert="horz" lIns="91440" tIns="45720" rIns="91440" bIns="45720" rtlCol="0" anchor="b">
            <a:normAutofit/>
          </a:bodyPr>
          <a:lstStyle>
            <a:lvl1pPr algn="l" defTabSz="457200" rtl="0" eaLnBrk="1" latinLnBrk="0" hangingPunct="1">
              <a:spcBef>
                <a:spcPct val="0"/>
              </a:spcBef>
              <a:buNone/>
              <a:defRPr sz="4000" b="0" kern="1200" cap="none">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1600" b="1" dirty="0">
                <a:solidFill>
                  <a:schemeClr val="tx1">
                    <a:lumMod val="50000"/>
                    <a:lumOff val="50000"/>
                  </a:schemeClr>
                </a:solidFill>
                <a:latin typeface="Arial" panose="020B0604020202020204" pitchFamily="34" charset="0"/>
                <a:cs typeface="Arial" panose="020B0604020202020204" pitchFamily="34" charset="0"/>
              </a:rPr>
              <a:t>Fishbone analysis can be used to identify and solve problems, and assist staff to make changes to benefit both customers and staff (Nursing Times, 2013)</a:t>
            </a:r>
          </a:p>
        </p:txBody>
      </p:sp>
    </p:spTree>
    <p:extLst>
      <p:ext uri="{BB962C8B-B14F-4D97-AF65-F5344CB8AC3E}">
        <p14:creationId xmlns:p14="http://schemas.microsoft.com/office/powerpoint/2010/main" val="3645478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99987-98D1-706D-2E63-5B8DDBF317C6}"/>
              </a:ext>
            </a:extLst>
          </p:cNvPr>
          <p:cNvSpPr>
            <a:spLocks noGrp="1"/>
          </p:cNvSpPr>
          <p:nvPr>
            <p:ph type="title"/>
          </p:nvPr>
        </p:nvSpPr>
        <p:spPr>
          <a:xfrm>
            <a:off x="2589212" y="338328"/>
            <a:ext cx="8915399" cy="932688"/>
          </a:xfrm>
        </p:spPr>
        <p:txBody>
          <a:bodyPr/>
          <a:lstStyle/>
          <a:p>
            <a:r>
              <a:rPr lang="en-GB" b="1" dirty="0"/>
              <a:t>Conclusion</a:t>
            </a:r>
          </a:p>
        </p:txBody>
      </p:sp>
      <p:sp>
        <p:nvSpPr>
          <p:cNvPr id="3" name="Text Placeholder 2">
            <a:extLst>
              <a:ext uri="{FF2B5EF4-FFF2-40B4-BE49-F238E27FC236}">
                <a16:creationId xmlns:a16="http://schemas.microsoft.com/office/drawing/2014/main" id="{4A53051C-8483-F6FD-7AB5-FC885653EC99}"/>
              </a:ext>
            </a:extLst>
          </p:cNvPr>
          <p:cNvSpPr>
            <a:spLocks noGrp="1"/>
          </p:cNvSpPr>
          <p:nvPr>
            <p:ph type="body" idx="1"/>
          </p:nvPr>
        </p:nvSpPr>
        <p:spPr>
          <a:xfrm>
            <a:off x="2421572" y="1475232"/>
            <a:ext cx="8915399" cy="4160520"/>
          </a:xfrm>
        </p:spPr>
        <p:txBody>
          <a:bodyPr>
            <a:normAutofit fontScale="85000" lnSpcReduction="20000"/>
          </a:bodyPr>
          <a:lstStyle/>
          <a:p>
            <a:r>
              <a:rPr lang="en-GB" sz="2400" b="1" dirty="0">
                <a:solidFill>
                  <a:schemeClr val="tx1"/>
                </a:solidFill>
              </a:rPr>
              <a:t>Key Points</a:t>
            </a:r>
          </a:p>
          <a:p>
            <a:pPr marL="342900" indent="-342900">
              <a:buFont typeface="Arial" panose="020B0604020202020204" pitchFamily="34" charset="0"/>
              <a:buChar char="•"/>
            </a:pPr>
            <a:r>
              <a:rPr lang="en-GB" dirty="0">
                <a:solidFill>
                  <a:schemeClr val="tx1"/>
                </a:solidFill>
              </a:rPr>
              <a:t>Green Haven Florists has seen a </a:t>
            </a:r>
            <a:r>
              <a:rPr lang="en-GB" b="1" dirty="0">
                <a:solidFill>
                  <a:schemeClr val="tx1"/>
                </a:solidFill>
              </a:rPr>
              <a:t>30% drop in store sales</a:t>
            </a:r>
            <a:endParaRPr lang="en-GB" dirty="0">
              <a:solidFill>
                <a:schemeClr val="tx1"/>
              </a:solidFill>
            </a:endParaRPr>
          </a:p>
          <a:p>
            <a:pPr marL="342900" indent="-342900">
              <a:buFont typeface="Arial" panose="020B0604020202020204" pitchFamily="34" charset="0"/>
              <a:buChar char="•"/>
            </a:pPr>
            <a:r>
              <a:rPr lang="en-GB" dirty="0">
                <a:solidFill>
                  <a:schemeClr val="tx1"/>
                </a:solidFill>
              </a:rPr>
              <a:t>The main reasons are </a:t>
            </a:r>
            <a:r>
              <a:rPr lang="en-GB" b="1" dirty="0">
                <a:solidFill>
                  <a:schemeClr val="tx1"/>
                </a:solidFill>
              </a:rPr>
              <a:t>online competition, rising costs, and fewer customers</a:t>
            </a:r>
            <a:endParaRPr lang="en-GB" dirty="0">
              <a:solidFill>
                <a:schemeClr val="tx1"/>
              </a:solidFill>
            </a:endParaRPr>
          </a:p>
          <a:p>
            <a:pPr marL="342900" indent="-342900">
              <a:buFont typeface="Arial" panose="020B0604020202020204" pitchFamily="34" charset="0"/>
              <a:buChar char="•"/>
            </a:pPr>
            <a:r>
              <a:rPr lang="en-GB" dirty="0">
                <a:solidFill>
                  <a:schemeClr val="tx1"/>
                </a:solidFill>
              </a:rPr>
              <a:t>The </a:t>
            </a:r>
            <a:r>
              <a:rPr lang="en-GB" b="1" dirty="0">
                <a:solidFill>
                  <a:schemeClr val="tx1"/>
                </a:solidFill>
              </a:rPr>
              <a:t>5W2H model</a:t>
            </a:r>
            <a:r>
              <a:rPr lang="en-GB" dirty="0">
                <a:solidFill>
                  <a:schemeClr val="tx1"/>
                </a:solidFill>
              </a:rPr>
              <a:t> helped explain the problem clearly</a:t>
            </a:r>
          </a:p>
          <a:p>
            <a:pPr marL="342900" indent="-342900">
              <a:buFont typeface="Arial" panose="020B0604020202020204" pitchFamily="34" charset="0"/>
              <a:buChar char="•"/>
            </a:pPr>
            <a:r>
              <a:rPr lang="en-GB" dirty="0">
                <a:solidFill>
                  <a:schemeClr val="tx1"/>
                </a:solidFill>
              </a:rPr>
              <a:t>The </a:t>
            </a:r>
            <a:r>
              <a:rPr lang="en-GB" b="1" dirty="0">
                <a:solidFill>
                  <a:schemeClr val="tx1"/>
                </a:solidFill>
              </a:rPr>
              <a:t>PESTEL analysis</a:t>
            </a:r>
            <a:r>
              <a:rPr lang="en-GB" dirty="0">
                <a:solidFill>
                  <a:schemeClr val="tx1"/>
                </a:solidFill>
              </a:rPr>
              <a:t> showed outside factors affecting the business</a:t>
            </a:r>
          </a:p>
          <a:p>
            <a:pPr marL="342900" indent="-342900">
              <a:buFont typeface="Arial" panose="020B0604020202020204" pitchFamily="34" charset="0"/>
              <a:buChar char="•"/>
            </a:pPr>
            <a:r>
              <a:rPr lang="en-GB" dirty="0">
                <a:solidFill>
                  <a:schemeClr val="tx1"/>
                </a:solidFill>
              </a:rPr>
              <a:t>The </a:t>
            </a:r>
            <a:r>
              <a:rPr lang="en-GB" b="1" dirty="0">
                <a:solidFill>
                  <a:schemeClr val="tx1"/>
                </a:solidFill>
              </a:rPr>
              <a:t>Fishbone diagram</a:t>
            </a:r>
            <a:r>
              <a:rPr lang="en-GB" dirty="0">
                <a:solidFill>
                  <a:schemeClr val="tx1"/>
                </a:solidFill>
              </a:rPr>
              <a:t> helped identify the root causes</a:t>
            </a:r>
          </a:p>
          <a:p>
            <a:endParaRPr lang="en-GB" dirty="0">
              <a:solidFill>
                <a:schemeClr val="tx1"/>
              </a:solidFill>
            </a:endParaRPr>
          </a:p>
          <a:p>
            <a:r>
              <a:rPr lang="en-GB" sz="2400" b="1" dirty="0">
                <a:solidFill>
                  <a:schemeClr val="tx1"/>
                </a:solidFill>
              </a:rPr>
              <a:t>Conclusion</a:t>
            </a:r>
          </a:p>
          <a:p>
            <a:pPr marL="457200" indent="-457200">
              <a:buFont typeface="+mj-lt"/>
              <a:buAutoNum type="arabicPeriod"/>
            </a:pPr>
            <a:r>
              <a:rPr lang="en-GB" dirty="0">
                <a:solidFill>
                  <a:schemeClr val="tx1"/>
                </a:solidFill>
              </a:rPr>
              <a:t>To improve sales, the shop may need to:</a:t>
            </a:r>
          </a:p>
          <a:p>
            <a:pPr marL="457200" indent="-457200">
              <a:buFont typeface="+mj-lt"/>
              <a:buAutoNum type="arabicPeriod"/>
            </a:pPr>
            <a:r>
              <a:rPr lang="en-GB" dirty="0">
                <a:solidFill>
                  <a:schemeClr val="tx1"/>
                </a:solidFill>
              </a:rPr>
              <a:t>Improve its </a:t>
            </a:r>
            <a:r>
              <a:rPr lang="en-GB" b="1" dirty="0">
                <a:solidFill>
                  <a:schemeClr val="tx1"/>
                </a:solidFill>
              </a:rPr>
              <a:t>website</a:t>
            </a:r>
            <a:endParaRPr lang="en-GB" dirty="0">
              <a:solidFill>
                <a:schemeClr val="tx1"/>
              </a:solidFill>
            </a:endParaRPr>
          </a:p>
          <a:p>
            <a:pPr marL="457200" indent="-457200">
              <a:buFont typeface="+mj-lt"/>
              <a:buAutoNum type="arabicPeriod"/>
            </a:pPr>
            <a:r>
              <a:rPr lang="en-GB" dirty="0">
                <a:solidFill>
                  <a:schemeClr val="tx1"/>
                </a:solidFill>
              </a:rPr>
              <a:t>Use </a:t>
            </a:r>
            <a:r>
              <a:rPr lang="en-GB" b="1" dirty="0">
                <a:solidFill>
                  <a:schemeClr val="tx1"/>
                </a:solidFill>
              </a:rPr>
              <a:t>social media marketing</a:t>
            </a:r>
            <a:endParaRPr lang="en-GB" dirty="0">
              <a:solidFill>
                <a:schemeClr val="tx1"/>
              </a:solidFill>
            </a:endParaRPr>
          </a:p>
          <a:p>
            <a:pPr marL="457200" indent="-457200">
              <a:buFont typeface="+mj-lt"/>
              <a:buAutoNum type="arabicPeriod"/>
            </a:pPr>
            <a:r>
              <a:rPr lang="en-GB" dirty="0">
                <a:solidFill>
                  <a:schemeClr val="tx1"/>
                </a:solidFill>
              </a:rPr>
              <a:t>Offer </a:t>
            </a:r>
            <a:r>
              <a:rPr lang="en-GB" b="1" dirty="0">
                <a:solidFill>
                  <a:schemeClr val="tx1"/>
                </a:solidFill>
              </a:rPr>
              <a:t>better delivery services</a:t>
            </a:r>
            <a:endParaRPr lang="en-GB" dirty="0">
              <a:solidFill>
                <a:schemeClr val="tx1"/>
              </a:solidFill>
            </a:endParaRPr>
          </a:p>
          <a:p>
            <a:endParaRPr lang="en-GB" dirty="0"/>
          </a:p>
        </p:txBody>
      </p:sp>
      <p:sp>
        <p:nvSpPr>
          <p:cNvPr id="4" name="Title 1">
            <a:extLst>
              <a:ext uri="{FF2B5EF4-FFF2-40B4-BE49-F238E27FC236}">
                <a16:creationId xmlns:a16="http://schemas.microsoft.com/office/drawing/2014/main" id="{2236D756-D206-B99F-9D1E-3199AB0CD16C}"/>
              </a:ext>
            </a:extLst>
          </p:cNvPr>
          <p:cNvSpPr txBox="1">
            <a:spLocks/>
          </p:cNvSpPr>
          <p:nvPr/>
        </p:nvSpPr>
        <p:spPr>
          <a:xfrm>
            <a:off x="1713411" y="5635752"/>
            <a:ext cx="9975963" cy="741969"/>
          </a:xfrm>
          <a:prstGeom prst="rect">
            <a:avLst/>
          </a:prstGeom>
        </p:spPr>
        <p:txBody>
          <a:bodyPr vert="horz" lIns="91440" tIns="45720" rIns="91440" bIns="45720" rtlCol="0" anchor="b">
            <a:normAutofit/>
          </a:bodyPr>
          <a:lstStyle>
            <a:lvl1pPr algn="l" defTabSz="457200" rtl="0" eaLnBrk="1" latinLnBrk="0" hangingPunct="1">
              <a:spcBef>
                <a:spcPct val="0"/>
              </a:spcBef>
              <a:buNone/>
              <a:defRPr sz="4000" b="0" kern="1200" cap="none">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1600" b="1" dirty="0">
                <a:solidFill>
                  <a:schemeClr val="tx1">
                    <a:lumMod val="50000"/>
                    <a:lumOff val="50000"/>
                  </a:schemeClr>
                </a:solidFill>
                <a:latin typeface="Arial" panose="020B0604020202020204" pitchFamily="34" charset="0"/>
                <a:cs typeface="Arial" panose="020B0604020202020204" pitchFamily="34" charset="0"/>
              </a:rPr>
              <a:t>Oakland (2014) emphasizes that operational excellence is achieved through continuous improvement in all areas of management.</a:t>
            </a:r>
          </a:p>
        </p:txBody>
      </p:sp>
    </p:spTree>
    <p:extLst>
      <p:ext uri="{BB962C8B-B14F-4D97-AF65-F5344CB8AC3E}">
        <p14:creationId xmlns:p14="http://schemas.microsoft.com/office/powerpoint/2010/main" val="3970473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B30E9-9073-E60E-A7A9-048C6F3D6925}"/>
              </a:ext>
            </a:extLst>
          </p:cNvPr>
          <p:cNvSpPr>
            <a:spLocks noGrp="1"/>
          </p:cNvSpPr>
          <p:nvPr>
            <p:ph type="title"/>
          </p:nvPr>
        </p:nvSpPr>
        <p:spPr>
          <a:xfrm>
            <a:off x="2589212" y="521208"/>
            <a:ext cx="8915399" cy="860400"/>
          </a:xfrm>
        </p:spPr>
        <p:txBody>
          <a:bodyPr/>
          <a:lstStyle/>
          <a:p>
            <a:r>
              <a:rPr lang="en-GB" b="1" dirty="0"/>
              <a:t>References </a:t>
            </a:r>
          </a:p>
        </p:txBody>
      </p:sp>
      <p:sp>
        <p:nvSpPr>
          <p:cNvPr id="3" name="Text Placeholder 2">
            <a:extLst>
              <a:ext uri="{FF2B5EF4-FFF2-40B4-BE49-F238E27FC236}">
                <a16:creationId xmlns:a16="http://schemas.microsoft.com/office/drawing/2014/main" id="{5F8D0C3B-0DFC-3E5A-28D7-AC7CD95B6A10}"/>
              </a:ext>
            </a:extLst>
          </p:cNvPr>
          <p:cNvSpPr>
            <a:spLocks noGrp="1"/>
          </p:cNvSpPr>
          <p:nvPr>
            <p:ph type="body" idx="1"/>
          </p:nvPr>
        </p:nvSpPr>
        <p:spPr>
          <a:xfrm>
            <a:off x="1904031" y="1600200"/>
            <a:ext cx="9914905" cy="4736592"/>
          </a:xfrm>
        </p:spPr>
        <p:txBody>
          <a:bodyPr>
            <a:normAutofit fontScale="77500" lnSpcReduction="20000"/>
          </a:bodyPr>
          <a:lstStyle/>
          <a:p>
            <a:pPr marL="342900" indent="-342900">
              <a:buFont typeface="Arial" panose="020B0604020202020204" pitchFamily="34" charset="0"/>
              <a:buChar char="•"/>
            </a:pPr>
            <a:r>
              <a:rPr lang="en-GB" sz="2300" b="1" dirty="0">
                <a:solidFill>
                  <a:schemeClr val="tx1"/>
                </a:solidFill>
                <a:latin typeface="Arial" panose="020B0604020202020204" pitchFamily="34" charset="0"/>
                <a:cs typeface="Arial" panose="020B0604020202020204" pitchFamily="34" charset="0"/>
              </a:rPr>
              <a:t>BA Guide (2023) </a:t>
            </a:r>
            <a:r>
              <a:rPr lang="en-GB" sz="2300" b="1" i="1" dirty="0">
                <a:solidFill>
                  <a:schemeClr val="bg2">
                    <a:lumMod val="50000"/>
                  </a:schemeClr>
                </a:solidFill>
                <a:latin typeface="Arial" panose="020B0604020202020204" pitchFamily="34" charset="0"/>
                <a:cs typeface="Arial" panose="020B0604020202020204" pitchFamily="34" charset="0"/>
              </a:rPr>
              <a:t>Why Problem Identification is the Critical First Step in Every Project </a:t>
            </a:r>
            <a:r>
              <a:rPr lang="en-GB" sz="2300" dirty="0">
                <a:solidFill>
                  <a:schemeClr val="tx1"/>
                </a:solidFill>
                <a:latin typeface="Arial" panose="020B0604020202020204" pitchFamily="34" charset="0"/>
                <a:cs typeface="Arial" panose="020B0604020202020204" pitchFamily="34" charset="0"/>
              </a:rPr>
              <a:t>Available at: </a:t>
            </a:r>
            <a:r>
              <a:rPr lang="en-GB" sz="2300" dirty="0">
                <a:solidFill>
                  <a:srgbClr val="B40FC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https://thebaguide.com/blog/why-problem-identification-is-the-critical-first-step-in-every-project/</a:t>
            </a:r>
            <a:r>
              <a:rPr lang="en-GB" sz="2300" dirty="0">
                <a:latin typeface="Arial" panose="020B0604020202020204" pitchFamily="34" charset="0"/>
                <a:cs typeface="Arial" panose="020B0604020202020204" pitchFamily="34" charset="0"/>
              </a:rPr>
              <a:t> </a:t>
            </a:r>
            <a:r>
              <a:rPr lang="en-GB" sz="2300" b="1" dirty="0">
                <a:latin typeface="Arial" panose="020B0604020202020204" pitchFamily="34" charset="0"/>
                <a:cs typeface="Arial" panose="020B0604020202020204" pitchFamily="34" charset="0"/>
              </a:rPr>
              <a:t>(Accessed: 12 March 2024).</a:t>
            </a:r>
            <a:endParaRPr lang="uk-UA" sz="2300"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300" b="1" dirty="0">
                <a:solidFill>
                  <a:srgbClr val="111111"/>
                </a:solidFill>
                <a:latin typeface="Arial"/>
                <a:ea typeface="Roboto"/>
                <a:cs typeface="Roboto"/>
              </a:rPr>
              <a:t>Calculator Ultra (2025)</a:t>
            </a:r>
            <a:r>
              <a:rPr lang="en-GB" sz="2300" b="1" i="1" dirty="0">
                <a:solidFill>
                  <a:srgbClr val="111111"/>
                </a:solidFill>
                <a:latin typeface="Arial"/>
                <a:ea typeface="Roboto"/>
                <a:cs typeface="Roboto"/>
              </a:rPr>
              <a:t> </a:t>
            </a:r>
            <a:r>
              <a:rPr lang="en-GB" sz="2300" b="1" i="1" dirty="0">
                <a:solidFill>
                  <a:schemeClr val="bg2">
                    <a:lumMod val="50000"/>
                  </a:schemeClr>
                </a:solidFill>
                <a:latin typeface="Arial"/>
                <a:ea typeface="Roboto"/>
                <a:cs typeface="Roboto"/>
              </a:rPr>
              <a:t>Find More Calculator. </a:t>
            </a:r>
            <a:r>
              <a:rPr lang="en-GB" sz="2300" b="1" dirty="0">
                <a:solidFill>
                  <a:schemeClr val="bg2">
                    <a:lumMod val="50000"/>
                  </a:schemeClr>
                </a:solidFill>
                <a:latin typeface="Arial"/>
                <a:ea typeface="Roboto"/>
                <a:cs typeface="Roboto"/>
              </a:rPr>
              <a:t> </a:t>
            </a:r>
            <a:r>
              <a:rPr lang="en-GB" sz="2300" dirty="0">
                <a:solidFill>
                  <a:schemeClr val="tx1"/>
                </a:solidFill>
                <a:latin typeface="Arial"/>
                <a:ea typeface="Roboto"/>
                <a:cs typeface="Roboto"/>
              </a:rPr>
              <a:t>Available at: </a:t>
            </a:r>
            <a:r>
              <a:rPr lang="en-GB" sz="2300" dirty="0">
                <a:solidFill>
                  <a:srgbClr val="B40FC1"/>
                </a:solidFill>
                <a:latin typeface="Arial"/>
                <a:ea typeface="+mn-lt"/>
                <a:cs typeface="+mn-lt"/>
                <a:hlinkClick r:id="rId4">
                  <a:extLst>
                    <a:ext uri="{A12FA001-AC4F-418D-AE19-62706E023703}">
                      <ahyp:hlinkClr xmlns:ahyp="http://schemas.microsoft.com/office/drawing/2018/hyperlinkcolor" val="tx"/>
                    </a:ext>
                  </a:extLst>
                </a:hlinkClick>
              </a:rPr>
              <a:t>Drop in Sales Calculator &amp; Formula Online Calculator Ultra</a:t>
            </a:r>
            <a:r>
              <a:rPr lang="en-GB" sz="2300" b="1" i="1" dirty="0">
                <a:solidFill>
                  <a:srgbClr val="7030A0"/>
                </a:solidFill>
                <a:latin typeface="Arial"/>
                <a:ea typeface="Roboto"/>
                <a:cs typeface="Roboto"/>
              </a:rPr>
              <a:t> </a:t>
            </a:r>
            <a:r>
              <a:rPr lang="en-GB" sz="2300" b="1" dirty="0">
                <a:latin typeface="Arial"/>
                <a:ea typeface="Roboto"/>
                <a:cs typeface="Roboto"/>
              </a:rPr>
              <a:t>(Accessed:  6 October 2025).</a:t>
            </a:r>
            <a:endParaRPr lang="uk-UA" sz="2300" b="1" dirty="0">
              <a:latin typeface="Arial"/>
              <a:ea typeface="Roboto"/>
              <a:cs typeface="Roboto"/>
            </a:endParaRPr>
          </a:p>
          <a:p>
            <a:pPr marL="342900" indent="-342900">
              <a:buFont typeface="Arial" panose="020B0604020202020204" pitchFamily="34" charset="0"/>
              <a:buChar char="•"/>
            </a:pPr>
            <a:r>
              <a:rPr lang="en-GB" sz="2300" b="1" dirty="0">
                <a:solidFill>
                  <a:schemeClr val="tx1"/>
                </a:solidFill>
              </a:rPr>
              <a:t>Campos, L. (2013)</a:t>
            </a:r>
            <a:r>
              <a:rPr lang="en-GB" sz="2300" b="1" i="1" dirty="0">
                <a:solidFill>
                  <a:schemeClr val="tx1"/>
                </a:solidFill>
              </a:rPr>
              <a:t> </a:t>
            </a:r>
            <a:r>
              <a:rPr lang="en-GB" sz="2300" b="1" i="1" dirty="0">
                <a:solidFill>
                  <a:schemeClr val="bg2">
                    <a:lumMod val="50000"/>
                  </a:schemeClr>
                </a:solidFill>
              </a:rPr>
              <a:t>Using the 5W2H method in management practices.</a:t>
            </a:r>
            <a:r>
              <a:rPr lang="en-GB" sz="2300" dirty="0"/>
              <a:t> </a:t>
            </a:r>
            <a:r>
              <a:rPr lang="en-GB" sz="2300" b="1" dirty="0"/>
              <a:t>Journal of Business Administration,</a:t>
            </a:r>
            <a:r>
              <a:rPr lang="en-GB" sz="2300" dirty="0"/>
              <a:t> </a:t>
            </a:r>
            <a:r>
              <a:rPr lang="en-GB" sz="2300" b="1" dirty="0"/>
              <a:t>45(3), pp. 77–84.</a:t>
            </a:r>
            <a:endParaRPr lang="uk-UA" sz="2300" b="1" dirty="0"/>
          </a:p>
          <a:p>
            <a:pPr marL="342900" indent="-342900">
              <a:buFont typeface="Arial" panose="020B0604020202020204" pitchFamily="34" charset="0"/>
              <a:buChar char="•"/>
            </a:pPr>
            <a:r>
              <a:rPr lang="en-US" sz="2300" b="1" dirty="0">
                <a:solidFill>
                  <a:schemeClr val="tx1"/>
                </a:solidFill>
                <a:latin typeface="Arial" panose="020B0604020202020204" pitchFamily="34" charset="0"/>
                <a:cs typeface="Arial" panose="020B0604020202020204" pitchFamily="34" charset="0"/>
              </a:rPr>
              <a:t>CIPD (2025) </a:t>
            </a:r>
            <a:r>
              <a:rPr lang="en-US" sz="2300" b="1" i="1" dirty="0">
                <a:solidFill>
                  <a:schemeClr val="bg2">
                    <a:lumMod val="50000"/>
                  </a:schemeClr>
                </a:solidFill>
                <a:latin typeface="Arial" panose="020B0604020202020204" pitchFamily="34" charset="0"/>
                <a:cs typeface="Arial" panose="020B0604020202020204" pitchFamily="34" charset="0"/>
              </a:rPr>
              <a:t>PESTLE ANALYSIS </a:t>
            </a:r>
            <a:r>
              <a:rPr lang="en-US" sz="2300" dirty="0">
                <a:solidFill>
                  <a:schemeClr val="tx1"/>
                </a:solidFill>
                <a:latin typeface="Arial" panose="020B0604020202020204" pitchFamily="34" charset="0"/>
                <a:cs typeface="Arial" panose="020B0604020202020204" pitchFamily="34" charset="0"/>
              </a:rPr>
              <a:t>Available at: </a:t>
            </a:r>
            <a:r>
              <a:rPr lang="en-US" sz="2300" dirty="0">
                <a:solidFill>
                  <a:srgbClr val="B40FC1"/>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https://www.cipd.org/en/knowledge/factsheets/pestle-analysis-factsheet/</a:t>
            </a:r>
            <a:r>
              <a:rPr lang="en-US" sz="2300" dirty="0">
                <a:latin typeface="Arial" panose="020B0604020202020204" pitchFamily="34" charset="0"/>
                <a:cs typeface="Arial" panose="020B0604020202020204" pitchFamily="34" charset="0"/>
              </a:rPr>
              <a:t> </a:t>
            </a:r>
            <a:r>
              <a:rPr lang="en-US" sz="2300" b="1" dirty="0">
                <a:latin typeface="Arial" panose="020B0604020202020204" pitchFamily="34" charset="0"/>
                <a:cs typeface="Arial" panose="020B0604020202020204" pitchFamily="34" charset="0"/>
              </a:rPr>
              <a:t>(Accessed: 12 February 2025)</a:t>
            </a:r>
            <a:endParaRPr lang="uk-UA" sz="2300"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300" b="1" dirty="0">
                <a:solidFill>
                  <a:schemeClr val="tx1"/>
                </a:solidFill>
                <a:latin typeface="Arial" panose="020B0604020202020204" pitchFamily="34" charset="0"/>
                <a:cs typeface="Arial" panose="020B0604020202020204" pitchFamily="34" charset="0"/>
              </a:rPr>
              <a:t>Investopedia (2025) </a:t>
            </a:r>
            <a:r>
              <a:rPr lang="en-GB" sz="2300" b="1" i="1" dirty="0">
                <a:solidFill>
                  <a:schemeClr val="bg2">
                    <a:lumMod val="50000"/>
                  </a:schemeClr>
                </a:solidFill>
                <a:latin typeface="Arial" panose="020B0604020202020204" pitchFamily="34" charset="0"/>
                <a:cs typeface="Arial" panose="020B0604020202020204" pitchFamily="34" charset="0"/>
              </a:rPr>
              <a:t>What Is a Market Economy, and How Does It Work?</a:t>
            </a:r>
            <a:r>
              <a:rPr lang="en-GB" sz="2300" i="1" dirty="0">
                <a:solidFill>
                  <a:schemeClr val="bg2">
                    <a:lumMod val="50000"/>
                  </a:schemeClr>
                </a:solidFill>
                <a:latin typeface="Arial" panose="020B0604020202020204" pitchFamily="34" charset="0"/>
                <a:cs typeface="Arial" panose="020B0604020202020204" pitchFamily="34" charset="0"/>
              </a:rPr>
              <a:t> </a:t>
            </a:r>
            <a:r>
              <a:rPr lang="en-GB" sz="2300" dirty="0">
                <a:solidFill>
                  <a:schemeClr val="tx1"/>
                </a:solidFill>
                <a:latin typeface="Arial" panose="020B0604020202020204" pitchFamily="34" charset="0"/>
                <a:cs typeface="Arial" panose="020B0604020202020204" pitchFamily="34" charset="0"/>
              </a:rPr>
              <a:t>Available at: </a:t>
            </a:r>
            <a:r>
              <a:rPr lang="en-GB" sz="2300" dirty="0">
                <a:solidFill>
                  <a:srgbClr val="B40FC1"/>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https://www.investopedia.com/terms/m/marketeconomy.asp</a:t>
            </a:r>
            <a:r>
              <a:rPr lang="en-GB" sz="2300" dirty="0">
                <a:solidFill>
                  <a:srgbClr val="B40FC1"/>
                </a:solidFill>
                <a:latin typeface="Arial" panose="020B0604020202020204" pitchFamily="34" charset="0"/>
                <a:cs typeface="Arial" panose="020B0604020202020204" pitchFamily="34" charset="0"/>
              </a:rPr>
              <a:t> </a:t>
            </a:r>
            <a:r>
              <a:rPr lang="en-GB" sz="2300" b="1" dirty="0">
                <a:latin typeface="Arial" panose="020B0604020202020204" pitchFamily="34" charset="0"/>
                <a:cs typeface="Arial" panose="020B0604020202020204" pitchFamily="34" charset="0"/>
              </a:rPr>
              <a:t>(Accessed: 24 June 2025).</a:t>
            </a:r>
          </a:p>
          <a:p>
            <a:pPr marL="342900" indent="-342900">
              <a:buFont typeface="Arial" panose="020B0604020202020204" pitchFamily="34" charset="0"/>
              <a:buChar char="•"/>
            </a:pPr>
            <a:r>
              <a:rPr lang="en-GB" sz="2300" b="1" dirty="0">
                <a:solidFill>
                  <a:schemeClr val="tx1"/>
                </a:solidFill>
                <a:latin typeface="Arial" panose="020B0604020202020204" pitchFamily="34" charset="0"/>
                <a:cs typeface="Arial" panose="020B0604020202020204" pitchFamily="34" charset="0"/>
              </a:rPr>
              <a:t>Nursing Times (2013) </a:t>
            </a:r>
            <a:r>
              <a:rPr lang="en-GB" sz="2300" b="1" i="1" dirty="0">
                <a:solidFill>
                  <a:schemeClr val="bg2">
                    <a:lumMod val="50000"/>
                  </a:schemeClr>
                </a:solidFill>
                <a:latin typeface="Arial" panose="020B0604020202020204" pitchFamily="34" charset="0"/>
                <a:cs typeface="Arial" panose="020B0604020202020204" pitchFamily="34" charset="0"/>
              </a:rPr>
              <a:t>Using fishbone analysis to investigate problems.</a:t>
            </a:r>
            <a:r>
              <a:rPr lang="en-GB" sz="2300" b="1" i="1" dirty="0">
                <a:solidFill>
                  <a:schemeClr val="tx1"/>
                </a:solidFill>
                <a:latin typeface="Arial" panose="020B0604020202020204" pitchFamily="34" charset="0"/>
                <a:cs typeface="Arial" panose="020B0604020202020204" pitchFamily="34" charset="0"/>
              </a:rPr>
              <a:t> </a:t>
            </a:r>
            <a:r>
              <a:rPr lang="en-GB" sz="2300" dirty="0">
                <a:solidFill>
                  <a:schemeClr val="tx1"/>
                </a:solidFill>
                <a:latin typeface="Arial" panose="020B0604020202020204" pitchFamily="34" charset="0"/>
                <a:cs typeface="Arial" panose="020B0604020202020204" pitchFamily="34" charset="0"/>
              </a:rPr>
              <a:t>Available at: </a:t>
            </a:r>
            <a:r>
              <a:rPr lang="en-GB" sz="2300" dirty="0">
                <a:solidFill>
                  <a:srgbClr val="A308C8"/>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Using-fishbone-analysis-to-investigate-problems-160413.pdf</a:t>
            </a:r>
            <a:r>
              <a:rPr lang="en-GB" sz="2300" dirty="0">
                <a:solidFill>
                  <a:srgbClr val="A308C8"/>
                </a:solidFill>
                <a:latin typeface="Arial" panose="020B0604020202020204" pitchFamily="34" charset="0"/>
                <a:cs typeface="Arial" panose="020B0604020202020204" pitchFamily="34" charset="0"/>
              </a:rPr>
              <a:t>  </a:t>
            </a:r>
            <a:r>
              <a:rPr lang="en-GB" sz="2300" b="1" dirty="0">
                <a:latin typeface="Arial" panose="020B0604020202020204" pitchFamily="34" charset="0"/>
                <a:cs typeface="Arial" panose="020B0604020202020204" pitchFamily="34" charset="0"/>
              </a:rPr>
              <a:t>Vol. 109, N15, pp. 18-20 (Accessed: 16 April 2013)</a:t>
            </a:r>
            <a:endParaRPr lang="uk-UA" sz="2300"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300" b="1" dirty="0">
                <a:solidFill>
                  <a:schemeClr val="tx1"/>
                </a:solidFill>
              </a:rPr>
              <a:t>Oakland, J. (2014) </a:t>
            </a:r>
            <a:r>
              <a:rPr lang="en-GB" sz="2300" b="1" i="1" dirty="0">
                <a:solidFill>
                  <a:schemeClr val="bg2">
                    <a:lumMod val="50000"/>
                  </a:schemeClr>
                </a:solidFill>
              </a:rPr>
              <a:t>Total Quality Management and Operational Excellence. </a:t>
            </a:r>
            <a:r>
              <a:rPr lang="en-GB" sz="2300" b="1" dirty="0"/>
              <a:t>London: Routledge.</a:t>
            </a:r>
            <a:endParaRPr lang="uk-UA" sz="2300" b="1" dirty="0"/>
          </a:p>
          <a:p>
            <a:endParaRPr lang="en-GB" dirty="0"/>
          </a:p>
          <a:p>
            <a:endParaRPr lang="en-GB" dirty="0"/>
          </a:p>
          <a:p>
            <a:endParaRPr lang="en-GB" sz="1800" b="1" dirty="0">
              <a:solidFill>
                <a:srgbClr val="1D4ED8"/>
              </a:solidFill>
              <a:latin typeface="Roboto"/>
              <a:ea typeface="Roboto"/>
              <a:cs typeface="Roboto"/>
            </a:endParaRPr>
          </a:p>
        </p:txBody>
      </p:sp>
    </p:spTree>
    <p:extLst>
      <p:ext uri="{BB962C8B-B14F-4D97-AF65-F5344CB8AC3E}">
        <p14:creationId xmlns:p14="http://schemas.microsoft.com/office/powerpoint/2010/main" val="359125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1068" name="Group 1067">
            <a:extLst>
              <a:ext uri="{FF2B5EF4-FFF2-40B4-BE49-F238E27FC236}">
                <a16:creationId xmlns:a16="http://schemas.microsoft.com/office/drawing/2014/main" id="{7398C59F-5A18-487B-91D6-B955AACF2E5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070" name="Freeform 11">
              <a:extLst>
                <a:ext uri="{FF2B5EF4-FFF2-40B4-BE49-F238E27FC236}">
                  <a16:creationId xmlns:a16="http://schemas.microsoft.com/office/drawing/2014/main" id="{0557FAFE-C7C3-47EC-A4F5-9B21663192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1084" name="Freeform 12">
              <a:extLst>
                <a:ext uri="{FF2B5EF4-FFF2-40B4-BE49-F238E27FC236}">
                  <a16:creationId xmlns:a16="http://schemas.microsoft.com/office/drawing/2014/main" id="{95BC28FB-3882-4674-9D79-EA58BEB7C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1098" name="Freeform 13">
              <a:extLst>
                <a:ext uri="{FF2B5EF4-FFF2-40B4-BE49-F238E27FC236}">
                  <a16:creationId xmlns:a16="http://schemas.microsoft.com/office/drawing/2014/main" id="{9C6EC892-83F9-402F-8552-0AD7C0556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1100" name="Freeform 14">
              <a:extLst>
                <a:ext uri="{FF2B5EF4-FFF2-40B4-BE49-F238E27FC236}">
                  <a16:creationId xmlns:a16="http://schemas.microsoft.com/office/drawing/2014/main" id="{18387766-037C-4EF0-8471-D19CBF2A4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1102" name="Freeform 15">
              <a:extLst>
                <a:ext uri="{FF2B5EF4-FFF2-40B4-BE49-F238E27FC236}">
                  <a16:creationId xmlns:a16="http://schemas.microsoft.com/office/drawing/2014/main" id="{1E364F38-6F3A-476A-93E6-962EA817C4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1103" name="Freeform 16">
              <a:extLst>
                <a:ext uri="{FF2B5EF4-FFF2-40B4-BE49-F238E27FC236}">
                  <a16:creationId xmlns:a16="http://schemas.microsoft.com/office/drawing/2014/main" id="{35C335A4-1E67-4293-8BE2-DFB085D4FB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1104" name="Freeform 17">
              <a:extLst>
                <a:ext uri="{FF2B5EF4-FFF2-40B4-BE49-F238E27FC236}">
                  <a16:creationId xmlns:a16="http://schemas.microsoft.com/office/drawing/2014/main" id="{9A8A0F10-2C98-4297-9F92-5D95533927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1105" name="Freeform 18">
              <a:extLst>
                <a:ext uri="{FF2B5EF4-FFF2-40B4-BE49-F238E27FC236}">
                  <a16:creationId xmlns:a16="http://schemas.microsoft.com/office/drawing/2014/main" id="{C3B112A3-006E-4008-A778-DB5F6A09D5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1106" name="Freeform 19">
              <a:extLst>
                <a:ext uri="{FF2B5EF4-FFF2-40B4-BE49-F238E27FC236}">
                  <a16:creationId xmlns:a16="http://schemas.microsoft.com/office/drawing/2014/main" id="{E5E62767-5C25-4C49-9568-432433A3C5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1107" name="Freeform 20">
              <a:extLst>
                <a:ext uri="{FF2B5EF4-FFF2-40B4-BE49-F238E27FC236}">
                  <a16:creationId xmlns:a16="http://schemas.microsoft.com/office/drawing/2014/main" id="{598EC006-77B1-42BA-B815-66CCB9B170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1108" name="Freeform 21">
              <a:extLst>
                <a:ext uri="{FF2B5EF4-FFF2-40B4-BE49-F238E27FC236}">
                  <a16:creationId xmlns:a16="http://schemas.microsoft.com/office/drawing/2014/main" id="{A144ED09-DA06-491D-95A8-AB3DED4329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1109" name="Freeform 22">
              <a:extLst>
                <a:ext uri="{FF2B5EF4-FFF2-40B4-BE49-F238E27FC236}">
                  <a16:creationId xmlns:a16="http://schemas.microsoft.com/office/drawing/2014/main" id="{1CB00BD2-11CD-4A38-8F38-02B0D1105E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110" name="Group 1109">
            <a:extLst>
              <a:ext uri="{FF2B5EF4-FFF2-40B4-BE49-F238E27FC236}">
                <a16:creationId xmlns:a16="http://schemas.microsoft.com/office/drawing/2014/main" id="{520234FB-542E-4550-9C2F-1B56FD41A1C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1111" name="Freeform 27">
              <a:extLst>
                <a:ext uri="{FF2B5EF4-FFF2-40B4-BE49-F238E27FC236}">
                  <a16:creationId xmlns:a16="http://schemas.microsoft.com/office/drawing/2014/main" id="{41FCE1F3-DEB3-47CD-90FF-7DABB4AF4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112" name="Freeform 28">
              <a:extLst>
                <a:ext uri="{FF2B5EF4-FFF2-40B4-BE49-F238E27FC236}">
                  <a16:creationId xmlns:a16="http://schemas.microsoft.com/office/drawing/2014/main" id="{5708E488-C19B-452C-B197-6F1C34F6E7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113" name="Freeform 29">
              <a:extLst>
                <a:ext uri="{FF2B5EF4-FFF2-40B4-BE49-F238E27FC236}">
                  <a16:creationId xmlns:a16="http://schemas.microsoft.com/office/drawing/2014/main" id="{89D3FD25-890E-4981-A71D-EE796873D7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114" name="Freeform 30">
              <a:extLst>
                <a:ext uri="{FF2B5EF4-FFF2-40B4-BE49-F238E27FC236}">
                  <a16:creationId xmlns:a16="http://schemas.microsoft.com/office/drawing/2014/main" id="{51B5414C-556A-47CB-8EE2-974A85A7A4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115" name="Freeform 31">
              <a:extLst>
                <a:ext uri="{FF2B5EF4-FFF2-40B4-BE49-F238E27FC236}">
                  <a16:creationId xmlns:a16="http://schemas.microsoft.com/office/drawing/2014/main" id="{1C02B20C-2B27-4B75-8AEE-A5D2E2674B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116" name="Freeform 32">
              <a:extLst>
                <a:ext uri="{FF2B5EF4-FFF2-40B4-BE49-F238E27FC236}">
                  <a16:creationId xmlns:a16="http://schemas.microsoft.com/office/drawing/2014/main" id="{54427714-F9AA-4F93-BD1D-400F1EA93F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117" name="Freeform 33">
              <a:extLst>
                <a:ext uri="{FF2B5EF4-FFF2-40B4-BE49-F238E27FC236}">
                  <a16:creationId xmlns:a16="http://schemas.microsoft.com/office/drawing/2014/main" id="{28A77D6A-9E81-497F-ABCC-2695BB5ADD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118" name="Freeform 34">
              <a:extLst>
                <a:ext uri="{FF2B5EF4-FFF2-40B4-BE49-F238E27FC236}">
                  <a16:creationId xmlns:a16="http://schemas.microsoft.com/office/drawing/2014/main" id="{2A1533BA-1478-4F7C-8E24-3F3E905050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119" name="Freeform 35">
              <a:extLst>
                <a:ext uri="{FF2B5EF4-FFF2-40B4-BE49-F238E27FC236}">
                  <a16:creationId xmlns:a16="http://schemas.microsoft.com/office/drawing/2014/main" id="{39686201-E633-40FD-A80A-1E28AD52E3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1120" name="Freeform 36">
              <a:extLst>
                <a:ext uri="{FF2B5EF4-FFF2-40B4-BE49-F238E27FC236}">
                  <a16:creationId xmlns:a16="http://schemas.microsoft.com/office/drawing/2014/main" id="{76A215C2-F590-4938-810B-F8A79366C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1121" name="Freeform 37">
              <a:extLst>
                <a:ext uri="{FF2B5EF4-FFF2-40B4-BE49-F238E27FC236}">
                  <a16:creationId xmlns:a16="http://schemas.microsoft.com/office/drawing/2014/main" id="{85F418E7-330D-4002-8EC8-33C1A897FF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1122" name="Freeform 38">
              <a:extLst>
                <a:ext uri="{FF2B5EF4-FFF2-40B4-BE49-F238E27FC236}">
                  <a16:creationId xmlns:a16="http://schemas.microsoft.com/office/drawing/2014/main" id="{8FFE669A-54C9-4436-9566-C5A90F16DB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1123" name="Rectangle 1122">
            <a:extLst>
              <a:ext uri="{FF2B5EF4-FFF2-40B4-BE49-F238E27FC236}">
                <a16:creationId xmlns:a16="http://schemas.microsoft.com/office/drawing/2014/main" id="{DE91395A-2D18-4AF6-A0AC-AAA7189FE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24" name="Freeform 6">
            <a:extLst>
              <a:ext uri="{FF2B5EF4-FFF2-40B4-BE49-F238E27FC236}">
                <a16:creationId xmlns:a16="http://schemas.microsoft.com/office/drawing/2014/main" id="{7BD08880-457D-4C62-A3B5-6A9B0878C7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useBgFill="1">
        <p:nvSpPr>
          <p:cNvPr id="1067" name="Rectangle 1066">
            <a:extLst>
              <a:ext uri="{FF2B5EF4-FFF2-40B4-BE49-F238E27FC236}">
                <a16:creationId xmlns:a16="http://schemas.microsoft.com/office/drawing/2014/main" id="{97A5CE44-9D07-4AD7-B94C-7C93513677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9" name="Rectangle 1068">
            <a:extLst>
              <a:ext uri="{FF2B5EF4-FFF2-40B4-BE49-F238E27FC236}">
                <a16:creationId xmlns:a16="http://schemas.microsoft.com/office/drawing/2014/main" id="{1A703601-C9B7-448F-B403-01CBCB088B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047" y="935646"/>
            <a:ext cx="4851190" cy="4968016"/>
          </a:xfrm>
          <a:prstGeom prst="rect">
            <a:avLst/>
          </a:prstGeom>
          <a:solidFill>
            <a:srgbClr val="FFFFFF"/>
          </a:solidFill>
          <a:ln w="12700" cap="sq">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71" name="Group 1070">
            <a:extLst>
              <a:ext uri="{FF2B5EF4-FFF2-40B4-BE49-F238E27FC236}">
                <a16:creationId xmlns:a16="http://schemas.microsoft.com/office/drawing/2014/main" id="{7923CDCA-D161-4CE7-BA92-92AE20B96D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87364" y="228600"/>
            <a:ext cx="2851523" cy="6638625"/>
            <a:chOff x="2487613" y="285750"/>
            <a:chExt cx="2428875" cy="5654676"/>
          </a:xfrm>
        </p:grpSpPr>
        <p:sp>
          <p:nvSpPr>
            <p:cNvPr id="1072" name="Freeform 11">
              <a:extLst>
                <a:ext uri="{FF2B5EF4-FFF2-40B4-BE49-F238E27FC236}">
                  <a16:creationId xmlns:a16="http://schemas.microsoft.com/office/drawing/2014/main" id="{AFFB0997-74F4-42F6-80A7-7C1B6BD374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1073" name="Freeform 12">
              <a:extLst>
                <a:ext uri="{FF2B5EF4-FFF2-40B4-BE49-F238E27FC236}">
                  <a16:creationId xmlns:a16="http://schemas.microsoft.com/office/drawing/2014/main" id="{A14E1792-3BAD-41B1-A563-2180A26E67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1074" name="Freeform 13">
              <a:extLst>
                <a:ext uri="{FF2B5EF4-FFF2-40B4-BE49-F238E27FC236}">
                  <a16:creationId xmlns:a16="http://schemas.microsoft.com/office/drawing/2014/main" id="{C30D05BD-CE6E-4143-946E-A2C5EC7CFB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1075" name="Freeform 14">
              <a:extLst>
                <a:ext uri="{FF2B5EF4-FFF2-40B4-BE49-F238E27FC236}">
                  <a16:creationId xmlns:a16="http://schemas.microsoft.com/office/drawing/2014/main" id="{4317EBD8-70E0-492B-B401-C72697C7D7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1076" name="Freeform 15">
              <a:extLst>
                <a:ext uri="{FF2B5EF4-FFF2-40B4-BE49-F238E27FC236}">
                  <a16:creationId xmlns:a16="http://schemas.microsoft.com/office/drawing/2014/main" id="{60545381-EDB5-47D8-9497-D5802F5A4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1077" name="Freeform 16">
              <a:extLst>
                <a:ext uri="{FF2B5EF4-FFF2-40B4-BE49-F238E27FC236}">
                  <a16:creationId xmlns:a16="http://schemas.microsoft.com/office/drawing/2014/main" id="{E67012E4-2FDC-4F96-A145-1E426784C4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1078" name="Freeform 17">
              <a:extLst>
                <a:ext uri="{FF2B5EF4-FFF2-40B4-BE49-F238E27FC236}">
                  <a16:creationId xmlns:a16="http://schemas.microsoft.com/office/drawing/2014/main" id="{C088EA8D-BA27-4043-967F-595BE451C8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1079" name="Freeform 18">
              <a:extLst>
                <a:ext uri="{FF2B5EF4-FFF2-40B4-BE49-F238E27FC236}">
                  <a16:creationId xmlns:a16="http://schemas.microsoft.com/office/drawing/2014/main" id="{7D7B306D-2572-4DF7-BC2E-6752033177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1080" name="Freeform 19">
              <a:extLst>
                <a:ext uri="{FF2B5EF4-FFF2-40B4-BE49-F238E27FC236}">
                  <a16:creationId xmlns:a16="http://schemas.microsoft.com/office/drawing/2014/main" id="{EBFED6A3-D5D7-4F26-B6EB-091492A99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1081" name="Freeform 20">
              <a:extLst>
                <a:ext uri="{FF2B5EF4-FFF2-40B4-BE49-F238E27FC236}">
                  <a16:creationId xmlns:a16="http://schemas.microsoft.com/office/drawing/2014/main" id="{57CA315F-B9C5-4899-A337-C1389083C6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1082" name="Freeform 21">
              <a:extLst>
                <a:ext uri="{FF2B5EF4-FFF2-40B4-BE49-F238E27FC236}">
                  <a16:creationId xmlns:a16="http://schemas.microsoft.com/office/drawing/2014/main" id="{F3C62C3A-023D-428B-AEEA-68C9B037B0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1083" name="Freeform 22">
              <a:extLst>
                <a:ext uri="{FF2B5EF4-FFF2-40B4-BE49-F238E27FC236}">
                  <a16:creationId xmlns:a16="http://schemas.microsoft.com/office/drawing/2014/main" id="{6132B97B-0D55-426A-8D75-9E7F8FCE70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85" name="Group 1084">
            <a:extLst>
              <a:ext uri="{FF2B5EF4-FFF2-40B4-BE49-F238E27FC236}">
                <a16:creationId xmlns:a16="http://schemas.microsoft.com/office/drawing/2014/main" id="{B28C8CE4-C5A6-4B6C-B428-1D2852C394F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14579" y="-786"/>
            <a:ext cx="2356675" cy="6854040"/>
            <a:chOff x="6627813" y="194833"/>
            <a:chExt cx="1952625" cy="5678918"/>
          </a:xfrm>
        </p:grpSpPr>
        <p:sp>
          <p:nvSpPr>
            <p:cNvPr id="1086" name="Freeform 27">
              <a:extLst>
                <a:ext uri="{FF2B5EF4-FFF2-40B4-BE49-F238E27FC236}">
                  <a16:creationId xmlns:a16="http://schemas.microsoft.com/office/drawing/2014/main" id="{6C6C0EAF-AF4D-4E28-B480-93C9A324D9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087" name="Freeform 28">
              <a:extLst>
                <a:ext uri="{FF2B5EF4-FFF2-40B4-BE49-F238E27FC236}">
                  <a16:creationId xmlns:a16="http://schemas.microsoft.com/office/drawing/2014/main" id="{C254D393-7673-4399-AE7D-933ED61B16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088" name="Freeform 29">
              <a:extLst>
                <a:ext uri="{FF2B5EF4-FFF2-40B4-BE49-F238E27FC236}">
                  <a16:creationId xmlns:a16="http://schemas.microsoft.com/office/drawing/2014/main" id="{76A48428-8958-41F8-BCFD-F9EB16A177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089" name="Freeform 30">
              <a:extLst>
                <a:ext uri="{FF2B5EF4-FFF2-40B4-BE49-F238E27FC236}">
                  <a16:creationId xmlns:a16="http://schemas.microsoft.com/office/drawing/2014/main" id="{F895B04F-691C-404F-A9F1-47B315756F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090" name="Freeform 31">
              <a:extLst>
                <a:ext uri="{FF2B5EF4-FFF2-40B4-BE49-F238E27FC236}">
                  <a16:creationId xmlns:a16="http://schemas.microsoft.com/office/drawing/2014/main" id="{38BAB3B8-E8BB-4327-9E73-FFAD5597BD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091" name="Freeform 32">
              <a:extLst>
                <a:ext uri="{FF2B5EF4-FFF2-40B4-BE49-F238E27FC236}">
                  <a16:creationId xmlns:a16="http://schemas.microsoft.com/office/drawing/2014/main" id="{88ED23AE-358F-4EEC-8D62-917EBED710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092" name="Freeform 33">
              <a:extLst>
                <a:ext uri="{FF2B5EF4-FFF2-40B4-BE49-F238E27FC236}">
                  <a16:creationId xmlns:a16="http://schemas.microsoft.com/office/drawing/2014/main" id="{776F07C9-FA92-406A-B934-95BE8CAED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093" name="Freeform 34">
              <a:extLst>
                <a:ext uri="{FF2B5EF4-FFF2-40B4-BE49-F238E27FC236}">
                  <a16:creationId xmlns:a16="http://schemas.microsoft.com/office/drawing/2014/main" id="{BDA1CEAF-E0AD-4A46-8E40-9251837CBF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094" name="Freeform 35">
              <a:extLst>
                <a:ext uri="{FF2B5EF4-FFF2-40B4-BE49-F238E27FC236}">
                  <a16:creationId xmlns:a16="http://schemas.microsoft.com/office/drawing/2014/main" id="{53D21C6F-F2ED-4F73-8B4D-9E2FECBB97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1095" name="Freeform 36">
              <a:extLst>
                <a:ext uri="{FF2B5EF4-FFF2-40B4-BE49-F238E27FC236}">
                  <a16:creationId xmlns:a16="http://schemas.microsoft.com/office/drawing/2014/main" id="{2FED37FF-C037-4A76-A8D6-33525D19B4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1096" name="Freeform 37">
              <a:extLst>
                <a:ext uri="{FF2B5EF4-FFF2-40B4-BE49-F238E27FC236}">
                  <a16:creationId xmlns:a16="http://schemas.microsoft.com/office/drawing/2014/main" id="{8DE0DC4B-718F-4E78-A0AB-8442F28A8C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1097" name="Freeform 38">
              <a:extLst>
                <a:ext uri="{FF2B5EF4-FFF2-40B4-BE49-F238E27FC236}">
                  <a16:creationId xmlns:a16="http://schemas.microsoft.com/office/drawing/2014/main" id="{8F80CA79-E2F4-4B1D-97DE-04F9215B0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2" name="Title 1">
            <a:extLst>
              <a:ext uri="{FF2B5EF4-FFF2-40B4-BE49-F238E27FC236}">
                <a16:creationId xmlns:a16="http://schemas.microsoft.com/office/drawing/2014/main" id="{522107DF-28D1-AECE-299A-375E6A01AF85}"/>
              </a:ext>
            </a:extLst>
          </p:cNvPr>
          <p:cNvSpPr>
            <a:spLocks noGrp="1"/>
          </p:cNvSpPr>
          <p:nvPr>
            <p:ph type="title"/>
          </p:nvPr>
        </p:nvSpPr>
        <p:spPr>
          <a:xfrm>
            <a:off x="7722761" y="935647"/>
            <a:ext cx="4340631" cy="2420202"/>
          </a:xfrm>
        </p:spPr>
        <p:txBody>
          <a:bodyPr vert="horz" lIns="91440" tIns="45720" rIns="91440" bIns="45720" rtlCol="0" anchor="b">
            <a:normAutofit/>
          </a:bodyPr>
          <a:lstStyle/>
          <a:p>
            <a:r>
              <a:rPr lang="en-US" sz="4100" dirty="0"/>
              <a:t>				</a:t>
            </a:r>
            <a:r>
              <a:rPr lang="en-US" sz="5400" b="1" dirty="0"/>
              <a:t>Questions</a:t>
            </a:r>
            <a:r>
              <a:rPr lang="en-US" sz="5400" dirty="0"/>
              <a:t> </a:t>
            </a:r>
          </a:p>
        </p:txBody>
      </p:sp>
      <p:pic>
        <p:nvPicPr>
          <p:cNvPr id="1030" name="Picture 6" descr="Thank You Images - Free Download on Freepik">
            <a:extLst>
              <a:ext uri="{FF2B5EF4-FFF2-40B4-BE49-F238E27FC236}">
                <a16:creationId xmlns:a16="http://schemas.microsoft.com/office/drawing/2014/main" id="{4E528340-6F23-E58F-AD00-71C55AF8F1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443" r="174" b="3"/>
          <a:stretch/>
        </p:blipFill>
        <p:spPr bwMode="auto">
          <a:xfrm>
            <a:off x="929675" y="1250067"/>
            <a:ext cx="4213521" cy="4326599"/>
          </a:xfrm>
          <a:prstGeom prst="rect">
            <a:avLst/>
          </a:prstGeom>
          <a:noFill/>
          <a:extLst>
            <a:ext uri="{909E8E84-426E-40DD-AFC4-6F175D3DCCD1}">
              <a14:hiddenFill xmlns:a14="http://schemas.microsoft.com/office/drawing/2010/main">
                <a:solidFill>
                  <a:srgbClr val="FFFFFF"/>
                </a:solidFill>
              </a14:hiddenFill>
            </a:ext>
          </a:extLst>
        </p:spPr>
      </p:pic>
      <p:sp>
        <p:nvSpPr>
          <p:cNvPr id="1099" name="Rectangle 1098">
            <a:extLst>
              <a:ext uri="{FF2B5EF4-FFF2-40B4-BE49-F238E27FC236}">
                <a16:creationId xmlns:a16="http://schemas.microsoft.com/office/drawing/2014/main" id="{E15F4FDF-1B24-4F56-AF01-4D0645A8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7355"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01" name="Freeform 33">
            <a:extLst>
              <a:ext uri="{FF2B5EF4-FFF2-40B4-BE49-F238E27FC236}">
                <a16:creationId xmlns:a16="http://schemas.microsoft.com/office/drawing/2014/main" id="{4FD76CDA-1C6B-40B2-9A61-FD38CE1B4D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087355"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Tree>
    <p:extLst>
      <p:ext uri="{BB962C8B-B14F-4D97-AF65-F5344CB8AC3E}">
        <p14:creationId xmlns:p14="http://schemas.microsoft.com/office/powerpoint/2010/main" val="285078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Wisp">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Wisp</Template>
  <TotalTime>4032</TotalTime>
  <Words>2165</Words>
  <Application>Microsoft Office PowerPoint</Application>
  <PresentationFormat>Widescreen</PresentationFormat>
  <Paragraphs>244</Paragraphs>
  <Slides>11</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vt:lpstr>
      <vt:lpstr>Aptos</vt:lpstr>
      <vt:lpstr>Arial</vt:lpstr>
      <vt:lpstr>Century Gothic</vt:lpstr>
      <vt:lpstr>Roboto</vt:lpstr>
      <vt:lpstr>Wingdings 3</vt:lpstr>
      <vt:lpstr>Wisp</vt:lpstr>
      <vt:lpstr>MODULE NAME: Problem Solving and Decision Making MODULE CODE: LCLM4004_LON STUDENT NAME: Mariana Repeta STUDENT ID: 2439669 LECTURER: Mustakkima Afrin  Assignment 1: Presentation </vt:lpstr>
      <vt:lpstr>OVERVIEW</vt:lpstr>
      <vt:lpstr>Introduction</vt:lpstr>
      <vt:lpstr>Company background</vt:lpstr>
      <vt:lpstr>Problem: nature and scope</vt:lpstr>
      <vt:lpstr>PESTLE ANALYSIS: Green Haven Florists </vt:lpstr>
      <vt:lpstr>PESTLE ANALYSIS: Green Haven Florists </vt:lpstr>
      <vt:lpstr>    Cause and effect analysis: Fishbone diagram </vt:lpstr>
      <vt:lpstr>Conclusion</vt:lpstr>
      <vt:lpstr>References </vt:lpstr>
      <vt:lpstr>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Anita Nan</dc:creator>
  <cp:lastModifiedBy>Mariana Repeta (2439669)</cp:lastModifiedBy>
  <cp:revision>112</cp:revision>
  <dcterms:created xsi:type="dcterms:W3CDTF">2024-10-08T15:58:04Z</dcterms:created>
  <dcterms:modified xsi:type="dcterms:W3CDTF">2026-03-15T20:07:39Z</dcterms:modified>
</cp:coreProperties>
</file>