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C7FF"/>
    <a:srgbClr val="FFDEB9"/>
    <a:srgbClr val="FFA7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0"/>
    <p:restoredTop sz="94749"/>
  </p:normalViewPr>
  <p:slideViewPr>
    <p:cSldViewPr snapToGrid="0">
      <p:cViewPr varScale="1">
        <p:scale>
          <a:sx n="104" d="100"/>
          <a:sy n="104" d="100"/>
        </p:scale>
        <p:origin x="6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EE0D44-29C6-4A44-A8D7-5E4C9AC7CDDF}" type="datetimeFigureOut">
              <a:rPr lang="en-US" smtClean="0"/>
              <a:t>9/22/19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CC9332-8B28-6042-B664-E9981B8D0A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729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CC9332-8B28-6042-B664-E9981B8D0A6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97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6665D-8887-2A4D-A2FB-CF0DB7A9B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455AF8-61F0-BF47-907E-BEBA12D802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34CAD-3BD1-5D48-9EDC-7CBCEE676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5691A-F3BF-E845-BC28-1EFE0E32E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C94BE-C589-9643-AD94-A57AA37C1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584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CC3BF-8B6E-A94E-A8D5-DC29BC8AE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12C66-00D9-E142-9C0A-4ECCACAD5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29D3A-2A95-064E-8DC4-4D89E3A0A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B0523-B085-B54B-A039-FE00FDA1E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091BC-4AA3-954E-8617-55908ADE5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2915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DEEFE-FD6C-464E-AA48-599F895C7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A5116-FF25-A24C-909E-62955EC614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C61C9-72C1-104F-8061-404AD60CB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EA76F-E13E-BD4A-A4F3-B3FFCA70A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4B149-3CA4-444A-8A1C-A33E47882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70871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985F07-3CD0-A440-824A-6BC417F48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39789-CC48-F440-BEE7-13963BBD9C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FAE95-9029-2041-ABB1-89448CF15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CD7A5B-A868-FA49-98F2-C7777B62C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20D175-3A0B-B54B-8A2A-50A7ACF3B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4948B-91A6-D043-83D9-34F7F4582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69926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2138B-CEA0-7447-9718-F9054A42C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58DA0-CFAF-5E46-8CDC-247831C4B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92F5D8-C1D3-0844-9F66-4C6230A80A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E948E-9061-7841-841A-9076A9B5EB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C6831F-3F87-AC42-8D54-85FEA0197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675D04-A7E9-084D-B9EE-B5F0BCA96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A65499-A40D-9B4C-BF14-06ABBB335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0DA519-F6C4-714B-8A82-0B3DC9FBC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70954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43D47-C3EA-134D-8F19-644F060A4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A47526-EFA0-5841-8388-454F3412D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9BF138-0407-4647-9DD2-C738B260E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A68E0C-14C4-8447-9C44-0989584F5A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03725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FA6D56-2035-6340-BEF1-54145EA7B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3176B4-B351-5E4D-A0EB-7E801E79A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C07BE0-940B-7B45-8C0D-470171BE6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61793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7B4F3-79ED-A548-8575-E182BF375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7510A-E625-4A4A-9380-A20AF9673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5040C-F4EC-B941-8210-3E5268F0F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77DF8-8B23-EB45-88CC-3EB92309F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8D2C9-B89B-3948-A479-C45E54871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54241D-4206-6D4F-A671-BB804FC01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79479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00059-467B-9B40-A360-A2C655FF1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27FE72-5926-0043-9666-EAA365B799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B7AA1C-BAF4-3241-A034-F19631009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AD4FA-1113-7141-82AA-6E4A85C9F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58AFB-B67A-1343-9A00-8A56DEC2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19AC1-1783-FE48-9BDC-808411FCF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7946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92B5-52BE-8A44-9C4A-EAD9901D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535B0F-1B80-D243-BF0B-1B277E186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D295C-FE3A-204D-9F9D-B6BFCEA87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694C05-8C9A-CB44-BC19-CD0C7ADB3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436B2-F285-9A4B-8049-F8B5AB325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94591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8D277E-9257-B440-A5A8-ADAABE1DF3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8C283C-F0F6-E44D-A1D5-03CDF9B6B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03A8C-40FA-5F45-B160-08C74E7F0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14BB0-06D7-6C41-98ED-31C994E8A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92DB9-B05C-2C49-9B8A-277CA1C13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48860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C6111-AEE4-9143-8E08-585B418D1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E1194-E95B-2442-B111-52B215567C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7045A-A557-2D47-871A-83A1917F1A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9/22/19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6D453-207F-A543-8BE7-8A8FD3A51E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11B59-663E-0B44-A7CB-1CFB249DE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814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image" Target="../media/image2.JP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evel 2">
            <a:extLst>
              <a:ext uri="{FF2B5EF4-FFF2-40B4-BE49-F238E27FC236}">
                <a16:creationId xmlns:a16="http://schemas.microsoft.com/office/drawing/2014/main" id="{F4F7AA7F-793A-E640-B8FF-08E9D8CE8F82}"/>
              </a:ext>
            </a:extLst>
          </p:cNvPr>
          <p:cNvSpPr/>
          <p:nvPr/>
        </p:nvSpPr>
        <p:spPr>
          <a:xfrm>
            <a:off x="9840545" y="169406"/>
            <a:ext cx="2040840" cy="2622671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227439" y="3227972"/>
            <a:ext cx="37192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solidFill>
                  <a:schemeClr val="bg1"/>
                </a:solidFill>
              </a:rPr>
              <a:t>Meysydd</a:t>
            </a:r>
            <a:r>
              <a:rPr lang="en-GB" sz="1600" b="1" u="sng" dirty="0">
                <a:solidFill>
                  <a:schemeClr val="bg1"/>
                </a:solidFill>
              </a:rPr>
              <a:t> / </a:t>
            </a:r>
            <a:r>
              <a:rPr lang="en-GB" sz="1600" b="1" u="sng" dirty="0" err="1">
                <a:solidFill>
                  <a:schemeClr val="bg1"/>
                </a:solidFill>
              </a:rPr>
              <a:t>pynciau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medraf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eu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haddysgu</a:t>
            </a:r>
            <a:endParaRPr lang="en-GB" sz="1600" b="1" u="sng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Mae gen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TGAU a </a:t>
            </a:r>
            <a:r>
              <a:rPr lang="en-GB" sz="1600" dirty="0" err="1">
                <a:solidFill>
                  <a:schemeClr val="bg1"/>
                </a:solidFill>
              </a:rPr>
              <a:t>Lefel</a:t>
            </a:r>
            <a:r>
              <a:rPr lang="en-GB" sz="1600" dirty="0">
                <a:solidFill>
                  <a:schemeClr val="bg1"/>
                </a:solidFill>
              </a:rPr>
              <a:t> A </a:t>
            </a:r>
            <a:r>
              <a:rPr lang="en-GB" sz="1600" dirty="0" err="1">
                <a:solidFill>
                  <a:schemeClr val="bg1"/>
                </a:solidFill>
              </a:rPr>
              <a:t>mewn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Celf</a:t>
            </a:r>
            <a:r>
              <a:rPr lang="en-GB" sz="1600" dirty="0">
                <a:solidFill>
                  <a:schemeClr val="bg1"/>
                </a:solidFill>
              </a:rPr>
              <a:t> felly </a:t>
            </a:r>
            <a:r>
              <a:rPr lang="en-GB" sz="1600" dirty="0" err="1">
                <a:solidFill>
                  <a:schemeClr val="bg1"/>
                </a:solidFill>
              </a:rPr>
              <a:t>mae</a:t>
            </a:r>
            <a:r>
              <a:rPr lang="en-GB" sz="1600" dirty="0">
                <a:solidFill>
                  <a:schemeClr val="bg1"/>
                </a:solidFill>
              </a:rPr>
              <a:t> gen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ddiddordeb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faes</a:t>
            </a:r>
            <a:r>
              <a:rPr lang="en-GB" sz="1600" dirty="0">
                <a:solidFill>
                  <a:schemeClr val="bg1"/>
                </a:solidFill>
              </a:rPr>
              <a:t> hon.</a:t>
            </a:r>
          </a:p>
          <a:p>
            <a:endParaRPr lang="en-GB" sz="1200" b="1" u="sng" dirty="0">
              <a:solidFill>
                <a:schemeClr val="bg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203BEEA-6BF8-E242-AD14-AD088833B67B}"/>
              </a:ext>
            </a:extLst>
          </p:cNvPr>
          <p:cNvSpPr/>
          <p:nvPr/>
        </p:nvSpPr>
        <p:spPr>
          <a:xfrm>
            <a:off x="-977435" y="63762"/>
            <a:ext cx="132364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u="sng" cap="none" spc="0" dirty="0" err="1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Amdana</a:t>
            </a:r>
            <a:r>
              <a:rPr lang="en-GB" sz="54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r>
              <a:rPr lang="en-GB" sz="5400" b="1" u="sng" cap="none" spc="0" dirty="0" err="1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i</a:t>
            </a:r>
            <a:r>
              <a:rPr lang="en-GB" sz="5400" b="1" u="sng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  <a:latin typeface="Apple Chancery" panose="03020702040506060504" pitchFamily="66" charset="-79"/>
                <a:cs typeface="Apple Chancery" panose="03020702040506060504" pitchFamily="66" charset="-79"/>
              </a:rPr>
              <a:t>- Angharad Jones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13D49C9-D685-504E-9332-CD7F57E6F1CC}"/>
              </a:ext>
            </a:extLst>
          </p:cNvPr>
          <p:cNvSpPr/>
          <p:nvPr/>
        </p:nvSpPr>
        <p:spPr>
          <a:xfrm>
            <a:off x="217418" y="4454240"/>
            <a:ext cx="3719257" cy="214694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u="sng" dirty="0" err="1">
                <a:solidFill>
                  <a:schemeClr val="bg1"/>
                </a:solidFill>
                <a:cs typeface="Apple Chancery" panose="03020702040506060504" pitchFamily="66" charset="-79"/>
              </a:rPr>
              <a:t>Profiad</a:t>
            </a:r>
            <a:r>
              <a:rPr lang="en-GB" b="1" u="sng" dirty="0">
                <a:solidFill>
                  <a:schemeClr val="bg1"/>
                </a:solidFill>
                <a:cs typeface="Apple Chancery" panose="03020702040506060504" pitchFamily="66" charset="-79"/>
              </a:rPr>
              <a:t> </a:t>
            </a:r>
            <a:r>
              <a:rPr lang="en-GB" b="1" u="sng" dirty="0" err="1">
                <a:solidFill>
                  <a:schemeClr val="bg1"/>
                </a:solidFill>
                <a:cs typeface="Apple Chancery" panose="03020702040506060504" pitchFamily="66" charset="-79"/>
              </a:rPr>
              <a:t>addysgu</a:t>
            </a:r>
            <a:r>
              <a:rPr lang="en-GB" b="1" u="sng" dirty="0">
                <a:solidFill>
                  <a:schemeClr val="bg1"/>
                </a:solidFill>
                <a:cs typeface="Apple Chancery" panose="03020702040506060504" pitchFamily="66" charset="-79"/>
              </a:rPr>
              <a:t> </a:t>
            </a:r>
            <a:r>
              <a:rPr lang="en-GB" b="1" u="sng" dirty="0" err="1">
                <a:solidFill>
                  <a:schemeClr val="bg1"/>
                </a:solidFill>
                <a:cs typeface="Apple Chancery" panose="03020702040506060504" pitchFamily="66" charset="-79"/>
              </a:rPr>
              <a:t>blaenorol</a:t>
            </a:r>
            <a:endParaRPr lang="en-GB" b="1" u="sng" dirty="0">
              <a:solidFill>
                <a:schemeClr val="bg1"/>
              </a:solidFill>
              <a:cs typeface="Apple Chancery" panose="03020702040506060504" pitchFamily="66" charset="-79"/>
            </a:endParaRPr>
          </a:p>
          <a:p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Ar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ôl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graddio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yn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2011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bûm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yn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gweithio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fel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cynorthwywraig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mewn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ysgol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gynradd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a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barhaodd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tan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yr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haf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hwn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(2019)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gweithiais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gyda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phob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oedran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ond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roedd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y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rhan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fwyaf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o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fy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mhrofiadau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gyda'r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dosbarth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derbyn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yr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oeddwn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i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wrth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fy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modd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 ag </a:t>
            </a:r>
            <a:r>
              <a:rPr lang="en-GB" dirty="0" err="1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ef</a:t>
            </a:r>
            <a:r>
              <a:rPr lang="en-GB" dirty="0">
                <a:solidFill>
                  <a:schemeClr val="bg1"/>
                </a:solidFill>
                <a:latin typeface="Goudy Old Style" panose="02020502050305020303" pitchFamily="18" charset="77"/>
                <a:cs typeface="Apple Chancery" panose="03020702040506060504" pitchFamily="66" charset="-79"/>
              </a:rPr>
              <a:t>.</a:t>
            </a:r>
          </a:p>
        </p:txBody>
      </p:sp>
      <p:pic>
        <p:nvPicPr>
          <p:cNvPr id="10" name="Picture 9" descr="A picture containing person, indoor, wall&#10;&#10;Description automatically generated">
            <a:extLst>
              <a:ext uri="{FF2B5EF4-FFF2-40B4-BE49-F238E27FC236}">
                <a16:creationId xmlns:a16="http://schemas.microsoft.com/office/drawing/2014/main" id="{872A4CBC-4342-684A-A0AD-0D9B93D34E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75" r="30631" b="44972"/>
          <a:stretch/>
        </p:blipFill>
        <p:spPr>
          <a:xfrm rot="5400000">
            <a:off x="9782732" y="742453"/>
            <a:ext cx="2156463" cy="1540237"/>
          </a:xfrm>
          <a:prstGeom prst="rect">
            <a:avLst/>
          </a:prstGeom>
          <a:effectLst>
            <a:softEdge rad="31750"/>
          </a:effectLst>
          <a:scene3d>
            <a:camera prst="orthographicFront"/>
            <a:lightRig rig="chilly" dir="t"/>
          </a:scene3d>
          <a:sp3d prstMaterial="metal"/>
        </p:spPr>
      </p:pic>
      <p:sp>
        <p:nvSpPr>
          <p:cNvPr id="11" name="Bevel 10">
            <a:extLst>
              <a:ext uri="{FF2B5EF4-FFF2-40B4-BE49-F238E27FC236}">
                <a16:creationId xmlns:a16="http://schemas.microsoft.com/office/drawing/2014/main" id="{1720495C-AC71-FA4D-AAE5-8660D8BC19FE}"/>
              </a:ext>
            </a:extLst>
          </p:cNvPr>
          <p:cNvSpPr/>
          <p:nvPr/>
        </p:nvSpPr>
        <p:spPr>
          <a:xfrm>
            <a:off x="188029" y="1011019"/>
            <a:ext cx="2639445" cy="1724354"/>
          </a:xfrm>
          <a:prstGeom prst="bevel">
            <a:avLst/>
          </a:prstGeom>
          <a:solidFill>
            <a:srgbClr val="FFDE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u="sng" dirty="0" err="1">
                <a:solidFill>
                  <a:schemeClr val="tx1"/>
                </a:solidFill>
              </a:rPr>
              <a:t>Cefndir</a:t>
            </a:r>
            <a:r>
              <a:rPr lang="en-US" sz="1400" b="1" u="sng" dirty="0">
                <a:solidFill>
                  <a:schemeClr val="tx1"/>
                </a:solidFill>
              </a:rPr>
              <a:t> </a:t>
            </a:r>
            <a:r>
              <a:rPr lang="en-US" sz="1400" b="1" u="sng" dirty="0" err="1">
                <a:solidFill>
                  <a:schemeClr val="tx1"/>
                </a:solidFill>
              </a:rPr>
              <a:t>academaidd</a:t>
            </a:r>
            <a:r>
              <a:rPr lang="en-US" sz="1400" b="1" u="sng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y-GB" sz="1400" dirty="0">
                <a:solidFill>
                  <a:schemeClr val="tx1"/>
                </a:solidFill>
              </a:rPr>
              <a:t>Graddiais o UWIC yn 2011 gyda 2.1 BA (hons) mewn astudiaethau Addysgol ac astudiaethau plentyndod cynnar. Es i i Ysgol Dyffryn Aman ac  Ysgol Gynradd Ystradowen.</a:t>
            </a: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7A4B6771-FEBA-6F4C-9A05-225EF9BE291D}"/>
              </a:ext>
            </a:extLst>
          </p:cNvPr>
          <p:cNvSpPr/>
          <p:nvPr/>
        </p:nvSpPr>
        <p:spPr>
          <a:xfrm>
            <a:off x="4137824" y="2979669"/>
            <a:ext cx="7913847" cy="1905963"/>
          </a:xfrm>
          <a:prstGeom prst="roundRect">
            <a:avLst/>
          </a:prstGeom>
          <a:solidFill>
            <a:srgbClr val="FFA7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dirty="0">
              <a:solidFill>
                <a:schemeClr val="bg1"/>
              </a:solidFill>
              <a:cs typeface="Baghdad" pitchFamily="2" charset="-78"/>
            </a:endParaRPr>
          </a:p>
          <a:p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Fy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enw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Nia Angharad Jones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ond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mae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pawb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fy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ngalw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Angharad. </a:t>
            </a:r>
          </a:p>
          <a:p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Rwy’n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29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mlwydd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oed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ac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byw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Llandeilo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ond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o F</a:t>
            </a:r>
            <a:r>
              <a:rPr lang="en-GB" sz="1600">
                <a:solidFill>
                  <a:schemeClr val="bg1"/>
                </a:solidFill>
                <a:cs typeface="Baghdad" pitchFamily="2" charset="-78"/>
              </a:rPr>
              <a:t>rynaman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wreiddiol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. Mae gen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chwaer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ifanca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or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enw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Caris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.</a:t>
            </a:r>
          </a:p>
          <a:p>
            <a:endParaRPr lang="en-GB" sz="1600" dirty="0">
              <a:solidFill>
                <a:schemeClr val="bg1"/>
              </a:solidFill>
              <a:cs typeface="Baghdad" pitchFamily="2" charset="-78"/>
            </a:endParaRPr>
          </a:p>
          <a:p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Rydw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in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byw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ar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fferm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gyda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fy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nghariad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a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byddwn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ni’n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priodi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blwyddyn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nesaf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. Mae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gennym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gi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or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enw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Lola. Mae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fy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nheulu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a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ffrindiau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bwysig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iawn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mi. </a:t>
            </a:r>
          </a:p>
          <a:p>
            <a:endParaRPr lang="en-GB" sz="1600" dirty="0">
              <a:solidFill>
                <a:schemeClr val="bg1"/>
              </a:solidFill>
              <a:cs typeface="Baghdad" pitchFamily="2" charset="-78"/>
            </a:endParaRPr>
          </a:p>
          <a:p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Rwyn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hoff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iawn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o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ffilmiau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yn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enwedig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Disney a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Ffilmiau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 </a:t>
            </a:r>
            <a:r>
              <a:rPr lang="en-GB" sz="1600" dirty="0" err="1">
                <a:solidFill>
                  <a:schemeClr val="bg1"/>
                </a:solidFill>
                <a:cs typeface="Baghdad" pitchFamily="2" charset="-78"/>
              </a:rPr>
              <a:t>cerddorol</a:t>
            </a:r>
            <a:r>
              <a:rPr lang="en-GB" sz="1600" dirty="0">
                <a:solidFill>
                  <a:schemeClr val="bg1"/>
                </a:solidFill>
                <a:cs typeface="Baghdad" pitchFamily="2" charset="-78"/>
              </a:rPr>
              <a:t>.</a:t>
            </a:r>
          </a:p>
          <a:p>
            <a:pPr algn="ctr"/>
            <a:endParaRPr lang="en-US" dirty="0"/>
          </a:p>
        </p:txBody>
      </p:sp>
      <p:sp>
        <p:nvSpPr>
          <p:cNvPr id="15" name="Round Diagonal Corner of Rectangle 14">
            <a:extLst>
              <a:ext uri="{FF2B5EF4-FFF2-40B4-BE49-F238E27FC236}">
                <a16:creationId xmlns:a16="http://schemas.microsoft.com/office/drawing/2014/main" id="{6A46D2F7-BC1B-1A45-8E34-85C49C816090}"/>
              </a:ext>
            </a:extLst>
          </p:cNvPr>
          <p:cNvSpPr/>
          <p:nvPr/>
        </p:nvSpPr>
        <p:spPr>
          <a:xfrm>
            <a:off x="4157688" y="5034494"/>
            <a:ext cx="7874118" cy="1754805"/>
          </a:xfrm>
          <a:prstGeom prst="round2Diag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Rhesymau</a:t>
            </a:r>
            <a:r>
              <a:rPr lang="en-GB" b="1" u="sng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dros</a:t>
            </a:r>
            <a:r>
              <a:rPr lang="en-GB" b="1" u="sng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ddewis</a:t>
            </a:r>
            <a:r>
              <a:rPr lang="en-GB" b="1" u="sng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addysgu</a:t>
            </a:r>
            <a:r>
              <a:rPr lang="en-GB" b="1" u="sng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fel</a:t>
            </a:r>
            <a:r>
              <a:rPr lang="en-GB" b="1" u="sng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b="1" u="sng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proffesiwn</a:t>
            </a:r>
            <a:endParaRPr lang="en-GB" b="1" u="sng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Rwyf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wrth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modd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dysgu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ac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adeiladu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ar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ngwybodaeth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trwy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brofiadau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newydd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chredaf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mai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athro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gefais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y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cynradd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wnaeth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ddysgu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hwyl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Mae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cael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cariad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tuag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at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ddysgu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bwysig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i'w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ennill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o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oedran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ifanc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ag y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mae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gyda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chi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trwy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gydol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oes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Mae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mor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bwysig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bod plant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cael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y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cyfle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o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oedran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ifanc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garu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dysgu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ac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rydw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i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eisiau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bod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yn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ran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ohono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trwy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drosglwyddo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fy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hoffter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o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ddysgu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gyda'r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genhedlaeth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nesaf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trwy'r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system </a:t>
            </a:r>
            <a:r>
              <a:rPr lang="en-GB" sz="16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addysg</a:t>
            </a:r>
            <a:r>
              <a:rPr lang="en-GB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</a:p>
        </p:txBody>
      </p:sp>
      <p:pic>
        <p:nvPicPr>
          <p:cNvPr id="33" name="Content Placeholder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427BF1FF-760E-6843-A36C-D1F1BE17E99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98" b="21399"/>
          <a:stretch/>
        </p:blipFill>
        <p:spPr>
          <a:xfrm>
            <a:off x="2916255" y="818846"/>
            <a:ext cx="2040840" cy="2038548"/>
          </a:xfrm>
          <a:prstGeom prst="rect">
            <a:avLst/>
          </a:prstGeom>
          <a:effectLst>
            <a:softEdge rad="88900"/>
          </a:effectLst>
        </p:spPr>
      </p:pic>
      <p:pic>
        <p:nvPicPr>
          <p:cNvPr id="34" name="Picture 33" descr="A black dog lying on the floor&#10;&#10;Description automatically generated">
            <a:extLst>
              <a:ext uri="{FF2B5EF4-FFF2-40B4-BE49-F238E27FC236}">
                <a16:creationId xmlns:a16="http://schemas.microsoft.com/office/drawing/2014/main" id="{6495AAB1-69D0-DF4B-A977-2772F2FC5A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7" t="18310" r="34713" b="12560"/>
          <a:stretch/>
        </p:blipFill>
        <p:spPr>
          <a:xfrm rot="5400000">
            <a:off x="4730878" y="1214637"/>
            <a:ext cx="2004959" cy="1280555"/>
          </a:xfrm>
          <a:prstGeom prst="rect">
            <a:avLst/>
          </a:prstGeom>
          <a:effectLst>
            <a:softEdge rad="50800"/>
          </a:effectLst>
        </p:spPr>
      </p:pic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CC25B28-CD75-5C47-A999-6861D3A278B4}"/>
              </a:ext>
            </a:extLst>
          </p:cNvPr>
          <p:cNvSpPr/>
          <p:nvPr/>
        </p:nvSpPr>
        <p:spPr>
          <a:xfrm>
            <a:off x="6551196" y="829410"/>
            <a:ext cx="3111788" cy="1905963"/>
          </a:xfrm>
          <a:prstGeom prst="roundRect">
            <a:avLst/>
          </a:prstGeom>
          <a:solidFill>
            <a:srgbClr val="E1C7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b="1" u="sng" dirty="0">
                <a:ln/>
                <a:solidFill>
                  <a:schemeClr val="accent3"/>
                </a:solidFill>
              </a:rPr>
              <a:t>Y math o </a:t>
            </a:r>
            <a:r>
              <a:rPr lang="en-GB" sz="2000" b="1" u="sng" dirty="0" err="1">
                <a:ln/>
                <a:solidFill>
                  <a:schemeClr val="accent3"/>
                </a:solidFill>
              </a:rPr>
              <a:t>athro</a:t>
            </a:r>
            <a:r>
              <a:rPr lang="en-GB" sz="2000" b="1" u="sng" dirty="0">
                <a:ln/>
                <a:solidFill>
                  <a:schemeClr val="accent3"/>
                </a:solidFill>
              </a:rPr>
              <a:t> </a:t>
            </a:r>
            <a:r>
              <a:rPr lang="en-GB" sz="2000" b="1" u="sng" dirty="0" err="1">
                <a:ln/>
                <a:solidFill>
                  <a:schemeClr val="accent3"/>
                </a:solidFill>
              </a:rPr>
              <a:t>hoffaf</a:t>
            </a:r>
            <a:r>
              <a:rPr lang="en-GB" sz="2000" b="1" u="sng" dirty="0">
                <a:ln/>
                <a:solidFill>
                  <a:schemeClr val="accent3"/>
                </a:solidFill>
              </a:rPr>
              <a:t> bod</a:t>
            </a:r>
          </a:p>
          <a:p>
            <a:r>
              <a:rPr lang="en-GB" sz="1600" b="1" dirty="0" err="1">
                <a:ln/>
                <a:solidFill>
                  <a:schemeClr val="accent3"/>
                </a:solidFill>
              </a:rPr>
              <a:t>Athro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sy'n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rhoi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cyfle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i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blant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gyrraedd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eu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potensial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llawn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trwy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roi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profiadau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cyfoethog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iddynt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er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mwyn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bod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yn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unigolion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iachus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a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dysgwyr</a:t>
            </a:r>
            <a:r>
              <a:rPr lang="en-GB" sz="1600" b="1" dirty="0">
                <a:ln/>
                <a:solidFill>
                  <a:schemeClr val="accent3"/>
                </a:solidFill>
              </a:rPr>
              <a:t> </a:t>
            </a:r>
            <a:r>
              <a:rPr lang="en-GB" sz="1600" b="1" dirty="0" err="1">
                <a:ln/>
                <a:solidFill>
                  <a:schemeClr val="accent3"/>
                </a:solidFill>
              </a:rPr>
              <a:t>annibynnol</a:t>
            </a:r>
            <a:r>
              <a:rPr lang="en-GB" sz="1600" b="1" dirty="0">
                <a:ln/>
                <a:solidFill>
                  <a:schemeClr val="accent3"/>
                </a:solidFill>
              </a:rPr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B4E10A-A980-E04D-A2AE-C6574BA9C0D6}"/>
              </a:ext>
            </a:extLst>
          </p:cNvPr>
          <p:cNvSpPr/>
          <p:nvPr/>
        </p:nvSpPr>
        <p:spPr>
          <a:xfrm>
            <a:off x="227439" y="3227972"/>
            <a:ext cx="3603157" cy="91154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u="sng" dirty="0" err="1">
                <a:solidFill>
                  <a:schemeClr val="bg1"/>
                </a:solidFill>
              </a:rPr>
              <a:t>Meysydd</a:t>
            </a:r>
            <a:r>
              <a:rPr lang="en-GB" sz="1600" b="1" u="sng" dirty="0">
                <a:solidFill>
                  <a:schemeClr val="bg1"/>
                </a:solidFill>
              </a:rPr>
              <a:t> / </a:t>
            </a:r>
            <a:r>
              <a:rPr lang="en-GB" sz="1600" b="1" u="sng" dirty="0" err="1">
                <a:solidFill>
                  <a:schemeClr val="bg1"/>
                </a:solidFill>
              </a:rPr>
              <a:t>pynciau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medraf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eu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haddysgu</a:t>
            </a:r>
            <a:endParaRPr lang="en-GB" sz="1600" b="1" u="sng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Mae gen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TGAU a </a:t>
            </a:r>
            <a:r>
              <a:rPr lang="en-GB" sz="1600" dirty="0" err="1">
                <a:solidFill>
                  <a:schemeClr val="bg1"/>
                </a:solidFill>
              </a:rPr>
              <a:t>Lefel</a:t>
            </a:r>
            <a:r>
              <a:rPr lang="en-GB" sz="1600" dirty="0">
                <a:solidFill>
                  <a:schemeClr val="bg1"/>
                </a:solidFill>
              </a:rPr>
              <a:t> A </a:t>
            </a:r>
            <a:r>
              <a:rPr lang="en-GB" sz="1600" dirty="0" err="1">
                <a:solidFill>
                  <a:schemeClr val="bg1"/>
                </a:solidFill>
              </a:rPr>
              <a:t>mewn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Celf</a:t>
            </a:r>
            <a:r>
              <a:rPr lang="en-GB" sz="1600" dirty="0">
                <a:solidFill>
                  <a:schemeClr val="bg1"/>
                </a:solidFill>
              </a:rPr>
              <a:t> felly </a:t>
            </a:r>
            <a:r>
              <a:rPr lang="en-GB" sz="1600" dirty="0" err="1">
                <a:solidFill>
                  <a:schemeClr val="bg1"/>
                </a:solidFill>
              </a:rPr>
              <a:t>mae</a:t>
            </a:r>
            <a:r>
              <a:rPr lang="en-GB" sz="1600" dirty="0">
                <a:solidFill>
                  <a:schemeClr val="bg1"/>
                </a:solidFill>
              </a:rPr>
              <a:t> gen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ddiddordeb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y </a:t>
            </a:r>
            <a:r>
              <a:rPr lang="en-GB" sz="1600" dirty="0" err="1">
                <a:solidFill>
                  <a:schemeClr val="bg1"/>
                </a:solidFill>
              </a:rPr>
              <a:t>faes</a:t>
            </a:r>
            <a:r>
              <a:rPr lang="en-GB" sz="1600" dirty="0">
                <a:solidFill>
                  <a:schemeClr val="bg1"/>
                </a:solidFill>
              </a:rPr>
              <a:t> hon.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2803</TotalTime>
  <Words>348</Words>
  <Application>Microsoft Macintosh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Apple Chancery</vt:lpstr>
      <vt:lpstr>Arial</vt:lpstr>
      <vt:lpstr>Calibri</vt:lpstr>
      <vt:lpstr>Calibri Light</vt:lpstr>
      <vt:lpstr>Goudy Old Style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Angharad Jones</cp:lastModifiedBy>
  <cp:revision>31</cp:revision>
  <dcterms:created xsi:type="dcterms:W3CDTF">2019-09-05T20:58:34Z</dcterms:created>
  <dcterms:modified xsi:type="dcterms:W3CDTF">2019-09-22T14:14:24Z</dcterms:modified>
</cp:coreProperties>
</file>