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</p:sldIdLst>
  <p:sldSz cx="6858000" cy="12192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22" autoAdjust="0"/>
    <p:restoredTop sz="94660"/>
  </p:normalViewPr>
  <p:slideViewPr>
    <p:cSldViewPr snapToGrid="0">
      <p:cViewPr>
        <p:scale>
          <a:sx n="125" d="100"/>
          <a:sy n="125" d="100"/>
        </p:scale>
        <p:origin x="5796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5B4A5-F380-A15C-7E00-C35EEC869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6F8657-2ADB-7149-DA07-66B28EABAC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44368-27B4-11F0-F1E6-1710087BC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2FA21-4A9F-AF40-2891-F9D08A590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B94A5-8342-FD4A-BA85-A889A53CE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42641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5CE2E-0175-C736-84A9-2ACAA6E52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CF98C-1538-D4E9-1D9F-10307628A6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1D3CC-B30E-7F9F-BE3B-6D1E3FA5D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1BA7E-C6DB-0AD0-1F6F-E37E93B3C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8D87A-2D77-3E98-C102-A706161B9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66885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C30D7-B34B-EE4A-FC24-27D2D6EA9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DAE5A-EF4C-99CA-8397-CDBED88FAB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DED75-8CC4-0BE4-7F77-B2A77267B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63D4B-203F-7278-4CD9-BEB2BCF7F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57B52-A8DF-7676-3014-E58CBF84A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25232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B0E12-54CB-C915-F119-3161488CD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3F1A3-7E81-D5EC-084C-E628484FFA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E4F28-614A-AC94-BC7E-5E8A198E5A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AE3C08-BA44-517D-9D03-F34030154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A3DF45-BF58-A669-DB38-82FA2C740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3716F-3EE9-7AA7-976C-EE87093B3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91986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8BF3C-C514-9A65-0D5C-62A0E6015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2EE3F-FE8D-4611-6B97-3C191511A9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D11A3-F12F-0A2E-C711-37A086A6D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2FB790-95E8-5C0D-AEC0-AFD36203E6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E7C96A-8852-3396-B577-1209835474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A7CF57-C817-F901-2460-FF7E0D2AB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A88296-C3DA-E188-8329-75CF0B9A6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A34473-5E75-3DB4-6803-C3538C0F4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93991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2EE32-A0A8-7ED9-1F9B-C8140D74C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AE6C4E-07CF-B4C8-FAF1-857A976E2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C99BBA-8FC6-253C-ED72-941052D0A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33886-8EDD-3A9D-EC3E-218D225D6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2857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0954C8-9C24-E966-CC4D-0A4A014B0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258B51-16EA-669C-44D6-C838A8B97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5515A-9902-B8D9-8CCC-26643807C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50861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B9222-B3A9-7E5E-B693-043789129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D3343-AA38-A87A-CFB1-A51C10299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3FF61A-4FD5-ACDE-7167-30C92B177F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1498B5-AC02-8545-0B62-74A0EE796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D221D6-BDC7-12CB-EA7E-DFAD25E6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D5BF67-DCC8-72A5-97AB-6618E35EF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01781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0E54B-EAB7-81AB-2EA8-5E707B4B8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FB02CA-E599-E1B4-3DA6-8B66202749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ru-R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C168D-A628-B532-C7DF-385465F81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82FE3-FD06-E2C8-5F03-6B366C61F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22F79-57A3-601F-2C60-608309C18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6934AC-97CA-E203-D860-9A233780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92584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C6CBD-1569-D74E-9197-27EC25071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65F228-B02D-1BBE-5087-AAC1D1D9A3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9310B-3220-DF44-EC37-3160026ED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7F973-9354-6CDF-441E-66F9B596C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492A65-31A7-6CCE-87F2-A9CE9ED8E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71908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265A0-46B5-52EC-3BA7-D62B2795FE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C9395-B732-0835-268E-987B59A268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9093D-810F-C7A6-EC58-45ED1BEF5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D03CD-A3E8-C167-A45A-E5C035AED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DFE44-F0C8-FD8D-99AB-CA4DAD10F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25061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DEF26-9FF4-57BF-0082-EAA951731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F5A099-6EE8-0B95-81CC-7366BE7DEE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36C1F-A614-929D-822D-EEB41F88B2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BAB23F-D73D-4E6A-AD09-99FE3F7650F9}" type="datetimeFigureOut">
              <a:rPr lang="ru-RU" smtClean="0"/>
              <a:t>11.12.2025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6BC49-4A39-A1CE-16A8-17F2D8DCB3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F1AD7-1E99-682C-BEED-EB7B0149D0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C2F173-4102-4477-9F04-0F2CD9ED400D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0869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pygame.org/doc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1"/>
            </a:gs>
            <a:gs pos="72000">
              <a:schemeClr val="accent1">
                <a:lumMod val="45000"/>
                <a:lumOff val="55000"/>
              </a:schemeClr>
            </a:gs>
            <a:gs pos="0">
              <a:schemeClr val="bg2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iversity Of Wales Trinity Saint David">
            <a:extLst>
              <a:ext uri="{FF2B5EF4-FFF2-40B4-BE49-F238E27FC236}">
                <a16:creationId xmlns:a16="http://schemas.microsoft.com/office/drawing/2014/main" id="{4AEBFF56-57BB-712C-F6AB-5FEA36B7B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1" y="110597"/>
            <a:ext cx="1367366" cy="45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9BCB91-D549-724E-A825-5A44AD0EED81}"/>
              </a:ext>
            </a:extLst>
          </p:cNvPr>
          <p:cNvSpPr txBox="1"/>
          <p:nvPr/>
        </p:nvSpPr>
        <p:spPr>
          <a:xfrm>
            <a:off x="3051016" y="-48129"/>
            <a:ext cx="41283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Aptos Slab Black" panose="020F0502020204030204" pitchFamily="34" charset="0"/>
              </a:rPr>
              <a:t>Tetris Game</a:t>
            </a:r>
            <a:endParaRPr lang="ru-RU" sz="4400" dirty="0">
              <a:solidFill>
                <a:schemeClr val="bg1"/>
              </a:solidFill>
              <a:latin typeface="Aptos Slab Black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699B8D-9EAE-8405-B550-802E388F5EF7}"/>
              </a:ext>
            </a:extLst>
          </p:cNvPr>
          <p:cNvSpPr txBox="1"/>
          <p:nvPr/>
        </p:nvSpPr>
        <p:spPr>
          <a:xfrm>
            <a:off x="4348679" y="552035"/>
            <a:ext cx="25093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Aptos Slab Black" panose="020F0502020204030204" pitchFamily="34" charset="0"/>
              </a:rPr>
              <a:t>By Vasile Sili (2236729)</a:t>
            </a:r>
            <a:endParaRPr lang="ru-RU" sz="1600" dirty="0">
              <a:solidFill>
                <a:schemeClr val="bg1"/>
              </a:solidFill>
              <a:latin typeface="Aptos Slab Black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67E632-2D3B-388D-07E0-168F1FA52B90}"/>
              </a:ext>
            </a:extLst>
          </p:cNvPr>
          <p:cNvSpPr txBox="1"/>
          <p:nvPr/>
        </p:nvSpPr>
        <p:spPr>
          <a:xfrm>
            <a:off x="201606" y="904749"/>
            <a:ext cx="2509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ptos Slab Black" panose="020F0502020204030204" pitchFamily="34" charset="0"/>
              </a:rPr>
              <a:t>Introduction</a:t>
            </a:r>
            <a:endParaRPr lang="ru-RU" sz="2000" dirty="0">
              <a:latin typeface="Aptos Slab Black" panose="020F050202020403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37E7A57-0111-2DE5-7904-C09BDFEC0CAE}"/>
              </a:ext>
            </a:extLst>
          </p:cNvPr>
          <p:cNvSpPr/>
          <p:nvPr/>
        </p:nvSpPr>
        <p:spPr>
          <a:xfrm>
            <a:off x="168184" y="1290699"/>
            <a:ext cx="2509321" cy="2864842"/>
          </a:xfrm>
          <a:prstGeom prst="rect">
            <a:avLst/>
          </a:prstGeom>
          <a:solidFill>
            <a:schemeClr val="bg2"/>
          </a:solidFill>
          <a:ln w="38100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>
                <a:solidFill>
                  <a:schemeClr val="tx1"/>
                </a:solidFill>
              </a:rPr>
              <a:t>This project aims to recreate a contemporary puzzle game of Tetris type in Python with Pygame. Purpose: To reproduce true features of Tetris, including tetromino falling, rotation, gravity, and line clearing, in a structured, efficient, and academically sound model.</a:t>
            </a:r>
          </a:p>
          <a:p>
            <a:pPr algn="ctr"/>
            <a:endParaRPr lang="en-US" sz="1100" dirty="0">
              <a:solidFill>
                <a:schemeClr val="tx1"/>
              </a:solidFill>
            </a:endParaRPr>
          </a:p>
          <a:p>
            <a:pPr algn="ctr"/>
            <a:r>
              <a:rPr lang="en-US" sz="1100" b="1" dirty="0">
                <a:solidFill>
                  <a:schemeClr val="tx1"/>
                </a:solidFill>
              </a:rPr>
              <a:t>Core Elements</a:t>
            </a:r>
            <a:r>
              <a:rPr lang="en-US" sz="1100" dirty="0">
                <a:solidFill>
                  <a:schemeClr val="tx1"/>
                </a:solidFill>
              </a:rPr>
              <a:t>:</a:t>
            </a:r>
          </a:p>
          <a:p>
            <a:pPr algn="ctr"/>
            <a:r>
              <a:rPr lang="en-US" sz="1100" dirty="0">
                <a:solidFill>
                  <a:schemeClr val="tx1"/>
                </a:solidFill>
              </a:rPr>
              <a:t>• Object-oriented architecture</a:t>
            </a:r>
          </a:p>
          <a:p>
            <a:pPr algn="ctr"/>
            <a:r>
              <a:rPr lang="en-US" sz="1100" dirty="0">
                <a:solidFill>
                  <a:schemeClr val="tx1"/>
                </a:solidFill>
              </a:rPr>
              <a:t>• Deterministic grid-based logic</a:t>
            </a:r>
          </a:p>
          <a:p>
            <a:pPr algn="ctr"/>
            <a:r>
              <a:rPr lang="en-US" sz="1100" dirty="0">
                <a:solidFill>
                  <a:schemeClr val="tx1"/>
                </a:solidFill>
              </a:rPr>
              <a:t>Simple and clean UI design to avoid cognitive overload </a:t>
            </a:r>
          </a:p>
          <a:p>
            <a:pPr algn="ctr"/>
            <a:r>
              <a:rPr lang="en-US" sz="1100" dirty="0">
                <a:solidFill>
                  <a:schemeClr val="tx1"/>
                </a:solidFill>
              </a:rPr>
              <a:t>•Iterative improvement and validation for mechanical correctness</a:t>
            </a:r>
            <a:endParaRPr lang="ru-RU" sz="11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491C7A-AD1D-7200-DCC7-952C5F6FE74B}"/>
              </a:ext>
            </a:extLst>
          </p:cNvPr>
          <p:cNvSpPr/>
          <p:nvPr/>
        </p:nvSpPr>
        <p:spPr>
          <a:xfrm>
            <a:off x="2822357" y="1629623"/>
            <a:ext cx="3859100" cy="2525917"/>
          </a:xfrm>
          <a:prstGeom prst="rect">
            <a:avLst/>
          </a:prstGeom>
          <a:solidFill>
            <a:schemeClr val="bg2"/>
          </a:solidFill>
          <a:ln w="38100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100" dirty="0">
                <a:solidFill>
                  <a:schemeClr val="tx1"/>
                </a:solidFill>
              </a:rPr>
              <a:t>The system consists of five core modules:</a:t>
            </a:r>
          </a:p>
          <a:p>
            <a:r>
              <a:rPr lang="en-US" sz="1100" b="1" dirty="0">
                <a:solidFill>
                  <a:schemeClr val="tx1"/>
                </a:solidFill>
              </a:rPr>
              <a:t>Game Manager </a:t>
            </a:r>
            <a:r>
              <a:rPr lang="en-US" sz="1100" dirty="0">
                <a:solidFill>
                  <a:schemeClr val="tx1"/>
                </a:solidFill>
              </a:rPr>
              <a:t>– controls the game loop, timing, level speed, and states (Menu, Play, Game Over).</a:t>
            </a:r>
          </a:p>
          <a:p>
            <a:r>
              <a:rPr lang="en-US" sz="1100" b="1" dirty="0">
                <a:solidFill>
                  <a:schemeClr val="tx1"/>
                </a:solidFill>
              </a:rPr>
              <a:t>Grid System </a:t>
            </a:r>
            <a:r>
              <a:rPr lang="en-US" sz="1100" dirty="0">
                <a:solidFill>
                  <a:schemeClr val="tx1"/>
                </a:solidFill>
              </a:rPr>
              <a:t>– 20×10 matrix storing locked blocks, line detection, and line clearing.</a:t>
            </a:r>
          </a:p>
          <a:p>
            <a:r>
              <a:rPr lang="en-US" sz="1100" b="1" dirty="0">
                <a:solidFill>
                  <a:schemeClr val="tx1"/>
                </a:solidFill>
              </a:rPr>
              <a:t>Tetromino Engine </a:t>
            </a:r>
            <a:r>
              <a:rPr lang="en-US" sz="1100" dirty="0">
                <a:solidFill>
                  <a:schemeClr val="tx1"/>
                </a:solidFill>
              </a:rPr>
              <a:t>– seven shape classes with rotation states and collision boundaries.</a:t>
            </a:r>
          </a:p>
          <a:p>
            <a:r>
              <a:rPr lang="en-US" sz="1100" b="1" dirty="0">
                <a:solidFill>
                  <a:schemeClr val="tx1"/>
                </a:solidFill>
              </a:rPr>
              <a:t>Renderer/UI </a:t>
            </a:r>
            <a:r>
              <a:rPr lang="en-US" sz="1100" dirty="0">
                <a:solidFill>
                  <a:schemeClr val="tx1"/>
                </a:solidFill>
              </a:rPr>
              <a:t>– draws the board, shapes, next-piece preview, score, and messages.</a:t>
            </a:r>
          </a:p>
          <a:p>
            <a:r>
              <a:rPr lang="en-US" sz="1100" b="1" dirty="0">
                <a:solidFill>
                  <a:schemeClr val="tx1"/>
                </a:solidFill>
              </a:rPr>
              <a:t>Event Handler </a:t>
            </a:r>
            <a:r>
              <a:rPr lang="en-US" sz="1100" dirty="0">
                <a:solidFill>
                  <a:schemeClr val="tx1"/>
                </a:solidFill>
              </a:rPr>
              <a:t>– processes user input (left, right, rotate, drop) with minimal latency.</a:t>
            </a:r>
          </a:p>
          <a:p>
            <a:r>
              <a:rPr lang="en-US" sz="1100" dirty="0">
                <a:solidFill>
                  <a:schemeClr val="tx1"/>
                </a:solidFill>
              </a:rPr>
              <a:t>Architecture is deliberately modular → every subsystem can be replaced or extended.</a:t>
            </a:r>
            <a:endParaRPr lang="ru-RU" sz="1100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3AB660-518A-218F-5EA7-DA549787C928}"/>
              </a:ext>
            </a:extLst>
          </p:cNvPr>
          <p:cNvSpPr txBox="1"/>
          <p:nvPr/>
        </p:nvSpPr>
        <p:spPr>
          <a:xfrm>
            <a:off x="3344554" y="1121421"/>
            <a:ext cx="2814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ptos Slab Black" panose="020F0502020204030204" pitchFamily="34" charset="0"/>
              </a:rPr>
              <a:t>System Architecture</a:t>
            </a:r>
            <a:endParaRPr lang="ru-RU" sz="2000" dirty="0">
              <a:latin typeface="Aptos Slab Black" panose="020F050202020403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D13E9BA-6C82-5DAB-15D9-6109108B4053}"/>
              </a:ext>
            </a:extLst>
          </p:cNvPr>
          <p:cNvGrpSpPr/>
          <p:nvPr/>
        </p:nvGrpSpPr>
        <p:grpSpPr>
          <a:xfrm>
            <a:off x="145746" y="4691580"/>
            <a:ext cx="3058938" cy="3040676"/>
            <a:chOff x="156806" y="4392219"/>
            <a:chExt cx="3058938" cy="304067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F2CC195-66E4-1E48-CC93-7DAF3E50DC3A}"/>
                </a:ext>
              </a:extLst>
            </p:cNvPr>
            <p:cNvSpPr/>
            <p:nvPr/>
          </p:nvSpPr>
          <p:spPr>
            <a:xfrm>
              <a:off x="156806" y="4392219"/>
              <a:ext cx="3058938" cy="3040676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ru-RU" sz="1100" dirty="0">
                <a:solidFill>
                  <a:schemeClr val="tx1"/>
                </a:solidFill>
              </a:endParaRPr>
            </a:p>
          </p:txBody>
        </p:sp>
        <p:pic>
          <p:nvPicPr>
            <p:cNvPr id="12" name="Picture 11" descr="A diagram of a computer program&#10;&#10;AI-generated content may be incorrect.">
              <a:extLst>
                <a:ext uri="{FF2B5EF4-FFF2-40B4-BE49-F238E27FC236}">
                  <a16:creationId xmlns:a16="http://schemas.microsoft.com/office/drawing/2014/main" id="{61423F67-29B6-31A7-B02D-5951DE9DAB9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053"/>
            <a:stretch>
              <a:fillRect/>
            </a:stretch>
          </p:blipFill>
          <p:spPr>
            <a:xfrm>
              <a:off x="193344" y="4488688"/>
              <a:ext cx="2985862" cy="2847738"/>
            </a:xfrm>
            <a:prstGeom prst="rect">
              <a:avLst/>
            </a:prstGeom>
          </p:spPr>
        </p:pic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5ACC3622-582C-CECF-7E97-7F4BAC30E7D9}"/>
              </a:ext>
            </a:extLst>
          </p:cNvPr>
          <p:cNvSpPr/>
          <p:nvPr/>
        </p:nvSpPr>
        <p:spPr>
          <a:xfrm>
            <a:off x="156805" y="8214474"/>
            <a:ext cx="3356015" cy="2042046"/>
          </a:xfrm>
          <a:prstGeom prst="rect">
            <a:avLst/>
          </a:prstGeom>
          <a:solidFill>
            <a:schemeClr val="bg2"/>
          </a:solidFill>
          <a:ln w="38100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100" dirty="0">
                <a:solidFill>
                  <a:schemeClr val="tx1"/>
                </a:solidFill>
              </a:rPr>
              <a:t>Key features realized:</a:t>
            </a:r>
          </a:p>
          <a:p>
            <a:r>
              <a:rPr lang="en-US" sz="1100" dirty="0">
                <a:solidFill>
                  <a:schemeClr val="tx1"/>
                </a:solidFill>
              </a:rPr>
              <a:t>•Rotations: simplified SRS-style model ensuring intuitive wall-kick Behaviour.</a:t>
            </a:r>
          </a:p>
          <a:p>
            <a:r>
              <a:rPr lang="en-US" sz="1100" dirty="0">
                <a:solidFill>
                  <a:schemeClr val="tx1"/>
                </a:solidFill>
              </a:rPr>
              <a:t>• Gravity: increasing fall speed per level to generate challenge progression.</a:t>
            </a:r>
          </a:p>
          <a:p>
            <a:r>
              <a:rPr lang="en-US" sz="1100" dirty="0">
                <a:solidFill>
                  <a:schemeClr val="tx1"/>
                </a:solidFill>
              </a:rPr>
              <a:t>• Line Clear Logic: real-time detection and cascading collapse of rows.</a:t>
            </a:r>
          </a:p>
          <a:p>
            <a:r>
              <a:rPr lang="en-US" sz="1100" dirty="0">
                <a:solidFill>
                  <a:schemeClr val="tx1"/>
                </a:solidFill>
              </a:rPr>
              <a:t>• Scoring: classical Tetris scoring system (1–4 lines).</a:t>
            </a:r>
          </a:p>
          <a:p>
            <a:r>
              <a:rPr lang="en-US" sz="1100" dirty="0">
                <a:solidFill>
                  <a:schemeClr val="tx1"/>
                </a:solidFill>
              </a:rPr>
              <a:t>• Performance: stable 60 FPS, near-zero input delay, optimized redraw cycle.</a:t>
            </a:r>
            <a:endParaRPr lang="ru-RU" sz="1100" dirty="0">
              <a:solidFill>
                <a:schemeClr val="tx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02EE36F-7EC0-0FE1-CF93-1A6136B10973}"/>
              </a:ext>
            </a:extLst>
          </p:cNvPr>
          <p:cNvSpPr/>
          <p:nvPr/>
        </p:nvSpPr>
        <p:spPr>
          <a:xfrm>
            <a:off x="3713126" y="8205738"/>
            <a:ext cx="3000094" cy="1310640"/>
          </a:xfrm>
          <a:prstGeom prst="rect">
            <a:avLst/>
          </a:prstGeom>
          <a:solidFill>
            <a:schemeClr val="bg2"/>
          </a:solidFill>
          <a:ln w="38100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</a:rPr>
              <a:t>Full SRS rotation tables</a:t>
            </a:r>
            <a:br>
              <a:rPr lang="en-US" sz="1100" dirty="0">
                <a:solidFill>
                  <a:schemeClr val="tx1"/>
                </a:solidFill>
              </a:rPr>
            </a:br>
            <a:r>
              <a:rPr lang="en-US" sz="1100" dirty="0">
                <a:solidFill>
                  <a:schemeClr val="tx1"/>
                </a:solidFill>
              </a:rPr>
              <a:t>Saving high scores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</a:rPr>
              <a:t>‘Hold’ mechanic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</a:rPr>
              <a:t>Multiple game modes (Marathon/Time Attack)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</a:rPr>
              <a:t>Color-Blind Accessibility profiles</a:t>
            </a:r>
            <a:endParaRPr lang="ru-RU" sz="1100" dirty="0">
              <a:solidFill>
                <a:schemeClr val="tx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2F9D0C-B596-EE53-FCCC-B2C77D8F0068}"/>
              </a:ext>
            </a:extLst>
          </p:cNvPr>
          <p:cNvSpPr txBox="1"/>
          <p:nvPr/>
        </p:nvSpPr>
        <p:spPr>
          <a:xfrm>
            <a:off x="4534451" y="4359235"/>
            <a:ext cx="15258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ptos Slab Black" panose="020F0502020204030204" pitchFamily="34" charset="0"/>
              </a:rPr>
              <a:t>RESULTS</a:t>
            </a:r>
            <a:endParaRPr lang="ru-RU" sz="1600" dirty="0">
              <a:latin typeface="Aptos Slab Black" panose="020F050202020403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018EE21-EE43-107C-857C-4A8A817E8BE2}"/>
              </a:ext>
            </a:extLst>
          </p:cNvPr>
          <p:cNvGrpSpPr/>
          <p:nvPr/>
        </p:nvGrpSpPr>
        <p:grpSpPr>
          <a:xfrm>
            <a:off x="3585737" y="4691580"/>
            <a:ext cx="3058938" cy="3040677"/>
            <a:chOff x="3585737" y="4392218"/>
            <a:chExt cx="3058938" cy="304067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DCACEC7-CC81-1E6D-DF79-6DA1ED83610D}"/>
                </a:ext>
              </a:extLst>
            </p:cNvPr>
            <p:cNvSpPr/>
            <p:nvPr/>
          </p:nvSpPr>
          <p:spPr>
            <a:xfrm>
              <a:off x="3585737" y="4392218"/>
              <a:ext cx="3058937" cy="671631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ru-RU" sz="1100" dirty="0">
                <a:solidFill>
                  <a:schemeClr val="tx1"/>
                </a:solidFill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A430FBC-C993-EB17-59A7-B1469608E613}"/>
                </a:ext>
              </a:extLst>
            </p:cNvPr>
            <p:cNvSpPr/>
            <p:nvPr/>
          </p:nvSpPr>
          <p:spPr>
            <a:xfrm>
              <a:off x="3585737" y="5244738"/>
              <a:ext cx="1627436" cy="2188157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ru-RU" sz="1100" dirty="0">
                <a:solidFill>
                  <a:schemeClr val="tx1"/>
                </a:solidFill>
              </a:endParaRP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EAA6A4B8-B101-E1F7-8BD1-CC1F2C2D969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29144" y="5314090"/>
              <a:ext cx="1540622" cy="2049452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3CA29CE-5AD4-C8EB-BA9F-A7F71251259B}"/>
                </a:ext>
              </a:extLst>
            </p:cNvPr>
            <p:cNvSpPr/>
            <p:nvPr/>
          </p:nvSpPr>
          <p:spPr>
            <a:xfrm>
              <a:off x="5297353" y="5244738"/>
              <a:ext cx="1347322" cy="2188157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800" dirty="0">
                  <a:solidFill>
                    <a:schemeClr val="tx1"/>
                  </a:solidFill>
                </a:rPr>
                <a:t>The final game demonstrates: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US" sz="800" dirty="0">
                  <a:solidFill>
                    <a:schemeClr val="tx1"/>
                  </a:solidFill>
                </a:rPr>
                <a:t>Smooth gameplay even at high levels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US" sz="800" dirty="0">
                  <a:solidFill>
                    <a:schemeClr val="tx1"/>
                  </a:solidFill>
                </a:rPr>
                <a:t>Pixel-accurate collision detection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US" sz="800" dirty="0">
                  <a:solidFill>
                    <a:schemeClr val="tx1"/>
                  </a:solidFill>
                </a:rPr>
                <a:t>Reliable tetromino Behaviour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US" sz="800" dirty="0">
                  <a:solidFill>
                    <a:schemeClr val="tx1"/>
                  </a:solidFill>
                </a:rPr>
                <a:t>A clean UI that supports rapid decision-making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US" sz="800" dirty="0">
                  <a:solidFill>
                    <a:schemeClr val="tx1"/>
                  </a:solidFill>
                </a:rPr>
                <a:t>Low computational load (≤10% CPU)</a:t>
              </a:r>
            </a:p>
            <a:p>
              <a:r>
                <a:rPr lang="en-US" sz="800" dirty="0">
                  <a:solidFill>
                    <a:schemeClr val="tx1"/>
                  </a:solidFill>
                </a:rPr>
                <a:t>Testing confirmed that mechanics remain consistent across long sessions</a:t>
              </a:r>
              <a:endParaRPr lang="ru-RU" sz="800" dirty="0">
                <a:solidFill>
                  <a:schemeClr val="tx1"/>
                </a:solidFill>
              </a:endParaRPr>
            </a:p>
          </p:txBody>
        </p:sp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FAF2D7AB-2EC5-A623-507D-B29B492E408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4914" y="4480634"/>
              <a:ext cx="494798" cy="4947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Pygame Logos Page — pygame v2.6.0 documentation">
              <a:extLst>
                <a:ext uri="{FF2B5EF4-FFF2-40B4-BE49-F238E27FC236}">
                  <a16:creationId xmlns:a16="http://schemas.microsoft.com/office/drawing/2014/main" id="{F0A237B8-A5C5-B031-59CF-002FEA5213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76243" y="4452759"/>
              <a:ext cx="1702489" cy="4776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394E675E-AAA4-30E9-19EF-C676055489B8}"/>
              </a:ext>
            </a:extLst>
          </p:cNvPr>
          <p:cNvSpPr txBox="1"/>
          <p:nvPr/>
        </p:nvSpPr>
        <p:spPr>
          <a:xfrm>
            <a:off x="912313" y="4341989"/>
            <a:ext cx="15258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ptos Slab Black" panose="020F0502020204030204" pitchFamily="34" charset="0"/>
              </a:rPr>
              <a:t>Flowchart</a:t>
            </a:r>
            <a:endParaRPr lang="ru-RU" sz="1600" dirty="0">
              <a:latin typeface="Aptos Slab Black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294FF0D-A8DF-3F5F-9B38-7FCC8DE94902}"/>
              </a:ext>
            </a:extLst>
          </p:cNvPr>
          <p:cNvSpPr txBox="1"/>
          <p:nvPr/>
        </p:nvSpPr>
        <p:spPr>
          <a:xfrm>
            <a:off x="0" y="7867184"/>
            <a:ext cx="32622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ptos Slab Black" panose="020F0502020204030204" pitchFamily="34" charset="0"/>
              </a:rPr>
              <a:t>Implementation Summary</a:t>
            </a:r>
            <a:endParaRPr lang="ru-RU" sz="1600" dirty="0">
              <a:latin typeface="Aptos Slab Black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DDC622C-BCF4-06C8-C8E9-E4DF46C611D4}"/>
              </a:ext>
            </a:extLst>
          </p:cNvPr>
          <p:cNvSpPr txBox="1"/>
          <p:nvPr/>
        </p:nvSpPr>
        <p:spPr>
          <a:xfrm>
            <a:off x="3538662" y="7867184"/>
            <a:ext cx="32622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ptos Slab Black" panose="020F0502020204030204" pitchFamily="34" charset="0"/>
              </a:rPr>
              <a:t>Future Work</a:t>
            </a:r>
            <a:endParaRPr lang="ru-RU" sz="1600" dirty="0">
              <a:latin typeface="Aptos Slab Black" panose="020F050202020403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8EF3F5-AE40-307F-A265-FE73A1C84347}"/>
              </a:ext>
            </a:extLst>
          </p:cNvPr>
          <p:cNvSpPr/>
          <p:nvPr/>
        </p:nvSpPr>
        <p:spPr>
          <a:xfrm>
            <a:off x="3713126" y="10012794"/>
            <a:ext cx="3000094" cy="2042046"/>
          </a:xfrm>
          <a:prstGeom prst="rect">
            <a:avLst/>
          </a:prstGeom>
          <a:solidFill>
            <a:schemeClr val="bg2"/>
          </a:solidFill>
          <a:ln w="38100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100" dirty="0">
                <a:solidFill>
                  <a:schemeClr val="tx1"/>
                </a:solidFill>
              </a:rPr>
              <a:t>    The project successfully demonstrates the development of a complete Tetris-style game built upon strong software engineering principles. Performance evaluation shows: </a:t>
            </a:r>
            <a:r>
              <a:rPr lang="en-US" sz="1100" b="1" dirty="0">
                <a:solidFill>
                  <a:schemeClr val="tx1"/>
                </a:solidFill>
              </a:rPr>
              <a:t>Stable 60 FPS</a:t>
            </a:r>
            <a:r>
              <a:rPr lang="en-US" sz="1100" dirty="0">
                <a:solidFill>
                  <a:schemeClr val="tx1"/>
                </a:solidFill>
              </a:rPr>
              <a:t>, </a:t>
            </a:r>
            <a:r>
              <a:rPr lang="en-US" sz="1100" b="1" dirty="0">
                <a:solidFill>
                  <a:schemeClr val="tx1"/>
                </a:solidFill>
              </a:rPr>
              <a:t>Low latency </a:t>
            </a:r>
            <a:r>
              <a:rPr lang="en-US" sz="1100" dirty="0">
                <a:solidFill>
                  <a:schemeClr val="tx1"/>
                </a:solidFill>
              </a:rPr>
              <a:t>input handling, </a:t>
            </a:r>
            <a:r>
              <a:rPr lang="en-US" sz="1100" b="1" dirty="0">
                <a:solidFill>
                  <a:schemeClr val="tx1"/>
                </a:solidFill>
              </a:rPr>
              <a:t>Efficient memory </a:t>
            </a:r>
            <a:r>
              <a:rPr lang="en-US" sz="1100" dirty="0">
                <a:solidFill>
                  <a:schemeClr val="tx1"/>
                </a:solidFill>
              </a:rPr>
              <a:t>usage, </a:t>
            </a:r>
            <a:r>
              <a:rPr lang="en-US" sz="1100" b="1" dirty="0">
                <a:solidFill>
                  <a:schemeClr val="tx1"/>
                </a:solidFill>
              </a:rPr>
              <a:t>High visual clarity </a:t>
            </a:r>
            <a:r>
              <a:rPr lang="en-US" sz="1100" dirty="0">
                <a:solidFill>
                  <a:schemeClr val="tx1"/>
                </a:solidFill>
              </a:rPr>
              <a:t>and usability </a:t>
            </a:r>
          </a:p>
          <a:p>
            <a:r>
              <a:rPr lang="en-US" sz="1100" dirty="0">
                <a:solidFill>
                  <a:schemeClr val="tx1"/>
                </a:solidFill>
              </a:rPr>
              <a:t>    The game meets all defined functional and non-functional requirements, and user testing confirms high engagement and responsiveness.</a:t>
            </a:r>
            <a:endParaRPr lang="ru-RU" sz="1100" dirty="0">
              <a:solidFill>
                <a:schemeClr val="tx1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F698657-0785-9951-8CE2-10CA0D6EA713}"/>
              </a:ext>
            </a:extLst>
          </p:cNvPr>
          <p:cNvSpPr/>
          <p:nvPr/>
        </p:nvSpPr>
        <p:spPr>
          <a:xfrm>
            <a:off x="156805" y="10738430"/>
            <a:ext cx="3356014" cy="1314343"/>
          </a:xfrm>
          <a:prstGeom prst="rect">
            <a:avLst/>
          </a:prstGeom>
          <a:solidFill>
            <a:schemeClr val="bg2"/>
          </a:solidFill>
          <a:ln w="38100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tx1"/>
                </a:solidFill>
              </a:rPr>
              <a:t>[1] J. Schell, The Art of Game Design: A Book of Lenses, 3rd ed. Boca Raton, FL, USA: CRC Press, 2019.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tx1"/>
                </a:solidFill>
              </a:rPr>
              <a:t>[2] Python Software Foundation, “Pygame Documentation,” 2023. [Online]. Available: </a:t>
            </a:r>
            <a:r>
              <a:rPr lang="en-US" sz="900" dirty="0">
                <a:solidFill>
                  <a:schemeClr val="tx1"/>
                </a:solidFill>
                <a:hlinkClick r:id="rId7"/>
              </a:rPr>
              <a:t>https://www.pygame.org/docs</a:t>
            </a:r>
            <a:endParaRPr lang="en-US" sz="900" dirty="0">
              <a:solidFill>
                <a:schemeClr val="tx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tx1"/>
                </a:solidFill>
              </a:rPr>
              <a:t>[3] E. Demaine, S. Hohenberger, and D. Liben-Nowell, “Tetris is Hard, Even to Approximate,” in Proc. 9th Int. Computing and Combinatorics Conf., Montreal, Canada, 2003, pp. 351–363.</a:t>
            </a:r>
            <a:endParaRPr lang="ru-RU" sz="900" dirty="0">
              <a:solidFill>
                <a:schemeClr val="tx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8B803BA-A27C-3586-D644-A6CEF77642BD}"/>
              </a:ext>
            </a:extLst>
          </p:cNvPr>
          <p:cNvSpPr txBox="1"/>
          <p:nvPr/>
        </p:nvSpPr>
        <p:spPr>
          <a:xfrm>
            <a:off x="4534451" y="9685655"/>
            <a:ext cx="15044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ptos Slab Black" panose="020F0502020204030204" pitchFamily="34" charset="0"/>
              </a:rPr>
              <a:t>Conclusion</a:t>
            </a:r>
            <a:endParaRPr lang="ru-RU" sz="1600" dirty="0">
              <a:latin typeface="Aptos Slab Black" panose="020F05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497D505-9F58-9ACF-D951-A70917B03A38}"/>
              </a:ext>
            </a:extLst>
          </p:cNvPr>
          <p:cNvSpPr txBox="1"/>
          <p:nvPr/>
        </p:nvSpPr>
        <p:spPr>
          <a:xfrm>
            <a:off x="0" y="10399876"/>
            <a:ext cx="15044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ptos Slab Black" panose="020F0502020204030204" pitchFamily="34" charset="0"/>
              </a:rPr>
              <a:t>References</a:t>
            </a:r>
            <a:endParaRPr lang="ru-RU" sz="1600" dirty="0">
              <a:latin typeface="Aptos Slab Black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125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505</Words>
  <Application>Microsoft Office PowerPoint</Application>
  <PresentationFormat>Widescreen</PresentationFormat>
  <Paragraphs>46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Aptos Slab Black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Sili (2236729)</dc:creator>
  <cp:revision>4</cp:revision>
  <dcterms:created xsi:type="dcterms:W3CDTF">2025-12-11T15:00:48Z</dcterms:created>
  <dcterms:modified xsi:type="dcterms:W3CDTF">2025-12-11T15:58:48Z</dcterms:modified>
</cp:coreProperties>
</file>