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7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17A743-7EC4-06B6-5B8B-A033AA805C6D}" v="292" dt="2025-11-27T13:19:23.375"/>
    <p1510:client id="{6F60910A-D729-D5E3-DCD9-B8A60F21000B}" v="885" dt="2025-11-26T14:07:14.405"/>
    <p1510:client id="{A8695542-9C05-4F6E-96BA-F01CD57EF950}" v="31" dt="2025-11-27T13:50:31.0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77" d="100"/>
          <a:sy n="77" d="100"/>
        </p:scale>
        <p:origin x="80" y="4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7708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05415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47692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0086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06179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48441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6585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78667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30453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6555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07079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11/27/2025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0859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6/j.cell.2005.01.027" TargetMode="External"/><Relationship Id="rId13" Type="http://schemas.openxmlformats.org/officeDocument/2006/relationships/hyperlink" Target="https://doi.org/10.1007/978-1-4614-4140-5" TargetMode="External"/><Relationship Id="rId3" Type="http://schemas.openxmlformats.org/officeDocument/2006/relationships/hyperlink" Target="https://doi.org/10.1093/geront/29.2.183" TargetMode="External"/><Relationship Id="rId7" Type="http://schemas.openxmlformats.org/officeDocument/2006/relationships/hyperlink" Target="https://doi.org/10.1093/geront/1.1.8" TargetMode="External"/><Relationship Id="rId12" Type="http://schemas.openxmlformats.org/officeDocument/2006/relationships/hyperlink" Target="https://www.ons.gov.uk/" TargetMode="External"/><Relationship Id="rId2" Type="http://schemas.openxmlformats.org/officeDocument/2006/relationships/hyperlink" Target="https://www.ageuk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egislation.gov.uk/ukpga/2014/23/contents/enacted" TargetMode="External"/><Relationship Id="rId11" Type="http://schemas.openxmlformats.org/officeDocument/2006/relationships/hyperlink" Target="https://www.longtermplan.nhs.uk/" TargetMode="External"/><Relationship Id="rId5" Type="http://schemas.openxmlformats.org/officeDocument/2006/relationships/hyperlink" Target="https://doi.org/10.1017/S104161021700007X" TargetMode="External"/><Relationship Id="rId10" Type="http://schemas.openxmlformats.org/officeDocument/2006/relationships/hyperlink" Target="https://www.legislation.gov.uk/ukpga/2010/15/contents" TargetMode="External"/><Relationship Id="rId4" Type="http://schemas.openxmlformats.org/officeDocument/2006/relationships/hyperlink" Target="https://doi.org/10.1201/9780429053809" TargetMode="External"/><Relationship Id="rId9" Type="http://schemas.openxmlformats.org/officeDocument/2006/relationships/hyperlink" Target="https://www.kingsfund.org.uk/" TargetMode="External"/><Relationship Id="rId14" Type="http://schemas.openxmlformats.org/officeDocument/2006/relationships/hyperlink" Target="https://www.who.int/news-room/fact-sheets/detail/ageing-and-health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Coloured pencils inside a pencil holder which is on top of a wood table">
            <a:extLst>
              <a:ext uri="{FF2B5EF4-FFF2-40B4-BE49-F238E27FC236}">
                <a16:creationId xmlns:a16="http://schemas.microsoft.com/office/drawing/2014/main" id="{416DEC93-FCB8-512B-BA8F-13106CD79B7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5582" r="6" b="6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0631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85539F0-04E4-452A-F07C-B603937E234E}"/>
              </a:ext>
            </a:extLst>
          </p:cNvPr>
          <p:cNvSpPr txBox="1"/>
          <p:nvPr/>
        </p:nvSpPr>
        <p:spPr>
          <a:xfrm>
            <a:off x="3711340" y="797830"/>
            <a:ext cx="6135507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cs typeface="Arial"/>
              </a:rPr>
              <a:t>Student Name: Sabina Aslam</a:t>
            </a:r>
          </a:p>
          <a:p>
            <a:r>
              <a:rPr lang="en-GB" sz="2000" dirty="0">
                <a:latin typeface="Arial"/>
                <a:cs typeface="Arial"/>
              </a:rPr>
              <a:t>Student I.D: 2220574</a:t>
            </a:r>
          </a:p>
          <a:p>
            <a:r>
              <a:rPr lang="en-GB" sz="2000" dirty="0">
                <a:latin typeface="Arial"/>
                <a:cs typeface="Arial"/>
              </a:rPr>
              <a:t>Module Name: Empowering the Older Person</a:t>
            </a:r>
          </a:p>
          <a:p>
            <a:r>
              <a:rPr lang="en-GB" sz="2000" dirty="0">
                <a:latin typeface="Arial"/>
                <a:cs typeface="Arial"/>
              </a:rPr>
              <a:t>Module Code: BMHP6027</a:t>
            </a: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252A8603-03C9-D4CB-CA2A-66206D9D10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21"/>
    </mc:Choice>
    <mc:Fallback>
      <p:transition spd="slow" advTm="58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EF83A52-4390-065C-4458-15F9B2FAB84C}"/>
              </a:ext>
            </a:extLst>
          </p:cNvPr>
          <p:cNvSpPr txBox="1"/>
          <p:nvPr/>
        </p:nvSpPr>
        <p:spPr>
          <a:xfrm>
            <a:off x="557773" y="948215"/>
            <a:ext cx="5196169" cy="39087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 dirty="0">
                <a:latin typeface="Arial"/>
                <a:cs typeface="Arial"/>
              </a:rPr>
              <a:t>Introduction</a:t>
            </a:r>
            <a:endParaRPr lang="en-US" sz="2000" b="1">
              <a:latin typeface="Arial"/>
              <a:cs typeface="Arial"/>
            </a:endParaRPr>
          </a:p>
          <a:p>
            <a:endParaRPr lang="en-GB" dirty="0"/>
          </a:p>
          <a:p>
            <a:pPr marL="171450" indent="-171450">
              <a:buFont typeface="Arial"/>
              <a:buChar char="•"/>
            </a:pPr>
            <a:r>
              <a:rPr lang="en-GB" sz="1400">
                <a:latin typeface="Arial"/>
                <a:cs typeface="Arial"/>
              </a:rPr>
              <a:t>This presentation evaluates the care and </a:t>
            </a:r>
            <a:r>
              <a:rPr lang="en-GB" sz="1400" err="1">
                <a:latin typeface="Arial"/>
                <a:cs typeface="Arial"/>
              </a:rPr>
              <a:t>suport</a:t>
            </a:r>
            <a:r>
              <a:rPr lang="en-GB" sz="1400" dirty="0">
                <a:latin typeface="Arial"/>
                <a:cs typeface="Arial"/>
              </a:rPr>
              <a:t> needs of older people, focusing on ageing </a:t>
            </a:r>
            <a:r>
              <a:rPr lang="en-GB" sz="1400" err="1">
                <a:latin typeface="Arial"/>
                <a:cs typeface="Arial"/>
              </a:rPr>
              <a:t>thoeries</a:t>
            </a:r>
            <a:r>
              <a:rPr lang="en-GB" sz="1400" dirty="0">
                <a:latin typeface="Arial"/>
                <a:cs typeface="Arial"/>
              </a:rPr>
              <a:t>, current care providers, policy and </a:t>
            </a:r>
            <a:r>
              <a:rPr lang="en-GB" sz="1400">
                <a:latin typeface="Arial"/>
                <a:cs typeface="Arial"/>
              </a:rPr>
              <a:t>legislation, technological innovations, case studies and recommendations.</a:t>
            </a:r>
            <a:endParaRPr lang="en-GB" sz="1400" dirty="0">
              <a:latin typeface="Arial"/>
              <a:cs typeface="Arial"/>
            </a:endParaRPr>
          </a:p>
          <a:p>
            <a:endParaRPr lang="en-GB" sz="1400" dirty="0">
              <a:latin typeface="Arial"/>
              <a:cs typeface="Arial"/>
            </a:endParaRPr>
          </a:p>
          <a:p>
            <a:pPr marL="171450" indent="-171450">
              <a:buFont typeface="Arial"/>
              <a:buChar char="•"/>
            </a:pPr>
            <a:r>
              <a:rPr lang="en-GB" sz="1400" dirty="0">
                <a:latin typeface="Arial"/>
                <a:cs typeface="Arial"/>
              </a:rPr>
              <a:t> Ageing is a natural, biological process involving gradual decline in physical, cognitive and social functioning (</a:t>
            </a:r>
            <a:r>
              <a:rPr lang="en-GB" sz="1400" err="1">
                <a:latin typeface="Arial"/>
                <a:cs typeface="Arial"/>
              </a:rPr>
              <a:t>kirkwood</a:t>
            </a:r>
            <a:r>
              <a:rPr lang="en-GB" sz="1400">
                <a:latin typeface="Arial"/>
                <a:cs typeface="Arial"/>
              </a:rPr>
              <a:t>, 2025).</a:t>
            </a:r>
            <a:endParaRPr lang="en-GB" sz="1400" b="1" dirty="0">
              <a:latin typeface="Arial"/>
              <a:cs typeface="Arial"/>
            </a:endParaRPr>
          </a:p>
          <a:p>
            <a:endParaRPr lang="en-GB" sz="1400" dirty="0">
              <a:latin typeface="Arial"/>
              <a:cs typeface="Arial"/>
            </a:endParaRPr>
          </a:p>
          <a:p>
            <a:pPr marL="171450" indent="-171450">
              <a:buFont typeface="Arial"/>
              <a:buChar char="•"/>
            </a:pPr>
            <a:r>
              <a:rPr lang="en-GB" sz="1400" dirty="0">
                <a:latin typeface="Arial"/>
                <a:cs typeface="Arial"/>
              </a:rPr>
              <a:t> We will explore ageing popluation is increasing glibally, imapacting health and socail care demand, costs and quality </a:t>
            </a:r>
            <a:r>
              <a:rPr lang="en-GB" sz="1400">
                <a:latin typeface="Arial"/>
                <a:cs typeface="Arial"/>
              </a:rPr>
              <a:t>(Office for National Statistics, 2023).</a:t>
            </a:r>
            <a:endParaRPr lang="en-GB" sz="1400" dirty="0">
              <a:latin typeface="Arial"/>
              <a:cs typeface="Arial"/>
            </a:endParaRPr>
          </a:p>
          <a:p>
            <a:endParaRPr lang="en-GB" sz="1400" dirty="0">
              <a:latin typeface="Arial"/>
              <a:cs typeface="Arial"/>
            </a:endParaRPr>
          </a:p>
          <a:p>
            <a:pPr marL="171450" indent="-171450">
              <a:buFont typeface="Arial"/>
              <a:buChar char="•"/>
            </a:pPr>
            <a:r>
              <a:rPr lang="en-GB" sz="1400" b="1" dirty="0">
                <a:latin typeface="Arial"/>
                <a:cs typeface="Arial"/>
              </a:rPr>
              <a:t> </a:t>
            </a:r>
            <a:r>
              <a:rPr lang="en-GB" sz="1400" dirty="0">
                <a:latin typeface="Arial"/>
                <a:cs typeface="Arial"/>
              </a:rPr>
              <a:t>Ageing is often associated with sterotypes and </a:t>
            </a:r>
            <a:r>
              <a:rPr lang="en-GB" sz="1400">
                <a:latin typeface="Arial"/>
                <a:cs typeface="Arial"/>
              </a:rPr>
              <a:t>ageism affecting access to care and social inclusion (WHO, 2021).</a:t>
            </a:r>
            <a:endParaRPr lang="en-GB" sz="1400" dirty="0">
              <a:latin typeface="Arial"/>
              <a:cs typeface="Arial"/>
            </a:endParaRP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2B90CCB8-299F-989F-CA65-0BBD7A7E61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035345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8529"/>
    </mc:Choice>
    <mc:Fallback>
      <p:transition spd="slow" advTm="785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3EFFE46-FACA-D1AC-249B-7EC3BB3B024D}"/>
              </a:ext>
            </a:extLst>
          </p:cNvPr>
          <p:cNvSpPr txBox="1"/>
          <p:nvPr/>
        </p:nvSpPr>
        <p:spPr>
          <a:xfrm>
            <a:off x="810437" y="1209013"/>
            <a:ext cx="6553286" cy="47705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>
                <a:latin typeface="Arial"/>
                <a:ea typeface="+mn-lt"/>
                <a:cs typeface="+mn-lt"/>
              </a:rPr>
              <a:t>Evaluation of Current Care and Support</a:t>
            </a:r>
            <a:endParaRPr lang="en-US" sz="2000">
              <a:latin typeface="Arial"/>
              <a:cs typeface="Arial"/>
            </a:endParaRPr>
          </a:p>
          <a:p>
            <a:pPr algn="ctr"/>
            <a:endParaRPr lang="en-GB" sz="1400" dirty="0">
              <a:latin typeface="Arial"/>
              <a:ea typeface="+mn-lt"/>
              <a:cs typeface="+mn-lt"/>
            </a:endParaRPr>
          </a:p>
          <a:p>
            <a:r>
              <a:rPr lang="en-GB" sz="1400">
                <a:latin typeface="Arial"/>
                <a:ea typeface="+mn-lt"/>
                <a:cs typeface="+mn-lt"/>
              </a:rPr>
              <a:t>The UK provides multiple services for older people, including domiciliary care, residential care,</a:t>
            </a:r>
            <a:endParaRPr lang="en-GB" sz="1400">
              <a:latin typeface="Arial"/>
              <a:ea typeface="+mn-lt"/>
              <a:cs typeface="Arial"/>
            </a:endParaRPr>
          </a:p>
          <a:p>
            <a:r>
              <a:rPr lang="en-GB" sz="1400">
                <a:latin typeface="Arial"/>
                <a:ea typeface="+mn-lt"/>
                <a:cs typeface="+mn-lt"/>
              </a:rPr>
              <a:t>day centres, and hospice services (Age UK, 2022).</a:t>
            </a:r>
            <a:endParaRPr lang="en-GB" sz="1400">
              <a:latin typeface="Arial"/>
              <a:cs typeface="Arial"/>
            </a:endParaRPr>
          </a:p>
          <a:p>
            <a:endParaRPr lang="en-GB" sz="1400" dirty="0">
              <a:latin typeface="Arial"/>
              <a:ea typeface="+mn-lt"/>
              <a:cs typeface="+mn-lt"/>
            </a:endParaRPr>
          </a:p>
          <a:p>
            <a:r>
              <a:rPr lang="en-GB" sz="1400">
                <a:latin typeface="Arial"/>
                <a:ea typeface="+mn-lt"/>
                <a:cs typeface="+mn-lt"/>
              </a:rPr>
              <a:t>Focus on Domiciliary Care and Residential Care:</a:t>
            </a:r>
            <a:endParaRPr lang="en-GB" sz="1400">
              <a:latin typeface="Arial"/>
              <a:cs typeface="Arial"/>
            </a:endParaRPr>
          </a:p>
          <a:p>
            <a:pPr marL="742950" lvl="1" indent="-285750">
              <a:buFont typeface="Arial"/>
              <a:buChar char="•"/>
            </a:pPr>
            <a:r>
              <a:rPr lang="en-GB" sz="1400" i="1">
                <a:latin typeface="Arial"/>
                <a:ea typeface="+mn-lt"/>
                <a:cs typeface="+mn-lt"/>
              </a:rPr>
              <a:t>Domiciliary Care</a:t>
            </a:r>
            <a:r>
              <a:rPr lang="en-GB" sz="1400">
                <a:latin typeface="Arial"/>
                <a:ea typeface="+mn-lt"/>
                <a:cs typeface="+mn-lt"/>
              </a:rPr>
              <a:t>: Strengths include enabling independence and staying in familiar surroundings; limitations include staff shortages and inconsistent quality (Glasby, 2017).</a:t>
            </a:r>
            <a:endParaRPr lang="en-GB" sz="1400">
              <a:latin typeface="Arial"/>
              <a:cs typeface="Arial"/>
            </a:endParaRPr>
          </a:p>
          <a:p>
            <a:pPr marL="742950" lvl="1" indent="-285750">
              <a:buFont typeface="Arial"/>
              <a:buChar char="•"/>
            </a:pPr>
            <a:r>
              <a:rPr lang="en-GB" sz="1400" i="1">
                <a:latin typeface="Arial"/>
                <a:ea typeface="+mn-lt"/>
                <a:cs typeface="+mn-lt"/>
              </a:rPr>
              <a:t>Residential Care</a:t>
            </a:r>
            <a:r>
              <a:rPr lang="en-GB" sz="1400">
                <a:latin typeface="Arial"/>
                <a:ea typeface="+mn-lt"/>
                <a:cs typeface="+mn-lt"/>
              </a:rPr>
              <a:t>: Strengths include structured support and medical access; limitations include cost, limited autonomy, and potential social isolation (Croucher et al., 2018).</a:t>
            </a:r>
            <a:endParaRPr lang="en-GB" sz="1400">
              <a:latin typeface="Arial"/>
              <a:cs typeface="Arial"/>
            </a:endParaRPr>
          </a:p>
          <a:p>
            <a:endParaRPr lang="en-GB" sz="1400" dirty="0">
              <a:latin typeface="Arial"/>
              <a:ea typeface="+mn-lt"/>
              <a:cs typeface="+mn-lt"/>
            </a:endParaRPr>
          </a:p>
          <a:p>
            <a:pPr>
              <a:buFont typeface="Arial"/>
            </a:pPr>
            <a:r>
              <a:rPr lang="en-GB" sz="1400">
                <a:latin typeface="Arial"/>
                <a:ea typeface="+mn-lt"/>
                <a:cs typeface="+mn-lt"/>
              </a:rPr>
              <a:t>Accessibility, Quality, Funding, User Experience: Many services face funding constraints, variability in quality, and difficulties in accessing care (King’s Fund, 2019).</a:t>
            </a:r>
            <a:endParaRPr lang="en-GB" sz="1400">
              <a:latin typeface="Arial"/>
              <a:cs typeface="Arial"/>
            </a:endParaRPr>
          </a:p>
          <a:p>
            <a:endParaRPr lang="en-GB" sz="1400" dirty="0">
              <a:latin typeface="Arial"/>
              <a:ea typeface="+mn-lt"/>
              <a:cs typeface="+mn-lt"/>
            </a:endParaRPr>
          </a:p>
          <a:p>
            <a:pPr>
              <a:buFont typeface="Arial"/>
            </a:pPr>
            <a:r>
              <a:rPr lang="en-GB" sz="1400">
                <a:latin typeface="Arial"/>
                <a:ea typeface="+mn-lt"/>
                <a:cs typeface="+mn-lt"/>
              </a:rPr>
              <a:t>Older adults often face reduced functional ability, social isolation, and maintaining independence (WHO, 2021).</a:t>
            </a:r>
            <a:endParaRPr lang="en-GB" sz="1400">
              <a:latin typeface="Arial"/>
              <a:cs typeface="Arial"/>
            </a:endParaRPr>
          </a:p>
          <a:p>
            <a:pPr algn="l"/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EBBF184-8E6A-BF2B-799A-7747848874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72317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7660"/>
    </mc:Choice>
    <mc:Fallback>
      <p:transition spd="slow" advTm="876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9048EDE-B60D-FDDE-12AD-73CE3F85A803}"/>
              </a:ext>
            </a:extLst>
          </p:cNvPr>
          <p:cNvSpPr txBox="1"/>
          <p:nvPr/>
        </p:nvSpPr>
        <p:spPr>
          <a:xfrm>
            <a:off x="544721" y="1049583"/>
            <a:ext cx="7732374" cy="261610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>
                <a:latin typeface="Arial"/>
                <a:ea typeface="+mn-lt"/>
                <a:cs typeface="+mn-lt"/>
              </a:rPr>
              <a:t>Theories of Ageing</a:t>
            </a:r>
            <a:endParaRPr lang="en-US" sz="2000">
              <a:latin typeface="Arial"/>
              <a:cs typeface="Arial"/>
            </a:endParaRPr>
          </a:p>
          <a:p>
            <a:pPr algn="ctr"/>
            <a:endParaRPr lang="en-GB" sz="1400" b="1" dirty="0">
              <a:latin typeface="Arial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400" i="1">
                <a:latin typeface="Arial"/>
                <a:ea typeface="+mn-lt"/>
                <a:cs typeface="+mn-lt"/>
              </a:rPr>
              <a:t>Disengagement Theory</a:t>
            </a:r>
            <a:r>
              <a:rPr lang="en-GB" sz="1400">
                <a:latin typeface="Arial"/>
                <a:ea typeface="+mn-lt"/>
                <a:cs typeface="+mn-lt"/>
              </a:rPr>
              <a:t>: Older adults naturally withdraw from social roles; care practice can support choice in engagement (Cumming &amp; Henry, 1961).</a:t>
            </a: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i="1">
                <a:latin typeface="Arial"/>
                <a:ea typeface="+mn-lt"/>
                <a:cs typeface="+mn-lt"/>
              </a:rPr>
              <a:t>Activity Theory</a:t>
            </a:r>
            <a:r>
              <a:rPr lang="en-GB" sz="1400">
                <a:latin typeface="Arial"/>
                <a:ea typeface="+mn-lt"/>
                <a:cs typeface="+mn-lt"/>
              </a:rPr>
              <a:t>: Active participation improves wellbeing; encourages social and physical engagement (Havighurst, 1961).</a:t>
            </a: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i="1">
                <a:latin typeface="Arial"/>
                <a:ea typeface="+mn-lt"/>
                <a:cs typeface="+mn-lt"/>
              </a:rPr>
              <a:t>Continuity Theory</a:t>
            </a:r>
            <a:r>
              <a:rPr lang="en-GB" sz="1400">
                <a:latin typeface="Arial"/>
                <a:ea typeface="+mn-lt"/>
                <a:cs typeface="+mn-lt"/>
              </a:rPr>
              <a:t>: Maintaining lifelong habits and roles promotes identity and satisfaction (Atchley, 1989).</a:t>
            </a: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rial"/>
                <a:ea typeface="+mn-lt"/>
                <a:cs typeface="+mn-lt"/>
              </a:rPr>
              <a:t>Link to Care Practice: Services can be tailored to promote independence, engagement, and continuity, informed by these theories.</a:t>
            </a:r>
            <a:endParaRPr lang="en-GB" sz="1400">
              <a:latin typeface="Arial"/>
            </a:endParaRPr>
          </a:p>
          <a:p>
            <a:pPr algn="l"/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84BCB96-4E7C-28EE-06D7-B29E2D81DD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952110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0625"/>
    </mc:Choice>
    <mc:Fallback>
      <p:transition spd="slow" advTm="806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7ADE46B-2F86-E1D4-6F84-75A63CE9DB9D}"/>
              </a:ext>
            </a:extLst>
          </p:cNvPr>
          <p:cNvSpPr txBox="1"/>
          <p:nvPr/>
        </p:nvSpPr>
        <p:spPr>
          <a:xfrm>
            <a:off x="491576" y="1049583"/>
            <a:ext cx="5481850" cy="28315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>
                <a:latin typeface="Arial"/>
                <a:ea typeface="+mn-lt"/>
                <a:cs typeface="+mn-lt"/>
              </a:rPr>
              <a:t>Policy and Legislation</a:t>
            </a:r>
            <a:endParaRPr lang="en-GB" sz="2000" b="1">
              <a:latin typeface="Arial"/>
              <a:cs typeface="Arial"/>
            </a:endParaRPr>
          </a:p>
          <a:p>
            <a:endParaRPr lang="en-GB" sz="1400" b="1" dirty="0">
              <a:latin typeface="Arial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400" i="1">
                <a:latin typeface="Arial"/>
                <a:ea typeface="+mn-lt"/>
                <a:cs typeface="+mn-lt"/>
              </a:rPr>
              <a:t>Care Act 2014</a:t>
            </a:r>
            <a:r>
              <a:rPr lang="en-GB" sz="1400">
                <a:latin typeface="Arial"/>
                <a:ea typeface="+mn-lt"/>
                <a:cs typeface="+mn-lt"/>
              </a:rPr>
              <a:t>: Focuses on wellbeing, personalisation, and prevention of care needs (Department of Health &amp; Social Care, 2014).</a:t>
            </a: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i="1">
                <a:latin typeface="Arial"/>
                <a:ea typeface="+mn-lt"/>
                <a:cs typeface="+mn-lt"/>
              </a:rPr>
              <a:t>Equality Act 2010</a:t>
            </a:r>
            <a:r>
              <a:rPr lang="en-GB" sz="1400">
                <a:latin typeface="Arial"/>
                <a:ea typeface="+mn-lt"/>
                <a:cs typeface="+mn-lt"/>
              </a:rPr>
              <a:t>: Protects against age discrimination (Legislation.gov.uk, 2010).</a:t>
            </a: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i="1">
                <a:latin typeface="Arial"/>
                <a:ea typeface="+mn-lt"/>
                <a:cs typeface="+mn-lt"/>
              </a:rPr>
              <a:t>NHS Long Term Plan</a:t>
            </a:r>
            <a:r>
              <a:rPr lang="en-GB" sz="1400">
                <a:latin typeface="Arial"/>
                <a:ea typeface="+mn-lt"/>
                <a:cs typeface="+mn-lt"/>
              </a:rPr>
              <a:t>: Promotes integrated care and support for older populations (NHS, 2019).</a:t>
            </a: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rial"/>
                <a:ea typeface="+mn-lt"/>
                <a:cs typeface="+mn-lt"/>
              </a:rPr>
              <a:t>Integration: Policies guide care quality, accessibility, and protection of rights.</a:t>
            </a:r>
            <a:endParaRPr lang="en-GB" sz="1400">
              <a:latin typeface="Arial"/>
            </a:endParaRPr>
          </a:p>
          <a:p>
            <a:endParaRPr lang="en-GB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93B041DF-50EB-E1E2-113F-B6CD446755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618242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9004"/>
    </mc:Choice>
    <mc:Fallback>
      <p:transition spd="slow" advTm="890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EECE072-3B1D-9BA4-99CD-8F07CA8616A6}"/>
              </a:ext>
            </a:extLst>
          </p:cNvPr>
          <p:cNvSpPr txBox="1"/>
          <p:nvPr/>
        </p:nvSpPr>
        <p:spPr>
          <a:xfrm>
            <a:off x="584578" y="1129298"/>
            <a:ext cx="9233677" cy="20621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>
                <a:latin typeface="Arial"/>
                <a:ea typeface="+mn-lt"/>
                <a:cs typeface="+mn-lt"/>
              </a:rPr>
              <a:t>Technological Innovations</a:t>
            </a:r>
            <a:endParaRPr lang="en-US" sz="2000">
              <a:latin typeface="Arial"/>
              <a:cs typeface="Arial"/>
            </a:endParaRPr>
          </a:p>
          <a:p>
            <a:endParaRPr lang="en-GB" sz="2000" b="1" dirty="0">
              <a:latin typeface="Arial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rial"/>
                <a:ea typeface="+mn-lt"/>
                <a:cs typeface="+mn-lt"/>
              </a:rPr>
              <a:t>Examples: Telecare, remote monitoring, dementia technology, robotics (Czaja et al., 2019).</a:t>
            </a: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rial"/>
                <a:ea typeface="+mn-lt"/>
                <a:cs typeface="+mn-lt"/>
              </a:rPr>
              <a:t>Benefits: Enhance independence, safety, and communication.</a:t>
            </a: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rial"/>
                <a:ea typeface="+mn-lt"/>
                <a:cs typeface="+mn-lt"/>
              </a:rPr>
              <a:t>Limitations: Digital literacy barriers, cost, and potential for reduced human contact.</a:t>
            </a: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rial"/>
                <a:ea typeface="+mn-lt"/>
                <a:cs typeface="+mn-lt"/>
              </a:rPr>
              <a:t>Critical Assessment: Technology must complement, not replace, human care and address inclusivity (Sixsmith &amp; Gutman, 2013).</a:t>
            </a:r>
            <a:endParaRPr lang="en-GB" sz="1400">
              <a:latin typeface="Arial"/>
            </a:endParaRPr>
          </a:p>
          <a:p>
            <a:pPr algn="l"/>
            <a:endParaRPr lang="en-GB" dirty="0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F7AE00FB-D76A-3FE2-A133-D0A68062C5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672929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6220"/>
    </mc:Choice>
    <mc:Fallback>
      <p:transition spd="slow" advTm="962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8DBD198-C676-6D3F-AAA0-386264988A47}"/>
              </a:ext>
            </a:extLst>
          </p:cNvPr>
          <p:cNvSpPr txBox="1"/>
          <p:nvPr/>
        </p:nvSpPr>
        <p:spPr>
          <a:xfrm>
            <a:off x="624435" y="1288729"/>
            <a:ext cx="8609242" cy="20621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>
                <a:latin typeface="Arial"/>
                <a:ea typeface="+mn-lt"/>
                <a:cs typeface="+mn-lt"/>
              </a:rPr>
              <a:t>Case Studies and Real-World Application</a:t>
            </a:r>
            <a:endParaRPr lang="en-US" sz="2000">
              <a:latin typeface="Arial"/>
              <a:cs typeface="Arial"/>
            </a:endParaRPr>
          </a:p>
          <a:p>
            <a:pPr algn="ctr"/>
            <a:endParaRPr lang="en-GB" sz="2000" b="1" dirty="0">
              <a:latin typeface="Arial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400" i="1">
                <a:latin typeface="Arial"/>
                <a:ea typeface="+mn-lt"/>
                <a:cs typeface="+mn-lt"/>
              </a:rPr>
              <a:t>Dementia Village, Netherlands</a:t>
            </a:r>
            <a:r>
              <a:rPr lang="en-GB" sz="1400">
                <a:latin typeface="Arial"/>
                <a:ea typeface="+mn-lt"/>
                <a:cs typeface="+mn-lt"/>
              </a:rPr>
              <a:t>: Focuses on autonomy and social engagement; aligns with activity and continuity theories (de Boer et al., 2017).</a:t>
            </a: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i="1">
                <a:latin typeface="Arial"/>
                <a:ea typeface="+mn-lt"/>
                <a:cs typeface="+mn-lt"/>
              </a:rPr>
              <a:t>Age UK Programs, UK</a:t>
            </a:r>
            <a:r>
              <a:rPr lang="en-GB" sz="1400">
                <a:latin typeface="Arial"/>
                <a:ea typeface="+mn-lt"/>
                <a:cs typeface="+mn-lt"/>
              </a:rPr>
              <a:t>: Community-based services supporting independence and wellbeing.</a:t>
            </a: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rial"/>
                <a:ea typeface="+mn-lt"/>
                <a:cs typeface="+mn-lt"/>
              </a:rPr>
              <a:t>Outcomes: Increased quality of life, reduced social isolation, better adherence to personalised care (Age UK, 2022).</a:t>
            </a:r>
            <a:endParaRPr lang="en-GB" sz="1400">
              <a:latin typeface="Arial"/>
            </a:endParaRPr>
          </a:p>
          <a:p>
            <a:pPr algn="l"/>
            <a:endParaRPr lang="en-GB" dirty="0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9694905B-B3C7-5EC3-9DA3-97EFA53535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2419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4892"/>
    </mc:Choice>
    <mc:Fallback>
      <p:transition spd="slow" advTm="848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8A5AC91-67E9-EA3F-893E-1B11C9BDF77D}"/>
              </a:ext>
            </a:extLst>
          </p:cNvPr>
          <p:cNvSpPr txBox="1"/>
          <p:nvPr/>
        </p:nvSpPr>
        <p:spPr>
          <a:xfrm>
            <a:off x="677578" y="1023011"/>
            <a:ext cx="7493229" cy="28315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>
                <a:latin typeface="Arial"/>
                <a:ea typeface="+mn-lt"/>
                <a:cs typeface="+mn-lt"/>
              </a:rPr>
              <a:t>Recommendations</a:t>
            </a:r>
            <a:endParaRPr lang="en-US" sz="2000">
              <a:latin typeface="Arial"/>
              <a:cs typeface="Arial"/>
            </a:endParaRPr>
          </a:p>
          <a:p>
            <a:pPr algn="ctr"/>
            <a:endParaRPr lang="en-GB" sz="1400" b="1" dirty="0">
              <a:latin typeface="Arial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rial"/>
                <a:ea typeface="+mn-lt"/>
                <a:cs typeface="+mn-lt"/>
              </a:rPr>
              <a:t>Evidence-informed Suggestions:</a:t>
            </a:r>
            <a:endParaRPr lang="en-GB" sz="1400">
              <a:latin typeface="Arial"/>
              <a:cs typeface="Arial"/>
            </a:endParaRPr>
          </a:p>
          <a:p>
            <a:pPr marL="742950" lvl="1" indent="-285750">
              <a:buFont typeface="Arial"/>
              <a:buChar char="•"/>
            </a:pPr>
            <a:r>
              <a:rPr lang="en-GB" sz="1400">
                <a:latin typeface="Arial"/>
                <a:ea typeface="+mn-lt"/>
                <a:cs typeface="+mn-lt"/>
              </a:rPr>
              <a:t>Expand domiciliary care and community services to reduce residential care dependency (Glasby, 2017).</a:t>
            </a:r>
            <a:endParaRPr lang="en-GB" sz="1400">
              <a:latin typeface="Arial"/>
              <a:cs typeface="Arial"/>
            </a:endParaRPr>
          </a:p>
          <a:p>
            <a:pPr marL="742950" lvl="1" indent="-285750">
              <a:buFont typeface="Arial"/>
              <a:buChar char="•"/>
            </a:pPr>
            <a:r>
              <a:rPr lang="en-GB" sz="1400">
                <a:latin typeface="Arial"/>
                <a:ea typeface="+mn-lt"/>
                <a:cs typeface="+mn-lt"/>
              </a:rPr>
              <a:t>Invest in technology training for older adults to address digital exclusion.</a:t>
            </a:r>
            <a:endParaRPr lang="en-GB" sz="1400">
              <a:latin typeface="Arial"/>
              <a:cs typeface="Arial"/>
            </a:endParaRPr>
          </a:p>
          <a:p>
            <a:pPr marL="742950" lvl="1" indent="-285750">
              <a:buFont typeface="Arial"/>
              <a:buChar char="•"/>
            </a:pPr>
            <a:r>
              <a:rPr lang="en-GB" sz="1400">
                <a:latin typeface="Arial"/>
                <a:ea typeface="+mn-lt"/>
                <a:cs typeface="+mn-lt"/>
              </a:rPr>
              <a:t>Enhance workforce training focused on person-centred care (Skills for Care, 2021).</a:t>
            </a: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rial"/>
                <a:ea typeface="+mn-lt"/>
                <a:cs typeface="+mn-lt"/>
              </a:rPr>
              <a:t>Policy Enhancements: Funding reform, integration of services, and incentives for innovation.</a:t>
            </a: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rial"/>
                <a:ea typeface="+mn-lt"/>
                <a:cs typeface="+mn-lt"/>
              </a:rPr>
              <a:t>Barriers and Solutions: Funding limits and resistance to change; solutions include public-private partnerships and pilot programs.</a:t>
            </a:r>
            <a:endParaRPr lang="en-GB" sz="1400">
              <a:latin typeface="Arial"/>
              <a:cs typeface="Arial"/>
            </a:endParaRPr>
          </a:p>
          <a:p>
            <a:pPr algn="l"/>
            <a:endParaRPr lang="en-GB" dirty="0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993C7A8F-6F6E-9A39-405D-01F867C9896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167183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9511"/>
    </mc:Choice>
    <mc:Fallback>
      <p:transition spd="slow" advTm="1295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599D76A-B1A8-6A2A-406C-0B018F36FBDF}"/>
              </a:ext>
            </a:extLst>
          </p:cNvPr>
          <p:cNvSpPr txBox="1"/>
          <p:nvPr/>
        </p:nvSpPr>
        <p:spPr>
          <a:xfrm>
            <a:off x="943296" y="1076155"/>
            <a:ext cx="6868793" cy="24006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>
                <a:latin typeface="Arial"/>
                <a:ea typeface="+mn-lt"/>
                <a:cs typeface="+mn-lt"/>
              </a:rPr>
              <a:t>Conclusion</a:t>
            </a:r>
            <a:endParaRPr lang="en-US" sz="2000">
              <a:latin typeface="Arial"/>
              <a:cs typeface="Arial"/>
            </a:endParaRPr>
          </a:p>
          <a:p>
            <a:pPr algn="ctr"/>
            <a:endParaRPr lang="en-GB" sz="1400" b="1" dirty="0">
              <a:latin typeface="Arial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rial"/>
                <a:ea typeface="+mn-lt"/>
                <a:cs typeface="+mn-lt"/>
              </a:rPr>
              <a:t>Summary: Effective care for older adults requires understanding ageing theories, evaluating care provisions, leveraging policy and technology, and applying evidence-based recommendations.</a:t>
            </a: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rial"/>
                <a:ea typeface="+mn-lt"/>
                <a:cs typeface="+mn-lt"/>
              </a:rPr>
              <a:t>Integration: Theory, policy, and innovation collectively improve outcomes for older people.</a:t>
            </a: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rial"/>
                <a:ea typeface="+mn-lt"/>
                <a:cs typeface="+mn-lt"/>
              </a:rPr>
              <a:t>Importance: Supporting independence, wellbeing, and social inclusion is critical as populations age globally.</a:t>
            </a:r>
            <a:endParaRPr lang="en-GB" sz="1400">
              <a:latin typeface="Arial"/>
              <a:cs typeface="Arial"/>
            </a:endParaRPr>
          </a:p>
          <a:p>
            <a:pPr algn="l"/>
            <a:endParaRPr lang="en-GB" dirty="0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B646ADEA-BD98-A201-ECFE-68EEAEC130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738216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412"/>
    </mc:Choice>
    <mc:Fallback>
      <p:transition spd="slow" advTm="1004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BF37A54-0DF4-A1FD-A3E8-90B14D698225}"/>
              </a:ext>
            </a:extLst>
          </p:cNvPr>
          <p:cNvSpPr txBox="1"/>
          <p:nvPr/>
        </p:nvSpPr>
        <p:spPr>
          <a:xfrm>
            <a:off x="916724" y="1209013"/>
            <a:ext cx="8290381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>
                <a:latin typeface="Arial"/>
                <a:ea typeface="+mn-lt"/>
                <a:cs typeface="+mn-lt"/>
              </a:rPr>
              <a:t>Reference</a:t>
            </a:r>
            <a:endParaRPr lang="en-GB" sz="2000" b="1" dirty="0">
              <a:latin typeface="Arial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GB" sz="1100" dirty="0">
              <a:latin typeface="Arial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100" dirty="0">
                <a:latin typeface="Arial"/>
                <a:ea typeface="+mn-lt"/>
                <a:cs typeface="+mn-lt"/>
              </a:rPr>
              <a:t>Age UK (2022) </a:t>
            </a:r>
            <a:r>
              <a:rPr lang="en-GB" sz="1100" i="1" dirty="0">
                <a:latin typeface="Arial"/>
                <a:ea typeface="+mn-lt"/>
                <a:cs typeface="+mn-lt"/>
              </a:rPr>
              <a:t>Later Life in the United Kingdom</a:t>
            </a:r>
            <a:r>
              <a:rPr lang="en-GB" sz="1100" dirty="0">
                <a:latin typeface="Arial"/>
                <a:ea typeface="+mn-lt"/>
                <a:cs typeface="+mn-lt"/>
              </a:rPr>
              <a:t>. Available at: </a:t>
            </a:r>
            <a:r>
              <a:rPr lang="en-GB" sz="1100" dirty="0">
                <a:latin typeface="Arial"/>
                <a:ea typeface="+mn-lt"/>
                <a:cs typeface="+mn-lt"/>
                <a:hlinkClick r:id="rId2"/>
              </a:rPr>
              <a:t>https://www.ageuk.org.uk/</a:t>
            </a:r>
            <a:r>
              <a:rPr lang="en-GB" sz="1100" dirty="0">
                <a:latin typeface="Arial"/>
                <a:ea typeface="+mn-lt"/>
                <a:cs typeface="+mn-lt"/>
              </a:rPr>
              <a:t> (Accessed: 25 November 2025).</a:t>
            </a:r>
            <a:endParaRPr lang="en-US" sz="11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100">
                <a:latin typeface="Arial"/>
                <a:ea typeface="+mn-lt"/>
                <a:cs typeface="+mn-lt"/>
              </a:rPr>
              <a:t>Atchley, R.C. (1989) 'A continuity theory of normal aging', </a:t>
            </a:r>
            <a:r>
              <a:rPr lang="en-GB" sz="1100" i="1">
                <a:latin typeface="Arial"/>
                <a:ea typeface="+mn-lt"/>
                <a:cs typeface="+mn-lt"/>
              </a:rPr>
              <a:t>The Gerontologist</a:t>
            </a:r>
            <a:r>
              <a:rPr lang="en-GB" sz="1100">
                <a:latin typeface="Arial"/>
                <a:ea typeface="+mn-lt"/>
                <a:cs typeface="+mn-lt"/>
              </a:rPr>
              <a:t>, 29(2), pp. 183–190. </a:t>
            </a:r>
            <a:r>
              <a:rPr lang="en-GB" sz="1100" dirty="0">
                <a:latin typeface="Arial"/>
                <a:ea typeface="+mn-lt"/>
                <a:cs typeface="+mn-lt"/>
                <a:hlinkClick r:id="rId3"/>
              </a:rPr>
              <a:t>https://doi.org/10.1093/geront/29.2.183</a:t>
            </a:r>
            <a:endParaRPr lang="en-GB" sz="11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100">
                <a:latin typeface="Arial"/>
                <a:ea typeface="+mn-lt"/>
                <a:cs typeface="+mn-lt"/>
              </a:rPr>
              <a:t>Croucher, K., Hicks, L., Jackson, K. and Natarajan, L. (2018) </a:t>
            </a:r>
            <a:r>
              <a:rPr lang="en-GB" sz="1100" i="1">
                <a:latin typeface="Arial"/>
                <a:ea typeface="+mn-lt"/>
                <a:cs typeface="+mn-lt"/>
              </a:rPr>
              <a:t>Housing and care for older people: policy, practice and research</a:t>
            </a:r>
            <a:r>
              <a:rPr lang="en-GB" sz="1100">
                <a:latin typeface="Arial"/>
                <a:ea typeface="+mn-lt"/>
                <a:cs typeface="+mn-lt"/>
              </a:rPr>
              <a:t>. Bristol: Policy Press.</a:t>
            </a:r>
            <a:endParaRPr lang="en-GB" sz="11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100">
                <a:latin typeface="Arial"/>
                <a:ea typeface="+mn-lt"/>
                <a:cs typeface="+mn-lt"/>
              </a:rPr>
              <a:t>Czaja, S.J., Boot, W.R., Charness, N. and Rogers, W.A. (2019) 'Designing for older adults: Principles and creative human factors approaches', </a:t>
            </a:r>
            <a:r>
              <a:rPr lang="en-GB" sz="1100" i="1">
                <a:latin typeface="Arial"/>
                <a:ea typeface="+mn-lt"/>
                <a:cs typeface="+mn-lt"/>
              </a:rPr>
              <a:t>CRC Press</a:t>
            </a:r>
            <a:r>
              <a:rPr lang="en-GB" sz="1100">
                <a:latin typeface="Arial"/>
                <a:ea typeface="+mn-lt"/>
                <a:cs typeface="+mn-lt"/>
              </a:rPr>
              <a:t>. </a:t>
            </a:r>
            <a:r>
              <a:rPr lang="en-GB" sz="1100" dirty="0">
                <a:latin typeface="Arial"/>
                <a:ea typeface="+mn-lt"/>
                <a:cs typeface="+mn-lt"/>
                <a:hlinkClick r:id="rId4"/>
              </a:rPr>
              <a:t>https://doi.org/10.1201/9780429053809</a:t>
            </a:r>
            <a:endParaRPr lang="en-GB" sz="11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100" dirty="0">
                <a:latin typeface="Arial"/>
                <a:ea typeface="+mn-lt"/>
                <a:cs typeface="+mn-lt"/>
              </a:rPr>
              <a:t>de Boer, B., Hamers, J.P.H., Zwakhalen, S.M.G. and Tan, F.E.S. (2017) 'Dementia care villages: innovative environments for care', </a:t>
            </a:r>
            <a:r>
              <a:rPr lang="en-GB" sz="1100" i="1" dirty="0">
                <a:latin typeface="Arial"/>
                <a:ea typeface="+mn-lt"/>
                <a:cs typeface="+mn-lt"/>
              </a:rPr>
              <a:t>International Psychogeriatrics</a:t>
            </a:r>
            <a:r>
              <a:rPr lang="en-GB" sz="1100" dirty="0">
                <a:latin typeface="Arial"/>
                <a:ea typeface="+mn-lt"/>
                <a:cs typeface="+mn-lt"/>
              </a:rPr>
              <a:t>, 29(7), pp. 1025–1036. </a:t>
            </a:r>
            <a:r>
              <a:rPr lang="en-GB" sz="1100" dirty="0">
                <a:latin typeface="Arial"/>
                <a:ea typeface="+mn-lt"/>
                <a:cs typeface="+mn-lt"/>
                <a:hlinkClick r:id="rId5"/>
              </a:rPr>
              <a:t>https://doi.org/10.1017/S104161021700007X</a:t>
            </a:r>
            <a:endParaRPr lang="en-GB" sz="11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100" dirty="0">
                <a:latin typeface="Arial"/>
                <a:ea typeface="+mn-lt"/>
                <a:cs typeface="+mn-lt"/>
              </a:rPr>
              <a:t>Department of Health &amp; Social Care (2014) </a:t>
            </a:r>
            <a:r>
              <a:rPr lang="en-GB" sz="1100" i="1" dirty="0">
                <a:latin typeface="Arial"/>
                <a:ea typeface="+mn-lt"/>
                <a:cs typeface="+mn-lt"/>
              </a:rPr>
              <a:t>Care Act 2014</a:t>
            </a:r>
            <a:r>
              <a:rPr lang="en-GB" sz="1100" dirty="0">
                <a:latin typeface="Arial"/>
                <a:ea typeface="+mn-lt"/>
                <a:cs typeface="+mn-lt"/>
              </a:rPr>
              <a:t>. Available at: </a:t>
            </a:r>
            <a:r>
              <a:rPr lang="en-GB" sz="1100" dirty="0">
                <a:latin typeface="Arial"/>
                <a:ea typeface="+mn-lt"/>
                <a:cs typeface="+mn-lt"/>
                <a:hlinkClick r:id="rId6"/>
              </a:rPr>
              <a:t>https://www.legislation.gov.uk/ukpga/2014/23/contents/enacted</a:t>
            </a:r>
            <a:r>
              <a:rPr lang="en-GB" sz="1100" dirty="0">
                <a:latin typeface="Arial"/>
                <a:ea typeface="+mn-lt"/>
                <a:cs typeface="+mn-lt"/>
              </a:rPr>
              <a:t> (Accessed: 25 November 2025).</a:t>
            </a:r>
            <a:endParaRPr lang="en-GB" sz="11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100">
                <a:latin typeface="Arial"/>
                <a:ea typeface="+mn-lt"/>
                <a:cs typeface="+mn-lt"/>
              </a:rPr>
              <a:t>Glasby, J. (2017) 'Understanding health and social care', 2nd edn. Bristol: Policy Press.</a:t>
            </a:r>
            <a:endParaRPr lang="en-GB" sz="11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100">
                <a:latin typeface="Arial"/>
                <a:ea typeface="+mn-lt"/>
                <a:cs typeface="+mn-lt"/>
              </a:rPr>
              <a:t>Havighurst, R.J. (1961) 'Successful aging', </a:t>
            </a:r>
            <a:r>
              <a:rPr lang="en-GB" sz="1100" i="1">
                <a:latin typeface="Arial"/>
                <a:ea typeface="+mn-lt"/>
                <a:cs typeface="+mn-lt"/>
              </a:rPr>
              <a:t>The Gerontologist</a:t>
            </a:r>
            <a:r>
              <a:rPr lang="en-GB" sz="1100">
                <a:latin typeface="Arial"/>
                <a:ea typeface="+mn-lt"/>
                <a:cs typeface="+mn-lt"/>
              </a:rPr>
              <a:t>, 1(1), pp. 8–13. </a:t>
            </a:r>
            <a:r>
              <a:rPr lang="en-GB" sz="1100" dirty="0">
                <a:latin typeface="Arial"/>
                <a:ea typeface="+mn-lt"/>
                <a:cs typeface="+mn-lt"/>
                <a:hlinkClick r:id="rId7"/>
              </a:rPr>
              <a:t>https://doi.org/10.1093/geront/1.1.8</a:t>
            </a:r>
            <a:endParaRPr lang="en-GB" sz="11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100">
                <a:latin typeface="Arial"/>
                <a:ea typeface="+mn-lt"/>
                <a:cs typeface="+mn-lt"/>
              </a:rPr>
              <a:t>Kirkwood, T.B.L. (2005) 'Understanding the odd science of aging', </a:t>
            </a:r>
            <a:r>
              <a:rPr lang="en-GB" sz="1100" i="1">
                <a:latin typeface="Arial"/>
                <a:ea typeface="+mn-lt"/>
                <a:cs typeface="+mn-lt"/>
              </a:rPr>
              <a:t>Cell</a:t>
            </a:r>
            <a:r>
              <a:rPr lang="en-GB" sz="1100">
                <a:latin typeface="Arial"/>
                <a:ea typeface="+mn-lt"/>
                <a:cs typeface="+mn-lt"/>
              </a:rPr>
              <a:t>, 120(4), pp. 437–447. </a:t>
            </a:r>
            <a:r>
              <a:rPr lang="en-GB" sz="1100" dirty="0">
                <a:latin typeface="Arial"/>
                <a:ea typeface="+mn-lt"/>
                <a:cs typeface="+mn-lt"/>
                <a:hlinkClick r:id="rId8"/>
              </a:rPr>
              <a:t>https://doi.org/10.1016/j.cell.2005.01.027</a:t>
            </a:r>
            <a:endParaRPr lang="en-GB" sz="11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100" dirty="0">
                <a:latin typeface="Arial"/>
                <a:ea typeface="+mn-lt"/>
                <a:cs typeface="+mn-lt"/>
              </a:rPr>
              <a:t>King’s Fund (2019) </a:t>
            </a:r>
            <a:r>
              <a:rPr lang="en-GB" sz="1100" i="1" dirty="0">
                <a:latin typeface="Arial"/>
                <a:ea typeface="+mn-lt"/>
                <a:cs typeface="+mn-lt"/>
              </a:rPr>
              <a:t>Older people’s health and care</a:t>
            </a:r>
            <a:r>
              <a:rPr lang="en-GB" sz="1100" dirty="0">
                <a:latin typeface="Arial"/>
                <a:ea typeface="+mn-lt"/>
                <a:cs typeface="+mn-lt"/>
              </a:rPr>
              <a:t>. Available at: </a:t>
            </a:r>
            <a:r>
              <a:rPr lang="en-GB" sz="1100" dirty="0">
                <a:latin typeface="Arial"/>
                <a:ea typeface="+mn-lt"/>
                <a:cs typeface="+mn-lt"/>
                <a:hlinkClick r:id="rId9"/>
              </a:rPr>
              <a:t>https://www.kingsfund.org.uk/</a:t>
            </a:r>
            <a:r>
              <a:rPr lang="en-GB" sz="1100" dirty="0">
                <a:latin typeface="Arial"/>
                <a:ea typeface="+mn-lt"/>
                <a:cs typeface="+mn-lt"/>
              </a:rPr>
              <a:t> (Accessed: 25 November 2025).</a:t>
            </a:r>
            <a:endParaRPr lang="en-GB" sz="11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100">
                <a:latin typeface="Arial"/>
                <a:ea typeface="+mn-lt"/>
                <a:cs typeface="+mn-lt"/>
              </a:rPr>
              <a:t>Legislation.gov.uk (2010) </a:t>
            </a:r>
            <a:r>
              <a:rPr lang="en-GB" sz="1100" i="1">
                <a:latin typeface="Arial"/>
                <a:ea typeface="+mn-lt"/>
                <a:cs typeface="+mn-lt"/>
              </a:rPr>
              <a:t>Equality Act 2010</a:t>
            </a:r>
            <a:r>
              <a:rPr lang="en-GB" sz="1100">
                <a:latin typeface="Arial"/>
                <a:ea typeface="+mn-lt"/>
                <a:cs typeface="+mn-lt"/>
              </a:rPr>
              <a:t>. Available at: </a:t>
            </a:r>
            <a:r>
              <a:rPr lang="en-GB" sz="1100" dirty="0">
                <a:latin typeface="Arial"/>
                <a:ea typeface="+mn-lt"/>
                <a:cs typeface="+mn-lt"/>
                <a:hlinkClick r:id="rId10"/>
              </a:rPr>
              <a:t>https://www.legislation.gov.uk/ukpga/2010/15/contents</a:t>
            </a:r>
            <a:r>
              <a:rPr lang="en-GB" sz="1100">
                <a:latin typeface="Arial"/>
                <a:ea typeface="+mn-lt"/>
                <a:cs typeface="+mn-lt"/>
              </a:rPr>
              <a:t> (Accessed: 25 November 2025).</a:t>
            </a:r>
            <a:endParaRPr lang="en-GB" sz="11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100">
                <a:latin typeface="Arial"/>
                <a:ea typeface="+mn-lt"/>
                <a:cs typeface="+mn-lt"/>
              </a:rPr>
              <a:t>NHS (2019) </a:t>
            </a:r>
            <a:r>
              <a:rPr lang="en-GB" sz="1100" i="1">
                <a:latin typeface="Arial"/>
                <a:ea typeface="+mn-lt"/>
                <a:cs typeface="+mn-lt"/>
              </a:rPr>
              <a:t>The NHS Long Term Plan</a:t>
            </a:r>
            <a:r>
              <a:rPr lang="en-GB" sz="1100">
                <a:latin typeface="Arial"/>
                <a:ea typeface="+mn-lt"/>
                <a:cs typeface="+mn-lt"/>
              </a:rPr>
              <a:t>. Available at: </a:t>
            </a:r>
            <a:r>
              <a:rPr lang="en-GB" sz="1100" dirty="0">
                <a:latin typeface="Arial"/>
                <a:ea typeface="+mn-lt"/>
                <a:cs typeface="+mn-lt"/>
                <a:hlinkClick r:id="rId11"/>
              </a:rPr>
              <a:t>https://www.longtermplan.nhs.uk/</a:t>
            </a:r>
            <a:r>
              <a:rPr lang="en-GB" sz="1100">
                <a:latin typeface="Arial"/>
                <a:ea typeface="+mn-lt"/>
                <a:cs typeface="+mn-lt"/>
              </a:rPr>
              <a:t> (Accessed: 25 November 2025).</a:t>
            </a:r>
            <a:endParaRPr lang="en-GB" sz="11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100" dirty="0">
                <a:latin typeface="Arial"/>
                <a:ea typeface="+mn-lt"/>
                <a:cs typeface="+mn-lt"/>
              </a:rPr>
              <a:t>Office for National Statistics (2023) </a:t>
            </a:r>
            <a:r>
              <a:rPr lang="en-GB" sz="1100" i="1" dirty="0">
                <a:latin typeface="Arial"/>
                <a:ea typeface="+mn-lt"/>
                <a:cs typeface="+mn-lt"/>
              </a:rPr>
              <a:t>Population estimates and projections</a:t>
            </a:r>
            <a:r>
              <a:rPr lang="en-GB" sz="1100" dirty="0">
                <a:latin typeface="Arial"/>
                <a:ea typeface="+mn-lt"/>
                <a:cs typeface="+mn-lt"/>
              </a:rPr>
              <a:t>. Available at: </a:t>
            </a:r>
            <a:r>
              <a:rPr lang="en-GB" sz="1100" dirty="0">
                <a:latin typeface="Arial"/>
                <a:ea typeface="+mn-lt"/>
                <a:cs typeface="+mn-lt"/>
                <a:hlinkClick r:id="rId12"/>
              </a:rPr>
              <a:t>https://www.ons.gov.uk/</a:t>
            </a:r>
            <a:r>
              <a:rPr lang="en-GB" sz="1100" dirty="0">
                <a:latin typeface="Arial"/>
                <a:ea typeface="+mn-lt"/>
                <a:cs typeface="+mn-lt"/>
              </a:rPr>
              <a:t> (Accessed: 25 November 2025).</a:t>
            </a:r>
            <a:endParaRPr lang="en-GB" sz="11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100">
                <a:latin typeface="Arial"/>
                <a:ea typeface="+mn-lt"/>
                <a:cs typeface="+mn-lt"/>
              </a:rPr>
              <a:t>Sixsmith, A. and Gutman, G. (2013) 'Technologies for active aging', </a:t>
            </a:r>
            <a:r>
              <a:rPr lang="en-GB" sz="1100" i="1">
                <a:latin typeface="Arial"/>
                <a:ea typeface="+mn-lt"/>
                <a:cs typeface="+mn-lt"/>
              </a:rPr>
              <a:t>Springer</a:t>
            </a:r>
            <a:r>
              <a:rPr lang="en-GB" sz="1100">
                <a:latin typeface="Arial"/>
                <a:ea typeface="+mn-lt"/>
                <a:cs typeface="+mn-lt"/>
              </a:rPr>
              <a:t>. </a:t>
            </a:r>
            <a:r>
              <a:rPr lang="en-GB" sz="1100" dirty="0">
                <a:latin typeface="Arial"/>
                <a:ea typeface="+mn-lt"/>
                <a:cs typeface="+mn-lt"/>
                <a:hlinkClick r:id="rId13"/>
              </a:rPr>
              <a:t>https://doi.org/10.1007/978-1-4614-4140-5</a:t>
            </a:r>
            <a:endParaRPr lang="en-GB" sz="11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100" dirty="0">
                <a:latin typeface="Arial"/>
                <a:ea typeface="+mn-lt"/>
                <a:cs typeface="+mn-lt"/>
              </a:rPr>
              <a:t>World Health Organization (2021) </a:t>
            </a:r>
            <a:r>
              <a:rPr lang="en-GB" sz="1100" i="1" dirty="0">
                <a:latin typeface="Arial"/>
                <a:ea typeface="+mn-lt"/>
                <a:cs typeface="+mn-lt"/>
              </a:rPr>
              <a:t>Ageing and health</a:t>
            </a:r>
            <a:r>
              <a:rPr lang="en-GB" sz="1100" dirty="0">
                <a:latin typeface="Arial"/>
                <a:ea typeface="+mn-lt"/>
                <a:cs typeface="+mn-lt"/>
              </a:rPr>
              <a:t>. Available at: </a:t>
            </a:r>
            <a:r>
              <a:rPr lang="en-GB" sz="1100" dirty="0">
                <a:latin typeface="Arial"/>
                <a:ea typeface="+mn-lt"/>
                <a:cs typeface="+mn-lt"/>
                <a:hlinkClick r:id="rId14"/>
              </a:rPr>
              <a:t>https://www.who.int/news-room/fact-sheets/detail/ageing-and-health</a:t>
            </a:r>
            <a:r>
              <a:rPr lang="en-GB" sz="1100" dirty="0">
                <a:latin typeface="Arial"/>
                <a:ea typeface="+mn-lt"/>
                <a:cs typeface="+mn-lt"/>
              </a:rPr>
              <a:t> (Accessed: 25 November 2025).</a:t>
            </a:r>
            <a:endParaRPr lang="en-GB" sz="1100" dirty="0">
              <a:latin typeface="Arial"/>
            </a:endParaRP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5276094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39</TotalTime>
  <Words>1246</Words>
  <Application>Microsoft Office PowerPoint</Application>
  <PresentationFormat>Widescreen</PresentationFormat>
  <Paragraphs>79</Paragraphs>
  <Slides>10</Slides>
  <Notes>0</Notes>
  <HiddenSlides>0</HiddenSlides>
  <MMClips>9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Bierstadt</vt:lpstr>
      <vt:lpstr>GestaltVTI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sabina</dc:creator>
  <cp:lastModifiedBy>Sabina Aslam (2220574)</cp:lastModifiedBy>
  <cp:revision>204</cp:revision>
  <dcterms:created xsi:type="dcterms:W3CDTF">2025-11-26T13:26:56Z</dcterms:created>
  <dcterms:modified xsi:type="dcterms:W3CDTF">2025-11-27T14:00:50Z</dcterms:modified>
</cp:coreProperties>
</file>