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notesSlides/notesSlide1.xml" ContentType="application/vnd.openxmlformats-officedocument.presentationml.notesSlide+xml"/>
  <Override PartName="/ppt/tags/tag15.xml" ContentType="application/vnd.openxmlformats-officedocument.presentationml.tags+xml"/>
  <Override PartName="/ppt/notesSlides/notesSlide2.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notesSlides/notesSlide3.xml" ContentType="application/vnd.openxmlformats-officedocument.presentationml.notesSlide+xml"/>
  <Override PartName="/ppt/tags/tag18.xml" ContentType="application/vnd.openxmlformats-officedocument.presentationml.tags+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9.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32"/>
  </p:notesMasterIdLst>
  <p:sldIdLst>
    <p:sldId id="256" r:id="rId4"/>
    <p:sldId id="257" r:id="rId5"/>
    <p:sldId id="296" r:id="rId6"/>
    <p:sldId id="305" r:id="rId7"/>
    <p:sldId id="306" r:id="rId8"/>
    <p:sldId id="308" r:id="rId9"/>
    <p:sldId id="309" r:id="rId10"/>
    <p:sldId id="310" r:id="rId11"/>
    <p:sldId id="311" r:id="rId12"/>
    <p:sldId id="260" r:id="rId13"/>
    <p:sldId id="261" r:id="rId14"/>
    <p:sldId id="262" r:id="rId15"/>
    <p:sldId id="263" r:id="rId16"/>
    <p:sldId id="264" r:id="rId17"/>
    <p:sldId id="265" r:id="rId18"/>
    <p:sldId id="266" r:id="rId19"/>
    <p:sldId id="267" r:id="rId20"/>
    <p:sldId id="268" r:id="rId21"/>
    <p:sldId id="303" r:id="rId22"/>
    <p:sldId id="302" r:id="rId23"/>
    <p:sldId id="304" r:id="rId24"/>
    <p:sldId id="269" r:id="rId25"/>
    <p:sldId id="270" r:id="rId26"/>
    <p:sldId id="271" r:id="rId27"/>
    <p:sldId id="273" r:id="rId28"/>
    <p:sldId id="275" r:id="rId29"/>
    <p:sldId id="276" r:id="rId30"/>
    <p:sldId id="277" r:id="rId3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37514AF-0BE6-40E2-BEA2-3810942E3DFC}">
          <p14:sldIdLst>
            <p14:sldId id="256"/>
            <p14:sldId id="257"/>
            <p14:sldId id="296"/>
            <p14:sldId id="305"/>
            <p14:sldId id="306"/>
            <p14:sldId id="308"/>
            <p14:sldId id="309"/>
            <p14:sldId id="310"/>
            <p14:sldId id="311"/>
            <p14:sldId id="260"/>
            <p14:sldId id="261"/>
            <p14:sldId id="262"/>
            <p14:sldId id="263"/>
            <p14:sldId id="264"/>
            <p14:sldId id="265"/>
            <p14:sldId id="266"/>
            <p14:sldId id="267"/>
            <p14:sldId id="268"/>
            <p14:sldId id="303"/>
            <p14:sldId id="302"/>
            <p14:sldId id="304"/>
            <p14:sldId id="269"/>
            <p14:sldId id="270"/>
            <p14:sldId id="271"/>
            <p14:sldId id="273"/>
            <p14:sldId id="275"/>
            <p14:sldId id="276"/>
            <p14:sldId id="277"/>
          </p14:sldIdLst>
        </p14:section>
        <p14:section name="Untitled Section" id="{5E004AB8-4225-4619-98FC-D1B0E63F73D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56D3E6-B453-81F8-5323-C34321503DB1}" v="1" dt="2023-10-20T10:14:47.277"/>
    <p1510:client id="{697B416A-D292-3EE1-A8EE-87C396B1025F}" v="1762" dt="2023-10-01T07:36:50.026"/>
    <p1510:client id="{86AFB917-4DD0-C374-41E0-5EC030F45DF0}" v="1204" dt="2023-09-28T18:25:10.973"/>
    <p1510:client id="{8B7C366A-7282-68C2-098A-E0B1574CAADE}" v="848" dt="2023-10-04T15:34:48.330"/>
    <p1510:client id="{8EE60FEB-B13B-4D69-8BC7-AADACA9B2C5D}" v="2065" dt="2023-10-06T14:01:28.438"/>
    <p1510:client id="{9188816B-283A-D8FF-3390-BEB891DDB7EE}" v="337" dt="2023-10-17T14:53:50.291"/>
    <p1510:client id="{D19BC383-DAAE-8FBB-4FD1-E115D8E0D1E9}" v="130" dt="2023-10-03T14:03:48.651"/>
    <p1510:client id="{DDEC74D6-303D-7027-6738-C90401B28A8C}" v="57" dt="2023-10-18T17:49:32.008"/>
    <p1510:client id="{F8FD3FB1-A1B3-4DDE-581C-A4C5EB842B97}" v="13" dt="2023-10-16T13:55:18.2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96" autoAdjust="0"/>
    <p:restoredTop sz="69347" autoAdjust="0"/>
  </p:normalViewPr>
  <p:slideViewPr>
    <p:cSldViewPr snapToGrid="0">
      <p:cViewPr varScale="1">
        <p:scale>
          <a:sx n="59" d="100"/>
          <a:sy n="59" d="100"/>
        </p:scale>
        <p:origin x="1454"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3BB8EC-2325-4705-B2AA-752F1B446C1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088CFF2-38FA-40E1-AB21-2FECB9198191}">
      <dgm:prSet/>
      <dgm:spPr/>
      <dgm:t>
        <a:bodyPr/>
        <a:lstStyle/>
        <a:p>
          <a:r>
            <a:rPr lang="en-GB"/>
            <a:t>Oxford Dictionaries (2013) defines an investigation as </a:t>
          </a:r>
          <a:r>
            <a:rPr lang="en-GB" i="1"/>
            <a:t>"a systematic inquiry into something so as to establish the truth: research into a subject"</a:t>
          </a:r>
          <a:endParaRPr lang="en-US"/>
        </a:p>
      </dgm:t>
    </dgm:pt>
    <dgm:pt modelId="{A75ED89D-5A97-42F9-96CB-6BB9CE43DC6A}" type="parTrans" cxnId="{B908ABF4-6BDF-4B2F-AE2D-CD9CFC16B3FF}">
      <dgm:prSet/>
      <dgm:spPr/>
      <dgm:t>
        <a:bodyPr/>
        <a:lstStyle/>
        <a:p>
          <a:endParaRPr lang="en-US"/>
        </a:p>
      </dgm:t>
    </dgm:pt>
    <dgm:pt modelId="{474E8269-4F97-4070-A6C5-2B039F246E8F}" type="sibTrans" cxnId="{B908ABF4-6BDF-4B2F-AE2D-CD9CFC16B3FF}">
      <dgm:prSet/>
      <dgm:spPr/>
      <dgm:t>
        <a:bodyPr/>
        <a:lstStyle/>
        <a:p>
          <a:endParaRPr lang="en-US"/>
        </a:p>
      </dgm:t>
    </dgm:pt>
    <dgm:pt modelId="{3B8FCE32-6CC5-4479-B377-8B533091DDE2}">
      <dgm:prSet/>
      <dgm:spPr/>
      <dgm:t>
        <a:bodyPr/>
        <a:lstStyle/>
        <a:p>
          <a:r>
            <a:rPr lang="en-GB" i="1"/>
            <a:t>"The systematic investigation into and study of material and sources in order to establish facts and reach new conclusions"</a:t>
          </a:r>
          <a:endParaRPr lang="en-US"/>
        </a:p>
      </dgm:t>
    </dgm:pt>
    <dgm:pt modelId="{25DD6941-EEDE-4A8D-ACC0-06F255E5D30E}" type="parTrans" cxnId="{C1FF53E6-6C73-4A06-BF77-0E22DD05A9C5}">
      <dgm:prSet/>
      <dgm:spPr/>
      <dgm:t>
        <a:bodyPr/>
        <a:lstStyle/>
        <a:p>
          <a:endParaRPr lang="en-US"/>
        </a:p>
      </dgm:t>
    </dgm:pt>
    <dgm:pt modelId="{8992582C-50B8-4DB1-995C-422DBAC67E2B}" type="sibTrans" cxnId="{C1FF53E6-6C73-4A06-BF77-0E22DD05A9C5}">
      <dgm:prSet/>
      <dgm:spPr/>
      <dgm:t>
        <a:bodyPr/>
        <a:lstStyle/>
        <a:p>
          <a:endParaRPr lang="en-US"/>
        </a:p>
      </dgm:t>
    </dgm:pt>
    <dgm:pt modelId="{7249E337-956E-4017-8C94-7FD68C31485C}" type="pres">
      <dgm:prSet presAssocID="{6E3BB8EC-2325-4705-B2AA-752F1B446C1C}" presName="linear" presStyleCnt="0">
        <dgm:presLayoutVars>
          <dgm:animLvl val="lvl"/>
          <dgm:resizeHandles val="exact"/>
        </dgm:presLayoutVars>
      </dgm:prSet>
      <dgm:spPr/>
    </dgm:pt>
    <dgm:pt modelId="{6A1B07B5-E72D-431B-A044-2479B9BC47A8}" type="pres">
      <dgm:prSet presAssocID="{8088CFF2-38FA-40E1-AB21-2FECB9198191}" presName="parentText" presStyleLbl="node1" presStyleIdx="0" presStyleCnt="2">
        <dgm:presLayoutVars>
          <dgm:chMax val="0"/>
          <dgm:bulletEnabled val="1"/>
        </dgm:presLayoutVars>
      </dgm:prSet>
      <dgm:spPr/>
    </dgm:pt>
    <dgm:pt modelId="{2CC4AF79-74F6-4198-A408-48A63560D082}" type="pres">
      <dgm:prSet presAssocID="{474E8269-4F97-4070-A6C5-2B039F246E8F}" presName="spacer" presStyleCnt="0"/>
      <dgm:spPr/>
    </dgm:pt>
    <dgm:pt modelId="{7BEDB3E7-A95A-415A-91B8-E98D08785C50}" type="pres">
      <dgm:prSet presAssocID="{3B8FCE32-6CC5-4479-B377-8B533091DDE2}" presName="parentText" presStyleLbl="node1" presStyleIdx="1" presStyleCnt="2">
        <dgm:presLayoutVars>
          <dgm:chMax val="0"/>
          <dgm:bulletEnabled val="1"/>
        </dgm:presLayoutVars>
      </dgm:prSet>
      <dgm:spPr/>
    </dgm:pt>
  </dgm:ptLst>
  <dgm:cxnLst>
    <dgm:cxn modelId="{8D0CA513-E978-4C1C-864B-50E7323CF6E8}" type="presOf" srcId="{8088CFF2-38FA-40E1-AB21-2FECB9198191}" destId="{6A1B07B5-E72D-431B-A044-2479B9BC47A8}" srcOrd="0" destOrd="0" presId="urn:microsoft.com/office/officeart/2005/8/layout/vList2"/>
    <dgm:cxn modelId="{C2328F9F-F0F3-40FC-8DFA-7D250F2A7084}" type="presOf" srcId="{3B8FCE32-6CC5-4479-B377-8B533091DDE2}" destId="{7BEDB3E7-A95A-415A-91B8-E98D08785C50}" srcOrd="0" destOrd="0" presId="urn:microsoft.com/office/officeart/2005/8/layout/vList2"/>
    <dgm:cxn modelId="{0F1DDFAE-88D5-45A4-AD7C-3358E4E2B786}" type="presOf" srcId="{6E3BB8EC-2325-4705-B2AA-752F1B446C1C}" destId="{7249E337-956E-4017-8C94-7FD68C31485C}" srcOrd="0" destOrd="0" presId="urn:microsoft.com/office/officeart/2005/8/layout/vList2"/>
    <dgm:cxn modelId="{C1FF53E6-6C73-4A06-BF77-0E22DD05A9C5}" srcId="{6E3BB8EC-2325-4705-B2AA-752F1B446C1C}" destId="{3B8FCE32-6CC5-4479-B377-8B533091DDE2}" srcOrd="1" destOrd="0" parTransId="{25DD6941-EEDE-4A8D-ACC0-06F255E5D30E}" sibTransId="{8992582C-50B8-4DB1-995C-422DBAC67E2B}"/>
    <dgm:cxn modelId="{B908ABF4-6BDF-4B2F-AE2D-CD9CFC16B3FF}" srcId="{6E3BB8EC-2325-4705-B2AA-752F1B446C1C}" destId="{8088CFF2-38FA-40E1-AB21-2FECB9198191}" srcOrd="0" destOrd="0" parTransId="{A75ED89D-5A97-42F9-96CB-6BB9CE43DC6A}" sibTransId="{474E8269-4F97-4070-A6C5-2B039F246E8F}"/>
    <dgm:cxn modelId="{E3550249-74D1-4D30-819D-56253E776387}" type="presParOf" srcId="{7249E337-956E-4017-8C94-7FD68C31485C}" destId="{6A1B07B5-E72D-431B-A044-2479B9BC47A8}" srcOrd="0" destOrd="0" presId="urn:microsoft.com/office/officeart/2005/8/layout/vList2"/>
    <dgm:cxn modelId="{CD874B2F-7724-46DA-AF24-2B08F858CFD6}" type="presParOf" srcId="{7249E337-956E-4017-8C94-7FD68C31485C}" destId="{2CC4AF79-74F6-4198-A408-48A63560D082}" srcOrd="1" destOrd="0" presId="urn:microsoft.com/office/officeart/2005/8/layout/vList2"/>
    <dgm:cxn modelId="{01E0124E-74C3-4490-A718-AC4B300A696D}" type="presParOf" srcId="{7249E337-956E-4017-8C94-7FD68C31485C}" destId="{7BEDB3E7-A95A-415A-91B8-E98D08785C50}"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53AD41-1748-4470-B067-C31B44FF72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356DE72-BB41-4482-BAF4-206F3868CA01}">
      <dgm:prSet/>
      <dgm:spPr/>
      <dgm:t>
        <a:bodyPr/>
        <a:lstStyle/>
        <a:p>
          <a:pPr>
            <a:lnSpc>
              <a:spcPct val="100000"/>
            </a:lnSpc>
          </a:pPr>
          <a:r>
            <a:rPr lang="en-GB" i="1" dirty="0"/>
            <a:t>"A state of mind or attitude which investigators adopt and which can be developed over time through continued use" </a:t>
          </a:r>
          <a:r>
            <a:rPr lang="en-GB" dirty="0"/>
            <a:t>(ACPO and NPIA, 2012)</a:t>
          </a:r>
          <a:endParaRPr lang="en-US" dirty="0"/>
        </a:p>
      </dgm:t>
    </dgm:pt>
    <dgm:pt modelId="{92EECCA4-4B06-4A79-9CA1-4214877B8766}" type="parTrans" cxnId="{CAEC7BD3-AAA0-4E12-97EA-61204E5165A9}">
      <dgm:prSet/>
      <dgm:spPr/>
      <dgm:t>
        <a:bodyPr/>
        <a:lstStyle/>
        <a:p>
          <a:endParaRPr lang="en-US"/>
        </a:p>
      </dgm:t>
    </dgm:pt>
    <dgm:pt modelId="{02C9A940-80A4-459D-A997-F8BF84371066}" type="sibTrans" cxnId="{CAEC7BD3-AAA0-4E12-97EA-61204E5165A9}">
      <dgm:prSet/>
      <dgm:spPr/>
      <dgm:t>
        <a:bodyPr/>
        <a:lstStyle/>
        <a:p>
          <a:endParaRPr lang="en-US"/>
        </a:p>
      </dgm:t>
    </dgm:pt>
    <dgm:pt modelId="{AAEE631D-5EBB-49CD-BFB0-FF703CA6C88C}">
      <dgm:prSet/>
      <dgm:spPr/>
      <dgm:t>
        <a:bodyPr/>
        <a:lstStyle/>
        <a:p>
          <a:pPr>
            <a:lnSpc>
              <a:spcPct val="100000"/>
            </a:lnSpc>
          </a:pPr>
          <a:r>
            <a:rPr lang="en-GB" dirty="0"/>
            <a:t>1)Planning and preparation- Set an overall direction, identify questions and develop a plan</a:t>
          </a:r>
          <a:endParaRPr lang="en-US" dirty="0"/>
        </a:p>
      </dgm:t>
    </dgm:pt>
    <dgm:pt modelId="{420A6720-0592-435A-8234-6D118CCB6627}" type="parTrans" cxnId="{D762ED2A-8D96-45A6-A81A-3650A0AA76C4}">
      <dgm:prSet/>
      <dgm:spPr/>
      <dgm:t>
        <a:bodyPr/>
        <a:lstStyle/>
        <a:p>
          <a:endParaRPr lang="en-US"/>
        </a:p>
      </dgm:t>
    </dgm:pt>
    <dgm:pt modelId="{781CA643-A085-4702-A21A-AD7DA36F9361}" type="sibTrans" cxnId="{D762ED2A-8D96-45A6-A81A-3650A0AA76C4}">
      <dgm:prSet/>
      <dgm:spPr/>
      <dgm:t>
        <a:bodyPr/>
        <a:lstStyle/>
        <a:p>
          <a:endParaRPr lang="en-US"/>
        </a:p>
      </dgm:t>
    </dgm:pt>
    <dgm:pt modelId="{25D7977C-FB5E-4F8D-AF9A-C978E5510C31}">
      <dgm:prSet/>
      <dgm:spPr/>
      <dgm:t>
        <a:bodyPr/>
        <a:lstStyle/>
        <a:p>
          <a:pPr>
            <a:lnSpc>
              <a:spcPct val="100000"/>
            </a:lnSpc>
          </a:pPr>
          <a:r>
            <a:rPr lang="en-GB" dirty="0"/>
            <a:t>2)Understanding material- Understand the origin of material to assess its validity</a:t>
          </a:r>
          <a:endParaRPr lang="en-US" dirty="0"/>
        </a:p>
      </dgm:t>
    </dgm:pt>
    <dgm:pt modelId="{D301F3CA-CF7B-43B3-A7C0-7BE17A58798E}" type="parTrans" cxnId="{5CAD1443-A570-49FE-AEDF-FC3C3A5C6274}">
      <dgm:prSet/>
      <dgm:spPr/>
      <dgm:t>
        <a:bodyPr/>
        <a:lstStyle/>
        <a:p>
          <a:endParaRPr lang="en-US"/>
        </a:p>
      </dgm:t>
    </dgm:pt>
    <dgm:pt modelId="{26212207-F141-4CBF-B110-7B521D3F7209}" type="sibTrans" cxnId="{5CAD1443-A570-49FE-AEDF-FC3C3A5C6274}">
      <dgm:prSet/>
      <dgm:spPr/>
      <dgm:t>
        <a:bodyPr/>
        <a:lstStyle/>
        <a:p>
          <a:endParaRPr lang="en-US"/>
        </a:p>
      </dgm:t>
    </dgm:pt>
    <dgm:pt modelId="{880A6C10-AB26-4D5B-BAD4-0719A7D74B45}">
      <dgm:prSet/>
      <dgm:spPr/>
      <dgm:t>
        <a:bodyPr/>
        <a:lstStyle/>
        <a:p>
          <a:pPr>
            <a:lnSpc>
              <a:spcPct val="100000"/>
            </a:lnSpc>
          </a:pPr>
          <a:r>
            <a:rPr lang="en-GB" dirty="0"/>
            <a:t>3)Examination- Systematically collect and examine material, be thorough and pay attention</a:t>
          </a:r>
          <a:endParaRPr lang="en-US" dirty="0"/>
        </a:p>
      </dgm:t>
    </dgm:pt>
    <dgm:pt modelId="{4D3C4348-5B1D-47D1-B2B0-0B8EFDBF25FC}" type="parTrans" cxnId="{2F646079-273C-4D38-AEFE-B9688A058DC6}">
      <dgm:prSet/>
      <dgm:spPr/>
      <dgm:t>
        <a:bodyPr/>
        <a:lstStyle/>
        <a:p>
          <a:endParaRPr lang="en-US"/>
        </a:p>
      </dgm:t>
    </dgm:pt>
    <dgm:pt modelId="{1F895014-6BEC-4B9C-8F64-98E44ED02305}" type="sibTrans" cxnId="{2F646079-273C-4D38-AEFE-B9688A058DC6}">
      <dgm:prSet/>
      <dgm:spPr/>
      <dgm:t>
        <a:bodyPr/>
        <a:lstStyle/>
        <a:p>
          <a:endParaRPr lang="en-US"/>
        </a:p>
      </dgm:t>
    </dgm:pt>
    <dgm:pt modelId="{EA3AB9F3-89C5-48C7-ADC3-F325568150D3}">
      <dgm:prSet/>
      <dgm:spPr/>
      <dgm:t>
        <a:bodyPr/>
        <a:lstStyle/>
        <a:p>
          <a:pPr>
            <a:lnSpc>
              <a:spcPct val="100000"/>
            </a:lnSpc>
          </a:pPr>
          <a:r>
            <a:rPr lang="en-GB" dirty="0"/>
            <a:t>4)Recording and Collating- Keep records and manage material that is gathered</a:t>
          </a:r>
          <a:endParaRPr lang="en-US" dirty="0"/>
        </a:p>
      </dgm:t>
    </dgm:pt>
    <dgm:pt modelId="{B3CB4064-2843-49D1-8862-1384660CD880}" type="parTrans" cxnId="{257967E6-9D56-47B3-97D7-D158E956FE85}">
      <dgm:prSet/>
      <dgm:spPr/>
      <dgm:t>
        <a:bodyPr/>
        <a:lstStyle/>
        <a:p>
          <a:endParaRPr lang="en-US"/>
        </a:p>
      </dgm:t>
    </dgm:pt>
    <dgm:pt modelId="{4F6C653B-7262-4C81-8251-AE30E2FC59BA}" type="sibTrans" cxnId="{257967E6-9D56-47B3-97D7-D158E956FE85}">
      <dgm:prSet/>
      <dgm:spPr/>
      <dgm:t>
        <a:bodyPr/>
        <a:lstStyle/>
        <a:p>
          <a:endParaRPr lang="en-US"/>
        </a:p>
      </dgm:t>
    </dgm:pt>
    <dgm:pt modelId="{866112CC-E507-40AB-9BB2-A39BBAE63D90}">
      <dgm:prSet/>
      <dgm:spPr/>
      <dgm:t>
        <a:bodyPr/>
        <a:lstStyle/>
        <a:p>
          <a:pPr>
            <a:lnSpc>
              <a:spcPct val="100000"/>
            </a:lnSpc>
          </a:pPr>
          <a:r>
            <a:rPr lang="en-GB" dirty="0"/>
            <a:t>5)Evaluation- Assess the material gathered and determine its contribution to resolving the issue</a:t>
          </a:r>
          <a:endParaRPr lang="en-US" dirty="0"/>
        </a:p>
      </dgm:t>
    </dgm:pt>
    <dgm:pt modelId="{DDE12E5C-055D-4823-914D-8E860AA6BABA}" type="parTrans" cxnId="{CA1C31B2-D164-41D4-9964-613716DF749A}">
      <dgm:prSet/>
      <dgm:spPr/>
      <dgm:t>
        <a:bodyPr/>
        <a:lstStyle/>
        <a:p>
          <a:endParaRPr lang="en-US"/>
        </a:p>
      </dgm:t>
    </dgm:pt>
    <dgm:pt modelId="{3173510B-5BB5-4C56-82CE-71C732F13318}" type="sibTrans" cxnId="{CA1C31B2-D164-41D4-9964-613716DF749A}">
      <dgm:prSet/>
      <dgm:spPr/>
      <dgm:t>
        <a:bodyPr/>
        <a:lstStyle/>
        <a:p>
          <a:endParaRPr lang="en-US"/>
        </a:p>
      </dgm:t>
    </dgm:pt>
    <dgm:pt modelId="{4C42E66B-7B46-45FF-A36A-367C7C1D1AF7}" type="pres">
      <dgm:prSet presAssocID="{2B53AD41-1748-4470-B067-C31B44FF72F9}" presName="root" presStyleCnt="0">
        <dgm:presLayoutVars>
          <dgm:dir/>
          <dgm:resizeHandles val="exact"/>
        </dgm:presLayoutVars>
      </dgm:prSet>
      <dgm:spPr/>
    </dgm:pt>
    <dgm:pt modelId="{B3F4F5FD-61D3-49D3-83B6-61FA82A7DC5E}" type="pres">
      <dgm:prSet presAssocID="{4356DE72-BB41-4482-BAF4-206F3868CA01}" presName="compNode" presStyleCnt="0"/>
      <dgm:spPr/>
    </dgm:pt>
    <dgm:pt modelId="{0960B758-D219-4535-A5A1-2887659E9CF5}" type="pres">
      <dgm:prSet presAssocID="{4356DE72-BB41-4482-BAF4-206F3868CA01}" presName="bgRect" presStyleLbl="bgShp" presStyleIdx="0" presStyleCnt="6"/>
      <dgm:spPr/>
    </dgm:pt>
    <dgm:pt modelId="{B459EE42-0BFE-4B4E-998E-36434C21C9D6}" type="pres">
      <dgm:prSet presAssocID="{4356DE72-BB41-4482-BAF4-206F3868CA0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23496963-A75E-4C82-9A63-9B9ADFB1E9BE}" type="pres">
      <dgm:prSet presAssocID="{4356DE72-BB41-4482-BAF4-206F3868CA01}" presName="spaceRect" presStyleCnt="0"/>
      <dgm:spPr/>
    </dgm:pt>
    <dgm:pt modelId="{BED11DBD-B1BF-47D0-9159-CE7180564598}" type="pres">
      <dgm:prSet presAssocID="{4356DE72-BB41-4482-BAF4-206F3868CA01}" presName="parTx" presStyleLbl="revTx" presStyleIdx="0" presStyleCnt="6">
        <dgm:presLayoutVars>
          <dgm:chMax val="0"/>
          <dgm:chPref val="0"/>
        </dgm:presLayoutVars>
      </dgm:prSet>
      <dgm:spPr/>
    </dgm:pt>
    <dgm:pt modelId="{A54356C7-0A6B-4379-9D31-6D4E5D18CA32}" type="pres">
      <dgm:prSet presAssocID="{02C9A940-80A4-459D-A997-F8BF84371066}" presName="sibTrans" presStyleCnt="0"/>
      <dgm:spPr/>
    </dgm:pt>
    <dgm:pt modelId="{6BC33548-6545-4BF2-9B61-D17CC18DA190}" type="pres">
      <dgm:prSet presAssocID="{AAEE631D-5EBB-49CD-BFB0-FF703CA6C88C}" presName="compNode" presStyleCnt="0"/>
      <dgm:spPr/>
    </dgm:pt>
    <dgm:pt modelId="{D7F8442B-8EFA-4F6F-865F-5D19B5871CA3}" type="pres">
      <dgm:prSet presAssocID="{AAEE631D-5EBB-49CD-BFB0-FF703CA6C88C}" presName="bgRect" presStyleLbl="bgShp" presStyleIdx="1" presStyleCnt="6"/>
      <dgm:spPr/>
    </dgm:pt>
    <dgm:pt modelId="{4B97074B-85B0-4F40-B65B-1ACD14710928}" type="pres">
      <dgm:prSet presAssocID="{AAEE631D-5EBB-49CD-BFB0-FF703CA6C88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8110D18D-7228-4CE5-8FBA-A969FBC21BAA}" type="pres">
      <dgm:prSet presAssocID="{AAEE631D-5EBB-49CD-BFB0-FF703CA6C88C}" presName="spaceRect" presStyleCnt="0"/>
      <dgm:spPr/>
    </dgm:pt>
    <dgm:pt modelId="{09BF62ED-690A-4854-8F65-60162F94F340}" type="pres">
      <dgm:prSet presAssocID="{AAEE631D-5EBB-49CD-BFB0-FF703CA6C88C}" presName="parTx" presStyleLbl="revTx" presStyleIdx="1" presStyleCnt="6">
        <dgm:presLayoutVars>
          <dgm:chMax val="0"/>
          <dgm:chPref val="0"/>
        </dgm:presLayoutVars>
      </dgm:prSet>
      <dgm:spPr/>
    </dgm:pt>
    <dgm:pt modelId="{7B0D2341-DB8E-4785-94E7-423F8261C9EA}" type="pres">
      <dgm:prSet presAssocID="{781CA643-A085-4702-A21A-AD7DA36F9361}" presName="sibTrans" presStyleCnt="0"/>
      <dgm:spPr/>
    </dgm:pt>
    <dgm:pt modelId="{D0E020CB-C998-4A3E-B188-84E983B560F6}" type="pres">
      <dgm:prSet presAssocID="{25D7977C-FB5E-4F8D-AF9A-C978E5510C31}" presName="compNode" presStyleCnt="0"/>
      <dgm:spPr/>
    </dgm:pt>
    <dgm:pt modelId="{DBF3DC03-5A77-4F18-9911-947471715E20}" type="pres">
      <dgm:prSet presAssocID="{25D7977C-FB5E-4F8D-AF9A-C978E5510C31}" presName="bgRect" presStyleLbl="bgShp" presStyleIdx="2" presStyleCnt="6"/>
      <dgm:spPr/>
    </dgm:pt>
    <dgm:pt modelId="{53B72B1D-1B49-4D86-B625-6056C674CBA5}" type="pres">
      <dgm:prSet presAssocID="{25D7977C-FB5E-4F8D-AF9A-C978E5510C3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6629620E-06B5-4D14-A940-AE93F5F0817A}" type="pres">
      <dgm:prSet presAssocID="{25D7977C-FB5E-4F8D-AF9A-C978E5510C31}" presName="spaceRect" presStyleCnt="0"/>
      <dgm:spPr/>
    </dgm:pt>
    <dgm:pt modelId="{C69DC9AC-5835-4997-B025-A99555B850A6}" type="pres">
      <dgm:prSet presAssocID="{25D7977C-FB5E-4F8D-AF9A-C978E5510C31}" presName="parTx" presStyleLbl="revTx" presStyleIdx="2" presStyleCnt="6">
        <dgm:presLayoutVars>
          <dgm:chMax val="0"/>
          <dgm:chPref val="0"/>
        </dgm:presLayoutVars>
      </dgm:prSet>
      <dgm:spPr/>
    </dgm:pt>
    <dgm:pt modelId="{121747A8-1E8A-4655-8D57-87A63987F5D6}" type="pres">
      <dgm:prSet presAssocID="{26212207-F141-4CBF-B110-7B521D3F7209}" presName="sibTrans" presStyleCnt="0"/>
      <dgm:spPr/>
    </dgm:pt>
    <dgm:pt modelId="{0B01902E-3028-415F-ACED-EAA5E855AEA6}" type="pres">
      <dgm:prSet presAssocID="{880A6C10-AB26-4D5B-BAD4-0719A7D74B45}" presName="compNode" presStyleCnt="0"/>
      <dgm:spPr/>
    </dgm:pt>
    <dgm:pt modelId="{13180EDF-ABCD-4A96-9EA3-4F84B04F3782}" type="pres">
      <dgm:prSet presAssocID="{880A6C10-AB26-4D5B-BAD4-0719A7D74B45}" presName="bgRect" presStyleLbl="bgShp" presStyleIdx="3" presStyleCnt="6"/>
      <dgm:spPr/>
    </dgm:pt>
    <dgm:pt modelId="{C0C82956-E6DF-4C72-8026-C5B9071527D0}" type="pres">
      <dgm:prSet presAssocID="{880A6C10-AB26-4D5B-BAD4-0719A7D74B4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icroscope"/>
        </a:ext>
      </dgm:extLst>
    </dgm:pt>
    <dgm:pt modelId="{36B798CA-1EEF-4522-8090-EABED84575A7}" type="pres">
      <dgm:prSet presAssocID="{880A6C10-AB26-4D5B-BAD4-0719A7D74B45}" presName="spaceRect" presStyleCnt="0"/>
      <dgm:spPr/>
    </dgm:pt>
    <dgm:pt modelId="{FDC4ACD9-6FDB-49E9-9702-946A6DFB215F}" type="pres">
      <dgm:prSet presAssocID="{880A6C10-AB26-4D5B-BAD4-0719A7D74B45}" presName="parTx" presStyleLbl="revTx" presStyleIdx="3" presStyleCnt="6">
        <dgm:presLayoutVars>
          <dgm:chMax val="0"/>
          <dgm:chPref val="0"/>
        </dgm:presLayoutVars>
      </dgm:prSet>
      <dgm:spPr/>
    </dgm:pt>
    <dgm:pt modelId="{4DED1F15-FDD9-4C6F-8179-7D7555AB9D44}" type="pres">
      <dgm:prSet presAssocID="{1F895014-6BEC-4B9C-8F64-98E44ED02305}" presName="sibTrans" presStyleCnt="0"/>
      <dgm:spPr/>
    </dgm:pt>
    <dgm:pt modelId="{9C2B52C8-2441-4C2C-B9EC-9F2CD0D34AA3}" type="pres">
      <dgm:prSet presAssocID="{EA3AB9F3-89C5-48C7-ADC3-F325568150D3}" presName="compNode" presStyleCnt="0"/>
      <dgm:spPr/>
    </dgm:pt>
    <dgm:pt modelId="{E1D9C2D2-DB10-44DA-B4EA-3C87CA8C92F5}" type="pres">
      <dgm:prSet presAssocID="{EA3AB9F3-89C5-48C7-ADC3-F325568150D3}" presName="bgRect" presStyleLbl="bgShp" presStyleIdx="4" presStyleCnt="6"/>
      <dgm:spPr/>
    </dgm:pt>
    <dgm:pt modelId="{5E6306A2-04C2-4079-A76C-A8A20B8A029F}" type="pres">
      <dgm:prSet presAssocID="{EA3AB9F3-89C5-48C7-ADC3-F325568150D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Folder"/>
        </a:ext>
      </dgm:extLst>
    </dgm:pt>
    <dgm:pt modelId="{8FA54126-E8F0-4C53-B666-6065D8FA8814}" type="pres">
      <dgm:prSet presAssocID="{EA3AB9F3-89C5-48C7-ADC3-F325568150D3}" presName="spaceRect" presStyleCnt="0"/>
      <dgm:spPr/>
    </dgm:pt>
    <dgm:pt modelId="{D649F376-E75D-49BB-AAE2-007F57B9FA68}" type="pres">
      <dgm:prSet presAssocID="{EA3AB9F3-89C5-48C7-ADC3-F325568150D3}" presName="parTx" presStyleLbl="revTx" presStyleIdx="4" presStyleCnt="6">
        <dgm:presLayoutVars>
          <dgm:chMax val="0"/>
          <dgm:chPref val="0"/>
        </dgm:presLayoutVars>
      </dgm:prSet>
      <dgm:spPr/>
    </dgm:pt>
    <dgm:pt modelId="{D127483A-067A-4B0A-8E93-2E8934AAA1DF}" type="pres">
      <dgm:prSet presAssocID="{4F6C653B-7262-4C81-8251-AE30E2FC59BA}" presName="sibTrans" presStyleCnt="0"/>
      <dgm:spPr/>
    </dgm:pt>
    <dgm:pt modelId="{CDC12874-14E9-4FF3-A0DB-54847800200F}" type="pres">
      <dgm:prSet presAssocID="{866112CC-E507-40AB-9BB2-A39BBAE63D90}" presName="compNode" presStyleCnt="0"/>
      <dgm:spPr/>
    </dgm:pt>
    <dgm:pt modelId="{84BD3154-F570-4FE8-B82C-1A8BD89FEBAD}" type="pres">
      <dgm:prSet presAssocID="{866112CC-E507-40AB-9BB2-A39BBAE63D90}" presName="bgRect" presStyleLbl="bgShp" presStyleIdx="5" presStyleCnt="6"/>
      <dgm:spPr/>
    </dgm:pt>
    <dgm:pt modelId="{36FB26FD-4575-466B-ABB9-CB6F2F436C02}" type="pres">
      <dgm:prSet presAssocID="{866112CC-E507-40AB-9BB2-A39BBAE63D9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Judge"/>
        </a:ext>
      </dgm:extLst>
    </dgm:pt>
    <dgm:pt modelId="{2530876A-C4BC-4196-BACF-5594ECB97707}" type="pres">
      <dgm:prSet presAssocID="{866112CC-E507-40AB-9BB2-A39BBAE63D90}" presName="spaceRect" presStyleCnt="0"/>
      <dgm:spPr/>
    </dgm:pt>
    <dgm:pt modelId="{913157A6-50FF-4E19-AE1A-22D7EA3E6825}" type="pres">
      <dgm:prSet presAssocID="{866112CC-E507-40AB-9BB2-A39BBAE63D90}" presName="parTx" presStyleLbl="revTx" presStyleIdx="5" presStyleCnt="6">
        <dgm:presLayoutVars>
          <dgm:chMax val="0"/>
          <dgm:chPref val="0"/>
        </dgm:presLayoutVars>
      </dgm:prSet>
      <dgm:spPr/>
    </dgm:pt>
  </dgm:ptLst>
  <dgm:cxnLst>
    <dgm:cxn modelId="{4AAD2808-F871-4264-BEB8-88ADA288C15C}" type="presOf" srcId="{2B53AD41-1748-4470-B067-C31B44FF72F9}" destId="{4C42E66B-7B46-45FF-A36A-367C7C1D1AF7}" srcOrd="0" destOrd="0" presId="urn:microsoft.com/office/officeart/2018/2/layout/IconVerticalSolidList"/>
    <dgm:cxn modelId="{D762ED2A-8D96-45A6-A81A-3650A0AA76C4}" srcId="{2B53AD41-1748-4470-B067-C31B44FF72F9}" destId="{AAEE631D-5EBB-49CD-BFB0-FF703CA6C88C}" srcOrd="1" destOrd="0" parTransId="{420A6720-0592-435A-8234-6D118CCB6627}" sibTransId="{781CA643-A085-4702-A21A-AD7DA36F9361}"/>
    <dgm:cxn modelId="{FD7C6F2D-D086-4B45-8955-FBD22E52ED98}" type="presOf" srcId="{866112CC-E507-40AB-9BB2-A39BBAE63D90}" destId="{913157A6-50FF-4E19-AE1A-22D7EA3E6825}" srcOrd="0" destOrd="0" presId="urn:microsoft.com/office/officeart/2018/2/layout/IconVerticalSolidList"/>
    <dgm:cxn modelId="{D14F8362-3A32-4D35-A0DE-E0C90EBAAFFC}" type="presOf" srcId="{25D7977C-FB5E-4F8D-AF9A-C978E5510C31}" destId="{C69DC9AC-5835-4997-B025-A99555B850A6}" srcOrd="0" destOrd="0" presId="urn:microsoft.com/office/officeart/2018/2/layout/IconVerticalSolidList"/>
    <dgm:cxn modelId="{5CAD1443-A570-49FE-AEDF-FC3C3A5C6274}" srcId="{2B53AD41-1748-4470-B067-C31B44FF72F9}" destId="{25D7977C-FB5E-4F8D-AF9A-C978E5510C31}" srcOrd="2" destOrd="0" parTransId="{D301F3CA-CF7B-43B3-A7C0-7BE17A58798E}" sibTransId="{26212207-F141-4CBF-B110-7B521D3F7209}"/>
    <dgm:cxn modelId="{2F646079-273C-4D38-AEFE-B9688A058DC6}" srcId="{2B53AD41-1748-4470-B067-C31B44FF72F9}" destId="{880A6C10-AB26-4D5B-BAD4-0719A7D74B45}" srcOrd="3" destOrd="0" parTransId="{4D3C4348-5B1D-47D1-B2B0-0B8EFDBF25FC}" sibTransId="{1F895014-6BEC-4B9C-8F64-98E44ED02305}"/>
    <dgm:cxn modelId="{7B2B0583-06ED-4696-86AC-8E37BD0CFD72}" type="presOf" srcId="{4356DE72-BB41-4482-BAF4-206F3868CA01}" destId="{BED11DBD-B1BF-47D0-9159-CE7180564598}" srcOrd="0" destOrd="0" presId="urn:microsoft.com/office/officeart/2018/2/layout/IconVerticalSolidList"/>
    <dgm:cxn modelId="{CA1C31B2-D164-41D4-9964-613716DF749A}" srcId="{2B53AD41-1748-4470-B067-C31B44FF72F9}" destId="{866112CC-E507-40AB-9BB2-A39BBAE63D90}" srcOrd="5" destOrd="0" parTransId="{DDE12E5C-055D-4823-914D-8E860AA6BABA}" sibTransId="{3173510B-5BB5-4C56-82CE-71C732F13318}"/>
    <dgm:cxn modelId="{CAEC7BD3-AAA0-4E12-97EA-61204E5165A9}" srcId="{2B53AD41-1748-4470-B067-C31B44FF72F9}" destId="{4356DE72-BB41-4482-BAF4-206F3868CA01}" srcOrd="0" destOrd="0" parTransId="{92EECCA4-4B06-4A79-9CA1-4214877B8766}" sibTransId="{02C9A940-80A4-459D-A997-F8BF84371066}"/>
    <dgm:cxn modelId="{FB2EFFDF-A1D8-472D-9AEA-1D2D910C6DD2}" type="presOf" srcId="{880A6C10-AB26-4D5B-BAD4-0719A7D74B45}" destId="{FDC4ACD9-6FDB-49E9-9702-946A6DFB215F}" srcOrd="0" destOrd="0" presId="urn:microsoft.com/office/officeart/2018/2/layout/IconVerticalSolidList"/>
    <dgm:cxn modelId="{257967E6-9D56-47B3-97D7-D158E956FE85}" srcId="{2B53AD41-1748-4470-B067-C31B44FF72F9}" destId="{EA3AB9F3-89C5-48C7-ADC3-F325568150D3}" srcOrd="4" destOrd="0" parTransId="{B3CB4064-2843-49D1-8862-1384660CD880}" sibTransId="{4F6C653B-7262-4C81-8251-AE30E2FC59BA}"/>
    <dgm:cxn modelId="{891230F4-2434-4F66-A9BA-925B60E4AF75}" type="presOf" srcId="{AAEE631D-5EBB-49CD-BFB0-FF703CA6C88C}" destId="{09BF62ED-690A-4854-8F65-60162F94F340}" srcOrd="0" destOrd="0" presId="urn:microsoft.com/office/officeart/2018/2/layout/IconVerticalSolidList"/>
    <dgm:cxn modelId="{80EBE6FF-58CD-41B6-9C5D-106DD33743DE}" type="presOf" srcId="{EA3AB9F3-89C5-48C7-ADC3-F325568150D3}" destId="{D649F376-E75D-49BB-AAE2-007F57B9FA68}" srcOrd="0" destOrd="0" presId="urn:microsoft.com/office/officeart/2018/2/layout/IconVerticalSolidList"/>
    <dgm:cxn modelId="{2A533746-83F7-44C8-8C93-E68A30BD0D99}" type="presParOf" srcId="{4C42E66B-7B46-45FF-A36A-367C7C1D1AF7}" destId="{B3F4F5FD-61D3-49D3-83B6-61FA82A7DC5E}" srcOrd="0" destOrd="0" presId="urn:microsoft.com/office/officeart/2018/2/layout/IconVerticalSolidList"/>
    <dgm:cxn modelId="{CFC55D5E-42B6-458E-9AF7-3D888A02A495}" type="presParOf" srcId="{B3F4F5FD-61D3-49D3-83B6-61FA82A7DC5E}" destId="{0960B758-D219-4535-A5A1-2887659E9CF5}" srcOrd="0" destOrd="0" presId="urn:microsoft.com/office/officeart/2018/2/layout/IconVerticalSolidList"/>
    <dgm:cxn modelId="{E6FE5EE8-678C-4C25-B243-71A0414662BD}" type="presParOf" srcId="{B3F4F5FD-61D3-49D3-83B6-61FA82A7DC5E}" destId="{B459EE42-0BFE-4B4E-998E-36434C21C9D6}" srcOrd="1" destOrd="0" presId="urn:microsoft.com/office/officeart/2018/2/layout/IconVerticalSolidList"/>
    <dgm:cxn modelId="{C4FDF41D-762E-41F9-99C3-33834A8B21D4}" type="presParOf" srcId="{B3F4F5FD-61D3-49D3-83B6-61FA82A7DC5E}" destId="{23496963-A75E-4C82-9A63-9B9ADFB1E9BE}" srcOrd="2" destOrd="0" presId="urn:microsoft.com/office/officeart/2018/2/layout/IconVerticalSolidList"/>
    <dgm:cxn modelId="{B4E8D1B7-0E57-4169-BDB0-8949794EF6A6}" type="presParOf" srcId="{B3F4F5FD-61D3-49D3-83B6-61FA82A7DC5E}" destId="{BED11DBD-B1BF-47D0-9159-CE7180564598}" srcOrd="3" destOrd="0" presId="urn:microsoft.com/office/officeart/2018/2/layout/IconVerticalSolidList"/>
    <dgm:cxn modelId="{046AA489-FEB1-4893-9BC2-56E6F5F565B4}" type="presParOf" srcId="{4C42E66B-7B46-45FF-A36A-367C7C1D1AF7}" destId="{A54356C7-0A6B-4379-9D31-6D4E5D18CA32}" srcOrd="1" destOrd="0" presId="urn:microsoft.com/office/officeart/2018/2/layout/IconVerticalSolidList"/>
    <dgm:cxn modelId="{BEB74144-63E4-44EF-91C6-512BBB47C016}" type="presParOf" srcId="{4C42E66B-7B46-45FF-A36A-367C7C1D1AF7}" destId="{6BC33548-6545-4BF2-9B61-D17CC18DA190}" srcOrd="2" destOrd="0" presId="urn:microsoft.com/office/officeart/2018/2/layout/IconVerticalSolidList"/>
    <dgm:cxn modelId="{20CD5BD1-C94E-4D0B-814A-579090996F18}" type="presParOf" srcId="{6BC33548-6545-4BF2-9B61-D17CC18DA190}" destId="{D7F8442B-8EFA-4F6F-865F-5D19B5871CA3}" srcOrd="0" destOrd="0" presId="urn:microsoft.com/office/officeart/2018/2/layout/IconVerticalSolidList"/>
    <dgm:cxn modelId="{FB84DA56-9682-4344-9740-F514EE1CFE51}" type="presParOf" srcId="{6BC33548-6545-4BF2-9B61-D17CC18DA190}" destId="{4B97074B-85B0-4F40-B65B-1ACD14710928}" srcOrd="1" destOrd="0" presId="urn:microsoft.com/office/officeart/2018/2/layout/IconVerticalSolidList"/>
    <dgm:cxn modelId="{9FCF4DDA-2887-4AE4-A0D1-ACB1707C7395}" type="presParOf" srcId="{6BC33548-6545-4BF2-9B61-D17CC18DA190}" destId="{8110D18D-7228-4CE5-8FBA-A969FBC21BAA}" srcOrd="2" destOrd="0" presId="urn:microsoft.com/office/officeart/2018/2/layout/IconVerticalSolidList"/>
    <dgm:cxn modelId="{0A1F68B0-7B67-4AED-ABF6-18085AAE531C}" type="presParOf" srcId="{6BC33548-6545-4BF2-9B61-D17CC18DA190}" destId="{09BF62ED-690A-4854-8F65-60162F94F340}" srcOrd="3" destOrd="0" presId="urn:microsoft.com/office/officeart/2018/2/layout/IconVerticalSolidList"/>
    <dgm:cxn modelId="{0A0CA305-53E8-4B2D-99FB-9A74D15E32B5}" type="presParOf" srcId="{4C42E66B-7B46-45FF-A36A-367C7C1D1AF7}" destId="{7B0D2341-DB8E-4785-94E7-423F8261C9EA}" srcOrd="3" destOrd="0" presId="urn:microsoft.com/office/officeart/2018/2/layout/IconVerticalSolidList"/>
    <dgm:cxn modelId="{BB8FE1B5-DFD6-4F6D-86D7-96F6E6714ECA}" type="presParOf" srcId="{4C42E66B-7B46-45FF-A36A-367C7C1D1AF7}" destId="{D0E020CB-C998-4A3E-B188-84E983B560F6}" srcOrd="4" destOrd="0" presId="urn:microsoft.com/office/officeart/2018/2/layout/IconVerticalSolidList"/>
    <dgm:cxn modelId="{49230AC3-89D9-4A1B-B89B-932EDFC66852}" type="presParOf" srcId="{D0E020CB-C998-4A3E-B188-84E983B560F6}" destId="{DBF3DC03-5A77-4F18-9911-947471715E20}" srcOrd="0" destOrd="0" presId="urn:microsoft.com/office/officeart/2018/2/layout/IconVerticalSolidList"/>
    <dgm:cxn modelId="{B7F76F52-4BB0-4790-8378-9CE158E56A99}" type="presParOf" srcId="{D0E020CB-C998-4A3E-B188-84E983B560F6}" destId="{53B72B1D-1B49-4D86-B625-6056C674CBA5}" srcOrd="1" destOrd="0" presId="urn:microsoft.com/office/officeart/2018/2/layout/IconVerticalSolidList"/>
    <dgm:cxn modelId="{38E2A1FE-5513-467D-89B9-14DB5999013F}" type="presParOf" srcId="{D0E020CB-C998-4A3E-B188-84E983B560F6}" destId="{6629620E-06B5-4D14-A940-AE93F5F0817A}" srcOrd="2" destOrd="0" presId="urn:microsoft.com/office/officeart/2018/2/layout/IconVerticalSolidList"/>
    <dgm:cxn modelId="{BD40C6DD-9686-437A-AE21-4E1DA204695D}" type="presParOf" srcId="{D0E020CB-C998-4A3E-B188-84E983B560F6}" destId="{C69DC9AC-5835-4997-B025-A99555B850A6}" srcOrd="3" destOrd="0" presId="urn:microsoft.com/office/officeart/2018/2/layout/IconVerticalSolidList"/>
    <dgm:cxn modelId="{D0C9E1B8-7819-4D6B-BA37-87DDEA3044F3}" type="presParOf" srcId="{4C42E66B-7B46-45FF-A36A-367C7C1D1AF7}" destId="{121747A8-1E8A-4655-8D57-87A63987F5D6}" srcOrd="5" destOrd="0" presId="urn:microsoft.com/office/officeart/2018/2/layout/IconVerticalSolidList"/>
    <dgm:cxn modelId="{BD4FF553-FA25-44D1-BDD7-49978CB7F73D}" type="presParOf" srcId="{4C42E66B-7B46-45FF-A36A-367C7C1D1AF7}" destId="{0B01902E-3028-415F-ACED-EAA5E855AEA6}" srcOrd="6" destOrd="0" presId="urn:microsoft.com/office/officeart/2018/2/layout/IconVerticalSolidList"/>
    <dgm:cxn modelId="{5B13B48F-8768-42F6-975E-0F986BCC8E8E}" type="presParOf" srcId="{0B01902E-3028-415F-ACED-EAA5E855AEA6}" destId="{13180EDF-ABCD-4A96-9EA3-4F84B04F3782}" srcOrd="0" destOrd="0" presId="urn:microsoft.com/office/officeart/2018/2/layout/IconVerticalSolidList"/>
    <dgm:cxn modelId="{A3B0B921-DF7D-45B1-AF4F-057194C51DE1}" type="presParOf" srcId="{0B01902E-3028-415F-ACED-EAA5E855AEA6}" destId="{C0C82956-E6DF-4C72-8026-C5B9071527D0}" srcOrd="1" destOrd="0" presId="urn:microsoft.com/office/officeart/2018/2/layout/IconVerticalSolidList"/>
    <dgm:cxn modelId="{1ADFCF3A-0045-45C1-B8CA-AD48E7E6AE8A}" type="presParOf" srcId="{0B01902E-3028-415F-ACED-EAA5E855AEA6}" destId="{36B798CA-1EEF-4522-8090-EABED84575A7}" srcOrd="2" destOrd="0" presId="urn:microsoft.com/office/officeart/2018/2/layout/IconVerticalSolidList"/>
    <dgm:cxn modelId="{E142802E-D050-4A8C-8496-B13982C5E4AA}" type="presParOf" srcId="{0B01902E-3028-415F-ACED-EAA5E855AEA6}" destId="{FDC4ACD9-6FDB-49E9-9702-946A6DFB215F}" srcOrd="3" destOrd="0" presId="urn:microsoft.com/office/officeart/2018/2/layout/IconVerticalSolidList"/>
    <dgm:cxn modelId="{742B081F-8921-48BB-BBC7-593AAD6328A0}" type="presParOf" srcId="{4C42E66B-7B46-45FF-A36A-367C7C1D1AF7}" destId="{4DED1F15-FDD9-4C6F-8179-7D7555AB9D44}" srcOrd="7" destOrd="0" presId="urn:microsoft.com/office/officeart/2018/2/layout/IconVerticalSolidList"/>
    <dgm:cxn modelId="{75204BCE-02AF-4050-8667-24718DDBC759}" type="presParOf" srcId="{4C42E66B-7B46-45FF-A36A-367C7C1D1AF7}" destId="{9C2B52C8-2441-4C2C-B9EC-9F2CD0D34AA3}" srcOrd="8" destOrd="0" presId="urn:microsoft.com/office/officeart/2018/2/layout/IconVerticalSolidList"/>
    <dgm:cxn modelId="{4E5227D5-040F-466E-A310-31858CDC0229}" type="presParOf" srcId="{9C2B52C8-2441-4C2C-B9EC-9F2CD0D34AA3}" destId="{E1D9C2D2-DB10-44DA-B4EA-3C87CA8C92F5}" srcOrd="0" destOrd="0" presId="urn:microsoft.com/office/officeart/2018/2/layout/IconVerticalSolidList"/>
    <dgm:cxn modelId="{EEC8D4B6-7AF9-44CB-AAC7-9F2AF10BF1B8}" type="presParOf" srcId="{9C2B52C8-2441-4C2C-B9EC-9F2CD0D34AA3}" destId="{5E6306A2-04C2-4079-A76C-A8A20B8A029F}" srcOrd="1" destOrd="0" presId="urn:microsoft.com/office/officeart/2018/2/layout/IconVerticalSolidList"/>
    <dgm:cxn modelId="{D609C50E-1641-4A2E-9979-3FE759F34E83}" type="presParOf" srcId="{9C2B52C8-2441-4C2C-B9EC-9F2CD0D34AA3}" destId="{8FA54126-E8F0-4C53-B666-6065D8FA8814}" srcOrd="2" destOrd="0" presId="urn:microsoft.com/office/officeart/2018/2/layout/IconVerticalSolidList"/>
    <dgm:cxn modelId="{6BACF6F1-3CBD-4686-8F7D-AB469990DE88}" type="presParOf" srcId="{9C2B52C8-2441-4C2C-B9EC-9F2CD0D34AA3}" destId="{D649F376-E75D-49BB-AAE2-007F57B9FA68}" srcOrd="3" destOrd="0" presId="urn:microsoft.com/office/officeart/2018/2/layout/IconVerticalSolidList"/>
    <dgm:cxn modelId="{EC73E5D6-FE8B-466F-9305-31315C7422F1}" type="presParOf" srcId="{4C42E66B-7B46-45FF-A36A-367C7C1D1AF7}" destId="{D127483A-067A-4B0A-8E93-2E8934AAA1DF}" srcOrd="9" destOrd="0" presId="urn:microsoft.com/office/officeart/2018/2/layout/IconVerticalSolidList"/>
    <dgm:cxn modelId="{6A6D864C-F408-4870-9980-554F1F385436}" type="presParOf" srcId="{4C42E66B-7B46-45FF-A36A-367C7C1D1AF7}" destId="{CDC12874-14E9-4FF3-A0DB-54847800200F}" srcOrd="10" destOrd="0" presId="urn:microsoft.com/office/officeart/2018/2/layout/IconVerticalSolidList"/>
    <dgm:cxn modelId="{9812FAC4-0E84-4E4D-9EBC-5A9AF179F39E}" type="presParOf" srcId="{CDC12874-14E9-4FF3-A0DB-54847800200F}" destId="{84BD3154-F570-4FE8-B82C-1A8BD89FEBAD}" srcOrd="0" destOrd="0" presId="urn:microsoft.com/office/officeart/2018/2/layout/IconVerticalSolidList"/>
    <dgm:cxn modelId="{9E806133-56DC-47D9-BBAA-94C379B392B7}" type="presParOf" srcId="{CDC12874-14E9-4FF3-A0DB-54847800200F}" destId="{36FB26FD-4575-466B-ABB9-CB6F2F436C02}" srcOrd="1" destOrd="0" presId="urn:microsoft.com/office/officeart/2018/2/layout/IconVerticalSolidList"/>
    <dgm:cxn modelId="{00D4B41A-C5AE-4556-ACE9-92CC1DCA78AE}" type="presParOf" srcId="{CDC12874-14E9-4FF3-A0DB-54847800200F}" destId="{2530876A-C4BC-4196-BACF-5594ECB97707}" srcOrd="2" destOrd="0" presId="urn:microsoft.com/office/officeart/2018/2/layout/IconVerticalSolidList"/>
    <dgm:cxn modelId="{98F10919-970C-4D6C-866A-A4484E8E7184}" type="presParOf" srcId="{CDC12874-14E9-4FF3-A0DB-54847800200F}" destId="{913157A6-50FF-4E19-AE1A-22D7EA3E6825}"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B07B5-E72D-431B-A044-2479B9BC47A8}">
      <dsp:nvSpPr>
        <dsp:cNvPr id="0" name=""/>
        <dsp:cNvSpPr/>
      </dsp:nvSpPr>
      <dsp:spPr>
        <a:xfrm>
          <a:off x="0" y="213899"/>
          <a:ext cx="6581776" cy="21036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Oxford Dictionaries (2013) defines an investigation as </a:t>
          </a:r>
          <a:r>
            <a:rPr lang="en-GB" sz="3100" i="1" kern="1200"/>
            <a:t>"a systematic inquiry into something so as to establish the truth: research into a subject"</a:t>
          </a:r>
          <a:endParaRPr lang="en-US" sz="3100" kern="1200"/>
        </a:p>
      </dsp:txBody>
      <dsp:txXfrm>
        <a:off x="102692" y="316591"/>
        <a:ext cx="6376392" cy="1898276"/>
      </dsp:txXfrm>
    </dsp:sp>
    <dsp:sp modelId="{7BEDB3E7-A95A-415A-91B8-E98D08785C50}">
      <dsp:nvSpPr>
        <dsp:cNvPr id="0" name=""/>
        <dsp:cNvSpPr/>
      </dsp:nvSpPr>
      <dsp:spPr>
        <a:xfrm>
          <a:off x="0" y="2406839"/>
          <a:ext cx="6581776" cy="2103660"/>
        </a:xfrm>
        <a:prstGeom prst="roundRect">
          <a:avLst/>
        </a:prstGeom>
        <a:solidFill>
          <a:schemeClr val="accent5">
            <a:hueOff val="20091630"/>
            <a:satOff val="-171"/>
            <a:lumOff val="-60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i="1" kern="1200"/>
            <a:t>"The systematic investigation into and study of material and sources in order to establish facts and reach new conclusions"</a:t>
          </a:r>
          <a:endParaRPr lang="en-US" sz="3100" kern="1200"/>
        </a:p>
      </dsp:txBody>
      <dsp:txXfrm>
        <a:off x="102692" y="2509531"/>
        <a:ext cx="6376392" cy="18982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60B758-D219-4535-A5A1-2887659E9CF5}">
      <dsp:nvSpPr>
        <dsp:cNvPr id="0" name=""/>
        <dsp:cNvSpPr/>
      </dsp:nvSpPr>
      <dsp:spPr>
        <a:xfrm>
          <a:off x="0" y="177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59EE42-0BFE-4B4E-998E-36434C21C9D6}">
      <dsp:nvSpPr>
        <dsp:cNvPr id="0" name=""/>
        <dsp:cNvSpPr/>
      </dsp:nvSpPr>
      <dsp:spPr>
        <a:xfrm>
          <a:off x="229296" y="172330"/>
          <a:ext cx="416903" cy="4169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D11DBD-B1BF-47D0-9159-CE7180564598}">
      <dsp:nvSpPr>
        <dsp:cNvPr id="0" name=""/>
        <dsp:cNvSpPr/>
      </dsp:nvSpPr>
      <dsp:spPr>
        <a:xfrm>
          <a:off x="875496" y="177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i="1" kern="1200" dirty="0"/>
            <a:t>"A state of mind or attitude which investigators adopt and which can be developed over time through continued use" </a:t>
          </a:r>
          <a:r>
            <a:rPr lang="en-GB" sz="1400" kern="1200" dirty="0"/>
            <a:t>(ACPO and NPIA, 2012)</a:t>
          </a:r>
          <a:endParaRPr lang="en-US" sz="1400" kern="1200" dirty="0"/>
        </a:p>
      </dsp:txBody>
      <dsp:txXfrm>
        <a:off x="875496" y="1778"/>
        <a:ext cx="5296451" cy="758005"/>
      </dsp:txXfrm>
    </dsp:sp>
    <dsp:sp modelId="{D7F8442B-8EFA-4F6F-865F-5D19B5871CA3}">
      <dsp:nvSpPr>
        <dsp:cNvPr id="0" name=""/>
        <dsp:cNvSpPr/>
      </dsp:nvSpPr>
      <dsp:spPr>
        <a:xfrm>
          <a:off x="0" y="949286"/>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97074B-85B0-4F40-B65B-1ACD14710928}">
      <dsp:nvSpPr>
        <dsp:cNvPr id="0" name=""/>
        <dsp:cNvSpPr/>
      </dsp:nvSpPr>
      <dsp:spPr>
        <a:xfrm>
          <a:off x="229296" y="1119837"/>
          <a:ext cx="416903" cy="4169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BF62ED-690A-4854-8F65-60162F94F340}">
      <dsp:nvSpPr>
        <dsp:cNvPr id="0" name=""/>
        <dsp:cNvSpPr/>
      </dsp:nvSpPr>
      <dsp:spPr>
        <a:xfrm>
          <a:off x="875496" y="949286"/>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1)Planning and preparation- Set an overall direction, identify questions and develop a plan</a:t>
          </a:r>
          <a:endParaRPr lang="en-US" sz="1400" kern="1200" dirty="0"/>
        </a:p>
      </dsp:txBody>
      <dsp:txXfrm>
        <a:off x="875496" y="949286"/>
        <a:ext cx="5296451" cy="758005"/>
      </dsp:txXfrm>
    </dsp:sp>
    <dsp:sp modelId="{DBF3DC03-5A77-4F18-9911-947471715E20}">
      <dsp:nvSpPr>
        <dsp:cNvPr id="0" name=""/>
        <dsp:cNvSpPr/>
      </dsp:nvSpPr>
      <dsp:spPr>
        <a:xfrm>
          <a:off x="0" y="1896793"/>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B72B1D-1B49-4D86-B625-6056C674CBA5}">
      <dsp:nvSpPr>
        <dsp:cNvPr id="0" name=""/>
        <dsp:cNvSpPr/>
      </dsp:nvSpPr>
      <dsp:spPr>
        <a:xfrm>
          <a:off x="229296" y="2067344"/>
          <a:ext cx="416903" cy="4169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9DC9AC-5835-4997-B025-A99555B850A6}">
      <dsp:nvSpPr>
        <dsp:cNvPr id="0" name=""/>
        <dsp:cNvSpPr/>
      </dsp:nvSpPr>
      <dsp:spPr>
        <a:xfrm>
          <a:off x="875496" y="1896793"/>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2)Understanding material- Understand the origin of material to assess its validity</a:t>
          </a:r>
          <a:endParaRPr lang="en-US" sz="1400" kern="1200" dirty="0"/>
        </a:p>
      </dsp:txBody>
      <dsp:txXfrm>
        <a:off x="875496" y="1896793"/>
        <a:ext cx="5296451" cy="758005"/>
      </dsp:txXfrm>
    </dsp:sp>
    <dsp:sp modelId="{13180EDF-ABCD-4A96-9EA3-4F84B04F3782}">
      <dsp:nvSpPr>
        <dsp:cNvPr id="0" name=""/>
        <dsp:cNvSpPr/>
      </dsp:nvSpPr>
      <dsp:spPr>
        <a:xfrm>
          <a:off x="0" y="2844300"/>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C82956-E6DF-4C72-8026-C5B9071527D0}">
      <dsp:nvSpPr>
        <dsp:cNvPr id="0" name=""/>
        <dsp:cNvSpPr/>
      </dsp:nvSpPr>
      <dsp:spPr>
        <a:xfrm>
          <a:off x="229296" y="3014852"/>
          <a:ext cx="416903" cy="4169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C4ACD9-6FDB-49E9-9702-946A6DFB215F}">
      <dsp:nvSpPr>
        <dsp:cNvPr id="0" name=""/>
        <dsp:cNvSpPr/>
      </dsp:nvSpPr>
      <dsp:spPr>
        <a:xfrm>
          <a:off x="875496" y="2844300"/>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3)Examination- Systematically collect and examine material, be thorough and pay attention</a:t>
          </a:r>
          <a:endParaRPr lang="en-US" sz="1400" kern="1200" dirty="0"/>
        </a:p>
      </dsp:txBody>
      <dsp:txXfrm>
        <a:off x="875496" y="2844300"/>
        <a:ext cx="5296451" cy="758005"/>
      </dsp:txXfrm>
    </dsp:sp>
    <dsp:sp modelId="{E1D9C2D2-DB10-44DA-B4EA-3C87CA8C92F5}">
      <dsp:nvSpPr>
        <dsp:cNvPr id="0" name=""/>
        <dsp:cNvSpPr/>
      </dsp:nvSpPr>
      <dsp:spPr>
        <a:xfrm>
          <a:off x="0" y="379180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6306A2-04C2-4079-A76C-A8A20B8A029F}">
      <dsp:nvSpPr>
        <dsp:cNvPr id="0" name=""/>
        <dsp:cNvSpPr/>
      </dsp:nvSpPr>
      <dsp:spPr>
        <a:xfrm>
          <a:off x="229296" y="3962359"/>
          <a:ext cx="416903" cy="4169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49F376-E75D-49BB-AAE2-007F57B9FA68}">
      <dsp:nvSpPr>
        <dsp:cNvPr id="0" name=""/>
        <dsp:cNvSpPr/>
      </dsp:nvSpPr>
      <dsp:spPr>
        <a:xfrm>
          <a:off x="875496" y="379180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4)Recording and Collating- Keep records and manage material that is gathered</a:t>
          </a:r>
          <a:endParaRPr lang="en-US" sz="1400" kern="1200" dirty="0"/>
        </a:p>
      </dsp:txBody>
      <dsp:txXfrm>
        <a:off x="875496" y="3791808"/>
        <a:ext cx="5296451" cy="758005"/>
      </dsp:txXfrm>
    </dsp:sp>
    <dsp:sp modelId="{84BD3154-F570-4FE8-B82C-1A8BD89FEBAD}">
      <dsp:nvSpPr>
        <dsp:cNvPr id="0" name=""/>
        <dsp:cNvSpPr/>
      </dsp:nvSpPr>
      <dsp:spPr>
        <a:xfrm>
          <a:off x="0" y="4739315"/>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FB26FD-4575-466B-ABB9-CB6F2F436C02}">
      <dsp:nvSpPr>
        <dsp:cNvPr id="0" name=""/>
        <dsp:cNvSpPr/>
      </dsp:nvSpPr>
      <dsp:spPr>
        <a:xfrm>
          <a:off x="229296" y="4909866"/>
          <a:ext cx="416903" cy="4169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3157A6-50FF-4E19-AE1A-22D7EA3E6825}">
      <dsp:nvSpPr>
        <dsp:cNvPr id="0" name=""/>
        <dsp:cNvSpPr/>
      </dsp:nvSpPr>
      <dsp:spPr>
        <a:xfrm>
          <a:off x="875496" y="4739315"/>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5)Evaluation- Assess the material gathered and determine its contribution to resolving the issue</a:t>
          </a:r>
          <a:endParaRPr lang="en-US" sz="1400" kern="1200" dirty="0"/>
        </a:p>
      </dsp:txBody>
      <dsp:txXfrm>
        <a:off x="875496" y="4739315"/>
        <a:ext cx="5296451" cy="75800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CE3750-02CF-4A5C-801E-CC62C69DDAC5}" type="datetimeFigureOut">
              <a:t>2/11/2024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FA8546-27D1-4FB8-AC29-14A6183D0D78}" type="slidenum">
              <a:t>‹#›</a:t>
            </a:fld>
            <a:endParaRPr lang="en-GB"/>
          </a:p>
        </p:txBody>
      </p:sp>
    </p:spTree>
    <p:extLst>
      <p:ext uri="{BB962C8B-B14F-4D97-AF65-F5344CB8AC3E}">
        <p14:creationId xmlns:p14="http://schemas.microsoft.com/office/powerpoint/2010/main" val="1766646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ucl.ac.uk/"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Evidence is presented using the EMMIE framework. EMMIE is a rating and ranking system that was developed by academics at</a:t>
            </a:r>
            <a:r>
              <a:rPr lang="en-GB" b="1" i="0" dirty="0">
                <a:solidFill>
                  <a:srgbClr val="000000"/>
                </a:solidFill>
                <a:effectLst/>
                <a:latin typeface="Gotham"/>
              </a:rPr>
              <a:t> </a:t>
            </a:r>
            <a:r>
              <a:rPr lang="en-GB" b="1" i="0" u="sng" dirty="0">
                <a:solidFill>
                  <a:srgbClr val="2E2C70"/>
                </a:solidFill>
                <a:effectLst/>
                <a:latin typeface="Gotham"/>
                <a:hlinkClick r:id="rId3"/>
              </a:rPr>
              <a:t>University College London(opens an external website in the same tab)</a:t>
            </a:r>
            <a:r>
              <a:rPr lang="en-GB" b="0" i="0" dirty="0">
                <a:solidFill>
                  <a:srgbClr val="000000"/>
                </a:solidFill>
                <a:effectLst/>
                <a:latin typeface="Gotham"/>
              </a:rPr>
              <a:t>. It helps practitioners and decision-makers to access the evidence-base easily and quickly. EMMIE rates each intervention against five dimensions. </a:t>
            </a:r>
          </a:p>
          <a:p>
            <a:pPr algn="l">
              <a:buFont typeface="Arial" panose="020B0604020202020204" pitchFamily="34" charset="0"/>
              <a:buChar char="•"/>
            </a:pPr>
            <a:r>
              <a:rPr lang="en-GB" b="0" i="0" dirty="0">
                <a:solidFill>
                  <a:srgbClr val="000000"/>
                </a:solidFill>
                <a:effectLst/>
                <a:latin typeface="Gotham"/>
              </a:rPr>
              <a:t>Effect – impact on crime. Whether the evidence suggests the intervention led to an increase or decrease in crime, or had no impact.</a:t>
            </a:r>
          </a:p>
          <a:p>
            <a:pPr algn="l">
              <a:buFont typeface="Arial" panose="020B0604020202020204" pitchFamily="34" charset="0"/>
              <a:buChar char="•"/>
            </a:pPr>
            <a:r>
              <a:rPr lang="en-GB" b="0" i="0" dirty="0">
                <a:solidFill>
                  <a:srgbClr val="000000"/>
                </a:solidFill>
                <a:effectLst/>
                <a:latin typeface="Gotham"/>
              </a:rPr>
              <a:t>Mechanism – how it works. What it is about the intervention that could explain its effect.</a:t>
            </a:r>
          </a:p>
          <a:p>
            <a:pPr algn="l">
              <a:buFont typeface="Arial" panose="020B0604020202020204" pitchFamily="34" charset="0"/>
              <a:buChar char="•"/>
            </a:pPr>
            <a:r>
              <a:rPr lang="en-GB" b="0" i="0" dirty="0">
                <a:solidFill>
                  <a:srgbClr val="000000"/>
                </a:solidFill>
                <a:effectLst/>
                <a:latin typeface="Gotham"/>
              </a:rPr>
              <a:t>​Moderators – where it works. ​The circumstances and contexts where the intervention is likely to work or not work.</a:t>
            </a:r>
          </a:p>
          <a:p>
            <a:pPr algn="l">
              <a:buFont typeface="Arial" panose="020B0604020202020204" pitchFamily="34" charset="0"/>
              <a:buChar char="•"/>
            </a:pPr>
            <a:r>
              <a:rPr lang="en-GB" b="0" i="0" dirty="0">
                <a:solidFill>
                  <a:srgbClr val="000000"/>
                </a:solidFill>
                <a:effectLst/>
                <a:latin typeface="Gotham"/>
              </a:rPr>
              <a:t>​Implementation – how to do it. The conditions that should be considered when implementing an intervention locally.</a:t>
            </a:r>
          </a:p>
          <a:p>
            <a:pPr algn="l">
              <a:buFont typeface="Arial" panose="020B0604020202020204" pitchFamily="34" charset="0"/>
              <a:buChar char="•"/>
            </a:pPr>
            <a:r>
              <a:rPr lang="en-GB" b="0" i="0" dirty="0">
                <a:solidFill>
                  <a:srgbClr val="000000"/>
                </a:solidFill>
                <a:effectLst/>
                <a:latin typeface="Gotham"/>
              </a:rPr>
              <a:t>Economic cost – how much it costs. The direct or indirect costs associated with the intervention and any evidence of cost benefits.</a:t>
            </a:r>
          </a:p>
          <a:p>
            <a:endParaRPr lang="en-GB" dirty="0"/>
          </a:p>
        </p:txBody>
      </p:sp>
      <p:sp>
        <p:nvSpPr>
          <p:cNvPr id="4" name="Slide Number Placeholder 3"/>
          <p:cNvSpPr>
            <a:spLocks noGrp="1"/>
          </p:cNvSpPr>
          <p:nvPr>
            <p:ph type="sldNum" sz="quarter" idx="5"/>
          </p:nvPr>
        </p:nvSpPr>
        <p:spPr/>
        <p:txBody>
          <a:bodyPr/>
          <a:lstStyle/>
          <a:p>
            <a:fld id="{4DFA8546-27D1-4FB8-AC29-14A6183D0D78}" type="slidenum">
              <a:rPr lang="en-GB" smtClean="0"/>
              <a:t>17</a:t>
            </a:fld>
            <a:endParaRPr lang="en-GB"/>
          </a:p>
        </p:txBody>
      </p:sp>
    </p:spTree>
    <p:extLst>
      <p:ext uri="{BB962C8B-B14F-4D97-AF65-F5344CB8AC3E}">
        <p14:creationId xmlns:p14="http://schemas.microsoft.com/office/powerpoint/2010/main" val="11096699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Following the review the Ministry of Justice ended SOTP and replaced it with 2 new </a:t>
            </a:r>
            <a:r>
              <a:rPr lang="en-US" dirty="0" err="1">
                <a:ea typeface="Calibri"/>
                <a:cs typeface="Calibri"/>
              </a:rPr>
              <a:t>programmes</a:t>
            </a:r>
            <a:r>
              <a:rPr lang="en-US" dirty="0">
                <a:ea typeface="Calibri"/>
                <a:cs typeface="Calibri"/>
              </a:rPr>
              <a: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DFA8546-27D1-4FB8-AC29-14A6183D0D78}" type="slidenum">
              <a:t>18</a:t>
            </a:fld>
            <a:endParaRPr lang="en-GB"/>
          </a:p>
        </p:txBody>
      </p:sp>
    </p:spTree>
    <p:extLst>
      <p:ext uri="{BB962C8B-B14F-4D97-AF65-F5344CB8AC3E}">
        <p14:creationId xmlns:p14="http://schemas.microsoft.com/office/powerpoint/2010/main" val="616817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order to understand how research can be viewed as an investigation, it is first important to define what an investigation is and also to define what research is.</a:t>
            </a:r>
          </a:p>
        </p:txBody>
      </p:sp>
      <p:sp>
        <p:nvSpPr>
          <p:cNvPr id="4" name="Slide Number Placeholder 3"/>
          <p:cNvSpPr>
            <a:spLocks noGrp="1"/>
          </p:cNvSpPr>
          <p:nvPr>
            <p:ph type="sldNum" sz="quarter" idx="5"/>
          </p:nvPr>
        </p:nvSpPr>
        <p:spPr/>
        <p:txBody>
          <a:bodyPr/>
          <a:lstStyle/>
          <a:p>
            <a:fld id="{4DFA8546-27D1-4FB8-AC29-14A6183D0D78}" type="slidenum">
              <a:t>22</a:t>
            </a:fld>
            <a:endParaRPr lang="en-GB"/>
          </a:p>
        </p:txBody>
      </p:sp>
    </p:spTree>
    <p:extLst>
      <p:ext uri="{BB962C8B-B14F-4D97-AF65-F5344CB8AC3E}">
        <p14:creationId xmlns:p14="http://schemas.microsoft.com/office/powerpoint/2010/main" val="29436963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We can see from the similarity in words that research and investigation is very closely linked.</a:t>
            </a:r>
          </a:p>
          <a:p>
            <a:r>
              <a:rPr lang="en-US" dirty="0">
                <a:ea typeface="Calibri"/>
                <a:cs typeface="Calibri"/>
              </a:rPr>
              <a:t>These definitions highlight the importance of systematic processes meaning approaches should be ordered and logical.</a:t>
            </a:r>
          </a:p>
        </p:txBody>
      </p:sp>
      <p:sp>
        <p:nvSpPr>
          <p:cNvPr id="4" name="Slide Number Placeholder 3"/>
          <p:cNvSpPr>
            <a:spLocks noGrp="1"/>
          </p:cNvSpPr>
          <p:nvPr>
            <p:ph type="sldNum" sz="quarter" idx="5"/>
          </p:nvPr>
        </p:nvSpPr>
        <p:spPr/>
        <p:txBody>
          <a:bodyPr/>
          <a:lstStyle/>
          <a:p>
            <a:fld id="{4DFA8546-27D1-4FB8-AC29-14A6183D0D78}" type="slidenum">
              <a:rPr lang="en-GB"/>
              <a:t>24</a:t>
            </a:fld>
            <a:endParaRPr lang="en-GB"/>
          </a:p>
        </p:txBody>
      </p:sp>
    </p:spTree>
    <p:extLst>
      <p:ext uri="{BB962C8B-B14F-4D97-AF65-F5344CB8AC3E}">
        <p14:creationId xmlns:p14="http://schemas.microsoft.com/office/powerpoint/2010/main" val="33043593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To help adopt a critical mindset, it can be useful to use the 5WH rule of questioning. You will often see this throughout your academic journey.</a:t>
            </a:r>
          </a:p>
        </p:txBody>
      </p:sp>
      <p:sp>
        <p:nvSpPr>
          <p:cNvPr id="4" name="Slide Number Placeholder 3"/>
          <p:cNvSpPr>
            <a:spLocks noGrp="1"/>
          </p:cNvSpPr>
          <p:nvPr>
            <p:ph type="sldNum" sz="quarter" idx="5"/>
          </p:nvPr>
        </p:nvSpPr>
        <p:spPr/>
        <p:txBody>
          <a:bodyPr/>
          <a:lstStyle/>
          <a:p>
            <a:fld id="{4DFA8546-27D1-4FB8-AC29-14A6183D0D78}" type="slidenum">
              <a:rPr lang="en-GB"/>
              <a:t>27</a:t>
            </a:fld>
            <a:endParaRPr lang="en-GB"/>
          </a:p>
        </p:txBody>
      </p:sp>
    </p:spTree>
    <p:extLst>
      <p:ext uri="{BB962C8B-B14F-4D97-AF65-F5344CB8AC3E}">
        <p14:creationId xmlns:p14="http://schemas.microsoft.com/office/powerpoint/2010/main" val="7942434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is a conscious process which is also known as active thinking. This will also come in handy when you are researching for your dissertation</a:t>
            </a:r>
          </a:p>
        </p:txBody>
      </p:sp>
      <p:sp>
        <p:nvSpPr>
          <p:cNvPr id="4" name="Slide Number Placeholder 3"/>
          <p:cNvSpPr>
            <a:spLocks noGrp="1"/>
          </p:cNvSpPr>
          <p:nvPr>
            <p:ph type="sldNum" sz="quarter" idx="5"/>
          </p:nvPr>
        </p:nvSpPr>
        <p:spPr/>
        <p:txBody>
          <a:bodyPr/>
          <a:lstStyle/>
          <a:p>
            <a:fld id="{4DFA8546-27D1-4FB8-AC29-14A6183D0D78}" type="slidenum">
              <a:rPr lang="en-GB"/>
              <a:t>28</a:t>
            </a:fld>
            <a:endParaRPr lang="en-GB"/>
          </a:p>
        </p:txBody>
      </p:sp>
    </p:spTree>
    <p:extLst>
      <p:ext uri="{BB962C8B-B14F-4D97-AF65-F5344CB8AC3E}">
        <p14:creationId xmlns:p14="http://schemas.microsoft.com/office/powerpoint/2010/main" val="37165256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2/11/2024</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28178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2/11/2024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5396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2/11/2024</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06368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2/11/2024</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397141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2/11/2024</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473804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2/11/2024</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399780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2/11/2024</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29123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2/11/2024</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206618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2/11/2024</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360931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2/11/2024</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712794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2/11/2024</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121950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B4D25-F67F-48BE-B3D0-9401D71DB8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5B6AF6-A6F5-40F8-BA49-DE9BA0EFDF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3925C95-B5FF-49EA-9A00-A19A0D8E8DC3}"/>
              </a:ext>
            </a:extLst>
          </p:cNvPr>
          <p:cNvSpPr>
            <a:spLocks noGrp="1"/>
          </p:cNvSpPr>
          <p:nvPr>
            <p:ph type="dt" sz="half" idx="10"/>
          </p:nvPr>
        </p:nvSpPr>
        <p:spPr/>
        <p:txBody>
          <a:bodyPr/>
          <a:lstStyle/>
          <a:p>
            <a:fld id="{16FC5E71-C7A0-4F62-8DD9-97F3D6CB5E2D}" type="datetimeFigureOut">
              <a:rPr lang="en-GB" smtClean="0"/>
              <a:t>11/02/2024</a:t>
            </a:fld>
            <a:endParaRPr lang="en-GB"/>
          </a:p>
        </p:txBody>
      </p:sp>
      <p:sp>
        <p:nvSpPr>
          <p:cNvPr id="5" name="Footer Placeholder 4">
            <a:extLst>
              <a:ext uri="{FF2B5EF4-FFF2-40B4-BE49-F238E27FC236}">
                <a16:creationId xmlns:a16="http://schemas.microsoft.com/office/drawing/2014/main" id="{584D1807-4614-4BE6-879C-C9D7403241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7BC276-755E-4F6E-9CB1-DB05FE358372}"/>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6322817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40FF4-3A23-46C8-A7EA-153644334A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99BBA8-2A14-4BE3-AD5A-46331F7481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9661EC-7F3C-4AAE-8900-C99115F9A7A7}"/>
              </a:ext>
            </a:extLst>
          </p:cNvPr>
          <p:cNvSpPr>
            <a:spLocks noGrp="1"/>
          </p:cNvSpPr>
          <p:nvPr>
            <p:ph type="dt" sz="half" idx="10"/>
          </p:nvPr>
        </p:nvSpPr>
        <p:spPr/>
        <p:txBody>
          <a:bodyPr/>
          <a:lstStyle/>
          <a:p>
            <a:fld id="{16FC5E71-C7A0-4F62-8DD9-97F3D6CB5E2D}" type="datetimeFigureOut">
              <a:rPr lang="en-GB" smtClean="0"/>
              <a:t>11/02/2024</a:t>
            </a:fld>
            <a:endParaRPr lang="en-GB"/>
          </a:p>
        </p:txBody>
      </p:sp>
      <p:sp>
        <p:nvSpPr>
          <p:cNvPr id="5" name="Footer Placeholder 4">
            <a:extLst>
              <a:ext uri="{FF2B5EF4-FFF2-40B4-BE49-F238E27FC236}">
                <a16:creationId xmlns:a16="http://schemas.microsoft.com/office/drawing/2014/main" id="{4420A0A2-4D0F-4536-94D9-603F44414B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BFDBA1-8650-4C81-94EB-AC11FFAE793D}"/>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9687660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B0087-CEEA-406A-A32A-6C2055CE85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2C34C3-9C7B-437F-9CAB-4D69BDFEED7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D22A5D6-E761-4C32-A3AF-94C0F152A8D1}"/>
              </a:ext>
            </a:extLst>
          </p:cNvPr>
          <p:cNvSpPr>
            <a:spLocks noGrp="1"/>
          </p:cNvSpPr>
          <p:nvPr>
            <p:ph type="dt" sz="half" idx="10"/>
          </p:nvPr>
        </p:nvSpPr>
        <p:spPr/>
        <p:txBody>
          <a:bodyPr/>
          <a:lstStyle/>
          <a:p>
            <a:fld id="{16FC5E71-C7A0-4F62-8DD9-97F3D6CB5E2D}" type="datetimeFigureOut">
              <a:rPr lang="en-GB" smtClean="0"/>
              <a:t>11/02/2024</a:t>
            </a:fld>
            <a:endParaRPr lang="en-GB"/>
          </a:p>
        </p:txBody>
      </p:sp>
      <p:sp>
        <p:nvSpPr>
          <p:cNvPr id="5" name="Footer Placeholder 4">
            <a:extLst>
              <a:ext uri="{FF2B5EF4-FFF2-40B4-BE49-F238E27FC236}">
                <a16:creationId xmlns:a16="http://schemas.microsoft.com/office/drawing/2014/main" id="{34666E51-7961-4DEF-99F6-547403708B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584B4A-487F-4E78-9BB5-67E41D246F6F}"/>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9604589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BB14C-D7A9-4A8C-A214-35979A4D5F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90F2EE-7310-4A55-83BD-F9EF8C934A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999B61-2E7D-4887-B85C-4CA703D972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C1D440-E35E-45FB-B24D-525CC2BF7D05}"/>
              </a:ext>
            </a:extLst>
          </p:cNvPr>
          <p:cNvSpPr>
            <a:spLocks noGrp="1"/>
          </p:cNvSpPr>
          <p:nvPr>
            <p:ph type="dt" sz="half" idx="10"/>
          </p:nvPr>
        </p:nvSpPr>
        <p:spPr/>
        <p:txBody>
          <a:bodyPr/>
          <a:lstStyle/>
          <a:p>
            <a:fld id="{16FC5E71-C7A0-4F62-8DD9-97F3D6CB5E2D}" type="datetimeFigureOut">
              <a:rPr lang="en-GB" smtClean="0"/>
              <a:t>11/02/2024</a:t>
            </a:fld>
            <a:endParaRPr lang="en-GB"/>
          </a:p>
        </p:txBody>
      </p:sp>
      <p:sp>
        <p:nvSpPr>
          <p:cNvPr id="6" name="Footer Placeholder 5">
            <a:extLst>
              <a:ext uri="{FF2B5EF4-FFF2-40B4-BE49-F238E27FC236}">
                <a16:creationId xmlns:a16="http://schemas.microsoft.com/office/drawing/2014/main" id="{90BD7138-E099-49D3-A4ED-AF68C32108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032F5E-C35E-4D02-B230-172568551AD7}"/>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1883045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011AD-B6CD-4AE4-B2BC-A2D31DC1E7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C6A6BA-C70E-4BC3-9C52-2C772BE852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8C9AA-DACB-4A84-82D2-6D0605DCEB8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ED6DA7-0C6D-470E-AADA-710D93C7A2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EB2CD0-734F-464A-A328-6E23DCE000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22E651-0C0A-4663-B8A7-723AB400B488}"/>
              </a:ext>
            </a:extLst>
          </p:cNvPr>
          <p:cNvSpPr>
            <a:spLocks noGrp="1"/>
          </p:cNvSpPr>
          <p:nvPr>
            <p:ph type="dt" sz="half" idx="10"/>
          </p:nvPr>
        </p:nvSpPr>
        <p:spPr/>
        <p:txBody>
          <a:bodyPr/>
          <a:lstStyle/>
          <a:p>
            <a:fld id="{16FC5E71-C7A0-4F62-8DD9-97F3D6CB5E2D}" type="datetimeFigureOut">
              <a:rPr lang="en-GB" smtClean="0"/>
              <a:t>11/02/2024</a:t>
            </a:fld>
            <a:endParaRPr lang="en-GB"/>
          </a:p>
        </p:txBody>
      </p:sp>
      <p:sp>
        <p:nvSpPr>
          <p:cNvPr id="8" name="Footer Placeholder 7">
            <a:extLst>
              <a:ext uri="{FF2B5EF4-FFF2-40B4-BE49-F238E27FC236}">
                <a16:creationId xmlns:a16="http://schemas.microsoft.com/office/drawing/2014/main" id="{EC546A49-BE55-4D06-B8EC-3671FD8EF2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5A51FB-914D-4C47-B57E-F8349B107517}"/>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18349909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020E1-591E-4CF5-88F9-18F93065D1E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017247-F90C-41CC-9B5F-483175CB22EA}"/>
              </a:ext>
            </a:extLst>
          </p:cNvPr>
          <p:cNvSpPr>
            <a:spLocks noGrp="1"/>
          </p:cNvSpPr>
          <p:nvPr>
            <p:ph type="dt" sz="half" idx="10"/>
          </p:nvPr>
        </p:nvSpPr>
        <p:spPr/>
        <p:txBody>
          <a:bodyPr/>
          <a:lstStyle/>
          <a:p>
            <a:fld id="{16FC5E71-C7A0-4F62-8DD9-97F3D6CB5E2D}" type="datetimeFigureOut">
              <a:rPr lang="en-GB" smtClean="0"/>
              <a:t>11/02/2024</a:t>
            </a:fld>
            <a:endParaRPr lang="en-GB"/>
          </a:p>
        </p:txBody>
      </p:sp>
      <p:sp>
        <p:nvSpPr>
          <p:cNvPr id="4" name="Footer Placeholder 3">
            <a:extLst>
              <a:ext uri="{FF2B5EF4-FFF2-40B4-BE49-F238E27FC236}">
                <a16:creationId xmlns:a16="http://schemas.microsoft.com/office/drawing/2014/main" id="{FAE6D261-6F30-4E49-BAFF-45615E5D06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0E00C6-C15A-42E0-85E6-4C20CF83071E}"/>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5777028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0BB54C-21D2-4827-B4E3-3D7947FCB9D8}"/>
              </a:ext>
            </a:extLst>
          </p:cNvPr>
          <p:cNvSpPr>
            <a:spLocks noGrp="1"/>
          </p:cNvSpPr>
          <p:nvPr>
            <p:ph type="dt" sz="half" idx="10"/>
          </p:nvPr>
        </p:nvSpPr>
        <p:spPr/>
        <p:txBody>
          <a:bodyPr/>
          <a:lstStyle/>
          <a:p>
            <a:fld id="{16FC5E71-C7A0-4F62-8DD9-97F3D6CB5E2D}" type="datetimeFigureOut">
              <a:rPr lang="en-GB" smtClean="0"/>
              <a:t>11/02/2024</a:t>
            </a:fld>
            <a:endParaRPr lang="en-GB"/>
          </a:p>
        </p:txBody>
      </p:sp>
      <p:sp>
        <p:nvSpPr>
          <p:cNvPr id="3" name="Footer Placeholder 2">
            <a:extLst>
              <a:ext uri="{FF2B5EF4-FFF2-40B4-BE49-F238E27FC236}">
                <a16:creationId xmlns:a16="http://schemas.microsoft.com/office/drawing/2014/main" id="{C93BAA5C-2B8A-47F5-8337-BA9D271866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E911F4-5116-4AF0-BC21-EBC78AD026E2}"/>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21336650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EC1D8-2269-478F-9C84-F7E2F7B770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39ED8D-1EE0-4963-8B36-B27C76CE06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952946-54F9-4702-8A19-AD3FF7561A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EBD4FD-A08A-453D-BA62-56BA323D5BDB}"/>
              </a:ext>
            </a:extLst>
          </p:cNvPr>
          <p:cNvSpPr>
            <a:spLocks noGrp="1"/>
          </p:cNvSpPr>
          <p:nvPr>
            <p:ph type="dt" sz="half" idx="10"/>
          </p:nvPr>
        </p:nvSpPr>
        <p:spPr/>
        <p:txBody>
          <a:bodyPr/>
          <a:lstStyle/>
          <a:p>
            <a:fld id="{16FC5E71-C7A0-4F62-8DD9-97F3D6CB5E2D}" type="datetimeFigureOut">
              <a:rPr lang="en-GB" smtClean="0"/>
              <a:t>11/02/2024</a:t>
            </a:fld>
            <a:endParaRPr lang="en-GB"/>
          </a:p>
        </p:txBody>
      </p:sp>
      <p:sp>
        <p:nvSpPr>
          <p:cNvPr id="6" name="Footer Placeholder 5">
            <a:extLst>
              <a:ext uri="{FF2B5EF4-FFF2-40B4-BE49-F238E27FC236}">
                <a16:creationId xmlns:a16="http://schemas.microsoft.com/office/drawing/2014/main" id="{13C96CFD-89AE-4A56-93D4-E9637FD403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CC30CF-60E1-4B8E-9EF8-B67F474A3CB5}"/>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34498795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69C29-2806-4DB2-902A-803F9A2695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66A04C-5C7E-42A1-9E54-2483A780C3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00295A-15DA-4D30-A92B-E66D713F36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89F963-4E31-4D39-9DE5-6374329956A1}"/>
              </a:ext>
            </a:extLst>
          </p:cNvPr>
          <p:cNvSpPr>
            <a:spLocks noGrp="1"/>
          </p:cNvSpPr>
          <p:nvPr>
            <p:ph type="dt" sz="half" idx="10"/>
          </p:nvPr>
        </p:nvSpPr>
        <p:spPr/>
        <p:txBody>
          <a:bodyPr/>
          <a:lstStyle/>
          <a:p>
            <a:fld id="{16FC5E71-C7A0-4F62-8DD9-97F3D6CB5E2D}" type="datetimeFigureOut">
              <a:rPr lang="en-GB" smtClean="0"/>
              <a:t>11/02/2024</a:t>
            </a:fld>
            <a:endParaRPr lang="en-GB"/>
          </a:p>
        </p:txBody>
      </p:sp>
      <p:sp>
        <p:nvSpPr>
          <p:cNvPr id="6" name="Footer Placeholder 5">
            <a:extLst>
              <a:ext uri="{FF2B5EF4-FFF2-40B4-BE49-F238E27FC236}">
                <a16:creationId xmlns:a16="http://schemas.microsoft.com/office/drawing/2014/main" id="{C54AC04D-17BE-40FC-8019-A94E1BE89F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BB7132-7CB0-4423-BFA1-F0D061B06D3A}"/>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5786285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0D901-F7CA-4F70-B7D3-0495BB68B5C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A819EA-A606-41EC-9716-89A4A588E6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2FF213-790D-461B-8393-E30773061528}"/>
              </a:ext>
            </a:extLst>
          </p:cNvPr>
          <p:cNvSpPr>
            <a:spLocks noGrp="1"/>
          </p:cNvSpPr>
          <p:nvPr>
            <p:ph type="dt" sz="half" idx="10"/>
          </p:nvPr>
        </p:nvSpPr>
        <p:spPr/>
        <p:txBody>
          <a:bodyPr/>
          <a:lstStyle/>
          <a:p>
            <a:fld id="{16FC5E71-C7A0-4F62-8DD9-97F3D6CB5E2D}" type="datetimeFigureOut">
              <a:rPr lang="en-GB" smtClean="0"/>
              <a:t>11/02/2024</a:t>
            </a:fld>
            <a:endParaRPr lang="en-GB"/>
          </a:p>
        </p:txBody>
      </p:sp>
      <p:sp>
        <p:nvSpPr>
          <p:cNvPr id="5" name="Footer Placeholder 4">
            <a:extLst>
              <a:ext uri="{FF2B5EF4-FFF2-40B4-BE49-F238E27FC236}">
                <a16:creationId xmlns:a16="http://schemas.microsoft.com/office/drawing/2014/main" id="{454BF513-D3A8-4FE7-818F-14D70F5856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5A69F-EA47-4CD8-AB10-4C7D6483AFEE}"/>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3073747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5EB6B0-F10C-4524-9496-C917D09B13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8016BD-6295-47F1-BA1F-C9ABABF703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08D1DD-C93A-4227-A5D0-044B5EEE9F12}"/>
              </a:ext>
            </a:extLst>
          </p:cNvPr>
          <p:cNvSpPr>
            <a:spLocks noGrp="1"/>
          </p:cNvSpPr>
          <p:nvPr>
            <p:ph type="dt" sz="half" idx="10"/>
          </p:nvPr>
        </p:nvSpPr>
        <p:spPr/>
        <p:txBody>
          <a:bodyPr/>
          <a:lstStyle/>
          <a:p>
            <a:fld id="{16FC5E71-C7A0-4F62-8DD9-97F3D6CB5E2D}" type="datetimeFigureOut">
              <a:rPr lang="en-GB" smtClean="0"/>
              <a:t>11/02/2024</a:t>
            </a:fld>
            <a:endParaRPr lang="en-GB"/>
          </a:p>
        </p:txBody>
      </p:sp>
      <p:sp>
        <p:nvSpPr>
          <p:cNvPr id="5" name="Footer Placeholder 4">
            <a:extLst>
              <a:ext uri="{FF2B5EF4-FFF2-40B4-BE49-F238E27FC236}">
                <a16:creationId xmlns:a16="http://schemas.microsoft.com/office/drawing/2014/main" id="{7A6DB79D-4FFF-4133-B117-28E968F30B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3F1F18-6A4E-4C6D-83E5-6E532484A2DB}"/>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481630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11/02/2024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2/11/2024</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81719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0FDF1A-47E0-4537-ADD8-5BD6DF3702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B2C585-49D9-42AF-9FC2-22D623D941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793959-6F9B-41AD-A983-E2A25B1DA1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FC5E71-C7A0-4F62-8DD9-97F3D6CB5E2D}" type="datetimeFigureOut">
              <a:rPr lang="en-GB" smtClean="0"/>
              <a:t>11/02/2024</a:t>
            </a:fld>
            <a:endParaRPr lang="en-GB"/>
          </a:p>
        </p:txBody>
      </p:sp>
      <p:sp>
        <p:nvSpPr>
          <p:cNvPr id="5" name="Footer Placeholder 4">
            <a:extLst>
              <a:ext uri="{FF2B5EF4-FFF2-40B4-BE49-F238E27FC236}">
                <a16:creationId xmlns:a16="http://schemas.microsoft.com/office/drawing/2014/main" id="{105E8D2D-D32B-44F0-81F9-8811954F58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4361768-8E4E-4992-BE03-14E2DEFF75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DD37BB-C4BF-4445-BC80-1CA798EC54C7}" type="slidenum">
              <a:rPr lang="en-GB" smtClean="0"/>
              <a:t>‹#›</a:t>
            </a:fld>
            <a:endParaRPr lang="en-GB"/>
          </a:p>
        </p:txBody>
      </p:sp>
    </p:spTree>
    <p:extLst>
      <p:ext uri="{BB962C8B-B14F-4D97-AF65-F5344CB8AC3E}">
        <p14:creationId xmlns:p14="http://schemas.microsoft.com/office/powerpoint/2010/main" val="21943651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4.xml"/><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5.xml"/><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6.xml"/><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7.xml"/><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8.xml"/><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9.xml"/><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tags" Target="../tags/tag10.xml"/><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11.xml"/><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2" Type="http://schemas.microsoft.com/office/2007/relationships/media" Target="../media/media14.m4a"/><Relationship Id="rId1" Type="http://schemas.openxmlformats.org/officeDocument/2006/relationships/tags" Target="../tags/tag12.xml"/><Relationship Id="rId6" Type="http://schemas.openxmlformats.org/officeDocument/2006/relationships/image" Target="../media/image2.png"/><Relationship Id="rId5" Type="http://schemas.openxmlformats.org/officeDocument/2006/relationships/image" Target="../media/image12.jpeg"/><Relationship Id="rId4"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13.jpeg"/></Relationships>
</file>

<file path=ppt/slides/_rels/slide16.xml.rels><?xml version="1.0" encoding="UTF-8" standalone="yes"?>
<Relationships xmlns="http://schemas.openxmlformats.org/package/2006/relationships"><Relationship Id="rId3" Type="http://schemas.openxmlformats.org/officeDocument/2006/relationships/audio" Target="../media/media16.m4a"/><Relationship Id="rId2" Type="http://schemas.microsoft.com/office/2007/relationships/media" Target="../media/media16.m4a"/><Relationship Id="rId1" Type="http://schemas.openxmlformats.org/officeDocument/2006/relationships/tags" Target="../tags/tag13.xml"/><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audio" Target="../media/media17.m4a"/><Relationship Id="rId7" Type="http://schemas.openxmlformats.org/officeDocument/2006/relationships/image" Target="../media/image2.png"/><Relationship Id="rId2" Type="http://schemas.microsoft.com/office/2007/relationships/media" Target="../media/media17.m4a"/><Relationship Id="rId1" Type="http://schemas.openxmlformats.org/officeDocument/2006/relationships/tags" Target="../tags/tag14.xml"/><Relationship Id="rId6" Type="http://schemas.openxmlformats.org/officeDocument/2006/relationships/image" Target="../media/image14.png"/><Relationship Id="rId5" Type="http://schemas.openxmlformats.org/officeDocument/2006/relationships/notesSlide" Target="../notesSlides/notesSlide1.xml"/><Relationship Id="rId4"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audio" Target="../media/media18.m4a"/><Relationship Id="rId2" Type="http://schemas.microsoft.com/office/2007/relationships/media" Target="../media/media18.m4a"/><Relationship Id="rId1" Type="http://schemas.openxmlformats.org/officeDocument/2006/relationships/tags" Target="../tags/tag15.xml"/><Relationship Id="rId6" Type="http://schemas.openxmlformats.org/officeDocument/2006/relationships/image" Target="../media/image2.png"/><Relationship Id="rId5" Type="http://schemas.openxmlformats.org/officeDocument/2006/relationships/notesSlide" Target="../notesSlides/notesSlide2.xml"/><Relationship Id="rId4"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audio" Target="../media/media19.m4a"/><Relationship Id="rId2" Type="http://schemas.microsoft.com/office/2007/relationships/media" Target="../media/media19.m4a"/><Relationship Id="rId1" Type="http://schemas.openxmlformats.org/officeDocument/2006/relationships/tags" Target="../tags/tag16.xml"/><Relationship Id="rId5" Type="http://schemas.openxmlformats.org/officeDocument/2006/relationships/image" Target="../media/image2.png"/><Relationship Id="rId4"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audio" Target="../media/media21.m4a"/><Relationship Id="rId2" Type="http://schemas.microsoft.com/office/2007/relationships/media" Target="../media/media21.m4a"/><Relationship Id="rId1" Type="http://schemas.openxmlformats.org/officeDocument/2006/relationships/tags" Target="../tags/tag17.xml"/><Relationship Id="rId5" Type="http://schemas.openxmlformats.org/officeDocument/2006/relationships/image" Target="../media/image2.png"/><Relationship Id="rId4"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2.png"/><Relationship Id="rId5" Type="http://schemas.openxmlformats.org/officeDocument/2006/relationships/image" Target="../media/image16.jpeg"/><Relationship Id="rId4" Type="http://schemas.openxmlformats.org/officeDocument/2006/relationships/notesSlide" Target="../notesSlides/notesSlide3.xml"/></Relationships>
</file>

<file path=ppt/slides/_rels/slide23.xml.rels><?xml version="1.0" encoding="UTF-8" standalone="yes"?>
<Relationships xmlns="http://schemas.openxmlformats.org/package/2006/relationships"><Relationship Id="rId3" Type="http://schemas.openxmlformats.org/officeDocument/2006/relationships/audio" Target="../media/media23.m4a"/><Relationship Id="rId2" Type="http://schemas.microsoft.com/office/2007/relationships/media" Target="../media/media23.m4a"/><Relationship Id="rId1" Type="http://schemas.openxmlformats.org/officeDocument/2006/relationships/tags" Target="../tags/tag18.xml"/><Relationship Id="rId6" Type="http://schemas.openxmlformats.org/officeDocument/2006/relationships/image" Target="../media/image2.png"/><Relationship Id="rId5" Type="http://schemas.openxmlformats.org/officeDocument/2006/relationships/image" Target="../media/image17.jpeg"/><Relationship Id="rId4"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3.xml"/><Relationship Id="rId7" Type="http://schemas.openxmlformats.org/officeDocument/2006/relationships/diagramQuickStyle" Target="../diagrams/quickStyle1.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25.xml.rels><?xml version="1.0" encoding="UTF-8" standalone="yes"?>
<Relationships xmlns="http://schemas.openxmlformats.org/package/2006/relationships"><Relationship Id="rId3" Type="http://schemas.openxmlformats.org/officeDocument/2006/relationships/audio" Target="../media/media25.m4a"/><Relationship Id="rId2" Type="http://schemas.microsoft.com/office/2007/relationships/media" Target="../media/media25.m4a"/><Relationship Id="rId1" Type="http://schemas.openxmlformats.org/officeDocument/2006/relationships/tags" Target="../tags/tag19.xml"/><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13.xml"/><Relationship Id="rId7" Type="http://schemas.openxmlformats.org/officeDocument/2006/relationships/diagramColors" Target="../diagrams/colors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2.png"/><Relationship Id="rId5" Type="http://schemas.openxmlformats.org/officeDocument/2006/relationships/image" Target="../media/image17.jpeg"/><Relationship Id="rId4" Type="http://schemas.openxmlformats.org/officeDocument/2006/relationships/notesSlide" Target="../notesSlides/notesSlid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90338" y="640080"/>
            <a:ext cx="3734014" cy="3566160"/>
          </a:xfrm>
        </p:spPr>
        <p:txBody>
          <a:bodyPr anchor="b">
            <a:normAutofit/>
          </a:bodyPr>
          <a:lstStyle/>
          <a:p>
            <a:pPr algn="l"/>
            <a:r>
              <a:rPr lang="en-GB" sz="5000" dirty="0">
                <a:ea typeface="Calibri Light"/>
                <a:cs typeface="Calibri Light"/>
              </a:rPr>
              <a:t>Week 3</a:t>
            </a:r>
            <a:br>
              <a:rPr lang="en-GB" sz="5000" dirty="0">
                <a:ea typeface="Calibri Light"/>
                <a:cs typeface="Calibri Light"/>
              </a:rPr>
            </a:br>
            <a:r>
              <a:rPr lang="en-GB" sz="5000" dirty="0">
                <a:ea typeface="Calibri Light"/>
                <a:cs typeface="Calibri Light"/>
              </a:rPr>
              <a:t>Evidenced based policing</a:t>
            </a:r>
            <a:br>
              <a:rPr lang="en-GB" sz="5000" dirty="0">
                <a:ea typeface="Calibri Light"/>
                <a:cs typeface="Calibri Light"/>
              </a:rPr>
            </a:br>
            <a:r>
              <a:rPr lang="en-GB" sz="5000" dirty="0">
                <a:ea typeface="Calibri Light"/>
                <a:cs typeface="Calibri Light"/>
              </a:rPr>
              <a:t>BMPL4001</a:t>
            </a:r>
            <a:endParaRPr lang="en-GB" sz="5000" dirty="0"/>
          </a:p>
        </p:txBody>
      </p:sp>
      <p:sp>
        <p:nvSpPr>
          <p:cNvPr id="1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78FE3C1-FA6F-7EAD-FE65-A4A0786AE3B0}"/>
              </a:ext>
            </a:extLst>
          </p:cNvPr>
          <p:cNvPicPr>
            <a:picLocks noChangeAspect="1"/>
          </p:cNvPicPr>
          <p:nvPr/>
        </p:nvPicPr>
        <p:blipFill rotWithShape="1">
          <a:blip r:embed="rId4"/>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8" name="Audio 7">
            <a:hlinkClick r:id="" action="ppaction://media"/>
            <a:extLst>
              <a:ext uri="{FF2B5EF4-FFF2-40B4-BE49-F238E27FC236}">
                <a16:creationId xmlns:a16="http://schemas.microsoft.com/office/drawing/2014/main" id="{AC132AE4-599E-EBA5-8F9C-BAABD4BE041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7084"/>
    </mc:Choice>
    <mc:Fallback>
      <p:transition spd="slow" advTm="170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8"/>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BE9C82-8889-25C5-5C61-3D6E3C35961F}"/>
              </a:ext>
            </a:extLst>
          </p:cNvPr>
          <p:cNvSpPr>
            <a:spLocks noGrp="1"/>
          </p:cNvSpPr>
          <p:nvPr>
            <p:ph type="title"/>
          </p:nvPr>
        </p:nvSpPr>
        <p:spPr>
          <a:xfrm>
            <a:off x="6513788" y="365125"/>
            <a:ext cx="4840010" cy="1807305"/>
          </a:xfrm>
        </p:spPr>
        <p:txBody>
          <a:bodyPr>
            <a:normAutofit/>
          </a:bodyPr>
          <a:lstStyle/>
          <a:p>
            <a:r>
              <a:rPr lang="en-GB">
                <a:ln w="22225">
                  <a:solidFill>
                    <a:srgbClr val="FFFFFF"/>
                  </a:solidFill>
                </a:ln>
                <a:ea typeface="Calibri Light"/>
                <a:cs typeface="Calibri Light"/>
              </a:rPr>
              <a:t>RECAP</a:t>
            </a:r>
            <a:endParaRPr lang="en-GB">
              <a:ln w="22225">
                <a:solidFill>
                  <a:srgbClr val="FFFFFF"/>
                </a:solidFill>
              </a:ln>
            </a:endParaRPr>
          </a:p>
        </p:txBody>
      </p:sp>
      <p:pic>
        <p:nvPicPr>
          <p:cNvPr id="5" name="Picture 4" descr="Writing an appointment on a paper agenda">
            <a:extLst>
              <a:ext uri="{FF2B5EF4-FFF2-40B4-BE49-F238E27FC236}">
                <a16:creationId xmlns:a16="http://schemas.microsoft.com/office/drawing/2014/main" id="{1E6F23EC-6F61-30B0-BA32-F198A2BFAA64}"/>
              </a:ext>
            </a:extLst>
          </p:cNvPr>
          <p:cNvPicPr>
            <a:picLocks noChangeAspect="1"/>
          </p:cNvPicPr>
          <p:nvPr/>
        </p:nvPicPr>
        <p:blipFill rotWithShape="1">
          <a:blip r:embed="rId5"/>
          <a:srcRect r="40466"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AFC5F075-6EDD-774A-8F84-ED8C2C360A88}"/>
              </a:ext>
            </a:extLst>
          </p:cNvPr>
          <p:cNvSpPr>
            <a:spLocks noGrp="1"/>
          </p:cNvSpPr>
          <p:nvPr>
            <p:ph idx="1"/>
          </p:nvPr>
        </p:nvSpPr>
        <p:spPr>
          <a:xfrm>
            <a:off x="6513788" y="2333297"/>
            <a:ext cx="4840010" cy="3843666"/>
          </a:xfrm>
        </p:spPr>
        <p:txBody>
          <a:bodyPr vert="horz" lIns="91440" tIns="45720" rIns="91440" bIns="45720" rtlCol="0" anchor="t">
            <a:normAutofit/>
          </a:bodyPr>
          <a:lstStyle/>
          <a:p>
            <a:r>
              <a:rPr lang="en-GB" sz="2000" dirty="0">
                <a:ea typeface="Calibri"/>
                <a:cs typeface="Calibri"/>
              </a:rPr>
              <a:t>What we have covered so far:-</a:t>
            </a:r>
          </a:p>
          <a:p>
            <a:r>
              <a:rPr lang="en-GB" sz="2000" dirty="0">
                <a:ea typeface="Calibri"/>
                <a:cs typeface="Calibri"/>
              </a:rPr>
              <a:t>Introduction to the module</a:t>
            </a:r>
          </a:p>
          <a:p>
            <a:r>
              <a:rPr lang="en-GB" sz="2000" dirty="0">
                <a:ea typeface="Calibri"/>
                <a:cs typeface="Calibri"/>
              </a:rPr>
              <a:t>Assignment</a:t>
            </a:r>
          </a:p>
          <a:p>
            <a:pPr marL="0" indent="0">
              <a:buNone/>
            </a:pPr>
            <a:r>
              <a:rPr lang="en-GB" sz="2000" dirty="0">
                <a:ea typeface="Calibri"/>
                <a:cs typeface="Calibri"/>
              </a:rPr>
              <a:t>ATLAS</a:t>
            </a:r>
          </a:p>
          <a:p>
            <a:r>
              <a:rPr lang="en-GB" sz="2000" dirty="0">
                <a:ea typeface="Calibri"/>
                <a:cs typeface="Calibri"/>
              </a:rPr>
              <a:t>OSARA</a:t>
            </a:r>
          </a:p>
          <a:p>
            <a:r>
              <a:rPr lang="en-GB" sz="2000" dirty="0">
                <a:ea typeface="Calibri"/>
                <a:cs typeface="Calibri"/>
              </a:rPr>
              <a:t>Critical thinking</a:t>
            </a:r>
          </a:p>
        </p:txBody>
      </p:sp>
      <p:pic>
        <p:nvPicPr>
          <p:cNvPr id="14" name="Audio 13">
            <a:hlinkClick r:id="" action="ppaction://media"/>
            <a:extLst>
              <a:ext uri="{FF2B5EF4-FFF2-40B4-BE49-F238E27FC236}">
                <a16:creationId xmlns:a16="http://schemas.microsoft.com/office/drawing/2014/main" id="{DA44486B-6128-2AA7-EEC3-EA107B688686}"/>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161602392"/>
      </p:ext>
    </p:extLst>
  </p:cSld>
  <p:clrMapOvr>
    <a:masterClrMapping/>
  </p:clrMapOvr>
  <mc:AlternateContent xmlns:mc="http://schemas.openxmlformats.org/markup-compatibility/2006">
    <mc:Choice xmlns:p14="http://schemas.microsoft.com/office/powerpoint/2010/main" Requires="p14">
      <p:transition spd="slow" p14:dur="2000" advTm="53925"/>
    </mc:Choice>
    <mc:Fallback>
      <p:transition spd="slow" advTm="539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14"/>
                </p:tgtEl>
              </p:cMediaNode>
            </p:audio>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4CCA83-080D-14FF-7F02-CF69D7DCE827}"/>
              </a:ext>
            </a:extLst>
          </p:cNvPr>
          <p:cNvSpPr>
            <a:spLocks noGrp="1"/>
          </p:cNvSpPr>
          <p:nvPr>
            <p:ph type="title"/>
          </p:nvPr>
        </p:nvSpPr>
        <p:spPr>
          <a:xfrm>
            <a:off x="838201" y="365125"/>
            <a:ext cx="5251316" cy="1807305"/>
          </a:xfrm>
        </p:spPr>
        <p:txBody>
          <a:bodyPr>
            <a:normAutofit/>
          </a:bodyPr>
          <a:lstStyle/>
          <a:p>
            <a:r>
              <a:rPr lang="en-GB" dirty="0">
                <a:ea typeface="Calibri Light"/>
                <a:cs typeface="Calibri Light"/>
              </a:rPr>
              <a:t>Aims for todays session....</a:t>
            </a:r>
          </a:p>
        </p:txBody>
      </p:sp>
      <p:sp>
        <p:nvSpPr>
          <p:cNvPr id="3" name="Content Placeholder 2">
            <a:extLst>
              <a:ext uri="{FF2B5EF4-FFF2-40B4-BE49-F238E27FC236}">
                <a16:creationId xmlns:a16="http://schemas.microsoft.com/office/drawing/2014/main" id="{6D566524-1FA0-28E4-AD4E-9A06B35B3201}"/>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GB" sz="2000" dirty="0">
                <a:ea typeface="Calibri"/>
                <a:cs typeface="Calibri"/>
              </a:rPr>
              <a:t>Recap the assignment </a:t>
            </a:r>
          </a:p>
          <a:p>
            <a:r>
              <a:rPr lang="en-GB" sz="2000" dirty="0">
                <a:ea typeface="Calibri"/>
                <a:cs typeface="Calibri"/>
              </a:rPr>
              <a:t>What is the difference between traditional policing and EBP?</a:t>
            </a:r>
            <a:endParaRPr lang="en-GB" dirty="0"/>
          </a:p>
          <a:p>
            <a:r>
              <a:rPr lang="en-GB" sz="2000" dirty="0">
                <a:ea typeface="Calibri"/>
                <a:cs typeface="Calibri"/>
              </a:rPr>
              <a:t>ATLAS</a:t>
            </a:r>
          </a:p>
          <a:p>
            <a:r>
              <a:rPr lang="en-GB" sz="2000" dirty="0">
                <a:ea typeface="Calibri"/>
                <a:cs typeface="Calibri"/>
              </a:rPr>
              <a:t>OSARA</a:t>
            </a:r>
            <a:endParaRPr lang="en-GB" dirty="0"/>
          </a:p>
          <a:p>
            <a:r>
              <a:rPr lang="en-GB" sz="2000" dirty="0">
                <a:ea typeface="Calibri"/>
                <a:cs typeface="Calibri"/>
              </a:rPr>
              <a:t>Research as an investigation</a:t>
            </a:r>
          </a:p>
          <a:p>
            <a:r>
              <a:rPr lang="en-GB" sz="2000" dirty="0">
                <a:ea typeface="Calibri"/>
                <a:cs typeface="Calibri"/>
              </a:rPr>
              <a:t>Critical thinking/ investigative mindset</a:t>
            </a:r>
          </a:p>
          <a:p>
            <a:r>
              <a:rPr lang="en-GB" sz="2000" dirty="0">
                <a:ea typeface="Calibri"/>
                <a:cs typeface="Calibri"/>
              </a:rPr>
              <a:t>Scenario's to test our knowledge</a:t>
            </a:r>
          </a:p>
          <a:p>
            <a:endParaRPr lang="en-GB" sz="2000" dirty="0">
              <a:ea typeface="Calibri"/>
              <a:cs typeface="Calibri"/>
            </a:endParaRPr>
          </a:p>
        </p:txBody>
      </p:sp>
      <p:pic>
        <p:nvPicPr>
          <p:cNvPr id="5" name="Picture 4" descr="White bulbs with a yellow one standing out">
            <a:extLst>
              <a:ext uri="{FF2B5EF4-FFF2-40B4-BE49-F238E27FC236}">
                <a16:creationId xmlns:a16="http://schemas.microsoft.com/office/drawing/2014/main" id="{D5B27107-F33A-2829-9A12-B7C6E478066B}"/>
              </a:ext>
            </a:extLst>
          </p:cNvPr>
          <p:cNvPicPr>
            <a:picLocks noChangeAspect="1"/>
          </p:cNvPicPr>
          <p:nvPr/>
        </p:nvPicPr>
        <p:blipFill rotWithShape="1">
          <a:blip r:embed="rId5"/>
          <a:srcRect l="30979" r="11068" b="-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15" name="Audio 14">
            <a:hlinkClick r:id="" action="ppaction://media"/>
            <a:extLst>
              <a:ext uri="{FF2B5EF4-FFF2-40B4-BE49-F238E27FC236}">
                <a16:creationId xmlns:a16="http://schemas.microsoft.com/office/drawing/2014/main" id="{83951A87-26B7-4FBC-7E8A-C5CFF070D058}"/>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204287981"/>
      </p:ext>
    </p:extLst>
  </p:cSld>
  <p:clrMapOvr>
    <a:masterClrMapping/>
  </p:clrMapOvr>
  <mc:AlternateContent xmlns:mc="http://schemas.openxmlformats.org/markup-compatibility/2006">
    <mc:Choice xmlns:p14="http://schemas.microsoft.com/office/powerpoint/2010/main" Requires="p14">
      <p:transition spd="slow" p14:dur="2000" advTm="41366"/>
    </mc:Choice>
    <mc:Fallback>
      <p:transition spd="slow" advTm="41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5" fill="hold" display="0">
                  <p:stCondLst>
                    <p:cond delay="indefinite"/>
                  </p:stCondLst>
                  <p:endCondLst>
                    <p:cond evt="onStopAudio" delay="0">
                      <p:tgtEl>
                        <p:sldTgt/>
                      </p:tgtEl>
                    </p:cond>
                  </p:endCondLst>
                </p:cTn>
                <p:tgtEl>
                  <p:spTgt spid="15"/>
                </p:tgtEl>
              </p:cMediaNode>
            </p:audio>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8A5558-D74C-1F90-F33F-8C1E54430E40}"/>
              </a:ext>
            </a:extLst>
          </p:cNvPr>
          <p:cNvSpPr>
            <a:spLocks noGrp="1"/>
          </p:cNvSpPr>
          <p:nvPr>
            <p:ph type="title"/>
          </p:nvPr>
        </p:nvSpPr>
        <p:spPr>
          <a:xfrm>
            <a:off x="640080" y="325369"/>
            <a:ext cx="4368602" cy="1956841"/>
          </a:xfrm>
        </p:spPr>
        <p:txBody>
          <a:bodyPr anchor="b">
            <a:normAutofit/>
          </a:bodyPr>
          <a:lstStyle/>
          <a:p>
            <a:r>
              <a:rPr lang="en-GB" sz="5400">
                <a:cs typeface="Calibri Light"/>
              </a:rPr>
              <a:t>Traditional policing V EBP</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39483C-3B4B-DBC0-F5DE-8899F6DCE460}"/>
              </a:ext>
            </a:extLst>
          </p:cNvPr>
          <p:cNvSpPr>
            <a:spLocks noGrp="1"/>
          </p:cNvSpPr>
          <p:nvPr>
            <p:ph idx="1"/>
          </p:nvPr>
        </p:nvSpPr>
        <p:spPr>
          <a:xfrm>
            <a:off x="640080" y="2872899"/>
            <a:ext cx="4243589" cy="3320668"/>
          </a:xfrm>
        </p:spPr>
        <p:txBody>
          <a:bodyPr vert="horz" lIns="91440" tIns="45720" rIns="91440" bIns="45720" rtlCol="0" anchor="t">
            <a:normAutofit fontScale="85000" lnSpcReduction="10000"/>
          </a:bodyPr>
          <a:lstStyle/>
          <a:p>
            <a:r>
              <a:rPr lang="en-GB" sz="2400" b="1" u="sng" dirty="0">
                <a:ea typeface="+mn-lt"/>
                <a:cs typeface="+mn-lt"/>
              </a:rPr>
              <a:t>Approach and Decision-Making:</a:t>
            </a:r>
            <a:endParaRPr lang="en-GB" sz="2400" dirty="0">
              <a:cs typeface="Calibri" panose="020F0502020204030204"/>
            </a:endParaRPr>
          </a:p>
          <a:p>
            <a:r>
              <a:rPr lang="en-GB" sz="2000" b="1" dirty="0">
                <a:ea typeface="+mn-lt"/>
                <a:cs typeface="+mn-lt"/>
              </a:rPr>
              <a:t>Traditional Policing:</a:t>
            </a:r>
            <a:r>
              <a:rPr lang="en-GB" sz="2000" dirty="0">
                <a:ea typeface="+mn-lt"/>
                <a:cs typeface="+mn-lt"/>
              </a:rPr>
              <a:t> Traditional policing often relies on established practices, personal experience, and intuition when making decisions. Police officers may use their judgment and past experiences to guide their actions.</a:t>
            </a:r>
            <a:endParaRPr lang="en-GB" sz="2000">
              <a:cs typeface="Calibri"/>
            </a:endParaRPr>
          </a:p>
          <a:p>
            <a:r>
              <a:rPr lang="en-GB" sz="2000" b="1" dirty="0">
                <a:ea typeface="+mn-lt"/>
                <a:cs typeface="+mn-lt"/>
              </a:rPr>
              <a:t>Evidence-Based Policing:</a:t>
            </a:r>
            <a:r>
              <a:rPr lang="en-GB" sz="2000" dirty="0">
                <a:ea typeface="+mn-lt"/>
                <a:cs typeface="+mn-lt"/>
              </a:rPr>
              <a:t> EBP emphasises the use of scientific research and empirical evidence to inform decision-making. Police agencies and officers are encouraged to base their strategies and practices on data and research findings.</a:t>
            </a:r>
            <a:endParaRPr lang="en-GB" sz="2000" dirty="0"/>
          </a:p>
          <a:p>
            <a:endParaRPr lang="en-GB" sz="1500">
              <a:cs typeface="Calibri"/>
            </a:endParaRPr>
          </a:p>
        </p:txBody>
      </p:sp>
      <p:pic>
        <p:nvPicPr>
          <p:cNvPr id="5" name="Picture 4" descr="Magnifying glass showing decling performance">
            <a:extLst>
              <a:ext uri="{FF2B5EF4-FFF2-40B4-BE49-F238E27FC236}">
                <a16:creationId xmlns:a16="http://schemas.microsoft.com/office/drawing/2014/main" id="{8E716C57-3177-923B-CB20-8CF80C543279}"/>
              </a:ext>
            </a:extLst>
          </p:cNvPr>
          <p:cNvPicPr>
            <a:picLocks noChangeAspect="1"/>
          </p:cNvPicPr>
          <p:nvPr/>
        </p:nvPicPr>
        <p:blipFill rotWithShape="1">
          <a:blip r:embed="rId5"/>
          <a:srcRect l="18543" r="14603"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14" name="Audio 13">
            <a:hlinkClick r:id="" action="ppaction://media"/>
            <a:extLst>
              <a:ext uri="{FF2B5EF4-FFF2-40B4-BE49-F238E27FC236}">
                <a16:creationId xmlns:a16="http://schemas.microsoft.com/office/drawing/2014/main" id="{BFFB1892-DAA1-5E2C-07CB-2541752B7ACF}"/>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929983879"/>
      </p:ext>
    </p:extLst>
  </p:cSld>
  <p:clrMapOvr>
    <a:masterClrMapping/>
  </p:clrMapOvr>
  <mc:AlternateContent xmlns:mc="http://schemas.openxmlformats.org/markup-compatibility/2006">
    <mc:Choice xmlns:p14="http://schemas.microsoft.com/office/powerpoint/2010/main" Requires="p14">
      <p:transition spd="slow" p14:dur="2000" advTm="70887"/>
    </mc:Choice>
    <mc:Fallback>
      <p:transition spd="slow" advTm="70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14"/>
                </p:tgtEl>
              </p:cMediaNode>
            </p:audio>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57516B-3865-052E-607D-9ACFECBEF62D}"/>
              </a:ext>
            </a:extLst>
          </p:cNvPr>
          <p:cNvSpPr>
            <a:spLocks noGrp="1"/>
          </p:cNvSpPr>
          <p:nvPr>
            <p:ph type="title"/>
          </p:nvPr>
        </p:nvSpPr>
        <p:spPr>
          <a:xfrm>
            <a:off x="761803" y="350196"/>
            <a:ext cx="4646904" cy="1624520"/>
          </a:xfrm>
        </p:spPr>
        <p:txBody>
          <a:bodyPr anchor="ctr">
            <a:normAutofit/>
          </a:bodyPr>
          <a:lstStyle/>
          <a:p>
            <a:r>
              <a:rPr lang="en-GB" sz="4000">
                <a:cs typeface="Calibri Light"/>
              </a:rPr>
              <a:t>Traditional policing V EBP</a:t>
            </a:r>
            <a:endParaRPr lang="en-US" sz="4000"/>
          </a:p>
        </p:txBody>
      </p:sp>
      <p:sp>
        <p:nvSpPr>
          <p:cNvPr id="3" name="Content Placeholder 2">
            <a:extLst>
              <a:ext uri="{FF2B5EF4-FFF2-40B4-BE49-F238E27FC236}">
                <a16:creationId xmlns:a16="http://schemas.microsoft.com/office/drawing/2014/main" id="{3C8BD2BA-A16C-6635-0F15-06437F5B54B4}"/>
              </a:ext>
            </a:extLst>
          </p:cNvPr>
          <p:cNvSpPr>
            <a:spLocks noGrp="1"/>
          </p:cNvSpPr>
          <p:nvPr>
            <p:ph idx="1"/>
          </p:nvPr>
        </p:nvSpPr>
        <p:spPr>
          <a:xfrm>
            <a:off x="761802" y="2743200"/>
            <a:ext cx="4646905" cy="3613149"/>
          </a:xfrm>
        </p:spPr>
        <p:txBody>
          <a:bodyPr vert="horz" lIns="91440" tIns="45720" rIns="91440" bIns="45720" rtlCol="0" anchor="ctr">
            <a:noAutofit/>
          </a:bodyPr>
          <a:lstStyle/>
          <a:p>
            <a:r>
              <a:rPr lang="en-GB" sz="2400" b="1" dirty="0">
                <a:ea typeface="+mn-lt"/>
                <a:cs typeface="+mn-lt"/>
              </a:rPr>
              <a:t>Data and Research:</a:t>
            </a:r>
            <a:endParaRPr lang="en-GB" sz="2400" b="1">
              <a:cs typeface="Calibri" panose="020F0502020204030204"/>
            </a:endParaRPr>
          </a:p>
          <a:p>
            <a:r>
              <a:rPr lang="en-GB" sz="2400" b="1" dirty="0">
                <a:ea typeface="+mn-lt"/>
                <a:cs typeface="+mn-lt"/>
              </a:rPr>
              <a:t>Traditional Policing:</a:t>
            </a:r>
            <a:r>
              <a:rPr lang="en-GB" sz="2400" dirty="0">
                <a:ea typeface="+mn-lt"/>
                <a:cs typeface="+mn-lt"/>
              </a:rPr>
              <a:t> In traditional policing, data analysis and research are not always central to decision-making. Practices may be based on tradition, custom, or what has worked in the past.</a:t>
            </a:r>
            <a:endParaRPr lang="en-GB" sz="2400" dirty="0">
              <a:cs typeface="Calibri"/>
            </a:endParaRPr>
          </a:p>
          <a:p>
            <a:r>
              <a:rPr lang="en-GB" sz="2400" b="1" dirty="0">
                <a:ea typeface="+mn-lt"/>
                <a:cs typeface="+mn-lt"/>
              </a:rPr>
              <a:t>Evidence-Based Policing: </a:t>
            </a:r>
            <a:r>
              <a:rPr lang="en-GB" sz="2400" dirty="0">
                <a:ea typeface="+mn-lt"/>
                <a:cs typeface="+mn-lt"/>
              </a:rPr>
              <a:t>EBP places a strong emphasis on collecting and analysing data related to crime, public safety, and police operations. Research findings and data-driven insights are used to guide policy and practice.</a:t>
            </a:r>
            <a:endParaRPr lang="en-GB" sz="2400" dirty="0"/>
          </a:p>
          <a:p>
            <a:endParaRPr lang="en-GB" sz="1900">
              <a:cs typeface="Calibri"/>
            </a:endParaRPr>
          </a:p>
        </p:txBody>
      </p:sp>
      <p:pic>
        <p:nvPicPr>
          <p:cNvPr id="5" name="Picture 4">
            <a:extLst>
              <a:ext uri="{FF2B5EF4-FFF2-40B4-BE49-F238E27FC236}">
                <a16:creationId xmlns:a16="http://schemas.microsoft.com/office/drawing/2014/main" id="{8C3E757A-6ED4-051F-B8B3-27AC30CA0BC0}"/>
              </a:ext>
            </a:extLst>
          </p:cNvPr>
          <p:cNvPicPr>
            <a:picLocks noChangeAspect="1"/>
          </p:cNvPicPr>
          <p:nvPr/>
        </p:nvPicPr>
        <p:blipFill rotWithShape="1">
          <a:blip r:embed="rId5"/>
          <a:srcRect l="13640" r="39433" b="6250"/>
          <a:stretch/>
        </p:blipFill>
        <p:spPr>
          <a:xfrm>
            <a:off x="6096000" y="1"/>
            <a:ext cx="6102825" cy="6858000"/>
          </a:xfrm>
          <a:prstGeom prst="rect">
            <a:avLst/>
          </a:prstGeom>
        </p:spPr>
      </p:pic>
      <p:pic>
        <p:nvPicPr>
          <p:cNvPr id="7" name="Audio 6">
            <a:hlinkClick r:id="" action="ppaction://media"/>
            <a:extLst>
              <a:ext uri="{FF2B5EF4-FFF2-40B4-BE49-F238E27FC236}">
                <a16:creationId xmlns:a16="http://schemas.microsoft.com/office/drawing/2014/main" id="{1FCF5094-48C2-4F98-F74F-CEC80AC65806}"/>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964130819"/>
      </p:ext>
    </p:extLst>
  </p:cSld>
  <p:clrMapOvr>
    <a:masterClrMapping/>
  </p:clrMapOvr>
  <mc:AlternateContent xmlns:mc="http://schemas.openxmlformats.org/markup-compatibility/2006">
    <mc:Choice xmlns:p14="http://schemas.microsoft.com/office/powerpoint/2010/main" Requires="p14">
      <p:transition spd="slow" p14:dur="2000" advTm="62086"/>
    </mc:Choice>
    <mc:Fallback>
      <p:transition spd="slow" advTm="620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7"/>
                </p:tgtEl>
              </p:cMediaNode>
            </p:audio>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023742-D10E-8223-3A06-2AF02DE4D147}"/>
              </a:ext>
            </a:extLst>
          </p:cNvPr>
          <p:cNvSpPr>
            <a:spLocks noGrp="1"/>
          </p:cNvSpPr>
          <p:nvPr>
            <p:ph type="title"/>
          </p:nvPr>
        </p:nvSpPr>
        <p:spPr>
          <a:xfrm>
            <a:off x="640080" y="325369"/>
            <a:ext cx="4368602" cy="1956841"/>
          </a:xfrm>
        </p:spPr>
        <p:txBody>
          <a:bodyPr anchor="b">
            <a:normAutofit/>
          </a:bodyPr>
          <a:lstStyle/>
          <a:p>
            <a:r>
              <a:rPr lang="en-GB" sz="4200">
                <a:cs typeface="Calibri Light"/>
              </a:rPr>
              <a:t>Traditional policing V EBP</a:t>
            </a:r>
            <a:endParaRPr lang="en-US"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6E98D0-9975-8CCB-73DB-FA72D8AAFE7F}"/>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1700" b="1" dirty="0">
                <a:ea typeface="+mn-lt"/>
                <a:cs typeface="+mn-lt"/>
              </a:rPr>
              <a:t>Transparency and Accountability:</a:t>
            </a:r>
            <a:endParaRPr lang="en-GB" sz="1700" b="1" dirty="0">
              <a:cs typeface="Calibri" panose="020F0502020204030204"/>
            </a:endParaRPr>
          </a:p>
          <a:p>
            <a:r>
              <a:rPr lang="en-GB" sz="1700" b="1" dirty="0">
                <a:ea typeface="+mn-lt"/>
                <a:cs typeface="+mn-lt"/>
              </a:rPr>
              <a:t>Traditional Policing:</a:t>
            </a:r>
            <a:r>
              <a:rPr lang="en-GB" sz="1700" dirty="0">
                <a:ea typeface="+mn-lt"/>
                <a:cs typeface="+mn-lt"/>
              </a:rPr>
              <a:t> Traditional policing practices may lack transparency, making it challenging for the public to understand the rationale behind decisions or assess their effectiveness.</a:t>
            </a:r>
            <a:endParaRPr lang="en-GB" sz="1700" dirty="0"/>
          </a:p>
          <a:p>
            <a:r>
              <a:rPr lang="en-GB" sz="1700" b="1" dirty="0">
                <a:ea typeface="+mn-lt"/>
                <a:cs typeface="+mn-lt"/>
              </a:rPr>
              <a:t>Evidence-Based Policing:</a:t>
            </a:r>
            <a:r>
              <a:rPr lang="en-GB" sz="1700" dirty="0">
                <a:ea typeface="+mn-lt"/>
                <a:cs typeface="+mn-lt"/>
              </a:rPr>
              <a:t> EBP promotes transparency and accountability by requiring agencies to justify their actions based on available evidence. This approach helps build public trust and confidence.</a:t>
            </a:r>
            <a:endParaRPr lang="en-GB" sz="1700" dirty="0"/>
          </a:p>
          <a:p>
            <a:endParaRPr lang="en-GB" sz="1700">
              <a:cs typeface="Calibri"/>
            </a:endParaRPr>
          </a:p>
        </p:txBody>
      </p:sp>
      <p:pic>
        <p:nvPicPr>
          <p:cNvPr id="5" name="Picture 4" descr="Magnifying glass showing decling performance">
            <a:extLst>
              <a:ext uri="{FF2B5EF4-FFF2-40B4-BE49-F238E27FC236}">
                <a16:creationId xmlns:a16="http://schemas.microsoft.com/office/drawing/2014/main" id="{B32478EC-0317-10DF-9961-CCC2B7EBE702}"/>
              </a:ext>
            </a:extLst>
          </p:cNvPr>
          <p:cNvPicPr>
            <a:picLocks noChangeAspect="1"/>
          </p:cNvPicPr>
          <p:nvPr/>
        </p:nvPicPr>
        <p:blipFill rotWithShape="1">
          <a:blip r:embed="rId5"/>
          <a:srcRect l="18543" r="14603"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7" name="Audio 6">
            <a:hlinkClick r:id="" action="ppaction://media"/>
            <a:extLst>
              <a:ext uri="{FF2B5EF4-FFF2-40B4-BE49-F238E27FC236}">
                <a16:creationId xmlns:a16="http://schemas.microsoft.com/office/drawing/2014/main" id="{C0DCA954-C67A-0C69-9CE8-354E5DD5E3B1}"/>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160026513"/>
      </p:ext>
    </p:extLst>
  </p:cSld>
  <p:clrMapOvr>
    <a:masterClrMapping/>
  </p:clrMapOvr>
  <mc:AlternateContent xmlns:mc="http://schemas.openxmlformats.org/markup-compatibility/2006">
    <mc:Choice xmlns:p14="http://schemas.microsoft.com/office/powerpoint/2010/main" Requires="p14">
      <p:transition spd="slow" p14:dur="2000" advTm="55803"/>
    </mc:Choice>
    <mc:Fallback>
      <p:transition spd="slow" advTm="55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7"/>
                </p:tgtEl>
              </p:cMediaNode>
            </p:audio>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4B14014-97F0-BA01-87B5-E207DDBEC9E1}"/>
              </a:ext>
            </a:extLst>
          </p:cNvPr>
          <p:cNvPicPr>
            <a:picLocks noChangeAspect="1"/>
          </p:cNvPicPr>
          <p:nvPr/>
        </p:nvPicPr>
        <p:blipFill rotWithShape="1">
          <a:blip r:embed="rId5"/>
          <a:srcRect l="28715" r="24464" b="625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F3A43A-E800-AA17-AFDF-A44F9E94877F}"/>
              </a:ext>
            </a:extLst>
          </p:cNvPr>
          <p:cNvSpPr>
            <a:spLocks noGrp="1"/>
          </p:cNvSpPr>
          <p:nvPr>
            <p:ph type="title"/>
          </p:nvPr>
        </p:nvSpPr>
        <p:spPr>
          <a:xfrm>
            <a:off x="761801" y="328512"/>
            <a:ext cx="4778387" cy="1628970"/>
          </a:xfrm>
        </p:spPr>
        <p:txBody>
          <a:bodyPr anchor="ctr">
            <a:normAutofit/>
          </a:bodyPr>
          <a:lstStyle/>
          <a:p>
            <a:r>
              <a:rPr lang="en-GB" sz="3400">
                <a:cs typeface="Calibri Light"/>
              </a:rPr>
              <a:t>Traditional policing V EBP</a:t>
            </a:r>
            <a:endParaRPr lang="en-US" sz="3400"/>
          </a:p>
        </p:txBody>
      </p:sp>
      <p:sp>
        <p:nvSpPr>
          <p:cNvPr id="3" name="Content Placeholder 2">
            <a:extLst>
              <a:ext uri="{FF2B5EF4-FFF2-40B4-BE49-F238E27FC236}">
                <a16:creationId xmlns:a16="http://schemas.microsoft.com/office/drawing/2014/main" id="{5A28D375-461D-EACC-019B-B744BDC6990E}"/>
              </a:ext>
            </a:extLst>
          </p:cNvPr>
          <p:cNvSpPr>
            <a:spLocks noGrp="1"/>
          </p:cNvSpPr>
          <p:nvPr>
            <p:ph idx="1"/>
          </p:nvPr>
        </p:nvSpPr>
        <p:spPr>
          <a:xfrm>
            <a:off x="-8858" y="2884929"/>
            <a:ext cx="5430415" cy="3374137"/>
          </a:xfrm>
        </p:spPr>
        <p:txBody>
          <a:bodyPr vert="horz" lIns="91440" tIns="45720" rIns="91440" bIns="45720" rtlCol="0" anchor="ctr">
            <a:noAutofit/>
          </a:bodyPr>
          <a:lstStyle/>
          <a:p>
            <a:r>
              <a:rPr lang="en-GB" sz="2400" b="1" dirty="0">
                <a:ea typeface="+mn-lt"/>
                <a:cs typeface="+mn-lt"/>
              </a:rPr>
              <a:t>Problem-Solving:</a:t>
            </a:r>
            <a:endParaRPr lang="en-GB" sz="2400" b="1" dirty="0">
              <a:cs typeface="Calibri" panose="020F0502020204030204"/>
            </a:endParaRPr>
          </a:p>
          <a:p>
            <a:r>
              <a:rPr lang="en-GB" sz="2400" b="1" dirty="0">
                <a:ea typeface="+mn-lt"/>
                <a:cs typeface="+mn-lt"/>
              </a:rPr>
              <a:t>Traditional Policing:</a:t>
            </a:r>
            <a:r>
              <a:rPr lang="en-GB" sz="2400" dirty="0">
                <a:ea typeface="+mn-lt"/>
                <a:cs typeface="+mn-lt"/>
              </a:rPr>
              <a:t> Traditional policing often focuses on reactive responses to crimes and incidents as they occur, with less emphasis on addressing the underlying causes of crime.</a:t>
            </a:r>
            <a:endParaRPr lang="en-GB" sz="2400" dirty="0">
              <a:cs typeface="Calibri"/>
            </a:endParaRPr>
          </a:p>
          <a:p>
            <a:r>
              <a:rPr lang="en-GB" sz="2400" b="1" dirty="0">
                <a:ea typeface="+mn-lt"/>
                <a:cs typeface="+mn-lt"/>
              </a:rPr>
              <a:t>Evidence-Based Policing:</a:t>
            </a:r>
            <a:r>
              <a:rPr lang="en-GB" sz="2400" dirty="0">
                <a:ea typeface="+mn-lt"/>
                <a:cs typeface="+mn-lt"/>
              </a:rPr>
              <a:t> EBP encourages problem-solving and a proactive approach. Police officers and agencies are encouraged to identify the root causes of crime and work collaboratively with communities to implement evidence-based interventions.</a:t>
            </a:r>
            <a:endParaRPr lang="en-GB" sz="2400" dirty="0">
              <a:cs typeface="Calibri"/>
            </a:endParaRPr>
          </a:p>
          <a:p>
            <a:endParaRPr lang="en-GB" sz="1700">
              <a:cs typeface="Calibri"/>
            </a:endParaRPr>
          </a:p>
        </p:txBody>
      </p:sp>
      <p:pic>
        <p:nvPicPr>
          <p:cNvPr id="7" name="Audio 6">
            <a:hlinkClick r:id="" action="ppaction://media"/>
            <a:extLst>
              <a:ext uri="{FF2B5EF4-FFF2-40B4-BE49-F238E27FC236}">
                <a16:creationId xmlns:a16="http://schemas.microsoft.com/office/drawing/2014/main" id="{483246C6-3320-BA1C-11C1-BEA429046908}"/>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080188184"/>
      </p:ext>
    </p:extLst>
  </p:cSld>
  <p:clrMapOvr>
    <a:masterClrMapping/>
  </p:clrMapOvr>
  <mc:AlternateContent xmlns:mc="http://schemas.openxmlformats.org/markup-compatibility/2006">
    <mc:Choice xmlns:p14="http://schemas.microsoft.com/office/powerpoint/2010/main" Requires="p14">
      <p:transition spd="slow" p14:dur="2000" advTm="41670"/>
    </mc:Choice>
    <mc:Fallback>
      <p:transition spd="slow" advTm="41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7"/>
                </p:tgtEl>
              </p:cMediaNode>
            </p:audio>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B2B99A78-01DF-5065-AFBA-E2DAE543C3CA}"/>
              </a:ext>
            </a:extLst>
          </p:cNvPr>
          <p:cNvPicPr>
            <a:picLocks noChangeAspect="1"/>
          </p:cNvPicPr>
          <p:nvPr/>
        </p:nvPicPr>
        <p:blipFill rotWithShape="1">
          <a:blip r:embed="rId5"/>
          <a:srcRect l="27437" r="13385"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F3A43A-E800-AA17-AFDF-A44F9E94877F}"/>
              </a:ext>
            </a:extLst>
          </p:cNvPr>
          <p:cNvSpPr>
            <a:spLocks noGrp="1"/>
          </p:cNvSpPr>
          <p:nvPr>
            <p:ph type="title"/>
          </p:nvPr>
        </p:nvSpPr>
        <p:spPr>
          <a:xfrm>
            <a:off x="761801" y="328512"/>
            <a:ext cx="4778387" cy="1628970"/>
          </a:xfrm>
        </p:spPr>
        <p:txBody>
          <a:bodyPr anchor="ctr">
            <a:normAutofit/>
          </a:bodyPr>
          <a:lstStyle/>
          <a:p>
            <a:r>
              <a:rPr lang="en-GB" sz="3400">
                <a:cs typeface="Calibri Light"/>
              </a:rPr>
              <a:t>Traditional policing V EBP</a:t>
            </a:r>
            <a:endParaRPr lang="en-US" sz="3400"/>
          </a:p>
        </p:txBody>
      </p:sp>
      <p:sp>
        <p:nvSpPr>
          <p:cNvPr id="3" name="Content Placeholder 2">
            <a:extLst>
              <a:ext uri="{FF2B5EF4-FFF2-40B4-BE49-F238E27FC236}">
                <a16:creationId xmlns:a16="http://schemas.microsoft.com/office/drawing/2014/main" id="{5A28D375-461D-EACC-019B-B744BDC6990E}"/>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2000" b="1" dirty="0">
                <a:ea typeface="+mn-lt"/>
                <a:cs typeface="+mn-lt"/>
              </a:rPr>
              <a:t>Evaluation and Adaptation:</a:t>
            </a:r>
            <a:endParaRPr lang="en-GB" sz="2000" b="1" dirty="0">
              <a:cs typeface="Calibri" panose="020F0502020204030204"/>
            </a:endParaRPr>
          </a:p>
          <a:p>
            <a:r>
              <a:rPr lang="en-GB" sz="2000" b="1" dirty="0">
                <a:ea typeface="+mn-lt"/>
                <a:cs typeface="+mn-lt"/>
              </a:rPr>
              <a:t>Traditional Policing: </a:t>
            </a:r>
            <a:r>
              <a:rPr lang="en-GB" sz="2000" dirty="0">
                <a:ea typeface="+mn-lt"/>
                <a:cs typeface="+mn-lt"/>
              </a:rPr>
              <a:t>Traditional policing practices can remain largely unchanged for extended periods, with little systematic evaluation and adaptation.</a:t>
            </a:r>
            <a:endParaRPr lang="en-GB" sz="2000" dirty="0"/>
          </a:p>
          <a:p>
            <a:r>
              <a:rPr lang="en-GB" sz="2000" b="1" dirty="0">
                <a:ea typeface="+mn-lt"/>
                <a:cs typeface="+mn-lt"/>
              </a:rPr>
              <a:t>Evidence-Based Policing: </a:t>
            </a:r>
            <a:r>
              <a:rPr lang="en-GB" sz="2000" dirty="0">
                <a:ea typeface="+mn-lt"/>
                <a:cs typeface="+mn-lt"/>
              </a:rPr>
              <a:t>EBP involves continuous evaluation of practices and policies. Law enforcement agencies regularly assess the impact of their strategies and adjust them based on the latest research and data.</a:t>
            </a:r>
            <a:endParaRPr lang="en-GB" sz="2000" dirty="0"/>
          </a:p>
          <a:p>
            <a:endParaRPr lang="en-GB" sz="2000">
              <a:cs typeface="Calibri"/>
            </a:endParaRPr>
          </a:p>
        </p:txBody>
      </p:sp>
      <p:pic>
        <p:nvPicPr>
          <p:cNvPr id="7" name="Audio 6">
            <a:hlinkClick r:id="" action="ppaction://media"/>
            <a:extLst>
              <a:ext uri="{FF2B5EF4-FFF2-40B4-BE49-F238E27FC236}">
                <a16:creationId xmlns:a16="http://schemas.microsoft.com/office/drawing/2014/main" id="{65D891C3-C327-58D6-AA60-6ADB2E3306DA}"/>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558326995"/>
      </p:ext>
    </p:extLst>
  </p:cSld>
  <p:clrMapOvr>
    <a:masterClrMapping/>
  </p:clrMapOvr>
  <mc:AlternateContent xmlns:mc="http://schemas.openxmlformats.org/markup-compatibility/2006">
    <mc:Choice xmlns:p14="http://schemas.microsoft.com/office/powerpoint/2010/main" Requires="p14">
      <p:transition spd="slow" p14:dur="2000" advTm="56377"/>
    </mc:Choice>
    <mc:Fallback>
      <p:transition spd="slow" advTm="56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7"/>
                </p:tgtEl>
              </p:cMediaNode>
            </p:audio>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strings being woven togehter">
            <a:extLst>
              <a:ext uri="{FF2B5EF4-FFF2-40B4-BE49-F238E27FC236}">
                <a16:creationId xmlns:a16="http://schemas.microsoft.com/office/drawing/2014/main" id="{1AEC5682-35CB-C3C2-1A42-82D91ED8EF07}"/>
              </a:ext>
            </a:extLst>
          </p:cNvPr>
          <p:cNvPicPr>
            <a:picLocks noChangeAspect="1"/>
          </p:cNvPicPr>
          <p:nvPr/>
        </p:nvPicPr>
        <p:blipFill rotWithShape="1">
          <a:blip r:embed="rId5"/>
          <a:srcRect l="35305" r="5516"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F3A43A-E800-AA17-AFDF-A44F9E94877F}"/>
              </a:ext>
            </a:extLst>
          </p:cNvPr>
          <p:cNvSpPr>
            <a:spLocks noGrp="1"/>
          </p:cNvSpPr>
          <p:nvPr>
            <p:ph type="title"/>
          </p:nvPr>
        </p:nvSpPr>
        <p:spPr>
          <a:xfrm>
            <a:off x="761801" y="328512"/>
            <a:ext cx="4778387" cy="1628970"/>
          </a:xfrm>
        </p:spPr>
        <p:txBody>
          <a:bodyPr anchor="ctr">
            <a:normAutofit/>
          </a:bodyPr>
          <a:lstStyle/>
          <a:p>
            <a:r>
              <a:rPr lang="en-GB" sz="3400">
                <a:cs typeface="Calibri Light"/>
              </a:rPr>
              <a:t>Traditional policing V EBP</a:t>
            </a:r>
            <a:endParaRPr lang="en-US" sz="3400"/>
          </a:p>
        </p:txBody>
      </p:sp>
      <p:sp>
        <p:nvSpPr>
          <p:cNvPr id="3" name="Content Placeholder 2">
            <a:extLst>
              <a:ext uri="{FF2B5EF4-FFF2-40B4-BE49-F238E27FC236}">
                <a16:creationId xmlns:a16="http://schemas.microsoft.com/office/drawing/2014/main" id="{5A28D375-461D-EACC-019B-B744BDC6990E}"/>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1900" b="1" dirty="0">
                <a:ea typeface="+mn-lt"/>
                <a:cs typeface="+mn-lt"/>
              </a:rPr>
              <a:t>Partnerships:</a:t>
            </a:r>
            <a:endParaRPr lang="en-GB" sz="1900" b="1" dirty="0">
              <a:cs typeface="Calibri"/>
            </a:endParaRPr>
          </a:p>
          <a:p>
            <a:r>
              <a:rPr lang="en-GB" sz="1900" b="1" dirty="0">
                <a:ea typeface="+mn-lt"/>
                <a:cs typeface="+mn-lt"/>
              </a:rPr>
              <a:t>Traditional Policing: </a:t>
            </a:r>
            <a:r>
              <a:rPr lang="en-GB" sz="1900" dirty="0">
                <a:ea typeface="+mn-lt"/>
                <a:cs typeface="+mn-lt"/>
              </a:rPr>
              <a:t>Traditional policing may involve limited collaboration with other organisations, agencies, or community groups.</a:t>
            </a:r>
            <a:endParaRPr lang="en-GB" sz="1900" dirty="0"/>
          </a:p>
          <a:p>
            <a:r>
              <a:rPr lang="en-GB" sz="1900" b="1" dirty="0">
                <a:ea typeface="+mn-lt"/>
                <a:cs typeface="+mn-lt"/>
              </a:rPr>
              <a:t>Evidence-Based Policing:</a:t>
            </a:r>
            <a:r>
              <a:rPr lang="en-GB" sz="1900" dirty="0">
                <a:ea typeface="+mn-lt"/>
                <a:cs typeface="+mn-lt"/>
              </a:rPr>
              <a:t> EBP promotes collaboration with various stakeholders, including social service agencies, community organisations, and researchers, to develop effective strategies for addressing crime and public safety issues.</a:t>
            </a:r>
            <a:endParaRPr lang="en-GB" sz="1900" dirty="0"/>
          </a:p>
          <a:p>
            <a:endParaRPr lang="en-GB" sz="1900">
              <a:cs typeface="Calibri"/>
            </a:endParaRPr>
          </a:p>
          <a:p>
            <a:endParaRPr lang="en-GB" sz="1900">
              <a:cs typeface="Calibri"/>
            </a:endParaRPr>
          </a:p>
        </p:txBody>
      </p:sp>
      <p:pic>
        <p:nvPicPr>
          <p:cNvPr id="7" name="Audio 6">
            <a:hlinkClick r:id="" action="ppaction://media"/>
            <a:extLst>
              <a:ext uri="{FF2B5EF4-FFF2-40B4-BE49-F238E27FC236}">
                <a16:creationId xmlns:a16="http://schemas.microsoft.com/office/drawing/2014/main" id="{EAEE2992-5BF1-6A81-D30D-E5AFA420DFE2}"/>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543046192"/>
      </p:ext>
    </p:extLst>
  </p:cSld>
  <p:clrMapOvr>
    <a:masterClrMapping/>
  </p:clrMapOvr>
  <mc:AlternateContent xmlns:mc="http://schemas.openxmlformats.org/markup-compatibility/2006">
    <mc:Choice xmlns:p14="http://schemas.microsoft.com/office/powerpoint/2010/main" Requires="p14">
      <p:transition spd="slow" p14:dur="2000" advTm="51380"/>
    </mc:Choice>
    <mc:Fallback>
      <p:transition spd="slow" advTm="513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7"/>
                </p:tgtEl>
              </p:cMediaNode>
            </p:audio>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72B1A-B714-0FF7-78D7-F8B99C4B133B}"/>
              </a:ext>
            </a:extLst>
          </p:cNvPr>
          <p:cNvSpPr>
            <a:spLocks noGrp="1"/>
          </p:cNvSpPr>
          <p:nvPr>
            <p:ph type="title"/>
          </p:nvPr>
        </p:nvSpPr>
        <p:spPr/>
        <p:txBody>
          <a:bodyPr/>
          <a:lstStyle/>
          <a:p>
            <a:r>
              <a:rPr lang="en-GB" dirty="0"/>
              <a:t>What does sara stand for?</a:t>
            </a:r>
          </a:p>
        </p:txBody>
      </p:sp>
      <p:pic>
        <p:nvPicPr>
          <p:cNvPr id="4" name="Content Placeholder 3" descr="A diagram of a problem solving process&#10;&#10;Description automatically generated">
            <a:extLst>
              <a:ext uri="{FF2B5EF4-FFF2-40B4-BE49-F238E27FC236}">
                <a16:creationId xmlns:a16="http://schemas.microsoft.com/office/drawing/2014/main" id="{DC0371BC-2AD5-13D2-EEB1-7A977BB8A312}"/>
              </a:ext>
            </a:extLst>
          </p:cNvPr>
          <p:cNvPicPr>
            <a:picLocks noGrp="1" noChangeAspect="1"/>
          </p:cNvPicPr>
          <p:nvPr>
            <p:ph idx="1"/>
          </p:nvPr>
        </p:nvPicPr>
        <p:blipFill>
          <a:blip r:embed="rId5"/>
          <a:stretch>
            <a:fillRect/>
          </a:stretch>
        </p:blipFill>
        <p:spPr>
          <a:xfrm>
            <a:off x="3618665" y="2293126"/>
            <a:ext cx="4855205" cy="3636088"/>
          </a:xfrm>
        </p:spPr>
      </p:pic>
      <p:pic>
        <p:nvPicPr>
          <p:cNvPr id="6" name="Audio 5">
            <a:hlinkClick r:id="" action="ppaction://media"/>
            <a:extLst>
              <a:ext uri="{FF2B5EF4-FFF2-40B4-BE49-F238E27FC236}">
                <a16:creationId xmlns:a16="http://schemas.microsoft.com/office/drawing/2014/main" id="{AB759242-85F6-75A9-186D-CB4C5BDF4F6B}"/>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780545993"/>
      </p:ext>
    </p:extLst>
  </p:cSld>
  <p:clrMapOvr>
    <a:masterClrMapping/>
  </p:clrMapOvr>
  <mc:AlternateContent xmlns:mc="http://schemas.openxmlformats.org/markup-compatibility/2006">
    <mc:Choice xmlns:p14="http://schemas.microsoft.com/office/powerpoint/2010/main" Requires="p14">
      <p:transition spd="slow" p14:dur="2000" advTm="92706"/>
    </mc:Choice>
    <mc:Fallback>
      <p:transition spd="slow" advTm="927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52975C-9BF0-597A-BCB4-6BB0EE83E7A7}"/>
              </a:ext>
            </a:extLst>
          </p:cNvPr>
          <p:cNvSpPr>
            <a:spLocks noGrp="1"/>
          </p:cNvSpPr>
          <p:nvPr>
            <p:ph type="title"/>
          </p:nvPr>
        </p:nvSpPr>
        <p:spPr>
          <a:xfrm>
            <a:off x="690587" y="907128"/>
            <a:ext cx="6699564" cy="1378871"/>
          </a:xfrm>
        </p:spPr>
        <p:txBody>
          <a:bodyPr>
            <a:normAutofit/>
          </a:bodyPr>
          <a:lstStyle/>
          <a:p>
            <a:r>
              <a:rPr lang="en-GB" dirty="0"/>
              <a:t>task</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8BA07A-D527-38FD-D529-7D547B1D9F9B}"/>
              </a:ext>
            </a:extLst>
          </p:cNvPr>
          <p:cNvSpPr>
            <a:spLocks noGrp="1"/>
          </p:cNvSpPr>
          <p:nvPr>
            <p:ph idx="1"/>
          </p:nvPr>
        </p:nvSpPr>
        <p:spPr>
          <a:xfrm>
            <a:off x="695326" y="2285999"/>
            <a:ext cx="6766748" cy="3649080"/>
          </a:xfrm>
        </p:spPr>
        <p:txBody>
          <a:bodyPr vert="horz" lIns="91440" tIns="45720" rIns="91440" bIns="45720" rtlCol="0" anchor="t">
            <a:normAutofit/>
          </a:bodyPr>
          <a:lstStyle/>
          <a:p>
            <a:pPr marL="0" indent="0">
              <a:buNone/>
            </a:pPr>
            <a:r>
              <a:rPr lang="en-GB" sz="1900" dirty="0"/>
              <a:t>Concerns have been raised as to whether victims of stalking are being correctly assessed for risk and therefore receiving the right level of support. </a:t>
            </a:r>
          </a:p>
          <a:p>
            <a:pPr marL="0" indent="0">
              <a:buNone/>
            </a:pPr>
            <a:r>
              <a:rPr lang="en-GB" sz="1900" dirty="0"/>
              <a:t>From your own experience, you have noticed within your police station that investigators have difficulty completing the stalking risk assessment forms. </a:t>
            </a:r>
          </a:p>
          <a:p>
            <a:pPr marL="0" indent="0">
              <a:buNone/>
            </a:pPr>
            <a:r>
              <a:rPr lang="en-GB" sz="1900" dirty="0"/>
              <a:t>Using the OSARA model, identify a number of different research projects to improve the level of support to victims of stalking.</a:t>
            </a: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Exclamation mark on a yellow background">
            <a:extLst>
              <a:ext uri="{FF2B5EF4-FFF2-40B4-BE49-F238E27FC236}">
                <a16:creationId xmlns:a16="http://schemas.microsoft.com/office/drawing/2014/main" id="{8075D729-642E-B4BE-2CF8-40C3F1BD87B4}"/>
              </a:ext>
            </a:extLst>
          </p:cNvPr>
          <p:cNvPicPr>
            <a:picLocks noChangeAspect="1"/>
          </p:cNvPicPr>
          <p:nvPr/>
        </p:nvPicPr>
        <p:blipFill rotWithShape="1">
          <a:blip r:embed="rId4"/>
          <a:srcRect l="34243" r="21175" b="4"/>
          <a:stretch/>
        </p:blipFill>
        <p:spPr>
          <a:xfrm>
            <a:off x="8115300" y="10"/>
            <a:ext cx="4076700" cy="6857990"/>
          </a:xfrm>
          <a:prstGeom prst="rect">
            <a:avLst/>
          </a:prstGeom>
        </p:spPr>
      </p:pic>
      <p:pic>
        <p:nvPicPr>
          <p:cNvPr id="8" name="Audio 7">
            <a:hlinkClick r:id="" action="ppaction://media"/>
            <a:extLst>
              <a:ext uri="{FF2B5EF4-FFF2-40B4-BE49-F238E27FC236}">
                <a16:creationId xmlns:a16="http://schemas.microsoft.com/office/drawing/2014/main" id="{62759165-5050-EBFE-E40B-99A56C7008D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60094046"/>
      </p:ext>
    </p:extLst>
  </p:cSld>
  <p:clrMapOvr>
    <a:masterClrMapping/>
  </p:clrMapOvr>
  <mc:AlternateContent xmlns:mc="http://schemas.openxmlformats.org/markup-compatibility/2006">
    <mc:Choice xmlns:p14="http://schemas.microsoft.com/office/powerpoint/2010/main" Requires="p14">
      <p:transition spd="slow" p14:dur="2000" advTm="71597"/>
    </mc:Choice>
    <mc:Fallback>
      <p:transition spd="slow" advTm="715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6E638F-AB71-A80E-9179-5985131FBA30}"/>
              </a:ext>
            </a:extLst>
          </p:cNvPr>
          <p:cNvSpPr>
            <a:spLocks noGrp="1"/>
          </p:cNvSpPr>
          <p:nvPr>
            <p:ph type="title"/>
          </p:nvPr>
        </p:nvSpPr>
        <p:spPr>
          <a:xfrm>
            <a:off x="5604846" y="860615"/>
            <a:ext cx="5922279" cy="1272986"/>
          </a:xfrm>
        </p:spPr>
        <p:txBody>
          <a:bodyPr>
            <a:normAutofit/>
          </a:bodyPr>
          <a:lstStyle/>
          <a:p>
            <a:r>
              <a:rPr lang="en-GB" dirty="0"/>
              <a:t>Scanning</a:t>
            </a:r>
          </a:p>
        </p:txBody>
      </p:sp>
      <p:pic>
        <p:nvPicPr>
          <p:cNvPr id="5" name="Picture 4" descr="Magnifying glass showing decling performance">
            <a:extLst>
              <a:ext uri="{FF2B5EF4-FFF2-40B4-BE49-F238E27FC236}">
                <a16:creationId xmlns:a16="http://schemas.microsoft.com/office/drawing/2014/main" id="{DC1C74E0-1B20-A219-354D-AEC8DE6B58E1}"/>
              </a:ext>
            </a:extLst>
          </p:cNvPr>
          <p:cNvPicPr>
            <a:picLocks noChangeAspect="1"/>
          </p:cNvPicPr>
          <p:nvPr/>
        </p:nvPicPr>
        <p:blipFill rotWithShape="1">
          <a:blip r:embed="rId5"/>
          <a:srcRect l="28334" r="24391"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8EA500-E6FC-22EE-95EC-B7BC7EC008A2}"/>
              </a:ext>
            </a:extLst>
          </p:cNvPr>
          <p:cNvSpPr>
            <a:spLocks noGrp="1"/>
          </p:cNvSpPr>
          <p:nvPr>
            <p:ph idx="1"/>
          </p:nvPr>
        </p:nvSpPr>
        <p:spPr>
          <a:xfrm>
            <a:off x="5566943" y="2133600"/>
            <a:ext cx="6005933" cy="3774464"/>
          </a:xfrm>
        </p:spPr>
        <p:txBody>
          <a:bodyPr vert="horz" lIns="91440" tIns="45720" rIns="91440" bIns="45720" rtlCol="0">
            <a:normAutofit/>
          </a:bodyPr>
          <a:lstStyle/>
          <a:p>
            <a:pPr>
              <a:lnSpc>
                <a:spcPct val="110000"/>
              </a:lnSpc>
            </a:pPr>
            <a:r>
              <a:rPr lang="en-GB" dirty="0"/>
              <a:t>You could consider a statistical analysis on:- How many are completed compared to how many cases are reported, how many are correctly filled out, how many are incomplete and how many contain the correct risk assessment profile.</a:t>
            </a:r>
            <a:endParaRPr lang="en-GB"/>
          </a:p>
          <a:p>
            <a:pPr>
              <a:lnSpc>
                <a:spcPct val="110000"/>
              </a:lnSpc>
            </a:pPr>
            <a:endParaRPr lang="en-GB"/>
          </a:p>
          <a:p>
            <a:pPr>
              <a:lnSpc>
                <a:spcPct val="110000"/>
              </a:lnSpc>
            </a:pPr>
            <a:r>
              <a:rPr lang="en-GB" dirty="0"/>
              <a:t>This may help you to form an evidence base to support the argument that there is a problem rather than basing it on your own informal observations of what is happening</a:t>
            </a:r>
            <a:endParaRPr lang="en-GB"/>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20" name="Audio 19">
            <a:hlinkClick r:id="" action="ppaction://media"/>
            <a:extLst>
              <a:ext uri="{FF2B5EF4-FFF2-40B4-BE49-F238E27FC236}">
                <a16:creationId xmlns:a16="http://schemas.microsoft.com/office/drawing/2014/main" id="{133378C0-60A3-D604-3490-630F55CA5026}"/>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541459956"/>
      </p:ext>
    </p:extLst>
  </p:cSld>
  <p:clrMapOvr>
    <a:masterClrMapping/>
  </p:clrMapOvr>
  <mc:AlternateContent xmlns:mc="http://schemas.openxmlformats.org/markup-compatibility/2006">
    <mc:Choice xmlns:p14="http://schemas.microsoft.com/office/powerpoint/2010/main" Requires="p14">
      <p:transition spd="slow" p14:dur="2000" advTm="31915"/>
    </mc:Choice>
    <mc:Fallback>
      <p:transition spd="slow" advTm="31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20"/>
                </p:tgtEl>
              </p:cMediaNode>
            </p:audio>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76CA21-185A-9BCD-6855-14114710BCE6}"/>
              </a:ext>
            </a:extLst>
          </p:cNvPr>
          <p:cNvSpPr>
            <a:spLocks noGrp="1"/>
          </p:cNvSpPr>
          <p:nvPr>
            <p:ph type="title"/>
          </p:nvPr>
        </p:nvSpPr>
        <p:spPr>
          <a:xfrm>
            <a:off x="5604846" y="860615"/>
            <a:ext cx="5922279" cy="1272986"/>
          </a:xfrm>
        </p:spPr>
        <p:txBody>
          <a:bodyPr>
            <a:normAutofit/>
          </a:bodyPr>
          <a:lstStyle/>
          <a:p>
            <a:r>
              <a:rPr lang="en-GB" dirty="0"/>
              <a:t>ANALYSIS</a:t>
            </a:r>
          </a:p>
        </p:txBody>
      </p:sp>
      <p:pic>
        <p:nvPicPr>
          <p:cNvPr id="5" name="Picture 4" descr="Graph on document with pen">
            <a:extLst>
              <a:ext uri="{FF2B5EF4-FFF2-40B4-BE49-F238E27FC236}">
                <a16:creationId xmlns:a16="http://schemas.microsoft.com/office/drawing/2014/main" id="{9B495C61-ECAB-D4DB-716D-918DE2DF7C29}"/>
              </a:ext>
            </a:extLst>
          </p:cNvPr>
          <p:cNvPicPr>
            <a:picLocks noChangeAspect="1"/>
          </p:cNvPicPr>
          <p:nvPr/>
        </p:nvPicPr>
        <p:blipFill rotWithShape="1">
          <a:blip r:embed="rId5"/>
          <a:srcRect l="33390" r="19335"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7FF0FD5-FF6A-572E-5254-72B1F5BC2795}"/>
              </a:ext>
            </a:extLst>
          </p:cNvPr>
          <p:cNvSpPr>
            <a:spLocks noGrp="1"/>
          </p:cNvSpPr>
          <p:nvPr>
            <p:ph idx="1"/>
          </p:nvPr>
        </p:nvSpPr>
        <p:spPr>
          <a:xfrm>
            <a:off x="5566943" y="2133600"/>
            <a:ext cx="6005933" cy="3774464"/>
          </a:xfrm>
        </p:spPr>
        <p:txBody>
          <a:bodyPr vert="horz" lIns="91440" tIns="45720" rIns="91440" bIns="45720" rtlCol="0">
            <a:normAutofit/>
          </a:bodyPr>
          <a:lstStyle/>
          <a:p>
            <a:r>
              <a:rPr lang="en-GB" dirty="0"/>
              <a:t>If previous research (</a:t>
            </a:r>
            <a:r>
              <a:rPr lang="en-GB" dirty="0" err="1"/>
              <a:t>Eg</a:t>
            </a:r>
            <a:r>
              <a:rPr lang="en-GB" dirty="0"/>
              <a:t>- HMICFRS report) has identified that there is a problem with the completion of stalking risk assessment forms, then you could undertake some research to explore why it is happening. How might you go about this? </a:t>
            </a:r>
          </a:p>
          <a:p>
            <a:r>
              <a:rPr lang="en-GB" dirty="0"/>
              <a:t>Interview some officers? Ask them what their experience is of completing the forms?</a:t>
            </a:r>
          </a:p>
          <a:p>
            <a:endParaRPr lang="en-GB"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2" name="Audio 11">
            <a:hlinkClick r:id="" action="ppaction://media"/>
            <a:extLst>
              <a:ext uri="{FF2B5EF4-FFF2-40B4-BE49-F238E27FC236}">
                <a16:creationId xmlns:a16="http://schemas.microsoft.com/office/drawing/2014/main" id="{47A259B6-DBA3-35C9-9F5F-ADC2CED2A5CF}"/>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010317574"/>
      </p:ext>
    </p:extLst>
  </p:cSld>
  <p:clrMapOvr>
    <a:masterClrMapping/>
  </p:clrMapOvr>
  <mc:AlternateContent xmlns:mc="http://schemas.openxmlformats.org/markup-compatibility/2006">
    <mc:Choice xmlns:p14="http://schemas.microsoft.com/office/powerpoint/2010/main" Requires="p14">
      <p:transition spd="slow" p14:dur="2000" advTm="45569"/>
    </mc:Choice>
    <mc:Fallback>
      <p:transition spd="slow" advTm="45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12"/>
                </p:tgtEl>
              </p:cMediaNode>
            </p:audio>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E4FAC-77D6-FEAE-9103-90EBB73850C1}"/>
              </a:ext>
            </a:extLst>
          </p:cNvPr>
          <p:cNvSpPr>
            <a:spLocks noGrp="1"/>
          </p:cNvSpPr>
          <p:nvPr>
            <p:ph type="title"/>
          </p:nvPr>
        </p:nvSpPr>
        <p:spPr>
          <a:xfrm>
            <a:off x="5604846" y="860615"/>
            <a:ext cx="5922279" cy="1272986"/>
          </a:xfrm>
        </p:spPr>
        <p:txBody>
          <a:bodyPr>
            <a:normAutofit/>
          </a:bodyPr>
          <a:lstStyle/>
          <a:p>
            <a:r>
              <a:rPr lang="en-GB" dirty="0"/>
              <a:t>response</a:t>
            </a:r>
          </a:p>
        </p:txBody>
      </p:sp>
      <p:pic>
        <p:nvPicPr>
          <p:cNvPr id="5" name="Picture 4" descr="A hand holding a pen and shading circles on a sheet">
            <a:extLst>
              <a:ext uri="{FF2B5EF4-FFF2-40B4-BE49-F238E27FC236}">
                <a16:creationId xmlns:a16="http://schemas.microsoft.com/office/drawing/2014/main" id="{85861D17-F2EB-0DA6-3A15-BAC869DCFC3E}"/>
              </a:ext>
            </a:extLst>
          </p:cNvPr>
          <p:cNvPicPr>
            <a:picLocks noChangeAspect="1"/>
          </p:cNvPicPr>
          <p:nvPr/>
        </p:nvPicPr>
        <p:blipFill rotWithShape="1">
          <a:blip r:embed="rId5"/>
          <a:srcRect l="35153" r="23463" b="1"/>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08DF75-A427-72FA-E08A-ABDCBCAB1376}"/>
              </a:ext>
            </a:extLst>
          </p:cNvPr>
          <p:cNvSpPr>
            <a:spLocks noGrp="1"/>
          </p:cNvSpPr>
          <p:nvPr>
            <p:ph idx="1"/>
          </p:nvPr>
        </p:nvSpPr>
        <p:spPr>
          <a:xfrm>
            <a:off x="5566943" y="2133600"/>
            <a:ext cx="6005933" cy="3774464"/>
          </a:xfrm>
        </p:spPr>
        <p:txBody>
          <a:bodyPr vert="horz" lIns="91440" tIns="45720" rIns="91440" bIns="45720" rtlCol="0">
            <a:normAutofit/>
          </a:bodyPr>
          <a:lstStyle/>
          <a:p>
            <a:r>
              <a:rPr lang="en-GB" dirty="0"/>
              <a:t>If previous research has identified that police officers do not complete the forms correctly and they have reported that they never received any training, then you may consider developing an intervention. </a:t>
            </a:r>
            <a:endParaRPr lang="en-US"/>
          </a:p>
          <a:p>
            <a:r>
              <a:rPr lang="en-GB" dirty="0"/>
              <a:t>What may you consider doing here?</a:t>
            </a:r>
          </a:p>
          <a:p>
            <a:r>
              <a:rPr lang="en-GB" dirty="0"/>
              <a:t>Trialling a training course?</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2" name="Audio 11">
            <a:hlinkClick r:id="" action="ppaction://media"/>
            <a:extLst>
              <a:ext uri="{FF2B5EF4-FFF2-40B4-BE49-F238E27FC236}">
                <a16:creationId xmlns:a16="http://schemas.microsoft.com/office/drawing/2014/main" id="{854AACB2-431C-E579-98C7-33B72E644378}"/>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558935710"/>
      </p:ext>
    </p:extLst>
  </p:cSld>
  <p:clrMapOvr>
    <a:masterClrMapping/>
  </p:clrMapOvr>
  <mc:AlternateContent xmlns:mc="http://schemas.openxmlformats.org/markup-compatibility/2006">
    <mc:Choice xmlns:p14="http://schemas.microsoft.com/office/powerpoint/2010/main" Requires="p14">
      <p:transition spd="slow" p14:dur="2000" advTm="41174"/>
    </mc:Choice>
    <mc:Fallback>
      <p:transition spd="slow" advTm="411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12"/>
                </p:tgtEl>
              </p:cMediaNode>
            </p:audio>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0A19A5-F41C-2426-4D0E-54BC83190B16}"/>
              </a:ext>
            </a:extLst>
          </p:cNvPr>
          <p:cNvSpPr>
            <a:spLocks noGrp="1"/>
          </p:cNvSpPr>
          <p:nvPr>
            <p:ph type="title"/>
          </p:nvPr>
        </p:nvSpPr>
        <p:spPr>
          <a:xfrm>
            <a:off x="690587" y="907128"/>
            <a:ext cx="6699564" cy="1378871"/>
          </a:xfrm>
        </p:spPr>
        <p:txBody>
          <a:bodyPr>
            <a:normAutofit/>
          </a:bodyPr>
          <a:lstStyle/>
          <a:p>
            <a:r>
              <a:rPr lang="en-GB" dirty="0"/>
              <a:t>assessment</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7F5EF29-CBD2-A507-0360-7D1FCB323596}"/>
              </a:ext>
            </a:extLst>
          </p:cNvPr>
          <p:cNvSpPr>
            <a:spLocks noGrp="1"/>
          </p:cNvSpPr>
          <p:nvPr>
            <p:ph idx="1"/>
          </p:nvPr>
        </p:nvSpPr>
        <p:spPr>
          <a:xfrm>
            <a:off x="695326" y="2285999"/>
            <a:ext cx="6766748" cy="3649080"/>
          </a:xfrm>
        </p:spPr>
        <p:txBody>
          <a:bodyPr vert="horz" lIns="91440" tIns="45720" rIns="91440" bIns="45720" rtlCol="0">
            <a:normAutofit/>
          </a:bodyPr>
          <a:lstStyle/>
          <a:p>
            <a:r>
              <a:rPr lang="en-GB" dirty="0"/>
              <a:t>This phase fits closely with the previous stage. Having conducted the trial of the new intervention, the training, you would then conduct an evaluation of it to see if it has made a difference. The trial and evaluation could form part of a single project.</a:t>
            </a:r>
          </a:p>
          <a:p>
            <a:endParaRPr lang="en-GB" dirty="0"/>
          </a:p>
          <a:p>
            <a:endParaRPr lang="en-GB" dirty="0"/>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White puzzle with one red piece">
            <a:extLst>
              <a:ext uri="{FF2B5EF4-FFF2-40B4-BE49-F238E27FC236}">
                <a16:creationId xmlns:a16="http://schemas.microsoft.com/office/drawing/2014/main" id="{051B1175-C2A9-8044-0DB0-F4260C5E2194}"/>
              </a:ext>
            </a:extLst>
          </p:cNvPr>
          <p:cNvPicPr>
            <a:picLocks noChangeAspect="1"/>
          </p:cNvPicPr>
          <p:nvPr/>
        </p:nvPicPr>
        <p:blipFill rotWithShape="1">
          <a:blip r:embed="rId4"/>
          <a:srcRect l="34104" r="32458" b="-2"/>
          <a:stretch/>
        </p:blipFill>
        <p:spPr>
          <a:xfrm>
            <a:off x="8115300" y="10"/>
            <a:ext cx="4076700" cy="6857990"/>
          </a:xfrm>
          <a:prstGeom prst="rect">
            <a:avLst/>
          </a:prstGeom>
        </p:spPr>
      </p:pic>
      <p:pic>
        <p:nvPicPr>
          <p:cNvPr id="10" name="Audio 9">
            <a:hlinkClick r:id="" action="ppaction://media"/>
            <a:extLst>
              <a:ext uri="{FF2B5EF4-FFF2-40B4-BE49-F238E27FC236}">
                <a16:creationId xmlns:a16="http://schemas.microsoft.com/office/drawing/2014/main" id="{472EE03D-172B-FFB0-98B8-1495F5BA346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9359893"/>
      </p:ext>
    </p:extLst>
  </p:cSld>
  <p:clrMapOvr>
    <a:masterClrMapping/>
  </p:clrMapOvr>
  <mc:AlternateContent xmlns:mc="http://schemas.openxmlformats.org/markup-compatibility/2006">
    <mc:Choice xmlns:p14="http://schemas.microsoft.com/office/powerpoint/2010/main" Requires="p14">
      <p:transition spd="slow" p14:dur="2000" advTm="24460"/>
    </mc:Choice>
    <mc:Fallback>
      <p:transition spd="slow" advTm="244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7E52C9-5E0C-1680-D870-78124DE81F6D}"/>
              </a:ext>
            </a:extLst>
          </p:cNvPr>
          <p:cNvSpPr>
            <a:spLocks noGrp="1"/>
          </p:cNvSpPr>
          <p:nvPr>
            <p:ph type="title"/>
          </p:nvPr>
        </p:nvSpPr>
        <p:spPr>
          <a:xfrm>
            <a:off x="690587" y="907128"/>
            <a:ext cx="6699564" cy="1378871"/>
          </a:xfrm>
        </p:spPr>
        <p:txBody>
          <a:bodyPr>
            <a:normAutofit/>
          </a:bodyPr>
          <a:lstStyle/>
          <a:p>
            <a:r>
              <a:rPr lang="en-GB" dirty="0"/>
              <a:t>Measuring effectiveness of interventions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E003D67-5DE2-EDCF-F806-05F73BC4EDB4}"/>
              </a:ext>
            </a:extLst>
          </p:cNvPr>
          <p:cNvSpPr>
            <a:spLocks noGrp="1"/>
          </p:cNvSpPr>
          <p:nvPr>
            <p:ph idx="1"/>
          </p:nvPr>
        </p:nvSpPr>
        <p:spPr>
          <a:xfrm>
            <a:off x="695326" y="2285999"/>
            <a:ext cx="6766748" cy="3649080"/>
          </a:xfrm>
        </p:spPr>
        <p:txBody>
          <a:bodyPr vert="horz" lIns="91440" tIns="45720" rIns="91440" bIns="45720" rtlCol="0">
            <a:normAutofit/>
          </a:bodyPr>
          <a:lstStyle/>
          <a:p>
            <a:r>
              <a:rPr lang="en-GB" dirty="0"/>
              <a:t>When trialling an intervention a key part of evidence based policing practice is evaluating it to measure its effectiveness. </a:t>
            </a:r>
            <a:endParaRPr lang="en-US"/>
          </a:p>
          <a:p>
            <a:r>
              <a:rPr lang="en-GB" dirty="0"/>
              <a:t>The EMMIE model can help to consider some of the key areas that should be considered as part of the evaluation.</a:t>
            </a: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White bulbs with a yellow one standing out">
            <a:extLst>
              <a:ext uri="{FF2B5EF4-FFF2-40B4-BE49-F238E27FC236}">
                <a16:creationId xmlns:a16="http://schemas.microsoft.com/office/drawing/2014/main" id="{8F47CBE7-2BA3-8876-E82B-1ABADF77BE33}"/>
              </a:ext>
            </a:extLst>
          </p:cNvPr>
          <p:cNvPicPr>
            <a:picLocks noChangeAspect="1"/>
          </p:cNvPicPr>
          <p:nvPr/>
        </p:nvPicPr>
        <p:blipFill rotWithShape="1">
          <a:blip r:embed="rId5"/>
          <a:srcRect l="40145" r="20234" b="-3"/>
          <a:stretch/>
        </p:blipFill>
        <p:spPr>
          <a:xfrm>
            <a:off x="8115300" y="10"/>
            <a:ext cx="4076700" cy="6857990"/>
          </a:xfrm>
          <a:prstGeom prst="rect">
            <a:avLst/>
          </a:prstGeom>
        </p:spPr>
      </p:pic>
      <p:pic>
        <p:nvPicPr>
          <p:cNvPr id="12" name="Audio 11">
            <a:hlinkClick r:id="" action="ppaction://media"/>
            <a:extLst>
              <a:ext uri="{FF2B5EF4-FFF2-40B4-BE49-F238E27FC236}">
                <a16:creationId xmlns:a16="http://schemas.microsoft.com/office/drawing/2014/main" id="{73A2A8A4-F851-B65F-FC74-E90E6AC45BE6}"/>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845004870"/>
      </p:ext>
    </p:extLst>
  </p:cSld>
  <p:clrMapOvr>
    <a:masterClrMapping/>
  </p:clrMapOvr>
  <mc:AlternateContent xmlns:mc="http://schemas.openxmlformats.org/markup-compatibility/2006">
    <mc:Choice xmlns:p14="http://schemas.microsoft.com/office/powerpoint/2010/main" Requires="p14">
      <p:transition spd="slow" p14:dur="2000" advTm="38941"/>
    </mc:Choice>
    <mc:Fallback>
      <p:transition spd="slow" advTm="38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12"/>
                </p:tgtEl>
              </p:cMediaNode>
            </p:audio>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C0ABC4-C2DD-2B54-7271-C1B0F892C4A5}"/>
              </a:ext>
            </a:extLst>
          </p:cNvPr>
          <p:cNvSpPr>
            <a:spLocks noGrp="1"/>
          </p:cNvSpPr>
          <p:nvPr>
            <p:ph type="title"/>
          </p:nvPr>
        </p:nvSpPr>
        <p:spPr>
          <a:xfrm>
            <a:off x="695325" y="897753"/>
            <a:ext cx="3635046" cy="1575391"/>
          </a:xfrm>
        </p:spPr>
        <p:txBody>
          <a:bodyPr>
            <a:normAutofit/>
          </a:bodyPr>
          <a:lstStyle/>
          <a:p>
            <a:r>
              <a:rPr lang="en-GB" dirty="0"/>
              <a:t>Emmie model</a:t>
            </a:r>
          </a:p>
        </p:txBody>
      </p:sp>
      <p:cxnSp>
        <p:nvCxnSpPr>
          <p:cNvPr id="13" name="Straight Connector 12">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diagram of a diagram&#10;&#10;Description automatically generated">
            <a:extLst>
              <a:ext uri="{FF2B5EF4-FFF2-40B4-BE49-F238E27FC236}">
                <a16:creationId xmlns:a16="http://schemas.microsoft.com/office/drawing/2014/main" id="{18D93239-844C-2A3F-7F99-C2B62EB41153}"/>
              </a:ext>
            </a:extLst>
          </p:cNvPr>
          <p:cNvPicPr>
            <a:picLocks noChangeAspect="1"/>
          </p:cNvPicPr>
          <p:nvPr/>
        </p:nvPicPr>
        <p:blipFill>
          <a:blip r:embed="rId6"/>
          <a:stretch>
            <a:fillRect/>
          </a:stretch>
        </p:blipFill>
        <p:spPr>
          <a:xfrm>
            <a:off x="5318587" y="723900"/>
            <a:ext cx="5631526" cy="5410200"/>
          </a:xfrm>
          <a:prstGeom prst="rect">
            <a:avLst/>
          </a:prstGeom>
        </p:spPr>
      </p:pic>
      <p:sp>
        <p:nvSpPr>
          <p:cNvPr id="12" name="Content Placeholder 11">
            <a:extLst>
              <a:ext uri="{FF2B5EF4-FFF2-40B4-BE49-F238E27FC236}">
                <a16:creationId xmlns:a16="http://schemas.microsoft.com/office/drawing/2014/main" id="{AC65DE46-1949-BA3A-65FA-F29D9D6CCA95}"/>
              </a:ext>
            </a:extLst>
          </p:cNvPr>
          <p:cNvSpPr>
            <a:spLocks noGrp="1"/>
          </p:cNvSpPr>
          <p:nvPr>
            <p:ph idx="1"/>
          </p:nvPr>
        </p:nvSpPr>
        <p:spPr>
          <a:xfrm>
            <a:off x="700635" y="2293126"/>
            <a:ext cx="4508675" cy="3636088"/>
          </a:xfrm>
        </p:spPr>
        <p:txBody>
          <a:bodyPr vert="horz" lIns="91440" tIns="45720" rIns="91440" bIns="45720" rtlCol="0" anchor="t">
            <a:normAutofit/>
          </a:bodyPr>
          <a:lstStyle/>
          <a:p>
            <a:r>
              <a:rPr lang="en-GB" dirty="0"/>
              <a:t>Ongoing evaluation is important to ensure interventions are achieving continuing effectiveness.</a:t>
            </a:r>
          </a:p>
        </p:txBody>
      </p:sp>
      <p:pic>
        <p:nvPicPr>
          <p:cNvPr id="10" name="Audio 9">
            <a:hlinkClick r:id="" action="ppaction://media"/>
            <a:extLst>
              <a:ext uri="{FF2B5EF4-FFF2-40B4-BE49-F238E27FC236}">
                <a16:creationId xmlns:a16="http://schemas.microsoft.com/office/drawing/2014/main" id="{041D563B-78C4-8940-9BA6-9488627FD2F1}"/>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317413515"/>
      </p:ext>
    </p:extLst>
  </p:cSld>
  <p:clrMapOvr>
    <a:masterClrMapping/>
  </p:clrMapOvr>
  <mc:AlternateContent xmlns:mc="http://schemas.openxmlformats.org/markup-compatibility/2006">
    <mc:Choice xmlns:p14="http://schemas.microsoft.com/office/powerpoint/2010/main" Requires="p14">
      <p:transition spd="slow" p14:dur="2000" advTm="120276"/>
    </mc:Choice>
    <mc:Fallback>
      <p:transition spd="slow" advTm="120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10"/>
                </p:tgtEl>
              </p:cMediaNode>
            </p:audio>
          </p:childTnLst>
        </p:cTn>
      </p:par>
    </p:tnLst>
    <p:bldLst>
      <p:bldP spid="1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095F8-1CF9-7E71-A4E5-B1F943A89965}"/>
              </a:ext>
            </a:extLst>
          </p:cNvPr>
          <p:cNvSpPr>
            <a:spLocks noGrp="1"/>
          </p:cNvSpPr>
          <p:nvPr>
            <p:ph type="title"/>
          </p:nvPr>
        </p:nvSpPr>
        <p:spPr/>
        <p:txBody>
          <a:bodyPr/>
          <a:lstStyle/>
          <a:p>
            <a:r>
              <a:rPr lang="en-GB" dirty="0"/>
              <a:t>Sex offender treatment programme </a:t>
            </a:r>
          </a:p>
        </p:txBody>
      </p:sp>
      <p:sp>
        <p:nvSpPr>
          <p:cNvPr id="3" name="Content Placeholder 2">
            <a:extLst>
              <a:ext uri="{FF2B5EF4-FFF2-40B4-BE49-F238E27FC236}">
                <a16:creationId xmlns:a16="http://schemas.microsoft.com/office/drawing/2014/main" id="{5C0EB57D-DBFC-CDF5-49BD-F9F71D4448D2}"/>
              </a:ext>
            </a:extLst>
          </p:cNvPr>
          <p:cNvSpPr>
            <a:spLocks noGrp="1"/>
          </p:cNvSpPr>
          <p:nvPr>
            <p:ph idx="1"/>
          </p:nvPr>
        </p:nvSpPr>
        <p:spPr/>
        <p:txBody>
          <a:bodyPr vert="horz" lIns="91440" tIns="45720" rIns="91440" bIns="45720" rtlCol="0" anchor="t">
            <a:normAutofit/>
          </a:bodyPr>
          <a:lstStyle/>
          <a:p>
            <a:r>
              <a:rPr lang="en-GB" dirty="0"/>
              <a:t>The Core Sex Offender Treatment Programme (SOTP) was introduced in 1992 as a cognitive-behavioural group work programme for sex offenders who had been imprisoned.</a:t>
            </a:r>
          </a:p>
          <a:p>
            <a:r>
              <a:rPr lang="en-GB" dirty="0"/>
              <a:t>Through evidence based research the programme underwent several evaluations and in 2017 found little to no evidence of the programme having effectiveness. Infact, in some cases offending rates increased.</a:t>
            </a:r>
          </a:p>
          <a:p>
            <a:r>
              <a:rPr lang="en-GB" dirty="0"/>
              <a:t>This demonstrates the importance of maintaining an ongoing evaluation. Practices that worked once, may not work now.</a:t>
            </a:r>
          </a:p>
        </p:txBody>
      </p:sp>
      <p:pic>
        <p:nvPicPr>
          <p:cNvPr id="6" name="Audio 5">
            <a:hlinkClick r:id="" action="ppaction://media"/>
            <a:extLst>
              <a:ext uri="{FF2B5EF4-FFF2-40B4-BE49-F238E27FC236}">
                <a16:creationId xmlns:a16="http://schemas.microsoft.com/office/drawing/2014/main" id="{B7DDD3CA-584F-E3B3-A299-7C79769A7770}"/>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118337849"/>
      </p:ext>
    </p:extLst>
  </p:cSld>
  <p:clrMapOvr>
    <a:masterClrMapping/>
  </p:clrMapOvr>
  <mc:AlternateContent xmlns:mc="http://schemas.openxmlformats.org/markup-compatibility/2006">
    <mc:Choice xmlns:p14="http://schemas.microsoft.com/office/powerpoint/2010/main" Requires="p14">
      <p:transition spd="slow" p14:dur="2000" advTm="60909"/>
    </mc:Choice>
    <mc:Fallback>
      <p:transition spd="slow" advTm="60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6"/>
                </p:tgtEl>
              </p:cMediaNode>
            </p:audio>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28FFE-0AC3-BC81-9463-DFD2FE07DD63}"/>
              </a:ext>
            </a:extLst>
          </p:cNvPr>
          <p:cNvSpPr>
            <a:spLocks noGrp="1"/>
          </p:cNvSpPr>
          <p:nvPr>
            <p:ph type="title"/>
          </p:nvPr>
        </p:nvSpPr>
        <p:spPr/>
        <p:txBody>
          <a:bodyPr/>
          <a:lstStyle/>
          <a:p>
            <a:r>
              <a:rPr lang="en-GB" dirty="0"/>
              <a:t>Evaluating the implementation</a:t>
            </a:r>
          </a:p>
        </p:txBody>
      </p:sp>
      <p:sp>
        <p:nvSpPr>
          <p:cNvPr id="3" name="Content Placeholder 2">
            <a:extLst>
              <a:ext uri="{FF2B5EF4-FFF2-40B4-BE49-F238E27FC236}">
                <a16:creationId xmlns:a16="http://schemas.microsoft.com/office/drawing/2014/main" id="{4980DAF7-71EB-A325-C054-C9FB7BB872B5}"/>
              </a:ext>
            </a:extLst>
          </p:cNvPr>
          <p:cNvSpPr>
            <a:spLocks noGrp="1"/>
          </p:cNvSpPr>
          <p:nvPr>
            <p:ph idx="1"/>
          </p:nvPr>
        </p:nvSpPr>
        <p:spPr/>
        <p:txBody>
          <a:bodyPr vert="horz" lIns="91440" tIns="45720" rIns="91440" bIns="45720" rtlCol="0" anchor="t">
            <a:normAutofit/>
          </a:bodyPr>
          <a:lstStyle/>
          <a:p>
            <a:r>
              <a:rPr lang="en-GB" dirty="0"/>
              <a:t>Did a particular intervention lead to a desired change in outcomes?</a:t>
            </a:r>
          </a:p>
          <a:p>
            <a:r>
              <a:rPr lang="en-GB" dirty="0"/>
              <a:t>On the Moodle tile for EBP "Campbell Collaboration review"- please take 10 mins to read this review.</a:t>
            </a:r>
          </a:p>
          <a:p>
            <a:r>
              <a:rPr lang="en-GB" b="1" dirty="0"/>
              <a:t>Randomised Control Trials (RCT's):-</a:t>
            </a:r>
          </a:p>
          <a:p>
            <a:r>
              <a:rPr lang="en-GB" dirty="0"/>
              <a:t>An experiment that is conducted in a rigorous and scientific manner in order to reduce bias.</a:t>
            </a:r>
          </a:p>
          <a:p>
            <a:r>
              <a:rPr lang="en-GB" dirty="0"/>
              <a:t>Considered the "gold standard" in many forms of empirical research.</a:t>
            </a:r>
          </a:p>
        </p:txBody>
      </p:sp>
      <p:pic>
        <p:nvPicPr>
          <p:cNvPr id="6" name="Audio 5">
            <a:hlinkClick r:id="" action="ppaction://media"/>
            <a:extLst>
              <a:ext uri="{FF2B5EF4-FFF2-40B4-BE49-F238E27FC236}">
                <a16:creationId xmlns:a16="http://schemas.microsoft.com/office/drawing/2014/main" id="{42A89EF8-CF9F-40E0-883C-7E1C581CD5B4}"/>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724765044"/>
      </p:ext>
    </p:extLst>
  </p:cSld>
  <p:clrMapOvr>
    <a:masterClrMapping/>
  </p:clrMapOvr>
  <mc:AlternateContent xmlns:mc="http://schemas.openxmlformats.org/markup-compatibility/2006">
    <mc:Choice xmlns:p14="http://schemas.microsoft.com/office/powerpoint/2010/main" Requires="p14">
      <p:transition spd="slow" p14:dur="2000" advTm="45135"/>
    </mc:Choice>
    <mc:Fallback>
      <p:transition spd="slow" advTm="45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6"/>
                </p:tgtEl>
              </p:cMediaNode>
            </p:audio>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68876-C42A-1A63-A4F8-70E58AAB4FD5}"/>
              </a:ext>
            </a:extLst>
          </p:cNvPr>
          <p:cNvSpPr>
            <a:spLocks noGrp="1"/>
          </p:cNvSpPr>
          <p:nvPr>
            <p:ph type="title"/>
          </p:nvPr>
        </p:nvSpPr>
        <p:spPr>
          <a:xfrm>
            <a:off x="695325" y="897753"/>
            <a:ext cx="3635046" cy="1575391"/>
          </a:xfrm>
        </p:spPr>
        <p:txBody>
          <a:bodyPr>
            <a:normAutofit/>
          </a:bodyPr>
          <a:lstStyle/>
          <a:p>
            <a:pPr>
              <a:lnSpc>
                <a:spcPct val="90000"/>
              </a:lnSpc>
            </a:pPr>
            <a:r>
              <a:rPr lang="en-GB" sz="3400"/>
              <a:t>RCT'S (RANDOMISED CONTROL TRIALS)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E3D637-CDC1-4B13-E5AD-E259CA46FE70}"/>
              </a:ext>
            </a:extLst>
          </p:cNvPr>
          <p:cNvSpPr>
            <a:spLocks noGrp="1"/>
          </p:cNvSpPr>
          <p:nvPr>
            <p:ph idx="1"/>
          </p:nvPr>
        </p:nvSpPr>
        <p:spPr>
          <a:xfrm>
            <a:off x="695325" y="2710035"/>
            <a:ext cx="3587668" cy="3500265"/>
          </a:xfrm>
        </p:spPr>
        <p:txBody>
          <a:bodyPr vert="horz" lIns="91440" tIns="45720" rIns="91440" bIns="45720" rtlCol="0">
            <a:normAutofit/>
          </a:bodyPr>
          <a:lstStyle/>
          <a:p>
            <a:pPr>
              <a:lnSpc>
                <a:spcPct val="110000"/>
              </a:lnSpc>
            </a:pPr>
            <a:r>
              <a:rPr lang="en-GB" sz="1900"/>
              <a:t>RCT's are generally used to gain knowledge about a 'population', the population being the scientific term that refers to the complete set of objects that share a common quality or characteristic (often called a 'variable') that we wish to discover more about. Objects could be people.</a:t>
            </a:r>
          </a:p>
          <a:p>
            <a:pPr marL="0" indent="0">
              <a:lnSpc>
                <a:spcPct val="110000"/>
              </a:lnSpc>
              <a:buNone/>
            </a:pPr>
            <a:endParaRPr lang="en-GB" sz="1900">
              <a:ea typeface="+mn-lt"/>
              <a:cs typeface="+mn-lt"/>
            </a:endParaRPr>
          </a:p>
        </p:txBody>
      </p:sp>
      <p:pic>
        <p:nvPicPr>
          <p:cNvPr id="4" name="Picture 3" descr="Randomised controlled trials (RCTs) in public policy | Emma Tomkinson">
            <a:extLst>
              <a:ext uri="{FF2B5EF4-FFF2-40B4-BE49-F238E27FC236}">
                <a16:creationId xmlns:a16="http://schemas.microsoft.com/office/drawing/2014/main" id="{287A6BD3-9A3D-0D9F-EC65-DA671404EA40}"/>
              </a:ext>
            </a:extLst>
          </p:cNvPr>
          <p:cNvPicPr>
            <a:picLocks noChangeAspect="1"/>
          </p:cNvPicPr>
          <p:nvPr/>
        </p:nvPicPr>
        <p:blipFill>
          <a:blip r:embed="rId4"/>
          <a:stretch>
            <a:fillRect/>
          </a:stretch>
        </p:blipFill>
        <p:spPr>
          <a:xfrm>
            <a:off x="4876800" y="1441895"/>
            <a:ext cx="6515100" cy="3974210"/>
          </a:xfrm>
          <a:prstGeom prst="rect">
            <a:avLst/>
          </a:prstGeom>
        </p:spPr>
      </p:pic>
      <p:pic>
        <p:nvPicPr>
          <p:cNvPr id="7" name="Audio 6">
            <a:hlinkClick r:id="" action="ppaction://media"/>
            <a:extLst>
              <a:ext uri="{FF2B5EF4-FFF2-40B4-BE49-F238E27FC236}">
                <a16:creationId xmlns:a16="http://schemas.microsoft.com/office/drawing/2014/main" id="{B41B82DB-4D36-C382-DC8C-E336C75CE04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28536795"/>
      </p:ext>
    </p:extLst>
  </p:cSld>
  <p:clrMapOvr>
    <a:masterClrMapping/>
  </p:clrMapOvr>
  <mc:AlternateContent xmlns:mc="http://schemas.openxmlformats.org/markup-compatibility/2006">
    <mc:Choice xmlns:p14="http://schemas.microsoft.com/office/powerpoint/2010/main" Requires="p14">
      <p:transition spd="slow" p14:dur="2000" advTm="30918"/>
    </mc:Choice>
    <mc:Fallback>
      <p:transition spd="slow" advTm="309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E80B1-4F70-BA4B-44A6-D902B57B4949}"/>
              </a:ext>
            </a:extLst>
          </p:cNvPr>
          <p:cNvSpPr>
            <a:spLocks noGrp="1"/>
          </p:cNvSpPr>
          <p:nvPr>
            <p:ph type="title"/>
          </p:nvPr>
        </p:nvSpPr>
        <p:spPr/>
        <p:txBody>
          <a:bodyPr/>
          <a:lstStyle/>
          <a:p>
            <a:r>
              <a:rPr lang="en-GB" dirty="0"/>
              <a:t>Collecting the results</a:t>
            </a:r>
          </a:p>
        </p:txBody>
      </p:sp>
      <p:sp>
        <p:nvSpPr>
          <p:cNvPr id="3" name="Content Placeholder 2">
            <a:extLst>
              <a:ext uri="{FF2B5EF4-FFF2-40B4-BE49-F238E27FC236}">
                <a16:creationId xmlns:a16="http://schemas.microsoft.com/office/drawing/2014/main" id="{784D2007-414B-2675-FC5E-811B31CB70A0}"/>
              </a:ext>
            </a:extLst>
          </p:cNvPr>
          <p:cNvSpPr>
            <a:spLocks noGrp="1"/>
          </p:cNvSpPr>
          <p:nvPr>
            <p:ph idx="1"/>
          </p:nvPr>
        </p:nvSpPr>
        <p:spPr/>
        <p:txBody>
          <a:bodyPr vert="horz" lIns="91440" tIns="45720" rIns="91440" bIns="45720" rtlCol="0" anchor="t">
            <a:normAutofit/>
          </a:bodyPr>
          <a:lstStyle/>
          <a:p>
            <a:r>
              <a:rPr lang="en-GB" dirty="0"/>
              <a:t>The outcomes are measured for both the intervention group and the control group and will often be numerical quantity, such as the number a particular event has occurred or the average rate at which it has occurred.</a:t>
            </a:r>
          </a:p>
          <a:p>
            <a:r>
              <a:rPr lang="en-GB" dirty="0"/>
              <a:t>There are hundreds of different statistical tests but a researcher will be trained to choose the correct and appropriate test to measure the effectiveness.</a:t>
            </a:r>
          </a:p>
          <a:p>
            <a:endParaRPr lang="en-GB" dirty="0"/>
          </a:p>
          <a:p>
            <a:endParaRPr lang="en-GB" dirty="0"/>
          </a:p>
        </p:txBody>
      </p:sp>
      <p:pic>
        <p:nvPicPr>
          <p:cNvPr id="11" name="Audio 10">
            <a:hlinkClick r:id="" action="ppaction://media"/>
            <a:extLst>
              <a:ext uri="{FF2B5EF4-FFF2-40B4-BE49-F238E27FC236}">
                <a16:creationId xmlns:a16="http://schemas.microsoft.com/office/drawing/2014/main" id="{90AD6645-D9DA-9970-0416-6B4807AFE0A8}"/>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022723083"/>
      </p:ext>
    </p:extLst>
  </p:cSld>
  <p:clrMapOvr>
    <a:masterClrMapping/>
  </p:clrMapOvr>
  <mc:AlternateContent xmlns:mc="http://schemas.openxmlformats.org/markup-compatibility/2006">
    <mc:Choice xmlns:p14="http://schemas.microsoft.com/office/powerpoint/2010/main" Requires="p14">
      <p:transition spd="slow" p14:dur="2000" advTm="30233"/>
    </mc:Choice>
    <mc:Fallback>
      <p:transition spd="slow" advTm="30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11"/>
                </p:tgtEl>
              </p:cMediaNode>
            </p:audio>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13832-E863-9453-3534-43B5881CAA95}"/>
              </a:ext>
            </a:extLst>
          </p:cNvPr>
          <p:cNvSpPr>
            <a:spLocks noGrp="1"/>
          </p:cNvSpPr>
          <p:nvPr>
            <p:ph type="title"/>
          </p:nvPr>
        </p:nvSpPr>
        <p:spPr>
          <a:xfrm>
            <a:off x="695324" y="897752"/>
            <a:ext cx="3601757" cy="1955927"/>
          </a:xfrm>
        </p:spPr>
        <p:txBody>
          <a:bodyPr>
            <a:normAutofit/>
          </a:bodyPr>
          <a:lstStyle/>
          <a:p>
            <a:r>
              <a:rPr lang="en-GB" dirty="0"/>
              <a:t>Research as an investigation</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FEFB4A6-35BB-8722-9EDD-62A60544297A}"/>
              </a:ext>
            </a:extLst>
          </p:cNvPr>
          <p:cNvSpPr>
            <a:spLocks noGrp="1"/>
          </p:cNvSpPr>
          <p:nvPr>
            <p:ph idx="1"/>
          </p:nvPr>
        </p:nvSpPr>
        <p:spPr>
          <a:xfrm>
            <a:off x="683373" y="2853679"/>
            <a:ext cx="3613708" cy="3391733"/>
          </a:xfrm>
        </p:spPr>
        <p:txBody>
          <a:bodyPr vert="horz" lIns="91440" tIns="45720" rIns="91440" bIns="45720" rtlCol="0">
            <a:normAutofit/>
          </a:bodyPr>
          <a:lstStyle/>
          <a:p>
            <a:r>
              <a:rPr lang="en-GB" dirty="0"/>
              <a:t>A) Write at least 5 words or phrases that define an investigation</a:t>
            </a:r>
          </a:p>
          <a:p>
            <a:r>
              <a:rPr lang="en-GB" dirty="0"/>
              <a:t>B) Write at least 5 words or phrases that define research</a:t>
            </a:r>
          </a:p>
          <a:p>
            <a:endParaRPr lang="en-GB" dirty="0"/>
          </a:p>
        </p:txBody>
      </p:sp>
      <p:pic>
        <p:nvPicPr>
          <p:cNvPr id="5" name="Picture 4" descr="Glasses on top of a book">
            <a:extLst>
              <a:ext uri="{FF2B5EF4-FFF2-40B4-BE49-F238E27FC236}">
                <a16:creationId xmlns:a16="http://schemas.microsoft.com/office/drawing/2014/main" id="{E40A2523-21CC-6CCB-3D6B-E5CB64B0697B}"/>
              </a:ext>
            </a:extLst>
          </p:cNvPr>
          <p:cNvPicPr>
            <a:picLocks noChangeAspect="1"/>
          </p:cNvPicPr>
          <p:nvPr/>
        </p:nvPicPr>
        <p:blipFill rotWithShape="1">
          <a:blip r:embed="rId5"/>
          <a:srcRect l="4257" r="25125" b="10"/>
          <a:stretch/>
        </p:blipFill>
        <p:spPr>
          <a:xfrm>
            <a:off x="4876800" y="10"/>
            <a:ext cx="7315200" cy="6857990"/>
          </a:xfrm>
          <a:prstGeom prst="rect">
            <a:avLst/>
          </a:prstGeom>
        </p:spPr>
      </p:pic>
      <p:pic>
        <p:nvPicPr>
          <p:cNvPr id="8" name="Audio 7">
            <a:hlinkClick r:id="" action="ppaction://media"/>
            <a:extLst>
              <a:ext uri="{FF2B5EF4-FFF2-40B4-BE49-F238E27FC236}">
                <a16:creationId xmlns:a16="http://schemas.microsoft.com/office/drawing/2014/main" id="{09BAD5FC-D192-71AE-4544-255567FECEB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44252553"/>
      </p:ext>
    </p:extLst>
  </p:cSld>
  <p:clrMapOvr>
    <a:masterClrMapping/>
  </p:clrMapOvr>
  <mc:AlternateContent xmlns:mc="http://schemas.openxmlformats.org/markup-compatibility/2006">
    <mc:Choice xmlns:p14="http://schemas.microsoft.com/office/powerpoint/2010/main" Requires="p14">
      <p:transition spd="slow" p14:dur="2000" advTm="24835"/>
    </mc:Choice>
    <mc:Fallback>
      <p:transition spd="slow" advTm="248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2B0E30-3681-8222-99C3-62ACF34FB7EE}"/>
              </a:ext>
            </a:extLst>
          </p:cNvPr>
          <p:cNvSpPr>
            <a:spLocks noGrp="1"/>
          </p:cNvSpPr>
          <p:nvPr>
            <p:ph type="title"/>
          </p:nvPr>
        </p:nvSpPr>
        <p:spPr>
          <a:xfrm>
            <a:off x="695324" y="897752"/>
            <a:ext cx="3601757" cy="1955927"/>
          </a:xfrm>
        </p:spPr>
        <p:txBody>
          <a:bodyPr>
            <a:normAutofit/>
          </a:bodyPr>
          <a:lstStyle/>
          <a:p>
            <a:r>
              <a:rPr lang="en-GB" dirty="0"/>
              <a:t>WORDS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A99FE0-0B79-9402-2A50-99F7919F2B35}"/>
              </a:ext>
            </a:extLst>
          </p:cNvPr>
          <p:cNvSpPr>
            <a:spLocks noGrp="1"/>
          </p:cNvSpPr>
          <p:nvPr>
            <p:ph idx="1"/>
          </p:nvPr>
        </p:nvSpPr>
        <p:spPr>
          <a:xfrm>
            <a:off x="250419" y="1710679"/>
            <a:ext cx="4358389" cy="5106233"/>
          </a:xfrm>
        </p:spPr>
        <p:txBody>
          <a:bodyPr vert="horz" lIns="91440" tIns="45720" rIns="91440" bIns="45720" rtlCol="0" anchor="t">
            <a:noAutofit/>
          </a:bodyPr>
          <a:lstStyle/>
          <a:p>
            <a:pPr>
              <a:lnSpc>
                <a:spcPct val="110000"/>
              </a:lnSpc>
            </a:pPr>
            <a:r>
              <a:rPr lang="en-GB" dirty="0"/>
              <a:t>Exploring     </a:t>
            </a:r>
          </a:p>
          <a:p>
            <a:pPr>
              <a:lnSpc>
                <a:spcPct val="110000"/>
              </a:lnSpc>
            </a:pPr>
            <a:r>
              <a:rPr lang="en-GB" dirty="0"/>
              <a:t>Examining</a:t>
            </a:r>
          </a:p>
          <a:p>
            <a:pPr>
              <a:lnSpc>
                <a:spcPct val="110000"/>
              </a:lnSpc>
            </a:pPr>
            <a:r>
              <a:rPr lang="en-GB" dirty="0"/>
              <a:t>Questioning</a:t>
            </a:r>
          </a:p>
          <a:p>
            <a:pPr>
              <a:lnSpc>
                <a:spcPct val="110000"/>
              </a:lnSpc>
            </a:pPr>
            <a:r>
              <a:rPr lang="en-GB" dirty="0"/>
              <a:t>Uncovering</a:t>
            </a:r>
          </a:p>
          <a:p>
            <a:pPr>
              <a:lnSpc>
                <a:spcPct val="110000"/>
              </a:lnSpc>
            </a:pPr>
            <a:r>
              <a:rPr lang="en-GB" dirty="0"/>
              <a:t>Searching</a:t>
            </a:r>
          </a:p>
          <a:p>
            <a:pPr>
              <a:lnSpc>
                <a:spcPct val="110000"/>
              </a:lnSpc>
            </a:pPr>
            <a:r>
              <a:rPr lang="en-GB" dirty="0"/>
              <a:t>Probing</a:t>
            </a:r>
          </a:p>
          <a:p>
            <a:pPr>
              <a:lnSpc>
                <a:spcPct val="110000"/>
              </a:lnSpc>
            </a:pPr>
            <a:r>
              <a:rPr lang="en-GB" dirty="0"/>
              <a:t>Testing</a:t>
            </a:r>
          </a:p>
          <a:p>
            <a:pPr>
              <a:lnSpc>
                <a:spcPct val="110000"/>
              </a:lnSpc>
            </a:pPr>
            <a:r>
              <a:rPr lang="en-GB" dirty="0"/>
              <a:t>Analysing</a:t>
            </a:r>
          </a:p>
          <a:p>
            <a:pPr>
              <a:lnSpc>
                <a:spcPct val="110000"/>
              </a:lnSpc>
            </a:pPr>
            <a:r>
              <a:rPr lang="en-GB" dirty="0"/>
              <a:t>Orderly</a:t>
            </a:r>
          </a:p>
          <a:p>
            <a:pPr>
              <a:lnSpc>
                <a:spcPct val="110000"/>
              </a:lnSpc>
            </a:pPr>
            <a:r>
              <a:rPr lang="en-GB" dirty="0"/>
              <a:t>Systematic</a:t>
            </a:r>
          </a:p>
          <a:p>
            <a:pPr>
              <a:lnSpc>
                <a:spcPct val="110000"/>
              </a:lnSpc>
            </a:pPr>
            <a:r>
              <a:rPr lang="en-GB" dirty="0"/>
              <a:t>Impartial</a:t>
            </a:r>
          </a:p>
          <a:p>
            <a:pPr>
              <a:lnSpc>
                <a:spcPct val="110000"/>
              </a:lnSpc>
            </a:pPr>
            <a:endParaRPr lang="en-GB" sz="1700"/>
          </a:p>
        </p:txBody>
      </p:sp>
      <p:pic>
        <p:nvPicPr>
          <p:cNvPr id="5" name="Picture 4" descr="Magnifying glass on clear background">
            <a:extLst>
              <a:ext uri="{FF2B5EF4-FFF2-40B4-BE49-F238E27FC236}">
                <a16:creationId xmlns:a16="http://schemas.microsoft.com/office/drawing/2014/main" id="{6E9D0074-3DF9-6951-DDA4-CDDB88AFC71D}"/>
              </a:ext>
            </a:extLst>
          </p:cNvPr>
          <p:cNvPicPr>
            <a:picLocks noChangeAspect="1"/>
          </p:cNvPicPr>
          <p:nvPr/>
        </p:nvPicPr>
        <p:blipFill rotWithShape="1">
          <a:blip r:embed="rId5"/>
          <a:srcRect l="27404" r="1400" b="4"/>
          <a:stretch/>
        </p:blipFill>
        <p:spPr>
          <a:xfrm>
            <a:off x="4876800" y="10"/>
            <a:ext cx="7315200" cy="6857990"/>
          </a:xfrm>
          <a:prstGeom prst="rect">
            <a:avLst/>
          </a:prstGeom>
        </p:spPr>
      </p:pic>
      <p:pic>
        <p:nvPicPr>
          <p:cNvPr id="6" name="Audio 5">
            <a:hlinkClick r:id="" action="ppaction://media"/>
            <a:extLst>
              <a:ext uri="{FF2B5EF4-FFF2-40B4-BE49-F238E27FC236}">
                <a16:creationId xmlns:a16="http://schemas.microsoft.com/office/drawing/2014/main" id="{EEE26BC1-88F4-D06C-7865-AC85340BCB32}"/>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605274054"/>
      </p:ext>
    </p:extLst>
  </p:cSld>
  <p:clrMapOvr>
    <a:masterClrMapping/>
  </p:clrMapOvr>
  <mc:AlternateContent xmlns:mc="http://schemas.openxmlformats.org/markup-compatibility/2006">
    <mc:Choice xmlns:p14="http://schemas.microsoft.com/office/powerpoint/2010/main" Requires="p14">
      <p:transition spd="slow" p14:dur="2000" advTm="28377"/>
    </mc:Choice>
    <mc:Fallback>
      <p:transition spd="slow" advTm="28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1" fill="hold" display="0">
                  <p:stCondLst>
                    <p:cond delay="indefinite"/>
                  </p:stCondLst>
                  <p:endCondLst>
                    <p:cond evt="onStopAudio" delay="0">
                      <p:tgtEl>
                        <p:sldTgt/>
                      </p:tgtEl>
                    </p:cond>
                  </p:endCondLst>
                </p:cTn>
                <p:tgtEl>
                  <p:spTgt spid="6"/>
                </p:tgtEl>
              </p:cMediaNode>
            </p:audio>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87850-5497-C821-92F2-05768F23DFD1}"/>
              </a:ext>
            </a:extLst>
          </p:cNvPr>
          <p:cNvSpPr>
            <a:spLocks noGrp="1"/>
          </p:cNvSpPr>
          <p:nvPr>
            <p:ph type="title"/>
          </p:nvPr>
        </p:nvSpPr>
        <p:spPr>
          <a:xfrm>
            <a:off x="733424" y="908048"/>
            <a:ext cx="3660776" cy="4404064"/>
          </a:xfrm>
        </p:spPr>
        <p:txBody>
          <a:bodyPr>
            <a:normAutofit/>
          </a:bodyPr>
          <a:lstStyle/>
          <a:p>
            <a:r>
              <a:rPr lang="en-GB" dirty="0"/>
              <a:t>Defining research as an investigation</a:t>
            </a:r>
          </a:p>
        </p:txBody>
      </p:sp>
      <p:cxnSp>
        <p:nvCxnSpPr>
          <p:cNvPr id="11" name="Straight Connector 1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E9DC58B-4188-4F4F-18FC-5AD575F3F858}"/>
              </a:ext>
            </a:extLst>
          </p:cNvPr>
          <p:cNvGraphicFramePr>
            <a:graphicFrameLocks noGrp="1"/>
          </p:cNvGraphicFramePr>
          <p:nvPr>
            <p:ph idx="1"/>
            <p:extLst>
              <p:ext uri="{D42A27DB-BD31-4B8C-83A1-F6EECF244321}">
                <p14:modId xmlns:p14="http://schemas.microsoft.com/office/powerpoint/2010/main" val="1042508527"/>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65BCEBFB-2D4B-A30F-1130-E8473B50FE5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80770772"/>
      </p:ext>
    </p:extLst>
  </p:cSld>
  <p:clrMapOvr>
    <a:masterClrMapping/>
  </p:clrMapOvr>
  <mc:AlternateContent xmlns:mc="http://schemas.openxmlformats.org/markup-compatibility/2006">
    <mc:Choice xmlns:p14="http://schemas.microsoft.com/office/powerpoint/2010/main" Requires="p14">
      <p:transition spd="slow" p14:dur="2000" advTm="48235"/>
    </mc:Choice>
    <mc:Fallback>
      <p:transition spd="slow" advTm="48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46C2D8-2882-BACA-16F2-6111A3CB2491}"/>
              </a:ext>
            </a:extLst>
          </p:cNvPr>
          <p:cNvSpPr>
            <a:spLocks noGrp="1"/>
          </p:cNvSpPr>
          <p:nvPr>
            <p:ph type="title"/>
          </p:nvPr>
        </p:nvSpPr>
        <p:spPr>
          <a:xfrm>
            <a:off x="5604846" y="860615"/>
            <a:ext cx="5922279" cy="1272986"/>
          </a:xfrm>
        </p:spPr>
        <p:txBody>
          <a:bodyPr>
            <a:normAutofit/>
          </a:bodyPr>
          <a:lstStyle/>
          <a:p>
            <a:pPr>
              <a:lnSpc>
                <a:spcPct val="90000"/>
              </a:lnSpc>
            </a:pPr>
            <a:r>
              <a:rPr lang="en-GB" dirty="0"/>
              <a:t>Investigative research skills</a:t>
            </a:r>
            <a:endParaRPr lang="en-GB"/>
          </a:p>
        </p:txBody>
      </p:sp>
      <p:pic>
        <p:nvPicPr>
          <p:cNvPr id="5" name="Picture 4" descr="White bulbs with a yellow one standing out">
            <a:extLst>
              <a:ext uri="{FF2B5EF4-FFF2-40B4-BE49-F238E27FC236}">
                <a16:creationId xmlns:a16="http://schemas.microsoft.com/office/drawing/2014/main" id="{61F85B91-DC97-92EE-45F0-154C737F863E}"/>
              </a:ext>
            </a:extLst>
          </p:cNvPr>
          <p:cNvPicPr>
            <a:picLocks noChangeAspect="1"/>
          </p:cNvPicPr>
          <p:nvPr/>
        </p:nvPicPr>
        <p:blipFill rotWithShape="1">
          <a:blip r:embed="rId5"/>
          <a:srcRect l="36320" r="16405"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580984-53C4-693E-75E2-EEF9101487A9}"/>
              </a:ext>
            </a:extLst>
          </p:cNvPr>
          <p:cNvSpPr>
            <a:spLocks noGrp="1"/>
          </p:cNvSpPr>
          <p:nvPr>
            <p:ph idx="1"/>
          </p:nvPr>
        </p:nvSpPr>
        <p:spPr>
          <a:xfrm>
            <a:off x="5566943" y="2133600"/>
            <a:ext cx="6005933" cy="3774464"/>
          </a:xfrm>
        </p:spPr>
        <p:txBody>
          <a:bodyPr vert="horz" lIns="91440" tIns="45720" rIns="91440" bIns="45720" rtlCol="0">
            <a:normAutofit/>
          </a:bodyPr>
          <a:lstStyle/>
          <a:p>
            <a:pPr marL="0" indent="0">
              <a:lnSpc>
                <a:spcPct val="110000"/>
              </a:lnSpc>
              <a:buNone/>
            </a:pPr>
            <a:r>
              <a:rPr lang="en-GB" sz="1600"/>
              <a:t>In order to be an effective researcher, it is therefore important to possess good investigative skills:-</a:t>
            </a:r>
            <a:endParaRPr lang="en-US" sz="1600"/>
          </a:p>
          <a:p>
            <a:pPr>
              <a:lnSpc>
                <a:spcPct val="110000"/>
              </a:lnSpc>
            </a:pPr>
            <a:r>
              <a:rPr lang="en-GB" sz="1600" b="1"/>
              <a:t>Applying the investigative mindset</a:t>
            </a:r>
          </a:p>
          <a:p>
            <a:pPr>
              <a:lnSpc>
                <a:spcPct val="110000"/>
              </a:lnSpc>
            </a:pPr>
            <a:r>
              <a:rPr lang="en-GB" sz="1600" b="1"/>
              <a:t>Planning</a:t>
            </a:r>
          </a:p>
          <a:p>
            <a:pPr>
              <a:lnSpc>
                <a:spcPct val="110000"/>
              </a:lnSpc>
            </a:pPr>
            <a:r>
              <a:rPr lang="en-GB" sz="1600" b="1"/>
              <a:t>Evaluating material to determine its value to an investigation</a:t>
            </a:r>
          </a:p>
          <a:p>
            <a:pPr marL="0" indent="0">
              <a:lnSpc>
                <a:spcPct val="110000"/>
              </a:lnSpc>
              <a:buNone/>
            </a:pPr>
            <a:r>
              <a:rPr lang="en-GB" sz="1600"/>
              <a:t>Also, core skills are needed by the researcher:-</a:t>
            </a:r>
          </a:p>
          <a:p>
            <a:pPr>
              <a:lnSpc>
                <a:spcPct val="110000"/>
              </a:lnSpc>
            </a:pPr>
            <a:r>
              <a:rPr lang="en-GB" sz="1600" b="1"/>
              <a:t>Critical thinking</a:t>
            </a:r>
          </a:p>
          <a:p>
            <a:pPr>
              <a:lnSpc>
                <a:spcPct val="110000"/>
              </a:lnSpc>
            </a:pPr>
            <a:r>
              <a:rPr lang="en-GB" sz="1600" b="1"/>
              <a:t>Systemic examination</a:t>
            </a:r>
          </a:p>
          <a:p>
            <a:pPr>
              <a:lnSpc>
                <a:spcPct val="110000"/>
              </a:lnSpc>
            </a:pPr>
            <a:r>
              <a:rPr lang="en-GB" sz="1600" b="1"/>
              <a:t>Evidential evaluation</a:t>
            </a:r>
          </a:p>
          <a:p>
            <a:pPr marL="0" indent="0">
              <a:lnSpc>
                <a:spcPct val="110000"/>
              </a:lnSpc>
              <a:buNone/>
            </a:pPr>
            <a:r>
              <a:rPr lang="en-GB" sz="1600"/>
              <a:t>(College of Policing, 2020)</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Audio 6">
            <a:hlinkClick r:id="" action="ppaction://media"/>
            <a:extLst>
              <a:ext uri="{FF2B5EF4-FFF2-40B4-BE49-F238E27FC236}">
                <a16:creationId xmlns:a16="http://schemas.microsoft.com/office/drawing/2014/main" id="{0094A7BE-0C57-566E-0A42-C289D2B2AED3}"/>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3807949"/>
      </p:ext>
    </p:extLst>
  </p:cSld>
  <p:clrMapOvr>
    <a:masterClrMapping/>
  </p:clrMapOvr>
  <mc:AlternateContent xmlns:mc="http://schemas.openxmlformats.org/markup-compatibility/2006">
    <mc:Choice xmlns:p14="http://schemas.microsoft.com/office/powerpoint/2010/main" Requires="p14">
      <p:transition spd="slow" p14:dur="2000" advTm="40077"/>
    </mc:Choice>
    <mc:Fallback>
      <p:transition spd="slow" advTm="400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7"/>
                </p:tgtEl>
              </p:cMediaNode>
            </p:audio>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3B7467-9737-8CC8-3EBD-1B3A757DC376}"/>
              </a:ext>
            </a:extLst>
          </p:cNvPr>
          <p:cNvSpPr>
            <a:spLocks noGrp="1"/>
          </p:cNvSpPr>
          <p:nvPr>
            <p:ph type="title"/>
          </p:nvPr>
        </p:nvSpPr>
        <p:spPr>
          <a:xfrm>
            <a:off x="695324" y="901701"/>
            <a:ext cx="3914776" cy="3977269"/>
          </a:xfrm>
        </p:spPr>
        <p:txBody>
          <a:bodyPr>
            <a:normAutofit/>
          </a:bodyPr>
          <a:lstStyle/>
          <a:p>
            <a:r>
              <a:rPr lang="en-GB" dirty="0"/>
              <a:t>Investigative mindset- the 5 </a:t>
            </a:r>
            <a:r>
              <a:rPr lang="en-GB" dirty="0" err="1"/>
              <a:t>stageS</a:t>
            </a:r>
            <a:br>
              <a:rPr lang="en-GB" dirty="0"/>
            </a:br>
            <a:br>
              <a:rPr lang="en-GB" dirty="0"/>
            </a:br>
            <a:br>
              <a:rPr lang="en-GB" dirty="0"/>
            </a:br>
            <a:endParaRPr lang="en-GB" dirty="0"/>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77C557E-0BEC-7BF9-DDC3-B00538ADF5A6}"/>
              </a:ext>
            </a:extLst>
          </p:cNvPr>
          <p:cNvGraphicFramePr>
            <a:graphicFrameLocks noGrp="1"/>
          </p:cNvGraphicFramePr>
          <p:nvPr>
            <p:ph idx="1"/>
            <p:extLst>
              <p:ext uri="{D42A27DB-BD31-4B8C-83A1-F6EECF244321}">
                <p14:modId xmlns:p14="http://schemas.microsoft.com/office/powerpoint/2010/main" val="2466228069"/>
              </p:ext>
            </p:extLst>
          </p:nvPr>
        </p:nvGraphicFramePr>
        <p:xfrm>
          <a:off x="5003952" y="783900"/>
          <a:ext cx="6171948" cy="54991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57C023D3-C6FF-6D8B-6252-11B931640985}"/>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31422156"/>
      </p:ext>
    </p:extLst>
  </p:cSld>
  <p:clrMapOvr>
    <a:masterClrMapping/>
  </p:clrMapOvr>
  <mc:AlternateContent xmlns:mc="http://schemas.openxmlformats.org/markup-compatibility/2006">
    <mc:Choice xmlns:p14="http://schemas.microsoft.com/office/powerpoint/2010/main" Requires="p14">
      <p:transition spd="slow" p14:dur="2000" advTm="60502"/>
    </mc:Choice>
    <mc:Fallback>
      <p:transition spd="slow" advTm="605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26813-F36B-6E47-12D8-1EA528EDFB7B}"/>
              </a:ext>
            </a:extLst>
          </p:cNvPr>
          <p:cNvSpPr>
            <a:spLocks noGrp="1"/>
          </p:cNvSpPr>
          <p:nvPr>
            <p:ph type="title"/>
          </p:nvPr>
        </p:nvSpPr>
        <p:spPr/>
        <p:txBody>
          <a:bodyPr/>
          <a:lstStyle/>
          <a:p>
            <a:r>
              <a:rPr lang="en-GB" dirty="0"/>
              <a:t>THE 5 WH RULE</a:t>
            </a:r>
          </a:p>
        </p:txBody>
      </p:sp>
      <p:sp>
        <p:nvSpPr>
          <p:cNvPr id="3" name="Content Placeholder 2">
            <a:extLst>
              <a:ext uri="{FF2B5EF4-FFF2-40B4-BE49-F238E27FC236}">
                <a16:creationId xmlns:a16="http://schemas.microsoft.com/office/drawing/2014/main" id="{27F6E507-6EDA-F260-D15E-E24EE2893A97}"/>
              </a:ext>
            </a:extLst>
          </p:cNvPr>
          <p:cNvSpPr>
            <a:spLocks noGrp="1"/>
          </p:cNvSpPr>
          <p:nvPr>
            <p:ph idx="1"/>
          </p:nvPr>
        </p:nvSpPr>
        <p:spPr/>
        <p:txBody>
          <a:bodyPr vert="horz" lIns="91440" tIns="45720" rIns="91440" bIns="45720" rtlCol="0" anchor="t">
            <a:noAutofit/>
          </a:bodyPr>
          <a:lstStyle/>
          <a:p>
            <a:r>
              <a:rPr lang="en-GB" sz="2800" dirty="0"/>
              <a:t>Who?</a:t>
            </a:r>
          </a:p>
          <a:p>
            <a:r>
              <a:rPr lang="en-GB" sz="2800" dirty="0"/>
              <a:t>What?</a:t>
            </a:r>
          </a:p>
          <a:p>
            <a:r>
              <a:rPr lang="en-GB" sz="2800" dirty="0"/>
              <a:t>Why?</a:t>
            </a:r>
          </a:p>
          <a:p>
            <a:r>
              <a:rPr lang="en-GB" sz="2800" dirty="0"/>
              <a:t>Where?</a:t>
            </a:r>
          </a:p>
          <a:p>
            <a:r>
              <a:rPr lang="en-GB" sz="2800" dirty="0"/>
              <a:t>When?</a:t>
            </a:r>
          </a:p>
          <a:p>
            <a:r>
              <a:rPr lang="en-GB" sz="2800" dirty="0"/>
              <a:t>How?</a:t>
            </a:r>
          </a:p>
          <a:p>
            <a:r>
              <a:rPr lang="en-GB" sz="2800" dirty="0"/>
              <a:t>Please note these down ready for the next task</a:t>
            </a:r>
          </a:p>
        </p:txBody>
      </p:sp>
      <p:pic>
        <p:nvPicPr>
          <p:cNvPr id="6" name="Audio 5">
            <a:hlinkClick r:id="" action="ppaction://media"/>
            <a:extLst>
              <a:ext uri="{FF2B5EF4-FFF2-40B4-BE49-F238E27FC236}">
                <a16:creationId xmlns:a16="http://schemas.microsoft.com/office/drawing/2014/main" id="{847D695A-5D7A-1DB8-6C0E-B3D38A08FCE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99743918"/>
      </p:ext>
    </p:extLst>
  </p:cSld>
  <p:clrMapOvr>
    <a:masterClrMapping/>
  </p:clrMapOvr>
  <mc:AlternateContent xmlns:mc="http://schemas.openxmlformats.org/markup-compatibility/2006">
    <mc:Choice xmlns:p14="http://schemas.microsoft.com/office/powerpoint/2010/main" Requires="p14">
      <p:transition spd="slow" p14:dur="2000" advTm="31466"/>
    </mc:Choice>
    <mc:Fallback>
      <p:transition spd="slow" advTm="31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2A69F9-33E9-B653-01C6-3064BC6189B2}"/>
              </a:ext>
            </a:extLst>
          </p:cNvPr>
          <p:cNvSpPr>
            <a:spLocks noGrp="1"/>
          </p:cNvSpPr>
          <p:nvPr>
            <p:ph type="title"/>
          </p:nvPr>
        </p:nvSpPr>
        <p:spPr>
          <a:xfrm>
            <a:off x="695324" y="897752"/>
            <a:ext cx="3601757" cy="1955927"/>
          </a:xfrm>
        </p:spPr>
        <p:txBody>
          <a:bodyPr>
            <a:normAutofit/>
          </a:bodyPr>
          <a:lstStyle/>
          <a:p>
            <a:r>
              <a:rPr lang="en-GB" dirty="0"/>
              <a:t>YOU WILL ALSO NEED TO ASK...</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302A45D-2FCB-B033-CC8A-9FC361255D61}"/>
              </a:ext>
            </a:extLst>
          </p:cNvPr>
          <p:cNvSpPr>
            <a:spLocks noGrp="1"/>
          </p:cNvSpPr>
          <p:nvPr>
            <p:ph idx="1"/>
          </p:nvPr>
        </p:nvSpPr>
        <p:spPr>
          <a:xfrm>
            <a:off x="683373" y="2853679"/>
            <a:ext cx="3613708" cy="3391733"/>
          </a:xfrm>
        </p:spPr>
        <p:txBody>
          <a:bodyPr vert="horz" lIns="91440" tIns="45720" rIns="91440" bIns="45720" rtlCol="0">
            <a:normAutofit/>
          </a:bodyPr>
          <a:lstStyle/>
          <a:p>
            <a:r>
              <a:rPr lang="en-GB" dirty="0"/>
              <a:t>Why is the author making this point?</a:t>
            </a:r>
          </a:p>
          <a:p>
            <a:r>
              <a:rPr lang="en-GB" dirty="0"/>
              <a:t>Is there evidence to support what is being said?</a:t>
            </a:r>
          </a:p>
          <a:p>
            <a:r>
              <a:rPr lang="en-GB" dirty="0"/>
              <a:t>How does the material relate to other material you have read?</a:t>
            </a:r>
          </a:p>
        </p:txBody>
      </p:sp>
      <p:pic>
        <p:nvPicPr>
          <p:cNvPr id="5" name="Picture 4" descr="Magnifying glass on clear background">
            <a:extLst>
              <a:ext uri="{FF2B5EF4-FFF2-40B4-BE49-F238E27FC236}">
                <a16:creationId xmlns:a16="http://schemas.microsoft.com/office/drawing/2014/main" id="{D2CFA386-C283-B5CA-381D-FFC5DCEE9FF0}"/>
              </a:ext>
            </a:extLst>
          </p:cNvPr>
          <p:cNvPicPr>
            <a:picLocks noChangeAspect="1"/>
          </p:cNvPicPr>
          <p:nvPr/>
        </p:nvPicPr>
        <p:blipFill rotWithShape="1">
          <a:blip r:embed="rId5"/>
          <a:srcRect l="27404" r="1400" b="4"/>
          <a:stretch/>
        </p:blipFill>
        <p:spPr>
          <a:xfrm>
            <a:off x="4876800" y="10"/>
            <a:ext cx="7315200" cy="6857990"/>
          </a:xfrm>
          <a:prstGeom prst="rect">
            <a:avLst/>
          </a:prstGeom>
        </p:spPr>
      </p:pic>
      <p:pic>
        <p:nvPicPr>
          <p:cNvPr id="7" name="Audio 6">
            <a:hlinkClick r:id="" action="ppaction://media"/>
            <a:extLst>
              <a:ext uri="{FF2B5EF4-FFF2-40B4-BE49-F238E27FC236}">
                <a16:creationId xmlns:a16="http://schemas.microsoft.com/office/drawing/2014/main" id="{BAAC1AEF-69CC-4BA7-EC22-06D2EA6D118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86895775"/>
      </p:ext>
    </p:extLst>
  </p:cSld>
  <p:clrMapOvr>
    <a:masterClrMapping/>
  </p:clrMapOvr>
  <mc:AlternateContent xmlns:mc="http://schemas.openxmlformats.org/markup-compatibility/2006">
    <mc:Choice xmlns:p14="http://schemas.microsoft.com/office/powerpoint/2010/main" Requires="p14">
      <p:transition spd="slow" p14:dur="2000" advTm="65211"/>
    </mc:Choice>
    <mc:Fallback>
      <p:transition spd="slow" advTm="652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6.8|0.6|3.7|30.3|3.8|2.2"/>
</p:tagLst>
</file>

<file path=ppt/tags/tag2.xml><?xml version="1.0" encoding="utf-8"?>
<p:tagLst xmlns:a="http://schemas.openxmlformats.org/drawingml/2006/main" xmlns:r="http://schemas.openxmlformats.org/officeDocument/2006/relationships" xmlns:p="http://schemas.openxmlformats.org/presentationml/2006/main">
  <p:tag name="TIMING" val="|4.4|6|7.1|6.1|0.8|4.6|4.6"/>
</p:tagLst>
</file>

<file path=ppt/tags/tag3.xml><?xml version="1.0" encoding="utf-8"?>
<p:tagLst xmlns:a="http://schemas.openxmlformats.org/drawingml/2006/main" xmlns:r="http://schemas.openxmlformats.org/officeDocument/2006/relationships" xmlns:p="http://schemas.openxmlformats.org/presentationml/2006/main">
  <p:tag name="TIMING" val="|10.5|5.4|15.2"/>
</p:tagLst>
</file>

<file path=ppt/tags/tag4.xml><?xml version="1.0" encoding="utf-8"?>
<p:tagLst xmlns:a="http://schemas.openxmlformats.org/drawingml/2006/main" xmlns:r="http://schemas.openxmlformats.org/officeDocument/2006/relationships" xmlns:p="http://schemas.openxmlformats.org/presentationml/2006/main">
  <p:tag name="TIMING" val="|4.9|3.4|16.5"/>
</p:tagLst>
</file>

<file path=ppt/tags/tag5.xml><?xml version="1.0" encoding="utf-8"?>
<p:tagLst xmlns:a="http://schemas.openxmlformats.org/drawingml/2006/main" xmlns:r="http://schemas.openxmlformats.org/officeDocument/2006/relationships" xmlns:p="http://schemas.openxmlformats.org/presentationml/2006/main">
  <p:tag name="TIMING" val="|2.2|9.3|23.4"/>
</p:tagLst>
</file>

<file path=ppt/tags/tag6.xml><?xml version="1.0" encoding="utf-8"?>
<p:tagLst xmlns:a="http://schemas.openxmlformats.org/drawingml/2006/main" xmlns:r="http://schemas.openxmlformats.org/officeDocument/2006/relationships" xmlns:p="http://schemas.openxmlformats.org/presentationml/2006/main">
  <p:tag name="TIMING" val="|1.2|3.7|10.8"/>
</p:tagLst>
</file>

<file path=ppt/tags/tag7.xml><?xml version="1.0" encoding="utf-8"?>
<p:tagLst xmlns:a="http://schemas.openxmlformats.org/drawingml/2006/main" xmlns:r="http://schemas.openxmlformats.org/officeDocument/2006/relationships" xmlns:p="http://schemas.openxmlformats.org/presentationml/2006/main">
  <p:tag name="TIMING" val="|2.2|6.5|19"/>
</p:tagLst>
</file>

<file path=ppt/tags/tag8.xml><?xml version="1.0" encoding="utf-8"?>
<p:tagLst xmlns:a="http://schemas.openxmlformats.org/drawingml/2006/main" xmlns:r="http://schemas.openxmlformats.org/officeDocument/2006/relationships" xmlns:p="http://schemas.openxmlformats.org/presentationml/2006/main">
  <p:tag name="TIMING" val="|1.1|2.2|29.8"/>
</p:tagLst>
</file>

<file path=ppt/tags/tag9.xml><?xml version="1.0" encoding="utf-8"?>
<p:tagLst xmlns:a="http://schemas.openxmlformats.org/drawingml/2006/main" xmlns:r="http://schemas.openxmlformats.org/officeDocument/2006/relationships" xmlns:p="http://schemas.openxmlformats.org/presentationml/2006/main">
  <p:tag name="TIMING" val="|36.3"/>
</p:tagLst>
</file>

<file path=ppt/tags/tag10.xml><?xml version="1.0" encoding="utf-8"?>
<p:tagLst xmlns:a="http://schemas.openxmlformats.org/drawingml/2006/main" xmlns:r="http://schemas.openxmlformats.org/officeDocument/2006/relationships" xmlns:p="http://schemas.openxmlformats.org/presentationml/2006/main">
  <p:tag name="TIMING" val="|2.2|15.8"/>
</p:tagLst>
</file>

<file path=ppt/tags/tag11.xml><?xml version="1.0" encoding="utf-8"?>
<p:tagLst xmlns:a="http://schemas.openxmlformats.org/drawingml/2006/main" xmlns:r="http://schemas.openxmlformats.org/officeDocument/2006/relationships" xmlns:p="http://schemas.openxmlformats.org/presentationml/2006/main">
  <p:tag name="TIMING" val="|6.3|24"/>
</p:tagLst>
</file>

<file path=ppt/tags/tag12.xml><?xml version="1.0" encoding="utf-8"?>
<p:tagLst xmlns:a="http://schemas.openxmlformats.org/drawingml/2006/main" xmlns:r="http://schemas.openxmlformats.org/officeDocument/2006/relationships" xmlns:p="http://schemas.openxmlformats.org/presentationml/2006/main">
  <p:tag name="TIMING" val="|5|13.9|12.3"/>
</p:tagLst>
</file>

<file path=ppt/tags/tag13.xml><?xml version="1.0" encoding="utf-8"?>
<p:tagLst xmlns:a="http://schemas.openxmlformats.org/drawingml/2006/main" xmlns:r="http://schemas.openxmlformats.org/officeDocument/2006/relationships" xmlns:p="http://schemas.openxmlformats.org/presentationml/2006/main">
  <p:tag name="TIMING" val="|9.2|6.8"/>
</p:tagLst>
</file>

<file path=ppt/tags/tag14.xml><?xml version="1.0" encoding="utf-8"?>
<p:tagLst xmlns:a="http://schemas.openxmlformats.org/drawingml/2006/main" xmlns:r="http://schemas.openxmlformats.org/officeDocument/2006/relationships" xmlns:p="http://schemas.openxmlformats.org/presentationml/2006/main">
  <p:tag name="TIMING" val="|4.9"/>
</p:tagLst>
</file>

<file path=ppt/tags/tag15.xml><?xml version="1.0" encoding="utf-8"?>
<p:tagLst xmlns:a="http://schemas.openxmlformats.org/drawingml/2006/main" xmlns:r="http://schemas.openxmlformats.org/officeDocument/2006/relationships" xmlns:p="http://schemas.openxmlformats.org/presentationml/2006/main">
  <p:tag name="TIMING" val="|6.8|15|16.6"/>
</p:tagLst>
</file>

<file path=ppt/tags/tag16.xml><?xml version="1.0" encoding="utf-8"?>
<p:tagLst xmlns:a="http://schemas.openxmlformats.org/drawingml/2006/main" xmlns:r="http://schemas.openxmlformats.org/officeDocument/2006/relationships" xmlns:p="http://schemas.openxmlformats.org/presentationml/2006/main">
  <p:tag name="TIMING" val="|3.4|5.2|15.5|5.1|6.6"/>
</p:tagLst>
</file>

<file path=ppt/tags/tag17.xml><?xml version="1.0" encoding="utf-8"?>
<p:tagLst xmlns:a="http://schemas.openxmlformats.org/drawingml/2006/main" xmlns:r="http://schemas.openxmlformats.org/officeDocument/2006/relationships" xmlns:p="http://schemas.openxmlformats.org/presentationml/2006/main">
  <p:tag name="TIMING" val="|2.4|17.3"/>
</p:tagLst>
</file>

<file path=ppt/tags/tag18.xml><?xml version="1.0" encoding="utf-8"?>
<p:tagLst xmlns:a="http://schemas.openxmlformats.org/drawingml/2006/main" xmlns:r="http://schemas.openxmlformats.org/officeDocument/2006/relationships" xmlns:p="http://schemas.openxmlformats.org/presentationml/2006/main">
  <p:tag name="TIMING" val="|7.7|1.4|1.2|1.1|1.3|1.2|1.1|1.2|1.1|2.3|2.2"/>
</p:tagLst>
</file>

<file path=ppt/tags/tag19.xml><?xml version="1.0" encoding="utf-8"?>
<p:tagLst xmlns:a="http://schemas.openxmlformats.org/drawingml/2006/main" xmlns:r="http://schemas.openxmlformats.org/officeDocument/2006/relationships" xmlns:p="http://schemas.openxmlformats.org/presentationml/2006/main">
  <p:tag name="TIMING" val="|5.2|8.7|4.1|1.2|3.8|2.7|2.7|2.3|3"/>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hronicleVTI">
  <a:themeElements>
    <a:clrScheme name="AnalogousFromLightSeedLeftStep">
      <a:dk1>
        <a:srgbClr val="000000"/>
      </a:dk1>
      <a:lt1>
        <a:srgbClr val="FFFFFF"/>
      </a:lt1>
      <a:dk2>
        <a:srgbClr val="412724"/>
      </a:dk2>
      <a:lt2>
        <a:srgbClr val="E6E2E8"/>
      </a:lt2>
      <a:accent1>
        <a:srgbClr val="8BAA80"/>
      </a:accent1>
      <a:accent2>
        <a:srgbClr val="96A872"/>
      </a:accent2>
      <a:accent3>
        <a:srgbClr val="A6A27D"/>
      </a:accent3>
      <a:accent4>
        <a:srgbClr val="BA9C7F"/>
      </a:accent4>
      <a:accent5>
        <a:srgbClr val="C59793"/>
      </a:accent5>
      <a:accent6>
        <a:srgbClr val="BA7F93"/>
      </a:accent6>
      <a:hlink>
        <a:srgbClr val="9C69AE"/>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132</TotalTime>
  <Words>1744</Words>
  <Application>Microsoft Office PowerPoint</Application>
  <PresentationFormat>Widescreen</PresentationFormat>
  <Paragraphs>143</Paragraphs>
  <Slides>28</Slides>
  <Notes>6</Notes>
  <HiddenSlides>0</HiddenSlides>
  <MMClips>28</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28</vt:i4>
      </vt:variant>
    </vt:vector>
  </HeadingPairs>
  <TitlesOfParts>
    <vt:vector size="37" baseType="lpstr">
      <vt:lpstr>Arial</vt:lpstr>
      <vt:lpstr>Calibri</vt:lpstr>
      <vt:lpstr>Calibri Light</vt:lpstr>
      <vt:lpstr>Calisto MT</vt:lpstr>
      <vt:lpstr>Gotham</vt:lpstr>
      <vt:lpstr>Univers Condensed</vt:lpstr>
      <vt:lpstr>office theme</vt:lpstr>
      <vt:lpstr>ChronicleVTI</vt:lpstr>
      <vt:lpstr>Office Theme</vt:lpstr>
      <vt:lpstr>Week 3 Evidenced based policing BMPL4001</vt:lpstr>
      <vt:lpstr>RECAP</vt:lpstr>
      <vt:lpstr>Aims for todays session....</vt:lpstr>
      <vt:lpstr>Traditional policing V EBP</vt:lpstr>
      <vt:lpstr>Traditional policing V EBP</vt:lpstr>
      <vt:lpstr>Traditional policing V EBP</vt:lpstr>
      <vt:lpstr>Traditional policing V EBP</vt:lpstr>
      <vt:lpstr>Traditional policing V EBP</vt:lpstr>
      <vt:lpstr>Traditional policing V EBP</vt:lpstr>
      <vt:lpstr>What does sara stand for?</vt:lpstr>
      <vt:lpstr>task</vt:lpstr>
      <vt:lpstr>Scanning</vt:lpstr>
      <vt:lpstr>ANALYSIS</vt:lpstr>
      <vt:lpstr>response</vt:lpstr>
      <vt:lpstr>assessment</vt:lpstr>
      <vt:lpstr>Measuring effectiveness of interventions</vt:lpstr>
      <vt:lpstr>Emmie model</vt:lpstr>
      <vt:lpstr>Sex offender treatment programme </vt:lpstr>
      <vt:lpstr>Evaluating the implementation</vt:lpstr>
      <vt:lpstr>RCT'S (RANDOMISED CONTROL TRIALS)</vt:lpstr>
      <vt:lpstr>Collecting the results</vt:lpstr>
      <vt:lpstr>Research as an investigation</vt:lpstr>
      <vt:lpstr>WORDS</vt:lpstr>
      <vt:lpstr>Defining research as an investigation</vt:lpstr>
      <vt:lpstr>Investigative research skills</vt:lpstr>
      <vt:lpstr>Investigative mindset- the 5 stageS   </vt:lpstr>
      <vt:lpstr>THE 5 WH RULE</vt:lpstr>
      <vt:lpstr>YOU WILL ALSO NEED TO 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Kelly Andrews</dc:creator>
  <cp:lastModifiedBy>Kelly Andrews</cp:lastModifiedBy>
  <cp:revision>1396</cp:revision>
  <dcterms:created xsi:type="dcterms:W3CDTF">2023-09-28T17:03:30Z</dcterms:created>
  <dcterms:modified xsi:type="dcterms:W3CDTF">2024-02-11T13:01:34Z</dcterms:modified>
</cp:coreProperties>
</file>