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1"/>
  </p:notesMasterIdLst>
  <p:handoutMasterIdLst>
    <p:handoutMasterId r:id="rId32"/>
  </p:handoutMasterIdLst>
  <p:sldIdLst>
    <p:sldId id="256" r:id="rId2"/>
    <p:sldId id="257" r:id="rId3"/>
    <p:sldId id="259" r:id="rId4"/>
    <p:sldId id="258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4" r:id="rId29"/>
    <p:sldId id="283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AF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33" autoAdjust="0"/>
    <p:restoredTop sz="94660"/>
  </p:normalViewPr>
  <p:slideViewPr>
    <p:cSldViewPr>
      <p:cViewPr>
        <p:scale>
          <a:sx n="75" d="100"/>
          <a:sy n="75" d="100"/>
        </p:scale>
        <p:origin x="-846" y="-8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E3F368-FE4D-4C90-95C7-0A9681FDF9E4}" type="datetimeFigureOut">
              <a:rPr lang="en-GB" smtClean="0"/>
              <a:t>04/03/2013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F566DC-E380-464C-BA2E-F10A693E1C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8763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8F2E6C-F9A4-4413-9685-022243EC69B5}" type="datetimeFigureOut">
              <a:rPr lang="en-US" smtClean="0"/>
              <a:pPr/>
              <a:t>3/4/2013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1735E6-116E-4C56-B985-5758548F1E20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9251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sz="1400" dirty="0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3/4/2013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564CF2E0-CCC4-4E1E-9902-C3C36AB3FDA4}" type="datetimeFigureOut">
              <a:rPr lang="en-US" smtClean="0"/>
              <a:pPr algn="r" eaLnBrk="1" latinLnBrk="0" hangingPunct="1"/>
              <a:t>3/4/2013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1" latinLnBrk="0" hangingPunct="1"/>
            <a:fld id="{6F42FDE4-A7DD-41A7-A0A6-9B649FB43336}" type="slidenum">
              <a:rPr kumimoji="0" lang="en-US" smtClean="0"/>
              <a:pPr algn="ctr" eaLnBrk="1" latinLnBrk="0" hangingPunct="1"/>
              <a:t>‹#›</a:t>
            </a:fld>
            <a:endParaRPr kumimoji="0" lang="en-US" sz="1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13" Type="http://schemas.openxmlformats.org/officeDocument/2006/relationships/image" Target="../media/image11.wmf"/><Relationship Id="rId3" Type="http://schemas.openxmlformats.org/officeDocument/2006/relationships/image" Target="../media/image5.png"/><Relationship Id="rId7" Type="http://schemas.openxmlformats.org/officeDocument/2006/relationships/image" Target="../media/image8.wmf"/><Relationship Id="rId12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10.wmf"/><Relationship Id="rId5" Type="http://schemas.openxmlformats.org/officeDocument/2006/relationships/image" Target="../media/image7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10.bin"/><Relationship Id="rId3" Type="http://schemas.openxmlformats.org/officeDocument/2006/relationships/notesSlide" Target="../notesSlides/notesSlide3.xml"/><Relationship Id="rId7" Type="http://schemas.openxmlformats.org/officeDocument/2006/relationships/oleObject" Target="../embeddings/oleObject7.bin"/><Relationship Id="rId12" Type="http://schemas.openxmlformats.org/officeDocument/2006/relationships/image" Target="../media/image22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9.bin"/><Relationship Id="rId5" Type="http://schemas.openxmlformats.org/officeDocument/2006/relationships/oleObject" Target="../embeddings/oleObject6.bin"/><Relationship Id="rId10" Type="http://schemas.openxmlformats.org/officeDocument/2006/relationships/image" Target="../media/image21.wmf"/><Relationship Id="rId4" Type="http://schemas.openxmlformats.org/officeDocument/2006/relationships/image" Target="../media/image18.png"/><Relationship Id="rId9" Type="http://schemas.openxmlformats.org/officeDocument/2006/relationships/oleObject" Target="../embeddings/oleObject8.bin"/><Relationship Id="rId14" Type="http://schemas.openxmlformats.org/officeDocument/2006/relationships/image" Target="../media/image2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3443310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Outcome 4 : Balancing</a:t>
            </a:r>
          </a:p>
          <a:p>
            <a:endParaRPr lang="en-US" sz="2800" dirty="0" smtClean="0">
              <a:solidFill>
                <a:srgbClr val="408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Level : </a:t>
            </a:r>
            <a:r>
              <a:rPr lang="en-US" sz="2800" dirty="0" err="1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BSc</a:t>
            </a:r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 2 / HND 2</a:t>
            </a: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Lecturer :Tim Tudor</a:t>
            </a: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Email : timothy.tudor@smu.ac.uk</a:t>
            </a:r>
          </a:p>
          <a:p>
            <a:endParaRPr lang="en-GB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Mechanical Principles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6693" t="19097" r="10807" b="69618"/>
          <a:stretch>
            <a:fillRect/>
          </a:stretch>
        </p:blipFill>
        <p:spPr bwMode="auto">
          <a:xfrm>
            <a:off x="928662" y="214290"/>
            <a:ext cx="7429552" cy="1006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827584" y="5013176"/>
            <a:ext cx="7920880" cy="936104"/>
          </a:xfrm>
          <a:prstGeom prst="roundRect">
            <a:avLst/>
          </a:prstGeom>
          <a:solidFill>
            <a:srgbClr val="3BAFAF">
              <a:alpha val="5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772400" cy="4572000"/>
          </a:xfrm>
        </p:spPr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1 						(3-4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Elastic constants and their relationships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Two and three-dimensional loading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Volumetric strain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Other Elastic constants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2 						(8-9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Loaded beams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thin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thick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3 						(9-10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Friction Clutches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Gear Trains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Pulleys / Belts</a:t>
            </a: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4 						(4-5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Flywheels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Balancing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5256584" cy="4896544"/>
          </a:xfrm>
        </p:spPr>
        <p:txBody>
          <a:bodyPr>
            <a:normAutofit fontScale="92500" lnSpcReduction="10000"/>
          </a:bodyPr>
          <a:lstStyle/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200" dirty="0" smtClean="0">
                <a:latin typeface="Arial" pitchFamily="34" charset="0"/>
                <a:cs typeface="Arial" pitchFamily="34" charset="0"/>
              </a:rPr>
              <a:t>The balancing of rotating bodies is important to avoid vibrations.</a:t>
            </a:r>
          </a:p>
          <a:p>
            <a:endParaRPr lang="en-US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200" dirty="0" smtClean="0">
                <a:latin typeface="Arial" pitchFamily="34" charset="0"/>
                <a:cs typeface="Arial" pitchFamily="34" charset="0"/>
              </a:rPr>
              <a:t> In heavy industrial machines such as steam turbines and electric generators, vibration could cause catastrophic failure.</a:t>
            </a:r>
          </a:p>
          <a:p>
            <a:endParaRPr lang="en-US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200" dirty="0" smtClean="0">
                <a:latin typeface="Arial" pitchFamily="34" charset="0"/>
                <a:cs typeface="Arial" pitchFamily="34" charset="0"/>
              </a:rPr>
              <a:t> Vibrations are noisy and uncomfortable and when a car wheel is out of balance, the ride is quite unpleasant.</a:t>
            </a:r>
          </a:p>
          <a:p>
            <a:endParaRPr lang="en-US" sz="22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200" dirty="0" smtClean="0">
                <a:latin typeface="Arial" pitchFamily="34" charset="0"/>
                <a:cs typeface="Arial" pitchFamily="34" charset="0"/>
              </a:rPr>
              <a:t> In the case of a simple wheel, balancing simply involves moving the centre of gravity to the centre of rotation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78850" name="Picture 2" descr="http://www.davisvibrationbalancing.com/images/shopsmall_one_lr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980728"/>
            <a:ext cx="3039983" cy="2016224"/>
          </a:xfrm>
          <a:prstGeom prst="rect">
            <a:avLst/>
          </a:prstGeom>
          <a:noFill/>
        </p:spPr>
      </p:pic>
      <p:pic>
        <p:nvPicPr>
          <p:cNvPr id="54274" name="Picture 2" descr="http://economytireofjupiter.com/images2/GSP9700LF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284984"/>
            <a:ext cx="2619375" cy="30099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618040" cy="5005536"/>
          </a:xfrm>
        </p:spPr>
        <p:txBody>
          <a:bodyPr>
            <a:normAutofit fontScale="92500"/>
          </a:bodyPr>
          <a:lstStyle/>
          <a:p>
            <a:endParaRPr lang="en-GB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US" sz="2200" dirty="0" smtClean="0">
                <a:latin typeface="Arial" pitchFamily="34" charset="0"/>
                <a:cs typeface="Arial" pitchFamily="34" charset="0"/>
              </a:rPr>
              <a:t>For a body to be completely balanced it must have two things.</a:t>
            </a: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	1. </a:t>
            </a:r>
            <a:r>
              <a:rPr lang="en-US" sz="2200" b="1" i="1" dirty="0" smtClean="0">
                <a:latin typeface="Arial" pitchFamily="34" charset="0"/>
                <a:cs typeface="Arial" pitchFamily="34" charset="0"/>
              </a:rPr>
              <a:t>Static Balance.</a:t>
            </a:r>
          </a:p>
          <a:p>
            <a:pPr>
              <a:buNone/>
            </a:pPr>
            <a:endParaRPr lang="en-US" sz="22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200" b="1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This occurs when there is no resultant centrifugal </a:t>
            </a:r>
            <a:r>
              <a:rPr lang="en-US" sz="2200" b="1" dirty="0" smtClean="0">
                <a:latin typeface="Arial" pitchFamily="34" charset="0"/>
                <a:cs typeface="Arial" pitchFamily="34" charset="0"/>
              </a:rPr>
              <a:t>force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and the centre of gravity is on the axis of rotation.</a:t>
            </a: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200" dirty="0" smtClean="0">
                <a:latin typeface="Arial" pitchFamily="34" charset="0"/>
                <a:cs typeface="Arial" pitchFamily="34" charset="0"/>
              </a:rPr>
              <a:t>	2. </a:t>
            </a:r>
            <a:r>
              <a:rPr lang="en-US" sz="2200" b="1" i="1" dirty="0" smtClean="0">
                <a:latin typeface="Arial" pitchFamily="34" charset="0"/>
                <a:cs typeface="Arial" pitchFamily="34" charset="0"/>
              </a:rPr>
              <a:t>Dynamic Balance. </a:t>
            </a:r>
          </a:p>
          <a:p>
            <a:pPr>
              <a:buNone/>
            </a:pPr>
            <a:endParaRPr lang="en-US" sz="2200" b="1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200" b="1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This occurs when there is no resulting turning moment along the </a:t>
            </a:r>
            <a:r>
              <a:rPr lang="en-US" sz="2200" b="1" dirty="0" smtClean="0">
                <a:latin typeface="Arial" pitchFamily="34" charset="0"/>
                <a:cs typeface="Arial" pitchFamily="34" charset="0"/>
              </a:rPr>
              <a:t>axis</a:t>
            </a:r>
            <a:r>
              <a:rPr lang="en-US" sz="2200" dirty="0" smtClean="0">
                <a:latin typeface="Arial" pitchFamily="34" charset="0"/>
                <a:cs typeface="Arial" pitchFamily="34" charset="0"/>
              </a:rPr>
              <a:t> of rotation.</a:t>
            </a: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 cstate="print"/>
          <a:srcRect t="11865" b="3391"/>
          <a:stretch>
            <a:fillRect/>
          </a:stretch>
        </p:blipFill>
        <p:spPr bwMode="auto">
          <a:xfrm>
            <a:off x="5364088" y="2276872"/>
            <a:ext cx="1872208" cy="10365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 r="29959"/>
          <a:stretch>
            <a:fillRect/>
          </a:stretch>
        </p:blipFill>
        <p:spPr bwMode="auto">
          <a:xfrm>
            <a:off x="5580112" y="4077072"/>
            <a:ext cx="1520614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in a single plane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258000" cy="4645496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If the system is a simple disc then </a:t>
            </a:r>
            <a:r>
              <a:rPr lang="en-US" sz="2000" b="1" i="1" dirty="0" smtClean="0">
                <a:latin typeface="Arial" pitchFamily="34" charset="0"/>
                <a:cs typeface="Arial" pitchFamily="34" charset="0"/>
              </a:rPr>
              <a:t>static balance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is all that is needed as there are no turning moments along the axis or rotation. 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Consider a thin disc or wheel on which the centre of gravity is not the same as the centre of rotation. </a:t>
            </a:r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 cstate="print"/>
          <a:srcRect t="11865" b="3391"/>
          <a:stretch>
            <a:fillRect/>
          </a:stretch>
        </p:blipFill>
        <p:spPr bwMode="auto">
          <a:xfrm>
            <a:off x="2555776" y="4149080"/>
            <a:ext cx="3766352" cy="2085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in a single plane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6609928" cy="464549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sz="2000" dirty="0" smtClean="0"/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A simple test for static balance is to place the wheel in frictionless bearings. 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The centre of gravity will always come to rest below the centre of rotation (like a pendulum).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If it is balanced it will remain stationary no matter which position it is turned to.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 cstate="print"/>
          <a:srcRect t="11865" b="3391"/>
          <a:stretch>
            <a:fillRect/>
          </a:stretch>
        </p:blipFill>
        <p:spPr bwMode="auto">
          <a:xfrm>
            <a:off x="3203848" y="5013176"/>
            <a:ext cx="2880320" cy="159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in a single plane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7200800" cy="525658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en-US" sz="2000" dirty="0" smtClean="0"/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If the centre of gravity is distance r from the centre of rotation then when it spins at </a:t>
            </a:r>
            <a:r>
              <a:rPr lang="en-US" sz="2000" dirty="0" smtClean="0">
                <a:latin typeface="Arial" pitchFamily="34" charset="0"/>
                <a:cs typeface="Arial" pitchFamily="34" charset="0"/>
                <a:sym typeface="Symbol"/>
              </a:rPr>
              <a:t>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rad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/s, centrifugal force is produced.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where M is the mass of the disc. </a:t>
            </a: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This is the out of balance force.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In order to cancel it out an equal and opposite force is required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3" cstate="print"/>
          <a:srcRect t="11865" b="3391"/>
          <a:stretch>
            <a:fillRect/>
          </a:stretch>
        </p:blipFill>
        <p:spPr bwMode="auto">
          <a:xfrm>
            <a:off x="5436095" y="3140968"/>
            <a:ext cx="3140445" cy="1738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4"/>
          <p:cNvGraphicFramePr>
            <a:graphicFrameLocks noChangeAspect="1"/>
          </p:cNvGraphicFramePr>
          <p:nvPr/>
        </p:nvGraphicFramePr>
        <p:xfrm>
          <a:off x="899592" y="2636912"/>
          <a:ext cx="1265238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99" name="Equation" r:id="rId4" imgW="736560" imgH="419040" progId="Equation.3">
                  <p:embed/>
                </p:oleObj>
              </mc:Choice>
              <mc:Fallback>
                <p:oleObj name="Equation" r:id="rId4" imgW="736560" imgH="4190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2636912"/>
                        <a:ext cx="1265238" cy="7191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179" name="Object 3"/>
          <p:cNvGraphicFramePr>
            <a:graphicFrameLocks noChangeAspect="1"/>
          </p:cNvGraphicFramePr>
          <p:nvPr/>
        </p:nvGraphicFramePr>
        <p:xfrm>
          <a:off x="2843808" y="2852936"/>
          <a:ext cx="741362" cy="239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00" name="Equation" r:id="rId6" imgW="431640" imgH="139680" progId="Equation.3">
                  <p:embed/>
                </p:oleObj>
              </mc:Choice>
              <mc:Fallback>
                <p:oleObj name="Equation" r:id="rId6" imgW="431640" imgH="13968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2852936"/>
                        <a:ext cx="741362" cy="2397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181" name="Object 5"/>
          <p:cNvGraphicFramePr>
            <a:graphicFrameLocks noChangeAspect="1"/>
          </p:cNvGraphicFramePr>
          <p:nvPr/>
        </p:nvGraphicFramePr>
        <p:xfrm>
          <a:off x="899592" y="3429000"/>
          <a:ext cx="1636712" cy="7413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01" name="Equation" r:id="rId8" imgW="952200" imgH="431640" progId="Equation.3">
                  <p:embed/>
                </p:oleObj>
              </mc:Choice>
              <mc:Fallback>
                <p:oleObj name="Equation" r:id="rId8" imgW="952200" imgH="43164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99592" y="3429000"/>
                        <a:ext cx="1636712" cy="7413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182" name="Object 6"/>
          <p:cNvGraphicFramePr>
            <a:graphicFrameLocks noChangeAspect="1"/>
          </p:cNvGraphicFramePr>
          <p:nvPr/>
        </p:nvGraphicFramePr>
        <p:xfrm>
          <a:off x="2627784" y="3429000"/>
          <a:ext cx="1090613" cy="719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02" name="Equation" r:id="rId10" imgW="634680" imgH="419040" progId="Equation.3">
                  <p:embed/>
                </p:oleObj>
              </mc:Choice>
              <mc:Fallback>
                <p:oleObj name="Equation" r:id="rId10" imgW="634680" imgH="4190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27784" y="3429000"/>
                        <a:ext cx="1090613" cy="719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183" name="Object 7"/>
          <p:cNvGraphicFramePr>
            <a:graphicFrameLocks noChangeAspect="1"/>
          </p:cNvGraphicFramePr>
          <p:nvPr/>
        </p:nvGraphicFramePr>
        <p:xfrm>
          <a:off x="3779912" y="3573016"/>
          <a:ext cx="915988" cy="349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203" name="Equation" r:id="rId12" imgW="533160" imgH="203040" progId="Equation.3">
                  <p:embed/>
                </p:oleObj>
              </mc:Choice>
              <mc:Fallback>
                <p:oleObj name="Equation" r:id="rId12" imgW="53316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912" y="3573016"/>
                        <a:ext cx="915988" cy="3492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in a single plane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5472608" cy="525658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sz="2000" dirty="0" smtClean="0"/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The balancing force is achieved by simply adding a mass 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at a radius r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as shown. 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The resulting centrifugal force from each mass must have the same magnitudes but opposite directions, thus; </a:t>
            </a:r>
          </a:p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		M </a:t>
            </a:r>
            <a:r>
              <a:rPr lang="en-US" sz="2000" dirty="0" smtClean="0">
                <a:latin typeface="Arial" pitchFamily="34" charset="0"/>
                <a:cs typeface="Arial" pitchFamily="34" charset="0"/>
                <a:sym typeface="Symbol"/>
              </a:rPr>
              <a:t>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r  = 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 smtClean="0">
                <a:latin typeface="Arial" pitchFamily="34" charset="0"/>
                <a:cs typeface="Arial" pitchFamily="34" charset="0"/>
                <a:sym typeface="Symbol"/>
              </a:rPr>
              <a:t>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 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		M r  = 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r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2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Placing the second mass at the suitable radius moves the centre of gravity to the centre of rotation. 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9154" name="Picture 2"/>
          <p:cNvPicPr>
            <a:picLocks noChangeAspect="1" noChangeArrowheads="1"/>
          </p:cNvPicPr>
          <p:nvPr/>
        </p:nvPicPr>
        <p:blipFill>
          <a:blip r:embed="rId2" cstate="print"/>
          <a:srcRect t="11865" b="3391"/>
          <a:stretch>
            <a:fillRect/>
          </a:stretch>
        </p:blipFill>
        <p:spPr bwMode="auto">
          <a:xfrm>
            <a:off x="6003555" y="1628800"/>
            <a:ext cx="3140445" cy="1738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7" name="Picture 7"/>
          <p:cNvPicPr>
            <a:picLocks noChangeAspect="1" noChangeArrowheads="1"/>
          </p:cNvPicPr>
          <p:nvPr/>
        </p:nvPicPr>
        <p:blipFill>
          <a:blip r:embed="rId3" cstate="print"/>
          <a:srcRect t="11865" b="3391"/>
          <a:stretch>
            <a:fillRect/>
          </a:stretch>
        </p:blipFill>
        <p:spPr bwMode="auto">
          <a:xfrm>
            <a:off x="5980249" y="3789040"/>
            <a:ext cx="2984239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in a single plane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5472608" cy="5256584"/>
          </a:xfrm>
        </p:spPr>
        <p:txBody>
          <a:bodyPr>
            <a:normAutofit/>
          </a:bodyPr>
          <a:lstStyle/>
          <a:p>
            <a:pPr>
              <a:buNone/>
            </a:pPr>
            <a:endParaRPr lang="en-US" sz="2000" dirty="0" smtClean="0"/>
          </a:p>
          <a:p>
            <a:r>
              <a:rPr lang="en-US" sz="1900" dirty="0" smtClean="0">
                <a:latin typeface="Arial" pitchFamily="34" charset="0"/>
                <a:cs typeface="Arial" pitchFamily="34" charset="0"/>
              </a:rPr>
              <a:t>Now consider that our disc is out of balance because there are </a:t>
            </a:r>
            <a:r>
              <a:rPr lang="en-US" sz="1900" b="1" i="1" dirty="0" smtClean="0">
                <a:latin typeface="Arial" pitchFamily="34" charset="0"/>
                <a:cs typeface="Arial" pitchFamily="34" charset="0"/>
              </a:rPr>
              <a:t>three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 masses attached to it as shown. </a:t>
            </a:r>
          </a:p>
          <a:p>
            <a:endParaRPr lang="en-US" sz="19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900" dirty="0" smtClean="0">
                <a:latin typeface="Arial" pitchFamily="34" charset="0"/>
                <a:cs typeface="Arial" pitchFamily="34" charset="0"/>
              </a:rPr>
              <a:t>The 3 masses are said to be </a:t>
            </a:r>
            <a:r>
              <a:rPr lang="en-US" sz="1900" b="1" i="1" dirty="0" smtClean="0">
                <a:latin typeface="Arial" pitchFamily="34" charset="0"/>
                <a:cs typeface="Arial" pitchFamily="34" charset="0"/>
              </a:rPr>
              <a:t>coplanar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  and they rotate about a </a:t>
            </a:r>
            <a:r>
              <a:rPr lang="en-US" sz="1900" b="1" i="1" dirty="0" smtClean="0">
                <a:latin typeface="Arial" pitchFamily="34" charset="0"/>
                <a:cs typeface="Arial" pitchFamily="34" charset="0"/>
              </a:rPr>
              <a:t>common centre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US" sz="19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900" dirty="0" smtClean="0">
                <a:latin typeface="Arial" pitchFamily="34" charset="0"/>
                <a:cs typeface="Arial" pitchFamily="34" charset="0"/>
              </a:rPr>
              <a:t>The centrifugal force acting on each mass is </a:t>
            </a:r>
          </a:p>
          <a:p>
            <a:pPr>
              <a:buNone/>
            </a:pPr>
            <a:r>
              <a:rPr lang="en-US" sz="1900" dirty="0" smtClean="0">
                <a:latin typeface="Arial" pitchFamily="34" charset="0"/>
                <a:cs typeface="Arial" pitchFamily="34" charset="0"/>
              </a:rPr>
              <a:t>	F = M r </a:t>
            </a:r>
            <a:r>
              <a:rPr lang="en-US" sz="1900" dirty="0" smtClean="0">
                <a:latin typeface="Symbol" pitchFamily="18" charset="2"/>
                <a:cs typeface="Arial" pitchFamily="34" charset="0"/>
              </a:rPr>
              <a:t>w</a:t>
            </a:r>
            <a:r>
              <a:rPr lang="en-US" sz="19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en-US" sz="19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900" dirty="0" smtClean="0">
                <a:latin typeface="Arial" pitchFamily="34" charset="0"/>
                <a:cs typeface="Arial" pitchFamily="34" charset="0"/>
              </a:rPr>
              <a:t>Thus the forces acting on each mass are;</a:t>
            </a:r>
            <a:endParaRPr lang="en-GB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19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900" dirty="0" smtClean="0">
                <a:latin typeface="Arial" pitchFamily="34" charset="0"/>
                <a:cs typeface="Arial" pitchFamily="34" charset="0"/>
              </a:rPr>
              <a:t>F</a:t>
            </a:r>
            <a:r>
              <a:rPr lang="en-US" sz="19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=M</a:t>
            </a:r>
            <a:r>
              <a:rPr lang="en-US" sz="19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en-US" sz="1900" baseline="-250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US" sz="1900" dirty="0" smtClean="0">
                <a:latin typeface="Symbol" pitchFamily="18" charset="2"/>
                <a:cs typeface="Arial" pitchFamily="34" charset="0"/>
              </a:rPr>
              <a:t>w</a:t>
            </a:r>
            <a:r>
              <a:rPr lang="en-US" sz="19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	F</a:t>
            </a:r>
            <a:r>
              <a:rPr lang="en-US" sz="19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=M</a:t>
            </a:r>
            <a:r>
              <a:rPr lang="en-US" sz="19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en-US" sz="19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1900" dirty="0" smtClean="0">
                <a:latin typeface="Symbol" pitchFamily="18" charset="2"/>
                <a:cs typeface="Arial" pitchFamily="34" charset="0"/>
              </a:rPr>
              <a:t>w</a:t>
            </a:r>
            <a:r>
              <a:rPr lang="en-US" sz="1900" baseline="30000" dirty="0" smtClean="0">
                <a:latin typeface="Arial" pitchFamily="34" charset="0"/>
                <a:cs typeface="Arial" pitchFamily="34" charset="0"/>
              </a:rPr>
              <a:t>2 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	F</a:t>
            </a:r>
            <a:r>
              <a:rPr lang="en-US" sz="19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=M</a:t>
            </a:r>
            <a:r>
              <a:rPr lang="en-US" sz="19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en-US" sz="19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en-US" sz="1900" dirty="0" smtClean="0">
                <a:latin typeface="Symbol" pitchFamily="18" charset="2"/>
                <a:cs typeface="Arial" pitchFamily="34" charset="0"/>
              </a:rPr>
              <a:t>w</a:t>
            </a:r>
            <a:r>
              <a:rPr lang="en-US" sz="1900" baseline="30000" dirty="0" smtClean="0">
                <a:latin typeface="Arial" pitchFamily="34" charset="0"/>
                <a:cs typeface="Arial" pitchFamily="34" charset="0"/>
              </a:rPr>
              <a:t>2</a:t>
            </a:r>
            <a:endParaRPr lang="en-GB" sz="1900" baseline="30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420888"/>
            <a:ext cx="2825949" cy="27659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in a single plane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352928" cy="5256584"/>
          </a:xfrm>
        </p:spPr>
        <p:txBody>
          <a:bodyPr>
            <a:normAutofit/>
          </a:bodyPr>
          <a:lstStyle/>
          <a:p>
            <a:endParaRPr lang="en-US" sz="2400" dirty="0" smtClean="0"/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These forces are vector quantities as they have magnitude and direction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Direction is outwards in the radial direction.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We can add them up to find the total </a:t>
            </a:r>
            <a:r>
              <a:rPr lang="en-US" sz="2000" b="1" dirty="0" smtClean="0">
                <a:latin typeface="Arial" pitchFamily="34" charset="0"/>
                <a:cs typeface="Arial" pitchFamily="34" charset="0"/>
              </a:rPr>
              <a:t>resultant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force as shown.</a:t>
            </a:r>
          </a:p>
          <a:p>
            <a:endParaRPr lang="en-US" sz="24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414050"/>
            <a:ext cx="2304256" cy="2255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3" cstate="print"/>
          <a:srcRect r="50594"/>
          <a:stretch>
            <a:fillRect/>
          </a:stretch>
        </p:blipFill>
        <p:spPr bwMode="auto">
          <a:xfrm>
            <a:off x="4572000" y="4437112"/>
            <a:ext cx="266429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in a single plane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352928" cy="5256584"/>
          </a:xfrm>
        </p:spPr>
        <p:txBody>
          <a:bodyPr>
            <a:normAutofit/>
          </a:bodyPr>
          <a:lstStyle/>
          <a:p>
            <a:endParaRPr lang="en-US" sz="2400" dirty="0" smtClean="0"/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If the system was balanced, there would be no resultant force 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The force needed to balance the system must be equal in magnitude and opposite in direction to the resultant (the vector that closes the polygon).</a:t>
            </a:r>
          </a:p>
          <a:p>
            <a:endParaRPr lang="en-US" sz="24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522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4149080"/>
            <a:ext cx="2304256" cy="2255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3" cstate="print"/>
          <a:srcRect r="50594"/>
          <a:stretch>
            <a:fillRect/>
          </a:stretch>
        </p:blipFill>
        <p:spPr bwMode="auto">
          <a:xfrm>
            <a:off x="3059832" y="4221088"/>
            <a:ext cx="266429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3" cstate="print"/>
          <a:srcRect l="50328"/>
          <a:stretch>
            <a:fillRect/>
          </a:stretch>
        </p:blipFill>
        <p:spPr bwMode="auto">
          <a:xfrm>
            <a:off x="6228184" y="4221088"/>
            <a:ext cx="2520280" cy="2100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in a single plane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352928" cy="5256584"/>
          </a:xfrm>
        </p:spPr>
        <p:txBody>
          <a:bodyPr>
            <a:normAutofit/>
          </a:bodyPr>
          <a:lstStyle/>
          <a:p>
            <a:endParaRPr lang="en-US" sz="2400" dirty="0" smtClean="0"/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A balancing mass 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can be added at a suitable radius and angle such that the balancing force vector is produced.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Direction set by mass position and magnitude set by product Mr.</a:t>
            </a:r>
          </a:p>
          <a:p>
            <a:pPr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2" cstate="print"/>
          <a:srcRect l="50328"/>
          <a:stretch>
            <a:fillRect/>
          </a:stretch>
        </p:blipFill>
        <p:spPr bwMode="auto">
          <a:xfrm>
            <a:off x="5436096" y="3933056"/>
            <a:ext cx="2520280" cy="21002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2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789040"/>
            <a:ext cx="2736304" cy="2332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Balancing in a single plane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352928" cy="5256584"/>
          </a:xfrm>
        </p:spPr>
        <p:txBody>
          <a:bodyPr>
            <a:normAutofit/>
          </a:bodyPr>
          <a:lstStyle/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If static balancing is achieved, the disc will be balanced at all speeds.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Thus it is useful during analysis to define that </a:t>
            </a:r>
            <a:r>
              <a:rPr lang="en-US" sz="2000" dirty="0" smtClean="0">
                <a:latin typeface="Symbol" pitchFamily="18" charset="2"/>
                <a:cs typeface="Arial" pitchFamily="34" charset="0"/>
              </a:rPr>
              <a:t>w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= 1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Problems are solved by constructing the vector polygons.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Angles are measured and defined using the usual mathematical definition ;</a:t>
            </a:r>
          </a:p>
          <a:p>
            <a:endParaRPr lang="en-US" sz="24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56322" name="Picture 2"/>
          <p:cNvPicPr>
            <a:picLocks noChangeAspect="1" noChangeArrowheads="1"/>
          </p:cNvPicPr>
          <p:nvPr/>
        </p:nvPicPr>
        <p:blipFill>
          <a:blip r:embed="rId2" cstate="print"/>
          <a:srcRect l="5273" t="7675"/>
          <a:stretch>
            <a:fillRect/>
          </a:stretch>
        </p:blipFill>
        <p:spPr bwMode="auto">
          <a:xfrm>
            <a:off x="3419872" y="4725144"/>
            <a:ext cx="2127010" cy="1897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Worked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5472608" cy="5256584"/>
          </a:xfrm>
        </p:spPr>
        <p:txBody>
          <a:bodyPr>
            <a:normAutofit/>
          </a:bodyPr>
          <a:lstStyle/>
          <a:p>
            <a:endParaRPr lang="en-US" sz="2000" dirty="0" smtClean="0"/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Three masses A, B and C are placed on a balanced disc as shown at radii of 120 mm, 100 mm and 80 mm respectively. 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The masses are 1 kg, 0.5 kg and 0.7 kg respectively.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Find the 4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mass, 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which should be added at a radius of 60 mm in order to statically balance the system.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772816"/>
            <a:ext cx="3168352" cy="29313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Worked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8496944" cy="5256584"/>
          </a:xfrm>
        </p:spPr>
        <p:txBody>
          <a:bodyPr>
            <a:normAutofit/>
          </a:bodyPr>
          <a:lstStyle/>
          <a:p>
            <a:r>
              <a:rPr lang="en-US" sz="2000" dirty="0" smtClean="0"/>
              <a:t>First draw up a table to calculate the value of M r for each mass.</a:t>
            </a:r>
            <a:endParaRPr lang="en-GB" sz="2000" dirty="0" smtClean="0"/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r>
              <a:rPr lang="en-US" sz="2000" dirty="0" smtClean="0"/>
              <a:t>		Mass	radius	M r</a:t>
            </a:r>
            <a:endParaRPr lang="en-GB" sz="2000" dirty="0" smtClean="0"/>
          </a:p>
          <a:p>
            <a:pPr>
              <a:buNone/>
            </a:pPr>
            <a:r>
              <a:rPr lang="en-US" sz="2000" dirty="0" smtClean="0"/>
              <a:t>	A	1	120	120</a:t>
            </a:r>
            <a:endParaRPr lang="en-GB" sz="2000" dirty="0" smtClean="0"/>
          </a:p>
          <a:p>
            <a:pPr>
              <a:buNone/>
            </a:pPr>
            <a:r>
              <a:rPr lang="en-US" sz="2000" dirty="0" smtClean="0"/>
              <a:t>	B	0.5	100	50</a:t>
            </a:r>
            <a:endParaRPr lang="en-GB" sz="2000" dirty="0" smtClean="0"/>
          </a:p>
          <a:p>
            <a:pPr>
              <a:buNone/>
            </a:pPr>
            <a:r>
              <a:rPr lang="en-US" sz="2000" dirty="0" smtClean="0"/>
              <a:t>	C	0.7	 80	56</a:t>
            </a:r>
            <a:endParaRPr lang="en-GB" sz="2000" dirty="0" smtClean="0"/>
          </a:p>
          <a:p>
            <a:pPr>
              <a:buNone/>
            </a:pPr>
            <a:r>
              <a:rPr lang="en-US" sz="2000" dirty="0" smtClean="0"/>
              <a:t>	D	M</a:t>
            </a:r>
            <a:r>
              <a:rPr lang="en-US" sz="2000" baseline="-25000" dirty="0" smtClean="0"/>
              <a:t>D</a:t>
            </a:r>
            <a:r>
              <a:rPr lang="en-US" sz="2000" dirty="0" smtClean="0"/>
              <a:t>	 60	60 M</a:t>
            </a:r>
            <a:r>
              <a:rPr lang="en-US" sz="2000" baseline="-25000" dirty="0" smtClean="0"/>
              <a:t>D</a:t>
            </a:r>
          </a:p>
          <a:p>
            <a:pPr>
              <a:buNone/>
            </a:pPr>
            <a:endParaRPr lang="en-US" sz="2000" baseline="-25000" dirty="0" smtClean="0"/>
          </a:p>
          <a:p>
            <a:r>
              <a:rPr lang="en-US" sz="2000" dirty="0" smtClean="0"/>
              <a:t>Then draw the M r polygon to find the value of M r for the 4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mass. </a:t>
            </a:r>
          </a:p>
          <a:p>
            <a:r>
              <a:rPr lang="en-US" sz="2000" dirty="0" smtClean="0"/>
              <a:t>Use a scale 1mm = 1 </a:t>
            </a:r>
            <a:r>
              <a:rPr lang="en-US" sz="2000" dirty="0" err="1" smtClean="0"/>
              <a:t>kgmm</a:t>
            </a:r>
            <a:endParaRPr lang="en-GB" sz="2000" dirty="0" smtClean="0"/>
          </a:p>
          <a:p>
            <a:endParaRPr lang="en-US" sz="24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5734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1988840"/>
            <a:ext cx="2257031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37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4687080"/>
            <a:ext cx="4464496" cy="1982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Worked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3068960"/>
            <a:ext cx="8280920" cy="5256584"/>
          </a:xfrm>
        </p:spPr>
        <p:txBody>
          <a:bodyPr>
            <a:normAutofit/>
          </a:bodyPr>
          <a:lstStyle/>
          <a:p>
            <a:endParaRPr lang="en-US" sz="2000" dirty="0" smtClean="0"/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The resultant magnitude is 143 </a:t>
            </a:r>
            <a:r>
              <a:rPr lang="en-GB" sz="2000" dirty="0" err="1" smtClean="0">
                <a:latin typeface="Arial" pitchFamily="34" charset="0"/>
                <a:cs typeface="Arial" pitchFamily="34" charset="0"/>
              </a:rPr>
              <a:t>Kgmm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at an angle of 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208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anticlockwise of A as shown.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To calculate the mass required if radius is 60mm we use the following method.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1268760"/>
            <a:ext cx="4464496" cy="19822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2267744" y="5013176"/>
          <a:ext cx="3640137" cy="358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18" name="Equation" r:id="rId5" imgW="2311200" imgH="228600" progId="Equation.3">
                  <p:embed/>
                </p:oleObj>
              </mc:Choice>
              <mc:Fallback>
                <p:oleObj name="Equation" r:id="rId5" imgW="231120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5013176"/>
                        <a:ext cx="3640137" cy="3587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396" name="Object 4"/>
          <p:cNvGraphicFramePr>
            <a:graphicFrameLocks noChangeAspect="1"/>
          </p:cNvGraphicFramePr>
          <p:nvPr/>
        </p:nvGraphicFramePr>
        <p:xfrm>
          <a:off x="2267744" y="5445224"/>
          <a:ext cx="2400300" cy="338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19" name="Equation" r:id="rId7" imgW="1523880" imgH="215640" progId="Equation.3">
                  <p:embed/>
                </p:oleObj>
              </mc:Choice>
              <mc:Fallback>
                <p:oleObj name="Equation" r:id="rId7" imgW="1523880" imgH="215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744" y="5445224"/>
                        <a:ext cx="2400300" cy="338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398" name="Object 6"/>
          <p:cNvGraphicFramePr>
            <a:graphicFrameLocks noChangeAspect="1"/>
          </p:cNvGraphicFramePr>
          <p:nvPr/>
        </p:nvGraphicFramePr>
        <p:xfrm>
          <a:off x="2195736" y="5949280"/>
          <a:ext cx="2260600" cy="676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0" name="Equation" r:id="rId9" imgW="1434960" imgH="431640" progId="Equation.3">
                  <p:embed/>
                </p:oleObj>
              </mc:Choice>
              <mc:Fallback>
                <p:oleObj name="Equation" r:id="rId9" imgW="1434960" imgH="43164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5736" y="5949280"/>
                        <a:ext cx="2260600" cy="6762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400" name="Object 8"/>
          <p:cNvGraphicFramePr>
            <a:graphicFrameLocks noChangeAspect="1"/>
          </p:cNvGraphicFramePr>
          <p:nvPr/>
        </p:nvGraphicFramePr>
        <p:xfrm>
          <a:off x="4572000" y="5979814"/>
          <a:ext cx="620713" cy="617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1" name="Equation" r:id="rId11" imgW="393480" imgH="393480" progId="Equation.3">
                  <p:embed/>
                </p:oleObj>
              </mc:Choice>
              <mc:Fallback>
                <p:oleObj name="Equation" r:id="rId11" imgW="39348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0" y="5979814"/>
                        <a:ext cx="620713" cy="617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9402" name="Object 10"/>
          <p:cNvGraphicFramePr>
            <a:graphicFrameLocks noChangeAspect="1"/>
          </p:cNvGraphicFramePr>
          <p:nvPr/>
        </p:nvGraphicFramePr>
        <p:xfrm>
          <a:off x="5220072" y="6134248"/>
          <a:ext cx="981075" cy="319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22" name="Equation" r:id="rId13" imgW="622080" imgH="203040" progId="Equation.3">
                  <p:embed/>
                </p:oleObj>
              </mc:Choice>
              <mc:Fallback>
                <p:oleObj name="Equation" r:id="rId13" imgW="622080" imgH="20304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2" y="6134248"/>
                        <a:ext cx="981075" cy="319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5472608" cy="5256584"/>
          </a:xfrm>
        </p:spPr>
        <p:txBody>
          <a:bodyPr>
            <a:normAutofit/>
          </a:bodyPr>
          <a:lstStyle/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Find the 4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mass that should be added at a radius of 50 mm in order to statically balance the system shown.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Mass A is 1 kg at 100 mm radius.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Mass B is 1.5 kg at 75 mm radius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Mass C is 2.0 kg at 90 mm radius.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340768"/>
            <a:ext cx="3271747" cy="2889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1 -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5472608" cy="5256584"/>
          </a:xfrm>
        </p:spPr>
        <p:txBody>
          <a:bodyPr>
            <a:normAutofit fontScale="92500" lnSpcReduction="20000"/>
          </a:bodyPr>
          <a:lstStyle/>
          <a:p>
            <a:endParaRPr lang="en-US" sz="17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700" dirty="0" smtClean="0">
                <a:latin typeface="Arial" pitchFamily="34" charset="0"/>
                <a:cs typeface="Arial" pitchFamily="34" charset="0"/>
              </a:rPr>
              <a:t>Find the 4</a:t>
            </a:r>
            <a:r>
              <a:rPr lang="en-US" sz="17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1700" dirty="0" smtClean="0">
                <a:latin typeface="Arial" pitchFamily="34" charset="0"/>
                <a:cs typeface="Arial" pitchFamily="34" charset="0"/>
              </a:rPr>
              <a:t> mass that should be added at a radius of 50 mm in order to statically balance the system shown.</a:t>
            </a: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endParaRPr lang="en-US" sz="17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700" dirty="0" smtClean="0">
                <a:latin typeface="Arial" pitchFamily="34" charset="0"/>
                <a:cs typeface="Arial" pitchFamily="34" charset="0"/>
              </a:rPr>
              <a:t>First draw up a table to calculate the value of M r for each mass.</a:t>
            </a: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	Mass	radius	M r</a:t>
            </a: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A	1	100	100</a:t>
            </a: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B	1.5	75	112.5</a:t>
            </a: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C	2	 90	180</a:t>
            </a: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D	M</a:t>
            </a:r>
            <a:r>
              <a:rPr lang="en-GB" sz="1700" baseline="-25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GB" sz="1700" dirty="0" smtClean="0">
                <a:latin typeface="Arial" pitchFamily="34" charset="0"/>
                <a:cs typeface="Arial" pitchFamily="34" charset="0"/>
              </a:rPr>
              <a:t>	 50	50 M</a:t>
            </a:r>
            <a:r>
              <a:rPr lang="en-GB" sz="1700" baseline="-25000" dirty="0" smtClean="0">
                <a:latin typeface="Arial" pitchFamily="34" charset="0"/>
                <a:cs typeface="Arial" pitchFamily="34" charset="0"/>
              </a:rPr>
              <a:t>D</a:t>
            </a: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700" dirty="0" smtClean="0">
                <a:latin typeface="Arial" pitchFamily="34" charset="0"/>
                <a:cs typeface="Arial" pitchFamily="34" charset="0"/>
              </a:rPr>
              <a:t>Draw the M r polygon to find the value of M r for the 4</a:t>
            </a:r>
            <a:r>
              <a:rPr lang="en-GB" sz="17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700" dirty="0" smtClean="0">
                <a:latin typeface="Arial" pitchFamily="34" charset="0"/>
                <a:cs typeface="Arial" pitchFamily="34" charset="0"/>
              </a:rPr>
              <a:t> mass.</a:t>
            </a:r>
          </a:p>
          <a:p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700" dirty="0" smtClean="0">
                <a:latin typeface="Arial" pitchFamily="34" charset="0"/>
                <a:cs typeface="Arial" pitchFamily="34" charset="0"/>
              </a:rPr>
              <a:t>Mr = 26 kg mm hence M = 26/50 = </a:t>
            </a:r>
            <a:r>
              <a:rPr lang="en-GB" sz="1700" b="1" dirty="0" smtClean="0">
                <a:latin typeface="Arial" pitchFamily="34" charset="0"/>
                <a:cs typeface="Arial" pitchFamily="34" charset="0"/>
              </a:rPr>
              <a:t>0.52 kg </a:t>
            </a:r>
            <a:r>
              <a:rPr lang="en-GB" sz="1700" dirty="0" smtClean="0">
                <a:latin typeface="Arial" pitchFamily="34" charset="0"/>
                <a:cs typeface="Arial" pitchFamily="34" charset="0"/>
              </a:rPr>
              <a:t>and the angle is </a:t>
            </a:r>
            <a:r>
              <a:rPr lang="en-GB" sz="1700" b="1" dirty="0" smtClean="0">
                <a:latin typeface="Arial" pitchFamily="34" charset="0"/>
                <a:cs typeface="Arial" pitchFamily="34" charset="0"/>
              </a:rPr>
              <a:t>156</a:t>
            </a:r>
            <a:r>
              <a:rPr lang="en-GB" sz="1700" b="1" baseline="300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en-GB" sz="1700" b="1" dirty="0" smtClean="0">
                <a:latin typeface="Arial" pitchFamily="34" charset="0"/>
                <a:cs typeface="Arial" pitchFamily="34" charset="0"/>
              </a:rPr>
              <a:t> clockwise of A</a:t>
            </a:r>
          </a:p>
          <a:p>
            <a:pPr>
              <a:buNone/>
            </a:pPr>
            <a:endParaRPr lang="en-GB" sz="2400" dirty="0"/>
          </a:p>
        </p:txBody>
      </p:sp>
      <p:pic>
        <p:nvPicPr>
          <p:cNvPr id="6041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692696"/>
            <a:ext cx="2691033" cy="2376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Rectangle 4"/>
          <p:cNvSpPr/>
          <p:nvPr/>
        </p:nvSpPr>
        <p:spPr>
          <a:xfrm>
            <a:off x="6156176" y="2996952"/>
            <a:ext cx="2771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smtClean="0">
                <a:latin typeface="Arial" pitchFamily="34" charset="0"/>
                <a:cs typeface="Arial" pitchFamily="34" charset="0"/>
              </a:rPr>
              <a:t>Mass A is 1 kg at 100 mm radius.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200" dirty="0" smtClean="0">
                <a:latin typeface="Arial" pitchFamily="34" charset="0"/>
                <a:cs typeface="Arial" pitchFamily="34" charset="0"/>
              </a:rPr>
              <a:t>Mass B is 1.5 kg at 75 mm radius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200" dirty="0" smtClean="0">
                <a:latin typeface="Arial" pitchFamily="34" charset="0"/>
                <a:cs typeface="Arial" pitchFamily="34" charset="0"/>
              </a:rPr>
              <a:t>Mass C is 2.0 kg at 90 mm radius.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4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077072"/>
            <a:ext cx="3131729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5472608" cy="5256584"/>
          </a:xfrm>
        </p:spPr>
        <p:txBody>
          <a:bodyPr>
            <a:normAutofit/>
          </a:bodyPr>
          <a:lstStyle/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Find the radius and angular position at which a 5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mass of 1.5 Kg should be placed to statically balance the system shown.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Mass A is 1 kg at 100 mm radius.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Mass B is 0.5 kg at 45 mm radius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	Mass C is 0.25 kg at 80 mm radius</a:t>
            </a: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Mass D is 0.1 kg at 110 mm radius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/>
          </a:p>
          <a:p>
            <a:pPr>
              <a:buNone/>
            </a:pPr>
            <a:endParaRPr lang="en-GB" sz="2400" dirty="0"/>
          </a:p>
        </p:txBody>
      </p:sp>
      <p:pic>
        <p:nvPicPr>
          <p:cNvPr id="624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700808"/>
            <a:ext cx="2790825" cy="267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2 -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412776"/>
            <a:ext cx="5472608" cy="5256584"/>
          </a:xfrm>
        </p:spPr>
        <p:txBody>
          <a:bodyPr>
            <a:normAutofit fontScale="92500" lnSpcReduction="10000"/>
          </a:bodyPr>
          <a:lstStyle/>
          <a:p>
            <a:endParaRPr lang="en-US" sz="17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800" dirty="0" smtClean="0">
                <a:latin typeface="Arial" pitchFamily="34" charset="0"/>
                <a:cs typeface="Arial" pitchFamily="34" charset="0"/>
              </a:rPr>
              <a:t>Find the radius and angular position at which a 5</a:t>
            </a:r>
            <a:r>
              <a:rPr lang="en-US" sz="18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 mass of 1.5 Kg should be placed to statically balance the system shown.</a:t>
            </a: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700" dirty="0" smtClean="0">
                <a:latin typeface="Arial" pitchFamily="34" charset="0"/>
                <a:cs typeface="Arial" pitchFamily="34" charset="0"/>
              </a:rPr>
              <a:t>Table to calculate the value of M r for each mass.</a:t>
            </a:r>
          </a:p>
          <a:p>
            <a:pPr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	Mass	radius	M r</a:t>
            </a: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A	1	100	100</a:t>
            </a: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B	0.5	45	22.5</a:t>
            </a: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C	0.25	80	20</a:t>
            </a: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D	0.1	110	11</a:t>
            </a:r>
            <a:endParaRPr lang="en-GB" sz="1700" baseline="-25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1700" dirty="0" smtClean="0">
                <a:latin typeface="Arial" pitchFamily="34" charset="0"/>
                <a:cs typeface="Arial" pitchFamily="34" charset="0"/>
              </a:rPr>
              <a:t>		E	1.5	 </a:t>
            </a:r>
            <a:r>
              <a:rPr lang="en-GB" sz="1700" dirty="0" err="1" smtClean="0">
                <a:latin typeface="Arial" pitchFamily="34" charset="0"/>
                <a:cs typeface="Arial" pitchFamily="34" charset="0"/>
              </a:rPr>
              <a:t>r</a:t>
            </a:r>
            <a:r>
              <a:rPr lang="en-GB" sz="1700" baseline="-25000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en-GB" sz="1700" dirty="0" smtClean="0">
                <a:latin typeface="Arial" pitchFamily="34" charset="0"/>
                <a:cs typeface="Arial" pitchFamily="34" charset="0"/>
              </a:rPr>
              <a:t> 	1.5r</a:t>
            </a:r>
            <a:r>
              <a:rPr lang="en-GB" sz="1700" baseline="-25000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en-GB" sz="17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en-GB" sz="1700" dirty="0" smtClean="0">
                <a:latin typeface="Arial" pitchFamily="34" charset="0"/>
                <a:cs typeface="Arial" pitchFamily="34" charset="0"/>
              </a:rPr>
              <a:t>Draw the M r polygon to find the value of M r for the 4</a:t>
            </a:r>
            <a:r>
              <a:rPr lang="en-GB" sz="17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1700" dirty="0" smtClean="0">
                <a:latin typeface="Arial" pitchFamily="34" charset="0"/>
                <a:cs typeface="Arial" pitchFamily="34" charset="0"/>
              </a:rPr>
              <a:t> mass.</a:t>
            </a:r>
          </a:p>
          <a:p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700" dirty="0" smtClean="0">
                <a:latin typeface="Arial" pitchFamily="34" charset="0"/>
                <a:cs typeface="Arial" pitchFamily="34" charset="0"/>
              </a:rPr>
              <a:t>Mr = 92.69 kg mm hence </a:t>
            </a:r>
            <a:r>
              <a:rPr lang="en-GB" sz="1700" dirty="0" err="1" smtClean="0">
                <a:latin typeface="Arial" pitchFamily="34" charset="0"/>
                <a:cs typeface="Arial" pitchFamily="34" charset="0"/>
              </a:rPr>
              <a:t>r</a:t>
            </a:r>
            <a:r>
              <a:rPr lang="en-GB" sz="1700" baseline="-25000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en-GB" sz="1700" dirty="0" smtClean="0">
                <a:latin typeface="Arial" pitchFamily="34" charset="0"/>
                <a:cs typeface="Arial" pitchFamily="34" charset="0"/>
              </a:rPr>
              <a:t> = 92.69/1.5 = </a:t>
            </a:r>
            <a:r>
              <a:rPr lang="en-GB" sz="1700" b="1" dirty="0" smtClean="0">
                <a:latin typeface="Arial" pitchFamily="34" charset="0"/>
                <a:cs typeface="Arial" pitchFamily="34" charset="0"/>
              </a:rPr>
              <a:t>61.79 mm </a:t>
            </a:r>
            <a:r>
              <a:rPr lang="en-GB" sz="1700" dirty="0" smtClean="0">
                <a:latin typeface="Arial" pitchFamily="34" charset="0"/>
                <a:cs typeface="Arial" pitchFamily="34" charset="0"/>
              </a:rPr>
              <a:t>and the angle is </a:t>
            </a:r>
            <a:r>
              <a:rPr lang="en-GB" sz="1700" b="1" dirty="0" smtClean="0">
                <a:latin typeface="Arial" pitchFamily="34" charset="0"/>
                <a:cs typeface="Arial" pitchFamily="34" charset="0"/>
              </a:rPr>
              <a:t>267.23</a:t>
            </a:r>
            <a:r>
              <a:rPr lang="en-GB" sz="1700" b="1" baseline="300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en-GB" sz="1700" b="1" dirty="0" smtClean="0">
                <a:latin typeface="Arial" pitchFamily="34" charset="0"/>
                <a:cs typeface="Arial" pitchFamily="34" charset="0"/>
              </a:rPr>
              <a:t> clockwise of A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6084168" y="2564904"/>
            <a:ext cx="27718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 smtClean="0">
                <a:latin typeface="Arial" pitchFamily="34" charset="0"/>
                <a:cs typeface="Arial" pitchFamily="34" charset="0"/>
              </a:rPr>
              <a:t>Mass A is 1 kg at 100 mm radius.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200" dirty="0" smtClean="0">
                <a:latin typeface="Arial" pitchFamily="34" charset="0"/>
                <a:cs typeface="Arial" pitchFamily="34" charset="0"/>
              </a:rPr>
              <a:t>Mass B is 0.5 kg at 45 mm radius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200" dirty="0" smtClean="0">
                <a:latin typeface="Arial" pitchFamily="34" charset="0"/>
                <a:cs typeface="Arial" pitchFamily="34" charset="0"/>
              </a:rPr>
              <a:t>Mass C is 0.25 kg at 80 mm radius</a:t>
            </a: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200" dirty="0" smtClean="0">
                <a:latin typeface="Arial" pitchFamily="34" charset="0"/>
                <a:cs typeface="Arial" pitchFamily="34" charset="0"/>
              </a:rPr>
              <a:t>Mass D is 0.1 kg at 110 mm radius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76672"/>
            <a:ext cx="2160240" cy="20717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49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3356992"/>
            <a:ext cx="1944216" cy="3334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Dynamic 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352928" cy="5256584"/>
          </a:xfrm>
        </p:spPr>
        <p:txBody>
          <a:bodyPr>
            <a:normAutofit fontScale="85000" lnSpcReduction="20000"/>
          </a:bodyPr>
          <a:lstStyle/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When masses are not in the same plane we must also achieve dynamic balancing.</a:t>
            </a:r>
          </a:p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Consider 2 masses statically balanced as shown but acting at different places along the axis. (Like Pistons)</a:t>
            </a:r>
          </a:p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endParaRPr lang="en-US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For static balance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M</a:t>
            </a:r>
            <a:r>
              <a:rPr lang="en-US" sz="2400" baseline="-250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r</a:t>
            </a:r>
            <a:r>
              <a:rPr lang="en-US" sz="2400" baseline="-25000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=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M</a:t>
            </a:r>
            <a:r>
              <a:rPr lang="en-US" sz="2400" baseline="-25000" dirty="0" err="1" smtClean="0">
                <a:latin typeface="Arial" pitchFamily="34" charset="0"/>
                <a:cs typeface="Arial" pitchFamily="34" charset="0"/>
              </a:rPr>
              <a:t>B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r</a:t>
            </a:r>
            <a:r>
              <a:rPr lang="en-US" sz="2400" baseline="-25000" dirty="0" err="1" smtClean="0">
                <a:latin typeface="Arial" pitchFamily="34" charset="0"/>
                <a:cs typeface="Arial" pitchFamily="34" charset="0"/>
              </a:rPr>
              <a:t>B</a:t>
            </a:r>
            <a:endParaRPr lang="en-GB" sz="2400" baseline="-25000" dirty="0" smtClean="0">
              <a:latin typeface="Arial" pitchFamily="34" charset="0"/>
              <a:cs typeface="Arial" pitchFamily="34" charset="0"/>
            </a:endParaRPr>
          </a:p>
          <a:p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400" dirty="0" smtClean="0">
                <a:latin typeface="Arial" pitchFamily="34" charset="0"/>
                <a:cs typeface="Arial" pitchFamily="34" charset="0"/>
              </a:rPr>
              <a:t>It is clear that even with static balance, centrifugal force will produce a turning moment about the centre of gravity for the system.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924944"/>
            <a:ext cx="3528392" cy="234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Dynamic 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352928" cy="5256584"/>
          </a:xfrm>
        </p:spPr>
        <p:txBody>
          <a:bodyPr>
            <a:norm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In this simple case, the problem is solved by adding equal and opposite forces at the two points as shown.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				</a:t>
            </a: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					Dynamically Unbalanced</a:t>
            </a: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					Dynamically Balanced</a:t>
            </a:r>
          </a:p>
        </p:txBody>
      </p:sp>
      <p:pic>
        <p:nvPicPr>
          <p:cNvPr id="645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263375"/>
            <a:ext cx="3168352" cy="21017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3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653136"/>
            <a:ext cx="3071381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Dynamic 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352928" cy="5256584"/>
          </a:xfrm>
        </p:spPr>
        <p:txBody>
          <a:bodyPr>
            <a:normAutofit lnSpcReduction="10000"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Consider the turning moment due to a single mass.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The centrifugal force produced is F = Mr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endParaRPr lang="en-GB" sz="2000" baseline="30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The turning moment about the reference plane = T.M. = F x =  Mr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x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 For dynamic and static balance we must work out the resultant turning moment and add masses at appropriate points to cancel it out. </a:t>
            </a: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				</a:t>
            </a:r>
          </a:p>
        </p:txBody>
      </p:sp>
      <p:pic>
        <p:nvPicPr>
          <p:cNvPr id="665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844824"/>
            <a:ext cx="3729937" cy="2353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Worked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064896" cy="1512168"/>
          </a:xfrm>
        </p:spPr>
        <p:txBody>
          <a:bodyPr>
            <a:normAutofit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Find the mass and the angle at which it should be positioned in planes A and D at a radius of 60 mm in order to produce complete balance of the system shown.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				</a:t>
            </a:r>
          </a:p>
        </p:txBody>
      </p:sp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852936"/>
            <a:ext cx="7500002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Worked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064896" cy="5112568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Find the mass and the angle at which it should be positioned in planes A and D at a radius of 60 mm in order to produce complete balance of the system shown.</a:t>
            </a: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000" dirty="0" smtClean="0">
                <a:latin typeface="Arial" pitchFamily="34" charset="0"/>
                <a:cs typeface="Arial" pitchFamily="34" charset="0"/>
              </a:rPr>
              <a:t>Make up a table as follows leaving unknowns as symbols.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	M	r	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Mr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	x	</a:t>
            </a:r>
            <a:r>
              <a:rPr lang="en-US" sz="2000" dirty="0" err="1" smtClean="0">
                <a:latin typeface="Arial" pitchFamily="34" charset="0"/>
                <a:cs typeface="Arial" pitchFamily="34" charset="0"/>
              </a:rPr>
              <a:t>Mrx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A	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	60	60M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	0	0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B	5	75	375	200	75 000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C	2	50	100	300	30 000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D	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	60	60M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	375	22 500M</a:t>
            </a:r>
            <a:r>
              <a:rPr lang="en-US" sz="2000" baseline="-25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					</a:t>
            </a:r>
          </a:p>
        </p:txBody>
      </p:sp>
      <p:pic>
        <p:nvPicPr>
          <p:cNvPr id="675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2348880"/>
            <a:ext cx="4342106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Worked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064896" cy="51125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	M	r	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	x	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Mrx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A	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	60	60M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	0	0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B	5	75	375	200	75 000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C	2	50	100	300	30 000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D	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	60	60M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	375	22 500M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		</a:t>
            </a:r>
          </a:p>
          <a:p>
            <a:pPr>
              <a:buNone/>
            </a:pPr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600" dirty="0" smtClean="0">
                <a:latin typeface="Arial" pitchFamily="34" charset="0"/>
                <a:cs typeface="Arial" pitchFamily="34" charset="0"/>
              </a:rPr>
              <a:t>Now draw a (scaled) polygon of 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Mrx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vectors in order to find the value of 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Mrx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at D. Start with B in this case because it is vertical. </a:t>
            </a:r>
          </a:p>
          <a:p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Mrx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for D = 94 000 = 22 500 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D</a:t>
            </a:r>
            <a:endParaRPr lang="en-GB" sz="1600" baseline="-25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 	Hence 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= 94000/22500 = 4.17 kg and it is positioned 254</a:t>
            </a:r>
            <a:r>
              <a:rPr lang="en-US" sz="1600" baseline="30000" dirty="0" smtClean="0">
                <a:latin typeface="Arial" pitchFamily="34" charset="0"/>
                <a:cs typeface="Arial" pitchFamily="34" charset="0"/>
              </a:rPr>
              <a:t>o</a:t>
            </a:r>
            <a:endParaRPr lang="en-GB" sz="1600" baseline="30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 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600" dirty="0" smtClean="0">
                <a:latin typeface="Arial" pitchFamily="34" charset="0"/>
                <a:cs typeface="Arial" pitchFamily="34" charset="0"/>
              </a:rPr>
              <a:t>Now we calculate 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for D.</a:t>
            </a:r>
          </a:p>
          <a:p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for D = 4.178 x 60 = 250.68</a:t>
            </a:r>
            <a:endParaRPr lang="en-GB" sz="1600" dirty="0" smtClean="0"/>
          </a:p>
          <a:p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endParaRPr lang="en-US" sz="1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98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836712"/>
            <a:ext cx="2189163" cy="225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Worked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064896" cy="51125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	M	r	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	x	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Mrx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A	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	60	60M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	0	0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B	5	75	375	200	75 000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C	2	50	100	300	30 000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1600" dirty="0" smtClean="0">
                <a:latin typeface="Arial" pitchFamily="34" charset="0"/>
                <a:cs typeface="Arial" pitchFamily="34" charset="0"/>
              </a:rPr>
              <a:t>	D	4.17	60	250.68	375	94 000		</a:t>
            </a:r>
          </a:p>
          <a:p>
            <a:pPr>
              <a:buNone/>
            </a:pPr>
            <a:endParaRPr lang="en-US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600" dirty="0" smtClean="0">
                <a:latin typeface="Arial" pitchFamily="34" charset="0"/>
                <a:cs typeface="Arial" pitchFamily="34" charset="0"/>
              </a:rPr>
              <a:t>Next we draw the polygon for the 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values as shown.</a:t>
            </a:r>
          </a:p>
          <a:p>
            <a:endParaRPr lang="en-US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1600" dirty="0" smtClean="0">
                <a:latin typeface="Arial" pitchFamily="34" charset="0"/>
                <a:cs typeface="Arial" pitchFamily="34" charset="0"/>
              </a:rPr>
              <a:t>The vector which closes the polygon represents 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for point A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Mr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for A is 195.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US" sz="1600" dirty="0" smtClean="0">
                <a:latin typeface="Arial" pitchFamily="34" charset="0"/>
                <a:cs typeface="Arial" pitchFamily="34" charset="0"/>
              </a:rPr>
              <a:t>60M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= 195    </a:t>
            </a:r>
          </a:p>
          <a:p>
            <a:pPr lvl="1"/>
            <a:r>
              <a:rPr lang="en-US" sz="1600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en-US" sz="1600" baseline="-25000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= 195/60 = 3.25 kg at 6</a:t>
            </a:r>
            <a:r>
              <a:rPr lang="en-US" sz="1600" baseline="300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to the vertical.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endParaRPr lang="en-US" sz="16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08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764704"/>
            <a:ext cx="1687513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08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573016"/>
            <a:ext cx="2400300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064896" cy="4896544"/>
          </a:xfrm>
        </p:spPr>
        <p:txBody>
          <a:bodyPr>
            <a:normAutofit/>
          </a:bodyPr>
          <a:lstStyle/>
          <a:p>
            <a:pPr lvl="0"/>
            <a:endParaRPr lang="en-US" sz="2000" dirty="0" smtClean="0">
              <a:latin typeface="Aria;"/>
            </a:endParaRPr>
          </a:p>
          <a:p>
            <a:r>
              <a:rPr lang="en-US" sz="2000" dirty="0" smtClean="0">
                <a:latin typeface="Aria;"/>
              </a:rPr>
              <a:t>The diagram below shows masses on two rotors in planes B and C.  Determine the masses to be added on the rotors in planes A and D at radius 36 mm which will produce static and dynamic balance.</a:t>
            </a:r>
          </a:p>
          <a:p>
            <a:endParaRPr lang="en-US" sz="2000" dirty="0" smtClean="0">
              <a:latin typeface="Aria;"/>
            </a:endParaRPr>
          </a:p>
          <a:p>
            <a:endParaRPr lang="en-US" sz="2000" dirty="0" smtClean="0">
              <a:latin typeface="Aria;"/>
            </a:endParaRPr>
          </a:p>
          <a:p>
            <a:endParaRPr lang="en-US" sz="2000" dirty="0" smtClean="0">
              <a:latin typeface="Aria;"/>
            </a:endParaRPr>
          </a:p>
          <a:p>
            <a:endParaRPr lang="en-US" sz="2000" dirty="0" smtClean="0">
              <a:latin typeface="Aria;"/>
            </a:endParaRPr>
          </a:p>
          <a:p>
            <a:endParaRPr lang="en-US" sz="2000" dirty="0" smtClean="0">
              <a:latin typeface="Aria;"/>
            </a:endParaRPr>
          </a:p>
          <a:p>
            <a:endParaRPr lang="en-US" sz="2000" dirty="0" smtClean="0">
              <a:latin typeface="Aria;"/>
            </a:endParaRPr>
          </a:p>
          <a:p>
            <a:pPr marL="0" indent="0">
              <a:buNone/>
            </a:pPr>
            <a:endParaRPr lang="en-US" sz="2000" dirty="0" smtClean="0">
              <a:latin typeface="Aria;"/>
            </a:endParaRPr>
          </a:p>
        </p:txBody>
      </p:sp>
      <p:pic>
        <p:nvPicPr>
          <p:cNvPr id="81923" name="Picture 3"/>
          <p:cNvPicPr>
            <a:picLocks noChangeAspect="1" noChangeArrowheads="1"/>
          </p:cNvPicPr>
          <p:nvPr/>
        </p:nvPicPr>
        <p:blipFill rotWithShape="1">
          <a:blip r:embed="rId2" cstate="print"/>
          <a:srcRect r="44502"/>
          <a:stretch/>
        </p:blipFill>
        <p:spPr bwMode="auto">
          <a:xfrm>
            <a:off x="1835697" y="2996952"/>
            <a:ext cx="2926803" cy="244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 rotWithShape="1">
          <a:blip r:embed="rId2" cstate="print"/>
          <a:srcRect l="66510" r="13918"/>
          <a:stretch/>
        </p:blipFill>
        <p:spPr bwMode="auto">
          <a:xfrm>
            <a:off x="5436096" y="2996952"/>
            <a:ext cx="1032148" cy="244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468244" y="32849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 </a:t>
            </a:r>
            <a:r>
              <a:rPr lang="en-GB" dirty="0"/>
              <a:t> </a:t>
            </a:r>
            <a:r>
              <a:rPr lang="en-GB" dirty="0" smtClean="0"/>
              <a:t>Kg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468244" y="472514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2.3 Kg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206700" y="5301208"/>
            <a:ext cx="640680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60mm</a:t>
            </a:r>
            <a:endParaRPr lang="en-GB" sz="1400" dirty="0"/>
          </a:p>
        </p:txBody>
      </p:sp>
      <p:sp>
        <p:nvSpPr>
          <p:cNvPr id="9" name="TextBox 8"/>
          <p:cNvSpPr txBox="1"/>
          <p:nvPr/>
        </p:nvSpPr>
        <p:spPr>
          <a:xfrm>
            <a:off x="2923208" y="5301208"/>
            <a:ext cx="640680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63mm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3736876" y="5284638"/>
            <a:ext cx="640680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 smtClean="0"/>
              <a:t>92mm</a:t>
            </a:r>
            <a:endParaRPr lang="en-GB" sz="1400" dirty="0"/>
          </a:p>
        </p:txBody>
      </p:sp>
      <p:sp>
        <p:nvSpPr>
          <p:cNvPr id="6" name="Rectangle 5"/>
          <p:cNvSpPr/>
          <p:nvPr/>
        </p:nvSpPr>
        <p:spPr>
          <a:xfrm>
            <a:off x="2275012" y="4986464"/>
            <a:ext cx="504056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2931468" y="4988240"/>
            <a:ext cx="504056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805188" y="4940868"/>
            <a:ext cx="572368" cy="2160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064896" cy="4248472"/>
          </a:xfrm>
        </p:spPr>
        <p:txBody>
          <a:bodyPr>
            <a:normAutofit fontScale="92500" lnSpcReduction="20000"/>
          </a:bodyPr>
          <a:lstStyle/>
          <a:p>
            <a:pPr lvl="0"/>
            <a:endParaRPr lang="en-US" sz="2000" dirty="0" smtClean="0"/>
          </a:p>
          <a:p>
            <a:pPr lvl="0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0"/>
            <a:r>
              <a:rPr lang="en-US" sz="2000" dirty="0" smtClean="0">
                <a:latin typeface="Arial" pitchFamily="34" charset="0"/>
                <a:cs typeface="Arial" pitchFamily="34" charset="0"/>
              </a:rPr>
              <a:t>A shaft has 4 discs A, B, C and D along its length 100 mm apart.</a:t>
            </a:r>
          </a:p>
          <a:p>
            <a:pPr lvl="0"/>
            <a:r>
              <a:rPr lang="en-US" sz="2000" dirty="0" smtClean="0">
                <a:latin typeface="Arial" pitchFamily="34" charset="0"/>
                <a:cs typeface="Arial" pitchFamily="34" charset="0"/>
              </a:rPr>
              <a:t> A mass of 0.8 kg is placed on B at a radius of 20 mm. </a:t>
            </a:r>
          </a:p>
          <a:p>
            <a:pPr lvl="0"/>
            <a:r>
              <a:rPr lang="en-US" sz="2000" dirty="0" smtClean="0">
                <a:latin typeface="Arial" pitchFamily="34" charset="0"/>
                <a:cs typeface="Arial" pitchFamily="34" charset="0"/>
              </a:rPr>
              <a:t>A mass of 2 kg is placed on C at a radius of 30 mm and rotated 120</a:t>
            </a:r>
            <a:r>
              <a:rPr lang="en-US" sz="2000" baseline="300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 from the mass on B.</a:t>
            </a:r>
          </a:p>
          <a:p>
            <a:pPr lvl="0"/>
            <a:r>
              <a:rPr lang="en-US" sz="2000" dirty="0" smtClean="0">
                <a:latin typeface="Arial" pitchFamily="34" charset="0"/>
                <a:cs typeface="Arial" pitchFamily="34" charset="0"/>
              </a:rPr>
              <a:t> Find the masses to be placed on A and D at a radius of 25 mm that will produce total balance.</a:t>
            </a:r>
          </a:p>
          <a:p>
            <a:pPr lvl="0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0"/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(Answers 0.696 kg and 1.52 kg)</a:t>
            </a:r>
            <a:endParaRPr lang="en-GB" sz="20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				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735</TotalTime>
  <Words>1259</Words>
  <Application>Microsoft Office PowerPoint</Application>
  <PresentationFormat>On-screen Show (4:3)</PresentationFormat>
  <Paragraphs>324</Paragraphs>
  <Slides>29</Slides>
  <Notes>7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Equity</vt:lpstr>
      <vt:lpstr>Equation</vt:lpstr>
      <vt:lpstr>Mechanical Principles</vt:lpstr>
      <vt:lpstr>Outcome 2</vt:lpstr>
      <vt:lpstr>Balancing</vt:lpstr>
      <vt:lpstr>Balancing</vt:lpstr>
      <vt:lpstr>Balancing in a single plane</vt:lpstr>
      <vt:lpstr>Balancing in a single plane</vt:lpstr>
      <vt:lpstr>Balancing in a single plane</vt:lpstr>
      <vt:lpstr>Balancing in a single plane</vt:lpstr>
      <vt:lpstr>Balancing in a single plane</vt:lpstr>
      <vt:lpstr>Balancing in a single plane</vt:lpstr>
      <vt:lpstr>Balancing in a single plane</vt:lpstr>
      <vt:lpstr>Balancing in a single plane</vt:lpstr>
      <vt:lpstr>Balancing in a single plane</vt:lpstr>
      <vt:lpstr>Worked Example</vt:lpstr>
      <vt:lpstr>Worked Example</vt:lpstr>
      <vt:lpstr>Worked Example</vt:lpstr>
      <vt:lpstr>Example 1</vt:lpstr>
      <vt:lpstr>Example 1 - Answers</vt:lpstr>
      <vt:lpstr>Example 2</vt:lpstr>
      <vt:lpstr>Example 2 - Answers</vt:lpstr>
      <vt:lpstr>Dynamic Balancing</vt:lpstr>
      <vt:lpstr>Dynamic Balancing</vt:lpstr>
      <vt:lpstr>Dynamic Balancing</vt:lpstr>
      <vt:lpstr>Worked Example</vt:lpstr>
      <vt:lpstr>Worked Example</vt:lpstr>
      <vt:lpstr>Worked Example</vt:lpstr>
      <vt:lpstr>Worked Example</vt:lpstr>
      <vt:lpstr>Example 3</vt:lpstr>
      <vt:lpstr>Example 4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Mechanical Principles</dc:title>
  <dc:creator>fad-tt</dc:creator>
  <cp:lastModifiedBy>Tudor, Timothy</cp:lastModifiedBy>
  <cp:revision>54</cp:revision>
  <cp:lastPrinted>2013-03-04T07:57:39Z</cp:lastPrinted>
  <dcterms:created xsi:type="dcterms:W3CDTF">2010-12-21T08:45:19Z</dcterms:created>
  <dcterms:modified xsi:type="dcterms:W3CDTF">2013-03-04T13:15:27Z</dcterms:modified>
</cp:coreProperties>
</file>