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4"/>
  </p:notesMasterIdLst>
  <p:sldIdLst>
    <p:sldId id="256" r:id="rId5"/>
    <p:sldId id="260" r:id="rId6"/>
    <p:sldId id="259" r:id="rId7"/>
    <p:sldId id="278" r:id="rId8"/>
    <p:sldId id="280" r:id="rId9"/>
    <p:sldId id="281" r:id="rId10"/>
    <p:sldId id="282" r:id="rId11"/>
    <p:sldId id="283" r:id="rId12"/>
    <p:sldId id="279" r:id="rId13"/>
    <p:sldId id="284" r:id="rId14"/>
    <p:sldId id="285" r:id="rId15"/>
    <p:sldId id="286" r:id="rId16"/>
    <p:sldId id="314" r:id="rId17"/>
    <p:sldId id="315" r:id="rId18"/>
    <p:sldId id="316" r:id="rId19"/>
    <p:sldId id="317" r:id="rId20"/>
    <p:sldId id="318" r:id="rId21"/>
    <p:sldId id="319" r:id="rId22"/>
    <p:sldId id="287" r:id="rId23"/>
    <p:sldId id="289" r:id="rId24"/>
    <p:sldId id="297" r:id="rId25"/>
    <p:sldId id="321" r:id="rId26"/>
    <p:sldId id="298" r:id="rId27"/>
    <p:sldId id="299" r:id="rId28"/>
    <p:sldId id="323" r:id="rId29"/>
    <p:sldId id="300" r:id="rId30"/>
    <p:sldId id="301" r:id="rId31"/>
    <p:sldId id="302" r:id="rId32"/>
    <p:sldId id="322" r:id="rId33"/>
    <p:sldId id="304" r:id="rId34"/>
    <p:sldId id="306" r:id="rId35"/>
    <p:sldId id="307" r:id="rId36"/>
    <p:sldId id="308" r:id="rId37"/>
    <p:sldId id="309" r:id="rId38"/>
    <p:sldId id="310" r:id="rId39"/>
    <p:sldId id="331" r:id="rId40"/>
    <p:sldId id="313" r:id="rId41"/>
    <p:sldId id="320" r:id="rId42"/>
    <p:sldId id="31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60"/>
            <p14:sldId id="259"/>
            <p14:sldId id="278"/>
            <p14:sldId id="280"/>
            <p14:sldId id="281"/>
            <p14:sldId id="282"/>
            <p14:sldId id="283"/>
            <p14:sldId id="279"/>
            <p14:sldId id="284"/>
            <p14:sldId id="285"/>
            <p14:sldId id="286"/>
            <p14:sldId id="314"/>
            <p14:sldId id="315"/>
            <p14:sldId id="316"/>
            <p14:sldId id="317"/>
            <p14:sldId id="318"/>
            <p14:sldId id="319"/>
            <p14:sldId id="287"/>
            <p14:sldId id="289"/>
            <p14:sldId id="297"/>
            <p14:sldId id="321"/>
            <p14:sldId id="298"/>
            <p14:sldId id="299"/>
            <p14:sldId id="323"/>
            <p14:sldId id="300"/>
            <p14:sldId id="301"/>
            <p14:sldId id="302"/>
            <p14:sldId id="322"/>
            <p14:sldId id="304"/>
            <p14:sldId id="306"/>
            <p14:sldId id="307"/>
            <p14:sldId id="308"/>
            <p14:sldId id="309"/>
            <p14:sldId id="310"/>
            <p14:sldId id="331"/>
            <p14:sldId id="313"/>
            <p14:sldId id="320"/>
            <p14:sldId id="312"/>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A477E8-B6F3-8047-5A38-438FABBAB391}" v="100" dt="2026-08-10T14:22:08.9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79" autoAdjust="0"/>
    <p:restoredTop sz="86408" autoAdjust="0"/>
  </p:normalViewPr>
  <p:slideViewPr>
    <p:cSldViewPr snapToGrid="0">
      <p:cViewPr>
        <p:scale>
          <a:sx n="78" d="100"/>
          <a:sy n="78" d="100"/>
        </p:scale>
        <p:origin x="210" y="81"/>
      </p:cViewPr>
      <p:guideLst>
        <p:guide orient="horz" pos="2160"/>
        <p:guide pos="3840"/>
      </p:guideLst>
    </p:cSldViewPr>
  </p:slideViewPr>
  <p:outlineViewPr>
    <p:cViewPr>
      <p:scale>
        <a:sx n="33" d="100"/>
        <a:sy n="33" d="100"/>
      </p:scale>
      <p:origin x="0" y="-14151"/>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4EA477E8-B6F3-8047-5A38-438FABBAB391}"/>
    <pc:docChg chg="modSld">
      <pc:chgData name="Naomi Doerge" userId="S::n.doerge@uwtsd.ac.uk::c2ba5b26-9392-4f76-82ca-966719aba79f" providerId="AD" clId="Web-{4EA477E8-B6F3-8047-5A38-438FABBAB391}" dt="2026-08-10T14:22:08.918" v="102" actId="1076"/>
      <pc:docMkLst>
        <pc:docMk/>
      </pc:docMkLst>
      <pc:sldChg chg="addSp modSp">
        <pc:chgData name="Naomi Doerge" userId="S::n.doerge@uwtsd.ac.uk::c2ba5b26-9392-4f76-82ca-966719aba79f" providerId="AD" clId="Web-{4EA477E8-B6F3-8047-5A38-438FABBAB391}" dt="2026-08-10T14:22:08.918" v="102" actId="1076"/>
        <pc:sldMkLst>
          <pc:docMk/>
          <pc:sldMk cId="3054183640" sldId="331"/>
        </pc:sldMkLst>
        <pc:spChg chg="add mod">
          <ac:chgData name="Naomi Doerge" userId="S::n.doerge@uwtsd.ac.uk::c2ba5b26-9392-4f76-82ca-966719aba79f" providerId="AD" clId="Web-{4EA477E8-B6F3-8047-5A38-438FABBAB391}" dt="2026-08-10T13:26:58.946" v="88"/>
          <ac:spMkLst>
            <pc:docMk/>
            <pc:sldMk cId="3054183640" sldId="331"/>
            <ac:spMk id="3" creationId="{ED72D5ED-1A69-6956-E8AE-4EBFD7B1FCE8}"/>
          </ac:spMkLst>
        </pc:spChg>
        <pc:spChg chg="mod">
          <ac:chgData name="Naomi Doerge" userId="S::n.doerge@uwtsd.ac.uk::c2ba5b26-9392-4f76-82ca-966719aba79f" providerId="AD" clId="Web-{4EA477E8-B6F3-8047-5A38-438FABBAB391}" dt="2026-08-10T13:27:07.055" v="89" actId="14100"/>
          <ac:spMkLst>
            <pc:docMk/>
            <pc:sldMk cId="3054183640" sldId="331"/>
            <ac:spMk id="5" creationId="{150EDD3A-2BA1-2E05-5CB7-2738EB319B56}"/>
          </ac:spMkLst>
        </pc:spChg>
        <pc:spChg chg="mod">
          <ac:chgData name="Naomi Doerge" userId="S::n.doerge@uwtsd.ac.uk::c2ba5b26-9392-4f76-82ca-966719aba79f" providerId="AD" clId="Web-{4EA477E8-B6F3-8047-5A38-438FABBAB391}" dt="2026-08-10T14:22:08.918" v="102" actId="1076"/>
          <ac:spMkLst>
            <pc:docMk/>
            <pc:sldMk cId="3054183640" sldId="331"/>
            <ac:spMk id="10" creationId="{5EAB015E-3F8A-95C4-8BA0-0F888636029B}"/>
          </ac:spMkLst>
        </pc:spChg>
        <pc:picChg chg="mod">
          <ac:chgData name="Naomi Doerge" userId="S::n.doerge@uwtsd.ac.uk::c2ba5b26-9392-4f76-82ca-966719aba79f" providerId="AD" clId="Web-{4EA477E8-B6F3-8047-5A38-438FABBAB391}" dt="2026-08-10T14:22:06.168" v="101" actId="14100"/>
          <ac:picMkLst>
            <pc:docMk/>
            <pc:sldMk cId="3054183640" sldId="331"/>
            <ac:picMk id="13" creationId="{AD36D022-4FAE-989D-5602-81C0A86A4E24}"/>
          </ac:picMkLst>
        </pc:picChg>
      </pc:sldChg>
    </pc:docChg>
  </pc:docChgLst>
  <pc:docChgLst>
    <pc:chgData name="Naomi Doerge" userId="S::n.doerge@uwtsd.ac.uk::c2ba5b26-9392-4f76-82ca-966719aba79f" providerId="AD" clId="Web-{6BC5273E-5AA0-CEF3-77B4-84A336F0C0D5}"/>
    <pc:docChg chg="modSld">
      <pc:chgData name="Naomi Doerge" userId="S::n.doerge@uwtsd.ac.uk::c2ba5b26-9392-4f76-82ca-966719aba79f" providerId="AD" clId="Web-{6BC5273E-5AA0-CEF3-77B4-84A336F0C0D5}" dt="2026-08-06T14:20:53.807" v="79" actId="20577"/>
      <pc:docMkLst>
        <pc:docMk/>
      </pc:docMkLst>
      <pc:sldChg chg="modSp">
        <pc:chgData name="Naomi Doerge" userId="S::n.doerge@uwtsd.ac.uk::c2ba5b26-9392-4f76-82ca-966719aba79f" providerId="AD" clId="Web-{6BC5273E-5AA0-CEF3-77B4-84A336F0C0D5}" dt="2026-08-06T14:20:53.807" v="79" actId="20577"/>
        <pc:sldMkLst>
          <pc:docMk/>
          <pc:sldMk cId="2306574694" sldId="306"/>
        </pc:sldMkLst>
        <pc:spChg chg="mod">
          <ac:chgData name="Naomi Doerge" userId="S::n.doerge@uwtsd.ac.uk::c2ba5b26-9392-4f76-82ca-966719aba79f" providerId="AD" clId="Web-{6BC5273E-5AA0-CEF3-77B4-84A336F0C0D5}" dt="2026-08-06T14:20:53.807" v="79" actId="20577"/>
          <ac:spMkLst>
            <pc:docMk/>
            <pc:sldMk cId="2306574694" sldId="306"/>
            <ac:spMk id="3" creationId="{87B6CF72-8396-FF0D-EDF6-39A9EF1F9CD9}"/>
          </ac:spMkLst>
        </pc:spChg>
        <pc:spChg chg="mod">
          <ac:chgData name="Naomi Doerge" userId="S::n.doerge@uwtsd.ac.uk::c2ba5b26-9392-4f76-82ca-966719aba79f" providerId="AD" clId="Web-{6BC5273E-5AA0-CEF3-77B4-84A336F0C0D5}" dt="2026-08-06T14:20:44.604" v="78" actId="20577"/>
          <ac:spMkLst>
            <pc:docMk/>
            <pc:sldMk cId="2306574694" sldId="306"/>
            <ac:spMk id="4" creationId="{28BF3E61-5A12-8DF8-6253-CD9336D9DCA8}"/>
          </ac:spMkLst>
        </pc:spChg>
      </pc:sldChg>
      <pc:sldChg chg="modSp">
        <pc:chgData name="Naomi Doerge" userId="S::n.doerge@uwtsd.ac.uk::c2ba5b26-9392-4f76-82ca-966719aba79f" providerId="AD" clId="Web-{6BC5273E-5AA0-CEF3-77B4-84A336F0C0D5}" dt="2026-08-06T14:14:12.132" v="16" actId="20577"/>
        <pc:sldMkLst>
          <pc:docMk/>
          <pc:sldMk cId="284691835" sldId="323"/>
        </pc:sldMkLst>
        <pc:spChg chg="mod">
          <ac:chgData name="Naomi Doerge" userId="S::n.doerge@uwtsd.ac.uk::c2ba5b26-9392-4f76-82ca-966719aba79f" providerId="AD" clId="Web-{6BC5273E-5AA0-CEF3-77B4-84A336F0C0D5}" dt="2026-08-06T14:14:12.132" v="16" actId="20577"/>
          <ac:spMkLst>
            <pc:docMk/>
            <pc:sldMk cId="284691835" sldId="323"/>
            <ac:spMk id="4" creationId="{F3ED2681-E1AE-0B5A-FC9C-57B9C35201C4}"/>
          </ac:spMkLst>
        </pc:spChg>
      </pc:sldChg>
    </pc:docChg>
  </pc:docChgLst>
  <pc:docChgLst>
    <pc:chgData name="Naomi Doerge" userId="S::n.doerge@uwtsd.ac.uk::c2ba5b26-9392-4f76-82ca-966719aba79f" providerId="AD" clId="Web-{CDA300DA-D7B9-5071-4425-639141552E68}"/>
    <pc:docChg chg="addSld delSld modSld sldOrd modSection">
      <pc:chgData name="Naomi Doerge" userId="S::n.doerge@uwtsd.ac.uk::c2ba5b26-9392-4f76-82ca-966719aba79f" providerId="AD" clId="Web-{CDA300DA-D7B9-5071-4425-639141552E68}" dt="2026-08-04T16:17:40.165" v="330" actId="20577"/>
      <pc:docMkLst>
        <pc:docMk/>
      </pc:docMkLst>
      <pc:sldChg chg="ord">
        <pc:chgData name="Naomi Doerge" userId="S::n.doerge@uwtsd.ac.uk::c2ba5b26-9392-4f76-82ca-966719aba79f" providerId="AD" clId="Web-{CDA300DA-D7B9-5071-4425-639141552E68}" dt="2026-08-04T14:09:21.523" v="0"/>
        <pc:sldMkLst>
          <pc:docMk/>
          <pc:sldMk cId="3830353533" sldId="283"/>
        </pc:sldMkLst>
      </pc:sldChg>
      <pc:sldChg chg="modSp">
        <pc:chgData name="Naomi Doerge" userId="S::n.doerge@uwtsd.ac.uk::c2ba5b26-9392-4f76-82ca-966719aba79f" providerId="AD" clId="Web-{CDA300DA-D7B9-5071-4425-639141552E68}" dt="2026-08-04T14:09:41.477" v="4" actId="20577"/>
        <pc:sldMkLst>
          <pc:docMk/>
          <pc:sldMk cId="1617831390" sldId="284"/>
        </pc:sldMkLst>
        <pc:spChg chg="mod">
          <ac:chgData name="Naomi Doerge" userId="S::n.doerge@uwtsd.ac.uk::c2ba5b26-9392-4f76-82ca-966719aba79f" providerId="AD" clId="Web-{CDA300DA-D7B9-5071-4425-639141552E68}" dt="2026-08-04T14:09:41.477" v="4" actId="20577"/>
          <ac:spMkLst>
            <pc:docMk/>
            <pc:sldMk cId="1617831390" sldId="284"/>
            <ac:spMk id="3" creationId="{1A2D05FD-3C70-0E65-3AF5-CE7332A5CD22}"/>
          </ac:spMkLst>
        </pc:spChg>
      </pc:sldChg>
      <pc:sldChg chg="addSp delSp modSp delAnim">
        <pc:chgData name="Naomi Doerge" userId="S::n.doerge@uwtsd.ac.uk::c2ba5b26-9392-4f76-82ca-966719aba79f" providerId="AD" clId="Web-{CDA300DA-D7B9-5071-4425-639141552E68}" dt="2026-08-04T14:52:39.992" v="166"/>
        <pc:sldMkLst>
          <pc:docMk/>
          <pc:sldMk cId="1183899311" sldId="289"/>
        </pc:sldMkLst>
        <pc:picChg chg="add mod ord">
          <ac:chgData name="Naomi Doerge" userId="S::n.doerge@uwtsd.ac.uk::c2ba5b26-9392-4f76-82ca-966719aba79f" providerId="AD" clId="Web-{CDA300DA-D7B9-5071-4425-639141552E68}" dt="2026-08-04T14:52:39.992" v="166"/>
          <ac:picMkLst>
            <pc:docMk/>
            <pc:sldMk cId="1183899311" sldId="289"/>
            <ac:picMk id="10" creationId="{F6950784-24AA-FCE3-FFA5-084DC1C07109}"/>
          </ac:picMkLst>
        </pc:picChg>
      </pc:sldChg>
      <pc:sldChg chg="addSp delSp modSp delAnim modNotes">
        <pc:chgData name="Naomi Doerge" userId="S::n.doerge@uwtsd.ac.uk::c2ba5b26-9392-4f76-82ca-966719aba79f" providerId="AD" clId="Web-{CDA300DA-D7B9-5071-4425-639141552E68}" dt="2026-08-04T14:13:15.828" v="17"/>
        <pc:sldMkLst>
          <pc:docMk/>
          <pc:sldMk cId="874894169" sldId="299"/>
        </pc:sldMkLst>
        <pc:picChg chg="add mod">
          <ac:chgData name="Naomi Doerge" userId="S::n.doerge@uwtsd.ac.uk::c2ba5b26-9392-4f76-82ca-966719aba79f" providerId="AD" clId="Web-{CDA300DA-D7B9-5071-4425-639141552E68}" dt="2026-08-04T14:12:24.045" v="12" actId="1076"/>
          <ac:picMkLst>
            <pc:docMk/>
            <pc:sldMk cId="874894169" sldId="299"/>
            <ac:picMk id="2" creationId="{B6D0D942-A2A0-83BA-1B0E-7ABCFE5C3DDE}"/>
          </ac:picMkLst>
        </pc:picChg>
      </pc:sldChg>
      <pc:sldChg chg="modSp modNotes">
        <pc:chgData name="Naomi Doerge" userId="S::n.doerge@uwtsd.ac.uk::c2ba5b26-9392-4f76-82ca-966719aba79f" providerId="AD" clId="Web-{CDA300DA-D7B9-5071-4425-639141552E68}" dt="2026-08-04T15:55:16.290" v="188"/>
        <pc:sldMkLst>
          <pc:docMk/>
          <pc:sldMk cId="2306574694" sldId="306"/>
        </pc:sldMkLst>
        <pc:spChg chg="mod">
          <ac:chgData name="Naomi Doerge" userId="S::n.doerge@uwtsd.ac.uk::c2ba5b26-9392-4f76-82ca-966719aba79f" providerId="AD" clId="Web-{CDA300DA-D7B9-5071-4425-639141552E68}" dt="2026-08-04T15:54:27.882" v="187" actId="20577"/>
          <ac:spMkLst>
            <pc:docMk/>
            <pc:sldMk cId="2306574694" sldId="306"/>
            <ac:spMk id="3" creationId="{87B6CF72-8396-FF0D-EDF6-39A9EF1F9CD9}"/>
          </ac:spMkLst>
        </pc:spChg>
        <pc:spChg chg="mod">
          <ac:chgData name="Naomi Doerge" userId="S::n.doerge@uwtsd.ac.uk::c2ba5b26-9392-4f76-82ca-966719aba79f" providerId="AD" clId="Web-{CDA300DA-D7B9-5071-4425-639141552E68}" dt="2026-08-04T15:54:27.882" v="187" actId="20577"/>
          <ac:spMkLst>
            <pc:docMk/>
            <pc:sldMk cId="2306574694" sldId="306"/>
            <ac:spMk id="4" creationId="{28BF3E61-5A12-8DF8-6253-CD9336D9DCA8}"/>
          </ac:spMkLst>
        </pc:spChg>
      </pc:sldChg>
      <pc:sldChg chg="modSp ord">
        <pc:chgData name="Naomi Doerge" userId="S::n.doerge@uwtsd.ac.uk::c2ba5b26-9392-4f76-82ca-966719aba79f" providerId="AD" clId="Web-{CDA300DA-D7B9-5071-4425-639141552E68}" dt="2026-08-04T15:58:05.577" v="258"/>
        <pc:sldMkLst>
          <pc:docMk/>
          <pc:sldMk cId="4283143173" sldId="312"/>
        </pc:sldMkLst>
        <pc:spChg chg="mod">
          <ac:chgData name="Naomi Doerge" userId="S::n.doerge@uwtsd.ac.uk::c2ba5b26-9392-4f76-82ca-966719aba79f" providerId="AD" clId="Web-{CDA300DA-D7B9-5071-4425-639141552E68}" dt="2026-08-04T15:58:00.811" v="257" actId="20577"/>
          <ac:spMkLst>
            <pc:docMk/>
            <pc:sldMk cId="4283143173" sldId="312"/>
            <ac:spMk id="3" creationId="{F206A32F-EB39-4643-1B4C-45F26950DCB7}"/>
          </ac:spMkLst>
        </pc:spChg>
      </pc:sldChg>
      <pc:sldChg chg="addSp delSp modSp add replId modNotes">
        <pc:chgData name="Naomi Doerge" userId="S::n.doerge@uwtsd.ac.uk::c2ba5b26-9392-4f76-82ca-966719aba79f" providerId="AD" clId="Web-{CDA300DA-D7B9-5071-4425-639141552E68}" dt="2026-08-04T14:58:44.146" v="173" actId="20577"/>
        <pc:sldMkLst>
          <pc:docMk/>
          <pc:sldMk cId="284691835" sldId="323"/>
        </pc:sldMkLst>
        <pc:spChg chg="mod">
          <ac:chgData name="Naomi Doerge" userId="S::n.doerge@uwtsd.ac.uk::c2ba5b26-9392-4f76-82ca-966719aba79f" providerId="AD" clId="Web-{CDA300DA-D7B9-5071-4425-639141552E68}" dt="2026-08-04T14:35:56.690" v="94" actId="20577"/>
          <ac:spMkLst>
            <pc:docMk/>
            <pc:sldMk cId="284691835" sldId="323"/>
            <ac:spMk id="4" creationId="{F3ED2681-E1AE-0B5A-FC9C-57B9C35201C4}"/>
          </ac:spMkLst>
        </pc:spChg>
        <pc:spChg chg="mod">
          <ac:chgData name="Naomi Doerge" userId="S::n.doerge@uwtsd.ac.uk::c2ba5b26-9392-4f76-82ca-966719aba79f" providerId="AD" clId="Web-{CDA300DA-D7B9-5071-4425-639141552E68}" dt="2026-08-04T14:55:23.389" v="167" actId="20577"/>
          <ac:spMkLst>
            <pc:docMk/>
            <pc:sldMk cId="284691835" sldId="323"/>
            <ac:spMk id="5" creationId="{79DEB1A2-A30E-F967-32BF-CD290AF76408}"/>
          </ac:spMkLst>
        </pc:spChg>
        <pc:spChg chg="add mod">
          <ac:chgData name="Naomi Doerge" userId="S::n.doerge@uwtsd.ac.uk::c2ba5b26-9392-4f76-82ca-966719aba79f" providerId="AD" clId="Web-{CDA300DA-D7B9-5071-4425-639141552E68}" dt="2026-08-04T14:58:44.146" v="173" actId="20577"/>
          <ac:spMkLst>
            <pc:docMk/>
            <pc:sldMk cId="284691835" sldId="323"/>
            <ac:spMk id="8" creationId="{F27CDBAF-A9CE-B912-EF3F-A004B9EFDFE9}"/>
          </ac:spMkLst>
        </pc:spChg>
      </pc:sldChg>
      <pc:sldChg chg="modSp add">
        <pc:chgData name="Naomi Doerge" userId="S::n.doerge@uwtsd.ac.uk::c2ba5b26-9392-4f76-82ca-966719aba79f" providerId="AD" clId="Web-{CDA300DA-D7B9-5071-4425-639141552E68}" dt="2026-08-04T16:17:40.165" v="330" actId="20577"/>
        <pc:sldMkLst>
          <pc:docMk/>
          <pc:sldMk cId="3054183640" sldId="331"/>
        </pc:sldMkLst>
        <pc:spChg chg="mod">
          <ac:chgData name="Naomi Doerge" userId="S::n.doerge@uwtsd.ac.uk::c2ba5b26-9392-4f76-82ca-966719aba79f" providerId="AD" clId="Web-{CDA300DA-D7B9-5071-4425-639141552E68}" dt="2026-08-04T16:15:01.816" v="260" actId="20577"/>
          <ac:spMkLst>
            <pc:docMk/>
            <pc:sldMk cId="3054183640" sldId="331"/>
            <ac:spMk id="4" creationId="{8E9438FC-AA49-9329-5704-D01456B6F505}"/>
          </ac:spMkLst>
        </pc:spChg>
        <pc:spChg chg="mod">
          <ac:chgData name="Naomi Doerge" userId="S::n.doerge@uwtsd.ac.uk::c2ba5b26-9392-4f76-82ca-966719aba79f" providerId="AD" clId="Web-{CDA300DA-D7B9-5071-4425-639141552E68}" dt="2026-08-04T16:17:40.165" v="330" actId="20577"/>
          <ac:spMkLst>
            <pc:docMk/>
            <pc:sldMk cId="3054183640" sldId="331"/>
            <ac:spMk id="5" creationId="{150EDD3A-2BA1-2E05-5CB7-2738EB319B56}"/>
          </ac:spMkLst>
        </pc:spChg>
        <pc:spChg chg="mod">
          <ac:chgData name="Naomi Doerge" userId="S::n.doerge@uwtsd.ac.uk::c2ba5b26-9392-4f76-82ca-966719aba79f" providerId="AD" clId="Web-{CDA300DA-D7B9-5071-4425-639141552E68}" dt="2026-08-04T16:17:36.071" v="329" actId="14100"/>
          <ac:spMkLst>
            <pc:docMk/>
            <pc:sldMk cId="3054183640" sldId="331"/>
            <ac:spMk id="10" creationId="{5EAB015E-3F8A-95C4-8BA0-0F888636029B}"/>
          </ac:spMkLst>
        </pc:spChg>
        <pc:picChg chg="mod">
          <ac:chgData name="Naomi Doerge" userId="S::n.doerge@uwtsd.ac.uk::c2ba5b26-9392-4f76-82ca-966719aba79f" providerId="AD" clId="Web-{CDA300DA-D7B9-5071-4425-639141552E68}" dt="2026-08-04T16:16:41.038" v="277" actId="1076"/>
          <ac:picMkLst>
            <pc:docMk/>
            <pc:sldMk cId="3054183640" sldId="331"/>
            <ac:picMk id="13" creationId="{AD36D022-4FAE-989D-5602-81C0A86A4E2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C445E1-F409-439F-9F44-3AB5E56578F7}" type="doc">
      <dgm:prSet loTypeId="urn:microsoft.com/office/officeart/2005/8/layout/process1" loCatId="process" qsTypeId="urn:microsoft.com/office/officeart/2005/8/quickstyle/simple1#1" qsCatId="simple" csTypeId="urn:microsoft.com/office/officeart/2005/8/colors/accent1_2#1" csCatId="accent1" phldr="1"/>
      <dgm:spPr/>
      <dgm:t>
        <a:bodyPr/>
        <a:lstStyle/>
        <a:p>
          <a:endParaRPr lang="en-GB"/>
        </a:p>
      </dgm:t>
    </dgm:pt>
    <dgm:pt modelId="{0712891E-44A4-4437-A65B-D80CCD298784}">
      <dgm:prSet phldrT="[Text]" phldr="0"/>
      <dgm:spPr/>
      <dgm:t>
        <a:bodyPr/>
        <a:lstStyle/>
        <a:p>
          <a:r>
            <a:rPr lang="en-GB"/>
            <a:t>Find information</a:t>
          </a:r>
        </a:p>
      </dgm:t>
    </dgm:pt>
    <dgm:pt modelId="{36233B42-8D85-4B82-968E-E63A02B6E289}" type="parTrans" cxnId="{C2CA174B-62EF-4B7E-AEE2-99CE5BA044B8}">
      <dgm:prSet/>
      <dgm:spPr/>
      <dgm:t>
        <a:bodyPr/>
        <a:lstStyle/>
        <a:p>
          <a:endParaRPr lang="en-GB"/>
        </a:p>
      </dgm:t>
    </dgm:pt>
    <dgm:pt modelId="{81242682-9B3F-453B-A146-2864039ADCFA}" type="sibTrans" cxnId="{C2CA174B-62EF-4B7E-AEE2-99CE5BA044B8}">
      <dgm:prSet/>
      <dgm:spPr/>
      <dgm:t>
        <a:bodyPr/>
        <a:lstStyle/>
        <a:p>
          <a:endParaRPr lang="en-GB"/>
        </a:p>
      </dgm:t>
    </dgm:pt>
    <dgm:pt modelId="{6B1A6D26-2F7C-4039-BEAB-31100770AFA8}">
      <dgm:prSet phldrT="[Text]" phldr="0"/>
      <dgm:spPr/>
      <dgm:t>
        <a:bodyPr/>
        <a:lstStyle/>
        <a:p>
          <a:r>
            <a:rPr lang="en-GB"/>
            <a:t>Judge Information</a:t>
          </a:r>
        </a:p>
      </dgm:t>
    </dgm:pt>
    <dgm:pt modelId="{0B373357-CB4F-4203-85B7-A8BADC26A866}" type="parTrans" cxnId="{86DA183C-2B39-4BC0-BE21-973EC8B22014}">
      <dgm:prSet/>
      <dgm:spPr/>
      <dgm:t>
        <a:bodyPr/>
        <a:lstStyle/>
        <a:p>
          <a:endParaRPr lang="en-GB"/>
        </a:p>
      </dgm:t>
    </dgm:pt>
    <dgm:pt modelId="{89DABAD1-3F97-455A-A02D-CE1C9B1A25D2}" type="sibTrans" cxnId="{86DA183C-2B39-4BC0-BE21-973EC8B22014}">
      <dgm:prSet/>
      <dgm:spPr/>
      <dgm:t>
        <a:bodyPr/>
        <a:lstStyle/>
        <a:p>
          <a:endParaRPr lang="en-GB"/>
        </a:p>
      </dgm:t>
    </dgm:pt>
    <dgm:pt modelId="{B357D42C-57A0-4B82-B60D-60090D8DEDA8}">
      <dgm:prSet phldrT="[Text]" phldr="0"/>
      <dgm:spPr/>
      <dgm:t>
        <a:bodyPr/>
        <a:lstStyle/>
        <a:p>
          <a:r>
            <a:rPr lang="en-GB"/>
            <a:t>Write and think</a:t>
          </a:r>
        </a:p>
      </dgm:t>
    </dgm:pt>
    <dgm:pt modelId="{3F7F4D7A-015A-4CF8-979E-7BAE68BC4E01}" type="parTrans" cxnId="{152E2C13-4F8A-4263-97BA-EBFE5DE03E4F}">
      <dgm:prSet/>
      <dgm:spPr/>
      <dgm:t>
        <a:bodyPr/>
        <a:lstStyle/>
        <a:p>
          <a:endParaRPr lang="en-GB"/>
        </a:p>
      </dgm:t>
    </dgm:pt>
    <dgm:pt modelId="{D5BCADC4-9B0B-47E7-841D-E01A801B9AB8}" type="sibTrans" cxnId="{152E2C13-4F8A-4263-97BA-EBFE5DE03E4F}">
      <dgm:prSet/>
      <dgm:spPr/>
      <dgm:t>
        <a:bodyPr/>
        <a:lstStyle/>
        <a:p>
          <a:endParaRPr lang="en-GB"/>
        </a:p>
      </dgm:t>
    </dgm:pt>
    <dgm:pt modelId="{2FAF980C-7188-41F1-A723-D4DA4546200A}">
      <dgm:prSet phldrT="[Text]" phldr="0"/>
      <dgm:spPr/>
      <dgm:t>
        <a:bodyPr/>
        <a:lstStyle/>
        <a:p>
          <a:r>
            <a:rPr lang="en-GB"/>
            <a:t>Make decisions</a:t>
          </a:r>
        </a:p>
      </dgm:t>
    </dgm:pt>
    <dgm:pt modelId="{E2047D06-4C8A-452F-A4E0-3780023E2EC6}" type="parTrans" cxnId="{F5BBD3CA-0A1C-4BC0-9B8C-060A728F9C2A}">
      <dgm:prSet/>
      <dgm:spPr/>
      <dgm:t>
        <a:bodyPr/>
        <a:lstStyle/>
        <a:p>
          <a:endParaRPr lang="en-GB"/>
        </a:p>
      </dgm:t>
    </dgm:pt>
    <dgm:pt modelId="{B040042C-F15F-497D-98EF-A09A06A38D42}" type="sibTrans" cxnId="{F5BBD3CA-0A1C-4BC0-9B8C-060A728F9C2A}">
      <dgm:prSet/>
      <dgm:spPr/>
      <dgm:t>
        <a:bodyPr/>
        <a:lstStyle/>
        <a:p>
          <a:endParaRPr lang="en-GB"/>
        </a:p>
      </dgm:t>
    </dgm:pt>
    <dgm:pt modelId="{B13E8C00-FCC2-4C93-B4B8-A1627DFB61ED}" type="pres">
      <dgm:prSet presAssocID="{10C445E1-F409-439F-9F44-3AB5E56578F7}" presName="Name0" presStyleCnt="0">
        <dgm:presLayoutVars>
          <dgm:dir/>
          <dgm:resizeHandles val="exact"/>
        </dgm:presLayoutVars>
      </dgm:prSet>
      <dgm:spPr/>
    </dgm:pt>
    <dgm:pt modelId="{55846758-ADB5-4286-A787-DA63C6E34854}" type="pres">
      <dgm:prSet presAssocID="{0712891E-44A4-4437-A65B-D80CCD298784}" presName="node" presStyleLbl="node1" presStyleIdx="0" presStyleCnt="4">
        <dgm:presLayoutVars>
          <dgm:bulletEnabled val="1"/>
        </dgm:presLayoutVars>
      </dgm:prSet>
      <dgm:spPr/>
    </dgm:pt>
    <dgm:pt modelId="{34191F9A-3A4F-4C55-8FAE-0E1673D7809C}" type="pres">
      <dgm:prSet presAssocID="{81242682-9B3F-453B-A146-2864039ADCFA}" presName="sibTrans" presStyleLbl="sibTrans2D1" presStyleIdx="0" presStyleCnt="3"/>
      <dgm:spPr/>
    </dgm:pt>
    <dgm:pt modelId="{B33C4977-CFA1-43B3-9C75-B9AD8C4288F1}" type="pres">
      <dgm:prSet presAssocID="{81242682-9B3F-453B-A146-2864039ADCFA}" presName="connectorText" presStyleLbl="sibTrans2D1" presStyleIdx="0" presStyleCnt="3"/>
      <dgm:spPr/>
    </dgm:pt>
    <dgm:pt modelId="{7E38C7C9-3ECF-4CE6-9283-B2AA52C68F1A}" type="pres">
      <dgm:prSet presAssocID="{6B1A6D26-2F7C-4039-BEAB-31100770AFA8}" presName="node" presStyleLbl="node1" presStyleIdx="1" presStyleCnt="4">
        <dgm:presLayoutVars>
          <dgm:bulletEnabled val="1"/>
        </dgm:presLayoutVars>
      </dgm:prSet>
      <dgm:spPr/>
    </dgm:pt>
    <dgm:pt modelId="{F49D92DF-2569-497E-B46F-8FFA3B734035}" type="pres">
      <dgm:prSet presAssocID="{89DABAD1-3F97-455A-A02D-CE1C9B1A25D2}" presName="sibTrans" presStyleLbl="sibTrans2D1" presStyleIdx="1" presStyleCnt="3"/>
      <dgm:spPr/>
    </dgm:pt>
    <dgm:pt modelId="{40FB8966-A712-4296-A4F4-338022261CF5}" type="pres">
      <dgm:prSet presAssocID="{89DABAD1-3F97-455A-A02D-CE1C9B1A25D2}" presName="connectorText" presStyleLbl="sibTrans2D1" presStyleIdx="1" presStyleCnt="3"/>
      <dgm:spPr/>
    </dgm:pt>
    <dgm:pt modelId="{C36F177C-10DE-44A3-96EB-1763458E9F3E}" type="pres">
      <dgm:prSet presAssocID="{B357D42C-57A0-4B82-B60D-60090D8DEDA8}" presName="node" presStyleLbl="node1" presStyleIdx="2" presStyleCnt="4">
        <dgm:presLayoutVars>
          <dgm:bulletEnabled val="1"/>
        </dgm:presLayoutVars>
      </dgm:prSet>
      <dgm:spPr/>
    </dgm:pt>
    <dgm:pt modelId="{C404ADFF-5582-47CC-9926-BD955ACD4665}" type="pres">
      <dgm:prSet presAssocID="{D5BCADC4-9B0B-47E7-841D-E01A801B9AB8}" presName="sibTrans" presStyleLbl="sibTrans2D1" presStyleIdx="2" presStyleCnt="3"/>
      <dgm:spPr/>
    </dgm:pt>
    <dgm:pt modelId="{EC5E82FF-F4B9-4BBC-AC52-64B5C158AFC6}" type="pres">
      <dgm:prSet presAssocID="{D5BCADC4-9B0B-47E7-841D-E01A801B9AB8}" presName="connectorText" presStyleLbl="sibTrans2D1" presStyleIdx="2" presStyleCnt="3"/>
      <dgm:spPr/>
    </dgm:pt>
    <dgm:pt modelId="{5B687575-6272-4F59-8871-2C4CA13BF3DC}" type="pres">
      <dgm:prSet presAssocID="{2FAF980C-7188-41F1-A723-D4DA4546200A}" presName="node" presStyleLbl="node1" presStyleIdx="3" presStyleCnt="4">
        <dgm:presLayoutVars>
          <dgm:bulletEnabled val="1"/>
        </dgm:presLayoutVars>
      </dgm:prSet>
      <dgm:spPr/>
    </dgm:pt>
  </dgm:ptLst>
  <dgm:cxnLst>
    <dgm:cxn modelId="{152E2C13-4F8A-4263-97BA-EBFE5DE03E4F}" srcId="{10C445E1-F409-439F-9F44-3AB5E56578F7}" destId="{B357D42C-57A0-4B82-B60D-60090D8DEDA8}" srcOrd="2" destOrd="0" parTransId="{3F7F4D7A-015A-4CF8-979E-7BAE68BC4E01}" sibTransId="{D5BCADC4-9B0B-47E7-841D-E01A801B9AB8}"/>
    <dgm:cxn modelId="{6664DD30-D902-484D-BF8F-CBD886D4B366}" type="presOf" srcId="{89DABAD1-3F97-455A-A02D-CE1C9B1A25D2}" destId="{F49D92DF-2569-497E-B46F-8FFA3B734035}" srcOrd="0" destOrd="0" presId="urn:microsoft.com/office/officeart/2005/8/layout/process1"/>
    <dgm:cxn modelId="{86DA183C-2B39-4BC0-BE21-973EC8B22014}" srcId="{10C445E1-F409-439F-9F44-3AB5E56578F7}" destId="{6B1A6D26-2F7C-4039-BEAB-31100770AFA8}" srcOrd="1" destOrd="0" parTransId="{0B373357-CB4F-4203-85B7-A8BADC26A866}" sibTransId="{89DABAD1-3F97-455A-A02D-CE1C9B1A25D2}"/>
    <dgm:cxn modelId="{90EACB3C-F5C0-47E8-9188-93F33C97DC36}" type="presOf" srcId="{B357D42C-57A0-4B82-B60D-60090D8DEDA8}" destId="{C36F177C-10DE-44A3-96EB-1763458E9F3E}" srcOrd="0" destOrd="0" presId="urn:microsoft.com/office/officeart/2005/8/layout/process1"/>
    <dgm:cxn modelId="{2F5D695E-12B2-470F-BF92-D0185314E6FE}" type="presOf" srcId="{D5BCADC4-9B0B-47E7-841D-E01A801B9AB8}" destId="{C404ADFF-5582-47CC-9926-BD955ACD4665}" srcOrd="0" destOrd="0" presId="urn:microsoft.com/office/officeart/2005/8/layout/process1"/>
    <dgm:cxn modelId="{C2CA174B-62EF-4B7E-AEE2-99CE5BA044B8}" srcId="{10C445E1-F409-439F-9F44-3AB5E56578F7}" destId="{0712891E-44A4-4437-A65B-D80CCD298784}" srcOrd="0" destOrd="0" parTransId="{36233B42-8D85-4B82-968E-E63A02B6E289}" sibTransId="{81242682-9B3F-453B-A146-2864039ADCFA}"/>
    <dgm:cxn modelId="{84E9D86F-8403-4F24-BF4A-6BB643487974}" type="presOf" srcId="{2FAF980C-7188-41F1-A723-D4DA4546200A}" destId="{5B687575-6272-4F59-8871-2C4CA13BF3DC}" srcOrd="0" destOrd="0" presId="urn:microsoft.com/office/officeart/2005/8/layout/process1"/>
    <dgm:cxn modelId="{E3D22B77-CF98-4F4E-862E-064CE6ACC831}" type="presOf" srcId="{89DABAD1-3F97-455A-A02D-CE1C9B1A25D2}" destId="{40FB8966-A712-4296-A4F4-338022261CF5}" srcOrd="1" destOrd="0" presId="urn:microsoft.com/office/officeart/2005/8/layout/process1"/>
    <dgm:cxn modelId="{A22B7D7A-D4A9-4FF5-86EC-3F0C4B992BE2}" type="presOf" srcId="{0712891E-44A4-4437-A65B-D80CCD298784}" destId="{55846758-ADB5-4286-A787-DA63C6E34854}" srcOrd="0" destOrd="0" presId="urn:microsoft.com/office/officeart/2005/8/layout/process1"/>
    <dgm:cxn modelId="{CA7E6499-9732-4361-A10E-FC3218F10C4F}" type="presOf" srcId="{D5BCADC4-9B0B-47E7-841D-E01A801B9AB8}" destId="{EC5E82FF-F4B9-4BBC-AC52-64B5C158AFC6}" srcOrd="1" destOrd="0" presId="urn:microsoft.com/office/officeart/2005/8/layout/process1"/>
    <dgm:cxn modelId="{0AA140AC-1BA4-49BB-8179-927F74726331}" type="presOf" srcId="{81242682-9B3F-453B-A146-2864039ADCFA}" destId="{34191F9A-3A4F-4C55-8FAE-0E1673D7809C}" srcOrd="0" destOrd="0" presId="urn:microsoft.com/office/officeart/2005/8/layout/process1"/>
    <dgm:cxn modelId="{F5BBD3CA-0A1C-4BC0-9B8C-060A728F9C2A}" srcId="{10C445E1-F409-439F-9F44-3AB5E56578F7}" destId="{2FAF980C-7188-41F1-A723-D4DA4546200A}" srcOrd="3" destOrd="0" parTransId="{E2047D06-4C8A-452F-A4E0-3780023E2EC6}" sibTransId="{B040042C-F15F-497D-98EF-A09A06A38D42}"/>
    <dgm:cxn modelId="{D3D7D0D7-63C1-43ED-9481-8796BA40C743}" type="presOf" srcId="{6B1A6D26-2F7C-4039-BEAB-31100770AFA8}" destId="{7E38C7C9-3ECF-4CE6-9283-B2AA52C68F1A}" srcOrd="0" destOrd="0" presId="urn:microsoft.com/office/officeart/2005/8/layout/process1"/>
    <dgm:cxn modelId="{1D5A7BDC-6FFC-4D0E-BBB9-B069B0D0C0FC}" type="presOf" srcId="{81242682-9B3F-453B-A146-2864039ADCFA}" destId="{B33C4977-CFA1-43B3-9C75-B9AD8C4288F1}" srcOrd="1" destOrd="0" presId="urn:microsoft.com/office/officeart/2005/8/layout/process1"/>
    <dgm:cxn modelId="{35BD40FD-9BEB-4E98-8BD9-EBF4A12EF363}" type="presOf" srcId="{10C445E1-F409-439F-9F44-3AB5E56578F7}" destId="{B13E8C00-FCC2-4C93-B4B8-A1627DFB61ED}" srcOrd="0" destOrd="0" presId="urn:microsoft.com/office/officeart/2005/8/layout/process1"/>
    <dgm:cxn modelId="{760845AC-C814-422D-80F2-DFB5A7551973}" type="presParOf" srcId="{B13E8C00-FCC2-4C93-B4B8-A1627DFB61ED}" destId="{55846758-ADB5-4286-A787-DA63C6E34854}" srcOrd="0" destOrd="0" presId="urn:microsoft.com/office/officeart/2005/8/layout/process1"/>
    <dgm:cxn modelId="{BC04F9DA-2311-4DEE-AF87-52A575C595DB}" type="presParOf" srcId="{B13E8C00-FCC2-4C93-B4B8-A1627DFB61ED}" destId="{34191F9A-3A4F-4C55-8FAE-0E1673D7809C}" srcOrd="1" destOrd="0" presId="urn:microsoft.com/office/officeart/2005/8/layout/process1"/>
    <dgm:cxn modelId="{42194DE7-1F6C-48C7-ADAD-C0A447746B9B}" type="presParOf" srcId="{34191F9A-3A4F-4C55-8FAE-0E1673D7809C}" destId="{B33C4977-CFA1-43B3-9C75-B9AD8C4288F1}" srcOrd="0" destOrd="0" presId="urn:microsoft.com/office/officeart/2005/8/layout/process1"/>
    <dgm:cxn modelId="{5F049228-BE31-4D01-914D-56185681030A}" type="presParOf" srcId="{B13E8C00-FCC2-4C93-B4B8-A1627DFB61ED}" destId="{7E38C7C9-3ECF-4CE6-9283-B2AA52C68F1A}" srcOrd="2" destOrd="0" presId="urn:microsoft.com/office/officeart/2005/8/layout/process1"/>
    <dgm:cxn modelId="{2B3A9C32-AF54-4BCB-8AC2-C9F03BCDAD0A}" type="presParOf" srcId="{B13E8C00-FCC2-4C93-B4B8-A1627DFB61ED}" destId="{F49D92DF-2569-497E-B46F-8FFA3B734035}" srcOrd="3" destOrd="0" presId="urn:microsoft.com/office/officeart/2005/8/layout/process1"/>
    <dgm:cxn modelId="{96968812-8614-4961-B0CC-7EABC32B6DFE}" type="presParOf" srcId="{F49D92DF-2569-497E-B46F-8FFA3B734035}" destId="{40FB8966-A712-4296-A4F4-338022261CF5}" srcOrd="0" destOrd="0" presId="urn:microsoft.com/office/officeart/2005/8/layout/process1"/>
    <dgm:cxn modelId="{ABBE5E05-2AC2-4BBF-8035-9077E5C48142}" type="presParOf" srcId="{B13E8C00-FCC2-4C93-B4B8-A1627DFB61ED}" destId="{C36F177C-10DE-44A3-96EB-1763458E9F3E}" srcOrd="4" destOrd="0" presId="urn:microsoft.com/office/officeart/2005/8/layout/process1"/>
    <dgm:cxn modelId="{90FA9397-04E7-4D0A-9366-6124349BD632}" type="presParOf" srcId="{B13E8C00-FCC2-4C93-B4B8-A1627DFB61ED}" destId="{C404ADFF-5582-47CC-9926-BD955ACD4665}" srcOrd="5" destOrd="0" presId="urn:microsoft.com/office/officeart/2005/8/layout/process1"/>
    <dgm:cxn modelId="{40942C57-06F2-47AB-B217-18D726BB320E}" type="presParOf" srcId="{C404ADFF-5582-47CC-9926-BD955ACD4665}" destId="{EC5E82FF-F4B9-4BBC-AC52-64B5C158AFC6}" srcOrd="0" destOrd="0" presId="urn:microsoft.com/office/officeart/2005/8/layout/process1"/>
    <dgm:cxn modelId="{CE3DF3AB-9BE3-49A8-AE72-1172EB4064CE}" type="presParOf" srcId="{B13E8C00-FCC2-4C93-B4B8-A1627DFB61ED}" destId="{5B687575-6272-4F59-8871-2C4CA13BF3DC}"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8B73D2-4570-492E-AC99-6FD83B571D94}" type="doc">
      <dgm:prSet loTypeId="urn:microsoft.com/office/officeart/2011/layout/HexagonRadial" loCatId="officeonline" qsTypeId="urn:microsoft.com/office/officeart/2005/8/quickstyle/simple1#2" qsCatId="simple" csTypeId="urn:microsoft.com/office/officeart/2005/8/colors/accent1_2#2" csCatId="accent1" phldr="1"/>
      <dgm:spPr/>
      <dgm:t>
        <a:bodyPr/>
        <a:lstStyle/>
        <a:p>
          <a:endParaRPr lang="en-GB"/>
        </a:p>
      </dgm:t>
    </dgm:pt>
    <dgm:pt modelId="{804DF010-72B4-4344-8861-2E186928346D}">
      <dgm:prSet phldrT="[Text]" phldr="0"/>
      <dgm:spPr/>
      <dgm:t>
        <a:bodyPr/>
        <a:lstStyle/>
        <a:p>
          <a:r>
            <a:rPr lang="en-GB"/>
            <a:t>Learning</a:t>
          </a:r>
        </a:p>
      </dgm:t>
    </dgm:pt>
    <dgm:pt modelId="{0B8A017A-BA74-431F-A496-6EBF504BBCD2}" type="parTrans" cxnId="{A245E4D5-AE68-4A58-9980-712826BF8C31}">
      <dgm:prSet/>
      <dgm:spPr/>
      <dgm:t>
        <a:bodyPr/>
        <a:lstStyle/>
        <a:p>
          <a:endParaRPr lang="en-GB"/>
        </a:p>
      </dgm:t>
    </dgm:pt>
    <dgm:pt modelId="{244A6D87-C56A-46DE-B01C-676D57E57E50}" type="sibTrans" cxnId="{A245E4D5-AE68-4A58-9980-712826BF8C31}">
      <dgm:prSet/>
      <dgm:spPr/>
      <dgm:t>
        <a:bodyPr/>
        <a:lstStyle/>
        <a:p>
          <a:endParaRPr lang="en-GB"/>
        </a:p>
      </dgm:t>
    </dgm:pt>
    <dgm:pt modelId="{0692BA54-63A7-463D-A84B-ED09914DCB0E}">
      <dgm:prSet phldrT="[Text]" phldr="0"/>
      <dgm:spPr/>
      <dgm:t>
        <a:bodyPr/>
        <a:lstStyle/>
        <a:p>
          <a:r>
            <a:rPr lang="en-GB"/>
            <a:t>Working in pairs</a:t>
          </a:r>
        </a:p>
      </dgm:t>
    </dgm:pt>
    <dgm:pt modelId="{205426C6-99DB-40A3-BFAF-6E74959033E0}" type="parTrans" cxnId="{F0FD9AE9-8076-4689-B915-1E729C88EF18}">
      <dgm:prSet/>
      <dgm:spPr/>
      <dgm:t>
        <a:bodyPr/>
        <a:lstStyle/>
        <a:p>
          <a:endParaRPr lang="en-GB"/>
        </a:p>
      </dgm:t>
    </dgm:pt>
    <dgm:pt modelId="{172061E6-3C69-406B-9879-81DAB02C93FF}" type="sibTrans" cxnId="{F0FD9AE9-8076-4689-B915-1E729C88EF18}">
      <dgm:prSet/>
      <dgm:spPr/>
      <dgm:t>
        <a:bodyPr/>
        <a:lstStyle/>
        <a:p>
          <a:endParaRPr lang="en-GB"/>
        </a:p>
      </dgm:t>
    </dgm:pt>
    <dgm:pt modelId="{6D5380C8-E719-494B-9BD9-AF38BB60BE28}">
      <dgm:prSet phldrT="[Text]" phldr="0"/>
      <dgm:spPr/>
      <dgm:t>
        <a:bodyPr/>
        <a:lstStyle/>
        <a:p>
          <a:r>
            <a:rPr lang="en-GB"/>
            <a:t>Working in small groups</a:t>
          </a:r>
        </a:p>
      </dgm:t>
    </dgm:pt>
    <dgm:pt modelId="{E3AB8ACD-FE19-4BB6-B055-3F546CB88519}" type="parTrans" cxnId="{B21A055C-A5EA-4CEB-B011-00791DCEE3C9}">
      <dgm:prSet/>
      <dgm:spPr/>
      <dgm:t>
        <a:bodyPr/>
        <a:lstStyle/>
        <a:p>
          <a:endParaRPr lang="en-GB"/>
        </a:p>
      </dgm:t>
    </dgm:pt>
    <dgm:pt modelId="{D6D67299-FBD6-4BC0-BADD-781B3DAA52B7}" type="sibTrans" cxnId="{B21A055C-A5EA-4CEB-B011-00791DCEE3C9}">
      <dgm:prSet/>
      <dgm:spPr/>
      <dgm:t>
        <a:bodyPr/>
        <a:lstStyle/>
        <a:p>
          <a:endParaRPr lang="en-GB"/>
        </a:p>
      </dgm:t>
    </dgm:pt>
    <dgm:pt modelId="{C20023D2-A5C8-4182-A9A0-EA62CEF49BC9}">
      <dgm:prSet phldrT="[Text]" phldr="0"/>
      <dgm:spPr/>
      <dgm:t>
        <a:bodyPr/>
        <a:lstStyle/>
        <a:p>
          <a:r>
            <a:rPr lang="en-GB"/>
            <a:t>Reading</a:t>
          </a:r>
        </a:p>
      </dgm:t>
    </dgm:pt>
    <dgm:pt modelId="{6B943DC3-C1B8-4856-918B-FDB0552F8CE6}" type="parTrans" cxnId="{DE5E3564-175D-4253-8A5E-EDCA6ADFA414}">
      <dgm:prSet/>
      <dgm:spPr/>
      <dgm:t>
        <a:bodyPr/>
        <a:lstStyle/>
        <a:p>
          <a:endParaRPr lang="en-GB"/>
        </a:p>
      </dgm:t>
    </dgm:pt>
    <dgm:pt modelId="{BDBCEE99-EFBB-49CA-8FD4-C033C05DDF6F}" type="sibTrans" cxnId="{DE5E3564-175D-4253-8A5E-EDCA6ADFA414}">
      <dgm:prSet/>
      <dgm:spPr/>
      <dgm:t>
        <a:bodyPr/>
        <a:lstStyle/>
        <a:p>
          <a:endParaRPr lang="en-GB"/>
        </a:p>
      </dgm:t>
    </dgm:pt>
    <dgm:pt modelId="{7D4E7323-0395-496E-ADDC-EB1DFAA30C44}">
      <dgm:prSet phldrT="[Text]" phldr="0"/>
      <dgm:spPr/>
      <dgm:t>
        <a:bodyPr/>
        <a:lstStyle/>
        <a:p>
          <a:r>
            <a:rPr lang="en-GB"/>
            <a:t>Writing</a:t>
          </a:r>
        </a:p>
      </dgm:t>
    </dgm:pt>
    <dgm:pt modelId="{F5552A79-A119-42DB-9458-17521CF7D0B9}" type="parTrans" cxnId="{B993FFBC-7BB3-4B5F-9D33-54BD20F7C556}">
      <dgm:prSet/>
      <dgm:spPr/>
      <dgm:t>
        <a:bodyPr/>
        <a:lstStyle/>
        <a:p>
          <a:endParaRPr lang="en-GB"/>
        </a:p>
      </dgm:t>
    </dgm:pt>
    <dgm:pt modelId="{8C39E8AF-10AC-49B9-8741-5473A6A68D24}" type="sibTrans" cxnId="{B993FFBC-7BB3-4B5F-9D33-54BD20F7C556}">
      <dgm:prSet/>
      <dgm:spPr/>
      <dgm:t>
        <a:bodyPr/>
        <a:lstStyle/>
        <a:p>
          <a:endParaRPr lang="en-GB"/>
        </a:p>
      </dgm:t>
    </dgm:pt>
    <dgm:pt modelId="{6A08ACC8-C0FB-49BB-9EA9-653FBC150D7F}">
      <dgm:prSet phldrT="[Text]" phldr="0"/>
      <dgm:spPr/>
      <dgm:t>
        <a:bodyPr/>
        <a:lstStyle/>
        <a:p>
          <a:r>
            <a:rPr lang="en-GB"/>
            <a:t>Business examples</a:t>
          </a:r>
        </a:p>
      </dgm:t>
    </dgm:pt>
    <dgm:pt modelId="{1DEC156C-BBA5-4A58-9ACC-8C98F33FF85E}" type="parTrans" cxnId="{CE9078C9-BAC7-4A7E-9956-E66C38B11905}">
      <dgm:prSet/>
      <dgm:spPr/>
      <dgm:t>
        <a:bodyPr/>
        <a:lstStyle/>
        <a:p>
          <a:endParaRPr lang="en-GB"/>
        </a:p>
      </dgm:t>
    </dgm:pt>
    <dgm:pt modelId="{3956016B-4190-40D2-81C3-E9988F8EC7B8}" type="sibTrans" cxnId="{CE9078C9-BAC7-4A7E-9956-E66C38B11905}">
      <dgm:prSet/>
      <dgm:spPr/>
      <dgm:t>
        <a:bodyPr/>
        <a:lstStyle/>
        <a:p>
          <a:endParaRPr lang="en-GB"/>
        </a:p>
      </dgm:t>
    </dgm:pt>
    <dgm:pt modelId="{88B13761-6DB1-4040-B53D-C49A9D697E7A}">
      <dgm:prSet phldrT="[Text]" phldr="0"/>
      <dgm:spPr/>
      <dgm:t>
        <a:bodyPr/>
        <a:lstStyle/>
        <a:p>
          <a:r>
            <a:rPr lang="en-GB"/>
            <a:t>Tasks</a:t>
          </a:r>
        </a:p>
      </dgm:t>
    </dgm:pt>
    <dgm:pt modelId="{A93E5E7C-1B67-4284-8C53-1C3949128F26}" type="parTrans" cxnId="{A1385136-0972-4D9C-8D18-E778C185DE1E}">
      <dgm:prSet/>
      <dgm:spPr/>
      <dgm:t>
        <a:bodyPr/>
        <a:lstStyle/>
        <a:p>
          <a:endParaRPr lang="en-GB"/>
        </a:p>
      </dgm:t>
    </dgm:pt>
    <dgm:pt modelId="{95D5DFD4-B6B7-4A39-A0B8-7CBC900FF9FB}" type="sibTrans" cxnId="{A1385136-0972-4D9C-8D18-E778C185DE1E}">
      <dgm:prSet/>
      <dgm:spPr/>
      <dgm:t>
        <a:bodyPr/>
        <a:lstStyle/>
        <a:p>
          <a:endParaRPr lang="en-GB"/>
        </a:p>
      </dgm:t>
    </dgm:pt>
    <dgm:pt modelId="{B7FA4472-6B10-47DA-A32D-F27B2D4F3D24}" type="pres">
      <dgm:prSet presAssocID="{E48B73D2-4570-492E-AC99-6FD83B571D94}" presName="Name0" presStyleCnt="0">
        <dgm:presLayoutVars>
          <dgm:chMax val="1"/>
          <dgm:chPref val="1"/>
          <dgm:dir/>
          <dgm:animOne val="branch"/>
          <dgm:animLvl val="lvl"/>
        </dgm:presLayoutVars>
      </dgm:prSet>
      <dgm:spPr/>
    </dgm:pt>
    <dgm:pt modelId="{96E00134-E0CB-4CA5-8727-F7BF77167471}" type="pres">
      <dgm:prSet presAssocID="{804DF010-72B4-4344-8861-2E186928346D}" presName="Parent" presStyleLbl="node0" presStyleIdx="0" presStyleCnt="1">
        <dgm:presLayoutVars>
          <dgm:chMax val="6"/>
          <dgm:chPref val="6"/>
        </dgm:presLayoutVars>
      </dgm:prSet>
      <dgm:spPr/>
    </dgm:pt>
    <dgm:pt modelId="{E4818B62-ECE8-4447-908D-6B2DF991ED8F}" type="pres">
      <dgm:prSet presAssocID="{0692BA54-63A7-463D-A84B-ED09914DCB0E}" presName="Accent1" presStyleCnt="0"/>
      <dgm:spPr/>
    </dgm:pt>
    <dgm:pt modelId="{0B2E54F2-3B67-4A97-9441-6794281C13F6}" type="pres">
      <dgm:prSet presAssocID="{0692BA54-63A7-463D-A84B-ED09914DCB0E}" presName="Accent" presStyleLbl="bgShp" presStyleIdx="0" presStyleCnt="6"/>
      <dgm:spPr/>
    </dgm:pt>
    <dgm:pt modelId="{154D7494-6424-4F6F-BE20-CE958AEEA9EF}" type="pres">
      <dgm:prSet presAssocID="{0692BA54-63A7-463D-A84B-ED09914DCB0E}" presName="Child1" presStyleLbl="node1" presStyleIdx="0" presStyleCnt="6">
        <dgm:presLayoutVars>
          <dgm:chMax val="0"/>
          <dgm:chPref val="0"/>
          <dgm:bulletEnabled val="1"/>
        </dgm:presLayoutVars>
      </dgm:prSet>
      <dgm:spPr/>
    </dgm:pt>
    <dgm:pt modelId="{CCD787E1-0A21-479F-B228-568F447200B1}" type="pres">
      <dgm:prSet presAssocID="{6D5380C8-E719-494B-9BD9-AF38BB60BE28}" presName="Accent2" presStyleCnt="0"/>
      <dgm:spPr/>
    </dgm:pt>
    <dgm:pt modelId="{88C93F6B-0092-4302-BCF6-7F7AC53E394E}" type="pres">
      <dgm:prSet presAssocID="{6D5380C8-E719-494B-9BD9-AF38BB60BE28}" presName="Accent" presStyleLbl="bgShp" presStyleIdx="1" presStyleCnt="6"/>
      <dgm:spPr/>
    </dgm:pt>
    <dgm:pt modelId="{3195DE24-4B1E-403B-86D3-FD99A5193A77}" type="pres">
      <dgm:prSet presAssocID="{6D5380C8-E719-494B-9BD9-AF38BB60BE28}" presName="Child2" presStyleLbl="node1" presStyleIdx="1" presStyleCnt="6">
        <dgm:presLayoutVars>
          <dgm:chMax val="0"/>
          <dgm:chPref val="0"/>
          <dgm:bulletEnabled val="1"/>
        </dgm:presLayoutVars>
      </dgm:prSet>
      <dgm:spPr/>
    </dgm:pt>
    <dgm:pt modelId="{E76507A6-B1DD-4FAA-B5A5-8E4FC97ADBAC}" type="pres">
      <dgm:prSet presAssocID="{C20023D2-A5C8-4182-A9A0-EA62CEF49BC9}" presName="Accent3" presStyleCnt="0"/>
      <dgm:spPr/>
    </dgm:pt>
    <dgm:pt modelId="{F47A424F-DD98-4606-B13A-0D33DF72B0FE}" type="pres">
      <dgm:prSet presAssocID="{C20023D2-A5C8-4182-A9A0-EA62CEF49BC9}" presName="Accent" presStyleLbl="bgShp" presStyleIdx="2" presStyleCnt="6"/>
      <dgm:spPr/>
    </dgm:pt>
    <dgm:pt modelId="{C2770181-D3A2-4356-BC1C-1FCC886872B1}" type="pres">
      <dgm:prSet presAssocID="{C20023D2-A5C8-4182-A9A0-EA62CEF49BC9}" presName="Child3" presStyleLbl="node1" presStyleIdx="2" presStyleCnt="6">
        <dgm:presLayoutVars>
          <dgm:chMax val="0"/>
          <dgm:chPref val="0"/>
          <dgm:bulletEnabled val="1"/>
        </dgm:presLayoutVars>
      </dgm:prSet>
      <dgm:spPr/>
    </dgm:pt>
    <dgm:pt modelId="{9577247A-B784-4997-9049-351600F57E85}" type="pres">
      <dgm:prSet presAssocID="{7D4E7323-0395-496E-ADDC-EB1DFAA30C44}" presName="Accent4" presStyleCnt="0"/>
      <dgm:spPr/>
    </dgm:pt>
    <dgm:pt modelId="{61D23B0B-DF77-4943-8232-988265F6DE7F}" type="pres">
      <dgm:prSet presAssocID="{7D4E7323-0395-496E-ADDC-EB1DFAA30C44}" presName="Accent" presStyleLbl="bgShp" presStyleIdx="3" presStyleCnt="6"/>
      <dgm:spPr/>
    </dgm:pt>
    <dgm:pt modelId="{3B8927B5-8E29-40E8-9CC6-8793325536AD}" type="pres">
      <dgm:prSet presAssocID="{7D4E7323-0395-496E-ADDC-EB1DFAA30C44}" presName="Child4" presStyleLbl="node1" presStyleIdx="3" presStyleCnt="6">
        <dgm:presLayoutVars>
          <dgm:chMax val="0"/>
          <dgm:chPref val="0"/>
          <dgm:bulletEnabled val="1"/>
        </dgm:presLayoutVars>
      </dgm:prSet>
      <dgm:spPr/>
    </dgm:pt>
    <dgm:pt modelId="{F7536451-A7C5-448A-B874-9EA5C7FC3BEB}" type="pres">
      <dgm:prSet presAssocID="{6A08ACC8-C0FB-49BB-9EA9-653FBC150D7F}" presName="Accent5" presStyleCnt="0"/>
      <dgm:spPr/>
    </dgm:pt>
    <dgm:pt modelId="{384B31AF-7363-49EC-A864-DFF46ED5837B}" type="pres">
      <dgm:prSet presAssocID="{6A08ACC8-C0FB-49BB-9EA9-653FBC150D7F}" presName="Accent" presStyleLbl="bgShp" presStyleIdx="4" presStyleCnt="6"/>
      <dgm:spPr/>
    </dgm:pt>
    <dgm:pt modelId="{6191D6E9-5764-4B48-91BE-6330A5C790B5}" type="pres">
      <dgm:prSet presAssocID="{6A08ACC8-C0FB-49BB-9EA9-653FBC150D7F}" presName="Child5" presStyleLbl="node1" presStyleIdx="4" presStyleCnt="6">
        <dgm:presLayoutVars>
          <dgm:chMax val="0"/>
          <dgm:chPref val="0"/>
          <dgm:bulletEnabled val="1"/>
        </dgm:presLayoutVars>
      </dgm:prSet>
      <dgm:spPr/>
    </dgm:pt>
    <dgm:pt modelId="{C08FC9A7-214D-4FA4-8254-4D88C5111285}" type="pres">
      <dgm:prSet presAssocID="{88B13761-6DB1-4040-B53D-C49A9D697E7A}" presName="Accent6" presStyleCnt="0"/>
      <dgm:spPr/>
    </dgm:pt>
    <dgm:pt modelId="{9B2708AD-C05B-4DFB-9A64-F7ECDD979155}" type="pres">
      <dgm:prSet presAssocID="{88B13761-6DB1-4040-B53D-C49A9D697E7A}" presName="Accent" presStyleLbl="bgShp" presStyleIdx="5" presStyleCnt="6"/>
      <dgm:spPr/>
    </dgm:pt>
    <dgm:pt modelId="{AE516344-5EE5-436C-8061-07A3D1C07168}" type="pres">
      <dgm:prSet presAssocID="{88B13761-6DB1-4040-B53D-C49A9D697E7A}" presName="Child6" presStyleLbl="node1" presStyleIdx="5" presStyleCnt="6">
        <dgm:presLayoutVars>
          <dgm:chMax val="0"/>
          <dgm:chPref val="0"/>
          <dgm:bulletEnabled val="1"/>
        </dgm:presLayoutVars>
      </dgm:prSet>
      <dgm:spPr/>
    </dgm:pt>
  </dgm:ptLst>
  <dgm:cxnLst>
    <dgm:cxn modelId="{71E46827-D197-472A-AD5C-2AEEACE81991}" type="presOf" srcId="{C20023D2-A5C8-4182-A9A0-EA62CEF49BC9}" destId="{C2770181-D3A2-4356-BC1C-1FCC886872B1}" srcOrd="0" destOrd="0" presId="urn:microsoft.com/office/officeart/2011/layout/HexagonRadial"/>
    <dgm:cxn modelId="{C810BE2A-B9CB-405B-8724-52167F0F15E4}" type="presOf" srcId="{88B13761-6DB1-4040-B53D-C49A9D697E7A}" destId="{AE516344-5EE5-436C-8061-07A3D1C07168}" srcOrd="0" destOrd="0" presId="urn:microsoft.com/office/officeart/2011/layout/HexagonRadial"/>
    <dgm:cxn modelId="{A1385136-0972-4D9C-8D18-E778C185DE1E}" srcId="{804DF010-72B4-4344-8861-2E186928346D}" destId="{88B13761-6DB1-4040-B53D-C49A9D697E7A}" srcOrd="5" destOrd="0" parTransId="{A93E5E7C-1B67-4284-8C53-1C3949128F26}" sibTransId="{95D5DFD4-B6B7-4A39-A0B8-7CBC900FF9FB}"/>
    <dgm:cxn modelId="{B21A055C-A5EA-4CEB-B011-00791DCEE3C9}" srcId="{804DF010-72B4-4344-8861-2E186928346D}" destId="{6D5380C8-E719-494B-9BD9-AF38BB60BE28}" srcOrd="1" destOrd="0" parTransId="{E3AB8ACD-FE19-4BB6-B055-3F546CB88519}" sibTransId="{D6D67299-FBD6-4BC0-BADD-781B3DAA52B7}"/>
    <dgm:cxn modelId="{DE5E3564-175D-4253-8A5E-EDCA6ADFA414}" srcId="{804DF010-72B4-4344-8861-2E186928346D}" destId="{C20023D2-A5C8-4182-A9A0-EA62CEF49BC9}" srcOrd="2" destOrd="0" parTransId="{6B943DC3-C1B8-4856-918B-FDB0552F8CE6}" sibTransId="{BDBCEE99-EFBB-49CA-8FD4-C033C05DDF6F}"/>
    <dgm:cxn modelId="{B3F2AC4E-BDFC-4A5F-A288-C2AAF65C2929}" type="presOf" srcId="{6A08ACC8-C0FB-49BB-9EA9-653FBC150D7F}" destId="{6191D6E9-5764-4B48-91BE-6330A5C790B5}" srcOrd="0" destOrd="0" presId="urn:microsoft.com/office/officeart/2011/layout/HexagonRadial"/>
    <dgm:cxn modelId="{30782470-4643-4462-B666-3DC13B1DA8D0}" type="presOf" srcId="{7D4E7323-0395-496E-ADDC-EB1DFAA30C44}" destId="{3B8927B5-8E29-40E8-9CC6-8793325536AD}" srcOrd="0" destOrd="0" presId="urn:microsoft.com/office/officeart/2011/layout/HexagonRadial"/>
    <dgm:cxn modelId="{32AA4174-795A-4C5F-90A2-D2067A55C177}" type="presOf" srcId="{0692BA54-63A7-463D-A84B-ED09914DCB0E}" destId="{154D7494-6424-4F6F-BE20-CE958AEEA9EF}" srcOrd="0" destOrd="0" presId="urn:microsoft.com/office/officeart/2011/layout/HexagonRadial"/>
    <dgm:cxn modelId="{04DD2CB5-1358-4477-9F71-0B4AFFCED667}" type="presOf" srcId="{6D5380C8-E719-494B-9BD9-AF38BB60BE28}" destId="{3195DE24-4B1E-403B-86D3-FD99A5193A77}" srcOrd="0" destOrd="0" presId="urn:microsoft.com/office/officeart/2011/layout/HexagonRadial"/>
    <dgm:cxn modelId="{B993FFBC-7BB3-4B5F-9D33-54BD20F7C556}" srcId="{804DF010-72B4-4344-8861-2E186928346D}" destId="{7D4E7323-0395-496E-ADDC-EB1DFAA30C44}" srcOrd="3" destOrd="0" parTransId="{F5552A79-A119-42DB-9458-17521CF7D0B9}" sibTransId="{8C39E8AF-10AC-49B9-8741-5473A6A68D24}"/>
    <dgm:cxn modelId="{CE9078C9-BAC7-4A7E-9956-E66C38B11905}" srcId="{804DF010-72B4-4344-8861-2E186928346D}" destId="{6A08ACC8-C0FB-49BB-9EA9-653FBC150D7F}" srcOrd="4" destOrd="0" parTransId="{1DEC156C-BBA5-4A58-9ACC-8C98F33FF85E}" sibTransId="{3956016B-4190-40D2-81C3-E9988F8EC7B8}"/>
    <dgm:cxn modelId="{A245E4D5-AE68-4A58-9980-712826BF8C31}" srcId="{E48B73D2-4570-492E-AC99-6FD83B571D94}" destId="{804DF010-72B4-4344-8861-2E186928346D}" srcOrd="0" destOrd="0" parTransId="{0B8A017A-BA74-431F-A496-6EBF504BBCD2}" sibTransId="{244A6D87-C56A-46DE-B01C-676D57E57E50}"/>
    <dgm:cxn modelId="{E60676DB-11DC-4ADC-8606-FE4C7A9425BF}" type="presOf" srcId="{E48B73D2-4570-492E-AC99-6FD83B571D94}" destId="{B7FA4472-6B10-47DA-A32D-F27B2D4F3D24}" srcOrd="0" destOrd="0" presId="urn:microsoft.com/office/officeart/2011/layout/HexagonRadial"/>
    <dgm:cxn modelId="{F0FD9AE9-8076-4689-B915-1E729C88EF18}" srcId="{804DF010-72B4-4344-8861-2E186928346D}" destId="{0692BA54-63A7-463D-A84B-ED09914DCB0E}" srcOrd="0" destOrd="0" parTransId="{205426C6-99DB-40A3-BFAF-6E74959033E0}" sibTransId="{172061E6-3C69-406B-9879-81DAB02C93FF}"/>
    <dgm:cxn modelId="{39D9F9FE-1184-40CE-AF84-8F4016CE9B95}" type="presOf" srcId="{804DF010-72B4-4344-8861-2E186928346D}" destId="{96E00134-E0CB-4CA5-8727-F7BF77167471}" srcOrd="0" destOrd="0" presId="urn:microsoft.com/office/officeart/2011/layout/HexagonRadial"/>
    <dgm:cxn modelId="{36B63362-04B2-46F3-8636-E60945700E6E}" type="presParOf" srcId="{B7FA4472-6B10-47DA-A32D-F27B2D4F3D24}" destId="{96E00134-E0CB-4CA5-8727-F7BF77167471}" srcOrd="0" destOrd="0" presId="urn:microsoft.com/office/officeart/2011/layout/HexagonRadial"/>
    <dgm:cxn modelId="{3570A3C0-5372-4C7D-83CA-AA19553F8280}" type="presParOf" srcId="{B7FA4472-6B10-47DA-A32D-F27B2D4F3D24}" destId="{E4818B62-ECE8-4447-908D-6B2DF991ED8F}" srcOrd="1" destOrd="0" presId="urn:microsoft.com/office/officeart/2011/layout/HexagonRadial"/>
    <dgm:cxn modelId="{B9FF991B-CCDC-4953-9AC4-19A5B033A76A}" type="presParOf" srcId="{E4818B62-ECE8-4447-908D-6B2DF991ED8F}" destId="{0B2E54F2-3B67-4A97-9441-6794281C13F6}" srcOrd="0" destOrd="0" presId="urn:microsoft.com/office/officeart/2011/layout/HexagonRadial"/>
    <dgm:cxn modelId="{9BCE7F54-4319-4BE6-9741-B2CEBF8DE0B3}" type="presParOf" srcId="{B7FA4472-6B10-47DA-A32D-F27B2D4F3D24}" destId="{154D7494-6424-4F6F-BE20-CE958AEEA9EF}" srcOrd="2" destOrd="0" presId="urn:microsoft.com/office/officeart/2011/layout/HexagonRadial"/>
    <dgm:cxn modelId="{AD79E048-F00A-4739-8BF8-06F02D696690}" type="presParOf" srcId="{B7FA4472-6B10-47DA-A32D-F27B2D4F3D24}" destId="{CCD787E1-0A21-479F-B228-568F447200B1}" srcOrd="3" destOrd="0" presId="urn:microsoft.com/office/officeart/2011/layout/HexagonRadial"/>
    <dgm:cxn modelId="{4F057299-4E2B-432B-9972-1E0242779E86}" type="presParOf" srcId="{CCD787E1-0A21-479F-B228-568F447200B1}" destId="{88C93F6B-0092-4302-BCF6-7F7AC53E394E}" srcOrd="0" destOrd="0" presId="urn:microsoft.com/office/officeart/2011/layout/HexagonRadial"/>
    <dgm:cxn modelId="{E504D07A-538B-43E9-86BA-95E8F467974A}" type="presParOf" srcId="{B7FA4472-6B10-47DA-A32D-F27B2D4F3D24}" destId="{3195DE24-4B1E-403B-86D3-FD99A5193A77}" srcOrd="4" destOrd="0" presId="urn:microsoft.com/office/officeart/2011/layout/HexagonRadial"/>
    <dgm:cxn modelId="{E2F76130-22D8-4377-ABCA-8D8C9A7ED538}" type="presParOf" srcId="{B7FA4472-6B10-47DA-A32D-F27B2D4F3D24}" destId="{E76507A6-B1DD-4FAA-B5A5-8E4FC97ADBAC}" srcOrd="5" destOrd="0" presId="urn:microsoft.com/office/officeart/2011/layout/HexagonRadial"/>
    <dgm:cxn modelId="{67405FF8-AC37-4839-B815-88C5CB96DE81}" type="presParOf" srcId="{E76507A6-B1DD-4FAA-B5A5-8E4FC97ADBAC}" destId="{F47A424F-DD98-4606-B13A-0D33DF72B0FE}" srcOrd="0" destOrd="0" presId="urn:microsoft.com/office/officeart/2011/layout/HexagonRadial"/>
    <dgm:cxn modelId="{549662FD-583A-427D-A27B-FCC74C5D0F48}" type="presParOf" srcId="{B7FA4472-6B10-47DA-A32D-F27B2D4F3D24}" destId="{C2770181-D3A2-4356-BC1C-1FCC886872B1}" srcOrd="6" destOrd="0" presId="urn:microsoft.com/office/officeart/2011/layout/HexagonRadial"/>
    <dgm:cxn modelId="{31689501-42E6-4C07-B44F-2241609372C2}" type="presParOf" srcId="{B7FA4472-6B10-47DA-A32D-F27B2D4F3D24}" destId="{9577247A-B784-4997-9049-351600F57E85}" srcOrd="7" destOrd="0" presId="urn:microsoft.com/office/officeart/2011/layout/HexagonRadial"/>
    <dgm:cxn modelId="{83642939-DA86-45F8-940A-570DA0283708}" type="presParOf" srcId="{9577247A-B784-4997-9049-351600F57E85}" destId="{61D23B0B-DF77-4943-8232-988265F6DE7F}" srcOrd="0" destOrd="0" presId="urn:microsoft.com/office/officeart/2011/layout/HexagonRadial"/>
    <dgm:cxn modelId="{FC9C288F-16B1-4E2A-BE06-36D260E34C2B}" type="presParOf" srcId="{B7FA4472-6B10-47DA-A32D-F27B2D4F3D24}" destId="{3B8927B5-8E29-40E8-9CC6-8793325536AD}" srcOrd="8" destOrd="0" presId="urn:microsoft.com/office/officeart/2011/layout/HexagonRadial"/>
    <dgm:cxn modelId="{5F40337E-FD6D-4B25-B600-3F8AB953818D}" type="presParOf" srcId="{B7FA4472-6B10-47DA-A32D-F27B2D4F3D24}" destId="{F7536451-A7C5-448A-B874-9EA5C7FC3BEB}" srcOrd="9" destOrd="0" presId="urn:microsoft.com/office/officeart/2011/layout/HexagonRadial"/>
    <dgm:cxn modelId="{FC2E353E-4B08-4592-8DE7-4AD0B2FF7610}" type="presParOf" srcId="{F7536451-A7C5-448A-B874-9EA5C7FC3BEB}" destId="{384B31AF-7363-49EC-A864-DFF46ED5837B}" srcOrd="0" destOrd="0" presId="urn:microsoft.com/office/officeart/2011/layout/HexagonRadial"/>
    <dgm:cxn modelId="{3881C776-5FEC-48EF-A41B-C4E968B97DAF}" type="presParOf" srcId="{B7FA4472-6B10-47DA-A32D-F27B2D4F3D24}" destId="{6191D6E9-5764-4B48-91BE-6330A5C790B5}" srcOrd="10" destOrd="0" presId="urn:microsoft.com/office/officeart/2011/layout/HexagonRadial"/>
    <dgm:cxn modelId="{A3EE2E14-585D-47B1-A46C-94790A2DF509}" type="presParOf" srcId="{B7FA4472-6B10-47DA-A32D-F27B2D4F3D24}" destId="{C08FC9A7-214D-4FA4-8254-4D88C5111285}" srcOrd="11" destOrd="0" presId="urn:microsoft.com/office/officeart/2011/layout/HexagonRadial"/>
    <dgm:cxn modelId="{C0AA9579-AC99-4B2A-A805-57339008A792}" type="presParOf" srcId="{C08FC9A7-214D-4FA4-8254-4D88C5111285}" destId="{9B2708AD-C05B-4DFB-9A64-F7ECDD979155}" srcOrd="0" destOrd="0" presId="urn:microsoft.com/office/officeart/2011/layout/HexagonRadial"/>
    <dgm:cxn modelId="{66450651-B414-4F08-8F70-F851DC98EE59}" type="presParOf" srcId="{B7FA4472-6B10-47DA-A32D-F27B2D4F3D24}" destId="{AE516344-5EE5-436C-8061-07A3D1C07168}"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3" qsCatId="simple" csTypeId="urn:microsoft.com/office/officeart/2005/8/colors/accent1_2#3" csCatId="accent1" phldr="1"/>
      <dgm:spPr/>
      <dgm:t>
        <a:bodyPr/>
        <a:lstStyle/>
        <a:p>
          <a:endParaRPr lang="en-GB"/>
        </a:p>
      </dgm:t>
    </dgm:pt>
    <dgm:pt modelId="{69AE2A19-D2C8-40C0-9932-123EFA587713}">
      <dgm:prSet phldrT="[Text]"/>
      <dgm:spPr/>
      <dgm:t>
        <a:bodyPr/>
        <a:lstStyle/>
        <a:p>
          <a:pPr>
            <a:buNone/>
          </a:pPr>
          <a:r>
            <a:rPr lang="en-GB" b="0" i="0"/>
            <a:t>What it means to study business at Level 4 </a:t>
          </a:r>
          <a:endParaRPr lang="en-GB"/>
        </a:p>
      </dgm:t>
    </dgm:pt>
    <dgm:pt modelId="{4E3B7DD2-F4C3-42AC-BE5A-F480468E2A8A}" type="parTrans" cxnId="{0C581FAF-7B88-4916-8E9C-550A7E022BC8}">
      <dgm:prSet/>
      <dgm:spPr/>
      <dgm:t>
        <a:bodyPr/>
        <a:lstStyle/>
        <a:p>
          <a:endParaRPr lang="en-GB"/>
        </a:p>
      </dgm:t>
    </dgm:pt>
    <dgm:pt modelId="{58369097-7B5A-440B-A6D1-AF1F3C9BB4BA}" type="sibTrans" cxnId="{0C581FAF-7B88-4916-8E9C-550A7E022BC8}">
      <dgm:prSet/>
      <dgm:spPr/>
      <dgm:t>
        <a:bodyPr/>
        <a:lstStyle/>
        <a:p>
          <a:endParaRPr lang="en-GB"/>
        </a:p>
      </dgm:t>
    </dgm:pt>
    <dgm:pt modelId="{9CE888BA-DB5D-4693-A554-D5E17D3F5398}">
      <dgm:prSet phldrT="[Text]"/>
      <dgm:spPr/>
      <dgm:t>
        <a:bodyPr/>
        <a:lstStyle/>
        <a:p>
          <a:pPr>
            <a:buNone/>
          </a:pPr>
          <a:r>
            <a:rPr lang="en-GB" b="0" i="0"/>
            <a:t>Key questions and decision-making</a:t>
          </a:r>
          <a:endParaRPr lang="en-GB"/>
        </a:p>
      </dgm:t>
    </dgm:pt>
    <dgm:pt modelId="{EFE77CD2-60DA-4248-BD8F-CBFF3922AFA4}" type="parTrans" cxnId="{DA6B1C0A-5480-489B-8BDC-75F9D096D16C}">
      <dgm:prSet/>
      <dgm:spPr/>
      <dgm:t>
        <a:bodyPr/>
        <a:lstStyle/>
        <a:p>
          <a:endParaRPr lang="en-GB"/>
        </a:p>
      </dgm:t>
    </dgm:pt>
    <dgm:pt modelId="{5C1A57D6-314A-4AE8-9E27-6C9D930CF341}" type="sibTrans" cxnId="{DA6B1C0A-5480-489B-8BDC-75F9D096D16C}">
      <dgm:prSet/>
      <dgm:spPr/>
      <dgm:t>
        <a:bodyPr/>
        <a:lstStyle/>
        <a:p>
          <a:endParaRPr lang="en-GB"/>
        </a:p>
      </dgm:t>
    </dgm:pt>
    <dgm:pt modelId="{274B5D62-E251-4951-96E1-837A8390223F}">
      <dgm:prSet phldrT="[Text]"/>
      <dgm:spPr/>
      <dgm:t>
        <a:bodyPr/>
        <a:lstStyle/>
        <a:p>
          <a:pPr>
            <a:buNone/>
          </a:pPr>
          <a:r>
            <a:rPr lang="en-GB" b="0" i="0"/>
            <a:t>Key expectations </a:t>
          </a:r>
          <a:endParaRPr lang="en-GB"/>
        </a:p>
      </dgm:t>
    </dgm:pt>
    <dgm:pt modelId="{EB2F3AAF-33DE-464E-8556-E5EF18ECE8D3}" type="parTrans" cxnId="{675C5A99-DC73-4A19-8AB5-61C6809661F4}">
      <dgm:prSet/>
      <dgm:spPr/>
      <dgm:t>
        <a:bodyPr/>
        <a:lstStyle/>
        <a:p>
          <a:endParaRPr lang="en-GB"/>
        </a:p>
      </dgm:t>
    </dgm:pt>
    <dgm:pt modelId="{24F7C373-F02C-481E-B013-2047C50EC073}" type="sibTrans" cxnId="{675C5A99-DC73-4A19-8AB5-61C6809661F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9D7286C2-2F42-4AE0-8BBC-C828BCD40EDB}" type="pres">
      <dgm:prSet presAssocID="{69AE2A19-D2C8-40C0-9932-123EFA587713}" presName="parentLin" presStyleCnt="0"/>
      <dgm:spPr/>
    </dgm:pt>
    <dgm:pt modelId="{F96A8B0E-CAB9-4529-8834-FD26A05C75EA}" type="pres">
      <dgm:prSet presAssocID="{69AE2A19-D2C8-40C0-9932-123EFA587713}" presName="parentLeftMargin" presStyleLbl="node1" presStyleIdx="0" presStyleCnt="3"/>
      <dgm:spPr/>
    </dgm:pt>
    <dgm:pt modelId="{0AAA05E8-EAA7-42C7-B01E-736BA16263B5}" type="pres">
      <dgm:prSet presAssocID="{69AE2A19-D2C8-40C0-9932-123EFA587713}" presName="parentText" presStyleLbl="node1" presStyleIdx="0" presStyleCnt="3">
        <dgm:presLayoutVars>
          <dgm:chMax val="0"/>
          <dgm:bulletEnabled val="1"/>
        </dgm:presLayoutVars>
      </dgm:prSet>
      <dgm:spPr/>
    </dgm:pt>
    <dgm:pt modelId="{AED77076-26A8-4E9B-90DC-412563489ABE}" type="pres">
      <dgm:prSet presAssocID="{69AE2A19-D2C8-40C0-9932-123EFA587713}" presName="negativeSpace" presStyleCnt="0"/>
      <dgm:spPr/>
    </dgm:pt>
    <dgm:pt modelId="{BB515874-186E-46AA-AFFD-E73F1E2CB3B8}" type="pres">
      <dgm:prSet presAssocID="{69AE2A19-D2C8-40C0-9932-123EFA587713}" presName="childText" presStyleLbl="conFgAcc1" presStyleIdx="0" presStyleCnt="3">
        <dgm:presLayoutVars>
          <dgm:bulletEnabled val="1"/>
        </dgm:presLayoutVars>
      </dgm:prSet>
      <dgm:spPr/>
    </dgm:pt>
    <dgm:pt modelId="{5F982381-9E8C-4FDC-8420-DAF804DDEAE0}" type="pres">
      <dgm:prSet presAssocID="{58369097-7B5A-440B-A6D1-AF1F3C9BB4BA}" presName="spaceBetweenRectangles" presStyleCnt="0"/>
      <dgm:spPr/>
    </dgm:pt>
    <dgm:pt modelId="{0DA2B9D6-1268-4575-9DE6-88EC175D161C}" type="pres">
      <dgm:prSet presAssocID="{9CE888BA-DB5D-4693-A554-D5E17D3F5398}" presName="parentLin" presStyleCnt="0"/>
      <dgm:spPr/>
    </dgm:pt>
    <dgm:pt modelId="{E06AEBA4-2995-4101-9561-5E102A4C9507}" type="pres">
      <dgm:prSet presAssocID="{9CE888BA-DB5D-4693-A554-D5E17D3F5398}" presName="parentLeftMargin" presStyleLbl="node1" presStyleIdx="0" presStyleCnt="3"/>
      <dgm:spPr/>
    </dgm:pt>
    <dgm:pt modelId="{2038E0B5-790A-47B5-AC0C-1EE891D6F8B0}" type="pres">
      <dgm:prSet presAssocID="{9CE888BA-DB5D-4693-A554-D5E17D3F5398}" presName="parentText" presStyleLbl="node1" presStyleIdx="1" presStyleCnt="3">
        <dgm:presLayoutVars>
          <dgm:chMax val="0"/>
          <dgm:bulletEnabled val="1"/>
        </dgm:presLayoutVars>
      </dgm:prSet>
      <dgm:spPr/>
    </dgm:pt>
    <dgm:pt modelId="{B5FAA7C8-32F7-4045-9D2F-8DDFF4FEE79D}" type="pres">
      <dgm:prSet presAssocID="{9CE888BA-DB5D-4693-A554-D5E17D3F5398}" presName="negativeSpace" presStyleCnt="0"/>
      <dgm:spPr/>
    </dgm:pt>
    <dgm:pt modelId="{717F7E87-911E-4D05-AC10-070E82D10981}" type="pres">
      <dgm:prSet presAssocID="{9CE888BA-DB5D-4693-A554-D5E17D3F5398}" presName="childText" presStyleLbl="conFgAcc1" presStyleIdx="1" presStyleCnt="3">
        <dgm:presLayoutVars>
          <dgm:bulletEnabled val="1"/>
        </dgm:presLayoutVars>
      </dgm:prSet>
      <dgm:spPr/>
    </dgm:pt>
    <dgm:pt modelId="{3267A02D-0753-4537-8236-FE61E01585A7}" type="pres">
      <dgm:prSet presAssocID="{5C1A57D6-314A-4AE8-9E27-6C9D930CF341}" presName="spaceBetweenRectangles" presStyleCnt="0"/>
      <dgm:spPr/>
    </dgm:pt>
    <dgm:pt modelId="{C0156812-9DBD-4210-A799-F31415033C40}" type="pres">
      <dgm:prSet presAssocID="{274B5D62-E251-4951-96E1-837A8390223F}" presName="parentLin" presStyleCnt="0"/>
      <dgm:spPr/>
    </dgm:pt>
    <dgm:pt modelId="{86C44ECA-B585-4FAD-8590-66C92349D75B}" type="pres">
      <dgm:prSet presAssocID="{274B5D62-E251-4951-96E1-837A8390223F}" presName="parentLeftMargin" presStyleLbl="node1" presStyleIdx="1" presStyleCnt="3"/>
      <dgm:spPr/>
    </dgm:pt>
    <dgm:pt modelId="{027802AF-CB1E-4210-8B39-EC56887D9844}" type="pres">
      <dgm:prSet presAssocID="{274B5D62-E251-4951-96E1-837A8390223F}" presName="parentText" presStyleLbl="node1" presStyleIdx="2" presStyleCnt="3">
        <dgm:presLayoutVars>
          <dgm:chMax val="0"/>
          <dgm:bulletEnabled val="1"/>
        </dgm:presLayoutVars>
      </dgm:prSet>
      <dgm:spPr/>
    </dgm:pt>
    <dgm:pt modelId="{0D90ACB9-98E8-445A-9ADA-F859D43DD2D9}" type="pres">
      <dgm:prSet presAssocID="{274B5D62-E251-4951-96E1-837A8390223F}" presName="negativeSpace" presStyleCnt="0"/>
      <dgm:spPr/>
    </dgm:pt>
    <dgm:pt modelId="{9FFAFA9F-752B-4C29-8996-D070CC919FCB}" type="pres">
      <dgm:prSet presAssocID="{274B5D62-E251-4951-96E1-837A8390223F}" presName="childText" presStyleLbl="conFgAcc1" presStyleIdx="2" presStyleCnt="3">
        <dgm:presLayoutVars>
          <dgm:bulletEnabled val="1"/>
        </dgm:presLayoutVars>
      </dgm:prSet>
      <dgm:spPr/>
    </dgm:pt>
  </dgm:ptLst>
  <dgm:cxnLst>
    <dgm:cxn modelId="{DA6B1C0A-5480-489B-8BDC-75F9D096D16C}" srcId="{D8F6DCAB-BE7F-496A-9546-DFA225D8321F}" destId="{9CE888BA-DB5D-4693-A554-D5E17D3F5398}" srcOrd="1" destOrd="0" parTransId="{EFE77CD2-60DA-4248-BD8F-CBFF3922AFA4}" sibTransId="{5C1A57D6-314A-4AE8-9E27-6C9D930CF341}"/>
    <dgm:cxn modelId="{6F4D0E5D-327E-4B0B-ACFA-066CBCBD2278}" type="presOf" srcId="{274B5D62-E251-4951-96E1-837A8390223F}" destId="{86C44ECA-B585-4FAD-8590-66C92349D75B}" srcOrd="0" destOrd="0" presId="urn:microsoft.com/office/officeart/2005/8/layout/list1"/>
    <dgm:cxn modelId="{08C8DF54-52AB-42F1-A71D-1A5273E7159A}" type="presOf" srcId="{274B5D62-E251-4951-96E1-837A8390223F}" destId="{027802AF-CB1E-4210-8B39-EC56887D9844}" srcOrd="1" destOrd="0" presId="urn:microsoft.com/office/officeart/2005/8/layout/list1"/>
    <dgm:cxn modelId="{3E278F94-0CC3-40E9-99D3-A2FBB27BAD35}" type="presOf" srcId="{9CE888BA-DB5D-4693-A554-D5E17D3F5398}" destId="{E06AEBA4-2995-4101-9561-5E102A4C9507}" srcOrd="0" destOrd="0" presId="urn:microsoft.com/office/officeart/2005/8/layout/list1"/>
    <dgm:cxn modelId="{675C5A99-DC73-4A19-8AB5-61C6809661F4}" srcId="{D8F6DCAB-BE7F-496A-9546-DFA225D8321F}" destId="{274B5D62-E251-4951-96E1-837A8390223F}" srcOrd="2" destOrd="0" parTransId="{EB2F3AAF-33DE-464E-8556-E5EF18ECE8D3}" sibTransId="{24F7C373-F02C-481E-B013-2047C50EC073}"/>
    <dgm:cxn modelId="{0C581FAF-7B88-4916-8E9C-550A7E022BC8}" srcId="{D8F6DCAB-BE7F-496A-9546-DFA225D8321F}" destId="{69AE2A19-D2C8-40C0-9932-123EFA587713}" srcOrd="0" destOrd="0" parTransId="{4E3B7DD2-F4C3-42AC-BE5A-F480468E2A8A}" sibTransId="{58369097-7B5A-440B-A6D1-AF1F3C9BB4BA}"/>
    <dgm:cxn modelId="{36CCE1B0-7FD5-47AD-8555-4B63114AFA55}" type="presOf" srcId="{69AE2A19-D2C8-40C0-9932-123EFA587713}" destId="{F96A8B0E-CAB9-4529-8834-FD26A05C75EA}" srcOrd="0" destOrd="0" presId="urn:microsoft.com/office/officeart/2005/8/layout/list1"/>
    <dgm:cxn modelId="{9D9EF4B0-0402-4657-A172-0BF4402AFAB1}" type="presOf" srcId="{9CE888BA-DB5D-4693-A554-D5E17D3F5398}" destId="{2038E0B5-790A-47B5-AC0C-1EE891D6F8B0}" srcOrd="1" destOrd="0" presId="urn:microsoft.com/office/officeart/2005/8/layout/list1"/>
    <dgm:cxn modelId="{E0E892CC-CB91-4A31-BEB6-7D74802E5668}" type="presOf" srcId="{69AE2A19-D2C8-40C0-9932-123EFA587713}" destId="{0AAA05E8-EAA7-42C7-B01E-736BA16263B5}"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3D5DDE31-094E-49C5-A03F-D52F52BDC058}" type="presParOf" srcId="{9CF64F5B-328C-49B9-AF3A-EB96BC66833D}" destId="{9D7286C2-2F42-4AE0-8BBC-C828BCD40EDB}" srcOrd="0" destOrd="0" presId="urn:microsoft.com/office/officeart/2005/8/layout/list1"/>
    <dgm:cxn modelId="{0121557C-FF73-4C78-9D89-4ACED46ECF34}" type="presParOf" srcId="{9D7286C2-2F42-4AE0-8BBC-C828BCD40EDB}" destId="{F96A8B0E-CAB9-4529-8834-FD26A05C75EA}" srcOrd="0" destOrd="0" presId="urn:microsoft.com/office/officeart/2005/8/layout/list1"/>
    <dgm:cxn modelId="{A5335253-9D34-4E41-8346-B95871D7E87B}" type="presParOf" srcId="{9D7286C2-2F42-4AE0-8BBC-C828BCD40EDB}" destId="{0AAA05E8-EAA7-42C7-B01E-736BA16263B5}" srcOrd="1" destOrd="0" presId="urn:microsoft.com/office/officeart/2005/8/layout/list1"/>
    <dgm:cxn modelId="{C68BEDC1-9168-46FE-B8DB-13C70D1806E7}" type="presParOf" srcId="{9CF64F5B-328C-49B9-AF3A-EB96BC66833D}" destId="{AED77076-26A8-4E9B-90DC-412563489ABE}" srcOrd="1" destOrd="0" presId="urn:microsoft.com/office/officeart/2005/8/layout/list1"/>
    <dgm:cxn modelId="{0D9113CF-6061-41E9-B986-638EFD48CE2E}" type="presParOf" srcId="{9CF64F5B-328C-49B9-AF3A-EB96BC66833D}" destId="{BB515874-186E-46AA-AFFD-E73F1E2CB3B8}" srcOrd="2" destOrd="0" presId="urn:microsoft.com/office/officeart/2005/8/layout/list1"/>
    <dgm:cxn modelId="{0B69024A-945D-4B0C-BF77-71447129E03A}" type="presParOf" srcId="{9CF64F5B-328C-49B9-AF3A-EB96BC66833D}" destId="{5F982381-9E8C-4FDC-8420-DAF804DDEAE0}" srcOrd="3" destOrd="0" presId="urn:microsoft.com/office/officeart/2005/8/layout/list1"/>
    <dgm:cxn modelId="{216D1073-484C-4026-9E8A-C7A1091EC379}" type="presParOf" srcId="{9CF64F5B-328C-49B9-AF3A-EB96BC66833D}" destId="{0DA2B9D6-1268-4575-9DE6-88EC175D161C}" srcOrd="4" destOrd="0" presId="urn:microsoft.com/office/officeart/2005/8/layout/list1"/>
    <dgm:cxn modelId="{6BE9072C-D56E-459D-87E0-DAD5C980D6E9}" type="presParOf" srcId="{0DA2B9D6-1268-4575-9DE6-88EC175D161C}" destId="{E06AEBA4-2995-4101-9561-5E102A4C9507}" srcOrd="0" destOrd="0" presId="urn:microsoft.com/office/officeart/2005/8/layout/list1"/>
    <dgm:cxn modelId="{49408B8B-9589-47C7-9B9D-278DF77D6A97}" type="presParOf" srcId="{0DA2B9D6-1268-4575-9DE6-88EC175D161C}" destId="{2038E0B5-790A-47B5-AC0C-1EE891D6F8B0}" srcOrd="1" destOrd="0" presId="urn:microsoft.com/office/officeart/2005/8/layout/list1"/>
    <dgm:cxn modelId="{EBA48247-39EF-4C70-84AD-12FF72C9F68E}" type="presParOf" srcId="{9CF64F5B-328C-49B9-AF3A-EB96BC66833D}" destId="{B5FAA7C8-32F7-4045-9D2F-8DDFF4FEE79D}" srcOrd="5" destOrd="0" presId="urn:microsoft.com/office/officeart/2005/8/layout/list1"/>
    <dgm:cxn modelId="{AB7BB96A-F2FB-4E53-AA42-514E07533CDF}" type="presParOf" srcId="{9CF64F5B-328C-49B9-AF3A-EB96BC66833D}" destId="{717F7E87-911E-4D05-AC10-070E82D10981}" srcOrd="6" destOrd="0" presId="urn:microsoft.com/office/officeart/2005/8/layout/list1"/>
    <dgm:cxn modelId="{17B0B678-A972-412A-A1A0-11841925C009}" type="presParOf" srcId="{9CF64F5B-328C-49B9-AF3A-EB96BC66833D}" destId="{3267A02D-0753-4537-8236-FE61E01585A7}" srcOrd="7" destOrd="0" presId="urn:microsoft.com/office/officeart/2005/8/layout/list1"/>
    <dgm:cxn modelId="{BFE49A93-E1E9-4BBA-BA2D-9B562AB71522}" type="presParOf" srcId="{9CF64F5B-328C-49B9-AF3A-EB96BC66833D}" destId="{C0156812-9DBD-4210-A799-F31415033C40}" srcOrd="8" destOrd="0" presId="urn:microsoft.com/office/officeart/2005/8/layout/list1"/>
    <dgm:cxn modelId="{884AAE10-B7C9-4D82-AB32-5DEC592CB56E}" type="presParOf" srcId="{C0156812-9DBD-4210-A799-F31415033C40}" destId="{86C44ECA-B585-4FAD-8590-66C92349D75B}" srcOrd="0" destOrd="0" presId="urn:microsoft.com/office/officeart/2005/8/layout/list1"/>
    <dgm:cxn modelId="{4F31F070-9C70-4E8D-A2F8-B23C8BB9DF58}" type="presParOf" srcId="{C0156812-9DBD-4210-A799-F31415033C40}" destId="{027802AF-CB1E-4210-8B39-EC56887D9844}" srcOrd="1" destOrd="0" presId="urn:microsoft.com/office/officeart/2005/8/layout/list1"/>
    <dgm:cxn modelId="{0EE8A9E2-C11A-44E3-B855-F98F50AC8C5E}" type="presParOf" srcId="{9CF64F5B-328C-49B9-AF3A-EB96BC66833D}" destId="{0D90ACB9-98E8-445A-9ADA-F859D43DD2D9}" srcOrd="9" destOrd="0" presId="urn:microsoft.com/office/officeart/2005/8/layout/list1"/>
    <dgm:cxn modelId="{9997A4C8-57C1-4651-96F4-637E31B61932}" type="presParOf" srcId="{9CF64F5B-328C-49B9-AF3A-EB96BC66833D}" destId="{9FFAFA9F-752B-4C29-8996-D070CC919FC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4" qsCatId="simple" csTypeId="urn:microsoft.com/office/officeart/2005/8/colors/accent1_2#4" csCatId="accent1" phldr="1"/>
      <dgm:spPr/>
      <dgm:t>
        <a:bodyPr/>
        <a:lstStyle/>
        <a:p>
          <a:endParaRPr lang="en-GB"/>
        </a:p>
      </dgm:t>
    </dgm:pt>
    <dgm:pt modelId="{C0716BF1-5458-40FD-BFBD-FEBE4FA29176}">
      <dgm:prSet phldrT="[Text]" phldr="0"/>
      <dgm:spPr/>
      <dgm:t>
        <a:bodyPr/>
        <a:lstStyle/>
        <a:p>
          <a:r>
            <a:rPr lang="en-GB"/>
            <a:t>Reading</a:t>
          </a:r>
        </a:p>
      </dgm:t>
    </dgm:pt>
    <dgm:pt modelId="{24992DFF-2AAF-4B5C-B77D-2B12AC46A406}" type="parTrans" cxnId="{F6EBB673-B2FD-4720-A4A3-60875EB25271}">
      <dgm:prSet/>
      <dgm:spPr/>
      <dgm:t>
        <a:bodyPr/>
        <a:lstStyle/>
        <a:p>
          <a:endParaRPr lang="en-GB"/>
        </a:p>
      </dgm:t>
    </dgm:pt>
    <dgm:pt modelId="{E9A1433B-63C4-4A48-A1F1-271F8D730467}" type="sibTrans" cxnId="{F6EBB673-B2FD-4720-A4A3-60875EB25271}">
      <dgm:prSet/>
      <dgm:spPr/>
      <dgm:t>
        <a:bodyPr/>
        <a:lstStyle/>
        <a:p>
          <a:endParaRPr lang="en-GB"/>
        </a:p>
      </dgm:t>
    </dgm:pt>
    <dgm:pt modelId="{0DB2A319-341F-479C-86BE-B8FB34B68337}">
      <dgm:prSet phldrT="[Text]" phldr="0"/>
      <dgm:spPr/>
      <dgm:t>
        <a:bodyPr/>
        <a:lstStyle/>
        <a:p>
          <a:r>
            <a:rPr lang="en-GB"/>
            <a:t>Information</a:t>
          </a:r>
        </a:p>
      </dgm:t>
    </dgm:pt>
    <dgm:pt modelId="{58D6E2F6-2DB4-4007-A377-5F5E7000D553}" type="parTrans" cxnId="{F3225C76-D9AD-4D2C-A640-D51017F0C2BA}">
      <dgm:prSet/>
      <dgm:spPr/>
      <dgm:t>
        <a:bodyPr/>
        <a:lstStyle/>
        <a:p>
          <a:endParaRPr lang="en-GB"/>
        </a:p>
      </dgm:t>
    </dgm:pt>
    <dgm:pt modelId="{28384820-2278-411D-8D4C-838512BAF428}" type="sibTrans" cxnId="{F3225C76-D9AD-4D2C-A640-D51017F0C2BA}">
      <dgm:prSet/>
      <dgm:spPr/>
      <dgm:t>
        <a:bodyPr/>
        <a:lstStyle/>
        <a:p>
          <a:endParaRPr lang="en-GB"/>
        </a:p>
      </dgm:t>
    </dgm:pt>
    <dgm:pt modelId="{10B8374C-B796-47B5-9209-71D0578398B4}">
      <dgm:prSet phldrT="[Text]" phldr="0"/>
      <dgm:spPr/>
      <dgm:t>
        <a:bodyPr/>
        <a:lstStyle/>
        <a:p>
          <a:r>
            <a:rPr lang="en-GB"/>
            <a:t>Note-making</a:t>
          </a:r>
        </a:p>
      </dgm:t>
    </dgm:pt>
    <dgm:pt modelId="{0D4B7DCE-2442-4D73-8D76-B7B83B548119}" type="parTrans" cxnId="{B65D914C-4384-44A1-A97C-3AD0250958B0}">
      <dgm:prSet/>
      <dgm:spPr/>
      <dgm:t>
        <a:bodyPr/>
        <a:lstStyle/>
        <a:p>
          <a:endParaRPr lang="en-GB"/>
        </a:p>
      </dgm:t>
    </dgm:pt>
    <dgm:pt modelId="{6C4FF2ED-BA38-403C-AE8A-7B5F379AEC7C}" type="sibTrans" cxnId="{B65D914C-4384-44A1-A97C-3AD0250958B0}">
      <dgm:prSet/>
      <dgm:spPr/>
      <dgm:t>
        <a:bodyPr/>
        <a:lstStyle/>
        <a:p>
          <a:endParaRPr lang="en-GB"/>
        </a:p>
      </dgm:t>
    </dgm:pt>
    <dgm:pt modelId="{CA76154C-382A-4FA1-8AC2-56ABF17EEAD7}">
      <dgm:prSet phldrT="[Text]" phldr="0"/>
      <dgm:spPr/>
      <dgm:t>
        <a:bodyPr/>
        <a:lstStyle/>
        <a:p>
          <a:r>
            <a:rPr lang="en-GB"/>
            <a:t>Clearer Thinking</a:t>
          </a:r>
        </a:p>
      </dgm:t>
    </dgm:pt>
    <dgm:pt modelId="{B58AF711-E4F2-4FF8-ACC4-E5A360DCC60C}" type="parTrans" cxnId="{667EA968-EBBE-47A3-A63B-5B7702FAD787}">
      <dgm:prSet/>
      <dgm:spPr/>
      <dgm:t>
        <a:bodyPr/>
        <a:lstStyle/>
        <a:p>
          <a:endParaRPr lang="en-GB"/>
        </a:p>
      </dgm:t>
    </dgm:pt>
    <dgm:pt modelId="{8FD5EA09-C459-4600-A373-B420DD5D4494}" type="sibTrans" cxnId="{667EA968-EBBE-47A3-A63B-5B7702FAD787}">
      <dgm:prSet/>
      <dgm:spPr/>
      <dgm:t>
        <a:bodyPr/>
        <a:lstStyle/>
        <a:p>
          <a:endParaRPr lang="en-GB"/>
        </a:p>
      </dgm:t>
    </dgm:pt>
    <dgm:pt modelId="{E60CE32F-FFE3-44E8-A2E0-37DF9246055B}">
      <dgm:prSet phldrT="[Text]" phldr="0"/>
      <dgm:spPr/>
      <dgm:t>
        <a:bodyPr/>
        <a:lstStyle/>
        <a:p>
          <a:r>
            <a:rPr lang="en-GB"/>
            <a:t>Analysis</a:t>
          </a:r>
        </a:p>
      </dgm:t>
    </dgm:pt>
    <dgm:pt modelId="{7BD6F501-5A8D-4587-9D2A-E69ECF0FE205}" type="parTrans" cxnId="{B7016CDE-3010-465B-A245-E85EEBD6B2E4}">
      <dgm:prSet/>
      <dgm:spPr/>
      <dgm:t>
        <a:bodyPr/>
        <a:lstStyle/>
        <a:p>
          <a:endParaRPr lang="en-GB"/>
        </a:p>
      </dgm:t>
    </dgm:pt>
    <dgm:pt modelId="{F58CBFA4-8B9B-4230-865E-5B4FC355EEC9}" type="sibTrans" cxnId="{B7016CDE-3010-465B-A245-E85EEBD6B2E4}">
      <dgm:prSet/>
      <dgm:spPr/>
      <dgm:t>
        <a:bodyPr/>
        <a:lstStyle/>
        <a:p>
          <a:endParaRPr lang="en-GB"/>
        </a:p>
      </dgm:t>
    </dgm:pt>
    <dgm:pt modelId="{78BA7431-5CDD-4079-B642-74B2A29C033F}">
      <dgm:prSet phldrT="[Text]" phldr="0"/>
      <dgm:spPr/>
      <dgm:t>
        <a:bodyPr/>
        <a:lstStyle/>
        <a:p>
          <a:r>
            <a:rPr lang="en-GB"/>
            <a:t>Better Choices</a:t>
          </a:r>
        </a:p>
      </dgm:t>
    </dgm:pt>
    <dgm:pt modelId="{CC620FCC-FBF2-4C77-A3F0-A31554EBD964}" type="parTrans" cxnId="{6A9BD428-77A6-4D95-81B6-9355CC8AE908}">
      <dgm:prSet/>
      <dgm:spPr/>
      <dgm:t>
        <a:bodyPr/>
        <a:lstStyle/>
        <a:p>
          <a:endParaRPr lang="en-GB"/>
        </a:p>
      </dgm:t>
    </dgm:pt>
    <dgm:pt modelId="{E1729D78-49CB-43BD-B32E-968BB161E21F}" type="sibTrans" cxnId="{6A9BD428-77A6-4D95-81B6-9355CC8AE908}">
      <dgm:prSet/>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 modelId="{88EABD95-52FF-4323-9BB0-6A850CD51EA9}" type="pres">
      <dgm:prSet presAssocID="{C0716BF1-5458-40FD-BFBD-FEBE4FA29176}" presName="horFlow" presStyleCnt="0"/>
      <dgm:spPr/>
    </dgm:pt>
    <dgm:pt modelId="{EA94C17C-8EAC-4991-8779-EE688A2350A5}" type="pres">
      <dgm:prSet presAssocID="{C0716BF1-5458-40FD-BFBD-FEBE4FA29176}" presName="bigChev" presStyleLbl="node1" presStyleIdx="0" presStyleCnt="3"/>
      <dgm:spPr/>
    </dgm:pt>
    <dgm:pt modelId="{6923BB33-F2C8-4958-B976-9EF560DFF71D}" type="pres">
      <dgm:prSet presAssocID="{58D6E2F6-2DB4-4007-A377-5F5E7000D553}" presName="parTrans" presStyleCnt="0"/>
      <dgm:spPr/>
    </dgm:pt>
    <dgm:pt modelId="{1E4A8BBF-37B7-4500-B36F-6872494F0AB1}" type="pres">
      <dgm:prSet presAssocID="{0DB2A319-341F-479C-86BE-B8FB34B68337}" presName="node" presStyleLbl="alignAccFollowNode1" presStyleIdx="0" presStyleCnt="3">
        <dgm:presLayoutVars>
          <dgm:bulletEnabled val="1"/>
        </dgm:presLayoutVars>
      </dgm:prSet>
      <dgm:spPr/>
    </dgm:pt>
    <dgm:pt modelId="{89EB4CFD-6F32-4690-9441-B094DE5C7497}" type="pres">
      <dgm:prSet presAssocID="{C0716BF1-5458-40FD-BFBD-FEBE4FA29176}" presName="vSp" presStyleCnt="0"/>
      <dgm:spPr/>
    </dgm:pt>
    <dgm:pt modelId="{8407FCBC-F7AE-47D6-8D94-589590B7B96A}" type="pres">
      <dgm:prSet presAssocID="{10B8374C-B796-47B5-9209-71D0578398B4}" presName="horFlow" presStyleCnt="0"/>
      <dgm:spPr/>
    </dgm:pt>
    <dgm:pt modelId="{8E8B2229-D174-415C-AB66-A0199DF91C27}" type="pres">
      <dgm:prSet presAssocID="{10B8374C-B796-47B5-9209-71D0578398B4}" presName="bigChev" presStyleLbl="node1" presStyleIdx="1" presStyleCnt="3"/>
      <dgm:spPr/>
    </dgm:pt>
    <dgm:pt modelId="{DAB8CA6E-51DB-4270-82E3-EA6DDC843C81}" type="pres">
      <dgm:prSet presAssocID="{B58AF711-E4F2-4FF8-ACC4-E5A360DCC60C}" presName="parTrans" presStyleCnt="0"/>
      <dgm:spPr/>
    </dgm:pt>
    <dgm:pt modelId="{86B74D42-038E-44B5-B464-E164E264860D}" type="pres">
      <dgm:prSet presAssocID="{CA76154C-382A-4FA1-8AC2-56ABF17EEAD7}" presName="node" presStyleLbl="alignAccFollowNode1" presStyleIdx="1" presStyleCnt="3">
        <dgm:presLayoutVars>
          <dgm:bulletEnabled val="1"/>
        </dgm:presLayoutVars>
      </dgm:prSet>
      <dgm:spPr/>
    </dgm:pt>
    <dgm:pt modelId="{7B7788A2-C87A-4A2D-AA90-D4607B3595B9}" type="pres">
      <dgm:prSet presAssocID="{10B8374C-B796-47B5-9209-71D0578398B4}" presName="vSp" presStyleCnt="0"/>
      <dgm:spPr/>
    </dgm:pt>
    <dgm:pt modelId="{90C00AB5-F3C8-46A6-9A0F-75C675A938DA}" type="pres">
      <dgm:prSet presAssocID="{E60CE32F-FFE3-44E8-A2E0-37DF9246055B}" presName="horFlow" presStyleCnt="0"/>
      <dgm:spPr/>
    </dgm:pt>
    <dgm:pt modelId="{04095FF4-6F84-4A19-886D-FCFAD5BDAC30}" type="pres">
      <dgm:prSet presAssocID="{E60CE32F-FFE3-44E8-A2E0-37DF9246055B}" presName="bigChev" presStyleLbl="node1" presStyleIdx="2" presStyleCnt="3"/>
      <dgm:spPr/>
    </dgm:pt>
    <dgm:pt modelId="{A2DDFD48-48AB-4FD3-98E0-A64770B799AB}" type="pres">
      <dgm:prSet presAssocID="{CC620FCC-FBF2-4C77-A3F0-A31554EBD964}" presName="parTrans" presStyleCnt="0"/>
      <dgm:spPr/>
    </dgm:pt>
    <dgm:pt modelId="{4ABB7ECF-200B-4749-8FEA-898C3BC8A95F}" type="pres">
      <dgm:prSet presAssocID="{78BA7431-5CDD-4079-B642-74B2A29C033F}" presName="node" presStyleLbl="alignAccFollowNode1" presStyleIdx="2" presStyleCnt="3">
        <dgm:presLayoutVars>
          <dgm:bulletEnabled val="1"/>
        </dgm:presLayoutVars>
      </dgm:prSet>
      <dgm:spPr/>
    </dgm:pt>
  </dgm:ptLst>
  <dgm:cxnLst>
    <dgm:cxn modelId="{93145506-2CA2-4A84-8284-50D0470E13A7}" type="presOf" srcId="{10B8374C-B796-47B5-9209-71D0578398B4}" destId="{8E8B2229-D174-415C-AB66-A0199DF91C27}" srcOrd="0" destOrd="0" presId="urn:microsoft.com/office/officeart/2005/8/layout/lProcess3"/>
    <dgm:cxn modelId="{6A9BD428-77A6-4D95-81B6-9355CC8AE908}" srcId="{E60CE32F-FFE3-44E8-A2E0-37DF9246055B}" destId="{78BA7431-5CDD-4079-B642-74B2A29C033F}" srcOrd="0" destOrd="0" parTransId="{CC620FCC-FBF2-4C77-A3F0-A31554EBD964}" sibTransId="{E1729D78-49CB-43BD-B32E-968BB161E21F}"/>
    <dgm:cxn modelId="{29A17F36-5258-4F1F-A618-3159513BF375}" type="presOf" srcId="{8394A270-B781-489B-A156-625F333E8503}" destId="{0BFB00EE-049B-451F-BD25-B965ADC5F770}" srcOrd="0" destOrd="0" presId="urn:microsoft.com/office/officeart/2005/8/layout/lProcess3"/>
    <dgm:cxn modelId="{5E7CBE3C-2C58-49ED-B0F9-5B2746C6AB58}" type="presOf" srcId="{78BA7431-5CDD-4079-B642-74B2A29C033F}" destId="{4ABB7ECF-200B-4749-8FEA-898C3BC8A95F}" srcOrd="0" destOrd="0" presId="urn:microsoft.com/office/officeart/2005/8/layout/lProcess3"/>
    <dgm:cxn modelId="{8F4DD662-7920-45C5-B391-5968F85C3207}" type="presOf" srcId="{E60CE32F-FFE3-44E8-A2E0-37DF9246055B}" destId="{04095FF4-6F84-4A19-886D-FCFAD5BDAC30}" srcOrd="0" destOrd="0" presId="urn:microsoft.com/office/officeart/2005/8/layout/lProcess3"/>
    <dgm:cxn modelId="{667EA968-EBBE-47A3-A63B-5B7702FAD787}" srcId="{10B8374C-B796-47B5-9209-71D0578398B4}" destId="{CA76154C-382A-4FA1-8AC2-56ABF17EEAD7}" srcOrd="0" destOrd="0" parTransId="{B58AF711-E4F2-4FF8-ACC4-E5A360DCC60C}" sibTransId="{8FD5EA09-C459-4600-A373-B420DD5D4494}"/>
    <dgm:cxn modelId="{B65D914C-4384-44A1-A97C-3AD0250958B0}" srcId="{8394A270-B781-489B-A156-625F333E8503}" destId="{10B8374C-B796-47B5-9209-71D0578398B4}" srcOrd="1" destOrd="0" parTransId="{0D4B7DCE-2442-4D73-8D76-B7B83B548119}" sibTransId="{6C4FF2ED-BA38-403C-AE8A-7B5F379AEC7C}"/>
    <dgm:cxn modelId="{F6EBB673-B2FD-4720-A4A3-60875EB25271}" srcId="{8394A270-B781-489B-A156-625F333E8503}" destId="{C0716BF1-5458-40FD-BFBD-FEBE4FA29176}" srcOrd="0" destOrd="0" parTransId="{24992DFF-2AAF-4B5C-B77D-2B12AC46A406}" sibTransId="{E9A1433B-63C4-4A48-A1F1-271F8D730467}"/>
    <dgm:cxn modelId="{F3225C76-D9AD-4D2C-A640-D51017F0C2BA}" srcId="{C0716BF1-5458-40FD-BFBD-FEBE4FA29176}" destId="{0DB2A319-341F-479C-86BE-B8FB34B68337}" srcOrd="0" destOrd="0" parTransId="{58D6E2F6-2DB4-4007-A377-5F5E7000D553}" sibTransId="{28384820-2278-411D-8D4C-838512BAF428}"/>
    <dgm:cxn modelId="{4252A779-D0C6-4394-ADE4-66661259A1A3}" type="presOf" srcId="{C0716BF1-5458-40FD-BFBD-FEBE4FA29176}" destId="{EA94C17C-8EAC-4991-8779-EE688A2350A5}" srcOrd="0" destOrd="0" presId="urn:microsoft.com/office/officeart/2005/8/layout/lProcess3"/>
    <dgm:cxn modelId="{7FB74ED5-7664-49BD-B8A2-1F4DB1969CE1}" type="presOf" srcId="{0DB2A319-341F-479C-86BE-B8FB34B68337}" destId="{1E4A8BBF-37B7-4500-B36F-6872494F0AB1}" srcOrd="0" destOrd="0" presId="urn:microsoft.com/office/officeart/2005/8/layout/lProcess3"/>
    <dgm:cxn modelId="{246271DA-28EF-4D71-91EF-0850A530BA0D}" type="presOf" srcId="{CA76154C-382A-4FA1-8AC2-56ABF17EEAD7}" destId="{86B74D42-038E-44B5-B464-E164E264860D}" srcOrd="0" destOrd="0" presId="urn:microsoft.com/office/officeart/2005/8/layout/lProcess3"/>
    <dgm:cxn modelId="{B7016CDE-3010-465B-A245-E85EEBD6B2E4}" srcId="{8394A270-B781-489B-A156-625F333E8503}" destId="{E60CE32F-FFE3-44E8-A2E0-37DF9246055B}" srcOrd="2" destOrd="0" parTransId="{7BD6F501-5A8D-4587-9D2A-E69ECF0FE205}" sibTransId="{F58CBFA4-8B9B-4230-865E-5B4FC355EEC9}"/>
    <dgm:cxn modelId="{15ABDF8B-7851-43AB-ACDE-DA29580CACD8}" type="presParOf" srcId="{0BFB00EE-049B-451F-BD25-B965ADC5F770}" destId="{88EABD95-52FF-4323-9BB0-6A850CD51EA9}" srcOrd="0" destOrd="0" presId="urn:microsoft.com/office/officeart/2005/8/layout/lProcess3"/>
    <dgm:cxn modelId="{7D7F04EF-FD68-4A3B-B32A-B8567ABEB097}" type="presParOf" srcId="{88EABD95-52FF-4323-9BB0-6A850CD51EA9}" destId="{EA94C17C-8EAC-4991-8779-EE688A2350A5}" srcOrd="0" destOrd="0" presId="urn:microsoft.com/office/officeart/2005/8/layout/lProcess3"/>
    <dgm:cxn modelId="{E94EBD4A-8FC4-467D-B92C-0F069EF00A1E}" type="presParOf" srcId="{88EABD95-52FF-4323-9BB0-6A850CD51EA9}" destId="{6923BB33-F2C8-4958-B976-9EF560DFF71D}" srcOrd="1" destOrd="0" presId="urn:microsoft.com/office/officeart/2005/8/layout/lProcess3"/>
    <dgm:cxn modelId="{9C76DE55-A2A5-415A-8013-A83A5888F9B2}" type="presParOf" srcId="{88EABD95-52FF-4323-9BB0-6A850CD51EA9}" destId="{1E4A8BBF-37B7-4500-B36F-6872494F0AB1}" srcOrd="2" destOrd="0" presId="urn:microsoft.com/office/officeart/2005/8/layout/lProcess3"/>
    <dgm:cxn modelId="{DBC31D7F-17C7-4C3A-B7B9-CEAC00D5676D}" type="presParOf" srcId="{0BFB00EE-049B-451F-BD25-B965ADC5F770}" destId="{89EB4CFD-6F32-4690-9441-B094DE5C7497}" srcOrd="1" destOrd="0" presId="urn:microsoft.com/office/officeart/2005/8/layout/lProcess3"/>
    <dgm:cxn modelId="{F35A9941-ABB5-4A4C-BACD-EA7C5B9A3B4F}" type="presParOf" srcId="{0BFB00EE-049B-451F-BD25-B965ADC5F770}" destId="{8407FCBC-F7AE-47D6-8D94-589590B7B96A}" srcOrd="2" destOrd="0" presId="urn:microsoft.com/office/officeart/2005/8/layout/lProcess3"/>
    <dgm:cxn modelId="{269F435C-232F-4228-8742-E9204A872C15}" type="presParOf" srcId="{8407FCBC-F7AE-47D6-8D94-589590B7B96A}" destId="{8E8B2229-D174-415C-AB66-A0199DF91C27}" srcOrd="0" destOrd="0" presId="urn:microsoft.com/office/officeart/2005/8/layout/lProcess3"/>
    <dgm:cxn modelId="{B852DA56-2E14-4B96-B933-958D0AB980B5}" type="presParOf" srcId="{8407FCBC-F7AE-47D6-8D94-589590B7B96A}" destId="{DAB8CA6E-51DB-4270-82E3-EA6DDC843C81}" srcOrd="1" destOrd="0" presId="urn:microsoft.com/office/officeart/2005/8/layout/lProcess3"/>
    <dgm:cxn modelId="{D86FDBC3-B15D-4323-9B04-0FDFF9BDC43E}" type="presParOf" srcId="{8407FCBC-F7AE-47D6-8D94-589590B7B96A}" destId="{86B74D42-038E-44B5-B464-E164E264860D}" srcOrd="2" destOrd="0" presId="urn:microsoft.com/office/officeart/2005/8/layout/lProcess3"/>
    <dgm:cxn modelId="{37505870-C9A7-4CA2-806A-89FDC2908D53}" type="presParOf" srcId="{0BFB00EE-049B-451F-BD25-B965ADC5F770}" destId="{7B7788A2-C87A-4A2D-AA90-D4607B3595B9}" srcOrd="3" destOrd="0" presId="urn:microsoft.com/office/officeart/2005/8/layout/lProcess3"/>
    <dgm:cxn modelId="{003E7A26-ED22-4503-820F-949A41E21C3D}" type="presParOf" srcId="{0BFB00EE-049B-451F-BD25-B965ADC5F770}" destId="{90C00AB5-F3C8-46A6-9A0F-75C675A938DA}" srcOrd="4" destOrd="0" presId="urn:microsoft.com/office/officeart/2005/8/layout/lProcess3"/>
    <dgm:cxn modelId="{AC56E7ED-0D3C-4617-9B40-4A16ACC064F2}" type="presParOf" srcId="{90C00AB5-F3C8-46A6-9A0F-75C675A938DA}" destId="{04095FF4-6F84-4A19-886D-FCFAD5BDAC30}" srcOrd="0" destOrd="0" presId="urn:microsoft.com/office/officeart/2005/8/layout/lProcess3"/>
    <dgm:cxn modelId="{97DE8CDB-76DE-4DDD-B3CD-DCF4C6842A18}" type="presParOf" srcId="{90C00AB5-F3C8-46A6-9A0F-75C675A938DA}" destId="{A2DDFD48-48AB-4FD3-98E0-A64770B799AB}" srcOrd="1" destOrd="0" presId="urn:microsoft.com/office/officeart/2005/8/layout/lProcess3"/>
    <dgm:cxn modelId="{05280D70-FC94-406D-ABF6-EB7B165CAD9A}" type="presParOf" srcId="{90C00AB5-F3C8-46A6-9A0F-75C675A938DA}" destId="{4ABB7ECF-200B-4749-8FEA-898C3BC8A95F}"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46758-ADB5-4286-A787-DA63C6E34854}">
      <dsp:nvSpPr>
        <dsp:cNvPr id="0" name=""/>
        <dsp:cNvSpPr/>
      </dsp:nvSpPr>
      <dsp:spPr>
        <a:xfrm>
          <a:off x="4494"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Find information</a:t>
          </a:r>
        </a:p>
      </dsp:txBody>
      <dsp:txXfrm>
        <a:off x="39025" y="1620718"/>
        <a:ext cx="1895877" cy="1109901"/>
      </dsp:txXfrm>
    </dsp:sp>
    <dsp:sp modelId="{34191F9A-3A4F-4C55-8FAE-0E1673D7809C}">
      <dsp:nvSpPr>
        <dsp:cNvPr id="0" name=""/>
        <dsp:cNvSpPr/>
      </dsp:nvSpPr>
      <dsp:spPr>
        <a:xfrm>
          <a:off x="2165927"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165927" y="2029477"/>
        <a:ext cx="291597" cy="292383"/>
      </dsp:txXfrm>
    </dsp:sp>
    <dsp:sp modelId="{7E38C7C9-3ECF-4CE6-9283-B2AA52C68F1A}">
      <dsp:nvSpPr>
        <dsp:cNvPr id="0" name=""/>
        <dsp:cNvSpPr/>
      </dsp:nvSpPr>
      <dsp:spPr>
        <a:xfrm>
          <a:off x="2755409"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Judge Information</a:t>
          </a:r>
        </a:p>
      </dsp:txBody>
      <dsp:txXfrm>
        <a:off x="2789940" y="1620718"/>
        <a:ext cx="1895877" cy="1109901"/>
      </dsp:txXfrm>
    </dsp:sp>
    <dsp:sp modelId="{F49D92DF-2569-497E-B46F-8FFA3B734035}">
      <dsp:nvSpPr>
        <dsp:cNvPr id="0" name=""/>
        <dsp:cNvSpPr/>
      </dsp:nvSpPr>
      <dsp:spPr>
        <a:xfrm>
          <a:off x="4916843"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916843" y="2029477"/>
        <a:ext cx="291597" cy="292383"/>
      </dsp:txXfrm>
    </dsp:sp>
    <dsp:sp modelId="{C36F177C-10DE-44A3-96EB-1763458E9F3E}">
      <dsp:nvSpPr>
        <dsp:cNvPr id="0" name=""/>
        <dsp:cNvSpPr/>
      </dsp:nvSpPr>
      <dsp:spPr>
        <a:xfrm>
          <a:off x="5506325"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Write and think</a:t>
          </a:r>
        </a:p>
      </dsp:txBody>
      <dsp:txXfrm>
        <a:off x="5540856" y="1620718"/>
        <a:ext cx="1895877" cy="1109901"/>
      </dsp:txXfrm>
    </dsp:sp>
    <dsp:sp modelId="{C404ADFF-5582-47CC-9926-BD955ACD4665}">
      <dsp:nvSpPr>
        <dsp:cNvPr id="0" name=""/>
        <dsp:cNvSpPr/>
      </dsp:nvSpPr>
      <dsp:spPr>
        <a:xfrm>
          <a:off x="7667759" y="1932016"/>
          <a:ext cx="416567" cy="48730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667759" y="2029477"/>
        <a:ext cx="291597" cy="292383"/>
      </dsp:txXfrm>
    </dsp:sp>
    <dsp:sp modelId="{5B687575-6272-4F59-8871-2C4CA13BF3DC}">
      <dsp:nvSpPr>
        <dsp:cNvPr id="0" name=""/>
        <dsp:cNvSpPr/>
      </dsp:nvSpPr>
      <dsp:spPr>
        <a:xfrm>
          <a:off x="8257241" y="1586187"/>
          <a:ext cx="1964939" cy="117896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Make decisions</a:t>
          </a:r>
        </a:p>
      </dsp:txBody>
      <dsp:txXfrm>
        <a:off x="8291772" y="1620718"/>
        <a:ext cx="1895877" cy="1109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00134-E0CB-4CA5-8727-F7BF77167471}">
      <dsp:nvSpPr>
        <dsp:cNvPr id="0" name=""/>
        <dsp:cNvSpPr/>
      </dsp:nvSpPr>
      <dsp:spPr>
        <a:xfrm>
          <a:off x="4221021" y="1403741"/>
          <a:ext cx="1784216" cy="1543419"/>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Learning</a:t>
          </a:r>
        </a:p>
      </dsp:txBody>
      <dsp:txXfrm>
        <a:off x="4516691" y="1659507"/>
        <a:ext cx="1192876" cy="1031887"/>
      </dsp:txXfrm>
    </dsp:sp>
    <dsp:sp modelId="{88C93F6B-0092-4302-BCF6-7F7AC53E394E}">
      <dsp:nvSpPr>
        <dsp:cNvPr id="0" name=""/>
        <dsp:cNvSpPr/>
      </dsp:nvSpPr>
      <dsp:spPr>
        <a:xfrm>
          <a:off x="5338284" y="665319"/>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4D7494-6424-4F6F-BE20-CE958AEEA9EF}">
      <dsp:nvSpPr>
        <dsp:cNvPr id="0" name=""/>
        <dsp:cNvSpPr/>
      </dsp:nvSpPr>
      <dsp:spPr>
        <a:xfrm>
          <a:off x="4385373" y="0"/>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Working in pairs</a:t>
          </a:r>
        </a:p>
      </dsp:txBody>
      <dsp:txXfrm>
        <a:off x="4627683" y="209626"/>
        <a:ext cx="977532" cy="845681"/>
      </dsp:txXfrm>
    </dsp:sp>
    <dsp:sp modelId="{F47A424F-DD98-4606-B13A-0D33DF72B0FE}">
      <dsp:nvSpPr>
        <dsp:cNvPr id="0" name=""/>
        <dsp:cNvSpPr/>
      </dsp:nvSpPr>
      <dsp:spPr>
        <a:xfrm>
          <a:off x="6123937" y="174967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5DE24-4B1E-403B-86D3-FD99A5193A77}">
      <dsp:nvSpPr>
        <dsp:cNvPr id="0" name=""/>
        <dsp:cNvSpPr/>
      </dsp:nvSpPr>
      <dsp:spPr>
        <a:xfrm>
          <a:off x="5726337" y="778019"/>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Working in small groups</a:t>
          </a:r>
        </a:p>
      </dsp:txBody>
      <dsp:txXfrm>
        <a:off x="5968647" y="987645"/>
        <a:ext cx="977532" cy="845681"/>
      </dsp:txXfrm>
    </dsp:sp>
    <dsp:sp modelId="{61D23B0B-DF77-4943-8232-988265F6DE7F}">
      <dsp:nvSpPr>
        <dsp:cNvPr id="0" name=""/>
        <dsp:cNvSpPr/>
      </dsp:nvSpPr>
      <dsp:spPr>
        <a:xfrm>
          <a:off x="5578171" y="2973704"/>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70181-D3A2-4356-BC1C-1FCC886872B1}">
      <dsp:nvSpPr>
        <dsp:cNvPr id="0" name=""/>
        <dsp:cNvSpPr/>
      </dsp:nvSpPr>
      <dsp:spPr>
        <a:xfrm>
          <a:off x="5726337" y="230751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Reading</a:t>
          </a:r>
        </a:p>
      </dsp:txBody>
      <dsp:txXfrm>
        <a:off x="5968647" y="2517140"/>
        <a:ext cx="977532" cy="845681"/>
      </dsp:txXfrm>
    </dsp:sp>
    <dsp:sp modelId="{384B31AF-7363-49EC-A864-DFF46ED5837B}">
      <dsp:nvSpPr>
        <dsp:cNvPr id="0" name=""/>
        <dsp:cNvSpPr/>
      </dsp:nvSpPr>
      <dsp:spPr>
        <a:xfrm>
          <a:off x="4224341" y="310076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927B5-8E29-40E8-9CC6-8793325536AD}">
      <dsp:nvSpPr>
        <dsp:cNvPr id="0" name=""/>
        <dsp:cNvSpPr/>
      </dsp:nvSpPr>
      <dsp:spPr>
        <a:xfrm>
          <a:off x="4385373" y="308640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Writing</a:t>
          </a:r>
        </a:p>
      </dsp:txBody>
      <dsp:txXfrm>
        <a:off x="4627683" y="3296030"/>
        <a:ext cx="977532" cy="845681"/>
      </dsp:txXfrm>
    </dsp:sp>
    <dsp:sp modelId="{9B2708AD-C05B-4DFB-9A64-F7ECDD979155}">
      <dsp:nvSpPr>
        <dsp:cNvPr id="0" name=""/>
        <dsp:cNvSpPr/>
      </dsp:nvSpPr>
      <dsp:spPr>
        <a:xfrm>
          <a:off x="3425823" y="2016845"/>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1D6E9-5764-4B48-91BE-6330A5C790B5}">
      <dsp:nvSpPr>
        <dsp:cNvPr id="0" name=""/>
        <dsp:cNvSpPr/>
      </dsp:nvSpPr>
      <dsp:spPr>
        <a:xfrm>
          <a:off x="3038184" y="2308384"/>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Business examples</a:t>
          </a:r>
        </a:p>
      </dsp:txBody>
      <dsp:txXfrm>
        <a:off x="3280494" y="2518010"/>
        <a:ext cx="977532" cy="845681"/>
      </dsp:txXfrm>
    </dsp:sp>
    <dsp:sp modelId="{AE516344-5EE5-436C-8061-07A3D1C07168}">
      <dsp:nvSpPr>
        <dsp:cNvPr id="0" name=""/>
        <dsp:cNvSpPr/>
      </dsp:nvSpPr>
      <dsp:spPr>
        <a:xfrm>
          <a:off x="3038184" y="776278"/>
          <a:ext cx="1462152" cy="1264933"/>
        </a:xfrm>
        <a:prstGeom prst="hexagon">
          <a:avLst>
            <a:gd name="adj" fmla="val 28570"/>
            <a:gd name="vf" fmla="val 1154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Tasks</a:t>
          </a:r>
        </a:p>
      </dsp:txBody>
      <dsp:txXfrm>
        <a:off x="3280494" y="985904"/>
        <a:ext cx="977532" cy="845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15874-186E-46AA-AFFD-E73F1E2CB3B8}">
      <dsp:nvSpPr>
        <dsp:cNvPr id="0" name=""/>
        <dsp:cNvSpPr/>
      </dsp:nvSpPr>
      <dsp:spPr>
        <a:xfrm>
          <a:off x="0" y="810008"/>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AA05E8-EAA7-42C7-B01E-736BA16263B5}">
      <dsp:nvSpPr>
        <dsp:cNvPr id="0" name=""/>
        <dsp:cNvSpPr/>
      </dsp:nvSpPr>
      <dsp:spPr>
        <a:xfrm>
          <a:off x="511333" y="41148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What it means to study business at Level 4 </a:t>
          </a:r>
          <a:endParaRPr lang="en-GB" sz="2700" kern="1200"/>
        </a:p>
      </dsp:txBody>
      <dsp:txXfrm>
        <a:off x="550241" y="450396"/>
        <a:ext cx="7080856" cy="719224"/>
      </dsp:txXfrm>
    </dsp:sp>
    <dsp:sp modelId="{717F7E87-911E-4D05-AC10-070E82D10981}">
      <dsp:nvSpPr>
        <dsp:cNvPr id="0" name=""/>
        <dsp:cNvSpPr/>
      </dsp:nvSpPr>
      <dsp:spPr>
        <a:xfrm>
          <a:off x="0" y="2034729"/>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8E0B5-790A-47B5-AC0C-1EE891D6F8B0}">
      <dsp:nvSpPr>
        <dsp:cNvPr id="0" name=""/>
        <dsp:cNvSpPr/>
      </dsp:nvSpPr>
      <dsp:spPr>
        <a:xfrm>
          <a:off x="511333" y="163620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Key questions and decision-making</a:t>
          </a:r>
          <a:endParaRPr lang="en-GB" sz="2700" kern="1200"/>
        </a:p>
      </dsp:txBody>
      <dsp:txXfrm>
        <a:off x="550241" y="1675116"/>
        <a:ext cx="7080856" cy="719224"/>
      </dsp:txXfrm>
    </dsp:sp>
    <dsp:sp modelId="{9FFAFA9F-752B-4C29-8996-D070CC919FCB}">
      <dsp:nvSpPr>
        <dsp:cNvPr id="0" name=""/>
        <dsp:cNvSpPr/>
      </dsp:nvSpPr>
      <dsp:spPr>
        <a:xfrm>
          <a:off x="0" y="3259449"/>
          <a:ext cx="10226675" cy="68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802AF-CB1E-4210-8B39-EC56887D9844}">
      <dsp:nvSpPr>
        <dsp:cNvPr id="0" name=""/>
        <dsp:cNvSpPr/>
      </dsp:nvSpPr>
      <dsp:spPr>
        <a:xfrm>
          <a:off x="511333" y="2860928"/>
          <a:ext cx="7158672" cy="7970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00150">
            <a:lnSpc>
              <a:spcPct val="90000"/>
            </a:lnSpc>
            <a:spcBef>
              <a:spcPct val="0"/>
            </a:spcBef>
            <a:spcAft>
              <a:spcPct val="35000"/>
            </a:spcAft>
            <a:buNone/>
          </a:pPr>
          <a:r>
            <a:rPr lang="en-GB" sz="2700" b="0" i="0" kern="1200"/>
            <a:t>Key expectations </a:t>
          </a:r>
          <a:endParaRPr lang="en-GB" sz="2700" kern="1200"/>
        </a:p>
      </dsp:txBody>
      <dsp:txXfrm>
        <a:off x="550241" y="2899836"/>
        <a:ext cx="7080856" cy="719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4C17C-8EAC-4991-8779-EE688A2350A5}">
      <dsp:nvSpPr>
        <dsp:cNvPr id="0" name=""/>
        <dsp:cNvSpPr/>
      </dsp:nvSpPr>
      <dsp:spPr>
        <a:xfrm>
          <a:off x="1487" y="217147"/>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Reading</a:t>
          </a:r>
        </a:p>
      </dsp:txBody>
      <dsp:txXfrm>
        <a:off x="598597" y="217147"/>
        <a:ext cx="1791330" cy="1194220"/>
      </dsp:txXfrm>
    </dsp:sp>
    <dsp:sp modelId="{1E4A8BBF-37B7-4500-B36F-6872494F0AB1}">
      <dsp:nvSpPr>
        <dsp:cNvPr id="0" name=""/>
        <dsp:cNvSpPr/>
      </dsp:nvSpPr>
      <dsp:spPr>
        <a:xfrm>
          <a:off x="2598917" y="318656"/>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Information</a:t>
          </a:r>
        </a:p>
      </dsp:txBody>
      <dsp:txXfrm>
        <a:off x="3094518" y="318656"/>
        <a:ext cx="1486805" cy="991202"/>
      </dsp:txXfrm>
    </dsp:sp>
    <dsp:sp modelId="{8E8B2229-D174-415C-AB66-A0199DF91C27}">
      <dsp:nvSpPr>
        <dsp:cNvPr id="0" name=""/>
        <dsp:cNvSpPr/>
      </dsp:nvSpPr>
      <dsp:spPr>
        <a:xfrm>
          <a:off x="1487" y="1578558"/>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Note-making</a:t>
          </a:r>
        </a:p>
      </dsp:txBody>
      <dsp:txXfrm>
        <a:off x="598597" y="1578558"/>
        <a:ext cx="1791330" cy="1194220"/>
      </dsp:txXfrm>
    </dsp:sp>
    <dsp:sp modelId="{86B74D42-038E-44B5-B464-E164E264860D}">
      <dsp:nvSpPr>
        <dsp:cNvPr id="0" name=""/>
        <dsp:cNvSpPr/>
      </dsp:nvSpPr>
      <dsp:spPr>
        <a:xfrm>
          <a:off x="2598917" y="1680067"/>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Clearer Thinking</a:t>
          </a:r>
        </a:p>
      </dsp:txBody>
      <dsp:txXfrm>
        <a:off x="3094518" y="1680067"/>
        <a:ext cx="1486805" cy="991202"/>
      </dsp:txXfrm>
    </dsp:sp>
    <dsp:sp modelId="{04095FF4-6F84-4A19-886D-FCFAD5BDAC30}">
      <dsp:nvSpPr>
        <dsp:cNvPr id="0" name=""/>
        <dsp:cNvSpPr/>
      </dsp:nvSpPr>
      <dsp:spPr>
        <a:xfrm>
          <a:off x="1487" y="2939970"/>
          <a:ext cx="2985550" cy="1194220"/>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24130" rIns="0" bIns="24130" numCol="1" spcCol="1270" anchor="ctr" anchorCtr="0">
          <a:noAutofit/>
        </a:bodyPr>
        <a:lstStyle/>
        <a:p>
          <a:pPr marL="0" lvl="0" indent="0" algn="ctr" defTabSz="1689100">
            <a:lnSpc>
              <a:spcPct val="90000"/>
            </a:lnSpc>
            <a:spcBef>
              <a:spcPct val="0"/>
            </a:spcBef>
            <a:spcAft>
              <a:spcPct val="35000"/>
            </a:spcAft>
            <a:buNone/>
          </a:pPr>
          <a:r>
            <a:rPr lang="en-GB" sz="3800" kern="1200"/>
            <a:t>Analysis</a:t>
          </a:r>
        </a:p>
      </dsp:txBody>
      <dsp:txXfrm>
        <a:off x="598597" y="2939970"/>
        <a:ext cx="1791330" cy="1194220"/>
      </dsp:txXfrm>
    </dsp:sp>
    <dsp:sp modelId="{4ABB7ECF-200B-4749-8FEA-898C3BC8A95F}">
      <dsp:nvSpPr>
        <dsp:cNvPr id="0" name=""/>
        <dsp:cNvSpPr/>
      </dsp:nvSpPr>
      <dsp:spPr>
        <a:xfrm>
          <a:off x="2598917" y="3041478"/>
          <a:ext cx="2478007" cy="991202"/>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a:t>Better Choices</a:t>
          </a:r>
        </a:p>
      </dsp:txBody>
      <dsp:txXfrm>
        <a:off x="3094518" y="3041478"/>
        <a:ext cx="1486805" cy="9912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Welcome everyone. This module is called </a:t>
            </a:r>
            <a:r>
              <a:rPr lang="en-GB" sz="1200" b="0" i="1" kern="1200">
                <a:solidFill>
                  <a:schemeClr val="tx1"/>
                </a:solidFill>
                <a:effectLst/>
                <a:latin typeface="+mn-lt"/>
                <a:ea typeface="+mn-ea"/>
                <a:cs typeface="+mn-cs"/>
              </a:rPr>
              <a:t>Academic Skills for Business</a:t>
            </a:r>
            <a:r>
              <a:rPr lang="en-GB" sz="1200" b="0" i="0" kern="1200">
                <a:solidFill>
                  <a:schemeClr val="tx1"/>
                </a:solidFill>
                <a:effectLst/>
                <a:latin typeface="+mn-lt"/>
                <a:ea typeface="+mn-ea"/>
                <a:cs typeface="+mn-cs"/>
              </a:rPr>
              <a:t>. It is the first step in your </a:t>
            </a:r>
            <a:r>
              <a:rPr lang="en-GB" sz="1200" b="0" i="0" kern="1200" err="1">
                <a:solidFill>
                  <a:schemeClr val="tx1"/>
                </a:solidFill>
                <a:effectLst/>
                <a:latin typeface="+mn-lt"/>
                <a:ea typeface="+mn-ea"/>
                <a:cs typeface="+mn-cs"/>
              </a:rPr>
              <a:t>CertHE</a:t>
            </a:r>
            <a:r>
              <a:rPr lang="en-GB" sz="1200" b="0" i="0" kern="1200">
                <a:solidFill>
                  <a:schemeClr val="tx1"/>
                </a:solidFill>
                <a:effectLst/>
                <a:latin typeface="+mn-lt"/>
                <a:ea typeface="+mn-ea"/>
                <a:cs typeface="+mn-cs"/>
              </a:rPr>
              <a:t> programme, and it is designed to help you succeed in your studies and also in your future work in business.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Over the next ten weeks, we will build key skills together — reading, writing, communicating, analysing information, and understanding how university learning works.</a:t>
            </a:r>
          </a:p>
          <a:p>
            <a:pPr fontAlgn="t"/>
            <a:endParaRPr lang="en-GB" sz="1200" b="0" i="0" kern="1200">
              <a:solidFill>
                <a:schemeClr val="tx1"/>
              </a:solidFill>
              <a:effectLst/>
              <a:latin typeface="+mn-lt"/>
              <a:ea typeface="+mn-ea"/>
              <a:cs typeface="+mn-cs"/>
            </a:endParaRPr>
          </a:p>
          <a:p>
            <a:pPr fontAlgn="t"/>
            <a:r>
              <a:rPr lang="en-GB" sz="1200" b="0" i="0" kern="1200">
                <a:solidFill>
                  <a:schemeClr val="tx1"/>
                </a:solidFill>
                <a:effectLst/>
                <a:latin typeface="+mn-lt"/>
                <a:ea typeface="+mn-ea"/>
                <a:cs typeface="+mn-cs"/>
              </a:rPr>
              <a:t>[Introduce yourself, including your credentials]</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09756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This module will help you understand what it means to study business at Level 4.</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In business, people make decisions every day: decisions about customers, costs, staff, growth, and sometimes ethical questions.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To make good decisions, we need good information. We need to read clearly, write clearly, and think clearly.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This module gives you the tools to do that. By developing your academic skills, you are developing </a:t>
            </a:r>
            <a:r>
              <a:rPr lang="en-GB" sz="1200" b="1" i="0" kern="1200">
                <a:solidFill>
                  <a:schemeClr val="tx1"/>
                </a:solidFill>
                <a:effectLst/>
                <a:latin typeface="+mn-lt"/>
                <a:ea typeface="+mn-ea"/>
                <a:cs typeface="+mn-cs"/>
              </a:rPr>
              <a:t>business decision‑making</a:t>
            </a:r>
            <a:r>
              <a:rPr lang="en-GB" sz="1200" b="0" i="0" kern="1200">
                <a:solidFill>
                  <a:schemeClr val="tx1"/>
                </a:solidFill>
                <a:effectLst/>
                <a:latin typeface="+mn-lt"/>
                <a:ea typeface="+mn-ea"/>
                <a:cs typeface="+mn-cs"/>
              </a:rPr>
              <a:t> skills at the same time.</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461358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Studying at university may feel new or unfamiliar.</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are not expected to know everything on day one.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But there are a few things you </a:t>
            </a:r>
            <a:r>
              <a:rPr lang="en-GB" sz="1200" b="0" i="1" kern="1200">
                <a:solidFill>
                  <a:schemeClr val="tx1"/>
                </a:solidFill>
                <a:effectLst/>
                <a:latin typeface="+mn-lt"/>
                <a:ea typeface="+mn-ea"/>
                <a:cs typeface="+mn-cs"/>
              </a:rPr>
              <a:t>can</a:t>
            </a:r>
            <a:r>
              <a:rPr lang="en-GB" sz="1200" b="0" i="0" kern="1200">
                <a:solidFill>
                  <a:schemeClr val="tx1"/>
                </a:solidFill>
                <a:effectLst/>
                <a:latin typeface="+mn-lt"/>
                <a:ea typeface="+mn-ea"/>
                <a:cs typeface="+mn-cs"/>
              </a:rPr>
              <a:t> expect:</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Clear weekly structure</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Lots of practice and support</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Opportunities to ask questions</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Time to work with classmates</a:t>
            </a:r>
          </a:p>
          <a:p>
            <a:pPr marL="171450" indent="-171450" fontAlgn="t">
              <a:buFont typeface="Arial" panose="020B0604020202020204" pitchFamily="34" charset="0"/>
              <a:buChar char="•"/>
            </a:pPr>
            <a:r>
              <a:rPr lang="en-GB" sz="1200" b="0" i="0" kern="1200">
                <a:solidFill>
                  <a:schemeClr val="tx1"/>
                </a:solidFill>
                <a:effectLst/>
                <a:latin typeface="+mn-lt"/>
                <a:ea typeface="+mn-ea"/>
                <a:cs typeface="+mn-cs"/>
              </a:rPr>
              <a:t>Feedback to help you improve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Our focus today is building confidence and helping you feel comfortable in this new space.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65611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Academic Skills, you won’t just listen to lectures.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Most of the learning happens through activities - short tasks, pair work, small groups, reading practice, writing practice, and real business examples.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We keep tutor explanations short and focus on building skills step-by-step.</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do not need strong digital skills at the start. We will help you with those along the way.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426223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Today, we begin by getting to know each other and connecting everyday life to business learning.</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already make business decisions in your daily life ; what to buy, how to spend money, how to manage time, how to choose services.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We will look at that together.</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By the end of today, you will understand what it means to study business at Level 4, the kinds of questions business students investigate, and what is expected of you here at university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start our first activity, take one minute to introduce yourself to the person sitting next to you.</a:t>
            </a:r>
          </a:p>
          <a:p>
            <a:pPr fontAlgn="t"/>
            <a:r>
              <a:rPr lang="en-GB" sz="1200" b="0" i="0" kern="1200">
                <a:solidFill>
                  <a:schemeClr val="tx1"/>
                </a:solidFill>
                <a:effectLst/>
                <a:latin typeface="+mn-lt"/>
                <a:ea typeface="+mn-ea"/>
                <a:cs typeface="+mn-cs"/>
              </a:rPr>
              <a:t>Just say your name, and one simple thing like where you work, or why you chose this course.</a:t>
            </a:r>
          </a:p>
          <a:p>
            <a:pPr fontAlgn="t"/>
            <a:r>
              <a:rPr lang="en-GB" sz="1200" b="0" i="0" kern="1200">
                <a:solidFill>
                  <a:schemeClr val="tx1"/>
                </a:solidFill>
                <a:effectLst/>
                <a:latin typeface="+mn-lt"/>
                <a:ea typeface="+mn-ea"/>
                <a:cs typeface="+mn-cs"/>
              </a:rPr>
              <a:t>Keep it short and friendly; this is just to get comfortable.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696878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Before we talk to anyone, take a quiet moment to think.</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make business‑like decisions every day. Today we will explore this gently and safely.</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964970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Chat to the person next to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Keep it simple. Small decisions count.</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Nothing needs to be perfect. Just talk.</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304647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Please join the pair behind or in front of you.</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In groups of four, talk about the kinds of decisions that came up.</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You’ll probably notice you already think like business students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59814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Thank you for your discussions -- I could hear many great ideas around the room.</a:t>
            </a:r>
          </a:p>
          <a:p>
            <a:r>
              <a:rPr lang="en-GB" b="0" dirty="0"/>
              <a:t>Some of the decisions I heard included:</a:t>
            </a:r>
          </a:p>
          <a:p>
            <a:r>
              <a:rPr lang="en-GB" b="0" dirty="0"/>
              <a:t>[– choosing shops or services</a:t>
            </a:r>
          </a:p>
          <a:p>
            <a:r>
              <a:rPr lang="en-GB" b="0" dirty="0"/>
              <a:t>– deciding how to spend time</a:t>
            </a:r>
          </a:p>
          <a:p>
            <a:r>
              <a:rPr lang="en-GB" b="0" dirty="0"/>
              <a:t>– comparing prices</a:t>
            </a:r>
          </a:p>
          <a:p>
            <a:r>
              <a:rPr lang="en-GB" b="0" dirty="0"/>
              <a:t>– planning childcare or travel]</a:t>
            </a:r>
          </a:p>
          <a:p>
            <a:r>
              <a:rPr lang="en-GB" b="0" dirty="0"/>
              <a:t>All of these are business‑style decisions. You already use information, compare options, and make choices — this is the beginning of business thinking at Level 4.</a:t>
            </a:r>
          </a:p>
          <a:p>
            <a:r>
              <a:rPr lang="en-GB" b="0" dirty="0"/>
              <a:t>In this module, we will learn how to use information more clearly and more confidently, so you can make strong decisions in your reading, writing, and assignments.</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605435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something important:</a:t>
            </a:r>
          </a:p>
          <a:p>
            <a:r>
              <a:rPr lang="en-GB"/>
              <a:t>What do we actually mean when we say ‘business’ at university?</a:t>
            </a:r>
          </a:p>
          <a:p>
            <a:r>
              <a:rPr lang="en-GB"/>
              <a:t>In real organizations, business is mostly about making decisions.</a:t>
            </a:r>
          </a:p>
          <a:p>
            <a:r>
              <a:rPr lang="en-GB"/>
              <a:t>Decisions about customers, money, staff, products, growth, and ethical questions.</a:t>
            </a:r>
          </a:p>
          <a:p>
            <a:r>
              <a:rPr lang="en-GB"/>
              <a:t>At university, you will learn how to make these decisions in a clear, confident, and professional way.</a:t>
            </a:r>
          </a:p>
          <a:p>
            <a:r>
              <a:rPr lang="en-GB"/>
              <a:t>So business is not just theory: it’s about choices, and understanding how to make good choices</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122638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Academic skills are not separate from business skills.</a:t>
            </a:r>
          </a:p>
          <a:p>
            <a:r>
              <a:rPr lang="en-GB"/>
              <a:t>They actually are business skills.</a:t>
            </a:r>
          </a:p>
          <a:p>
            <a:r>
              <a:rPr lang="en-GB"/>
              <a:t>When you are reading a text, you are practising finding reliable information.</a:t>
            </a:r>
          </a:p>
          <a:p>
            <a:r>
              <a:rPr lang="en-GB"/>
              <a:t>When you take notes, you are learning to compare ideas clearly.</a:t>
            </a:r>
          </a:p>
          <a:p>
            <a:r>
              <a:rPr lang="en-GB"/>
              <a:t>When you analyse information, you are learning how to choose the best solution.</a:t>
            </a:r>
          </a:p>
          <a:p>
            <a:r>
              <a:rPr lang="en-GB"/>
              <a:t>And when you write clearly, you are learning how to explain your decisions professionally.</a:t>
            </a:r>
          </a:p>
          <a:p>
            <a:r>
              <a:rPr lang="en-GB"/>
              <a:t>So everything we practise in this module will help you make better business decisions.</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6899499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closely at an example, because this is a very typical business problem and it shows exactly how academic skills help us.</a:t>
            </a:r>
          </a:p>
          <a:p>
            <a:r>
              <a:rPr lang="en-GB"/>
              <a:t>Imagine a café. Last month, the café was busy at lunchtime. But this month, the café sees that lunchtime customer numbers have dropped by 15%.</a:t>
            </a:r>
          </a:p>
          <a:p>
            <a:r>
              <a:rPr lang="en-GB"/>
              <a:t>For the business, this is a problem – they need to make a decision.</a:t>
            </a:r>
          </a:p>
          <a:p>
            <a:r>
              <a:rPr lang="en-GB"/>
              <a:t>But before they can make a good decision, they need good information.</a:t>
            </a:r>
          </a:p>
          <a:p>
            <a:r>
              <a:rPr lang="en-GB"/>
              <a:t>So first, they need reading skills.</a:t>
            </a:r>
          </a:p>
          <a:p>
            <a:r>
              <a:rPr lang="en-GB"/>
              <a:t>They need to read the customer numbers carefully: not guess, not rely on feelings. They look at the data from the till system or the sales report.</a:t>
            </a:r>
          </a:p>
          <a:p>
            <a:r>
              <a:rPr lang="en-GB"/>
              <a:t>Next, they need note‑making skills.</a:t>
            </a:r>
          </a:p>
          <a:p>
            <a:r>
              <a:rPr lang="en-GB"/>
              <a:t>They might write down the quiet days, the busy days, and any patterns they see. When the information is organised clearly, the problem becomes easier to understand.</a:t>
            </a:r>
          </a:p>
          <a:p>
            <a:r>
              <a:rPr lang="en-GB"/>
              <a:t>After that, they need analysis skills.</a:t>
            </a:r>
          </a:p>
          <a:p>
            <a:r>
              <a:rPr lang="en-GB"/>
              <a:t>This means comparing this month to last month.</a:t>
            </a:r>
          </a:p>
          <a:p>
            <a:r>
              <a:rPr lang="en-GB"/>
              <a:t>Is the drop because of weather? A new competitor? A menu change?</a:t>
            </a:r>
          </a:p>
          <a:p>
            <a:r>
              <a:rPr lang="en-GB"/>
              <a:t>Analysis helps the café understand the reason behind the drop.</a:t>
            </a:r>
          </a:p>
          <a:p>
            <a:r>
              <a:rPr lang="en-GB"/>
              <a:t>Finally, they need to make a decision.</a:t>
            </a:r>
          </a:p>
          <a:p>
            <a:r>
              <a:rPr lang="en-GB"/>
              <a:t>Should they change the menu? Adjust staff hours? Offer a lunchtime deal?</a:t>
            </a:r>
          </a:p>
          <a:p>
            <a:r>
              <a:rPr lang="en-GB"/>
              <a:t>These academic skills are the same skills you’ll use in your assessments — and they are the same skills used every day in real business.</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488172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look at another example, because this is another very common business situation.</a:t>
            </a:r>
          </a:p>
          <a:p>
            <a:r>
              <a:rPr lang="en-GB"/>
              <a:t>Imagine a small shop.</a:t>
            </a:r>
          </a:p>
          <a:p>
            <a:r>
              <a:rPr lang="en-GB"/>
              <a:t>In one week, the business receives 10 customer complaints about slow service.</a:t>
            </a:r>
          </a:p>
          <a:p>
            <a:r>
              <a:rPr lang="en-GB"/>
              <a:t>For the business, this is a serious problem.</a:t>
            </a:r>
          </a:p>
          <a:p>
            <a:r>
              <a:rPr lang="en-GB"/>
              <a:t>Complaints can mean unhappy customers, and unhappy customers may stop coming back.</a:t>
            </a:r>
          </a:p>
          <a:p>
            <a:r>
              <a:rPr lang="en-GB"/>
              <a:t>So the business needs to make a decision, but again, the decision must be based on information, not guesswork.</a:t>
            </a:r>
          </a:p>
          <a:p>
            <a:r>
              <a:rPr lang="en-GB"/>
              <a:t>The first skill they need is reading.</a:t>
            </a:r>
          </a:p>
          <a:p>
            <a:r>
              <a:rPr lang="en-GB"/>
              <a:t>They need to read each complaint carefully to find out what the issue really is.</a:t>
            </a:r>
          </a:p>
          <a:p>
            <a:r>
              <a:rPr lang="en-GB"/>
              <a:t>Is it the waiting time? The staff attitude? The number of staff on duty? The organisation of the service?</a:t>
            </a:r>
          </a:p>
          <a:p>
            <a:r>
              <a:rPr lang="en-GB"/>
              <a:t>Then they need summarising skills.</a:t>
            </a:r>
          </a:p>
          <a:p>
            <a:r>
              <a:rPr lang="en-GB"/>
              <a:t>They need to take all ten complaints and explain the main idea in just one or two sentences.</a:t>
            </a:r>
          </a:p>
          <a:p>
            <a:r>
              <a:rPr lang="en-GB"/>
              <a:t>For example: ‘Customers say waiting times are too long during busy periods.’</a:t>
            </a:r>
          </a:p>
          <a:p>
            <a:r>
              <a:rPr lang="en-GB"/>
              <a:t>After that, they need evidence spotting.</a:t>
            </a:r>
          </a:p>
          <a:p>
            <a:r>
              <a:rPr lang="en-GB"/>
              <a:t>When they read all the complaints together, they might notice a pattern; for example, most complaints happen between 12:00 and 2:00 pm, or when only one staff member is working.</a:t>
            </a:r>
          </a:p>
          <a:p>
            <a:r>
              <a:rPr lang="en-GB"/>
              <a:t>Finding patterns is part of analysis.</a:t>
            </a:r>
          </a:p>
          <a:p>
            <a:r>
              <a:rPr lang="en-GB"/>
              <a:t>These three skills — reading, summarising, and analysing — help the business understand the real problem.</a:t>
            </a:r>
          </a:p>
          <a:p>
            <a:r>
              <a:rPr lang="en-GB"/>
              <a:t>Once they understand the problem, they can decide what to do:</a:t>
            </a:r>
          </a:p>
          <a:p>
            <a:r>
              <a:rPr lang="en-GB"/>
              <a:t>• add one more staff member at busy times</a:t>
            </a:r>
          </a:p>
          <a:p>
            <a:r>
              <a:rPr lang="en-GB"/>
              <a:t>• reorganise tasks</a:t>
            </a:r>
          </a:p>
          <a:p>
            <a:r>
              <a:rPr lang="en-GB"/>
              <a:t>• change the service process</a:t>
            </a:r>
          </a:p>
          <a:p>
            <a:r>
              <a:rPr lang="en-GB"/>
              <a:t>So once again, you can see how academic skills lead to better business decisions:</a:t>
            </a:r>
          </a:p>
          <a:p>
            <a:r>
              <a:rPr lang="en-GB"/>
              <a:t>This is exactly what you will be practising in this module, and exactly what business professionals do every day.</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5811406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do a short activity in pairs.</a:t>
            </a:r>
          </a:p>
          <a:p>
            <a:r>
              <a:rPr lang="en-GB"/>
              <a:t>You will get some cards.</a:t>
            </a:r>
          </a:p>
          <a:p>
            <a:r>
              <a:rPr lang="en-GB"/>
              <a:t>Some cards show business decisions, and some cards show academic skills.</a:t>
            </a:r>
          </a:p>
          <a:p>
            <a:r>
              <a:rPr lang="en-GB"/>
              <a:t>Your job is to match them.</a:t>
            </a:r>
          </a:p>
          <a:p>
            <a:r>
              <a:rPr lang="en-GB"/>
              <a:t>There are no perfect answers. This is about thinking and talking together.</a:t>
            </a:r>
          </a:p>
          <a:p>
            <a:r>
              <a:rPr lang="en-GB"/>
              <a:t>Use simple English.</a:t>
            </a:r>
          </a:p>
          <a:p>
            <a:r>
              <a:rPr lang="en-GB"/>
              <a:t>Just tell each other why you think two cards go together.</a:t>
            </a:r>
          </a:p>
          <a:p>
            <a:r>
              <a:rPr lang="en-GB"/>
              <a:t>You will not show your answers to the whole class. This is just for you and your partner.</a:t>
            </a:r>
          </a:p>
          <a:p>
            <a:r>
              <a:rPr lang="en-GB"/>
              <a:t>I will come around and help</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27071741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this activity, we’re going to look at some common ideas about university.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Some are true, and some are myths.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There are no right or wrong answers today - this is just to help us talk and feel more comfortable.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4032900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Now we’re going to look at some common ideas about university.</a:t>
            </a:r>
            <a:br>
              <a:rPr lang="en-GB" sz="1200" b="0" i="0" kern="1200" dirty="0">
                <a:effectLst/>
                <a:cs typeface="+mn-lt"/>
              </a:rPr>
            </a:br>
            <a:r>
              <a:rPr lang="en-GB" sz="1200" b="0" i="0" kern="1200" dirty="0">
                <a:solidFill>
                  <a:schemeClr val="tx1"/>
                </a:solidFill>
                <a:effectLst/>
                <a:latin typeface="+mn-lt"/>
                <a:ea typeface="+mn-ea"/>
                <a:cs typeface="+mn-cs"/>
              </a:rPr>
              <a:t>Some are true, some are myths.</a:t>
            </a:r>
          </a:p>
          <a:p>
            <a:pPr fontAlgn="t"/>
            <a:r>
              <a:rPr lang="en-GB" sz="1200" b="0" i="0" kern="1200">
                <a:solidFill>
                  <a:schemeClr val="tx1"/>
                </a:solidFill>
                <a:effectLst/>
                <a:latin typeface="+mn-lt"/>
                <a:ea typeface="+mn-ea"/>
                <a:cs typeface="+mn-cs"/>
              </a:rPr>
              <a:t>There are </a:t>
            </a:r>
            <a:r>
              <a:rPr lang="en-GB" sz="1200" b="1" i="0" kern="1200">
                <a:solidFill>
                  <a:schemeClr val="tx1"/>
                </a:solidFill>
                <a:effectLst/>
                <a:latin typeface="+mn-lt"/>
                <a:ea typeface="+mn-ea"/>
                <a:cs typeface="+mn-cs"/>
              </a:rPr>
              <a:t>no right answers</a:t>
            </a:r>
            <a:r>
              <a:rPr lang="en-GB" sz="1200" b="0" i="0" kern="1200">
                <a:solidFill>
                  <a:schemeClr val="tx1"/>
                </a:solidFill>
                <a:effectLst/>
                <a:latin typeface="+mn-lt"/>
                <a:ea typeface="+mn-ea"/>
                <a:cs typeface="+mn-cs"/>
              </a:rPr>
              <a:t> today - the goal is just to talk and feel more comfortable about what university expects from you.</a:t>
            </a:r>
          </a:p>
          <a:p>
            <a:pPr fontAlgn="t"/>
            <a:r>
              <a:rPr lang="en-GB" sz="1200" b="0" i="0" kern="1200">
                <a:solidFill>
                  <a:schemeClr val="tx1"/>
                </a:solidFill>
                <a:effectLst/>
                <a:latin typeface="+mn-lt"/>
                <a:ea typeface="+mn-ea"/>
                <a:cs typeface="+mn-cs"/>
              </a:rPr>
              <a:t>Please work in small groups of </a:t>
            </a:r>
            <a:r>
              <a:rPr lang="en-GB"/>
              <a:t>four or five.</a:t>
            </a:r>
            <a:br>
              <a:rPr lang="en-GB" sz="1200" b="0" i="0" kern="1200" dirty="0">
                <a:effectLst/>
                <a:cs typeface="+mn-lt"/>
              </a:rPr>
            </a:br>
            <a:r>
              <a:rPr lang="en-GB" sz="1200" b="0" i="0" kern="1200" dirty="0">
                <a:solidFill>
                  <a:schemeClr val="tx1"/>
                </a:solidFill>
                <a:effectLst/>
                <a:latin typeface="+mn-lt"/>
                <a:ea typeface="+mn-ea"/>
                <a:cs typeface="+mn-cs"/>
              </a:rPr>
              <a:t>Take your time and talk together - I will guide us through the key points afterward.</a:t>
            </a:r>
            <a:endParaRPr lang="en-GB" sz="1200" b="0" i="0" kern="1200" dirty="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856027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006A0-6BE1-0DC6-7E43-A79B21738B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9BEBD4-A2DC-7DA6-6AC2-590BCE2A85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83B9C1-4D8A-95F1-8F4A-58F7F67CF43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see what is actually myth and what is reality!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Let’s start with dispelling some myths!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CLICK FOR ANIMATION = MYTHS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CLICK FOR EACH ANIMATION FOR THE LIST OF MYTHS. TAKE A FEW SECONDS TO EXPLAIN EACH ONE. YOU DON’T HAVE TO GO INTO A LOT OF DETAIL, JUST SUPPORTIVE MESSAGING.</a:t>
            </a:r>
          </a:p>
        </p:txBody>
      </p:sp>
      <p:sp>
        <p:nvSpPr>
          <p:cNvPr id="4" name="Slide Number Placeholder 3">
            <a:extLst>
              <a:ext uri="{FF2B5EF4-FFF2-40B4-BE49-F238E27FC236}">
                <a16:creationId xmlns:a16="http://schemas.microsoft.com/office/drawing/2014/main" id="{0BE9757B-E427-D0BA-82F4-17FD96AEF4C6}"/>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7930841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1A8F0-2AC3-455A-F3EA-1BCE684D56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109BC6-22C6-7C1A-DA0C-4F3F3BC12A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ACAEB3-59ED-84F2-7276-CCD64C8B739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see what is actually myth and what is reality!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First Let’s start with dispelling some myths!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CLICK FOR ANIMATION = REALITIES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THEN CLICK FOR EACH ANIMATION FOR THE LIST OF REALITIES. TAKE A FEW SECONDS TO EXPLAIN EACH ONE. YOU DON’T HAVE TO GO INTO A LOT OF DETAIL, JUST SUPPORTIVE MESSAGING.</a:t>
            </a:r>
          </a:p>
        </p:txBody>
      </p:sp>
      <p:sp>
        <p:nvSpPr>
          <p:cNvPr id="4" name="Slide Number Placeholder 3">
            <a:extLst>
              <a:ext uri="{FF2B5EF4-FFF2-40B4-BE49-F238E27FC236}">
                <a16:creationId xmlns:a16="http://schemas.microsoft.com/office/drawing/2014/main" id="{D9B79769-05C8-61CF-8745-A6F3C07DDAF3}"/>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338430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We’re now going to do a group task about thinking like a business student.</a:t>
            </a:r>
            <a:br>
              <a:rPr lang="en-GB" sz="1200" b="0" i="0" kern="1200" dirty="0">
                <a:effectLst/>
                <a:cs typeface="+mn-lt"/>
              </a:rPr>
            </a:br>
            <a:r>
              <a:rPr lang="en-GB" sz="1200" b="0" i="0" kern="1200">
                <a:solidFill>
                  <a:schemeClr val="tx1"/>
                </a:solidFill>
                <a:effectLst/>
                <a:latin typeface="+mn-lt"/>
                <a:ea typeface="+mn-ea"/>
                <a:cs typeface="+mn-cs"/>
              </a:rPr>
              <a:t>You’ll get a very simple business scenario — nothing difficult.</a:t>
            </a:r>
          </a:p>
          <a:p>
            <a:pPr fontAlgn="t"/>
            <a:r>
              <a:rPr lang="en-GB" sz="1200" b="0" i="0" kern="1200">
                <a:solidFill>
                  <a:schemeClr val="tx1"/>
                </a:solidFill>
                <a:effectLst/>
                <a:latin typeface="+mn-lt"/>
                <a:ea typeface="+mn-ea"/>
                <a:cs typeface="+mn-cs"/>
              </a:rPr>
              <a:t>In </a:t>
            </a:r>
            <a:r>
              <a:rPr lang="en-GB"/>
              <a:t>pairs</a:t>
            </a:r>
            <a:r>
              <a:rPr lang="en-GB" sz="1200" b="0" i="0" kern="1200">
                <a:solidFill>
                  <a:schemeClr val="tx1"/>
                </a:solidFill>
                <a:effectLst/>
                <a:latin typeface="+mn-lt"/>
                <a:ea typeface="+mn-ea"/>
                <a:cs typeface="+mn-cs"/>
              </a:rPr>
              <a:t>, you will talk together and write short bullet points.</a:t>
            </a:r>
          </a:p>
          <a:p>
            <a:pPr fontAlgn="t"/>
            <a:r>
              <a:rPr lang="en-GB" sz="1200" b="0" i="0" kern="1200">
                <a:solidFill>
                  <a:schemeClr val="tx1"/>
                </a:solidFill>
                <a:effectLst/>
                <a:latin typeface="+mn-lt"/>
                <a:ea typeface="+mn-ea"/>
                <a:cs typeface="+mn-cs"/>
              </a:rPr>
              <a:t>You’ll think about:</a:t>
            </a:r>
          </a:p>
          <a:p>
            <a:pPr fontAlgn="t"/>
            <a:r>
              <a:rPr lang="en-GB" sz="1200" b="0" i="0" kern="1200">
                <a:solidFill>
                  <a:schemeClr val="tx1"/>
                </a:solidFill>
                <a:effectLst/>
                <a:latin typeface="+mn-lt"/>
                <a:ea typeface="+mn-ea"/>
                <a:cs typeface="+mn-cs"/>
              </a:rPr>
              <a:t>the decisions the business needs to make,</a:t>
            </a:r>
          </a:p>
          <a:p>
            <a:pPr fontAlgn="t"/>
            <a:r>
              <a:rPr lang="en-GB" sz="1200" b="0" i="0" kern="1200">
                <a:solidFill>
                  <a:schemeClr val="tx1"/>
                </a:solidFill>
                <a:effectLst/>
                <a:latin typeface="+mn-lt"/>
                <a:ea typeface="+mn-ea"/>
                <a:cs typeface="+mn-cs"/>
              </a:rPr>
              <a:t>the information needed, and</a:t>
            </a:r>
          </a:p>
          <a:p>
            <a:pPr fontAlgn="t"/>
            <a:r>
              <a:rPr lang="en-GB" sz="1200" b="0" i="0" kern="1200">
                <a:solidFill>
                  <a:schemeClr val="tx1"/>
                </a:solidFill>
                <a:effectLst/>
                <a:latin typeface="+mn-lt"/>
                <a:ea typeface="+mn-ea"/>
                <a:cs typeface="+mn-cs"/>
              </a:rPr>
              <a:t>how academic skills help us make good business decisions.</a:t>
            </a:r>
          </a:p>
          <a:p>
            <a:pPr fontAlgn="t"/>
            <a:r>
              <a:rPr lang="en-GB" sz="1200" b="0" i="0" kern="1200">
                <a:solidFill>
                  <a:schemeClr val="tx1"/>
                </a:solidFill>
                <a:effectLst/>
                <a:latin typeface="+mn-lt"/>
                <a:ea typeface="+mn-ea"/>
                <a:cs typeface="+mn-cs"/>
              </a:rPr>
              <a:t>You don’t need perfect English. You don’t need long writing.</a:t>
            </a:r>
            <a:br>
              <a:rPr lang="en-GB" sz="1200" b="0" i="0" kern="1200" dirty="0">
                <a:effectLst/>
                <a:cs typeface="+mn-lt"/>
              </a:rPr>
            </a:b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474372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327FA-FCCB-6401-AC9F-83FC119CE0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6F5C1D-F561-98FB-9682-E31BA6F211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38397C-F486-C00C-86AD-AC6E947163A5}"/>
              </a:ext>
            </a:extLst>
          </p:cNvPr>
          <p:cNvSpPr>
            <a:spLocks noGrp="1"/>
          </p:cNvSpPr>
          <p:nvPr>
            <p:ph type="body" idx="1"/>
          </p:nvPr>
        </p:nvSpPr>
        <p:spPr/>
        <p:txBody>
          <a:bodyPr/>
          <a:lstStyle/>
          <a:p>
            <a:pPr fontAlgn="t"/>
            <a:br>
              <a:rPr lang="en-GB" sz="1200" b="0" i="0" kern="1200" dirty="0">
                <a:effectLst/>
                <a:cs typeface="+mn-lt"/>
              </a:rPr>
            </a:br>
            <a:r>
              <a:rPr lang="en-GB"/>
              <a:t>you are going to develop one of your ideas in more detail and then exchange it with another pair. First, look back at all the possible reasons you brainstormed. Choose the reason that you think is the strongest or most likely. Do not try to discuss every idea — follow just this one idea.</a:t>
            </a:r>
          </a:p>
          <a:p>
            <a:r>
              <a:rPr lang="en-GB"/>
              <a:t>Talk with your partner about why you chose it, what information the café would need, where that information could come from, and what the café might decide to do. Also think about which academic skill would help, such as comparing information, finding evidence, or identifying the main point. Be ready to explain how that skill could help the café make a better business decision.</a:t>
            </a:r>
          </a:p>
          <a:p>
            <a:r>
              <a:rPr lang="en-GB"/>
              <a:t>After two minutes, join another pair. The first pair will explain their idea while the second pair listens and asks one useful question. Then you will swap. At the end, briefly notice what was similar, what was different, and whether the other pair gave you a new idea.</a:t>
            </a:r>
          </a:p>
          <a:p>
            <a:endParaRPr lang="en-GB" dirty="0">
              <a:cs typeface="+mn-lt"/>
            </a:endParaRPr>
          </a:p>
        </p:txBody>
      </p:sp>
      <p:sp>
        <p:nvSpPr>
          <p:cNvPr id="4" name="Slide Number Placeholder 3">
            <a:extLst>
              <a:ext uri="{FF2B5EF4-FFF2-40B4-BE49-F238E27FC236}">
                <a16:creationId xmlns:a16="http://schemas.microsoft.com/office/drawing/2014/main" id="{909FE051-CE46-145F-D240-4ADED8F49008}"/>
              </a:ext>
            </a:extLst>
          </p:cNvPr>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7951617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your work, everyone. I could hear lots of thoughtful conversations around the room.</a:t>
            </a:r>
          </a:p>
          <a:p>
            <a:r>
              <a:rPr lang="en-GB"/>
              <a:t>What you just did is exactly what business students do at university.</a:t>
            </a:r>
          </a:p>
          <a:p>
            <a:r>
              <a:rPr lang="en-GB"/>
              <a:t>You looked at a simple business situation, you thought about what might be happening, you asked what information you would need, and you started using skills like reading, note‑taking, comparing ideas, and working together.</a:t>
            </a:r>
          </a:p>
          <a:p>
            <a:r>
              <a:rPr lang="en-GB"/>
              <a:t>These are the same skills you will use in this programme when you read texts, plan assignments, analyse information, and make decisions.</a:t>
            </a:r>
          </a:p>
          <a:p>
            <a:r>
              <a:rPr lang="en-GB"/>
              <a:t>Remember:</a:t>
            </a:r>
          </a:p>
          <a:p>
            <a:r>
              <a:rPr lang="en-GB"/>
              <a:t>Being a business student is not about knowing everything.</a:t>
            </a:r>
          </a:p>
          <a:p>
            <a:r>
              <a:rPr lang="en-GB"/>
              <a:t>It’s about thinking clearly, asking questions, and using information to make good decisions.</a:t>
            </a:r>
          </a:p>
          <a:p>
            <a:r>
              <a:rPr lang="en-GB"/>
              <a:t>You have already started to do that today.</a:t>
            </a:r>
          </a:p>
          <a:p>
            <a:r>
              <a:rPr lang="en-GB"/>
              <a:t>You are learning, practising, and trying new skills and that means you are exactly where you need to be.</a:t>
            </a:r>
          </a:p>
          <a:p>
            <a:r>
              <a:rPr lang="en-GB"/>
              <a:t>Great work; let’s keep building these skills step by step.</a:t>
            </a: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3578057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we’re going to take a few minutes to think about your learning today.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You do </a:t>
            </a:r>
            <a:r>
              <a:rPr lang="en-GB" sz="1200" b="1" i="0" kern="1200">
                <a:solidFill>
                  <a:schemeClr val="tx1"/>
                </a:solidFill>
                <a:effectLst/>
                <a:latin typeface="+mn-lt"/>
                <a:ea typeface="+mn-ea"/>
                <a:cs typeface="+mn-cs"/>
              </a:rPr>
              <a:t>not</a:t>
            </a:r>
            <a:r>
              <a:rPr lang="en-GB" sz="1200" b="0" i="0" kern="1200">
                <a:solidFill>
                  <a:schemeClr val="tx1"/>
                </a:solidFill>
                <a:effectLst/>
                <a:latin typeface="+mn-lt"/>
                <a:ea typeface="+mn-ea"/>
                <a:cs typeface="+mn-cs"/>
              </a:rPr>
              <a:t> need to share this with the class — this is private.</a:t>
            </a:r>
          </a:p>
          <a:p>
            <a:r>
              <a:rPr lang="en-GB"/>
              <a:t>We’ll also take this opportunity to work a bit on our main learning tool as students at UWTSD: Moodle. </a:t>
            </a: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32455714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14198827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5630978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a:t>
            </a:r>
          </a:p>
          <a:p>
            <a:r>
              <a:rPr lang="en-GB" dirty="0"/>
              <a:t>THERE IS A COPY ON MOODLE UNDER TUTOR SPACE.</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41408080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take a few minutes to think about today’s class. You do not need to share your answers unless you want to. First, think about something you already knew before today, perhaps from work, home or everyday life. Next, write one new thing you now understand about studying business at university. Finally, write one thing you feel more confident about after today’s class. Your answers can be short, but try to be specific</a:t>
            </a:r>
            <a:endParaRPr lang="en-US"/>
          </a:p>
          <a:p>
            <a:r>
              <a:rPr lang="en-GB"/>
              <a:t>We’ll post them onto Moodle.</a:t>
            </a:r>
          </a:p>
          <a:p>
            <a:r>
              <a:rPr lang="en-GB"/>
              <a:t>Only you and I can see your post — nobody else in the class can see it.</a:t>
            </a:r>
          </a:p>
          <a:p>
            <a:r>
              <a:rPr lang="en-GB"/>
              <a:t>This is not marked. This is just for you to see your own progress</a:t>
            </a:r>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1517769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your great work today.</a:t>
            </a:r>
          </a:p>
          <a:p>
            <a:r>
              <a:rPr lang="en-GB"/>
              <a:t>Let’s look at what you have already done.</a:t>
            </a:r>
          </a:p>
          <a:p>
            <a:r>
              <a:rPr lang="en-GB"/>
              <a:t>Today, you used real business thinking.</a:t>
            </a:r>
          </a:p>
          <a:p>
            <a:r>
              <a:rPr lang="en-GB"/>
              <a:t>You looked at a situation, you asked questions, and you thought about information and decisions.</a:t>
            </a:r>
          </a:p>
          <a:p>
            <a:r>
              <a:rPr lang="en-GB"/>
              <a:t>In business and at university good decisions come from good information.</a:t>
            </a:r>
          </a:p>
          <a:p>
            <a:r>
              <a:rPr lang="en-GB"/>
              <a:t>When we read, we get information.</a:t>
            </a:r>
          </a:p>
          <a:p>
            <a:r>
              <a:rPr lang="en-GB"/>
              <a:t>When we take notes, we make the information clear.</a:t>
            </a:r>
          </a:p>
          <a:p>
            <a:r>
              <a:rPr lang="en-GB"/>
              <a:t>When we analyse, we choose better options.</a:t>
            </a:r>
          </a:p>
          <a:p>
            <a:r>
              <a:rPr lang="en-GB"/>
              <a:t>When we organise information, we can explain our ideas.</a:t>
            </a:r>
          </a:p>
          <a:p>
            <a:r>
              <a:rPr lang="en-GB"/>
              <a:t>These are the skills we will build step by step in this module.</a:t>
            </a: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4683052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want to say something important.</a:t>
            </a:r>
          </a:p>
          <a:p>
            <a:r>
              <a:rPr lang="en-GB"/>
              <a:t>University is not about perfection.</a:t>
            </a:r>
          </a:p>
          <a:p>
            <a:r>
              <a:rPr lang="en-GB"/>
              <a:t>It is about learning, practising new skills, asking questions, and getting support when you need it.</a:t>
            </a:r>
          </a:p>
          <a:p>
            <a:r>
              <a:rPr lang="en-GB"/>
              <a:t>Most students feel unsure at the beginning. This is normal.</a:t>
            </a:r>
          </a:p>
          <a:p>
            <a:r>
              <a:rPr lang="en-GB"/>
              <a:t>What matters is that you are here, you are trying, and you are growing.</a:t>
            </a:r>
          </a:p>
          <a:p>
            <a:r>
              <a:rPr lang="en-GB"/>
              <a:t>You belong here.</a:t>
            </a:r>
          </a:p>
          <a:p>
            <a:r>
              <a:rPr lang="en-GB"/>
              <a:t>You are already doing the thinking we need in business and in higher education</a:t>
            </a: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41060226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check in together.</a:t>
            </a:r>
          </a:p>
          <a:p>
            <a:r>
              <a:rPr lang="en-GB"/>
              <a:t>Raise your hand if today helped you understand what business students do.</a:t>
            </a:r>
          </a:p>
          <a:p>
            <a:r>
              <a:rPr lang="en-GB"/>
              <a:t>(pause)</a:t>
            </a:r>
          </a:p>
          <a:p>
            <a:r>
              <a:rPr lang="en-GB"/>
              <a:t>Raise your hand if you feel a bit more confident now than at the start.</a:t>
            </a:r>
          </a:p>
          <a:p>
            <a:r>
              <a:rPr lang="en-GB"/>
              <a:t>(pause)</a:t>
            </a:r>
          </a:p>
          <a:p>
            <a:r>
              <a:rPr lang="en-GB"/>
              <a:t>Raise your hand if you are still unsure about some things — that is completely normal.</a:t>
            </a:r>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31199478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Next week, we will start looking at communication and at your assessments.</a:t>
            </a:r>
          </a:p>
          <a:p>
            <a:r>
              <a:rPr lang="en-GB"/>
              <a:t>We will learn how to read assignment instructions clearly, how to understand what tasks are asking you to do, and how marking criteria work.</a:t>
            </a:r>
          </a:p>
          <a:p>
            <a:r>
              <a:rPr lang="en-GB"/>
              <a:t>This will help you feel more confident and more prepared for your studies.</a:t>
            </a:r>
          </a:p>
          <a:p>
            <a:r>
              <a:rPr lang="en-GB"/>
              <a:t>Don’t worry; next week is very guided and practical, just like today.</a:t>
            </a:r>
          </a:p>
          <a:p>
            <a:r>
              <a:rPr lang="en-GB"/>
              <a:t>We will take each part slowly.</a:t>
            </a:r>
          </a:p>
          <a:p>
            <a:r>
              <a:rPr lang="en-GB"/>
              <a:t>You are doing very well.</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17651691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go today, we have some quiet time in the session.</a:t>
            </a:r>
          </a:p>
          <a:p>
            <a:r>
              <a:rPr lang="en-GB" dirty="0"/>
              <a:t>If you would like to, you can look at your Online Resource List.</a:t>
            </a:r>
          </a:p>
          <a:p>
            <a:r>
              <a:rPr lang="en-GB" dirty="0"/>
              <a:t>This is where you will find your reading, videos, and helpful materials for this module.</a:t>
            </a:r>
          </a:p>
          <a:p>
            <a:r>
              <a:rPr lang="en-GB" dirty="0"/>
              <a:t>You do not need to read anything today : this is just a chance to look around and get familiar with the list.</a:t>
            </a:r>
          </a:p>
          <a:p>
            <a:r>
              <a:rPr lang="en-GB" dirty="0"/>
              <a:t>If you need help, or if you want to ask questions, please call me over.</a:t>
            </a:r>
          </a:p>
          <a:p>
            <a:r>
              <a:rPr lang="en-GB" dirty="0"/>
              <a:t>You can also come and talk to me about anything from today’s class during this time.</a:t>
            </a:r>
          </a:p>
          <a:p>
            <a:r>
              <a:rPr lang="en-GB" dirty="0"/>
              <a:t>I’m here to support you.</a:t>
            </a:r>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27310032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If you ever feel stuck with technology, please don’t sit alone with the worry.</a:t>
            </a:r>
          </a:p>
          <a:p>
            <a:pPr fontAlgn="t"/>
            <a:r>
              <a:rPr lang="en-GB" sz="1200" b="1" i="0" kern="1200">
                <a:solidFill>
                  <a:schemeClr val="tx1"/>
                </a:solidFill>
                <a:effectLst/>
                <a:latin typeface="+mn-lt"/>
                <a:ea typeface="+mn-ea"/>
                <a:cs typeface="+mn-cs"/>
              </a:rPr>
              <a:t>You can ask for help at any time</a:t>
            </a:r>
            <a:r>
              <a:rPr lang="en-GB" sz="1200" b="0" i="0" kern="1200">
                <a:solidFill>
                  <a:schemeClr val="tx1"/>
                </a:solidFill>
                <a:effectLst/>
                <a:latin typeface="+mn-lt"/>
                <a:ea typeface="+mn-ea"/>
                <a:cs typeface="+mn-cs"/>
              </a:rPr>
              <a:t>  and we will support you step by step.</a:t>
            </a:r>
          </a:p>
          <a:p>
            <a:pPr fontAlgn="t"/>
            <a:r>
              <a:rPr lang="en-GB" sz="1200" b="0" i="0" kern="1200">
                <a:solidFill>
                  <a:schemeClr val="tx1"/>
                </a:solidFill>
                <a:effectLst/>
                <a:latin typeface="+mn-lt"/>
                <a:ea typeface="+mn-ea"/>
                <a:cs typeface="+mn-cs"/>
              </a:rPr>
              <a:t>Next week, we will start using Moodle a little more, and we will go slowly together.</a:t>
            </a:r>
          </a:p>
          <a:p>
            <a:r>
              <a:rPr lang="en-GB"/>
              <a:t>If technology feels difficult, please don’t worry. Many students feel the same; you will learn more in the Digital Skills module, and you can always ask for help from HWB or the Assessments team.</a:t>
            </a:r>
          </a:p>
          <a:p>
            <a:r>
              <a:rPr lang="en-GB"/>
              <a:t>We will take it slowly, step by step.</a:t>
            </a:r>
          </a:p>
          <a:p>
            <a:r>
              <a:rPr lang="en-GB"/>
              <a:t>Thank you for your work today.</a:t>
            </a:r>
          </a:p>
          <a:p>
            <a:r>
              <a:rPr lang="en-GB"/>
              <a:t>You have done really well — please remember that.</a:t>
            </a:r>
          </a:p>
        </p:txBody>
      </p:sp>
      <p:sp>
        <p:nvSpPr>
          <p:cNvPr id="4" name="Slide Number Placeholder 3"/>
          <p:cNvSpPr>
            <a:spLocks noGrp="1"/>
          </p:cNvSpPr>
          <p:nvPr>
            <p:ph type="sldNum" sz="quarter" idx="5"/>
          </p:nvPr>
        </p:nvSpPr>
        <p:spPr/>
        <p:txBody>
          <a:bodyPr/>
          <a:lstStyle/>
          <a:p>
            <a:fld id="{26697777-AA71-4FEA-8726-D9F7C99D48EE}" type="slidenum">
              <a:rPr lang="en-GB" smtClean="0"/>
              <a:t>39</a:t>
            </a:fld>
            <a:endParaRPr lang="en-GB"/>
          </a:p>
        </p:txBody>
      </p:sp>
    </p:spTree>
    <p:extLst>
      <p:ext uri="{BB962C8B-B14F-4D97-AF65-F5344CB8AC3E}">
        <p14:creationId xmlns:p14="http://schemas.microsoft.com/office/powerpoint/2010/main" val="25988599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10/08/2026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10/08/2026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10/08/2026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10/08/2026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10/08/2026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10/08/2026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10/08/2026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10/08/2026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10/08/2026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Ec9FSxwPea0?feature=oembed" TargetMode="Externa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y_GpIJFM51k?feature=oembed" TargetMode="Externa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0.jpeg"/><Relationship Id="rId4" Type="http://schemas.openxmlformats.org/officeDocument/2006/relationships/image" Target="../media/image15.sv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6.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ideo" Target="https://www.youtube.com/embed/iYMlJ5BCwd0?feature=oembed" TargetMode="Externa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CBvqJj8XCxQ?feature=oembed" TargetMode="Externa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2.png"/><Relationship Id="rId4" Type="http://schemas.openxmlformats.org/officeDocument/2006/relationships/notesSlide" Target="../notesSlides/notesSlide2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1</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32DC-3CE4-74FC-8581-6C29208BCCFA}"/>
              </a:ext>
            </a:extLst>
          </p:cNvPr>
          <p:cNvSpPr>
            <a:spLocks noGrp="1"/>
          </p:cNvSpPr>
          <p:nvPr>
            <p:ph type="title"/>
          </p:nvPr>
        </p:nvSpPr>
        <p:spPr>
          <a:xfrm>
            <a:off x="1127125" y="365125"/>
            <a:ext cx="10226674" cy="1325563"/>
          </a:xfrm>
        </p:spPr>
        <p:txBody>
          <a:bodyPr>
            <a:normAutofit/>
          </a:bodyPr>
          <a:lstStyle/>
          <a:p>
            <a:r>
              <a:rPr lang="en-GB"/>
              <a:t>Welcome to the module!</a:t>
            </a:r>
          </a:p>
        </p:txBody>
      </p:sp>
      <p:sp>
        <p:nvSpPr>
          <p:cNvPr id="3" name="Rectangle 2">
            <a:extLst>
              <a:ext uri="{FF2B5EF4-FFF2-40B4-BE49-F238E27FC236}">
                <a16:creationId xmlns:a16="http://schemas.microsoft.com/office/drawing/2014/main" id="{1918613D-92BC-2C9D-A299-C9E0B35291CB}"/>
              </a:ext>
            </a:extLst>
          </p:cNvPr>
          <p:cNvSpPr/>
          <p:nvPr/>
        </p:nvSpPr>
        <p:spPr>
          <a:xfrm>
            <a:off x="1193161" y="2895773"/>
            <a:ext cx="3100543" cy="175432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For your studies</a:t>
            </a:r>
          </a:p>
        </p:txBody>
      </p:sp>
      <p:sp>
        <p:nvSpPr>
          <p:cNvPr id="4" name="Rectangle 3">
            <a:extLst>
              <a:ext uri="{FF2B5EF4-FFF2-40B4-BE49-F238E27FC236}">
                <a16:creationId xmlns:a16="http://schemas.microsoft.com/office/drawing/2014/main" id="{E939858B-52F6-8D4A-7345-611D15D733A1}"/>
              </a:ext>
            </a:extLst>
          </p:cNvPr>
          <p:cNvSpPr/>
          <p:nvPr/>
        </p:nvSpPr>
        <p:spPr>
          <a:xfrm>
            <a:off x="7601447" y="2808309"/>
            <a:ext cx="3213455" cy="2585323"/>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r>
              <a:rPr lang="en-GB" sz="5400" dirty="0">
                <a:ln w="0"/>
                <a:effectLst>
                  <a:outerShdw blurRad="38100" dist="19050" dir="2700000" algn="tl" rotWithShape="0">
                    <a:schemeClr val="dk1">
                      <a:alpha val="40000"/>
                    </a:schemeClr>
                  </a:outerShdw>
                </a:effectLst>
              </a:rPr>
              <a:t>And your future work</a:t>
            </a:r>
          </a:p>
        </p:txBody>
      </p:sp>
    </p:spTree>
    <p:extLst>
      <p:ext uri="{BB962C8B-B14F-4D97-AF65-F5344CB8AC3E}">
        <p14:creationId xmlns:p14="http://schemas.microsoft.com/office/powerpoint/2010/main" val="909247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AB14D-82DD-A895-573A-D8173227A7DF}"/>
              </a:ext>
            </a:extLst>
          </p:cNvPr>
          <p:cNvSpPr>
            <a:spLocks noGrp="1"/>
          </p:cNvSpPr>
          <p:nvPr>
            <p:ph type="title"/>
          </p:nvPr>
        </p:nvSpPr>
        <p:spPr/>
        <p:txBody>
          <a:bodyPr/>
          <a:lstStyle/>
          <a:p>
            <a:r>
              <a:rPr lang="en-GB"/>
              <a:t>What is this module about?</a:t>
            </a:r>
            <a:endParaRPr lang="en-US"/>
          </a:p>
        </p:txBody>
      </p:sp>
      <p:graphicFrame>
        <p:nvGraphicFramePr>
          <p:cNvPr id="4" name="Content Placeholder 3" descr="Four dark blue boxes in a row with arrows between them, labeled: ‘Find information,’ ‘Judge information,’ ‘Write and think,’ and ‘Make decisions">
            <a:extLst>
              <a:ext uri="{FF2B5EF4-FFF2-40B4-BE49-F238E27FC236}">
                <a16:creationId xmlns:a16="http://schemas.microsoft.com/office/drawing/2014/main" id="{B3DFBF26-93E0-7379-A863-A5020F8B244B}"/>
              </a:ext>
            </a:extLst>
          </p:cNvPr>
          <p:cNvGraphicFramePr>
            <a:graphicFrameLocks noGrp="1"/>
          </p:cNvGraphicFramePr>
          <p:nvPr>
            <p:ph idx="1"/>
            <p:extLst>
              <p:ext uri="{D42A27DB-BD31-4B8C-83A1-F6EECF244321}">
                <p14:modId xmlns:p14="http://schemas.microsoft.com/office/powerpoint/2010/main" val="1278597883"/>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4513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3A5C-5BE9-EEF4-B4A0-C9582CE41FD3}"/>
              </a:ext>
            </a:extLst>
          </p:cNvPr>
          <p:cNvSpPr>
            <a:spLocks noGrp="1"/>
          </p:cNvSpPr>
          <p:nvPr>
            <p:ph type="title"/>
          </p:nvPr>
        </p:nvSpPr>
        <p:spPr/>
        <p:txBody>
          <a:bodyPr/>
          <a:lstStyle/>
          <a:p>
            <a:r>
              <a:rPr lang="en-GB"/>
              <a:t>What to Expect in Higher Education</a:t>
            </a:r>
          </a:p>
        </p:txBody>
      </p:sp>
      <p:sp>
        <p:nvSpPr>
          <p:cNvPr id="3" name="Content Placeholder 2">
            <a:extLst>
              <a:ext uri="{FF2B5EF4-FFF2-40B4-BE49-F238E27FC236}">
                <a16:creationId xmlns:a16="http://schemas.microsoft.com/office/drawing/2014/main" id="{29E851F3-DF1D-668B-708B-C87E7FFFC139}"/>
              </a:ext>
            </a:extLst>
          </p:cNvPr>
          <p:cNvSpPr>
            <a:spLocks noGrp="1"/>
          </p:cNvSpPr>
          <p:nvPr>
            <p:ph idx="1"/>
          </p:nvPr>
        </p:nvSpPr>
        <p:spPr/>
        <p:txBody>
          <a:bodyPr/>
          <a:lstStyle/>
          <a:p>
            <a:pPr fontAlgn="t"/>
            <a:r>
              <a:rPr lang="en-GB"/>
              <a:t>Clear weekly structure</a:t>
            </a:r>
          </a:p>
          <a:p>
            <a:pPr fontAlgn="t"/>
            <a:r>
              <a:rPr lang="en-GB"/>
              <a:t>Lots of practice and support</a:t>
            </a:r>
          </a:p>
          <a:p>
            <a:pPr fontAlgn="t"/>
            <a:r>
              <a:rPr lang="en-GB"/>
              <a:t>Opportunities to ask questions</a:t>
            </a:r>
          </a:p>
          <a:p>
            <a:pPr fontAlgn="t"/>
            <a:r>
              <a:rPr lang="en-GB"/>
              <a:t>Time to work with classmates</a:t>
            </a:r>
          </a:p>
          <a:p>
            <a:pPr fontAlgn="t"/>
            <a:r>
              <a:rPr lang="en-GB"/>
              <a:t>Feedback to help you improve</a:t>
            </a:r>
          </a:p>
        </p:txBody>
      </p:sp>
    </p:spTree>
    <p:extLst>
      <p:ext uri="{BB962C8B-B14F-4D97-AF65-F5344CB8AC3E}">
        <p14:creationId xmlns:p14="http://schemas.microsoft.com/office/powerpoint/2010/main" val="539562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44017-31D1-1CB6-8EBA-402C46A7C6C8}"/>
              </a:ext>
            </a:extLst>
          </p:cNvPr>
          <p:cNvSpPr>
            <a:spLocks noGrp="1"/>
          </p:cNvSpPr>
          <p:nvPr>
            <p:ph type="title"/>
          </p:nvPr>
        </p:nvSpPr>
        <p:spPr/>
        <p:txBody>
          <a:bodyPr/>
          <a:lstStyle/>
          <a:p>
            <a:r>
              <a:rPr lang="en-GB"/>
              <a:t>How we learn in this module</a:t>
            </a:r>
          </a:p>
        </p:txBody>
      </p:sp>
      <p:graphicFrame>
        <p:nvGraphicFramePr>
          <p:cNvPr id="5" name="Content Placeholder 4" descr="Seven connected hexagons around a central hexagon labeled ‘Learning,’ with surrounding hexagons labeled: ‘Working in pairs,’ ‘Working in small groups,’ ‘Reading,’ ‘Writing,’ ‘Business examples,’ and ‘Tasks">
            <a:extLst>
              <a:ext uri="{FF2B5EF4-FFF2-40B4-BE49-F238E27FC236}">
                <a16:creationId xmlns:a16="http://schemas.microsoft.com/office/drawing/2014/main" id="{B4A67527-302B-4BDA-6C6D-0102350C28B2}"/>
              </a:ext>
            </a:extLst>
          </p:cNvPr>
          <p:cNvGraphicFramePr>
            <a:graphicFrameLocks noGrp="1"/>
          </p:cNvGraphicFramePr>
          <p:nvPr>
            <p:ph idx="1"/>
            <p:extLst>
              <p:ext uri="{D42A27DB-BD31-4B8C-83A1-F6EECF244321}">
                <p14:modId xmlns:p14="http://schemas.microsoft.com/office/powerpoint/2010/main" val="284065929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0740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descr="Three horizontal blue labels reading: ‘What it means to study business at Level 4,’ ‘Key questions and decision‑making,’ and ‘Key expectations.">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199695553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252A-4C50-2DD2-B575-932B9D8F354A}"/>
              </a:ext>
            </a:extLst>
          </p:cNvPr>
          <p:cNvSpPr>
            <a:spLocks noGrp="1"/>
          </p:cNvSpPr>
          <p:nvPr>
            <p:ph type="ctrTitle"/>
          </p:nvPr>
        </p:nvSpPr>
        <p:spPr>
          <a:xfrm>
            <a:off x="552451" y="2027237"/>
            <a:ext cx="6000750" cy="2306637"/>
          </a:xfrm>
        </p:spPr>
        <p:txBody>
          <a:bodyPr anchor="b">
            <a:normAutofit/>
          </a:bodyPr>
          <a:lstStyle/>
          <a:p>
            <a:r>
              <a:rPr lang="en-GB"/>
              <a:t>Business decisions in Everyday Life</a:t>
            </a:r>
          </a:p>
        </p:txBody>
      </p:sp>
      <p:sp>
        <p:nvSpPr>
          <p:cNvPr id="9" name="Subtitle 2">
            <a:extLst>
              <a:ext uri="{FF2B5EF4-FFF2-40B4-BE49-F238E27FC236}">
                <a16:creationId xmlns:a16="http://schemas.microsoft.com/office/drawing/2014/main" id="{32C10ABD-430F-3B18-E0A7-4BC4E571DED9}"/>
              </a:ext>
            </a:extLst>
          </p:cNvPr>
          <p:cNvSpPr>
            <a:spLocks noGrp="1"/>
          </p:cNvSpPr>
          <p:nvPr>
            <p:ph type="subTitle" idx="1"/>
          </p:nvPr>
        </p:nvSpPr>
        <p:spPr>
          <a:xfrm>
            <a:off x="552451" y="4506913"/>
            <a:ext cx="6000750" cy="1655762"/>
          </a:xfrm>
        </p:spPr>
        <p:txBody>
          <a:bodyPr/>
          <a:lstStyle/>
          <a:p>
            <a:endParaRPr lang="en-US"/>
          </a:p>
        </p:txBody>
      </p:sp>
      <p:pic>
        <p:nvPicPr>
          <p:cNvPr id="5" name="Picture 4" descr="Digital numbers art">
            <a:extLst>
              <a:ext uri="{FF2B5EF4-FFF2-40B4-BE49-F238E27FC236}">
                <a16:creationId xmlns:a16="http://schemas.microsoft.com/office/drawing/2014/main" id="{5690D19B-9116-A8F2-13CF-C0F5A36ED95D}"/>
              </a:ext>
            </a:extLst>
          </p:cNvPr>
          <p:cNvPicPr>
            <a:picLocks noChangeAspect="1"/>
          </p:cNvPicPr>
          <p:nvPr/>
        </p:nvPicPr>
        <p:blipFill>
          <a:blip r:embed="rId2"/>
          <a:srcRect l="7625" r="40503"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74774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198AC-945F-7EE0-CF93-0CEB6F5F50E9}"/>
              </a:ext>
            </a:extLst>
          </p:cNvPr>
          <p:cNvSpPr>
            <a:spLocks noGrp="1"/>
          </p:cNvSpPr>
          <p:nvPr>
            <p:ph type="title"/>
          </p:nvPr>
        </p:nvSpPr>
        <p:spPr/>
        <p:txBody>
          <a:bodyPr/>
          <a:lstStyle/>
          <a:p>
            <a:r>
              <a:rPr lang="en-GB"/>
              <a:t>Quick Introductions</a:t>
            </a:r>
          </a:p>
        </p:txBody>
      </p:sp>
      <p:sp>
        <p:nvSpPr>
          <p:cNvPr id="4" name="Content Placeholder 3">
            <a:extLst>
              <a:ext uri="{FF2B5EF4-FFF2-40B4-BE49-F238E27FC236}">
                <a16:creationId xmlns:a16="http://schemas.microsoft.com/office/drawing/2014/main" id="{E0D1A269-07F0-34BF-6FEC-715DB488EB04}"/>
              </a:ext>
            </a:extLst>
          </p:cNvPr>
          <p:cNvSpPr>
            <a:spLocks noGrp="1"/>
          </p:cNvSpPr>
          <p:nvPr>
            <p:ph sz="half" idx="1"/>
          </p:nvPr>
        </p:nvSpPr>
        <p:spPr/>
        <p:txBody>
          <a:bodyPr/>
          <a:lstStyle/>
          <a:p>
            <a:pPr marL="0" indent="0">
              <a:buNone/>
            </a:pPr>
            <a:r>
              <a:rPr lang="en-GB"/>
              <a:t>Talk to the person next to you:</a:t>
            </a:r>
          </a:p>
          <a:p>
            <a:endParaRPr lang="en-GB"/>
          </a:p>
          <a:p>
            <a:r>
              <a:rPr lang="en-GB"/>
              <a:t>Your name</a:t>
            </a:r>
          </a:p>
          <a:p>
            <a:r>
              <a:rPr lang="en-GB"/>
              <a:t>One simple thing (work / family / hobbies / why you chose this course)</a:t>
            </a:r>
          </a:p>
        </p:txBody>
      </p:sp>
      <p:pic>
        <p:nvPicPr>
          <p:cNvPr id="6" name="Online Media 5" title="1 Minute Timer">
            <a:hlinkClick r:id="" action="ppaction://media"/>
            <a:extLst>
              <a:ext uri="{FF2B5EF4-FFF2-40B4-BE49-F238E27FC236}">
                <a16:creationId xmlns:a16="http://schemas.microsoft.com/office/drawing/2014/main" id="{7513F000-C14D-B422-0020-18F13F8AD042}"/>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38303535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E4A1-15D8-7434-88BC-6E3B5EE1013A}"/>
              </a:ext>
            </a:extLst>
          </p:cNvPr>
          <p:cNvSpPr>
            <a:spLocks noGrp="1"/>
          </p:cNvSpPr>
          <p:nvPr>
            <p:ph type="title"/>
          </p:nvPr>
        </p:nvSpPr>
        <p:spPr/>
        <p:txBody>
          <a:bodyPr/>
          <a:lstStyle/>
          <a:p>
            <a:r>
              <a:rPr lang="en-GB" dirty="0"/>
              <a:t>Your business decisions</a:t>
            </a:r>
          </a:p>
        </p:txBody>
      </p:sp>
      <p:sp>
        <p:nvSpPr>
          <p:cNvPr id="3" name="Content Placeholder 2">
            <a:extLst>
              <a:ext uri="{FF2B5EF4-FFF2-40B4-BE49-F238E27FC236}">
                <a16:creationId xmlns:a16="http://schemas.microsoft.com/office/drawing/2014/main" id="{E60030E8-4D13-9941-987E-DF3B6466593B}"/>
              </a:ext>
            </a:extLst>
          </p:cNvPr>
          <p:cNvSpPr>
            <a:spLocks noGrp="1"/>
          </p:cNvSpPr>
          <p:nvPr>
            <p:ph sz="half" idx="1"/>
          </p:nvPr>
        </p:nvSpPr>
        <p:spPr>
          <a:xfrm>
            <a:off x="770238" y="2012231"/>
            <a:ext cx="5182154" cy="4782048"/>
          </a:xfrm>
        </p:spPr>
        <p:txBody>
          <a:bodyPr vert="horz" lIns="91440" tIns="45720" rIns="91440" bIns="45720" rtlCol="0" anchor="t">
            <a:normAutofit fontScale="85000" lnSpcReduction="10000"/>
          </a:bodyPr>
          <a:lstStyle/>
          <a:p>
            <a:pPr marL="0" indent="0">
              <a:buNone/>
            </a:pPr>
            <a:r>
              <a:rPr lang="en-GB"/>
              <a:t>Think about the last few days:</a:t>
            </a:r>
          </a:p>
          <a:p>
            <a:endParaRPr lang="en-GB"/>
          </a:p>
          <a:p>
            <a:r>
              <a:rPr lang="en-GB"/>
              <a:t>Did you decide what to buy?</a:t>
            </a:r>
          </a:p>
          <a:p>
            <a:r>
              <a:rPr lang="en-GB"/>
              <a:t>Did you choose how to spend your time?</a:t>
            </a:r>
          </a:p>
          <a:p>
            <a:r>
              <a:rPr lang="en-GB"/>
              <a:t>Did you choose which service to use (shop, café, website)?</a:t>
            </a:r>
          </a:p>
          <a:p>
            <a:r>
              <a:rPr lang="en-GB"/>
              <a:t>Did you make a work or family decision?</a:t>
            </a:r>
          </a:p>
          <a:p>
            <a:endParaRPr lang="en-GB"/>
          </a:p>
          <a:p>
            <a:pPr marL="0" indent="0">
              <a:buNone/>
            </a:pPr>
            <a:r>
              <a:rPr lang="en-GB"/>
              <a:t>Just think quietly for a moment.</a:t>
            </a:r>
          </a:p>
        </p:txBody>
      </p:sp>
      <p:pic>
        <p:nvPicPr>
          <p:cNvPr id="8" name="Online Media 7" title="2 Minute Timer">
            <a:hlinkClick r:id="" action="ppaction://media"/>
            <a:extLst>
              <a:ext uri="{FF2B5EF4-FFF2-40B4-BE49-F238E27FC236}">
                <a16:creationId xmlns:a16="http://schemas.microsoft.com/office/drawing/2014/main" id="{E9E50A09-0B13-F3F0-3EE9-444F35789CF6}"/>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17948446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FD827-7939-72A8-3A47-3B48920A9C3B}"/>
              </a:ext>
            </a:extLst>
          </p:cNvPr>
          <p:cNvSpPr>
            <a:spLocks noGrp="1"/>
          </p:cNvSpPr>
          <p:nvPr>
            <p:ph type="title"/>
          </p:nvPr>
        </p:nvSpPr>
        <p:spPr/>
        <p:txBody>
          <a:bodyPr/>
          <a:lstStyle/>
          <a:p>
            <a:r>
              <a:rPr lang="en-GB"/>
              <a:t>Your decision: Pair Discussion</a:t>
            </a:r>
          </a:p>
        </p:txBody>
      </p:sp>
      <p:sp>
        <p:nvSpPr>
          <p:cNvPr id="3" name="Content Placeholder 2">
            <a:extLst>
              <a:ext uri="{FF2B5EF4-FFF2-40B4-BE49-F238E27FC236}">
                <a16:creationId xmlns:a16="http://schemas.microsoft.com/office/drawing/2014/main" id="{1A2D05FD-3C70-0E65-3AF5-CE7332A5CD22}"/>
              </a:ext>
            </a:extLst>
          </p:cNvPr>
          <p:cNvSpPr>
            <a:spLocks noGrp="1"/>
          </p:cNvSpPr>
          <p:nvPr>
            <p:ph sz="half" idx="1"/>
          </p:nvPr>
        </p:nvSpPr>
        <p:spPr/>
        <p:txBody>
          <a:bodyPr vert="horz" lIns="91440" tIns="45720" rIns="91440" bIns="45720" rtlCol="0" anchor="t">
            <a:normAutofit/>
          </a:bodyPr>
          <a:lstStyle/>
          <a:p>
            <a:pPr marL="0" indent="0">
              <a:buNone/>
            </a:pPr>
            <a:r>
              <a:rPr lang="en-GB"/>
              <a:t>Share one small decision you made recently with the person you just met.</a:t>
            </a:r>
          </a:p>
          <a:p>
            <a:r>
              <a:rPr lang="en-GB"/>
              <a:t>What information did you use?</a:t>
            </a:r>
          </a:p>
          <a:p>
            <a:r>
              <a:rPr lang="en-GB"/>
              <a:t>Did you compare options?</a:t>
            </a:r>
          </a:p>
        </p:txBody>
      </p:sp>
      <p:pic>
        <p:nvPicPr>
          <p:cNvPr id="5" name="Online Media 4" title="5 Minute Timer">
            <a:hlinkClick r:id="" action="ppaction://media"/>
            <a:extLst>
              <a:ext uri="{FF2B5EF4-FFF2-40B4-BE49-F238E27FC236}">
                <a16:creationId xmlns:a16="http://schemas.microsoft.com/office/drawing/2014/main" id="{04F4C586-8491-B227-B846-7932F6E35C93}"/>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16178313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43635-50DA-92FC-4A4E-BCBFF3EC1AFF}"/>
              </a:ext>
            </a:extLst>
          </p:cNvPr>
          <p:cNvSpPr>
            <a:spLocks noGrp="1"/>
          </p:cNvSpPr>
          <p:nvPr>
            <p:ph type="title"/>
          </p:nvPr>
        </p:nvSpPr>
        <p:spPr/>
        <p:txBody>
          <a:bodyPr/>
          <a:lstStyle/>
          <a:p>
            <a:r>
              <a:rPr lang="en-GB"/>
              <a:t>Thinking about decision making</a:t>
            </a:r>
          </a:p>
        </p:txBody>
      </p:sp>
      <p:sp>
        <p:nvSpPr>
          <p:cNvPr id="3" name="Content Placeholder 2">
            <a:extLst>
              <a:ext uri="{FF2B5EF4-FFF2-40B4-BE49-F238E27FC236}">
                <a16:creationId xmlns:a16="http://schemas.microsoft.com/office/drawing/2014/main" id="{DD009847-D3D2-35F5-41AB-3DCEF4224136}"/>
              </a:ext>
            </a:extLst>
          </p:cNvPr>
          <p:cNvSpPr>
            <a:spLocks noGrp="1"/>
          </p:cNvSpPr>
          <p:nvPr>
            <p:ph sz="half" idx="1"/>
          </p:nvPr>
        </p:nvSpPr>
        <p:spPr/>
        <p:txBody>
          <a:bodyPr>
            <a:normAutofit fontScale="92500" lnSpcReduction="20000"/>
          </a:bodyPr>
          <a:lstStyle/>
          <a:p>
            <a:pPr marL="0" indent="0">
              <a:buNone/>
            </a:pPr>
            <a:r>
              <a:rPr lang="en-GB"/>
              <a:t>In groups of 4:</a:t>
            </a:r>
          </a:p>
          <a:p>
            <a:endParaRPr lang="en-GB"/>
          </a:p>
          <a:p>
            <a:r>
              <a:rPr lang="en-GB"/>
              <a:t>What kinds of decisions did you talk about?</a:t>
            </a:r>
          </a:p>
          <a:p>
            <a:r>
              <a:rPr lang="en-GB"/>
              <a:t>What information did people use?</a:t>
            </a:r>
          </a:p>
          <a:p>
            <a:r>
              <a:rPr lang="en-GB"/>
              <a:t>Which decisions were work‑related?</a:t>
            </a:r>
          </a:p>
          <a:p>
            <a:r>
              <a:rPr lang="en-GB"/>
              <a:t>Which were personal or family‑related?</a:t>
            </a:r>
          </a:p>
        </p:txBody>
      </p:sp>
      <p:pic>
        <p:nvPicPr>
          <p:cNvPr id="5" name="Online Media 4" title="10 Minute Timer">
            <a:hlinkClick r:id="" action="ppaction://media"/>
            <a:extLst>
              <a:ext uri="{FF2B5EF4-FFF2-40B4-BE49-F238E27FC236}">
                <a16:creationId xmlns:a16="http://schemas.microsoft.com/office/drawing/2014/main" id="{C7AF4708-6BF0-5692-3767-650B06E366D0}"/>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36817594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952E0-5E95-129E-9E0A-C91827C2F275}"/>
              </a:ext>
            </a:extLst>
          </p:cNvPr>
          <p:cNvSpPr>
            <a:spLocks noGrp="1"/>
          </p:cNvSpPr>
          <p:nvPr>
            <p:ph type="title"/>
          </p:nvPr>
        </p:nvSpPr>
        <p:spPr/>
        <p:txBody>
          <a:bodyPr/>
          <a:lstStyle/>
          <a:p>
            <a:r>
              <a:rPr lang="en-GB" dirty="0"/>
              <a:t>Your </a:t>
            </a:r>
            <a:r>
              <a:rPr lang="en-GB" i="1" dirty="0"/>
              <a:t>business </a:t>
            </a:r>
            <a:r>
              <a:rPr lang="en-GB" dirty="0"/>
              <a:t>decisions  </a:t>
            </a:r>
          </a:p>
        </p:txBody>
      </p:sp>
      <p:pic>
        <p:nvPicPr>
          <p:cNvPr id="5" name="Content Placeholder 4" descr="People and arrows">
            <a:extLst>
              <a:ext uri="{FF2B5EF4-FFF2-40B4-BE49-F238E27FC236}">
                <a16:creationId xmlns:a16="http://schemas.microsoft.com/office/drawing/2014/main" id="{5BA1F193-E3EE-6F99-386B-096C6975B7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83122" y="1825625"/>
            <a:ext cx="8314681" cy="4351338"/>
          </a:xfrm>
        </p:spPr>
      </p:pic>
    </p:spTree>
    <p:extLst>
      <p:ext uri="{BB962C8B-B14F-4D97-AF65-F5344CB8AC3E}">
        <p14:creationId xmlns:p14="http://schemas.microsoft.com/office/powerpoint/2010/main" val="2477576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90F2-5641-156D-D4DC-DD98DD3B43EF}"/>
              </a:ext>
            </a:extLst>
          </p:cNvPr>
          <p:cNvSpPr>
            <a:spLocks noGrp="1"/>
          </p:cNvSpPr>
          <p:nvPr>
            <p:ph type="ctrTitle"/>
          </p:nvPr>
        </p:nvSpPr>
        <p:spPr>
          <a:xfrm>
            <a:off x="552451" y="2027237"/>
            <a:ext cx="6000750" cy="2306637"/>
          </a:xfrm>
        </p:spPr>
        <p:txBody>
          <a:bodyPr anchor="b">
            <a:normAutofit/>
          </a:bodyPr>
          <a:lstStyle/>
          <a:p>
            <a:r>
              <a:rPr lang="en-GB"/>
              <a:t>What is business at university?</a:t>
            </a:r>
          </a:p>
        </p:txBody>
      </p:sp>
      <p:sp>
        <p:nvSpPr>
          <p:cNvPr id="10" name="Subtitle 2">
            <a:extLst>
              <a:ext uri="{FF2B5EF4-FFF2-40B4-BE49-F238E27FC236}">
                <a16:creationId xmlns:a16="http://schemas.microsoft.com/office/drawing/2014/main" id="{7CB3EECD-7BC5-0F8D-4605-FC8CC3666FD9}"/>
              </a:ext>
            </a:extLst>
          </p:cNvPr>
          <p:cNvSpPr>
            <a:spLocks noGrp="1"/>
          </p:cNvSpPr>
          <p:nvPr>
            <p:ph type="subTitle" idx="1"/>
          </p:nvPr>
        </p:nvSpPr>
        <p:spPr>
          <a:xfrm>
            <a:off x="552451" y="4506913"/>
            <a:ext cx="6000750" cy="1655762"/>
          </a:xfrm>
        </p:spPr>
        <p:txBody>
          <a:bodyPr/>
          <a:lstStyle/>
          <a:p>
            <a:endParaRPr lang="en-US"/>
          </a:p>
        </p:txBody>
      </p:sp>
      <p:pic>
        <p:nvPicPr>
          <p:cNvPr id="5" name="Picture 4" descr="Metallic spheres connected in mesh">
            <a:extLst>
              <a:ext uri="{FF2B5EF4-FFF2-40B4-BE49-F238E27FC236}">
                <a16:creationId xmlns:a16="http://schemas.microsoft.com/office/drawing/2014/main" id="{3522230A-9761-4948-B234-EDBBC140D292}"/>
              </a:ext>
            </a:extLst>
          </p:cNvPr>
          <p:cNvPicPr>
            <a:picLocks noChangeAspect="1"/>
          </p:cNvPicPr>
          <p:nvPr/>
        </p:nvPicPr>
        <p:blipFill>
          <a:blip r:embed="rId2">
            <a:extLst>
              <a:ext uri="{28A0092B-C50C-407E-A947-70E740481C1C}">
                <a14:useLocalDpi xmlns:a14="http://schemas.microsoft.com/office/drawing/2010/main" val="0"/>
              </a:ext>
            </a:extLst>
          </a:blip>
          <a:srcRect l="22548" r="25580"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8837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36939-1F32-42BE-ED83-C1474CC73A3B}"/>
              </a:ext>
            </a:extLst>
          </p:cNvPr>
          <p:cNvSpPr>
            <a:spLocks noGrp="1"/>
          </p:cNvSpPr>
          <p:nvPr>
            <p:ph type="title"/>
          </p:nvPr>
        </p:nvSpPr>
        <p:spPr/>
        <p:txBody>
          <a:bodyPr/>
          <a:lstStyle/>
          <a:p>
            <a:r>
              <a:rPr lang="en-GB"/>
              <a:t>What is business?</a:t>
            </a:r>
          </a:p>
        </p:txBody>
      </p:sp>
      <p:sp>
        <p:nvSpPr>
          <p:cNvPr id="6" name="Rectangle 5">
            <a:extLst>
              <a:ext uri="{FF2B5EF4-FFF2-40B4-BE49-F238E27FC236}">
                <a16:creationId xmlns:a16="http://schemas.microsoft.com/office/drawing/2014/main" id="{6689A745-C0D1-210E-FCAA-074DDC9090E4}"/>
              </a:ext>
            </a:extLst>
          </p:cNvPr>
          <p:cNvSpPr/>
          <p:nvPr/>
        </p:nvSpPr>
        <p:spPr>
          <a:xfrm>
            <a:off x="1486506" y="2227864"/>
            <a:ext cx="3801112" cy="2585323"/>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Business = Making Decisions </a:t>
            </a:r>
          </a:p>
        </p:txBody>
      </p:sp>
      <p:sp>
        <p:nvSpPr>
          <p:cNvPr id="4" name="Content Placeholder 3">
            <a:extLst>
              <a:ext uri="{FF2B5EF4-FFF2-40B4-BE49-F238E27FC236}">
                <a16:creationId xmlns:a16="http://schemas.microsoft.com/office/drawing/2014/main" id="{3ABB47C5-AAFE-F933-6D36-A9E66B90AB7F}"/>
              </a:ext>
            </a:extLst>
          </p:cNvPr>
          <p:cNvSpPr>
            <a:spLocks noGrp="1"/>
          </p:cNvSpPr>
          <p:nvPr>
            <p:ph sz="half" idx="2"/>
          </p:nvPr>
        </p:nvSpPr>
        <p:spPr/>
        <p:txBody>
          <a:bodyPr>
            <a:normAutofit/>
          </a:bodyPr>
          <a:lstStyle/>
          <a:p>
            <a:pPr marL="0" indent="0" fontAlgn="t">
              <a:buNone/>
            </a:pPr>
            <a:r>
              <a:rPr lang="en-GB"/>
              <a:t>Businesses make decisions about:</a:t>
            </a:r>
          </a:p>
          <a:p>
            <a:pPr lvl="1" fontAlgn="t"/>
            <a:r>
              <a:rPr lang="en-GB"/>
              <a:t>customers</a:t>
            </a:r>
          </a:p>
          <a:p>
            <a:pPr lvl="1" fontAlgn="t"/>
            <a:r>
              <a:rPr lang="en-GB"/>
              <a:t>money and costs</a:t>
            </a:r>
          </a:p>
          <a:p>
            <a:pPr lvl="1" fontAlgn="t"/>
            <a:r>
              <a:rPr lang="en-GB"/>
              <a:t>people and staff</a:t>
            </a:r>
          </a:p>
          <a:p>
            <a:pPr lvl="1" fontAlgn="t"/>
            <a:r>
              <a:rPr lang="en-GB"/>
              <a:t>products and services</a:t>
            </a:r>
          </a:p>
          <a:p>
            <a:pPr lvl="1" fontAlgn="t"/>
            <a:r>
              <a:rPr lang="en-GB"/>
              <a:t>growth and improvement</a:t>
            </a:r>
          </a:p>
          <a:p>
            <a:pPr lvl="1" fontAlgn="t"/>
            <a:r>
              <a:rPr lang="en-GB"/>
              <a:t>ethics and fairness</a:t>
            </a:r>
          </a:p>
          <a:p>
            <a:endParaRPr lang="en-GB"/>
          </a:p>
        </p:txBody>
      </p:sp>
    </p:spTree>
    <p:extLst>
      <p:ext uri="{BB962C8B-B14F-4D97-AF65-F5344CB8AC3E}">
        <p14:creationId xmlns:p14="http://schemas.microsoft.com/office/powerpoint/2010/main" val="35400739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42E6-0AB2-B319-7302-7835E4FE0971}"/>
              </a:ext>
              <a:ext uri="{C183D7F6-B498-43B3-948B-1728B52AA6E4}">
                <adec:decorative xmlns:adec="http://schemas.microsoft.com/office/drawing/2017/decorative" val="0"/>
              </a:ext>
            </a:extLst>
          </p:cNvPr>
          <p:cNvSpPr>
            <a:spLocks noGrp="1"/>
          </p:cNvSpPr>
          <p:nvPr>
            <p:ph type="title"/>
          </p:nvPr>
        </p:nvSpPr>
        <p:spPr/>
        <p:txBody>
          <a:bodyPr>
            <a:normAutofit/>
          </a:bodyPr>
          <a:lstStyle/>
          <a:p>
            <a:r>
              <a:rPr lang="en-GB"/>
              <a:t>How Academic Skills Help Business Decisions</a:t>
            </a:r>
          </a:p>
        </p:txBody>
      </p:sp>
      <p:sp>
        <p:nvSpPr>
          <p:cNvPr id="5" name="Rectangle 4">
            <a:extLst>
              <a:ext uri="{FF2B5EF4-FFF2-40B4-BE49-F238E27FC236}">
                <a16:creationId xmlns:a16="http://schemas.microsoft.com/office/drawing/2014/main" id="{10214F6C-3C87-3FD8-22A7-7C0025B43E3C}"/>
              </a:ext>
              <a:ext uri="{C183D7F6-B498-43B3-948B-1728B52AA6E4}">
                <adec:decorative xmlns:adec="http://schemas.microsoft.com/office/drawing/2017/decorative" val="0"/>
              </a:ext>
            </a:extLst>
          </p:cNvPr>
          <p:cNvSpPr/>
          <p:nvPr/>
        </p:nvSpPr>
        <p:spPr>
          <a:xfrm>
            <a:off x="1005073" y="2124496"/>
            <a:ext cx="4703963" cy="3416320"/>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Academic skills = business thinking skills</a:t>
            </a:r>
          </a:p>
        </p:txBody>
      </p:sp>
      <p:sp>
        <p:nvSpPr>
          <p:cNvPr id="4" name="Content Placeholder 3">
            <a:extLst>
              <a:ext uri="{FF2B5EF4-FFF2-40B4-BE49-F238E27FC236}">
                <a16:creationId xmlns:a16="http://schemas.microsoft.com/office/drawing/2014/main" id="{D2FB27E6-6364-3157-45A9-453AEEEF28C9}"/>
              </a:ext>
              <a:ext uri="{C183D7F6-B498-43B3-948B-1728B52AA6E4}">
                <adec:decorative xmlns:adec="http://schemas.microsoft.com/office/drawing/2017/decorative" val="0"/>
              </a:ext>
            </a:extLst>
          </p:cNvPr>
          <p:cNvSpPr>
            <a:spLocks noGrp="1"/>
          </p:cNvSpPr>
          <p:nvPr>
            <p:ph sz="half" idx="2"/>
          </p:nvPr>
        </p:nvSpPr>
        <p:spPr/>
        <p:txBody>
          <a:bodyPr>
            <a:normAutofit lnSpcReduction="10000"/>
          </a:bodyPr>
          <a:lstStyle/>
          <a:p>
            <a:r>
              <a:rPr lang="en-GB"/>
              <a:t>Reading → finding reliable information</a:t>
            </a:r>
          </a:p>
          <a:p>
            <a:r>
              <a:rPr lang="en-GB"/>
              <a:t>Note‑making → comparing options clearly</a:t>
            </a:r>
          </a:p>
          <a:p>
            <a:r>
              <a:rPr lang="en-GB"/>
              <a:t>Analysis → choosing the best solution</a:t>
            </a:r>
          </a:p>
          <a:p>
            <a:r>
              <a:rPr lang="en-GB"/>
              <a:t>Writing → explaining decisions in a professional way</a:t>
            </a:r>
          </a:p>
        </p:txBody>
      </p:sp>
    </p:spTree>
    <p:extLst>
      <p:ext uri="{BB962C8B-B14F-4D97-AF65-F5344CB8AC3E}">
        <p14:creationId xmlns:p14="http://schemas.microsoft.com/office/powerpoint/2010/main" val="4093330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6F618-B35F-1771-55E2-722FA012B4FC}"/>
              </a:ext>
            </a:extLst>
          </p:cNvPr>
          <p:cNvSpPr>
            <a:spLocks noGrp="1"/>
          </p:cNvSpPr>
          <p:nvPr>
            <p:ph type="title"/>
          </p:nvPr>
        </p:nvSpPr>
        <p:spPr/>
        <p:txBody>
          <a:bodyPr/>
          <a:lstStyle/>
          <a:p>
            <a:r>
              <a:rPr lang="en-GB"/>
              <a:t>Let’s consider: Customer Numbers Drop</a:t>
            </a:r>
          </a:p>
        </p:txBody>
      </p:sp>
      <p:sp>
        <p:nvSpPr>
          <p:cNvPr id="3" name="Content Placeholder 2">
            <a:extLst>
              <a:ext uri="{FF2B5EF4-FFF2-40B4-BE49-F238E27FC236}">
                <a16:creationId xmlns:a16="http://schemas.microsoft.com/office/drawing/2014/main" id="{4AC978B0-E4C2-57D2-8410-A5B75C161B10}"/>
              </a:ext>
            </a:extLst>
          </p:cNvPr>
          <p:cNvSpPr>
            <a:spLocks noGrp="1"/>
          </p:cNvSpPr>
          <p:nvPr>
            <p:ph sz="half" idx="1"/>
          </p:nvPr>
        </p:nvSpPr>
        <p:spPr/>
        <p:txBody>
          <a:bodyPr>
            <a:normAutofit fontScale="85000" lnSpcReduction="10000"/>
          </a:bodyPr>
          <a:lstStyle/>
          <a:p>
            <a:pPr marL="0" indent="0">
              <a:buNone/>
            </a:pPr>
            <a:r>
              <a:rPr lang="en-GB" sz="3800"/>
              <a:t>A café notices that lunchtime customer numbers have dropped by 15% in the last month.</a:t>
            </a:r>
          </a:p>
          <a:p>
            <a:endParaRPr lang="en-GB"/>
          </a:p>
        </p:txBody>
      </p:sp>
      <p:sp>
        <p:nvSpPr>
          <p:cNvPr id="4" name="Content Placeholder 3">
            <a:extLst>
              <a:ext uri="{FF2B5EF4-FFF2-40B4-BE49-F238E27FC236}">
                <a16:creationId xmlns:a16="http://schemas.microsoft.com/office/drawing/2014/main" id="{D78716A4-6ABB-FDDC-7A7D-900177ADC77D}"/>
              </a:ext>
            </a:extLst>
          </p:cNvPr>
          <p:cNvSpPr>
            <a:spLocks noGrp="1"/>
          </p:cNvSpPr>
          <p:nvPr>
            <p:ph sz="half" idx="2"/>
          </p:nvPr>
        </p:nvSpPr>
        <p:spPr/>
        <p:txBody>
          <a:bodyPr>
            <a:normAutofit fontScale="85000" lnSpcReduction="10000"/>
          </a:bodyPr>
          <a:lstStyle/>
          <a:p>
            <a:pPr marL="0" indent="0">
              <a:buNone/>
            </a:pPr>
            <a:r>
              <a:rPr lang="en-GB"/>
              <a:t>Academic skills that help:</a:t>
            </a:r>
          </a:p>
          <a:p>
            <a:r>
              <a:rPr lang="en-GB"/>
              <a:t>Reading data: understanding the customer numbers clearly</a:t>
            </a:r>
          </a:p>
          <a:p>
            <a:r>
              <a:rPr lang="en-GB"/>
              <a:t>Note‑making: writing down busy vs quiet times</a:t>
            </a:r>
          </a:p>
          <a:p>
            <a:r>
              <a:rPr lang="en-GB"/>
              <a:t>Analysis: comparing this month to last month</a:t>
            </a:r>
          </a:p>
          <a:p>
            <a:r>
              <a:rPr lang="en-GB"/>
              <a:t>Evaluating information: checking if the data comes from a reliable source (till system, not guesswork)</a:t>
            </a:r>
          </a:p>
        </p:txBody>
      </p:sp>
      <p:pic>
        <p:nvPicPr>
          <p:cNvPr id="6" name="Picture 5">
            <a:extLst>
              <a:ext uri="{FF2B5EF4-FFF2-40B4-BE49-F238E27FC236}">
                <a16:creationId xmlns:a16="http://schemas.microsoft.com/office/drawing/2014/main" id="{F6351E01-3062-85DE-1DF8-1F1F70917C4E}"/>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09091" y="3795312"/>
            <a:ext cx="3774882" cy="2516588"/>
          </a:xfrm>
          <a:prstGeom prst="rect">
            <a:avLst/>
          </a:prstGeom>
        </p:spPr>
      </p:pic>
    </p:spTree>
    <p:extLst>
      <p:ext uri="{BB962C8B-B14F-4D97-AF65-F5344CB8AC3E}">
        <p14:creationId xmlns:p14="http://schemas.microsoft.com/office/powerpoint/2010/main" val="934473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5BD0-FC8D-86B6-F013-E96074AB5626}"/>
              </a:ext>
            </a:extLst>
          </p:cNvPr>
          <p:cNvSpPr>
            <a:spLocks noGrp="1"/>
          </p:cNvSpPr>
          <p:nvPr>
            <p:ph type="title"/>
          </p:nvPr>
        </p:nvSpPr>
        <p:spPr/>
        <p:txBody>
          <a:bodyPr/>
          <a:lstStyle/>
          <a:p>
            <a:r>
              <a:rPr lang="en-GB"/>
              <a:t>Let’s consider: Slow service complaints </a:t>
            </a:r>
          </a:p>
        </p:txBody>
      </p:sp>
      <p:sp>
        <p:nvSpPr>
          <p:cNvPr id="3" name="Content Placeholder 2">
            <a:extLst>
              <a:ext uri="{FF2B5EF4-FFF2-40B4-BE49-F238E27FC236}">
                <a16:creationId xmlns:a16="http://schemas.microsoft.com/office/drawing/2014/main" id="{D3057E0E-4B77-9B89-09BB-452F6C696F2E}"/>
              </a:ext>
            </a:extLst>
          </p:cNvPr>
          <p:cNvSpPr>
            <a:spLocks noGrp="1"/>
          </p:cNvSpPr>
          <p:nvPr>
            <p:ph sz="half" idx="1"/>
          </p:nvPr>
        </p:nvSpPr>
        <p:spPr/>
        <p:txBody>
          <a:bodyPr>
            <a:normAutofit fontScale="85000" lnSpcReduction="10000"/>
          </a:bodyPr>
          <a:lstStyle/>
          <a:p>
            <a:pPr marL="0" indent="0">
              <a:buNone/>
            </a:pPr>
            <a:r>
              <a:rPr lang="en-GB" sz="3800"/>
              <a:t>A shop receives 10 customer complaints about slow service in one week.</a:t>
            </a:r>
          </a:p>
          <a:p>
            <a:endParaRPr lang="en-GB"/>
          </a:p>
          <a:p>
            <a:endParaRPr lang="en-GB"/>
          </a:p>
        </p:txBody>
      </p:sp>
      <p:sp>
        <p:nvSpPr>
          <p:cNvPr id="4" name="Content Placeholder 3">
            <a:extLst>
              <a:ext uri="{FF2B5EF4-FFF2-40B4-BE49-F238E27FC236}">
                <a16:creationId xmlns:a16="http://schemas.microsoft.com/office/drawing/2014/main" id="{B7B4ECCD-C1C7-3C9E-2768-4C7683727502}"/>
              </a:ext>
            </a:extLst>
          </p:cNvPr>
          <p:cNvSpPr>
            <a:spLocks noGrp="1"/>
          </p:cNvSpPr>
          <p:nvPr>
            <p:ph sz="half" idx="2"/>
          </p:nvPr>
        </p:nvSpPr>
        <p:spPr/>
        <p:txBody>
          <a:bodyPr>
            <a:normAutofit fontScale="85000" lnSpcReduction="10000"/>
          </a:bodyPr>
          <a:lstStyle/>
          <a:p>
            <a:pPr marL="0" indent="0">
              <a:buNone/>
            </a:pPr>
            <a:r>
              <a:rPr lang="en-GB"/>
              <a:t>Academic skills that help:</a:t>
            </a:r>
          </a:p>
          <a:p>
            <a:r>
              <a:rPr lang="en-GB"/>
              <a:t>Reading written complaints: finding the main issue</a:t>
            </a:r>
          </a:p>
          <a:p>
            <a:r>
              <a:rPr lang="en-GB"/>
              <a:t>Summarising: explaining the common problem in 1–2 sentences</a:t>
            </a:r>
          </a:p>
          <a:p>
            <a:r>
              <a:rPr lang="en-GB"/>
              <a:t>Identifying evidence: spotting patterns (e.g., complaints happen at peak times)</a:t>
            </a:r>
          </a:p>
          <a:p>
            <a:r>
              <a:rPr lang="en-GB"/>
              <a:t>Writing: preparing a clear explanation for the manager</a:t>
            </a:r>
          </a:p>
          <a:p>
            <a:endParaRPr lang="en-GB"/>
          </a:p>
        </p:txBody>
      </p:sp>
      <p:pic>
        <p:nvPicPr>
          <p:cNvPr id="6" name="Picture 5">
            <a:extLst>
              <a:ext uri="{FF2B5EF4-FFF2-40B4-BE49-F238E27FC236}">
                <a16:creationId xmlns:a16="http://schemas.microsoft.com/office/drawing/2014/main" id="{56C3ECCB-9804-416E-15A9-23CBE306AFC3}"/>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2663" y="3660140"/>
            <a:ext cx="3978611" cy="2651760"/>
          </a:xfrm>
          <a:prstGeom prst="rect">
            <a:avLst/>
          </a:prstGeom>
        </p:spPr>
      </p:pic>
    </p:spTree>
    <p:extLst>
      <p:ext uri="{BB962C8B-B14F-4D97-AF65-F5344CB8AC3E}">
        <p14:creationId xmlns:p14="http://schemas.microsoft.com/office/powerpoint/2010/main" val="1384066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391B9-6E67-D74A-0F50-FECFB66CD8C9}"/>
              </a:ext>
            </a:extLst>
          </p:cNvPr>
          <p:cNvSpPr>
            <a:spLocks noGrp="1"/>
          </p:cNvSpPr>
          <p:nvPr>
            <p:ph type="title"/>
          </p:nvPr>
        </p:nvSpPr>
        <p:spPr>
          <a:xfrm>
            <a:off x="1127125" y="365125"/>
            <a:ext cx="10226674" cy="1325563"/>
          </a:xfrm>
        </p:spPr>
        <p:txBody>
          <a:bodyPr anchor="ctr">
            <a:normAutofit/>
          </a:bodyPr>
          <a:lstStyle/>
          <a:p>
            <a:r>
              <a:rPr lang="en-GB"/>
              <a:t>Try it out</a:t>
            </a:r>
          </a:p>
        </p:txBody>
      </p:sp>
      <p:sp>
        <p:nvSpPr>
          <p:cNvPr id="3" name="Content Placeholder 2">
            <a:extLst>
              <a:ext uri="{FF2B5EF4-FFF2-40B4-BE49-F238E27FC236}">
                <a16:creationId xmlns:a16="http://schemas.microsoft.com/office/drawing/2014/main" id="{737CA496-28BB-9E48-797B-319AD09C71A6}"/>
              </a:ext>
            </a:extLst>
          </p:cNvPr>
          <p:cNvSpPr>
            <a:spLocks noGrp="1"/>
          </p:cNvSpPr>
          <p:nvPr>
            <p:ph sz="half" idx="1"/>
          </p:nvPr>
        </p:nvSpPr>
        <p:spPr>
          <a:xfrm>
            <a:off x="1127124" y="2012231"/>
            <a:ext cx="4825268" cy="4164732"/>
          </a:xfrm>
        </p:spPr>
        <p:txBody>
          <a:bodyPr>
            <a:normAutofit/>
          </a:bodyPr>
          <a:lstStyle/>
          <a:p>
            <a:pPr marL="0" indent="0">
              <a:buNone/>
            </a:pPr>
            <a:r>
              <a:rPr lang="en-GB"/>
              <a:t>In pairs:</a:t>
            </a:r>
          </a:p>
          <a:p>
            <a:endParaRPr lang="en-GB"/>
          </a:p>
          <a:p>
            <a:r>
              <a:rPr lang="en-GB"/>
              <a:t>Read the cards</a:t>
            </a:r>
          </a:p>
          <a:p>
            <a:r>
              <a:rPr lang="en-GB"/>
              <a:t>Match each business decision with an academic skill</a:t>
            </a:r>
          </a:p>
          <a:p>
            <a:r>
              <a:rPr lang="en-GB"/>
              <a:t>Discuss why</a:t>
            </a:r>
          </a:p>
        </p:txBody>
      </p:sp>
      <p:pic>
        <p:nvPicPr>
          <p:cNvPr id="6" name="Content Placeholder 5" descr="Boardroom with solid fill">
            <a:extLst>
              <a:ext uri="{FF2B5EF4-FFF2-40B4-BE49-F238E27FC236}">
                <a16:creationId xmlns:a16="http://schemas.microsoft.com/office/drawing/2014/main" id="{B3AFB0DF-1956-CFDD-A75B-DA595D195E45}"/>
              </a:ext>
            </a:extLst>
          </p:cNvPr>
          <p:cNvPicPr>
            <a:picLocks noGrp="1" noChangeAspect="1"/>
          </p:cNvPicPr>
          <p:nvPr>
            <p:ph sz="half" idx="2"/>
          </p:nvPr>
        </p:nvPicPr>
        <p:blipFill>
          <a:blip>
            <a:extLst>
              <a:ext uri="{96DAC541-7B7A-43D3-8B79-37D633B846F1}">
                <asvg:svgBlip xmlns:asvg="http://schemas.microsoft.com/office/drawing/2016/SVG/main" r:embed="rId4"/>
              </a:ext>
            </a:extLst>
          </a:blip>
          <a:stretch>
            <a:fillRect/>
          </a:stretch>
        </p:blipFill>
        <p:spPr>
          <a:xfrm>
            <a:off x="7563776" y="1413861"/>
            <a:ext cx="2466591" cy="2466591"/>
          </a:xfrm>
        </p:spPr>
      </p:pic>
      <p:pic>
        <p:nvPicPr>
          <p:cNvPr id="7" name="Online Media 6" title="10 Minute Timer">
            <a:hlinkClick r:id="" action="ppaction://media"/>
            <a:extLst>
              <a:ext uri="{FF2B5EF4-FFF2-40B4-BE49-F238E27FC236}">
                <a16:creationId xmlns:a16="http://schemas.microsoft.com/office/drawing/2014/main" id="{DEBA1436-D4C2-AD55-1FF6-8795CEE5985B}"/>
              </a:ext>
            </a:extLst>
          </p:cNvPr>
          <p:cNvPicPr>
            <a:picLocks noRot="1" noChangeAspect="1"/>
          </p:cNvPicPr>
          <p:nvPr>
            <a:videoFile r:link="rId1"/>
          </p:nvPr>
        </p:nvPicPr>
        <p:blipFill>
          <a:blip r:embed="rId5"/>
          <a:stretch>
            <a:fillRect/>
          </a:stretch>
        </p:blipFill>
        <p:spPr>
          <a:xfrm>
            <a:off x="6239610" y="3603625"/>
            <a:ext cx="5114925" cy="2889250"/>
          </a:xfrm>
          <a:prstGeom prst="rect">
            <a:avLst/>
          </a:prstGeom>
        </p:spPr>
      </p:pic>
    </p:spTree>
    <p:extLst>
      <p:ext uri="{BB962C8B-B14F-4D97-AF65-F5344CB8AC3E}">
        <p14:creationId xmlns:p14="http://schemas.microsoft.com/office/powerpoint/2010/main" val="31956714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FB99-4BFD-61CF-7A7D-B65AAAE99206}"/>
              </a:ext>
            </a:extLst>
          </p:cNvPr>
          <p:cNvSpPr>
            <a:spLocks noGrp="1"/>
          </p:cNvSpPr>
          <p:nvPr>
            <p:ph type="ctrTitle"/>
          </p:nvPr>
        </p:nvSpPr>
        <p:spPr>
          <a:xfrm>
            <a:off x="552451" y="2027237"/>
            <a:ext cx="6000750" cy="2306637"/>
          </a:xfrm>
        </p:spPr>
        <p:txBody>
          <a:bodyPr anchor="b">
            <a:normAutofit/>
          </a:bodyPr>
          <a:lstStyle/>
          <a:p>
            <a:r>
              <a:rPr lang="en-GB"/>
              <a:t>Expectations at Higher Education</a:t>
            </a:r>
          </a:p>
        </p:txBody>
      </p:sp>
      <p:sp>
        <p:nvSpPr>
          <p:cNvPr id="9" name="Subtitle 2">
            <a:extLst>
              <a:ext uri="{FF2B5EF4-FFF2-40B4-BE49-F238E27FC236}">
                <a16:creationId xmlns:a16="http://schemas.microsoft.com/office/drawing/2014/main" id="{7843CB36-2B72-5B25-69CB-8D894E6DAAC8}"/>
              </a:ext>
            </a:extLst>
          </p:cNvPr>
          <p:cNvSpPr>
            <a:spLocks noGrp="1"/>
          </p:cNvSpPr>
          <p:nvPr>
            <p:ph type="subTitle" idx="1"/>
          </p:nvPr>
        </p:nvSpPr>
        <p:spPr>
          <a:xfrm>
            <a:off x="552451" y="4506913"/>
            <a:ext cx="6000750" cy="1655762"/>
          </a:xfrm>
        </p:spPr>
        <p:txBody>
          <a:bodyPr/>
          <a:lstStyle/>
          <a:p>
            <a:endParaRPr lang="en-US"/>
          </a:p>
        </p:txBody>
      </p:sp>
      <p:pic>
        <p:nvPicPr>
          <p:cNvPr id="5" name="Video 4" descr="Graduates Throwing Hats">
            <a:extLst>
              <a:ext uri="{FF2B5EF4-FFF2-40B4-BE49-F238E27FC236}">
                <a16:creationId xmlns:a16="http://schemas.microsoft.com/office/drawing/2014/main" id="{F8AAD6DC-E042-1B82-F9A0-CB0ED73E5D38}"/>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1700" r="24463" b="-1"/>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39124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233491-9462-1ABA-7B4E-BEDFBBAB599B}"/>
              </a:ext>
            </a:extLst>
          </p:cNvPr>
          <p:cNvSpPr>
            <a:spLocks noGrp="1"/>
          </p:cNvSpPr>
          <p:nvPr>
            <p:ph type="title"/>
          </p:nvPr>
        </p:nvSpPr>
        <p:spPr/>
        <p:txBody>
          <a:bodyPr/>
          <a:lstStyle/>
          <a:p>
            <a:r>
              <a:rPr lang="en-GB"/>
              <a:t>Myth vs reality</a:t>
            </a:r>
          </a:p>
        </p:txBody>
      </p:sp>
      <p:sp>
        <p:nvSpPr>
          <p:cNvPr id="5" name="Content Placeholder 4">
            <a:extLst>
              <a:ext uri="{FF2B5EF4-FFF2-40B4-BE49-F238E27FC236}">
                <a16:creationId xmlns:a16="http://schemas.microsoft.com/office/drawing/2014/main" id="{7CDA8A37-6AB2-F406-2B15-250A675CA494}"/>
              </a:ext>
            </a:extLst>
          </p:cNvPr>
          <p:cNvSpPr>
            <a:spLocks noGrp="1"/>
          </p:cNvSpPr>
          <p:nvPr>
            <p:ph sz="half" idx="1"/>
          </p:nvPr>
        </p:nvSpPr>
        <p:spPr/>
        <p:txBody>
          <a:bodyPr vert="horz" lIns="91440" tIns="45720" rIns="91440" bIns="45720" rtlCol="0" anchor="t">
            <a:normAutofit fontScale="77500" lnSpcReduction="20000"/>
          </a:bodyPr>
          <a:lstStyle/>
          <a:p>
            <a:pPr marL="0" indent="0">
              <a:buNone/>
            </a:pPr>
            <a:r>
              <a:rPr lang="en-GB"/>
              <a:t>In your group (4-5 people):</a:t>
            </a:r>
          </a:p>
          <a:p>
            <a:endParaRPr lang="en-GB"/>
          </a:p>
          <a:p>
            <a:r>
              <a:rPr lang="en-GB"/>
              <a:t>Read each statement</a:t>
            </a:r>
          </a:p>
          <a:p>
            <a:r>
              <a:rPr lang="en-GB"/>
              <a:t>Decide if it is an HE expectation or a myth</a:t>
            </a:r>
          </a:p>
          <a:p>
            <a:r>
              <a:rPr lang="en-GB"/>
              <a:t>Talk about why you chose that category</a:t>
            </a:r>
          </a:p>
          <a:p>
            <a:r>
              <a:rPr lang="en-GB" dirty="0"/>
              <a:t>Don’t worry about being correct. This is just a conversation</a:t>
            </a:r>
          </a:p>
          <a:p>
            <a:r>
              <a:rPr lang="en-GB"/>
              <a:t>We will go through a few examples together afterwards</a:t>
            </a:r>
          </a:p>
        </p:txBody>
      </p:sp>
      <p:pic>
        <p:nvPicPr>
          <p:cNvPr id="10" name="Online Media 9" title="8 Minute Timer">
            <a:hlinkClick r:id="" action="ppaction://noaction"/>
            <a:extLst>
              <a:ext uri="{FF2B5EF4-FFF2-40B4-BE49-F238E27FC236}">
                <a16:creationId xmlns:a16="http://schemas.microsoft.com/office/drawing/2014/main" id="{F6950784-24AA-FCE3-FFA5-084DC1C07109}"/>
              </a:ext>
            </a:extLst>
          </p:cNvPr>
          <p:cNvPicPr>
            <a:picLocks noGrp="1" noRot="1" noChangeAspect="1"/>
          </p:cNvPicPr>
          <p:nvPr>
            <p:ph sz="half" idx="2"/>
            <a:videoFile r:link="rId1"/>
          </p:nvPr>
        </p:nvPicPr>
        <p:blipFill>
          <a:blip r:embed="rId4"/>
          <a:stretch>
            <a:fillRect/>
          </a:stretch>
        </p:blipFill>
        <p:spPr>
          <a:xfrm>
            <a:off x="6238875" y="2649538"/>
            <a:ext cx="5114925" cy="2889250"/>
          </a:xfrm>
          <a:prstGeom prst="rect">
            <a:avLst/>
          </a:prstGeom>
        </p:spPr>
      </p:pic>
    </p:spTree>
    <p:extLst>
      <p:ext uri="{BB962C8B-B14F-4D97-AF65-F5344CB8AC3E}">
        <p14:creationId xmlns:p14="http://schemas.microsoft.com/office/powerpoint/2010/main" val="1183899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1FA15-0A93-5DC1-3075-5F87CC7A7A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8E2CE0-C86E-B0A6-BADB-A5FBAA00EC9A}"/>
              </a:ext>
            </a:extLst>
          </p:cNvPr>
          <p:cNvSpPr>
            <a:spLocks noGrp="1"/>
          </p:cNvSpPr>
          <p:nvPr>
            <p:ph type="title"/>
          </p:nvPr>
        </p:nvSpPr>
        <p:spPr/>
        <p:txBody>
          <a:bodyPr/>
          <a:lstStyle/>
          <a:p>
            <a:r>
              <a:rPr lang="en-GB" dirty="0"/>
              <a:t>Myth vs Reality</a:t>
            </a:r>
          </a:p>
        </p:txBody>
      </p:sp>
      <p:sp>
        <p:nvSpPr>
          <p:cNvPr id="3" name="Content Placeholder 2">
            <a:extLst>
              <a:ext uri="{FF2B5EF4-FFF2-40B4-BE49-F238E27FC236}">
                <a16:creationId xmlns:a16="http://schemas.microsoft.com/office/drawing/2014/main" id="{2BDF1924-D42D-5054-6E4A-61D72E935EFB}"/>
              </a:ext>
            </a:extLst>
          </p:cNvPr>
          <p:cNvSpPr>
            <a:spLocks noGrp="1"/>
          </p:cNvSpPr>
          <p:nvPr>
            <p:ph idx="1"/>
          </p:nvPr>
        </p:nvSpPr>
        <p:spPr>
          <a:xfrm>
            <a:off x="1127123" y="1825625"/>
            <a:ext cx="10563695" cy="4894294"/>
          </a:xfrm>
        </p:spPr>
        <p:txBody>
          <a:bodyPr>
            <a:normAutofit fontScale="77500" lnSpcReduction="20000"/>
          </a:bodyPr>
          <a:lstStyle/>
          <a:p>
            <a:r>
              <a:rPr lang="en-GB" dirty="0"/>
              <a:t>I must already know everything before I come to class</a:t>
            </a:r>
          </a:p>
          <a:p>
            <a:r>
              <a:rPr lang="en-GB" dirty="0"/>
              <a:t>If I make a mistake I will fail.</a:t>
            </a:r>
          </a:p>
          <a:p>
            <a:r>
              <a:rPr lang="en-GB" dirty="0"/>
              <a:t>I should not ask questions.</a:t>
            </a:r>
          </a:p>
          <a:p>
            <a:r>
              <a:rPr lang="en-GB" dirty="0"/>
              <a:t>Everyone else understands more than me.</a:t>
            </a:r>
          </a:p>
          <a:p>
            <a:r>
              <a:rPr lang="en-GB" dirty="0"/>
              <a:t>I must work alone all the time.</a:t>
            </a:r>
          </a:p>
          <a:p>
            <a:r>
              <a:rPr lang="en-GB" dirty="0"/>
              <a:t>I will do all my learning in class.</a:t>
            </a:r>
          </a:p>
          <a:p>
            <a:r>
              <a:rPr lang="en-GB" dirty="0"/>
              <a:t>I need perfect English to succeed.</a:t>
            </a:r>
          </a:p>
          <a:p>
            <a:r>
              <a:rPr lang="en-GB" dirty="0"/>
              <a:t>My tutor will be angry if I don't understand.</a:t>
            </a:r>
          </a:p>
          <a:p>
            <a:r>
              <a:rPr lang="en-GB" dirty="0"/>
              <a:t>Only young students do well at university.</a:t>
            </a:r>
          </a:p>
          <a:p>
            <a:r>
              <a:rPr lang="en-GB" dirty="0"/>
              <a:t>If I have work or caring responsibilities, I can't succeed</a:t>
            </a:r>
          </a:p>
          <a:p>
            <a:r>
              <a:rPr lang="en-GB" dirty="0"/>
              <a:t>University courses don't have homework.</a:t>
            </a:r>
          </a:p>
          <a:p>
            <a:r>
              <a:rPr lang="en-GB" dirty="0"/>
              <a:t>My lecturer will tell me everything I need to know, I just need to listen.</a:t>
            </a:r>
          </a:p>
          <a:p>
            <a:pPr marL="0" indent="0">
              <a:buNone/>
            </a:pPr>
            <a:endParaRPr lang="en-GB" dirty="0"/>
          </a:p>
        </p:txBody>
      </p:sp>
      <p:sp>
        <p:nvSpPr>
          <p:cNvPr id="5" name="TextBox 4">
            <a:extLst>
              <a:ext uri="{FF2B5EF4-FFF2-40B4-BE49-F238E27FC236}">
                <a16:creationId xmlns:a16="http://schemas.microsoft.com/office/drawing/2014/main" id="{2F845663-60E0-D549-86CF-159345FC3004}"/>
              </a:ext>
            </a:extLst>
          </p:cNvPr>
          <p:cNvSpPr txBox="1"/>
          <p:nvPr/>
        </p:nvSpPr>
        <p:spPr>
          <a:xfrm>
            <a:off x="6351705" y="42959"/>
            <a:ext cx="4449262" cy="1862048"/>
          </a:xfrm>
          <a:prstGeom prst="rect">
            <a:avLst/>
          </a:prstGeom>
          <a:noFill/>
        </p:spPr>
        <p:txBody>
          <a:bodyPr wrap="square" rtlCol="0">
            <a:spAutoFit/>
          </a:bodyPr>
          <a:lstStyle/>
          <a:p>
            <a:r>
              <a:rPr lang="en-GB" sz="11500" dirty="0">
                <a:solidFill>
                  <a:srgbClr val="FF0000"/>
                </a:solidFill>
              </a:rPr>
              <a:t>Myths!</a:t>
            </a:r>
          </a:p>
        </p:txBody>
      </p:sp>
    </p:spTree>
    <p:extLst>
      <p:ext uri="{BB962C8B-B14F-4D97-AF65-F5344CB8AC3E}">
        <p14:creationId xmlns:p14="http://schemas.microsoft.com/office/powerpoint/2010/main" val="390927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1000"/>
                                        <p:tgtEl>
                                          <p:spTgt spid="3">
                                            <p:txEl>
                                              <p:pRg st="4" end="4"/>
                                            </p:txEl>
                                          </p:spTgt>
                                        </p:tgtEl>
                                      </p:cBhvr>
                                    </p:animEffect>
                                    <p:anim calcmode="lin" valueType="num">
                                      <p:cBhvr>
                                        <p:cTn id="5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1000"/>
                                        <p:tgtEl>
                                          <p:spTgt spid="3">
                                            <p:txEl>
                                              <p:pRg st="5" end="5"/>
                                            </p:txEl>
                                          </p:spTgt>
                                        </p:tgtEl>
                                      </p:cBhvr>
                                    </p:animEffect>
                                    <p:anim calcmode="lin" valueType="num">
                                      <p:cBhvr>
                                        <p:cTn id="6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fade">
                                      <p:cBhvr>
                                        <p:cTn id="67" dur="1000"/>
                                        <p:tgtEl>
                                          <p:spTgt spid="3">
                                            <p:txEl>
                                              <p:pRg st="6" end="6"/>
                                            </p:txEl>
                                          </p:spTgt>
                                        </p:tgtEl>
                                      </p:cBhvr>
                                    </p:animEffect>
                                    <p:anim calcmode="lin" valueType="num">
                                      <p:cBhvr>
                                        <p:cTn id="6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3">
                                            <p:txEl>
                                              <p:pRg st="7" end="7"/>
                                            </p:txEl>
                                          </p:spTgt>
                                        </p:tgtEl>
                                        <p:attrNameLst>
                                          <p:attrName>style.visibility</p:attrName>
                                        </p:attrNameLst>
                                      </p:cBhvr>
                                      <p:to>
                                        <p:strVal val="visible"/>
                                      </p:to>
                                    </p:set>
                                    <p:animEffect transition="in" filter="fade">
                                      <p:cBhvr>
                                        <p:cTn id="74" dur="1000"/>
                                        <p:tgtEl>
                                          <p:spTgt spid="3">
                                            <p:txEl>
                                              <p:pRg st="7" end="7"/>
                                            </p:txEl>
                                          </p:spTgt>
                                        </p:tgtEl>
                                      </p:cBhvr>
                                    </p:animEffect>
                                    <p:anim calcmode="lin" valueType="num">
                                      <p:cBhvr>
                                        <p:cTn id="7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7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3">
                                            <p:txEl>
                                              <p:pRg st="8" end="8"/>
                                            </p:txEl>
                                          </p:spTgt>
                                        </p:tgtEl>
                                        <p:attrNameLst>
                                          <p:attrName>style.visibility</p:attrName>
                                        </p:attrNameLst>
                                      </p:cBhvr>
                                      <p:to>
                                        <p:strVal val="visible"/>
                                      </p:to>
                                    </p:set>
                                    <p:animEffect transition="in" filter="fade">
                                      <p:cBhvr>
                                        <p:cTn id="81" dur="1000"/>
                                        <p:tgtEl>
                                          <p:spTgt spid="3">
                                            <p:txEl>
                                              <p:pRg st="8" end="8"/>
                                            </p:txEl>
                                          </p:spTgt>
                                        </p:tgtEl>
                                      </p:cBhvr>
                                    </p:animEffect>
                                    <p:anim calcmode="lin" valueType="num">
                                      <p:cBhvr>
                                        <p:cTn id="8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grpId="0" nodeType="clickEffect">
                                  <p:stCondLst>
                                    <p:cond delay="0"/>
                                  </p:stCondLst>
                                  <p:childTnLst>
                                    <p:set>
                                      <p:cBhvr>
                                        <p:cTn id="87" dur="1" fill="hold">
                                          <p:stCondLst>
                                            <p:cond delay="0"/>
                                          </p:stCondLst>
                                        </p:cTn>
                                        <p:tgtEl>
                                          <p:spTgt spid="3">
                                            <p:txEl>
                                              <p:pRg st="9" end="9"/>
                                            </p:txEl>
                                          </p:spTgt>
                                        </p:tgtEl>
                                        <p:attrNameLst>
                                          <p:attrName>style.visibility</p:attrName>
                                        </p:attrNameLst>
                                      </p:cBhvr>
                                      <p:to>
                                        <p:strVal val="visible"/>
                                      </p:to>
                                    </p:set>
                                    <p:animEffect transition="in" filter="fade">
                                      <p:cBhvr>
                                        <p:cTn id="88" dur="1000"/>
                                        <p:tgtEl>
                                          <p:spTgt spid="3">
                                            <p:txEl>
                                              <p:pRg st="9" end="9"/>
                                            </p:txEl>
                                          </p:spTgt>
                                        </p:tgtEl>
                                      </p:cBhvr>
                                    </p:animEffect>
                                    <p:anim calcmode="lin" valueType="num">
                                      <p:cBhvr>
                                        <p:cTn id="8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9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2" presetClass="entr" presetSubtype="0" fill="hold" grpId="0" nodeType="clickEffect">
                                  <p:stCondLst>
                                    <p:cond delay="0"/>
                                  </p:stCondLst>
                                  <p:childTnLst>
                                    <p:set>
                                      <p:cBhvr>
                                        <p:cTn id="94" dur="1" fill="hold">
                                          <p:stCondLst>
                                            <p:cond delay="0"/>
                                          </p:stCondLst>
                                        </p:cTn>
                                        <p:tgtEl>
                                          <p:spTgt spid="3">
                                            <p:txEl>
                                              <p:pRg st="10" end="10"/>
                                            </p:txEl>
                                          </p:spTgt>
                                        </p:tgtEl>
                                        <p:attrNameLst>
                                          <p:attrName>style.visibility</p:attrName>
                                        </p:attrNameLst>
                                      </p:cBhvr>
                                      <p:to>
                                        <p:strVal val="visible"/>
                                      </p:to>
                                    </p:set>
                                    <p:animEffect transition="in" filter="fade">
                                      <p:cBhvr>
                                        <p:cTn id="95" dur="1000"/>
                                        <p:tgtEl>
                                          <p:spTgt spid="3">
                                            <p:txEl>
                                              <p:pRg st="10" end="10"/>
                                            </p:txEl>
                                          </p:spTgt>
                                        </p:tgtEl>
                                      </p:cBhvr>
                                    </p:animEffect>
                                    <p:anim calcmode="lin" valueType="num">
                                      <p:cBhvr>
                                        <p:cTn id="9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9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42" presetClass="entr" presetSubtype="0" fill="hold" grpId="0" nodeType="clickEffect">
                                  <p:stCondLst>
                                    <p:cond delay="0"/>
                                  </p:stCondLst>
                                  <p:childTnLst>
                                    <p:set>
                                      <p:cBhvr>
                                        <p:cTn id="101" dur="1" fill="hold">
                                          <p:stCondLst>
                                            <p:cond delay="0"/>
                                          </p:stCondLst>
                                        </p:cTn>
                                        <p:tgtEl>
                                          <p:spTgt spid="3">
                                            <p:txEl>
                                              <p:pRg st="11" end="11"/>
                                            </p:txEl>
                                          </p:spTgt>
                                        </p:tgtEl>
                                        <p:attrNameLst>
                                          <p:attrName>style.visibility</p:attrName>
                                        </p:attrNameLst>
                                      </p:cBhvr>
                                      <p:to>
                                        <p:strVal val="visible"/>
                                      </p:to>
                                    </p:set>
                                    <p:animEffect transition="in" filter="fade">
                                      <p:cBhvr>
                                        <p:cTn id="102" dur="1000"/>
                                        <p:tgtEl>
                                          <p:spTgt spid="3">
                                            <p:txEl>
                                              <p:pRg st="11" end="11"/>
                                            </p:txEl>
                                          </p:spTgt>
                                        </p:tgtEl>
                                      </p:cBhvr>
                                    </p:animEffect>
                                    <p:anim calcmode="lin" valueType="num">
                                      <p:cBhvr>
                                        <p:cTn id="10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10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95EA7-BB0F-72A0-F67A-44E875A38C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4C99CC-0F0F-5591-8B26-C7EBDB5AB255}"/>
              </a:ext>
            </a:extLst>
          </p:cNvPr>
          <p:cNvSpPr>
            <a:spLocks noGrp="1"/>
          </p:cNvSpPr>
          <p:nvPr>
            <p:ph type="title"/>
          </p:nvPr>
        </p:nvSpPr>
        <p:spPr/>
        <p:txBody>
          <a:bodyPr/>
          <a:lstStyle/>
          <a:p>
            <a:r>
              <a:rPr lang="en-GB" dirty="0"/>
              <a:t>Myth vs Reality</a:t>
            </a:r>
          </a:p>
        </p:txBody>
      </p:sp>
      <p:sp>
        <p:nvSpPr>
          <p:cNvPr id="3" name="Content Placeholder 2">
            <a:extLst>
              <a:ext uri="{FF2B5EF4-FFF2-40B4-BE49-F238E27FC236}">
                <a16:creationId xmlns:a16="http://schemas.microsoft.com/office/drawing/2014/main" id="{A607B9CD-EF9C-3832-27C9-85DA7D46F1E0}"/>
              </a:ext>
            </a:extLst>
          </p:cNvPr>
          <p:cNvSpPr>
            <a:spLocks noGrp="1"/>
          </p:cNvSpPr>
          <p:nvPr>
            <p:ph idx="1"/>
          </p:nvPr>
        </p:nvSpPr>
        <p:spPr>
          <a:xfrm>
            <a:off x="1127123" y="1825625"/>
            <a:ext cx="10563695" cy="4894294"/>
          </a:xfrm>
        </p:spPr>
        <p:txBody>
          <a:bodyPr>
            <a:normAutofit fontScale="92500" lnSpcReduction="10000"/>
          </a:bodyPr>
          <a:lstStyle/>
          <a:p>
            <a:r>
              <a:rPr lang="en-GB" dirty="0"/>
              <a:t>University is for all ages and backgrounds</a:t>
            </a:r>
          </a:p>
          <a:p>
            <a:r>
              <a:rPr lang="en-GB" dirty="0"/>
              <a:t>Asking questions is normal and expected.</a:t>
            </a:r>
          </a:p>
          <a:p>
            <a:r>
              <a:rPr lang="en-GB" dirty="0"/>
              <a:t>Learning happens step by step</a:t>
            </a:r>
          </a:p>
          <a:p>
            <a:r>
              <a:rPr lang="en-GB" dirty="0"/>
              <a:t>Group work helps everyone learn better</a:t>
            </a:r>
          </a:p>
          <a:p>
            <a:r>
              <a:rPr lang="en-GB" dirty="0"/>
              <a:t>Mistakes are part of learning</a:t>
            </a:r>
          </a:p>
          <a:p>
            <a:r>
              <a:rPr lang="en-GB" dirty="0"/>
              <a:t>Support is available when I need it</a:t>
            </a:r>
          </a:p>
          <a:p>
            <a:r>
              <a:rPr lang="en-GB" dirty="0"/>
              <a:t>My tutor wants me to improve, not be perfect.</a:t>
            </a:r>
          </a:p>
          <a:p>
            <a:r>
              <a:rPr lang="en-GB" dirty="0"/>
              <a:t>I can succeed even with work or family responsibilities</a:t>
            </a:r>
          </a:p>
          <a:p>
            <a:r>
              <a:rPr lang="en-GB" dirty="0"/>
              <a:t>My experience from work, parenting, community or life matters here.</a:t>
            </a:r>
          </a:p>
        </p:txBody>
      </p:sp>
      <p:sp>
        <p:nvSpPr>
          <p:cNvPr id="5" name="TextBox 4">
            <a:extLst>
              <a:ext uri="{FF2B5EF4-FFF2-40B4-BE49-F238E27FC236}">
                <a16:creationId xmlns:a16="http://schemas.microsoft.com/office/drawing/2014/main" id="{1BCB7020-9910-8E3F-6A87-3DC766DFA9D4}"/>
              </a:ext>
            </a:extLst>
          </p:cNvPr>
          <p:cNvSpPr txBox="1"/>
          <p:nvPr/>
        </p:nvSpPr>
        <p:spPr>
          <a:xfrm>
            <a:off x="5553905" y="-36423"/>
            <a:ext cx="7309063" cy="1862048"/>
          </a:xfrm>
          <a:prstGeom prst="rect">
            <a:avLst/>
          </a:prstGeom>
          <a:noFill/>
        </p:spPr>
        <p:txBody>
          <a:bodyPr wrap="square" rtlCol="0">
            <a:spAutoFit/>
          </a:bodyPr>
          <a:lstStyle/>
          <a:p>
            <a:r>
              <a:rPr lang="en-GB" sz="11500" dirty="0">
                <a:solidFill>
                  <a:srgbClr val="00B050"/>
                </a:solidFill>
              </a:rPr>
              <a:t>Realities!</a:t>
            </a:r>
          </a:p>
        </p:txBody>
      </p:sp>
    </p:spTree>
    <p:extLst>
      <p:ext uri="{BB962C8B-B14F-4D97-AF65-F5344CB8AC3E}">
        <p14:creationId xmlns:p14="http://schemas.microsoft.com/office/powerpoint/2010/main" val="1339934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1000"/>
                                        <p:tgtEl>
                                          <p:spTgt spid="3">
                                            <p:txEl>
                                              <p:pRg st="0" end="0"/>
                                            </p:txEl>
                                          </p:spTgt>
                                        </p:tgtEl>
                                      </p:cBhvr>
                                    </p:animEffect>
                                    <p:anim calcmode="lin" valueType="num">
                                      <p:cBhvr>
                                        <p:cTn id="2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1000"/>
                                        <p:tgtEl>
                                          <p:spTgt spid="3">
                                            <p:txEl>
                                              <p:pRg st="1" end="1"/>
                                            </p:txEl>
                                          </p:spTgt>
                                        </p:tgtEl>
                                      </p:cBhvr>
                                    </p:animEffect>
                                    <p:anim calcmode="lin" valueType="num">
                                      <p:cBhvr>
                                        <p:cTn id="3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1000"/>
                                        <p:tgtEl>
                                          <p:spTgt spid="3">
                                            <p:txEl>
                                              <p:pRg st="2" end="2"/>
                                            </p:txEl>
                                          </p:spTgt>
                                        </p:tgtEl>
                                      </p:cBhvr>
                                    </p:animEffect>
                                    <p:anim calcmode="lin" valueType="num">
                                      <p:cBhvr>
                                        <p:cTn id="4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1000"/>
                                        <p:tgtEl>
                                          <p:spTgt spid="3">
                                            <p:txEl>
                                              <p:pRg st="3" end="3"/>
                                            </p:txEl>
                                          </p:spTgt>
                                        </p:tgtEl>
                                      </p:cBhvr>
                                    </p:animEffect>
                                    <p:anim calcmode="lin" valueType="num">
                                      <p:cBhvr>
                                        <p:cTn id="4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1000"/>
                                        <p:tgtEl>
                                          <p:spTgt spid="3">
                                            <p:txEl>
                                              <p:pRg st="4" end="4"/>
                                            </p:txEl>
                                          </p:spTgt>
                                        </p:tgtEl>
                                      </p:cBhvr>
                                    </p:animEffect>
                                    <p:anim calcmode="lin" valueType="num">
                                      <p:cBhvr>
                                        <p:cTn id="5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1000"/>
                                        <p:tgtEl>
                                          <p:spTgt spid="3">
                                            <p:txEl>
                                              <p:pRg st="5" end="5"/>
                                            </p:txEl>
                                          </p:spTgt>
                                        </p:tgtEl>
                                      </p:cBhvr>
                                    </p:animEffect>
                                    <p:anim calcmode="lin" valueType="num">
                                      <p:cBhvr>
                                        <p:cTn id="6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Effect transition="in" filter="fade">
                                      <p:cBhvr>
                                        <p:cTn id="67" dur="1000"/>
                                        <p:tgtEl>
                                          <p:spTgt spid="3">
                                            <p:txEl>
                                              <p:pRg st="6" end="6"/>
                                            </p:txEl>
                                          </p:spTgt>
                                        </p:tgtEl>
                                      </p:cBhvr>
                                    </p:animEffect>
                                    <p:anim calcmode="lin" valueType="num">
                                      <p:cBhvr>
                                        <p:cTn id="6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3">
                                            <p:txEl>
                                              <p:pRg st="7" end="7"/>
                                            </p:txEl>
                                          </p:spTgt>
                                        </p:tgtEl>
                                        <p:attrNameLst>
                                          <p:attrName>style.visibility</p:attrName>
                                        </p:attrNameLst>
                                      </p:cBhvr>
                                      <p:to>
                                        <p:strVal val="visible"/>
                                      </p:to>
                                    </p:set>
                                    <p:animEffect transition="in" filter="fade">
                                      <p:cBhvr>
                                        <p:cTn id="74" dur="1000"/>
                                        <p:tgtEl>
                                          <p:spTgt spid="3">
                                            <p:txEl>
                                              <p:pRg st="7" end="7"/>
                                            </p:txEl>
                                          </p:spTgt>
                                        </p:tgtEl>
                                      </p:cBhvr>
                                    </p:animEffect>
                                    <p:anim calcmode="lin" valueType="num">
                                      <p:cBhvr>
                                        <p:cTn id="7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7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grpId="0" nodeType="clickEffect">
                                  <p:stCondLst>
                                    <p:cond delay="0"/>
                                  </p:stCondLst>
                                  <p:childTnLst>
                                    <p:set>
                                      <p:cBhvr>
                                        <p:cTn id="80" dur="1" fill="hold">
                                          <p:stCondLst>
                                            <p:cond delay="0"/>
                                          </p:stCondLst>
                                        </p:cTn>
                                        <p:tgtEl>
                                          <p:spTgt spid="3">
                                            <p:txEl>
                                              <p:pRg st="8" end="8"/>
                                            </p:txEl>
                                          </p:spTgt>
                                        </p:tgtEl>
                                        <p:attrNameLst>
                                          <p:attrName>style.visibility</p:attrName>
                                        </p:attrNameLst>
                                      </p:cBhvr>
                                      <p:to>
                                        <p:strVal val="visible"/>
                                      </p:to>
                                    </p:set>
                                    <p:animEffect transition="in" filter="fade">
                                      <p:cBhvr>
                                        <p:cTn id="81" dur="1000"/>
                                        <p:tgtEl>
                                          <p:spTgt spid="3">
                                            <p:txEl>
                                              <p:pRg st="8" end="8"/>
                                            </p:txEl>
                                          </p:spTgt>
                                        </p:tgtEl>
                                      </p:cBhvr>
                                    </p:animEffect>
                                    <p:anim calcmode="lin" valueType="num">
                                      <p:cBhvr>
                                        <p:cTn id="8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0801F-4C02-252E-3C66-A89F4EDE2C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118C21-40FE-7B3B-3FB5-8B5D647BD490}"/>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E0270DC0-5127-B06B-99C7-CB5675E785E1}"/>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52467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62BB76-3841-DB59-AE86-535721DC8F2C}"/>
              </a:ext>
            </a:extLst>
          </p:cNvPr>
          <p:cNvSpPr>
            <a:spLocks noGrp="1"/>
          </p:cNvSpPr>
          <p:nvPr>
            <p:ph type="title"/>
          </p:nvPr>
        </p:nvSpPr>
        <p:spPr/>
        <p:txBody>
          <a:bodyPr/>
          <a:lstStyle/>
          <a:p>
            <a:r>
              <a:rPr lang="en-GB"/>
              <a:t>Thinking Like a Business Student</a:t>
            </a:r>
          </a:p>
        </p:txBody>
      </p:sp>
      <p:sp>
        <p:nvSpPr>
          <p:cNvPr id="5" name="Content Placeholder 4">
            <a:extLst>
              <a:ext uri="{FF2B5EF4-FFF2-40B4-BE49-F238E27FC236}">
                <a16:creationId xmlns:a16="http://schemas.microsoft.com/office/drawing/2014/main" id="{E31DB60F-76ED-74A7-4BDC-E418A50B5BCC}"/>
              </a:ext>
            </a:extLst>
          </p:cNvPr>
          <p:cNvSpPr>
            <a:spLocks noGrp="1"/>
          </p:cNvSpPr>
          <p:nvPr>
            <p:ph sz="half" idx="1"/>
          </p:nvPr>
        </p:nvSpPr>
        <p:spPr/>
        <p:txBody>
          <a:bodyPr>
            <a:normAutofit fontScale="77500" lnSpcReduction="20000"/>
          </a:bodyPr>
          <a:lstStyle/>
          <a:p>
            <a:pPr marL="0" indent="0">
              <a:buNone/>
            </a:pPr>
            <a:r>
              <a:rPr lang="en-GB"/>
              <a:t>Scenario:</a:t>
            </a:r>
          </a:p>
          <a:p>
            <a:r>
              <a:rPr lang="en-GB"/>
              <a:t>A small café notices that lunchtime sales have dropped in the last 2 weeks.</a:t>
            </a:r>
          </a:p>
        </p:txBody>
      </p:sp>
      <p:sp>
        <p:nvSpPr>
          <p:cNvPr id="6" name="Content Placeholder 5">
            <a:extLst>
              <a:ext uri="{FF2B5EF4-FFF2-40B4-BE49-F238E27FC236}">
                <a16:creationId xmlns:a16="http://schemas.microsoft.com/office/drawing/2014/main" id="{A0B5DEE7-84A6-681E-EED5-B99A8B1588B8}"/>
              </a:ext>
            </a:extLst>
          </p:cNvPr>
          <p:cNvSpPr>
            <a:spLocks noGrp="1"/>
          </p:cNvSpPr>
          <p:nvPr>
            <p:ph sz="half" idx="2"/>
          </p:nvPr>
        </p:nvSpPr>
        <p:spPr/>
        <p:txBody>
          <a:bodyPr>
            <a:normAutofit fontScale="77500" lnSpcReduction="20000"/>
          </a:bodyPr>
          <a:lstStyle/>
          <a:p>
            <a:pPr marL="0" indent="0">
              <a:buNone/>
            </a:pPr>
            <a:r>
              <a:rPr lang="en-GB"/>
              <a:t>You will work together to make bullet‑point notes about:</a:t>
            </a:r>
          </a:p>
          <a:p>
            <a:endParaRPr lang="en-GB"/>
          </a:p>
          <a:p>
            <a:r>
              <a:rPr lang="en-GB"/>
              <a:t>Decisions the café needs to make (think: prices, products, customer service)</a:t>
            </a:r>
          </a:p>
          <a:p>
            <a:r>
              <a:rPr lang="en-GB"/>
              <a:t>Information the café needs (think: customer numbers, complaints, busy times)</a:t>
            </a:r>
          </a:p>
          <a:p>
            <a:r>
              <a:rPr lang="en-GB"/>
              <a:t>Academic skills that help make these decision (think: reading, note‑taking, comparing options)</a:t>
            </a:r>
          </a:p>
        </p:txBody>
      </p:sp>
      <p:pic>
        <p:nvPicPr>
          <p:cNvPr id="2" name="Online Media 1" title="20 Minute Timer">
            <a:hlinkClick r:id="" action="ppaction://noaction"/>
            <a:extLst>
              <a:ext uri="{FF2B5EF4-FFF2-40B4-BE49-F238E27FC236}">
                <a16:creationId xmlns:a16="http://schemas.microsoft.com/office/drawing/2014/main" id="{B6D0D942-A2A0-83BA-1B0E-7ABCFE5C3DDE}"/>
              </a:ext>
            </a:extLst>
          </p:cNvPr>
          <p:cNvPicPr>
            <a:picLocks noRot="1" noChangeAspect="1"/>
          </p:cNvPicPr>
          <p:nvPr>
            <a:videoFile r:link="rId1"/>
          </p:nvPr>
        </p:nvPicPr>
        <p:blipFill>
          <a:blip r:embed="rId4"/>
          <a:stretch>
            <a:fillRect/>
          </a:stretch>
        </p:blipFill>
        <p:spPr>
          <a:xfrm>
            <a:off x="915784" y="3421184"/>
            <a:ext cx="4852174" cy="2751016"/>
          </a:xfrm>
          <a:prstGeom prst="rect">
            <a:avLst/>
          </a:prstGeom>
        </p:spPr>
      </p:pic>
    </p:spTree>
    <p:extLst>
      <p:ext uri="{BB962C8B-B14F-4D97-AF65-F5344CB8AC3E}">
        <p14:creationId xmlns:p14="http://schemas.microsoft.com/office/powerpoint/2010/main" val="874894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AE91B-6846-EF7F-8846-F1EC0FCF40A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3ED2681-E1AE-0B5A-FC9C-57B9C35201C4}"/>
              </a:ext>
            </a:extLst>
          </p:cNvPr>
          <p:cNvSpPr>
            <a:spLocks noGrp="1"/>
          </p:cNvSpPr>
          <p:nvPr>
            <p:ph type="title"/>
          </p:nvPr>
        </p:nvSpPr>
        <p:spPr/>
        <p:txBody>
          <a:bodyPr/>
          <a:lstStyle/>
          <a:p>
            <a:r>
              <a:rPr lang="en-GB"/>
              <a:t>Thinking Like a Business Student: </a:t>
            </a:r>
            <a:r>
              <a:rPr lang="en-GB">
                <a:ea typeface="+mj-lt"/>
                <a:cs typeface="+mj-lt"/>
              </a:rPr>
              <a:t>Share Your Strongest Idea</a:t>
            </a:r>
            <a:endParaRPr lang="en-GB"/>
          </a:p>
        </p:txBody>
      </p:sp>
      <p:sp>
        <p:nvSpPr>
          <p:cNvPr id="5" name="Content Placeholder 4">
            <a:extLst>
              <a:ext uri="{FF2B5EF4-FFF2-40B4-BE49-F238E27FC236}">
                <a16:creationId xmlns:a16="http://schemas.microsoft.com/office/drawing/2014/main" id="{79DEB1A2-A30E-F967-32BF-CD290AF76408}"/>
              </a:ext>
            </a:extLst>
          </p:cNvPr>
          <p:cNvSpPr>
            <a:spLocks noGrp="1"/>
          </p:cNvSpPr>
          <p:nvPr>
            <p:ph sz="half" idx="1"/>
          </p:nvPr>
        </p:nvSpPr>
        <p:spPr>
          <a:xfrm>
            <a:off x="172531" y="1878252"/>
            <a:ext cx="5938960" cy="4909983"/>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buNone/>
            </a:pPr>
            <a:r>
              <a:rPr lang="en-GB" sz="2400" b="1"/>
              <a:t>1. Choose and prepare: 5 minutes</a:t>
            </a:r>
            <a:endParaRPr lang="en-US" sz="2400"/>
          </a:p>
          <a:p>
            <a:pPr>
              <a:buNone/>
            </a:pPr>
            <a:r>
              <a:rPr lang="en-GB" sz="2400" dirty="0">
                <a:ea typeface="+mn-lt"/>
                <a:cs typeface="+mn-lt"/>
              </a:rPr>
              <a:t>With your partner, look</a:t>
            </a:r>
            <a:r>
              <a:rPr lang="en-GB" sz="2400">
                <a:ea typeface="+mn-lt"/>
                <a:cs typeface="+mn-lt"/>
              </a:rPr>
              <a:t> at the reasons you brainstormed. Choose the reason you think is </a:t>
            </a:r>
            <a:r>
              <a:rPr lang="en-GB" sz="2400" b="1" dirty="0">
                <a:ea typeface="+mn-lt"/>
                <a:cs typeface="+mn-lt"/>
              </a:rPr>
              <a:t>strongest or most likely</a:t>
            </a:r>
            <a:r>
              <a:rPr lang="en-GB" sz="2400" dirty="0">
                <a:ea typeface="+mn-lt"/>
                <a:cs typeface="+mn-lt"/>
              </a:rPr>
              <a:t>. Discuss:</a:t>
            </a:r>
          </a:p>
          <a:p>
            <a:pPr>
              <a:buFont typeface="Arial"/>
              <a:buChar char="•"/>
            </a:pPr>
            <a:r>
              <a:rPr lang="en-GB" sz="2400">
                <a:ea typeface="+mn-lt"/>
                <a:cs typeface="+mn-lt"/>
              </a:rPr>
              <a:t>What information would the café need to check the idea? </a:t>
            </a:r>
            <a:endParaRPr lang="en-GB" sz="2400"/>
          </a:p>
          <a:p>
            <a:pPr>
              <a:buFont typeface="Arial"/>
              <a:buChar char="•"/>
            </a:pPr>
            <a:r>
              <a:rPr lang="en-GB" sz="2400">
                <a:ea typeface="+mn-lt"/>
                <a:cs typeface="+mn-lt"/>
              </a:rPr>
              <a:t>Where could the café find this information? </a:t>
            </a:r>
          </a:p>
          <a:p>
            <a:pPr>
              <a:buFont typeface="Arial"/>
              <a:buChar char="•"/>
            </a:pPr>
            <a:r>
              <a:rPr lang="en-GB" sz="2400">
                <a:ea typeface="+mn-lt"/>
                <a:cs typeface="+mn-lt"/>
              </a:rPr>
              <a:t>What might the café decide to do? </a:t>
            </a:r>
          </a:p>
          <a:p>
            <a:pPr>
              <a:buFont typeface="Arial"/>
              <a:buChar char="•"/>
            </a:pPr>
            <a:r>
              <a:rPr lang="en-GB" sz="2400">
                <a:ea typeface="+mn-lt"/>
                <a:cs typeface="+mn-lt"/>
              </a:rPr>
              <a:t>Which academic skill would help? </a:t>
            </a:r>
          </a:p>
          <a:p>
            <a:pPr>
              <a:buFont typeface="Arial"/>
              <a:buChar char="•"/>
            </a:pPr>
            <a:r>
              <a:rPr lang="en-GB" sz="2400">
                <a:ea typeface="+mn-lt"/>
                <a:cs typeface="+mn-lt"/>
              </a:rPr>
              <a:t>How would this skill support a better business decision? </a:t>
            </a:r>
            <a:endParaRPr lang="en-GB" sz="2400"/>
          </a:p>
          <a:p>
            <a:pPr>
              <a:buNone/>
            </a:pPr>
            <a:endParaRPr lang="en-GB" sz="2800" b="1" dirty="0"/>
          </a:p>
        </p:txBody>
      </p:sp>
      <p:sp>
        <p:nvSpPr>
          <p:cNvPr id="8" name="TextBox 7">
            <a:extLst>
              <a:ext uri="{FF2B5EF4-FFF2-40B4-BE49-F238E27FC236}">
                <a16:creationId xmlns:a16="http://schemas.microsoft.com/office/drawing/2014/main" id="{F27CDBAF-A9CE-B912-EF3F-A004B9EFDFE9}"/>
              </a:ext>
            </a:extLst>
          </p:cNvPr>
          <p:cNvSpPr txBox="1"/>
          <p:nvPr/>
        </p:nvSpPr>
        <p:spPr>
          <a:xfrm>
            <a:off x="6489562" y="1875692"/>
            <a:ext cx="5392614" cy="4893647"/>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2. Exchange ideas: 10 minutes</a:t>
            </a:r>
            <a:endParaRPr lang="en-US" sz="2400"/>
          </a:p>
          <a:p>
            <a:r>
              <a:rPr lang="en-US" sz="2400">
                <a:ea typeface="+mn-lt"/>
                <a:cs typeface="+mn-lt"/>
              </a:rPr>
              <a:t>Join another pair.</a:t>
            </a:r>
            <a:endParaRPr lang="en-US" sz="2400"/>
          </a:p>
          <a:p>
            <a:pPr marL="285750" indent="-285750">
              <a:buFont typeface="Arial"/>
              <a:buChar char="•"/>
            </a:pPr>
            <a:r>
              <a:rPr lang="en-US" sz="2400" b="1">
                <a:ea typeface="+mn-lt"/>
                <a:cs typeface="+mn-lt"/>
              </a:rPr>
              <a:t>Pair 1:</a:t>
            </a:r>
            <a:r>
              <a:rPr lang="en-US" sz="2400">
                <a:ea typeface="+mn-lt"/>
                <a:cs typeface="+mn-lt"/>
              </a:rPr>
              <a:t> Explain your idea and thinking. </a:t>
            </a:r>
            <a:endParaRPr lang="en-US" sz="2400"/>
          </a:p>
          <a:p>
            <a:pPr marL="285750" indent="-285750">
              <a:buFont typeface="Arial"/>
              <a:buChar char="•"/>
            </a:pPr>
            <a:r>
              <a:rPr lang="en-US" sz="2400" b="1">
                <a:ea typeface="+mn-lt"/>
                <a:cs typeface="+mn-lt"/>
              </a:rPr>
              <a:t>Pair 2:</a:t>
            </a:r>
            <a:r>
              <a:rPr lang="en-US" sz="2400">
                <a:ea typeface="+mn-lt"/>
                <a:cs typeface="+mn-lt"/>
              </a:rPr>
              <a:t> Listen and ask one useful question. </a:t>
            </a:r>
            <a:endParaRPr lang="en-US" sz="2400"/>
          </a:p>
          <a:p>
            <a:pPr marL="285750" indent="-285750">
              <a:buFont typeface="Arial"/>
              <a:buChar char="•"/>
            </a:pPr>
            <a:r>
              <a:rPr lang="en-US" sz="2400" b="1">
                <a:ea typeface="+mn-lt"/>
                <a:cs typeface="+mn-lt"/>
              </a:rPr>
              <a:t>Swap roles.</a:t>
            </a:r>
            <a:r>
              <a:rPr lang="en-US" sz="2400" dirty="0">
                <a:ea typeface="+mn-lt"/>
                <a:cs typeface="+mn-lt"/>
              </a:rPr>
              <a:t> </a:t>
            </a:r>
            <a:endParaRPr lang="en-US" sz="2400"/>
          </a:p>
          <a:p>
            <a:r>
              <a:rPr lang="en-US" sz="2400">
                <a:ea typeface="+mn-lt"/>
                <a:cs typeface="+mn-lt"/>
              </a:rPr>
              <a:t>As a group, notice (5 minutes):</a:t>
            </a:r>
            <a:endParaRPr lang="en-US" sz="2400"/>
          </a:p>
          <a:p>
            <a:pPr marL="285750" indent="-285750">
              <a:buFont typeface="Arial"/>
              <a:buChar char="•"/>
            </a:pPr>
            <a:r>
              <a:rPr lang="en-US" sz="2400">
                <a:ea typeface="+mn-lt"/>
                <a:cs typeface="+mn-lt"/>
              </a:rPr>
              <a:t>What was similar? </a:t>
            </a:r>
            <a:endParaRPr lang="en-US" sz="2400"/>
          </a:p>
          <a:p>
            <a:pPr marL="285750" indent="-285750">
              <a:buFont typeface="Arial"/>
              <a:buChar char="•"/>
            </a:pPr>
            <a:r>
              <a:rPr lang="en-US" sz="2400">
                <a:ea typeface="+mn-lt"/>
                <a:cs typeface="+mn-lt"/>
              </a:rPr>
              <a:t>What was different? </a:t>
            </a:r>
            <a:endParaRPr lang="en-US" sz="2400"/>
          </a:p>
          <a:p>
            <a:pPr marL="285750" indent="-285750">
              <a:buFont typeface="Arial"/>
              <a:buChar char="•"/>
            </a:pPr>
            <a:r>
              <a:rPr lang="en-US" sz="2400">
                <a:ea typeface="+mn-lt"/>
                <a:cs typeface="+mn-lt"/>
              </a:rPr>
              <a:t>Did the other pair give you a new idea or make you rethink anything? </a:t>
            </a:r>
            <a:endParaRPr lang="en-US" sz="2400"/>
          </a:p>
          <a:p>
            <a:r>
              <a:rPr lang="en-US" sz="2400" b="1">
                <a:ea typeface="+mn-lt"/>
                <a:cs typeface="+mn-lt"/>
              </a:rPr>
              <a:t>You are sharing one developed idea, not your whole list.</a:t>
            </a:r>
            <a:endParaRPr lang="en-US" sz="2400"/>
          </a:p>
        </p:txBody>
      </p:sp>
    </p:spTree>
    <p:extLst>
      <p:ext uri="{BB962C8B-B14F-4D97-AF65-F5344CB8AC3E}">
        <p14:creationId xmlns:p14="http://schemas.microsoft.com/office/powerpoint/2010/main" val="284691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433CC-0920-F6C3-D513-EDA6547A9F2E}"/>
              </a:ext>
            </a:extLst>
          </p:cNvPr>
          <p:cNvSpPr>
            <a:spLocks noGrp="1"/>
          </p:cNvSpPr>
          <p:nvPr>
            <p:ph type="ctrTitle"/>
          </p:nvPr>
        </p:nvSpPr>
        <p:spPr>
          <a:xfrm>
            <a:off x="552451" y="2027237"/>
            <a:ext cx="6000750" cy="2306637"/>
          </a:xfrm>
        </p:spPr>
        <p:txBody>
          <a:bodyPr anchor="b">
            <a:normAutofit/>
          </a:bodyPr>
          <a:lstStyle/>
          <a:p>
            <a:r>
              <a:rPr lang="en-GB" dirty="0"/>
              <a:t>Thinking like a </a:t>
            </a:r>
            <a:r>
              <a:rPr lang="en-GB"/>
              <a:t>business student   </a:t>
            </a:r>
            <a:endParaRPr lang="en-GB" dirty="0"/>
          </a:p>
        </p:txBody>
      </p:sp>
      <p:sp>
        <p:nvSpPr>
          <p:cNvPr id="3" name="Content Placeholder 2">
            <a:extLst>
              <a:ext uri="{FF2B5EF4-FFF2-40B4-BE49-F238E27FC236}">
                <a16:creationId xmlns:a16="http://schemas.microsoft.com/office/drawing/2014/main" id="{B54D7CAA-9DB2-B8F2-6F8F-FB0E7DA8FC00}"/>
              </a:ext>
            </a:extLst>
          </p:cNvPr>
          <p:cNvSpPr>
            <a:spLocks noGrp="1"/>
          </p:cNvSpPr>
          <p:nvPr>
            <p:ph type="subTitle" idx="1"/>
          </p:nvPr>
        </p:nvSpPr>
        <p:spPr>
          <a:xfrm>
            <a:off x="552451" y="4506913"/>
            <a:ext cx="6000750" cy="1655762"/>
          </a:xfrm>
        </p:spPr>
        <p:txBody>
          <a:bodyPr>
            <a:normAutofit/>
          </a:bodyPr>
          <a:lstStyle/>
          <a:p>
            <a:r>
              <a:rPr lang="en-GB" sz="2000"/>
              <a:t>Being a business student is not about knowing everything.</a:t>
            </a:r>
          </a:p>
          <a:p>
            <a:r>
              <a:rPr lang="en-GB" sz="2000"/>
              <a:t>It’s about thinking clearly, asking questions, and using information to make good decisions.</a:t>
            </a:r>
          </a:p>
        </p:txBody>
      </p:sp>
      <p:pic>
        <p:nvPicPr>
          <p:cNvPr id="7" name="Content Placeholder 6" descr="Books and mortarboard illustration">
            <a:extLst>
              <a:ext uri="{FF2B5EF4-FFF2-40B4-BE49-F238E27FC236}">
                <a16:creationId xmlns:a16="http://schemas.microsoft.com/office/drawing/2014/main" id="{FD96B5EF-9153-5A9D-2533-637263ED2D8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6383" r="16981" b="-1"/>
          <a:stretch>
            <a:fillRect/>
          </a:stretch>
        </p:blipFill>
        <p:spPr>
          <a:xfrm>
            <a:off x="6862713" y="10"/>
            <a:ext cx="5329287" cy="6857990"/>
          </a:xfrm>
          <a:noFill/>
        </p:spPr>
      </p:pic>
    </p:spTree>
    <p:extLst>
      <p:ext uri="{BB962C8B-B14F-4D97-AF65-F5344CB8AC3E}">
        <p14:creationId xmlns:p14="http://schemas.microsoft.com/office/powerpoint/2010/main" val="2207519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2023-1232-5836-8EA5-24E518FA2254}"/>
              </a:ext>
            </a:extLst>
          </p:cNvPr>
          <p:cNvSpPr>
            <a:spLocks noGrp="1"/>
          </p:cNvSpPr>
          <p:nvPr>
            <p:ph type="ctrTitle"/>
          </p:nvPr>
        </p:nvSpPr>
        <p:spPr>
          <a:xfrm>
            <a:off x="552451" y="2027237"/>
            <a:ext cx="6000750" cy="2306637"/>
          </a:xfrm>
        </p:spPr>
        <p:txBody>
          <a:bodyPr anchor="b">
            <a:normAutofit/>
          </a:bodyPr>
          <a:lstStyle/>
          <a:p>
            <a:r>
              <a:rPr lang="en-GB"/>
              <a:t>Reflection Time!</a:t>
            </a:r>
          </a:p>
        </p:txBody>
      </p:sp>
      <p:sp>
        <p:nvSpPr>
          <p:cNvPr id="9" name="Subtitle 2">
            <a:extLst>
              <a:ext uri="{FF2B5EF4-FFF2-40B4-BE49-F238E27FC236}">
                <a16:creationId xmlns:a16="http://schemas.microsoft.com/office/drawing/2014/main" id="{86AD20FF-FF47-69A9-189A-AF735EA487DF}"/>
              </a:ext>
            </a:extLst>
          </p:cNvPr>
          <p:cNvSpPr>
            <a:spLocks noGrp="1"/>
          </p:cNvSpPr>
          <p:nvPr>
            <p:ph type="subTitle" idx="1"/>
          </p:nvPr>
        </p:nvSpPr>
        <p:spPr>
          <a:xfrm>
            <a:off x="552451" y="4506913"/>
            <a:ext cx="6000750" cy="1655762"/>
          </a:xfrm>
        </p:spPr>
        <p:txBody>
          <a:bodyPr/>
          <a:lstStyle/>
          <a:p>
            <a:endParaRPr lang="en-US"/>
          </a:p>
        </p:txBody>
      </p:sp>
      <p:pic>
        <p:nvPicPr>
          <p:cNvPr id="4" name="Picture 3" descr="A white sphere with black lines&#10;&#10;">
            <a:extLst>
              <a:ext uri="{FF2B5EF4-FFF2-40B4-BE49-F238E27FC236}">
                <a16:creationId xmlns:a16="http://schemas.microsoft.com/office/drawing/2014/main" id="{70AE220E-53C0-8924-CBE2-B1E40DA7649C}"/>
              </a:ext>
            </a:extLst>
          </p:cNvPr>
          <p:cNvPicPr>
            <a:picLocks noChangeAspect="1"/>
          </p:cNvPicPr>
          <p:nvPr/>
        </p:nvPicPr>
        <p:blipFill>
          <a:blip r:embed="rId3"/>
          <a:srcRect l="50545" r="5744"/>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22823054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BF06A-038D-443E-5D80-A478C2C08135}"/>
              </a:ext>
            </a:extLst>
          </p:cNvPr>
          <p:cNvSpPr>
            <a:spLocks noGrp="1"/>
          </p:cNvSpPr>
          <p:nvPr>
            <p:ph type="title"/>
          </p:nvPr>
        </p:nvSpPr>
        <p:spPr/>
        <p:txBody>
          <a:bodyPr/>
          <a:lstStyle/>
          <a:p>
            <a:r>
              <a:rPr lang="en-GB"/>
              <a:t>What is Moodle?</a:t>
            </a:r>
          </a:p>
        </p:txBody>
      </p:sp>
      <p:sp>
        <p:nvSpPr>
          <p:cNvPr id="3" name="Content Placeholder 2">
            <a:extLst>
              <a:ext uri="{FF2B5EF4-FFF2-40B4-BE49-F238E27FC236}">
                <a16:creationId xmlns:a16="http://schemas.microsoft.com/office/drawing/2014/main" id="{C22D3D4A-F65F-72CA-2F1C-0B120035CE8A}"/>
              </a:ext>
            </a:extLst>
          </p:cNvPr>
          <p:cNvSpPr>
            <a:spLocks noGrp="1"/>
          </p:cNvSpPr>
          <p:nvPr>
            <p:ph idx="1"/>
          </p:nvPr>
        </p:nvSpPr>
        <p:spPr/>
        <p:txBody>
          <a:bodyPr>
            <a:normAutofit fontScale="92500" lnSpcReduction="10000"/>
          </a:bodyPr>
          <a:lstStyle/>
          <a:p>
            <a:r>
              <a:rPr lang="en-GB"/>
              <a:t>Moodle is our online learning space — it’s where your module information lives.</a:t>
            </a:r>
          </a:p>
          <a:p>
            <a:r>
              <a:rPr lang="en-GB"/>
              <a:t>You will find everything for this class on Moodle: weekly materials, activities, and announcements.</a:t>
            </a:r>
          </a:p>
          <a:p>
            <a:r>
              <a:rPr lang="en-GB"/>
              <a:t>You will submit your assignments on Moodle when the time comes.</a:t>
            </a:r>
          </a:p>
          <a:p>
            <a:r>
              <a:rPr lang="en-GB"/>
              <a:t>Only you and your tutor can see your private posts in the reflection forum.</a:t>
            </a:r>
          </a:p>
          <a:p>
            <a:r>
              <a:rPr lang="en-GB"/>
              <a:t>You can log in from your phone, laptop, or a university computer.</a:t>
            </a:r>
          </a:p>
        </p:txBody>
      </p:sp>
    </p:spTree>
    <p:extLst>
      <p:ext uri="{BB962C8B-B14F-4D97-AF65-F5344CB8AC3E}">
        <p14:creationId xmlns:p14="http://schemas.microsoft.com/office/powerpoint/2010/main" val="9901495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61343-296B-8A67-DF27-16FF7CEFE87B}"/>
              </a:ext>
            </a:extLst>
          </p:cNvPr>
          <p:cNvSpPr>
            <a:spLocks noGrp="1"/>
          </p:cNvSpPr>
          <p:nvPr>
            <p:ph type="title"/>
          </p:nvPr>
        </p:nvSpPr>
        <p:spPr/>
        <p:txBody>
          <a:bodyPr/>
          <a:lstStyle/>
          <a:p>
            <a:r>
              <a:rPr lang="en-GB"/>
              <a:t>Let’s give it a go</a:t>
            </a:r>
          </a:p>
        </p:txBody>
      </p:sp>
      <p:pic>
        <p:nvPicPr>
          <p:cNvPr id="6" name="Content Placeholder 5" descr="A qr code with a few squares&#10;&#10;AI-generated content may be incorrect.">
            <a:extLst>
              <a:ext uri="{FF2B5EF4-FFF2-40B4-BE49-F238E27FC236}">
                <a16:creationId xmlns:a16="http://schemas.microsoft.com/office/drawing/2014/main" id="{9ADDE785-0DCF-AF80-59EB-B5BC8987ED7A}"/>
              </a:ext>
            </a:extLst>
          </p:cNvPr>
          <p:cNvPicPr>
            <a:picLocks noGrp="1" noChangeAspect="1"/>
          </p:cNvPicPr>
          <p:nvPr>
            <p:ph sz="half" idx="1"/>
          </p:nvPr>
        </p:nvPicPr>
        <p:blipFill>
          <a:blip r:embed="rId3"/>
          <a:stretch>
            <a:fillRect/>
          </a:stretch>
        </p:blipFill>
        <p:spPr>
          <a:xfrm>
            <a:off x="1346504" y="1825625"/>
            <a:ext cx="4351338" cy="4351338"/>
          </a:xfrm>
          <a:prstGeom prst="rect">
            <a:avLst/>
          </a:prstGeom>
        </p:spPr>
      </p:pic>
      <p:sp>
        <p:nvSpPr>
          <p:cNvPr id="5" name="Content Placeholder 4">
            <a:extLst>
              <a:ext uri="{FF2B5EF4-FFF2-40B4-BE49-F238E27FC236}">
                <a16:creationId xmlns:a16="http://schemas.microsoft.com/office/drawing/2014/main" id="{2DE52120-F9D4-3F07-033A-2F4895F1F471}"/>
              </a:ext>
            </a:extLst>
          </p:cNvPr>
          <p:cNvSpPr>
            <a:spLocks noGrp="1"/>
          </p:cNvSpPr>
          <p:nvPr>
            <p:ph sz="half" idx="2"/>
          </p:nvPr>
        </p:nvSpPr>
        <p:spPr/>
        <p:txBody>
          <a:bodyPr/>
          <a:lstStyle/>
          <a:p>
            <a:r>
              <a:rPr lang="en-GB" dirty="0"/>
              <a:t>Google: </a:t>
            </a:r>
            <a:r>
              <a:rPr lang="en-GB" b="1" dirty="0"/>
              <a:t>UWTSD Moodle</a:t>
            </a:r>
          </a:p>
          <a:p>
            <a:r>
              <a:rPr lang="en-GB" dirty="0"/>
              <a:t>Go to Moodle from your </a:t>
            </a:r>
            <a:r>
              <a:rPr lang="en-GB" b="1" dirty="0"/>
              <a:t>UWTSD HWB app</a:t>
            </a:r>
          </a:p>
        </p:txBody>
      </p:sp>
    </p:spTree>
    <p:extLst>
      <p:ext uri="{BB962C8B-B14F-4D97-AF65-F5344CB8AC3E}">
        <p14:creationId xmlns:p14="http://schemas.microsoft.com/office/powerpoint/2010/main" val="13306058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11F7-E588-C109-18B0-A7B3672E0093}"/>
              </a:ext>
            </a:extLst>
          </p:cNvPr>
          <p:cNvSpPr>
            <a:spLocks noGrp="1"/>
          </p:cNvSpPr>
          <p:nvPr>
            <p:ph type="title"/>
          </p:nvPr>
        </p:nvSpPr>
        <p:spPr/>
        <p:txBody>
          <a:bodyPr/>
          <a:lstStyle/>
          <a:p>
            <a:r>
              <a:rPr lang="en-GB" dirty="0"/>
              <a:t>Moodle Navigation Video</a:t>
            </a:r>
          </a:p>
        </p:txBody>
      </p:sp>
      <p:pic>
        <p:nvPicPr>
          <p:cNvPr id="5" name="Basci Moodle Nav">
            <a:hlinkClick r:id="" action="ppaction://media"/>
            <a:extLst>
              <a:ext uri="{FF2B5EF4-FFF2-40B4-BE49-F238E27FC236}">
                <a16:creationId xmlns:a16="http://schemas.microsoft.com/office/drawing/2014/main" id="{851AF923-BD7F-7F67-A7B9-2647AC2E3D84}"/>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p:spPr>
      </p:pic>
    </p:spTree>
    <p:extLst>
      <p:ext uri="{BB962C8B-B14F-4D97-AF65-F5344CB8AC3E}">
        <p14:creationId xmlns:p14="http://schemas.microsoft.com/office/powerpoint/2010/main" val="295935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7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179773" y="2012231"/>
            <a:ext cx="5882456" cy="4707056"/>
          </a:xfrm>
        </p:spPr>
        <p:txBody>
          <a:bodyPr vert="horz" lIns="91440" tIns="45720" rIns="91440" bIns="45720" rtlCol="0" anchor="t">
            <a:noAutofit/>
          </a:bodyPr>
          <a:lstStyle/>
          <a:p>
            <a:pPr marL="0" indent="0">
              <a:buNone/>
            </a:pPr>
            <a:r>
              <a:rPr lang="en-GB" sz="3000" b="1"/>
              <a:t>Please answer these three questions:</a:t>
            </a:r>
          </a:p>
          <a:p>
            <a:pPr marL="514350" indent="-514350">
              <a:buAutoNum type="arabicPeriod"/>
            </a:pPr>
            <a:r>
              <a:rPr lang="en-GB" sz="3000">
                <a:ea typeface="+mn-lt"/>
                <a:cs typeface="+mn-lt"/>
              </a:rPr>
              <a:t>What did you already know before today’s class? </a:t>
            </a:r>
            <a:endParaRPr lang="en-GB" sz="3000"/>
          </a:p>
          <a:p>
            <a:pPr marL="514350" indent="-514350">
              <a:buAutoNum type="arabicPeriod"/>
            </a:pPr>
            <a:r>
              <a:rPr lang="en-GB" sz="3000">
                <a:ea typeface="+mn-lt"/>
                <a:cs typeface="+mn-lt"/>
              </a:rPr>
              <a:t>What is one new thing you understand about studying business at university? </a:t>
            </a:r>
            <a:endParaRPr lang="en-GB" sz="3000"/>
          </a:p>
          <a:p>
            <a:pPr marL="514350" indent="-514350">
              <a:buAutoNum type="arabicPeriod"/>
            </a:pPr>
            <a:r>
              <a:rPr lang="en-GB" sz="3000">
                <a:ea typeface="+mn-lt"/>
                <a:cs typeface="+mn-lt"/>
              </a:rPr>
              <a:t>What do you feel more confident about after today’s class?</a:t>
            </a:r>
            <a:endParaRPr lang="en-GB" sz="3000"/>
          </a:p>
          <a:p>
            <a:pPr marL="514350" indent="-514350">
              <a:buAutoNum type="arabicPeriod"/>
            </a:pPr>
            <a:endParaRPr lang="en-GB" sz="2800"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a:xfrm>
            <a:off x="6521069" y="1847474"/>
            <a:ext cx="5498623" cy="4707055"/>
          </a:xfrm>
        </p:spPr>
        <p:txBody>
          <a:bodyPr vert="horz" lIns="91440" tIns="45720" rIns="91440" bIns="45720" rtlCol="0" anchor="t">
            <a:noAutofit/>
          </a:bodyPr>
          <a:lstStyle/>
          <a:p>
            <a:r>
              <a:rPr lang="en-GB" sz="2400"/>
              <a:t>Write 1-2 short sentences to answer each. Use simple English.</a:t>
            </a:r>
            <a:endParaRPr lang="en-GB" sz="2400" dirty="0"/>
          </a:p>
          <a:p>
            <a:r>
              <a:rPr lang="en-GB" sz="2400"/>
              <a:t>You will post your answers on Moodle in the “Reflection Space – Individual”. Only you and the tutor can see your post.</a:t>
            </a:r>
            <a:endParaRPr lang="en-GB" sz="2400" dirty="0"/>
          </a:p>
          <a:p>
            <a:r>
              <a:rPr lang="en-GB" sz="2400" b="1" dirty="0"/>
              <a:t>This is not marked, but will be read by your tutor.</a:t>
            </a:r>
          </a:p>
          <a:p>
            <a:r>
              <a:rPr lang="en-GB" sz="2400"/>
              <a:t>You do not need to share with the class.</a:t>
            </a:r>
            <a:endParaRPr lang="en-GB" sz="2400" dirty="0"/>
          </a:p>
          <a:p>
            <a:r>
              <a:rPr lang="en-GB" sz="2400" dirty="0"/>
              <a:t>Please do not use AI or </a:t>
            </a:r>
            <a:r>
              <a:rPr lang="en-GB" sz="2400"/>
              <a:t>Translation to</a:t>
            </a:r>
            <a:r>
              <a:rPr lang="en-GB" sz="2400" dirty="0"/>
              <a:t> write your reflection sentences!</a:t>
            </a:r>
          </a:p>
          <a:p>
            <a:endParaRPr lang="en-GB" sz="2400" dirty="0"/>
          </a:p>
        </p:txBody>
      </p:sp>
    </p:spTree>
    <p:extLst>
      <p:ext uri="{BB962C8B-B14F-4D97-AF65-F5344CB8AC3E}">
        <p14:creationId xmlns:p14="http://schemas.microsoft.com/office/powerpoint/2010/main" val="23065746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A865-FF4F-95F4-4FB1-BA94CFC58BA2}"/>
              </a:ext>
            </a:extLst>
          </p:cNvPr>
          <p:cNvSpPr>
            <a:spLocks noGrp="1"/>
          </p:cNvSpPr>
          <p:nvPr>
            <p:ph type="title"/>
          </p:nvPr>
        </p:nvSpPr>
        <p:spPr/>
        <p:txBody>
          <a:bodyPr/>
          <a:lstStyle/>
          <a:p>
            <a:r>
              <a:rPr lang="en-GB"/>
              <a:t>Today we learned…</a:t>
            </a:r>
          </a:p>
        </p:txBody>
      </p:sp>
      <p:sp>
        <p:nvSpPr>
          <p:cNvPr id="3" name="Content Placeholder 2">
            <a:extLst>
              <a:ext uri="{FF2B5EF4-FFF2-40B4-BE49-F238E27FC236}">
                <a16:creationId xmlns:a16="http://schemas.microsoft.com/office/drawing/2014/main" id="{4D46F9F0-4E29-5C84-2C0A-359DC06DC0FC}"/>
              </a:ext>
            </a:extLst>
          </p:cNvPr>
          <p:cNvSpPr>
            <a:spLocks noGrp="1"/>
          </p:cNvSpPr>
          <p:nvPr>
            <p:ph sz="half" idx="1"/>
          </p:nvPr>
        </p:nvSpPr>
        <p:spPr/>
        <p:txBody>
          <a:bodyPr>
            <a:normAutofit fontScale="92500" lnSpcReduction="10000"/>
          </a:bodyPr>
          <a:lstStyle/>
          <a:p>
            <a:r>
              <a:rPr lang="en-GB"/>
              <a:t>Business is about making decisions</a:t>
            </a:r>
          </a:p>
          <a:p>
            <a:r>
              <a:rPr lang="en-GB"/>
              <a:t>Decisions need information</a:t>
            </a:r>
          </a:p>
          <a:p>
            <a:r>
              <a:rPr lang="en-GB"/>
              <a:t>Academic skills help us understand and use information</a:t>
            </a:r>
          </a:p>
          <a:p>
            <a:endParaRPr lang="en-GB"/>
          </a:p>
          <a:p>
            <a:r>
              <a:rPr lang="en-GB"/>
              <a:t>You already use these skills in everyday life</a:t>
            </a:r>
          </a:p>
        </p:txBody>
      </p:sp>
      <p:graphicFrame>
        <p:nvGraphicFramePr>
          <p:cNvPr id="5" name="Content Placeholder 4" descr="Three blue arrow shapes labeled ‘Reading,’ ‘Note‑making,’ and ‘Analysis,’ each pointing to grey arrows labeled ‘Information,’ ‘Clearer Thinking,’ and ‘Better Choices">
            <a:extLst>
              <a:ext uri="{FF2B5EF4-FFF2-40B4-BE49-F238E27FC236}">
                <a16:creationId xmlns:a16="http://schemas.microsoft.com/office/drawing/2014/main" id="{839A3DAE-8818-C7FA-0A6E-21C98551DF88}"/>
              </a:ext>
            </a:extLst>
          </p:cNvPr>
          <p:cNvGraphicFramePr>
            <a:graphicFrameLocks noGrp="1"/>
          </p:cNvGraphicFramePr>
          <p:nvPr>
            <p:ph sz="half" idx="2"/>
            <p:extLst>
              <p:ext uri="{D42A27DB-BD31-4B8C-83A1-F6EECF244321}">
                <p14:modId xmlns:p14="http://schemas.microsoft.com/office/powerpoint/2010/main" val="1497614563"/>
              </p:ext>
            </p:extLst>
          </p:nvPr>
        </p:nvGraphicFramePr>
        <p:xfrm>
          <a:off x="6275388" y="1825625"/>
          <a:ext cx="507841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6085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BBA2D-1737-498F-57B8-0B5975B4E4D6}"/>
              </a:ext>
            </a:extLst>
          </p:cNvPr>
          <p:cNvSpPr>
            <a:spLocks noGrp="1"/>
          </p:cNvSpPr>
          <p:nvPr>
            <p:ph type="title"/>
          </p:nvPr>
        </p:nvSpPr>
        <p:spPr/>
        <p:txBody>
          <a:bodyPr/>
          <a:lstStyle/>
          <a:p>
            <a:r>
              <a:rPr lang="en-GB"/>
              <a:t>You Belong Here</a:t>
            </a:r>
          </a:p>
        </p:txBody>
      </p:sp>
      <p:sp>
        <p:nvSpPr>
          <p:cNvPr id="3" name="Content Placeholder 2">
            <a:extLst>
              <a:ext uri="{FF2B5EF4-FFF2-40B4-BE49-F238E27FC236}">
                <a16:creationId xmlns:a16="http://schemas.microsoft.com/office/drawing/2014/main" id="{A5B12160-7519-F983-2856-D92ED5BB4324}"/>
              </a:ext>
            </a:extLst>
          </p:cNvPr>
          <p:cNvSpPr>
            <a:spLocks noGrp="1"/>
          </p:cNvSpPr>
          <p:nvPr>
            <p:ph idx="1"/>
          </p:nvPr>
        </p:nvSpPr>
        <p:spPr/>
        <p:txBody>
          <a:bodyPr>
            <a:normAutofit fontScale="92500" lnSpcReduction="10000"/>
          </a:bodyPr>
          <a:lstStyle/>
          <a:p>
            <a:r>
              <a:rPr lang="en-GB"/>
              <a:t>University is not about perfection.</a:t>
            </a:r>
          </a:p>
          <a:p>
            <a:r>
              <a:rPr lang="en-GB"/>
              <a:t>It is about:</a:t>
            </a:r>
          </a:p>
          <a:p>
            <a:pPr lvl="1"/>
            <a:r>
              <a:rPr lang="en-GB"/>
              <a:t>practising new skills</a:t>
            </a:r>
          </a:p>
          <a:p>
            <a:pPr lvl="1"/>
            <a:r>
              <a:rPr lang="en-GB"/>
              <a:t>asking questions</a:t>
            </a:r>
          </a:p>
          <a:p>
            <a:pPr lvl="1"/>
            <a:r>
              <a:rPr lang="en-GB"/>
              <a:t>learning from mistakes</a:t>
            </a:r>
          </a:p>
          <a:p>
            <a:pPr lvl="1"/>
            <a:r>
              <a:rPr lang="en-GB"/>
              <a:t>getting support when you need it</a:t>
            </a:r>
          </a:p>
          <a:p>
            <a:endParaRPr lang="en-GB"/>
          </a:p>
          <a:p>
            <a:r>
              <a:rPr lang="en-GB"/>
              <a:t>You belong here.</a:t>
            </a:r>
          </a:p>
          <a:p>
            <a:r>
              <a:rPr lang="en-GB"/>
              <a:t>You are already doing the thinking we need in business and in higher education.</a:t>
            </a:r>
          </a:p>
        </p:txBody>
      </p:sp>
    </p:spTree>
    <p:extLst>
      <p:ext uri="{BB962C8B-B14F-4D97-AF65-F5344CB8AC3E}">
        <p14:creationId xmlns:p14="http://schemas.microsoft.com/office/powerpoint/2010/main" val="685501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A45D6-7562-EAFE-D01E-AD8407393871}"/>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Checking Together</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2</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a:xfrm>
            <a:off x="108461" y="2018504"/>
            <a:ext cx="2940093" cy="4151594"/>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GB" sz="2000"/>
              <a:t>Complete: </a:t>
            </a:r>
          </a:p>
          <a:p>
            <a:pPr marL="0" indent="0">
              <a:buNone/>
            </a:pPr>
            <a:r>
              <a:rPr lang="en-GB" sz="2000" b="1">
                <a:ea typeface="+mn-lt"/>
                <a:cs typeface="+mn-lt"/>
              </a:rPr>
              <a:t>Online Resource List training </a:t>
            </a:r>
          </a:p>
          <a:p>
            <a:pPr marL="0" indent="0">
              <a:buNone/>
            </a:pPr>
            <a:r>
              <a:rPr lang="en-GB" sz="2000">
                <a:ea typeface="+mn-lt"/>
                <a:cs typeface="+mn-lt"/>
              </a:rPr>
              <a:t>This session will help you make the most of online resource lists. The sections on the left of the screen will help you navigate your way around them and explain how you can integrate them into your work plan.</a:t>
            </a:r>
            <a:endParaRPr lang="en-GB" sz="2000"/>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a:xfrm>
            <a:off x="6239610" y="1833744"/>
            <a:ext cx="5642784" cy="4748244"/>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marL="0" indent="0">
              <a:buNone/>
            </a:pPr>
            <a:r>
              <a:rPr lang="en-GB" sz="1800" dirty="0"/>
              <a:t>Online Resource List </a:t>
            </a:r>
            <a:r>
              <a:rPr lang="en-GB" sz="1800"/>
              <a:t>training:</a:t>
            </a:r>
            <a:endParaRPr lang="en-US" sz="1800"/>
          </a:p>
          <a:p>
            <a:pPr marL="0" indent="0">
              <a:buNone/>
            </a:pPr>
            <a:r>
              <a:rPr lang="en-GB" sz="1800"/>
              <a:t>Open</a:t>
            </a:r>
            <a:r>
              <a:rPr lang="en-GB" sz="1800" dirty="0"/>
              <a:t> Moodle</a:t>
            </a:r>
          </a:p>
          <a:p>
            <a:r>
              <a:rPr lang="en-GB" sz="1800"/>
              <a:t>Go to this module (Academic Skills)</a:t>
            </a:r>
            <a:endParaRPr lang="en-GB" sz="1800" dirty="0"/>
          </a:p>
          <a:p>
            <a:r>
              <a:rPr lang="en-GB" sz="1800"/>
              <a:t>Click Week 1</a:t>
            </a:r>
            <a:endParaRPr lang="en-GB" sz="1800" dirty="0"/>
          </a:p>
          <a:p>
            <a:r>
              <a:rPr lang="en-GB" sz="1800"/>
              <a:t>Go to "Your Tasks"</a:t>
            </a:r>
            <a:endParaRPr lang="en-GB" sz="1800" dirty="0"/>
          </a:p>
          <a:p>
            <a:r>
              <a:rPr lang="en-GB" sz="1800"/>
              <a:t>Click the link: Task 1: Online Resource List training </a:t>
            </a:r>
            <a:endParaRPr lang="en-GB" sz="1800" dirty="0"/>
          </a:p>
          <a:p>
            <a:r>
              <a:rPr lang="en-GB" sz="1800"/>
              <a:t>Click 'Enrol'</a:t>
            </a:r>
            <a:endParaRPr lang="en-GB" sz="1800" dirty="0"/>
          </a:p>
          <a:p>
            <a:r>
              <a:rPr lang="en-GB" sz="1800"/>
              <a:t>Start the online lesson!</a:t>
            </a:r>
            <a:endParaRPr lang="en-GB" sz="1800" dirty="0"/>
          </a:p>
          <a:p>
            <a:pPr marL="0" indent="0">
              <a:buNone/>
            </a:pPr>
            <a:r>
              <a:rPr lang="en-GB" sz="1800"/>
              <a:t>Week 1 Quiz:</a:t>
            </a:r>
            <a:endParaRPr lang="en-GB" sz="1800" dirty="0"/>
          </a:p>
          <a:p>
            <a:pPr marL="0" indent="0">
              <a:buNone/>
            </a:pPr>
            <a:r>
              <a:rPr lang="en-GB" sz="1800"/>
              <a:t>Open Moodle</a:t>
            </a:r>
            <a:endParaRPr lang="en-GB" sz="1800" dirty="0"/>
          </a:p>
          <a:p>
            <a:pPr>
              <a:buFont typeface="Arial"/>
              <a:buChar char="•"/>
            </a:pPr>
            <a:r>
              <a:rPr lang="en-GB" sz="1800"/>
              <a:t>Go to this module (Academic Skills)</a:t>
            </a:r>
            <a:endParaRPr lang="en-US" sz="1800"/>
          </a:p>
          <a:p>
            <a:pPr>
              <a:buFont typeface="Arial"/>
              <a:buChar char="•"/>
            </a:pPr>
            <a:r>
              <a:rPr lang="en-GB" sz="1800"/>
              <a:t>Click Week 1</a:t>
            </a:r>
            <a:endParaRPr lang="en-US" sz="1800"/>
          </a:p>
          <a:p>
            <a:pPr>
              <a:buFont typeface="Arial"/>
              <a:buChar char="•"/>
            </a:pPr>
            <a:r>
              <a:rPr lang="en-GB" sz="1800"/>
              <a:t>Go to "Your Tasks"</a:t>
            </a:r>
            <a:endParaRPr lang="en-GB" sz="1800" dirty="0"/>
          </a:p>
          <a:p>
            <a:pPr>
              <a:buFont typeface="Arial"/>
              <a:buChar char="•"/>
            </a:pPr>
            <a:endParaRPr lang="en-GB" sz="3100" dirty="0"/>
          </a:p>
          <a:p>
            <a:pPr marL="0" indent="0">
              <a:buNone/>
            </a:pPr>
            <a:endParaRPr lang="en-GB" dirty="0"/>
          </a:p>
          <a:p>
            <a:pPr marL="0" indent="0">
              <a:buNone/>
            </a:pPr>
            <a:endParaRPr lang="en-GB" dirty="0"/>
          </a:p>
          <a:p>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96741" y="3225"/>
            <a:ext cx="2024564" cy="1698390"/>
          </a:xfrm>
          <a:prstGeom prst="rect">
            <a:avLst/>
          </a:prstGeom>
        </p:spPr>
      </p:pic>
      <p:sp>
        <p:nvSpPr>
          <p:cNvPr id="3" name="Content Placeholder 4">
            <a:extLst>
              <a:ext uri="{FF2B5EF4-FFF2-40B4-BE49-F238E27FC236}">
                <a16:creationId xmlns:a16="http://schemas.microsoft.com/office/drawing/2014/main" id="{ED72D5ED-1A69-6956-E8AE-4EBFD7B1FCE8}"/>
              </a:ext>
            </a:extLst>
          </p:cNvPr>
          <p:cNvSpPr txBox="1">
            <a:spLocks/>
          </p:cNvSpPr>
          <p:nvPr/>
        </p:nvSpPr>
        <p:spPr>
          <a:xfrm>
            <a:off x="3157834" y="2013012"/>
            <a:ext cx="2940093" cy="4158459"/>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Complete: </a:t>
            </a:r>
          </a:p>
          <a:p>
            <a:pPr marL="0" indent="0">
              <a:buNone/>
            </a:pPr>
            <a:r>
              <a:rPr lang="en-GB" sz="2000" b="1">
                <a:ea typeface="+mn-lt"/>
                <a:cs typeface="+mn-lt"/>
              </a:rPr>
              <a:t>Week 1 Quiz</a:t>
            </a:r>
            <a:endParaRPr lang="en-GB" sz="2000"/>
          </a:p>
          <a:p>
            <a:pPr marL="0" indent="0">
              <a:buNone/>
            </a:pPr>
            <a:r>
              <a:rPr lang="en-GB" sz="2000" dirty="0">
                <a:ea typeface="+mn-lt"/>
                <a:cs typeface="+mn-lt"/>
              </a:rPr>
              <a:t>This short quiz will help you review the key concepts of the lesson. It does not count towards your </a:t>
            </a:r>
            <a:r>
              <a:rPr lang="en-GB" sz="2000">
                <a:ea typeface="+mn-lt"/>
                <a:cs typeface="+mn-lt"/>
              </a:rPr>
              <a:t>grade and is for review purposes only</a:t>
            </a:r>
            <a:endParaRPr lang="en-GB" sz="2000"/>
          </a:p>
        </p:txBody>
      </p:sp>
    </p:spTree>
    <p:extLst>
      <p:ext uri="{BB962C8B-B14F-4D97-AF65-F5344CB8AC3E}">
        <p14:creationId xmlns:p14="http://schemas.microsoft.com/office/powerpoint/2010/main" val="30541836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Communication &amp; Assessments</a:t>
            </a:r>
          </a:p>
        </p:txBody>
      </p:sp>
      <p:sp>
        <p:nvSpPr>
          <p:cNvPr id="3" name="Content Placeholder 2">
            <a:extLst>
              <a:ext uri="{FF2B5EF4-FFF2-40B4-BE49-F238E27FC236}">
                <a16:creationId xmlns:a16="http://schemas.microsoft.com/office/drawing/2014/main" id="{2F889B02-D4D3-210C-E8D1-9CF06100C800}"/>
              </a:ext>
            </a:extLst>
          </p:cNvPr>
          <p:cNvSpPr>
            <a:spLocks noGrp="1"/>
          </p:cNvSpPr>
          <p:nvPr>
            <p:ph type="subTitle" idx="1"/>
          </p:nvPr>
        </p:nvSpPr>
        <p:spPr>
          <a:xfrm>
            <a:off x="552451" y="4506913"/>
            <a:ext cx="6000750" cy="1655762"/>
          </a:xfrm>
        </p:spPr>
        <p:txBody>
          <a:bodyPr>
            <a:normAutofit/>
          </a:bodyPr>
          <a:lstStyle/>
          <a:p>
            <a:r>
              <a:rPr lang="en-GB" sz="1900"/>
              <a:t>Next Week:</a:t>
            </a:r>
          </a:p>
          <a:p>
            <a:pPr lvl="1" algn="l"/>
            <a:r>
              <a:rPr lang="en-GB" sz="1900">
                <a:solidFill>
                  <a:schemeClr val="bg1"/>
                </a:solidFill>
              </a:rPr>
              <a:t>Understanding your assessments</a:t>
            </a:r>
          </a:p>
          <a:p>
            <a:pPr lvl="1" algn="l"/>
            <a:r>
              <a:rPr lang="en-GB" sz="1900">
                <a:solidFill>
                  <a:schemeClr val="bg1"/>
                </a:solidFill>
              </a:rPr>
              <a:t>Reading assignment instructions</a:t>
            </a:r>
          </a:p>
          <a:p>
            <a:pPr lvl="1" algn="l"/>
            <a:r>
              <a:rPr lang="en-GB" sz="1900">
                <a:solidFill>
                  <a:schemeClr val="bg1"/>
                </a:solidFill>
              </a:rPr>
              <a:t>What marking criteria really mean</a:t>
            </a:r>
          </a:p>
          <a:p>
            <a:pPr lvl="1" algn="l"/>
            <a:r>
              <a:rPr lang="en-GB" sz="1900">
                <a:solidFill>
                  <a:schemeClr val="bg1"/>
                </a:solidFill>
              </a:rPr>
              <a:t>First steps in academic communication</a:t>
            </a:r>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spTree>
    <p:extLst>
      <p:ext uri="{BB962C8B-B14F-4D97-AF65-F5344CB8AC3E}">
        <p14:creationId xmlns:p14="http://schemas.microsoft.com/office/powerpoint/2010/main" val="19311527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Library Support: Online Reading Lists</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dirty="0"/>
              <a:t>Online Resource Lists show you:</a:t>
            </a:r>
          </a:p>
          <a:p>
            <a:r>
              <a:rPr lang="en-GB" dirty="0"/>
              <a:t>your essential reading</a:t>
            </a:r>
          </a:p>
          <a:p>
            <a:r>
              <a:rPr lang="en-GB" dirty="0"/>
              <a:t>extra videos and websites</a:t>
            </a:r>
          </a:p>
          <a:p>
            <a:r>
              <a:rPr lang="en-GB" dirty="0"/>
              <a:t>reading chosen by your tutors</a:t>
            </a:r>
          </a:p>
          <a:p>
            <a:r>
              <a:rPr lang="en-GB" dirty="0"/>
              <a:t>materials to help you study each week</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txBody>
          <a:bodyPr>
            <a:normAutofit lnSpcReduction="10000"/>
          </a:bodyPr>
          <a:lstStyle/>
          <a:p>
            <a:pPr marL="0" indent="0">
              <a:buNone/>
            </a:pPr>
            <a:r>
              <a:rPr lang="en-GB"/>
              <a:t>Open Moodle</a:t>
            </a:r>
          </a:p>
          <a:p>
            <a:r>
              <a:rPr lang="en-GB"/>
              <a:t>Go to this module (Academic Skills)</a:t>
            </a:r>
          </a:p>
          <a:p>
            <a:r>
              <a:rPr lang="en-GB"/>
              <a:t>Click Week 1</a:t>
            </a:r>
          </a:p>
          <a:p>
            <a:r>
              <a:rPr lang="en-GB"/>
              <a:t>Select Online Resource List training</a:t>
            </a:r>
          </a:p>
        </p:txBody>
      </p:sp>
    </p:spTree>
    <p:extLst>
      <p:ext uri="{BB962C8B-B14F-4D97-AF65-F5344CB8AC3E}">
        <p14:creationId xmlns:p14="http://schemas.microsoft.com/office/powerpoint/2010/main" val="764848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766FD-4EE1-78AF-A7F0-5EBC8AD15D7D}"/>
              </a:ext>
            </a:extLst>
          </p:cNvPr>
          <p:cNvSpPr>
            <a:spLocks noGrp="1"/>
          </p:cNvSpPr>
          <p:nvPr>
            <p:ph type="title"/>
          </p:nvPr>
        </p:nvSpPr>
        <p:spPr/>
        <p:txBody>
          <a:bodyPr/>
          <a:lstStyle/>
          <a:p>
            <a:r>
              <a:rPr lang="en-GB"/>
              <a:t>Digital Skills Support</a:t>
            </a:r>
            <a:br>
              <a:rPr lang="en-GB"/>
            </a:br>
            <a:endParaRPr lang="en-GB"/>
          </a:p>
        </p:txBody>
      </p:sp>
      <p:sp>
        <p:nvSpPr>
          <p:cNvPr id="3" name="Content Placeholder 2">
            <a:extLst>
              <a:ext uri="{FF2B5EF4-FFF2-40B4-BE49-F238E27FC236}">
                <a16:creationId xmlns:a16="http://schemas.microsoft.com/office/drawing/2014/main" id="{F206A32F-EB39-4643-1B4C-45F26950DCB7}"/>
              </a:ext>
            </a:extLst>
          </p:cNvPr>
          <p:cNvSpPr>
            <a:spLocks noGrp="1"/>
          </p:cNvSpPr>
          <p:nvPr>
            <p:ph idx="1"/>
          </p:nvPr>
        </p:nvSpPr>
        <p:spPr/>
        <p:txBody>
          <a:bodyPr vert="horz" lIns="91440" tIns="45720" rIns="91440" bIns="45720" rtlCol="0" anchor="t">
            <a:normAutofit/>
          </a:bodyPr>
          <a:lstStyle/>
          <a:p>
            <a:r>
              <a:rPr lang="en-GB"/>
              <a:t>Feeling unsure about technology is normal.</a:t>
            </a:r>
            <a:endParaRPr lang="en-US"/>
          </a:p>
          <a:p>
            <a:r>
              <a:rPr lang="en-GB" dirty="0"/>
              <a:t>Try to </a:t>
            </a:r>
            <a:r>
              <a:rPr lang="en-GB"/>
              <a:t>practice using Moodle to:</a:t>
            </a:r>
          </a:p>
          <a:p>
            <a:pPr marL="0" indent="0">
              <a:buNone/>
            </a:pPr>
            <a:r>
              <a:rPr lang="en-GB"/>
              <a:t>- Access your homework</a:t>
            </a:r>
            <a:endParaRPr lang="en-GB" dirty="0"/>
          </a:p>
          <a:p>
            <a:pPr marL="0" indent="0">
              <a:buNone/>
            </a:pPr>
            <a:r>
              <a:rPr lang="en-GB"/>
              <a:t>- Preview next week's material</a:t>
            </a:r>
            <a:endParaRPr lang="en-GB" dirty="0"/>
          </a:p>
          <a:p>
            <a:pPr marL="0" indent="0">
              <a:buNone/>
            </a:pPr>
            <a:r>
              <a:rPr lang="en-GB"/>
              <a:t>- Find information about your first assessment</a:t>
            </a:r>
          </a:p>
        </p:txBody>
      </p:sp>
    </p:spTree>
    <p:extLst>
      <p:ext uri="{BB962C8B-B14F-4D97-AF65-F5344CB8AC3E}">
        <p14:creationId xmlns:p14="http://schemas.microsoft.com/office/powerpoint/2010/main" val="4283143173"/>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http://schemas.openxmlformats.org/package/2006/metadata/core-properties"/>
    <ds:schemaRef ds:uri="http://purl.org/dc/dcmitype/"/>
    <ds:schemaRef ds:uri="826e5e0b-69f2-41be-b336-f8a1ad71dd1e"/>
    <ds:schemaRef ds:uri="http://www.w3.org/XML/1998/namespace"/>
    <ds:schemaRef ds:uri="http://schemas.microsoft.com/office/infopath/2007/PartnerControls"/>
    <ds:schemaRef ds:uri="20412d98-6c36-457e-a543-06e3d82144c9"/>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291D4430-C2A3-4E00-A8C8-B47C0D2715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0412d98-6c36-457e-a543-06e3d82144c9"/>
    <ds:schemaRef ds:uri="826e5e0b-69f2-41be-b336-f8a1ad71dd1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4076</Words>
  <Application>Microsoft Office PowerPoint</Application>
  <PresentationFormat>Widescreen</PresentationFormat>
  <Paragraphs>424</Paragraphs>
  <Slides>39</Slides>
  <Notes>35</Notes>
  <HiddenSlides>0</HiddenSlides>
  <MMClips>9</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Welcome to Academic Skills!</vt:lpstr>
      <vt:lpstr>Welcome to the module!</vt:lpstr>
      <vt:lpstr>What is this module about?</vt:lpstr>
      <vt:lpstr>What to Expect in Higher Education</vt:lpstr>
      <vt:lpstr>How we learn in this module</vt:lpstr>
      <vt:lpstr>What today is about</vt:lpstr>
      <vt:lpstr>Business decisions in Everyday Life</vt:lpstr>
      <vt:lpstr>Quick Introductions</vt:lpstr>
      <vt:lpstr>Your business decisions</vt:lpstr>
      <vt:lpstr>Your decision: Pair Discussion</vt:lpstr>
      <vt:lpstr>Thinking about decision making</vt:lpstr>
      <vt:lpstr>Your business decisions  </vt:lpstr>
      <vt:lpstr>What is business at university?</vt:lpstr>
      <vt:lpstr>What is business?</vt:lpstr>
      <vt:lpstr>How Academic Skills Help Business Decisions</vt:lpstr>
      <vt:lpstr>Let’s consider: Customer Numbers Drop</vt:lpstr>
      <vt:lpstr>Let’s consider: Slow service complaints </vt:lpstr>
      <vt:lpstr>Try it out</vt:lpstr>
      <vt:lpstr>Expectations at Higher Education</vt:lpstr>
      <vt:lpstr>Myth vs reality</vt:lpstr>
      <vt:lpstr>Myth vs Reality</vt:lpstr>
      <vt:lpstr>Myth vs Reality</vt:lpstr>
      <vt:lpstr>Break time!</vt:lpstr>
      <vt:lpstr>Thinking Like a Business Student</vt:lpstr>
      <vt:lpstr>Thinking Like a Business Student: Share Your Strongest Idea</vt:lpstr>
      <vt:lpstr>Thinking like a business student   </vt:lpstr>
      <vt:lpstr>Reflection Time!</vt:lpstr>
      <vt:lpstr>What is Moodle?</vt:lpstr>
      <vt:lpstr>Let’s give it a go</vt:lpstr>
      <vt:lpstr>Moodle Navigation Video</vt:lpstr>
      <vt:lpstr>Reflection</vt:lpstr>
      <vt:lpstr>Recap</vt:lpstr>
      <vt:lpstr>Today we learned…</vt:lpstr>
      <vt:lpstr>You Belong Here</vt:lpstr>
      <vt:lpstr>Checking Together</vt:lpstr>
      <vt:lpstr>Homework for Week 2</vt:lpstr>
      <vt:lpstr>Next Week: Communication &amp; Assessments</vt:lpstr>
      <vt:lpstr>Library Support: Online Reading Lists</vt:lpstr>
      <vt:lpstr>Digital Skills Support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202</cp:revision>
  <dcterms:created xsi:type="dcterms:W3CDTF">2026-02-06T13:25:12Z</dcterms:created>
  <dcterms:modified xsi:type="dcterms:W3CDTF">2026-08-10T14:22:10Z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