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 id="265" r:id="rId4"/>
    <p:sldId id="261" r:id="rId5"/>
    <p:sldId id="264" r:id="rId6"/>
    <p:sldId id="266" r:id="rId7"/>
    <p:sldId id="262" r:id="rId8"/>
    <p:sldId id="269" r:id="rId9"/>
    <p:sldId id="270" r:id="rId10"/>
    <p:sldId id="267"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513EB1-CE56-F6A6-F081-7821B6113431}" v="100" dt="2026-06-14T16:51:23.679"/>
    <p1510:client id="{84A4CF9E-7F77-5A7B-414E-1B6B32074464}" v="188" dt="2026-06-14T18:18:11.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DD30C-2B57-48A4-AC1A-9EAA4F951B5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DBD8C68-9F6B-4E4A-9986-1E8F17FEC0DB}">
      <dgm:prSet/>
      <dgm:spPr/>
      <dgm:t>
        <a:bodyPr/>
        <a:lstStyle/>
        <a:p>
          <a:r>
            <a:rPr lang="en-US"/>
            <a:t>Name: Agnes Gyanba Akyeampong</a:t>
          </a:r>
        </a:p>
      </dgm:t>
    </dgm:pt>
    <dgm:pt modelId="{33B8853F-5BC8-484C-851C-C7ABD536E908}" type="parTrans" cxnId="{8FEA5363-0CDA-4586-9872-7E13E47899B5}">
      <dgm:prSet/>
      <dgm:spPr/>
      <dgm:t>
        <a:bodyPr/>
        <a:lstStyle/>
        <a:p>
          <a:endParaRPr lang="en-US"/>
        </a:p>
      </dgm:t>
    </dgm:pt>
    <dgm:pt modelId="{4280C4B7-7B05-4578-B6E7-F9B8C9C8B50D}" type="sibTrans" cxnId="{8FEA5363-0CDA-4586-9872-7E13E47899B5}">
      <dgm:prSet/>
      <dgm:spPr/>
      <dgm:t>
        <a:bodyPr/>
        <a:lstStyle/>
        <a:p>
          <a:endParaRPr lang="en-US"/>
        </a:p>
      </dgm:t>
    </dgm:pt>
    <dgm:pt modelId="{50025740-BC19-47DD-B99D-66D6B25C0862}">
      <dgm:prSet/>
      <dgm:spPr/>
      <dgm:t>
        <a:bodyPr/>
        <a:lstStyle/>
        <a:p>
          <a:r>
            <a:rPr lang="en-US"/>
            <a:t>Student ID: 2512943</a:t>
          </a:r>
        </a:p>
      </dgm:t>
    </dgm:pt>
    <dgm:pt modelId="{FDDF38D6-8412-4746-B964-EF41ED05CFC4}" type="parTrans" cxnId="{0613F9C3-DB88-433C-A9C4-BCA9F740D5F1}">
      <dgm:prSet/>
      <dgm:spPr/>
      <dgm:t>
        <a:bodyPr/>
        <a:lstStyle/>
        <a:p>
          <a:endParaRPr lang="en-US"/>
        </a:p>
      </dgm:t>
    </dgm:pt>
    <dgm:pt modelId="{2FE78E3B-2AFA-4E8F-BBF6-14FD07F37720}" type="sibTrans" cxnId="{0613F9C3-DB88-433C-A9C4-BCA9F740D5F1}">
      <dgm:prSet/>
      <dgm:spPr/>
      <dgm:t>
        <a:bodyPr/>
        <a:lstStyle/>
        <a:p>
          <a:endParaRPr lang="en-US"/>
        </a:p>
      </dgm:t>
    </dgm:pt>
    <dgm:pt modelId="{333D23AA-63C3-48BA-AD36-15A5C3D2BCD0}">
      <dgm:prSet/>
      <dgm:spPr/>
      <dgm:t>
        <a:bodyPr/>
        <a:lstStyle/>
        <a:p>
          <a:r>
            <a:rPr lang="en-US"/>
            <a:t>Module Code: </a:t>
          </a:r>
          <a:r>
            <a:rPr lang="en-US">
              <a:latin typeface="Aptos Display" panose="020F0302020204030204"/>
            </a:rPr>
            <a:t>LCHS4010</a:t>
          </a:r>
          <a:endParaRPr lang="en-US"/>
        </a:p>
      </dgm:t>
    </dgm:pt>
    <dgm:pt modelId="{2CBE2221-945A-4C23-BD5D-F8484E96D440}" type="parTrans" cxnId="{C8B60DC1-818A-44D6-829C-D680D1889293}">
      <dgm:prSet/>
      <dgm:spPr/>
      <dgm:t>
        <a:bodyPr/>
        <a:lstStyle/>
        <a:p>
          <a:endParaRPr lang="en-US"/>
        </a:p>
      </dgm:t>
    </dgm:pt>
    <dgm:pt modelId="{FEE80F3F-8532-4B5D-B6B5-FDD0E5F65522}" type="sibTrans" cxnId="{C8B60DC1-818A-44D6-829C-D680D1889293}">
      <dgm:prSet/>
      <dgm:spPr/>
      <dgm:t>
        <a:bodyPr/>
        <a:lstStyle/>
        <a:p>
          <a:endParaRPr lang="en-US"/>
        </a:p>
      </dgm:t>
    </dgm:pt>
    <dgm:pt modelId="{3FC6BA69-722A-494C-AA7D-8DD9FDD7EBA3}">
      <dgm:prSet/>
      <dgm:spPr/>
      <dgm:t>
        <a:bodyPr/>
        <a:lstStyle/>
        <a:p>
          <a:r>
            <a:rPr lang="en-US" dirty="0"/>
            <a:t>Lecturer: Kennedy </a:t>
          </a:r>
          <a:r>
            <a:rPr lang="en-US" dirty="0" err="1"/>
            <a:t>Obohwemu</a:t>
          </a:r>
        </a:p>
      </dgm:t>
    </dgm:pt>
    <dgm:pt modelId="{5008057C-95E8-4BED-975E-607C2FB128B2}" type="parTrans" cxnId="{59809BDF-4423-4D42-B417-F54D5A612C1B}">
      <dgm:prSet/>
      <dgm:spPr/>
      <dgm:t>
        <a:bodyPr/>
        <a:lstStyle/>
        <a:p>
          <a:endParaRPr lang="en-US"/>
        </a:p>
      </dgm:t>
    </dgm:pt>
    <dgm:pt modelId="{116DB787-FCCD-452F-9C5E-0EDF0306D5A7}" type="sibTrans" cxnId="{59809BDF-4423-4D42-B417-F54D5A612C1B}">
      <dgm:prSet/>
      <dgm:spPr/>
      <dgm:t>
        <a:bodyPr/>
        <a:lstStyle/>
        <a:p>
          <a:endParaRPr lang="en-US"/>
        </a:p>
      </dgm:t>
    </dgm:pt>
    <dgm:pt modelId="{8AECC2DE-A24A-4787-9DAF-2EAC6D4FA087}" type="pres">
      <dgm:prSet presAssocID="{4BBDD30C-2B57-48A4-AC1A-9EAA4F951B54}" presName="vert0" presStyleCnt="0">
        <dgm:presLayoutVars>
          <dgm:dir/>
          <dgm:animOne val="branch"/>
          <dgm:animLvl val="lvl"/>
        </dgm:presLayoutVars>
      </dgm:prSet>
      <dgm:spPr/>
    </dgm:pt>
    <dgm:pt modelId="{A97BD6A8-28F2-4DAA-83E4-39C4F2E8D916}" type="pres">
      <dgm:prSet presAssocID="{DDBD8C68-9F6B-4E4A-9986-1E8F17FEC0DB}" presName="thickLine" presStyleLbl="alignNode1" presStyleIdx="0" presStyleCnt="4"/>
      <dgm:spPr/>
    </dgm:pt>
    <dgm:pt modelId="{185A8358-0D14-4B61-947E-62A5B7DDEF6B}" type="pres">
      <dgm:prSet presAssocID="{DDBD8C68-9F6B-4E4A-9986-1E8F17FEC0DB}" presName="horz1" presStyleCnt="0"/>
      <dgm:spPr/>
    </dgm:pt>
    <dgm:pt modelId="{75E1CEEB-D89A-4FF3-AC0B-BDD002E6CA12}" type="pres">
      <dgm:prSet presAssocID="{DDBD8C68-9F6B-4E4A-9986-1E8F17FEC0DB}" presName="tx1" presStyleLbl="revTx" presStyleIdx="0" presStyleCnt="4"/>
      <dgm:spPr/>
    </dgm:pt>
    <dgm:pt modelId="{EA0A5B99-746C-4C72-A9DA-799552C5117F}" type="pres">
      <dgm:prSet presAssocID="{DDBD8C68-9F6B-4E4A-9986-1E8F17FEC0DB}" presName="vert1" presStyleCnt="0"/>
      <dgm:spPr/>
    </dgm:pt>
    <dgm:pt modelId="{8FB09A1A-7D47-4B98-A4B2-512B7745E31A}" type="pres">
      <dgm:prSet presAssocID="{50025740-BC19-47DD-B99D-66D6B25C0862}" presName="thickLine" presStyleLbl="alignNode1" presStyleIdx="1" presStyleCnt="4"/>
      <dgm:spPr/>
    </dgm:pt>
    <dgm:pt modelId="{3392C92B-3D1E-47C8-A3E0-19EFF87BEAB4}" type="pres">
      <dgm:prSet presAssocID="{50025740-BC19-47DD-B99D-66D6B25C0862}" presName="horz1" presStyleCnt="0"/>
      <dgm:spPr/>
    </dgm:pt>
    <dgm:pt modelId="{2607BB47-55AD-4719-BBCB-3B47786DF73B}" type="pres">
      <dgm:prSet presAssocID="{50025740-BC19-47DD-B99D-66D6B25C0862}" presName="tx1" presStyleLbl="revTx" presStyleIdx="1" presStyleCnt="4"/>
      <dgm:spPr/>
    </dgm:pt>
    <dgm:pt modelId="{C494B39A-564F-469D-9C9A-7B19C1BD27C6}" type="pres">
      <dgm:prSet presAssocID="{50025740-BC19-47DD-B99D-66D6B25C0862}" presName="vert1" presStyleCnt="0"/>
      <dgm:spPr/>
    </dgm:pt>
    <dgm:pt modelId="{AA9282D8-F5A2-40F2-982F-EC41A604683E}" type="pres">
      <dgm:prSet presAssocID="{333D23AA-63C3-48BA-AD36-15A5C3D2BCD0}" presName="thickLine" presStyleLbl="alignNode1" presStyleIdx="2" presStyleCnt="4"/>
      <dgm:spPr/>
    </dgm:pt>
    <dgm:pt modelId="{756DFC6B-3088-4CC1-8F7D-917DBFD49DE7}" type="pres">
      <dgm:prSet presAssocID="{333D23AA-63C3-48BA-AD36-15A5C3D2BCD0}" presName="horz1" presStyleCnt="0"/>
      <dgm:spPr/>
    </dgm:pt>
    <dgm:pt modelId="{5B7427ED-D8F8-43CF-8D14-2F8F986FD77A}" type="pres">
      <dgm:prSet presAssocID="{333D23AA-63C3-48BA-AD36-15A5C3D2BCD0}" presName="tx1" presStyleLbl="revTx" presStyleIdx="2" presStyleCnt="4"/>
      <dgm:spPr/>
    </dgm:pt>
    <dgm:pt modelId="{6F480B70-0924-4315-A42C-0E83D49B7FF2}" type="pres">
      <dgm:prSet presAssocID="{333D23AA-63C3-48BA-AD36-15A5C3D2BCD0}" presName="vert1" presStyleCnt="0"/>
      <dgm:spPr/>
    </dgm:pt>
    <dgm:pt modelId="{0C7169E5-741E-49CF-A247-39E81208DFF4}" type="pres">
      <dgm:prSet presAssocID="{3FC6BA69-722A-494C-AA7D-8DD9FDD7EBA3}" presName="thickLine" presStyleLbl="alignNode1" presStyleIdx="3" presStyleCnt="4"/>
      <dgm:spPr/>
    </dgm:pt>
    <dgm:pt modelId="{496AE5D9-D5C4-4320-BCF9-234B3FDF8DC6}" type="pres">
      <dgm:prSet presAssocID="{3FC6BA69-722A-494C-AA7D-8DD9FDD7EBA3}" presName="horz1" presStyleCnt="0"/>
      <dgm:spPr/>
    </dgm:pt>
    <dgm:pt modelId="{B6E8D442-4873-4B61-A3BA-1778AAD4B8C9}" type="pres">
      <dgm:prSet presAssocID="{3FC6BA69-722A-494C-AA7D-8DD9FDD7EBA3}" presName="tx1" presStyleLbl="revTx" presStyleIdx="3" presStyleCnt="4"/>
      <dgm:spPr/>
    </dgm:pt>
    <dgm:pt modelId="{27A9EEE1-6A99-41A6-B5CA-82198257DA2B}" type="pres">
      <dgm:prSet presAssocID="{3FC6BA69-722A-494C-AA7D-8DD9FDD7EBA3}" presName="vert1" presStyleCnt="0"/>
      <dgm:spPr/>
    </dgm:pt>
  </dgm:ptLst>
  <dgm:cxnLst>
    <dgm:cxn modelId="{7B65DB1B-C779-4397-9339-11CAE9EEA4E4}" type="presOf" srcId="{3FC6BA69-722A-494C-AA7D-8DD9FDD7EBA3}" destId="{B6E8D442-4873-4B61-A3BA-1778AAD4B8C9}" srcOrd="0" destOrd="0" presId="urn:microsoft.com/office/officeart/2008/layout/LinedList"/>
    <dgm:cxn modelId="{5A6E0560-65FB-47B7-940C-C3D4FE60A606}" type="presOf" srcId="{50025740-BC19-47DD-B99D-66D6B25C0862}" destId="{2607BB47-55AD-4719-BBCB-3B47786DF73B}" srcOrd="0" destOrd="0" presId="urn:microsoft.com/office/officeart/2008/layout/LinedList"/>
    <dgm:cxn modelId="{8FEA5363-0CDA-4586-9872-7E13E47899B5}" srcId="{4BBDD30C-2B57-48A4-AC1A-9EAA4F951B54}" destId="{DDBD8C68-9F6B-4E4A-9986-1E8F17FEC0DB}" srcOrd="0" destOrd="0" parTransId="{33B8853F-5BC8-484C-851C-C7ABD536E908}" sibTransId="{4280C4B7-7B05-4578-B6E7-F9B8C9C8B50D}"/>
    <dgm:cxn modelId="{CA29AC54-04ED-4C2B-8486-C17CA5F9ED02}" type="presOf" srcId="{4BBDD30C-2B57-48A4-AC1A-9EAA4F951B54}" destId="{8AECC2DE-A24A-4787-9DAF-2EAC6D4FA087}" srcOrd="0" destOrd="0" presId="urn:microsoft.com/office/officeart/2008/layout/LinedList"/>
    <dgm:cxn modelId="{0724217F-C750-4AFD-85B8-6E1F7235E12E}" type="presOf" srcId="{333D23AA-63C3-48BA-AD36-15A5C3D2BCD0}" destId="{5B7427ED-D8F8-43CF-8D14-2F8F986FD77A}" srcOrd="0" destOrd="0" presId="urn:microsoft.com/office/officeart/2008/layout/LinedList"/>
    <dgm:cxn modelId="{586ACE80-512D-450A-915C-C285A6C5D4D4}" type="presOf" srcId="{DDBD8C68-9F6B-4E4A-9986-1E8F17FEC0DB}" destId="{75E1CEEB-D89A-4FF3-AC0B-BDD002E6CA12}" srcOrd="0" destOrd="0" presId="urn:microsoft.com/office/officeart/2008/layout/LinedList"/>
    <dgm:cxn modelId="{C8B60DC1-818A-44D6-829C-D680D1889293}" srcId="{4BBDD30C-2B57-48A4-AC1A-9EAA4F951B54}" destId="{333D23AA-63C3-48BA-AD36-15A5C3D2BCD0}" srcOrd="2" destOrd="0" parTransId="{2CBE2221-945A-4C23-BD5D-F8484E96D440}" sibTransId="{FEE80F3F-8532-4B5D-B6B5-FDD0E5F65522}"/>
    <dgm:cxn modelId="{0613F9C3-DB88-433C-A9C4-BCA9F740D5F1}" srcId="{4BBDD30C-2B57-48A4-AC1A-9EAA4F951B54}" destId="{50025740-BC19-47DD-B99D-66D6B25C0862}" srcOrd="1" destOrd="0" parTransId="{FDDF38D6-8412-4746-B964-EF41ED05CFC4}" sibTransId="{2FE78E3B-2AFA-4E8F-BBF6-14FD07F37720}"/>
    <dgm:cxn modelId="{59809BDF-4423-4D42-B417-F54D5A612C1B}" srcId="{4BBDD30C-2B57-48A4-AC1A-9EAA4F951B54}" destId="{3FC6BA69-722A-494C-AA7D-8DD9FDD7EBA3}" srcOrd="3" destOrd="0" parTransId="{5008057C-95E8-4BED-975E-607C2FB128B2}" sibTransId="{116DB787-FCCD-452F-9C5E-0EDF0306D5A7}"/>
    <dgm:cxn modelId="{623DE42C-591F-4FCE-A473-C6F399DACF8A}" type="presParOf" srcId="{8AECC2DE-A24A-4787-9DAF-2EAC6D4FA087}" destId="{A97BD6A8-28F2-4DAA-83E4-39C4F2E8D916}" srcOrd="0" destOrd="0" presId="urn:microsoft.com/office/officeart/2008/layout/LinedList"/>
    <dgm:cxn modelId="{92792198-C502-43A6-BC45-0BFB2D39AC1D}" type="presParOf" srcId="{8AECC2DE-A24A-4787-9DAF-2EAC6D4FA087}" destId="{185A8358-0D14-4B61-947E-62A5B7DDEF6B}" srcOrd="1" destOrd="0" presId="urn:microsoft.com/office/officeart/2008/layout/LinedList"/>
    <dgm:cxn modelId="{974FBD47-9BEE-41C7-BEB7-42F23F309F6E}" type="presParOf" srcId="{185A8358-0D14-4B61-947E-62A5B7DDEF6B}" destId="{75E1CEEB-D89A-4FF3-AC0B-BDD002E6CA12}" srcOrd="0" destOrd="0" presId="urn:microsoft.com/office/officeart/2008/layout/LinedList"/>
    <dgm:cxn modelId="{92343E19-6AC4-42CD-BC56-271B6D16D010}" type="presParOf" srcId="{185A8358-0D14-4B61-947E-62A5B7DDEF6B}" destId="{EA0A5B99-746C-4C72-A9DA-799552C5117F}" srcOrd="1" destOrd="0" presId="urn:microsoft.com/office/officeart/2008/layout/LinedList"/>
    <dgm:cxn modelId="{5E2F371F-9C79-4A99-A830-2AECE82EDA3F}" type="presParOf" srcId="{8AECC2DE-A24A-4787-9DAF-2EAC6D4FA087}" destId="{8FB09A1A-7D47-4B98-A4B2-512B7745E31A}" srcOrd="2" destOrd="0" presId="urn:microsoft.com/office/officeart/2008/layout/LinedList"/>
    <dgm:cxn modelId="{6C4E4EC5-31EC-4167-89A7-4BDE8C912F72}" type="presParOf" srcId="{8AECC2DE-A24A-4787-9DAF-2EAC6D4FA087}" destId="{3392C92B-3D1E-47C8-A3E0-19EFF87BEAB4}" srcOrd="3" destOrd="0" presId="urn:microsoft.com/office/officeart/2008/layout/LinedList"/>
    <dgm:cxn modelId="{7688184A-6B7B-46F0-9A4E-BC75867716B2}" type="presParOf" srcId="{3392C92B-3D1E-47C8-A3E0-19EFF87BEAB4}" destId="{2607BB47-55AD-4719-BBCB-3B47786DF73B}" srcOrd="0" destOrd="0" presId="urn:microsoft.com/office/officeart/2008/layout/LinedList"/>
    <dgm:cxn modelId="{86BF88DC-23A9-4F02-B096-96BEF1A0981A}" type="presParOf" srcId="{3392C92B-3D1E-47C8-A3E0-19EFF87BEAB4}" destId="{C494B39A-564F-469D-9C9A-7B19C1BD27C6}" srcOrd="1" destOrd="0" presId="urn:microsoft.com/office/officeart/2008/layout/LinedList"/>
    <dgm:cxn modelId="{5FF07A59-C795-41E9-9590-93347DBD616E}" type="presParOf" srcId="{8AECC2DE-A24A-4787-9DAF-2EAC6D4FA087}" destId="{AA9282D8-F5A2-40F2-982F-EC41A604683E}" srcOrd="4" destOrd="0" presId="urn:microsoft.com/office/officeart/2008/layout/LinedList"/>
    <dgm:cxn modelId="{DF5913E7-A618-4FB8-9032-BE4127A002AC}" type="presParOf" srcId="{8AECC2DE-A24A-4787-9DAF-2EAC6D4FA087}" destId="{756DFC6B-3088-4CC1-8F7D-917DBFD49DE7}" srcOrd="5" destOrd="0" presId="urn:microsoft.com/office/officeart/2008/layout/LinedList"/>
    <dgm:cxn modelId="{BE695F41-1BF7-4F0B-85D4-D1D858B57785}" type="presParOf" srcId="{756DFC6B-3088-4CC1-8F7D-917DBFD49DE7}" destId="{5B7427ED-D8F8-43CF-8D14-2F8F986FD77A}" srcOrd="0" destOrd="0" presId="urn:microsoft.com/office/officeart/2008/layout/LinedList"/>
    <dgm:cxn modelId="{90C3149B-B2C0-4624-BF69-38179FB10813}" type="presParOf" srcId="{756DFC6B-3088-4CC1-8F7D-917DBFD49DE7}" destId="{6F480B70-0924-4315-A42C-0E83D49B7FF2}" srcOrd="1" destOrd="0" presId="urn:microsoft.com/office/officeart/2008/layout/LinedList"/>
    <dgm:cxn modelId="{70708C02-1D54-4DC1-BEAD-2DB93C1E7A76}" type="presParOf" srcId="{8AECC2DE-A24A-4787-9DAF-2EAC6D4FA087}" destId="{0C7169E5-741E-49CF-A247-39E81208DFF4}" srcOrd="6" destOrd="0" presId="urn:microsoft.com/office/officeart/2008/layout/LinedList"/>
    <dgm:cxn modelId="{8F012146-9384-427B-B148-3ACD0DE6C4B1}" type="presParOf" srcId="{8AECC2DE-A24A-4787-9DAF-2EAC6D4FA087}" destId="{496AE5D9-D5C4-4320-BCF9-234B3FDF8DC6}" srcOrd="7" destOrd="0" presId="urn:microsoft.com/office/officeart/2008/layout/LinedList"/>
    <dgm:cxn modelId="{2C0370BC-C13A-40B5-B4AE-34B4432943F8}" type="presParOf" srcId="{496AE5D9-D5C4-4320-BCF9-234B3FDF8DC6}" destId="{B6E8D442-4873-4B61-A3BA-1778AAD4B8C9}" srcOrd="0" destOrd="0" presId="urn:microsoft.com/office/officeart/2008/layout/LinedList"/>
    <dgm:cxn modelId="{E3C3E7CE-D6EC-4686-8929-E66375657C09}" type="presParOf" srcId="{496AE5D9-D5C4-4320-BCF9-234B3FDF8DC6}" destId="{27A9EEE1-6A99-41A6-B5CA-82198257DA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BD6A8-28F2-4DAA-83E4-39C4F2E8D916}">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E1CEEB-D89A-4FF3-AC0B-BDD002E6CA12}">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Name: Agnes Gyanba Akyeampong</a:t>
          </a:r>
        </a:p>
      </dsp:txBody>
      <dsp:txXfrm>
        <a:off x="0" y="0"/>
        <a:ext cx="10515600" cy="1087834"/>
      </dsp:txXfrm>
    </dsp:sp>
    <dsp:sp modelId="{8FB09A1A-7D47-4B98-A4B2-512B7745E31A}">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07BB47-55AD-4719-BBCB-3B47786DF73B}">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Student ID: 2512943</a:t>
          </a:r>
        </a:p>
      </dsp:txBody>
      <dsp:txXfrm>
        <a:off x="0" y="1087834"/>
        <a:ext cx="10515600" cy="1087834"/>
      </dsp:txXfrm>
    </dsp:sp>
    <dsp:sp modelId="{AA9282D8-F5A2-40F2-982F-EC41A604683E}">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427ED-D8F8-43CF-8D14-2F8F986FD77A}">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Module Code: </a:t>
          </a:r>
          <a:r>
            <a:rPr lang="en-US" sz="5000" kern="1200">
              <a:latin typeface="Aptos Display" panose="020F0302020204030204"/>
            </a:rPr>
            <a:t>LCHS4010</a:t>
          </a:r>
          <a:endParaRPr lang="en-US" sz="5000" kern="1200"/>
        </a:p>
      </dsp:txBody>
      <dsp:txXfrm>
        <a:off x="0" y="2175669"/>
        <a:ext cx="10515600" cy="1087834"/>
      </dsp:txXfrm>
    </dsp:sp>
    <dsp:sp modelId="{0C7169E5-741E-49CF-A247-39E81208DFF4}">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E8D442-4873-4B61-A3BA-1778AAD4B8C9}">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dirty="0"/>
            <a:t>Lecturer: Kennedy </a:t>
          </a:r>
          <a:r>
            <a:rPr lang="en-US" sz="5000" kern="1200" dirty="0" err="1"/>
            <a:t>Obohwemu</a:t>
          </a:r>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6B31F-5C4B-5C4B-7C01-8089113B7AC4}"/>
              </a:ext>
            </a:extLst>
          </p:cNvPr>
          <p:cNvSpPr>
            <a:spLocks noGrp="1"/>
          </p:cNvSpPr>
          <p:nvPr>
            <p:ph type="title"/>
          </p:nvPr>
        </p:nvSpPr>
        <p:spPr/>
        <p:txBody>
          <a:bodyPr/>
          <a:lstStyle/>
          <a:p>
            <a:r>
              <a:rPr lang="en-US"/>
              <a:t>Presentation task 1 </a:t>
            </a:r>
          </a:p>
        </p:txBody>
      </p:sp>
      <p:graphicFrame>
        <p:nvGraphicFramePr>
          <p:cNvPr id="5" name="Content Placeholder 2">
            <a:extLst>
              <a:ext uri="{FF2B5EF4-FFF2-40B4-BE49-F238E27FC236}">
                <a16:creationId xmlns:a16="http://schemas.microsoft.com/office/drawing/2014/main" id="{7B368C43-053E-88F4-745D-754794B6BB2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3352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FA913-BBB8-10F9-21A4-EB94DD50BCBA}"/>
              </a:ext>
            </a:extLst>
          </p:cNvPr>
          <p:cNvSpPr>
            <a:spLocks noGrp="1"/>
          </p:cNvSpPr>
          <p:nvPr>
            <p:ph type="title"/>
          </p:nvPr>
        </p:nvSpPr>
        <p:spPr>
          <a:xfrm>
            <a:off x="761803" y="350196"/>
            <a:ext cx="4646904" cy="1624520"/>
          </a:xfrm>
        </p:spPr>
        <p:txBody>
          <a:bodyPr anchor="ctr">
            <a:normAutofit/>
          </a:bodyPr>
          <a:lstStyle/>
          <a:p>
            <a:r>
              <a:rPr lang="en-US" sz="4000"/>
              <a:t>Introduction</a:t>
            </a:r>
          </a:p>
        </p:txBody>
      </p:sp>
      <p:sp>
        <p:nvSpPr>
          <p:cNvPr id="3" name="Content Placeholder 2">
            <a:extLst>
              <a:ext uri="{FF2B5EF4-FFF2-40B4-BE49-F238E27FC236}">
                <a16:creationId xmlns:a16="http://schemas.microsoft.com/office/drawing/2014/main" id="{BDE96488-C2CD-0309-060E-078A5F115DB8}"/>
              </a:ext>
            </a:extLst>
          </p:cNvPr>
          <p:cNvSpPr>
            <a:spLocks noGrp="1"/>
          </p:cNvSpPr>
          <p:nvPr>
            <p:ph idx="1"/>
          </p:nvPr>
        </p:nvSpPr>
        <p:spPr>
          <a:xfrm>
            <a:off x="761802" y="2743200"/>
            <a:ext cx="4646905" cy="3613149"/>
          </a:xfrm>
        </p:spPr>
        <p:txBody>
          <a:bodyPr vert="horz" lIns="91440" tIns="45720" rIns="91440" bIns="45720" rtlCol="0" anchor="ctr">
            <a:noAutofit/>
          </a:bodyPr>
          <a:lstStyle/>
          <a:p>
            <a:r>
              <a:rPr lang="en-US" sz="1800" dirty="0">
                <a:highlight>
                  <a:srgbClr val="FFFFFF"/>
                </a:highlight>
                <a:latin typeface="Arial"/>
                <a:cs typeface="Arial"/>
              </a:rPr>
              <a:t>Bandura Learning Theory suggested that    people's learning occurs in a social context by observing and imitating other people's behavior, which is known as modeling rather than only through direct experience. For example, children learn from parent/siblings, peers, from nursery/school social media figures and culture (Bandura, 1977). They pick the behaviors, attitudes, and value then put it into practice (imitating) not just through direct rewards/punishments. </a:t>
            </a:r>
          </a:p>
          <a:p>
            <a:r>
              <a:rPr lang="en-US" sz="1800" dirty="0">
                <a:highlight>
                  <a:srgbClr val="FFFFFF"/>
                </a:highlight>
                <a:latin typeface="Arial"/>
                <a:cs typeface="Arial"/>
              </a:rPr>
              <a:t>Self-efficacy (in early years) </a:t>
            </a:r>
            <a:r>
              <a:rPr lang="en-US" sz="2000" dirty="0">
                <a:highlight>
                  <a:srgbClr val="FFFFFF"/>
                </a:highlight>
                <a:latin typeface="Aptos"/>
                <a:cs typeface="Arial"/>
              </a:rPr>
              <a:t>In early years c</a:t>
            </a:r>
            <a:r>
              <a:rPr lang="en-US" sz="2000" dirty="0">
                <a:highlight>
                  <a:srgbClr val="FFFFFF"/>
                </a:highlight>
                <a:latin typeface="Arial"/>
                <a:cs typeface="Arial"/>
              </a:rPr>
              <a:t>hildren start to develop master simple tasks, e.g. (cleaning their </a:t>
            </a:r>
            <a:r>
              <a:rPr lang="en-US" sz="2000" dirty="0" err="1">
                <a:highlight>
                  <a:srgbClr val="FFFFFF"/>
                </a:highlight>
                <a:latin typeface="Arial"/>
                <a:cs typeface="Arial"/>
              </a:rPr>
              <a:t>teeth,building</a:t>
            </a:r>
            <a:r>
              <a:rPr lang="en-US" sz="2000" dirty="0">
                <a:highlight>
                  <a:srgbClr val="FFFFFF"/>
                </a:highlight>
                <a:latin typeface="Arial"/>
                <a:cs typeface="Arial"/>
              </a:rPr>
              <a:t> blocks).</a:t>
            </a:r>
          </a:p>
          <a:p>
            <a:endParaRPr lang="en-US" sz="1700" dirty="0">
              <a:highlight>
                <a:srgbClr val="FFFFFF"/>
              </a:highlight>
              <a:latin typeface="Arial"/>
              <a:cs typeface="Arial"/>
            </a:endParaRPr>
          </a:p>
        </p:txBody>
      </p:sp>
      <p:pic>
        <p:nvPicPr>
          <p:cNvPr id="14" name="Picture 13" descr="Peg dolls with one painted">
            <a:extLst>
              <a:ext uri="{FF2B5EF4-FFF2-40B4-BE49-F238E27FC236}">
                <a16:creationId xmlns:a16="http://schemas.microsoft.com/office/drawing/2014/main" id="{4C00049B-507D-F070-AEB0-B4307C518FC7}"/>
              </a:ext>
            </a:extLst>
          </p:cNvPr>
          <p:cNvPicPr>
            <a:picLocks noChangeAspect="1"/>
          </p:cNvPicPr>
          <p:nvPr/>
        </p:nvPicPr>
        <p:blipFill>
          <a:blip r:embed="rId2"/>
          <a:srcRect l="18051" r="22635"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132439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8CCF2-F1FE-E452-E6F3-2A799C7DDB27}"/>
              </a:ext>
            </a:extLst>
          </p:cNvPr>
          <p:cNvSpPr>
            <a:spLocks noGrp="1"/>
          </p:cNvSpPr>
          <p:nvPr>
            <p:ph type="title"/>
          </p:nvPr>
        </p:nvSpPr>
        <p:spPr/>
        <p:txBody>
          <a:bodyPr/>
          <a:lstStyle/>
          <a:p>
            <a:r>
              <a:rPr lang="en-US"/>
              <a:t>Developmental assumptions</a:t>
            </a:r>
          </a:p>
        </p:txBody>
      </p:sp>
      <p:sp>
        <p:nvSpPr>
          <p:cNvPr id="3" name="Content Placeholder 2">
            <a:extLst>
              <a:ext uri="{FF2B5EF4-FFF2-40B4-BE49-F238E27FC236}">
                <a16:creationId xmlns:a16="http://schemas.microsoft.com/office/drawing/2014/main" id="{384761AC-43DD-B84D-6EC8-6D4E0570A662}"/>
              </a:ext>
            </a:extLst>
          </p:cNvPr>
          <p:cNvSpPr>
            <a:spLocks noGrp="1"/>
          </p:cNvSpPr>
          <p:nvPr>
            <p:ph idx="1"/>
          </p:nvPr>
        </p:nvSpPr>
        <p:spPr/>
        <p:txBody>
          <a:bodyPr vert="horz" lIns="91440" tIns="45720" rIns="91440" bIns="45720" rtlCol="0" anchor="t">
            <a:normAutofit/>
          </a:bodyPr>
          <a:lstStyle/>
          <a:p>
            <a:r>
              <a:rPr lang="en-US" sz="1800" dirty="0">
                <a:highlight>
                  <a:srgbClr val="FFFFFF"/>
                </a:highlight>
                <a:latin typeface="Arial"/>
                <a:cs typeface="Arial"/>
              </a:rPr>
              <a:t>Bandura assumes development has no limit, socially influenced, cognitively guided, interactive to childhood because people always learn to change their attitudes, behaviors, and skills from infancy through adulthood. There is no fixed end point to learning, it happens continuously as we observe new models and situations all the time</a:t>
            </a:r>
          </a:p>
          <a:p>
            <a:r>
              <a:rPr lang="en-US" sz="1800">
                <a:highlight>
                  <a:srgbClr val="FFFFFF"/>
                </a:highlight>
                <a:latin typeface="Arial"/>
                <a:cs typeface="Arial"/>
              </a:rPr>
              <a:t>Learning and development happen constantly throughout life, from infancy through adulthood and into old age, rather than being confined to specific stages.              (Bandura, 1997). Children develop new behaviors and understand from childhood onwards (Bandura1977). As their cognitive abilities mature, they get better at paying attention, remembering what they did and copying harder skills. This growth happens because a child's traits, actions, and surroundings all affect each other in a back-and-forth way (Bandura, 1986). Children are highly active in participating; they choose what to notice and imitate, rather than only through direct experience.</a:t>
            </a:r>
            <a:endParaRPr lang="en-US" sz="1800"/>
          </a:p>
          <a:p>
            <a:endParaRPr lang="en-US" dirty="0"/>
          </a:p>
        </p:txBody>
      </p:sp>
    </p:spTree>
    <p:extLst>
      <p:ext uri="{BB962C8B-B14F-4D97-AF65-F5344CB8AC3E}">
        <p14:creationId xmlns:p14="http://schemas.microsoft.com/office/powerpoint/2010/main" val="539767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66F3A-B6A2-1219-4D01-73347438FE8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Key concept table</a:t>
            </a:r>
          </a:p>
        </p:txBody>
      </p:sp>
      <p:pic>
        <p:nvPicPr>
          <p:cNvPr id="4" name="Content Placeholder 3" descr="A white and black text on a white background&#10;&#10;AI-generated content may be incorrect.">
            <a:extLst>
              <a:ext uri="{FF2B5EF4-FFF2-40B4-BE49-F238E27FC236}">
                <a16:creationId xmlns:a16="http://schemas.microsoft.com/office/drawing/2014/main" id="{EE247DA1-5CA3-EAA7-8D6F-59148D35CC84}"/>
              </a:ext>
            </a:extLst>
          </p:cNvPr>
          <p:cNvPicPr>
            <a:picLocks noGrp="1" noChangeAspect="1"/>
          </p:cNvPicPr>
          <p:nvPr>
            <p:ph idx="1"/>
          </p:nvPr>
        </p:nvPicPr>
        <p:blipFill>
          <a:blip r:embed="rId2"/>
          <a:stretch>
            <a:fillRect/>
          </a:stretch>
        </p:blipFill>
        <p:spPr>
          <a:xfrm>
            <a:off x="4777316" y="1046114"/>
            <a:ext cx="6780700" cy="4763442"/>
          </a:xfrm>
          <a:prstGeom prst="rect">
            <a:avLst/>
          </a:prstGeom>
        </p:spPr>
      </p:pic>
    </p:spTree>
    <p:extLst>
      <p:ext uri="{BB962C8B-B14F-4D97-AF65-F5344CB8AC3E}">
        <p14:creationId xmlns:p14="http://schemas.microsoft.com/office/powerpoint/2010/main" val="4101361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22546-9626-6262-CB46-EA365EEC46D8}"/>
              </a:ext>
            </a:extLst>
          </p:cNvPr>
          <p:cNvSpPr>
            <a:spLocks noGrp="1"/>
          </p:cNvSpPr>
          <p:nvPr>
            <p:ph type="title"/>
          </p:nvPr>
        </p:nvSpPr>
        <p:spPr>
          <a:xfrm>
            <a:off x="630936" y="640080"/>
            <a:ext cx="4818888" cy="1481328"/>
          </a:xfrm>
        </p:spPr>
        <p:txBody>
          <a:bodyPr anchor="b">
            <a:normAutofit/>
          </a:bodyPr>
          <a:lstStyle/>
          <a:p>
            <a:r>
              <a:rPr lang="en-US" sz="5000"/>
              <a:t>Bobo doll experiment</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0E1ADE-D644-AD99-9892-C615BFEF567C}"/>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a:highlight>
                  <a:srgbClr val="FFFFFF"/>
                </a:highlight>
                <a:latin typeface="Arial"/>
                <a:cs typeface="Arial"/>
              </a:rPr>
              <a:t>Preschool children copied adult's behaviors towards an inflatable bobo doll, act aggressively if the adults were aggressive, and calm if the adults were calm. This showed that children can learn aggressive behavior just by watching, without needing rewards or punishments. </a:t>
            </a:r>
            <a:endParaRPr lang="en-US" sz="2200">
              <a:latin typeface="Aptos" panose="020B0004020202020204"/>
              <a:cs typeface="Arial"/>
            </a:endParaRPr>
          </a:p>
          <a:p>
            <a:endParaRPr lang="en-US" sz="2200"/>
          </a:p>
        </p:txBody>
      </p:sp>
      <p:pic>
        <p:nvPicPr>
          <p:cNvPr id="4" name="Picture 3" descr="A cartoon of a child and a doll&#10;&#10;AI-generated content may be incorrect.">
            <a:extLst>
              <a:ext uri="{FF2B5EF4-FFF2-40B4-BE49-F238E27FC236}">
                <a16:creationId xmlns:a16="http://schemas.microsoft.com/office/drawing/2014/main" id="{8041AE4B-1F2F-93B6-8ED2-C6083B5A0E70}"/>
              </a:ext>
            </a:extLst>
          </p:cNvPr>
          <p:cNvPicPr>
            <a:picLocks noChangeAspect="1"/>
          </p:cNvPicPr>
          <p:nvPr/>
        </p:nvPicPr>
        <p:blipFill>
          <a:blip r:embed="rId2"/>
          <a:stretch>
            <a:fillRect/>
          </a:stretch>
        </p:blipFill>
        <p:spPr>
          <a:xfrm>
            <a:off x="6099048" y="1880018"/>
            <a:ext cx="5458968" cy="3097964"/>
          </a:xfrm>
          <a:prstGeom prst="rect">
            <a:avLst/>
          </a:prstGeom>
        </p:spPr>
      </p:pic>
    </p:spTree>
    <p:extLst>
      <p:ext uri="{BB962C8B-B14F-4D97-AF65-F5344CB8AC3E}">
        <p14:creationId xmlns:p14="http://schemas.microsoft.com/office/powerpoint/2010/main" val="789746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313EB-FD01-9E94-F498-0B961019CD5A}"/>
              </a:ext>
            </a:extLst>
          </p:cNvPr>
          <p:cNvSpPr>
            <a:spLocks noGrp="1"/>
          </p:cNvSpPr>
          <p:nvPr>
            <p:ph type="title"/>
          </p:nvPr>
        </p:nvSpPr>
        <p:spPr/>
        <p:txBody>
          <a:bodyPr/>
          <a:lstStyle/>
          <a:p>
            <a:r>
              <a:rPr lang="en-US"/>
              <a:t>Applying theory to Isaac </a:t>
            </a:r>
          </a:p>
        </p:txBody>
      </p:sp>
      <p:sp>
        <p:nvSpPr>
          <p:cNvPr id="3" name="Content Placeholder 2">
            <a:extLst>
              <a:ext uri="{FF2B5EF4-FFF2-40B4-BE49-F238E27FC236}">
                <a16:creationId xmlns:a16="http://schemas.microsoft.com/office/drawing/2014/main" id="{108F93B3-073E-003B-6754-DE858C81D83B}"/>
              </a:ext>
            </a:extLst>
          </p:cNvPr>
          <p:cNvSpPr>
            <a:spLocks noGrp="1"/>
          </p:cNvSpPr>
          <p:nvPr>
            <p:ph idx="1"/>
          </p:nvPr>
        </p:nvSpPr>
        <p:spPr/>
        <p:txBody>
          <a:bodyPr vert="horz" lIns="91440" tIns="45720" rIns="91440" bIns="45720" rtlCol="0" anchor="t">
            <a:normAutofit/>
          </a:bodyPr>
          <a:lstStyle/>
          <a:p>
            <a:r>
              <a:rPr lang="en-US" sz="1600" dirty="0">
                <a:highlight>
                  <a:srgbClr val="FFFFFF"/>
                </a:highlight>
                <a:latin typeface="Arial"/>
                <a:cs typeface="Arial"/>
              </a:rPr>
              <a:t>Isaac, age 4, lives with his mother who experiences post-natal depression, low confidence and limited social support, alongside a history of disrupted childcare arrangements. He currently shows signs of being quiet and withdrawn, separation of distress, clinginess, sleep difficulties, delayed language development, and a tendency to play alone. His development is shaped by the interaction of biological factors, including temperament and the impact of stress on brain development, and environmental factors such as inconsistent care, reduced maternal responsiveness and limited opportunities for social and language stimulation. As a Trainee support worker, one must come out with a plan focuses on building secure attachment, using play-based learning, creating language, rich environments, supporting and modelling positive interaction for his mother, working with other professionals, such as Speech and Language Therapist, Parent, Health Visitor, Family support Worker and Early Years Support Worker helping him develop emotional </a:t>
            </a:r>
            <a:r>
              <a:rPr lang="en-US" sz="1600">
                <a:highlight>
                  <a:srgbClr val="FFFFFF"/>
                </a:highlight>
                <a:latin typeface="Arial"/>
                <a:cs typeface="Arial"/>
              </a:rPr>
              <a:t>regulation skills. Bandura emphasizes environmental influences while acknowledging individual differences.</a:t>
            </a:r>
          </a:p>
          <a:p>
            <a:r>
              <a:rPr lang="en-US" sz="1600">
                <a:highlight>
                  <a:srgbClr val="FFFFFF"/>
                </a:highlight>
                <a:latin typeface="Arial"/>
                <a:cs typeface="Arial"/>
              </a:rPr>
              <a:t>Bandura's theory helps explain Isaac development and informs effective interventions.</a:t>
            </a:r>
            <a:endParaRPr lang="en-US" sz="1600" dirty="0">
              <a:highlight>
                <a:srgbClr val="FFFFFF"/>
              </a:highlight>
              <a:latin typeface="Arial"/>
              <a:cs typeface="Arial"/>
            </a:endParaRPr>
          </a:p>
          <a:p>
            <a:r>
              <a:rPr lang="en-US" sz="1600">
                <a:highlight>
                  <a:srgbClr val="FFFFFF"/>
                </a:highlight>
                <a:latin typeface="Arial"/>
                <a:cs typeface="Arial"/>
              </a:rPr>
              <a:t>Language development:</a:t>
            </a:r>
            <a:r>
              <a:rPr lang="en-US" sz="1600" dirty="0">
                <a:solidFill>
                  <a:srgbClr val="000000"/>
                </a:solidFill>
                <a:highlight>
                  <a:srgbClr val="FFFFFF"/>
                </a:highlight>
                <a:latin typeface="Arial"/>
                <a:cs typeface="Arial"/>
              </a:rPr>
              <a:t> </a:t>
            </a:r>
            <a:r>
              <a:rPr lang="en-US" sz="1600">
                <a:solidFill>
                  <a:srgbClr val="222222"/>
                </a:solidFill>
                <a:highlight>
                  <a:srgbClr val="FFFFFF"/>
                </a:highlight>
                <a:latin typeface="Arial"/>
                <a:cs typeface="Arial"/>
              </a:rPr>
              <a:t>Language develops through observation, listening and imitation, as outlined in Bandura’s Social Learning Theory (Bandura, 1977), where children learn speech by copying those around them. For Isaac, limited consistent interaction due to his mother’s low mood and disrupted childcare has reduced his opportunities to learn language, leading to a delay in his skills. Providing a language-rich environment with clear speech, responses and expanded communication gives him the models and motivation he needs to improve his speech and understanding (Bandura, 1986).</a:t>
            </a:r>
            <a:endParaRPr lang="en-US" sz="1600">
              <a:highlight>
                <a:srgbClr val="FFFFFF"/>
              </a:highlight>
              <a:latin typeface="Arial"/>
              <a:cs typeface="Arial"/>
            </a:endParaRPr>
          </a:p>
          <a:p>
            <a:endParaRPr lang="en-US" sz="1600" dirty="0"/>
          </a:p>
        </p:txBody>
      </p:sp>
    </p:spTree>
    <p:extLst>
      <p:ext uri="{BB962C8B-B14F-4D97-AF65-F5344CB8AC3E}">
        <p14:creationId xmlns:p14="http://schemas.microsoft.com/office/powerpoint/2010/main" val="145774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0F655-EBA7-8A4A-33FA-8E6CC334C6BA}"/>
              </a:ext>
            </a:extLst>
          </p:cNvPr>
          <p:cNvSpPr>
            <a:spLocks noGrp="1"/>
          </p:cNvSpPr>
          <p:nvPr>
            <p:ph type="title"/>
          </p:nvPr>
        </p:nvSpPr>
        <p:spPr/>
        <p:txBody>
          <a:bodyPr/>
          <a:lstStyle/>
          <a:p>
            <a:r>
              <a:rPr lang="en-US"/>
              <a:t>Nature vs Nurture</a:t>
            </a:r>
          </a:p>
        </p:txBody>
      </p:sp>
      <p:sp>
        <p:nvSpPr>
          <p:cNvPr id="3" name="Content Placeholder 2">
            <a:extLst>
              <a:ext uri="{FF2B5EF4-FFF2-40B4-BE49-F238E27FC236}">
                <a16:creationId xmlns:a16="http://schemas.microsoft.com/office/drawing/2014/main" id="{DDB380A3-047A-3596-5832-57D0BC76B981}"/>
              </a:ext>
            </a:extLst>
          </p:cNvPr>
          <p:cNvSpPr>
            <a:spLocks noGrp="1"/>
          </p:cNvSpPr>
          <p:nvPr>
            <p:ph idx="1"/>
          </p:nvPr>
        </p:nvSpPr>
        <p:spPr/>
        <p:txBody>
          <a:bodyPr vert="horz" lIns="91440" tIns="45720" rIns="91440" bIns="45720" rtlCol="0" anchor="t">
            <a:normAutofit fontScale="92500" lnSpcReduction="10000"/>
          </a:bodyPr>
          <a:lstStyle/>
          <a:p>
            <a:r>
              <a:rPr lang="en-US" dirty="0">
                <a:solidFill>
                  <a:srgbClr val="222222"/>
                </a:solidFill>
                <a:highlight>
                  <a:srgbClr val="FFFFFF"/>
                </a:highlight>
                <a:latin typeface="Arial"/>
                <a:cs typeface="Arial"/>
              </a:rPr>
              <a:t>Bandura’s Social Learning Theory places strong emphasis on environmental influences — arguing that much of what we learn comes from observing others, receiving feedback, and interacting with our surroundings (Bandura, 1977). However, he does not ignore individual differences; he </a:t>
            </a:r>
            <a:r>
              <a:rPr lang="en-US" dirty="0" err="1">
                <a:solidFill>
                  <a:srgbClr val="222222"/>
                </a:solidFill>
                <a:highlight>
                  <a:srgbClr val="FFFFFF"/>
                </a:highlight>
                <a:latin typeface="Arial"/>
                <a:cs typeface="Arial"/>
              </a:rPr>
              <a:t>recognises</a:t>
            </a:r>
            <a:r>
              <a:rPr lang="en-US" dirty="0">
                <a:solidFill>
                  <a:srgbClr val="222222"/>
                </a:solidFill>
                <a:highlight>
                  <a:srgbClr val="FFFFFF"/>
                </a:highlight>
                <a:latin typeface="Arial"/>
                <a:cs typeface="Arial"/>
              </a:rPr>
              <a:t> that biological factors, temperament, cognitive abilities, and self-belief also shape how each person responds to their environment. This balance is explained through reciprocal determinism: the environment influences the individual, but the individual’s personal characteristics also influence how they interpret, act upon, and change their environment (Bandura, 1986). In short: Bandura </a:t>
            </a:r>
            <a:r>
              <a:rPr lang="en-US" dirty="0" err="1">
                <a:solidFill>
                  <a:srgbClr val="222222"/>
                </a:solidFill>
                <a:highlight>
                  <a:srgbClr val="FFFFFF"/>
                </a:highlight>
                <a:latin typeface="Arial"/>
                <a:cs typeface="Arial"/>
              </a:rPr>
              <a:t>prioritises</a:t>
            </a:r>
            <a:r>
              <a:rPr lang="en-US" dirty="0">
                <a:solidFill>
                  <a:srgbClr val="222222"/>
                </a:solidFill>
                <a:highlight>
                  <a:srgbClr val="FFFFFF"/>
                </a:highlight>
                <a:latin typeface="Arial"/>
                <a:cs typeface="Arial"/>
              </a:rPr>
              <a:t> nurture but accepts that nature creates the unique starting point for every child.</a:t>
            </a:r>
            <a:endParaRPr lang="en-US" dirty="0"/>
          </a:p>
        </p:txBody>
      </p:sp>
    </p:spTree>
    <p:extLst>
      <p:ext uri="{BB962C8B-B14F-4D97-AF65-F5344CB8AC3E}">
        <p14:creationId xmlns:p14="http://schemas.microsoft.com/office/powerpoint/2010/main" val="670477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49EDC-6442-0A37-C4B9-7D9F7AD0CC60}"/>
              </a:ext>
            </a:extLst>
          </p:cNvPr>
          <p:cNvSpPr>
            <a:spLocks noGrp="1"/>
          </p:cNvSpPr>
          <p:nvPr>
            <p:ph type="title"/>
          </p:nvPr>
        </p:nvSpPr>
        <p:spPr/>
        <p:txBody>
          <a:bodyPr/>
          <a:lstStyle/>
          <a:p>
            <a:r>
              <a:rPr lang="en-US"/>
              <a:t>Multi-agency support plan</a:t>
            </a:r>
          </a:p>
        </p:txBody>
      </p:sp>
      <p:sp>
        <p:nvSpPr>
          <p:cNvPr id="3" name="Content Placeholder 2">
            <a:extLst>
              <a:ext uri="{FF2B5EF4-FFF2-40B4-BE49-F238E27FC236}">
                <a16:creationId xmlns:a16="http://schemas.microsoft.com/office/drawing/2014/main" id="{F72362C8-49BA-3253-0011-FCC9612D8041}"/>
              </a:ext>
            </a:extLst>
          </p:cNvPr>
          <p:cNvSpPr>
            <a:spLocks noGrp="1"/>
          </p:cNvSpPr>
          <p:nvPr>
            <p:ph idx="1"/>
          </p:nvPr>
        </p:nvSpPr>
        <p:spPr/>
        <p:txBody>
          <a:bodyPr vert="horz" lIns="91440" tIns="45720" rIns="91440" bIns="45720" rtlCol="0" anchor="t">
            <a:normAutofit lnSpcReduction="10000"/>
          </a:bodyPr>
          <a:lstStyle/>
          <a:p>
            <a:r>
              <a:rPr lang="en-US" dirty="0">
                <a:solidFill>
                  <a:srgbClr val="222222"/>
                </a:solidFill>
                <a:highlight>
                  <a:srgbClr val="FFFFFF"/>
                </a:highlight>
                <a:latin typeface="Arial"/>
                <a:cs typeface="Arial"/>
              </a:rPr>
              <a:t> </a:t>
            </a:r>
            <a:r>
              <a:rPr lang="en-US">
                <a:solidFill>
                  <a:srgbClr val="222222"/>
                </a:solidFill>
                <a:highlight>
                  <a:srgbClr val="FFFFFF"/>
                </a:highlight>
                <a:latin typeface="Arial"/>
                <a:cs typeface="Arial"/>
              </a:rPr>
              <a:t>Early Years Practitioner – Builds trust, provides daily activities, supports language and play, and monitors progress.</a:t>
            </a:r>
            <a:endParaRPr lang="en-US"/>
          </a:p>
          <a:p>
            <a:r>
              <a:rPr lang="en-US">
                <a:solidFill>
                  <a:srgbClr val="222222"/>
                </a:solidFill>
                <a:highlight>
                  <a:srgbClr val="FFFFFF"/>
                </a:highlight>
                <a:latin typeface="Arial"/>
                <a:cs typeface="Arial"/>
              </a:rPr>
              <a:t>Speech &amp; Language Therapist – Assesses delays, gives targeted exercises, and advises how to help Isaac talk.</a:t>
            </a:r>
            <a:endParaRPr lang="en-US"/>
          </a:p>
          <a:p>
            <a:r>
              <a:rPr lang="en-US">
                <a:solidFill>
                  <a:srgbClr val="222222"/>
                </a:solidFill>
                <a:highlight>
                  <a:srgbClr val="FFFFFF"/>
                </a:highlight>
                <a:latin typeface="Arial"/>
                <a:cs typeface="Arial"/>
              </a:rPr>
              <a:t>Health Visitor – Checks Isaac’s health and sleep, supports mother’s mental health, and signposts extra help.</a:t>
            </a:r>
            <a:endParaRPr lang="en-US"/>
          </a:p>
          <a:p>
            <a:r>
              <a:rPr lang="en-US">
                <a:solidFill>
                  <a:srgbClr val="222222"/>
                </a:solidFill>
                <a:highlight>
                  <a:srgbClr val="FFFFFF"/>
                </a:highlight>
                <a:latin typeface="Arial"/>
                <a:cs typeface="Arial"/>
              </a:rPr>
              <a:t>Family Support Worker – Helps the family practically and emotionally, reduces isolation, and builds confidence.</a:t>
            </a:r>
            <a:endParaRPr lang="en-US"/>
          </a:p>
          <a:p>
            <a:r>
              <a:rPr lang="en-US">
                <a:solidFill>
                  <a:srgbClr val="222222"/>
                </a:solidFill>
                <a:highlight>
                  <a:srgbClr val="FFFFFF"/>
                </a:highlight>
                <a:latin typeface="Arial"/>
                <a:cs typeface="Arial"/>
              </a:rPr>
              <a:t>Parent / Mother – Uses strategies at home, learns from examples, and provides consistent care.</a:t>
            </a:r>
            <a:endParaRPr lang="en-US"/>
          </a:p>
          <a:p>
            <a:endParaRPr lang="en-US"/>
          </a:p>
          <a:p>
            <a:endParaRPr lang="en-US" dirty="0"/>
          </a:p>
        </p:txBody>
      </p:sp>
    </p:spTree>
    <p:extLst>
      <p:ext uri="{BB962C8B-B14F-4D97-AF65-F5344CB8AC3E}">
        <p14:creationId xmlns:p14="http://schemas.microsoft.com/office/powerpoint/2010/main" val="4003556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68F6C-7E9F-7E8A-286E-92134E83FFA0}"/>
              </a:ext>
            </a:extLst>
          </p:cNvPr>
          <p:cNvSpPr>
            <a:spLocks noGrp="1"/>
          </p:cNvSpPr>
          <p:nvPr>
            <p:ph type="title"/>
          </p:nvPr>
        </p:nvSpPr>
        <p:spPr/>
        <p:txBody>
          <a:bodyPr/>
          <a:lstStyle/>
          <a:p>
            <a:r>
              <a:rPr lang="en-US"/>
              <a:t>Recommended interventions </a:t>
            </a:r>
          </a:p>
        </p:txBody>
      </p:sp>
      <p:sp>
        <p:nvSpPr>
          <p:cNvPr id="3" name="Content Placeholder 2">
            <a:extLst>
              <a:ext uri="{FF2B5EF4-FFF2-40B4-BE49-F238E27FC236}">
                <a16:creationId xmlns:a16="http://schemas.microsoft.com/office/drawing/2014/main" id="{F2777977-B899-F32B-2A40-C77721713199}"/>
              </a:ext>
            </a:extLst>
          </p:cNvPr>
          <p:cNvSpPr>
            <a:spLocks noGrp="1"/>
          </p:cNvSpPr>
          <p:nvPr>
            <p:ph idx="1"/>
          </p:nvPr>
        </p:nvSpPr>
        <p:spPr/>
        <p:txBody>
          <a:bodyPr vert="horz" lIns="91440" tIns="45720" rIns="91440" bIns="45720" rtlCol="0" anchor="t">
            <a:normAutofit fontScale="92500"/>
          </a:bodyPr>
          <a:lstStyle/>
          <a:p>
            <a:r>
              <a:rPr lang="en-US">
                <a:solidFill>
                  <a:srgbClr val="222222"/>
                </a:solidFill>
                <a:highlight>
                  <a:srgbClr val="FFFFFF"/>
                </a:highlight>
                <a:latin typeface="Arial"/>
                <a:cs typeface="Arial"/>
              </a:rPr>
              <a:t>Structured play – Planned, fun activities to build confidence, social skills and learning at Isaac’s pace.</a:t>
            </a:r>
            <a:endParaRPr lang="en-US"/>
          </a:p>
          <a:p>
            <a:r>
              <a:rPr lang="en-US">
                <a:solidFill>
                  <a:srgbClr val="222222"/>
                </a:solidFill>
                <a:highlight>
                  <a:srgbClr val="FFFFFF"/>
                </a:highlight>
                <a:latin typeface="Arial"/>
                <a:cs typeface="Arial"/>
              </a:rPr>
              <a:t>Positive role models – Calm, consistent adults for Isaac to watch and copy; supports learning through observation (Bandura, 1977).</a:t>
            </a:r>
            <a:endParaRPr lang="en-US"/>
          </a:p>
          <a:p>
            <a:r>
              <a:rPr lang="en-US" dirty="0">
                <a:solidFill>
                  <a:srgbClr val="222222"/>
                </a:solidFill>
                <a:highlight>
                  <a:srgbClr val="FFFFFF"/>
                </a:highlight>
                <a:latin typeface="Arial"/>
                <a:cs typeface="Arial"/>
              </a:rPr>
              <a:t>Language activities – Talking, reading, singing and naming objects to build vocabulary and communication skills.</a:t>
            </a:r>
            <a:endParaRPr lang="en-US" dirty="0"/>
          </a:p>
          <a:p>
            <a:r>
              <a:rPr lang="en-US" dirty="0">
                <a:solidFill>
                  <a:srgbClr val="222222"/>
                </a:solidFill>
                <a:highlight>
                  <a:srgbClr val="FFFFFF"/>
                </a:highlight>
                <a:latin typeface="Arial"/>
                <a:cs typeface="Arial"/>
              </a:rPr>
              <a:t>Parent support – Advice, reassurance and guidance to help Isaac’s mum feel confident and support him at home.</a:t>
            </a:r>
            <a:endParaRPr lang="en-US" dirty="0"/>
          </a:p>
          <a:p>
            <a:r>
              <a:rPr lang="en-US">
                <a:solidFill>
                  <a:srgbClr val="222222"/>
                </a:solidFill>
                <a:highlight>
                  <a:srgbClr val="FFFFFF"/>
                </a:highlight>
                <a:latin typeface="Arial"/>
                <a:cs typeface="Arial"/>
              </a:rPr>
              <a:t>Consistent routines – Regular times for meals, play and sleep to reduce anxiety and help Isaac feel safe and secure.</a:t>
            </a:r>
            <a:endParaRPr lang="en-US"/>
          </a:p>
          <a:p>
            <a:endParaRPr lang="en-US" dirty="0"/>
          </a:p>
        </p:txBody>
      </p:sp>
    </p:spTree>
    <p:extLst>
      <p:ext uri="{BB962C8B-B14F-4D97-AF65-F5344CB8AC3E}">
        <p14:creationId xmlns:p14="http://schemas.microsoft.com/office/powerpoint/2010/main" val="1348732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E7E78-B2F1-50BB-E21B-99E80DEDEA85}"/>
              </a:ext>
            </a:extLst>
          </p:cNvPr>
          <p:cNvSpPr>
            <a:spLocks noGrp="1"/>
          </p:cNvSpPr>
          <p:nvPr>
            <p:ph type="title"/>
          </p:nvPr>
        </p:nvSpPr>
        <p:spPr/>
        <p:txBody>
          <a:bodyPr/>
          <a:lstStyle/>
          <a:p>
            <a:r>
              <a:rPr lang="en-US"/>
              <a:t>Evaluation and conclusion</a:t>
            </a:r>
            <a:endParaRPr lang="en-US" dirty="0"/>
          </a:p>
        </p:txBody>
      </p:sp>
      <p:sp>
        <p:nvSpPr>
          <p:cNvPr id="3" name="Content Placeholder 2">
            <a:extLst>
              <a:ext uri="{FF2B5EF4-FFF2-40B4-BE49-F238E27FC236}">
                <a16:creationId xmlns:a16="http://schemas.microsoft.com/office/drawing/2014/main" id="{1356E998-C25B-5E0C-A823-0706BA9045B6}"/>
              </a:ext>
            </a:extLst>
          </p:cNvPr>
          <p:cNvSpPr>
            <a:spLocks noGrp="1"/>
          </p:cNvSpPr>
          <p:nvPr>
            <p:ph idx="1"/>
          </p:nvPr>
        </p:nvSpPr>
        <p:spPr/>
        <p:txBody>
          <a:bodyPr vert="horz" lIns="91440" tIns="45720" rIns="91440" bIns="45720" rtlCol="0" anchor="t">
            <a:noAutofit/>
          </a:bodyPr>
          <a:lstStyle/>
          <a:p>
            <a:r>
              <a:rPr lang="en-US" sz="1400">
                <a:solidFill>
                  <a:srgbClr val="222222"/>
                </a:solidFill>
                <a:highlight>
                  <a:srgbClr val="FFFFFF"/>
                </a:highlight>
                <a:latin typeface="Arial"/>
                <a:cs typeface="Arial"/>
              </a:rPr>
              <a:t>Strengths</a:t>
            </a:r>
            <a:endParaRPr lang="en-US" sz="1400" dirty="0"/>
          </a:p>
          <a:p>
            <a:endParaRPr lang="en-US" sz="1400" dirty="0"/>
          </a:p>
          <a:p>
            <a:pPr marL="0" indent="0">
              <a:buNone/>
            </a:pPr>
            <a:r>
              <a:rPr lang="en-US" sz="1400">
                <a:solidFill>
                  <a:srgbClr val="222222"/>
                </a:solidFill>
                <a:highlight>
                  <a:srgbClr val="FFFFFF"/>
                </a:highlight>
                <a:latin typeface="Arial"/>
                <a:cs typeface="Arial"/>
              </a:rPr>
              <a:t>Evidence-based: Supported by the Bobo Doll experiment and other research showing learning through observation and imitation (Bandura et al., 1961).</a:t>
            </a:r>
            <a:endParaRPr lang="en-US" sz="1400" dirty="0"/>
          </a:p>
          <a:p>
            <a:pPr marL="0" indent="0">
              <a:buNone/>
            </a:pPr>
            <a:r>
              <a:rPr lang="en-US" sz="1400" dirty="0">
                <a:solidFill>
                  <a:srgbClr val="222222"/>
                </a:solidFill>
                <a:highlight>
                  <a:srgbClr val="FFFFFF"/>
                </a:highlight>
                <a:latin typeface="Arial"/>
                <a:cs typeface="Arial"/>
              </a:rPr>
              <a:t>Explains how environment and role models shape </a:t>
            </a:r>
            <a:r>
              <a:rPr lang="en-US" sz="1400" dirty="0" err="1">
                <a:solidFill>
                  <a:srgbClr val="222222"/>
                </a:solidFill>
                <a:highlight>
                  <a:srgbClr val="FFFFFF"/>
                </a:highlight>
                <a:latin typeface="Arial"/>
                <a:cs typeface="Arial"/>
              </a:rPr>
              <a:t>behaviour</a:t>
            </a:r>
            <a:r>
              <a:rPr lang="en-US" sz="1400" dirty="0">
                <a:solidFill>
                  <a:srgbClr val="222222"/>
                </a:solidFill>
                <a:highlight>
                  <a:srgbClr val="FFFFFF"/>
                </a:highlight>
                <a:latin typeface="Arial"/>
                <a:cs typeface="Arial"/>
              </a:rPr>
              <a:t>, language and social skills.</a:t>
            </a:r>
            <a:endParaRPr lang="en-US" sz="1400" dirty="0"/>
          </a:p>
          <a:p>
            <a:pPr marL="0" indent="0">
              <a:buNone/>
            </a:pPr>
            <a:r>
              <a:rPr lang="en-US" sz="1400">
                <a:solidFill>
                  <a:srgbClr val="222222"/>
                </a:solidFill>
                <a:highlight>
                  <a:srgbClr val="FFFFFF"/>
                </a:highlight>
                <a:latin typeface="Arial"/>
                <a:cs typeface="Arial"/>
              </a:rPr>
              <a:t>Practical for early years: Guides support plans like using positive models and language-rich settings.</a:t>
            </a:r>
            <a:endParaRPr lang="en-US" sz="1400" dirty="0"/>
          </a:p>
          <a:p>
            <a:endParaRPr lang="en-US" sz="1400" dirty="0"/>
          </a:p>
          <a:p>
            <a:pPr marL="0" indent="0">
              <a:buNone/>
            </a:pPr>
            <a:r>
              <a:rPr lang="en-US" sz="1400">
                <a:solidFill>
                  <a:srgbClr val="222222"/>
                </a:solidFill>
                <a:highlight>
                  <a:srgbClr val="FFFFFF"/>
                </a:highlight>
                <a:latin typeface="Arial"/>
                <a:cs typeface="Arial"/>
              </a:rPr>
              <a:t>Limitations</a:t>
            </a:r>
            <a:endParaRPr lang="en-US" sz="1400" dirty="0"/>
          </a:p>
          <a:p>
            <a:r>
              <a:rPr lang="en-US" sz="1400" dirty="0">
                <a:solidFill>
                  <a:srgbClr val="222222"/>
                </a:solidFill>
                <a:highlight>
                  <a:srgbClr val="FFFFFF"/>
                </a:highlight>
                <a:latin typeface="Arial"/>
                <a:cs typeface="Arial"/>
              </a:rPr>
              <a:t>Underestimates biology: Does not fully account for innate temperament, genetics, brain development or the impact of stress hormones (Shonkoff and Phillips, 2000).</a:t>
            </a:r>
            <a:endParaRPr lang="en-US" sz="1400" dirty="0"/>
          </a:p>
          <a:p>
            <a:r>
              <a:rPr lang="en-US" sz="1400">
                <a:solidFill>
                  <a:srgbClr val="222222"/>
                </a:solidFill>
                <a:highlight>
                  <a:srgbClr val="FFFFFF"/>
                </a:highlight>
                <a:latin typeface="Arial"/>
                <a:cs typeface="Arial"/>
              </a:rPr>
              <a:t>-Focuses mostly on nurture, giving less weight to nature in development.</a:t>
            </a:r>
            <a:endParaRPr lang="en-US" sz="1400" dirty="0"/>
          </a:p>
          <a:p>
            <a:endParaRPr lang="en-US" sz="1400" dirty="0"/>
          </a:p>
          <a:p>
            <a:pPr marL="0" indent="0">
              <a:buNone/>
            </a:pPr>
            <a:r>
              <a:rPr lang="en-US" sz="1400">
                <a:solidFill>
                  <a:srgbClr val="222222"/>
                </a:solidFill>
                <a:highlight>
                  <a:srgbClr val="FFFFFF"/>
                </a:highlight>
                <a:latin typeface="Arial"/>
                <a:cs typeface="Arial"/>
              </a:rPr>
              <a:t>Conclusion</a:t>
            </a:r>
            <a:endParaRPr lang="en-US" sz="1400" dirty="0"/>
          </a:p>
          <a:p>
            <a:endParaRPr lang="en-US" sz="1400" dirty="0"/>
          </a:p>
          <a:p>
            <a:r>
              <a:rPr lang="en-US" sz="1400" dirty="0">
                <a:solidFill>
                  <a:srgbClr val="222222"/>
                </a:solidFill>
                <a:highlight>
                  <a:srgbClr val="FFFFFF"/>
                </a:highlight>
                <a:latin typeface="Arial"/>
                <a:cs typeface="Arial"/>
              </a:rPr>
              <a:t>Bandura’s Social Learning Theory clearly explains how Isaac’s limited consistent interaction and disrupted care have reduced his opportunities to observe and copy language and social </a:t>
            </a:r>
            <a:r>
              <a:rPr lang="en-US" sz="1400" dirty="0" err="1">
                <a:solidFill>
                  <a:srgbClr val="222222"/>
                </a:solidFill>
                <a:highlight>
                  <a:srgbClr val="FFFFFF"/>
                </a:highlight>
                <a:latin typeface="Arial"/>
                <a:cs typeface="Arial"/>
              </a:rPr>
              <a:t>behaviour</a:t>
            </a:r>
            <a:r>
              <a:rPr lang="en-US" sz="1400" dirty="0">
                <a:solidFill>
                  <a:srgbClr val="222222"/>
                </a:solidFill>
                <a:highlight>
                  <a:srgbClr val="FFFFFF"/>
                </a:highlight>
                <a:latin typeface="Arial"/>
                <a:cs typeface="Arial"/>
              </a:rPr>
              <a:t> (Bandura, 1977). It directly informs effective support — such as providing positive role models, language activities, and stable routines — while </a:t>
            </a:r>
            <a:r>
              <a:rPr lang="en-US" sz="1400" dirty="0" err="1">
                <a:solidFill>
                  <a:srgbClr val="222222"/>
                </a:solidFill>
                <a:highlight>
                  <a:srgbClr val="FFFFFF"/>
                </a:highlight>
                <a:latin typeface="Arial"/>
                <a:cs typeface="Arial"/>
              </a:rPr>
              <a:t>recognising</a:t>
            </a:r>
            <a:r>
              <a:rPr lang="en-US" sz="1400" dirty="0">
                <a:solidFill>
                  <a:srgbClr val="222222"/>
                </a:solidFill>
                <a:highlight>
                  <a:srgbClr val="FFFFFF"/>
                </a:highlight>
                <a:latin typeface="Arial"/>
                <a:cs typeface="Arial"/>
              </a:rPr>
              <a:t> that biological factors also play a part in his progress. Together, this approach helps build his confidence, communication and emotional wellbeing.</a:t>
            </a:r>
            <a:endParaRPr lang="en-US" sz="1400" dirty="0"/>
          </a:p>
          <a:p>
            <a:endParaRPr lang="en-US" sz="1400" dirty="0">
              <a:solidFill>
                <a:srgbClr val="222222"/>
              </a:solidFill>
              <a:highlight>
                <a:srgbClr val="FFFFFF"/>
              </a:highlight>
              <a:latin typeface="Arial"/>
              <a:cs typeface="Arial"/>
            </a:endParaRPr>
          </a:p>
          <a:p>
            <a:endParaRPr lang="en-US" dirty="0">
              <a:solidFill>
                <a:srgbClr val="000000"/>
              </a:solidFill>
              <a:latin typeface="Aptos" panose="020B0004020202020204"/>
              <a:cs typeface="Arial"/>
            </a:endParaRPr>
          </a:p>
        </p:txBody>
      </p:sp>
    </p:spTree>
    <p:extLst>
      <p:ext uri="{BB962C8B-B14F-4D97-AF65-F5344CB8AC3E}">
        <p14:creationId xmlns:p14="http://schemas.microsoft.com/office/powerpoint/2010/main" val="2001336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16A7B-01DE-C9C0-865A-503E4128222E}"/>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415F5706-3C11-2C47-9BD7-388A29D6C4AC}"/>
              </a:ext>
            </a:extLst>
          </p:cNvPr>
          <p:cNvSpPr>
            <a:spLocks noGrp="1"/>
          </p:cNvSpPr>
          <p:nvPr>
            <p:ph idx="1"/>
          </p:nvPr>
        </p:nvSpPr>
        <p:spPr/>
        <p:txBody>
          <a:bodyPr vert="horz" lIns="91440" tIns="45720" rIns="91440" bIns="45720" rtlCol="0" anchor="t">
            <a:noAutofit/>
          </a:bodyPr>
          <a:lstStyle/>
          <a:p>
            <a:r>
              <a:rPr lang="en-US" sz="1600">
                <a:highlight>
                  <a:srgbClr val="FFFFFF"/>
                </a:highlight>
                <a:latin typeface="Arial"/>
                <a:cs typeface="Arial"/>
              </a:rPr>
              <a:t>Bandura., Ross, D., and Ross, S. A. (1961) Transmission of aggression through imitation of aggressive models, journal of Abnormal and social psychology, 63 (3), pp. 575-582.</a:t>
            </a:r>
          </a:p>
          <a:p>
            <a:r>
              <a:rPr lang="en-US" sz="1600">
                <a:highlight>
                  <a:srgbClr val="FFFFFF"/>
                </a:highlight>
                <a:latin typeface="Arial"/>
                <a:cs typeface="Arial"/>
              </a:rPr>
              <a:t>Bandura (1977)- social learning theory. Englewood Cliffs: Prentice-Hall.</a:t>
            </a:r>
          </a:p>
          <a:p>
            <a:r>
              <a:rPr lang="en-US" sz="1600">
                <a:highlight>
                  <a:srgbClr val="FFFFFF"/>
                </a:highlight>
                <a:latin typeface="Arial"/>
                <a:cs typeface="Arial"/>
              </a:rPr>
              <a:t>Bandura (1968)- social foundations of thought and action: a social cognitive theory. Englewood Cliffs: Prentice-Hall.</a:t>
            </a:r>
          </a:p>
          <a:p>
            <a:r>
              <a:rPr lang="en-US" sz="1600">
                <a:highlight>
                  <a:srgbClr val="FFFFFF"/>
                </a:highlight>
                <a:latin typeface="Arial"/>
                <a:cs typeface="Arial"/>
              </a:rPr>
              <a:t>Bandura, A. (1986). Social Foundations of thought and action: A social cognitive theory. Englewood Cliffs, NJ: Prentice-Hall.</a:t>
            </a:r>
          </a:p>
          <a:p>
            <a:r>
              <a:rPr lang="en-US" sz="1600">
                <a:highlight>
                  <a:srgbClr val="FFFFFF"/>
                </a:highlight>
                <a:latin typeface="Arial"/>
                <a:cs typeface="Arial"/>
              </a:rPr>
              <a:t>Bandura (1997)- self-efficacy: the exercise of control. New York: W.H. Freeman.</a:t>
            </a:r>
          </a:p>
          <a:p>
            <a:r>
              <a:rPr lang="en-US" sz="1600">
                <a:highlight>
                  <a:srgbClr val="FFFFFF"/>
                </a:highlight>
                <a:latin typeface="Arial"/>
                <a:cs typeface="Arial"/>
              </a:rPr>
              <a:t>Bowlby (1969)- attachment and loss: volume 1 – Attachment. London: Hogarth Press.</a:t>
            </a:r>
          </a:p>
          <a:p>
            <a:r>
              <a:rPr lang="en-US" sz="1600">
                <a:highlight>
                  <a:srgbClr val="FFFFFF"/>
                </a:highlight>
                <a:latin typeface="Arial"/>
                <a:cs typeface="Arial"/>
              </a:rPr>
              <a:t>Murray L and Cooper P.J. (2003)- postpartum depression and child development. New York: Guilford Press</a:t>
            </a:r>
          </a:p>
          <a:p>
            <a:r>
              <a:rPr lang="en-US" sz="1600">
                <a:highlight>
                  <a:srgbClr val="FFFFFF"/>
                </a:highlight>
                <a:latin typeface="Arial"/>
                <a:cs typeface="Arial"/>
              </a:rPr>
              <a:t>Shonkoff J.P. and Phillips (2000)- the science of early childhood developments. Washington, DC: National Academy Press.</a:t>
            </a:r>
          </a:p>
          <a:p>
            <a:r>
              <a:rPr lang="en-US" sz="1600">
                <a:highlight>
                  <a:srgbClr val="FFFFFF"/>
                </a:highlight>
                <a:latin typeface="Arial"/>
                <a:cs typeface="Arial"/>
              </a:rPr>
              <a:t>Adler, L. L., &amp; Adler, H. E. (1968). Age as a factor in observational learning in puppies. American Dachshund, 13-14.</a:t>
            </a:r>
          </a:p>
          <a:p>
            <a:r>
              <a:rPr lang="en-US" sz="1600">
                <a:highlight>
                  <a:srgbClr val="FFFFFF"/>
                </a:highlight>
                <a:latin typeface="Arial"/>
                <a:cs typeface="Arial"/>
              </a:rPr>
              <a:t>Akamatsu, T. J., &amp; Thelen M. H. (1974). A review of the literature on observer characteristics and imitation. Development Psychology,10,38,47.</a:t>
            </a:r>
          </a:p>
          <a:p>
            <a:endParaRPr lang="en-US" sz="1400" dirty="0"/>
          </a:p>
        </p:txBody>
      </p:sp>
    </p:spTree>
    <p:extLst>
      <p:ext uri="{BB962C8B-B14F-4D97-AF65-F5344CB8AC3E}">
        <p14:creationId xmlns:p14="http://schemas.microsoft.com/office/powerpoint/2010/main" val="33804094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Presentation task 1 </vt:lpstr>
      <vt:lpstr>Introduction</vt:lpstr>
      <vt:lpstr>Developmental assumptions</vt:lpstr>
      <vt:lpstr>Key concept table</vt:lpstr>
      <vt:lpstr>Bobo doll experiment</vt:lpstr>
      <vt:lpstr>Applying theory to Isaac </vt:lpstr>
      <vt:lpstr>Nature vs Nurture</vt:lpstr>
      <vt:lpstr>Multi-agency support plan</vt:lpstr>
      <vt:lpstr>Recommended interventions </vt:lpstr>
      <vt:lpstr>Evaluation and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139</cp:revision>
  <dcterms:created xsi:type="dcterms:W3CDTF">2026-06-14T12:33:10Z</dcterms:created>
  <dcterms:modified xsi:type="dcterms:W3CDTF">2026-06-15T08:10:43Z</dcterms:modified>
</cp:coreProperties>
</file>