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58" r:id="rId4"/>
    <p:sldId id="259" r:id="rId5"/>
    <p:sldId id="260" r:id="rId6"/>
    <p:sldId id="261" r:id="rId7"/>
    <p:sldId id="263" r:id="rId8"/>
    <p:sldId id="264" r:id="rId9"/>
    <p:sldId id="265" r:id="rId10"/>
    <p:sldId id="266" r:id="rId11"/>
    <p:sldId id="269" r:id="rId12"/>
    <p:sldId id="271" r:id="rId13"/>
    <p:sldId id="270" r:id="rId14"/>
    <p:sldId id="272" r:id="rId15"/>
    <p:sldId id="267" r:id="rId16"/>
    <p:sldId id="273" r:id="rId17"/>
    <p:sldId id="274" r:id="rId18"/>
    <p:sldId id="275" r:id="rId19"/>
    <p:sldId id="276" r:id="rId20"/>
    <p:sldId id="277" r:id="rId21"/>
    <p:sldId id="278" r:id="rId22"/>
    <p:sldId id="279" r:id="rId23"/>
    <p:sldId id="280" r:id="rId24"/>
    <p:sldId id="28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343" autoAdjust="0"/>
  </p:normalViewPr>
  <p:slideViewPr>
    <p:cSldViewPr snapToGrid="0">
      <p:cViewPr>
        <p:scale>
          <a:sx n="90" d="100"/>
          <a:sy n="90" d="100"/>
        </p:scale>
        <p:origin x="6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EC062D-3B68-4DA5-AFD8-A897888753FD}" type="datetimeFigureOut">
              <a:rPr lang="en-GB" smtClean="0"/>
              <a:t>20/10/2016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F07C8F-B42D-4B02-91D4-648F44B7F552}" type="slidenum">
              <a:rPr lang="en-GB" smtClean="0"/>
              <a:t>‹#›</a:t>
            </a:fld>
            <a:endParaRPr lang="en-GB"/>
          </a:p>
        </p:txBody>
      </p:sp>
    </p:spTree>
    <p:extLst>
      <p:ext uri="{BB962C8B-B14F-4D97-AF65-F5344CB8AC3E}">
        <p14:creationId xmlns:p14="http://schemas.microsoft.com/office/powerpoint/2010/main" val="2693343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4F07C8F-B42D-4B02-91D4-648F44B7F552}" type="slidenum">
              <a:rPr lang="en-GB" smtClean="0"/>
              <a:t>2</a:t>
            </a:fld>
            <a:endParaRPr lang="en-GB"/>
          </a:p>
        </p:txBody>
      </p:sp>
    </p:spTree>
    <p:extLst>
      <p:ext uri="{BB962C8B-B14F-4D97-AF65-F5344CB8AC3E}">
        <p14:creationId xmlns:p14="http://schemas.microsoft.com/office/powerpoint/2010/main" val="2102986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4F07C8F-B42D-4B02-91D4-648F44B7F552}" type="slidenum">
              <a:rPr lang="en-GB" smtClean="0"/>
              <a:t>10</a:t>
            </a:fld>
            <a:endParaRPr lang="en-GB"/>
          </a:p>
        </p:txBody>
      </p:sp>
    </p:spTree>
    <p:extLst>
      <p:ext uri="{BB962C8B-B14F-4D97-AF65-F5344CB8AC3E}">
        <p14:creationId xmlns:p14="http://schemas.microsoft.com/office/powerpoint/2010/main" val="2059339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may know – Descartes – famous for his </a:t>
            </a:r>
            <a:r>
              <a:rPr lang="en-GB" i="1" dirty="0"/>
              <a:t>cogito,</a:t>
            </a:r>
            <a:r>
              <a:rPr lang="en-GB" i="1" baseline="0" dirty="0"/>
              <a:t> ergo, sum,</a:t>
            </a:r>
            <a:r>
              <a:rPr lang="en-GB" i="0" baseline="0" dirty="0"/>
              <a:t> considered that we were rational thinking beings and that the immaterial mind (consciousness – the first person perspective – the </a:t>
            </a:r>
            <a:r>
              <a:rPr lang="en-GB" b="1" i="1" baseline="0" dirty="0"/>
              <a:t>I</a:t>
            </a:r>
            <a:r>
              <a:rPr lang="en-GB" b="0" i="0" baseline="0" dirty="0"/>
              <a:t>) was where the self was located.  Consciousness and the soul therefore are synonymous for Descartes. He further considered (as many do to day) that consciousness and thought could not be materially instantiated – it could not be captured by a material substance or process. The soul was therefore (and this is how Locke constantly refers to it) is a </a:t>
            </a:r>
            <a:r>
              <a:rPr lang="en-GB" b="0" i="1" baseline="0" dirty="0"/>
              <a:t>substance</a:t>
            </a:r>
            <a:r>
              <a:rPr lang="en-GB" b="0" i="0" baseline="0" dirty="0"/>
              <a:t> – a thinking substance…and it is the persistence or permanence of this substance over time that secures us the same person over time. The body in this scenario – as we have seen is superfluous…</a:t>
            </a:r>
            <a:endParaRPr lang="en-GB" dirty="0"/>
          </a:p>
        </p:txBody>
      </p:sp>
      <p:sp>
        <p:nvSpPr>
          <p:cNvPr id="4" name="Slide Number Placeholder 3"/>
          <p:cNvSpPr>
            <a:spLocks noGrp="1"/>
          </p:cNvSpPr>
          <p:nvPr>
            <p:ph type="sldNum" sz="quarter" idx="10"/>
          </p:nvPr>
        </p:nvSpPr>
        <p:spPr/>
        <p:txBody>
          <a:bodyPr/>
          <a:lstStyle/>
          <a:p>
            <a:fld id="{54F07C8F-B42D-4B02-91D4-648F44B7F552}" type="slidenum">
              <a:rPr lang="en-GB" smtClean="0"/>
              <a:t>11</a:t>
            </a:fld>
            <a:endParaRPr lang="en-GB"/>
          </a:p>
        </p:txBody>
      </p:sp>
    </p:spTree>
    <p:extLst>
      <p:ext uri="{BB962C8B-B14F-4D97-AF65-F5344CB8AC3E}">
        <p14:creationId xmlns:p14="http://schemas.microsoft.com/office/powerpoint/2010/main" val="1843088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significance</a:t>
            </a:r>
            <a:r>
              <a:rPr lang="en-GB" baseline="0" dirty="0"/>
              <a:t> of all of this is that the </a:t>
            </a:r>
            <a:r>
              <a:rPr lang="en-GB" i="1" baseline="0" dirty="0"/>
              <a:t>soul alone</a:t>
            </a:r>
            <a:r>
              <a:rPr lang="en-GB" i="0" baseline="0" dirty="0"/>
              <a:t> is not sufficient to guarantee the sameness of identity over time. He as in his sights here as we have noted the idea of an immaterial substance – a soul, which </a:t>
            </a:r>
            <a:r>
              <a:rPr lang="en-GB" i="0" baseline="0" dirty="0" err="1"/>
              <a:t>maketh</a:t>
            </a:r>
            <a:r>
              <a:rPr lang="en-GB" i="0" baseline="0" dirty="0"/>
              <a:t> the man or more correctly, the person. But the </a:t>
            </a:r>
            <a:r>
              <a:rPr lang="en-GB" i="0" baseline="0" dirty="0" err="1"/>
              <a:t>immateriual</a:t>
            </a:r>
            <a:r>
              <a:rPr lang="en-GB" i="0" baseline="0" dirty="0"/>
              <a:t> soul is of no consequence </a:t>
            </a:r>
            <a:r>
              <a:rPr lang="en-GB" i="1" baseline="0" dirty="0"/>
              <a:t>unless</a:t>
            </a:r>
            <a:r>
              <a:rPr lang="en-GB" i="0" baseline="0" dirty="0"/>
              <a:t> it also has the memories of the person: it is this that guarantees that I am the same person now – am Identical with the person who – for example robbed the bank – </a:t>
            </a:r>
            <a:r>
              <a:rPr lang="en-GB" i="1" baseline="0" dirty="0"/>
              <a:t>because </a:t>
            </a:r>
            <a:r>
              <a:rPr lang="en-GB" i="0" baseline="0" dirty="0"/>
              <a:t> I remember robbing the bank….</a:t>
            </a:r>
            <a:endParaRPr lang="en-GB" dirty="0"/>
          </a:p>
        </p:txBody>
      </p:sp>
      <p:sp>
        <p:nvSpPr>
          <p:cNvPr id="4" name="Slide Number Placeholder 3"/>
          <p:cNvSpPr>
            <a:spLocks noGrp="1"/>
          </p:cNvSpPr>
          <p:nvPr>
            <p:ph type="sldNum" sz="quarter" idx="10"/>
          </p:nvPr>
        </p:nvSpPr>
        <p:spPr/>
        <p:txBody>
          <a:bodyPr/>
          <a:lstStyle/>
          <a:p>
            <a:fld id="{54F07C8F-B42D-4B02-91D4-648F44B7F552}" type="slidenum">
              <a:rPr lang="en-GB" smtClean="0"/>
              <a:t>15</a:t>
            </a:fld>
            <a:endParaRPr lang="en-GB"/>
          </a:p>
        </p:txBody>
      </p:sp>
    </p:spTree>
    <p:extLst>
      <p:ext uri="{BB962C8B-B14F-4D97-AF65-F5344CB8AC3E}">
        <p14:creationId xmlns:p14="http://schemas.microsoft.com/office/powerpoint/2010/main" val="39449648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seems to me Locke</a:t>
            </a:r>
            <a:r>
              <a:rPr lang="en-GB" baseline="0" dirty="0"/>
              <a:t> touches upon issues here of profound importance as regard agency and responsibility. I f I go over the union bar and clubs somebody over the head before making my escape via the Royal Oak for a pint – I have just committed assault. But </a:t>
            </a:r>
            <a:r>
              <a:rPr lang="en-GB" i="1" baseline="0" dirty="0"/>
              <a:t>if I have no memory of the event</a:t>
            </a:r>
            <a:r>
              <a:rPr lang="en-GB" i="0" baseline="0" dirty="0"/>
              <a:t> this may seriously worry you as it would seem I was not aware of what I was doing and hence – possibly be unhinged or insane…Locke considers that sentience (personal/self awareness) is crucial at anyone time but he also considers that successive events in a person’s history are stored as memories – such that we are able to recall our words and actions and are in this sense accountable for them. </a:t>
            </a:r>
            <a:endParaRPr lang="en-GB" dirty="0"/>
          </a:p>
        </p:txBody>
      </p:sp>
      <p:sp>
        <p:nvSpPr>
          <p:cNvPr id="4" name="Slide Number Placeholder 3"/>
          <p:cNvSpPr>
            <a:spLocks noGrp="1"/>
          </p:cNvSpPr>
          <p:nvPr>
            <p:ph type="sldNum" sz="quarter" idx="10"/>
          </p:nvPr>
        </p:nvSpPr>
        <p:spPr/>
        <p:txBody>
          <a:bodyPr/>
          <a:lstStyle/>
          <a:p>
            <a:fld id="{54F07C8F-B42D-4B02-91D4-648F44B7F552}" type="slidenum">
              <a:rPr lang="en-GB" smtClean="0"/>
              <a:t>16</a:t>
            </a:fld>
            <a:endParaRPr lang="en-GB"/>
          </a:p>
        </p:txBody>
      </p:sp>
    </p:spTree>
    <p:extLst>
      <p:ext uri="{BB962C8B-B14F-4D97-AF65-F5344CB8AC3E}">
        <p14:creationId xmlns:p14="http://schemas.microsoft.com/office/powerpoint/2010/main" val="577725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Occasionally,</a:t>
            </a:r>
            <a:r>
              <a:rPr lang="en-GB" baseline="0" dirty="0"/>
              <a:t> we hear of people who commit terrible acts in their sleep and escape prosecution for deliberate acts of murder (</a:t>
            </a:r>
            <a:r>
              <a:rPr lang="en-GB" baseline="0" dirty="0" err="1"/>
              <a:t>tho</a:t>
            </a:r>
            <a:r>
              <a:rPr lang="en-GB" baseline="0" dirty="0"/>
              <a:t> they may be sectioned for their protection and the protection of others) and we know that people often do things when drunk they would </a:t>
            </a:r>
            <a:r>
              <a:rPr lang="en-GB" i="1" baseline="0" dirty="0"/>
              <a:t>never</a:t>
            </a:r>
            <a:r>
              <a:rPr lang="en-GB" i="0" baseline="0" dirty="0"/>
              <a:t> do when sober…BUT this is no defence if I commit a criminal act – for the law suggests that </a:t>
            </a:r>
            <a:r>
              <a:rPr lang="en-GB" i="1" baseline="0" dirty="0"/>
              <a:t>I</a:t>
            </a:r>
            <a:r>
              <a:rPr lang="en-GB" i="0" baseline="0" dirty="0"/>
              <a:t> was responsible for getting myself into that state!...but whatever the details of the why and whereof – relating to my condition, we would generally say it </a:t>
            </a:r>
            <a:r>
              <a:rPr lang="en-GB" i="1" baseline="0" dirty="0"/>
              <a:t>was me that did these things.</a:t>
            </a:r>
            <a:endParaRPr lang="en-GB" dirty="0"/>
          </a:p>
        </p:txBody>
      </p:sp>
      <p:sp>
        <p:nvSpPr>
          <p:cNvPr id="4" name="Slide Number Placeholder 3"/>
          <p:cNvSpPr>
            <a:spLocks noGrp="1"/>
          </p:cNvSpPr>
          <p:nvPr>
            <p:ph type="sldNum" sz="quarter" idx="10"/>
          </p:nvPr>
        </p:nvSpPr>
        <p:spPr/>
        <p:txBody>
          <a:bodyPr/>
          <a:lstStyle/>
          <a:p>
            <a:fld id="{54F07C8F-B42D-4B02-91D4-648F44B7F552}" type="slidenum">
              <a:rPr lang="en-GB" smtClean="0"/>
              <a:t>17</a:t>
            </a:fld>
            <a:endParaRPr lang="en-GB"/>
          </a:p>
        </p:txBody>
      </p:sp>
    </p:spTree>
    <p:extLst>
      <p:ext uri="{BB962C8B-B14F-4D97-AF65-F5344CB8AC3E}">
        <p14:creationId xmlns:p14="http://schemas.microsoft.com/office/powerpoint/2010/main" val="19357930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possible response</a:t>
            </a:r>
            <a:r>
              <a:rPr lang="en-GB" baseline="0" dirty="0"/>
              <a:t> to this is, that as long as I remember what I did yesterday and the person I was yesterday (ME) remembers what they did the day before and so on….then there is a link – a memory link between me and the past person and that link-thread guarantees the sameness of identity between me now and the person then who did these deeds…</a:t>
            </a:r>
            <a:endParaRPr lang="en-GB" dirty="0"/>
          </a:p>
        </p:txBody>
      </p:sp>
      <p:sp>
        <p:nvSpPr>
          <p:cNvPr id="4" name="Slide Number Placeholder 3"/>
          <p:cNvSpPr>
            <a:spLocks noGrp="1"/>
          </p:cNvSpPr>
          <p:nvPr>
            <p:ph type="sldNum" sz="quarter" idx="10"/>
          </p:nvPr>
        </p:nvSpPr>
        <p:spPr/>
        <p:txBody>
          <a:bodyPr/>
          <a:lstStyle/>
          <a:p>
            <a:fld id="{54F07C8F-B42D-4B02-91D4-648F44B7F552}" type="slidenum">
              <a:rPr lang="en-GB" smtClean="0"/>
              <a:t>19</a:t>
            </a:fld>
            <a:endParaRPr lang="en-GB"/>
          </a:p>
        </p:txBody>
      </p:sp>
    </p:spTree>
    <p:extLst>
      <p:ext uri="{BB962C8B-B14F-4D97-AF65-F5344CB8AC3E}">
        <p14:creationId xmlns:p14="http://schemas.microsoft.com/office/powerpoint/2010/main" val="8906023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B779796-307A-4E3D-85FB-ACD7CF636623}" type="datetimeFigureOut">
              <a:rPr lang="en-GB" smtClean="0"/>
              <a:t>20/10/2016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792FD81-154A-4986-9172-3B3E400F3176}" type="slidenum">
              <a:rPr lang="en-GB" smtClean="0"/>
              <a:t>‹#›</a:t>
            </a:fld>
            <a:endParaRPr lang="en-GB" dirty="0"/>
          </a:p>
        </p:txBody>
      </p:sp>
    </p:spTree>
    <p:extLst>
      <p:ext uri="{BB962C8B-B14F-4D97-AF65-F5344CB8AC3E}">
        <p14:creationId xmlns:p14="http://schemas.microsoft.com/office/powerpoint/2010/main" val="3214485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779796-307A-4E3D-85FB-ACD7CF636623}" type="datetimeFigureOut">
              <a:rPr lang="en-GB" smtClean="0"/>
              <a:t>20/10/2016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792FD81-154A-4986-9172-3B3E400F3176}" type="slidenum">
              <a:rPr lang="en-GB" smtClean="0"/>
              <a:t>‹#›</a:t>
            </a:fld>
            <a:endParaRPr lang="en-GB" dirty="0"/>
          </a:p>
        </p:txBody>
      </p:sp>
    </p:spTree>
    <p:extLst>
      <p:ext uri="{BB962C8B-B14F-4D97-AF65-F5344CB8AC3E}">
        <p14:creationId xmlns:p14="http://schemas.microsoft.com/office/powerpoint/2010/main" val="889898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779796-307A-4E3D-85FB-ACD7CF636623}" type="datetimeFigureOut">
              <a:rPr lang="en-GB" smtClean="0"/>
              <a:t>20/10/2016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792FD81-154A-4986-9172-3B3E400F3176}" type="slidenum">
              <a:rPr lang="en-GB" smtClean="0"/>
              <a:t>‹#›</a:t>
            </a:fld>
            <a:endParaRPr lang="en-GB" dirty="0"/>
          </a:p>
        </p:txBody>
      </p:sp>
    </p:spTree>
    <p:extLst>
      <p:ext uri="{BB962C8B-B14F-4D97-AF65-F5344CB8AC3E}">
        <p14:creationId xmlns:p14="http://schemas.microsoft.com/office/powerpoint/2010/main" val="231032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779796-307A-4E3D-85FB-ACD7CF636623}" type="datetimeFigureOut">
              <a:rPr lang="en-GB" smtClean="0"/>
              <a:t>20/10/2016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792FD81-154A-4986-9172-3B3E400F3176}" type="slidenum">
              <a:rPr lang="en-GB" smtClean="0"/>
              <a:t>‹#›</a:t>
            </a:fld>
            <a:endParaRPr lang="en-GB" dirty="0"/>
          </a:p>
        </p:txBody>
      </p:sp>
    </p:spTree>
    <p:extLst>
      <p:ext uri="{BB962C8B-B14F-4D97-AF65-F5344CB8AC3E}">
        <p14:creationId xmlns:p14="http://schemas.microsoft.com/office/powerpoint/2010/main" val="64294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779796-307A-4E3D-85FB-ACD7CF636623}" type="datetimeFigureOut">
              <a:rPr lang="en-GB" smtClean="0"/>
              <a:t>20/10/2016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792FD81-154A-4986-9172-3B3E400F3176}" type="slidenum">
              <a:rPr lang="en-GB" smtClean="0"/>
              <a:t>‹#›</a:t>
            </a:fld>
            <a:endParaRPr lang="en-GB" dirty="0"/>
          </a:p>
        </p:txBody>
      </p:sp>
    </p:spTree>
    <p:extLst>
      <p:ext uri="{BB962C8B-B14F-4D97-AF65-F5344CB8AC3E}">
        <p14:creationId xmlns:p14="http://schemas.microsoft.com/office/powerpoint/2010/main" val="236903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779796-307A-4E3D-85FB-ACD7CF636623}" type="datetimeFigureOut">
              <a:rPr lang="en-GB" smtClean="0"/>
              <a:t>20/10/2016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792FD81-154A-4986-9172-3B3E400F3176}" type="slidenum">
              <a:rPr lang="en-GB" smtClean="0"/>
              <a:t>‹#›</a:t>
            </a:fld>
            <a:endParaRPr lang="en-GB" dirty="0"/>
          </a:p>
        </p:txBody>
      </p:sp>
    </p:spTree>
    <p:extLst>
      <p:ext uri="{BB962C8B-B14F-4D97-AF65-F5344CB8AC3E}">
        <p14:creationId xmlns:p14="http://schemas.microsoft.com/office/powerpoint/2010/main" val="2184578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779796-307A-4E3D-85FB-ACD7CF636623}" type="datetimeFigureOut">
              <a:rPr lang="en-GB" smtClean="0"/>
              <a:t>20/10/2016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792FD81-154A-4986-9172-3B3E400F3176}" type="slidenum">
              <a:rPr lang="en-GB" smtClean="0"/>
              <a:t>‹#›</a:t>
            </a:fld>
            <a:endParaRPr lang="en-GB" dirty="0"/>
          </a:p>
        </p:txBody>
      </p:sp>
    </p:spTree>
    <p:extLst>
      <p:ext uri="{BB962C8B-B14F-4D97-AF65-F5344CB8AC3E}">
        <p14:creationId xmlns:p14="http://schemas.microsoft.com/office/powerpoint/2010/main" val="4044343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779796-307A-4E3D-85FB-ACD7CF636623}" type="datetimeFigureOut">
              <a:rPr lang="en-GB" smtClean="0"/>
              <a:t>20/10/2016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792FD81-154A-4986-9172-3B3E400F3176}" type="slidenum">
              <a:rPr lang="en-GB" smtClean="0"/>
              <a:t>‹#›</a:t>
            </a:fld>
            <a:endParaRPr lang="en-GB" dirty="0"/>
          </a:p>
        </p:txBody>
      </p:sp>
    </p:spTree>
    <p:extLst>
      <p:ext uri="{BB962C8B-B14F-4D97-AF65-F5344CB8AC3E}">
        <p14:creationId xmlns:p14="http://schemas.microsoft.com/office/powerpoint/2010/main" val="2766320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779796-307A-4E3D-85FB-ACD7CF636623}" type="datetimeFigureOut">
              <a:rPr lang="en-GB" smtClean="0"/>
              <a:t>20/10/2016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792FD81-154A-4986-9172-3B3E400F3176}" type="slidenum">
              <a:rPr lang="en-GB" smtClean="0"/>
              <a:t>‹#›</a:t>
            </a:fld>
            <a:endParaRPr lang="en-GB" dirty="0"/>
          </a:p>
        </p:txBody>
      </p:sp>
    </p:spTree>
    <p:extLst>
      <p:ext uri="{BB962C8B-B14F-4D97-AF65-F5344CB8AC3E}">
        <p14:creationId xmlns:p14="http://schemas.microsoft.com/office/powerpoint/2010/main" val="2716823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779796-307A-4E3D-85FB-ACD7CF636623}" type="datetimeFigureOut">
              <a:rPr lang="en-GB" smtClean="0"/>
              <a:t>20/10/2016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792FD81-154A-4986-9172-3B3E400F3176}" type="slidenum">
              <a:rPr lang="en-GB" smtClean="0"/>
              <a:t>‹#›</a:t>
            </a:fld>
            <a:endParaRPr lang="en-GB" dirty="0"/>
          </a:p>
        </p:txBody>
      </p:sp>
    </p:spTree>
    <p:extLst>
      <p:ext uri="{BB962C8B-B14F-4D97-AF65-F5344CB8AC3E}">
        <p14:creationId xmlns:p14="http://schemas.microsoft.com/office/powerpoint/2010/main" val="3602757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779796-307A-4E3D-85FB-ACD7CF636623}" type="datetimeFigureOut">
              <a:rPr lang="en-GB" smtClean="0"/>
              <a:t>20/10/2016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792FD81-154A-4986-9172-3B3E400F3176}" type="slidenum">
              <a:rPr lang="en-GB" smtClean="0"/>
              <a:t>‹#›</a:t>
            </a:fld>
            <a:endParaRPr lang="en-GB" dirty="0"/>
          </a:p>
        </p:txBody>
      </p:sp>
    </p:spTree>
    <p:extLst>
      <p:ext uri="{BB962C8B-B14F-4D97-AF65-F5344CB8AC3E}">
        <p14:creationId xmlns:p14="http://schemas.microsoft.com/office/powerpoint/2010/main" val="40526423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779796-307A-4E3D-85FB-ACD7CF636623}" type="datetimeFigureOut">
              <a:rPr lang="en-GB" smtClean="0"/>
              <a:t>20/10/2016</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92FD81-154A-4986-9172-3B3E400F3176}" type="slidenum">
              <a:rPr lang="en-GB" smtClean="0"/>
              <a:t>‹#›</a:t>
            </a:fld>
            <a:endParaRPr lang="en-GB" dirty="0"/>
          </a:p>
        </p:txBody>
      </p:sp>
    </p:spTree>
    <p:extLst>
      <p:ext uri="{BB962C8B-B14F-4D97-AF65-F5344CB8AC3E}">
        <p14:creationId xmlns:p14="http://schemas.microsoft.com/office/powerpoint/2010/main" val="9666255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John Locke</a:t>
            </a:r>
          </a:p>
        </p:txBody>
      </p:sp>
      <p:sp>
        <p:nvSpPr>
          <p:cNvPr id="3" name="Subtitle 2"/>
          <p:cNvSpPr>
            <a:spLocks noGrp="1"/>
          </p:cNvSpPr>
          <p:nvPr>
            <p:ph type="subTitle" idx="1"/>
          </p:nvPr>
        </p:nvSpPr>
        <p:spPr/>
        <p:txBody>
          <a:bodyPr>
            <a:normAutofit/>
          </a:bodyPr>
          <a:lstStyle/>
          <a:p>
            <a:r>
              <a:rPr lang="en-GB" sz="3600" dirty="0"/>
              <a:t>Memories and Persons</a:t>
            </a:r>
          </a:p>
        </p:txBody>
      </p:sp>
    </p:spTree>
    <p:extLst>
      <p:ext uri="{BB962C8B-B14F-4D97-AF65-F5344CB8AC3E}">
        <p14:creationId xmlns:p14="http://schemas.microsoft.com/office/powerpoint/2010/main" val="16347657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43239"/>
          </a:xfrm>
        </p:spPr>
        <p:txBody>
          <a:bodyPr/>
          <a:lstStyle/>
          <a:p>
            <a:pPr algn="ctr"/>
            <a:r>
              <a:rPr lang="en-GB" dirty="0"/>
              <a:t>Recap: The problems with souls….</a:t>
            </a:r>
          </a:p>
        </p:txBody>
      </p:sp>
      <p:sp>
        <p:nvSpPr>
          <p:cNvPr id="3" name="Content Placeholder 2"/>
          <p:cNvSpPr>
            <a:spLocks noGrp="1"/>
          </p:cNvSpPr>
          <p:nvPr>
            <p:ph idx="1"/>
          </p:nvPr>
        </p:nvSpPr>
        <p:spPr>
          <a:xfrm>
            <a:off x="838200" y="1108364"/>
            <a:ext cx="10515600" cy="5527963"/>
          </a:xfrm>
        </p:spPr>
        <p:txBody>
          <a:bodyPr>
            <a:normAutofit lnSpcReduction="10000"/>
          </a:bodyPr>
          <a:lstStyle/>
          <a:p>
            <a:r>
              <a:rPr lang="en-GB" dirty="0"/>
              <a:t>As we saw in the previous lecture there seemed to be difficulties with positing the soul as the essential element that could guarantee the persistence of an identity – a person over time</a:t>
            </a:r>
          </a:p>
          <a:p>
            <a:r>
              <a:rPr lang="en-GB" dirty="0"/>
              <a:t>The very nature of a soul – being non-spatial and immaterial made the recognition of such a person over-time very difficult – as we saw with some of the scenarios/objections we examined</a:t>
            </a:r>
          </a:p>
          <a:p>
            <a:r>
              <a:rPr lang="en-GB" b="1" dirty="0"/>
              <a:t>Q.</a:t>
            </a:r>
            <a:r>
              <a:rPr lang="en-GB" dirty="0"/>
              <a:t> 	Is it not difficult to imagine a person without a body – that what is essential and constitutive of personhood might </a:t>
            </a:r>
            <a:r>
              <a:rPr lang="en-GB" i="1" dirty="0"/>
              <a:t>not necessitate a human body</a:t>
            </a:r>
            <a:r>
              <a:rPr lang="en-GB" dirty="0"/>
              <a:t>?</a:t>
            </a:r>
          </a:p>
          <a:p>
            <a:r>
              <a:rPr lang="en-GB" dirty="0"/>
              <a:t>I find it difficult to consider a person – without a body. Persons are informed by their bodies. What sort of person would s/he be </a:t>
            </a:r>
            <a:r>
              <a:rPr lang="en-GB" i="1" dirty="0"/>
              <a:t>without </a:t>
            </a:r>
            <a:r>
              <a:rPr lang="en-GB" dirty="0"/>
              <a:t>a body……</a:t>
            </a:r>
          </a:p>
          <a:p>
            <a:r>
              <a:rPr lang="en-GB" dirty="0"/>
              <a:t>Nevertheless…..</a:t>
            </a:r>
          </a:p>
        </p:txBody>
      </p:sp>
    </p:spTree>
    <p:extLst>
      <p:ext uri="{BB962C8B-B14F-4D97-AF65-F5344CB8AC3E}">
        <p14:creationId xmlns:p14="http://schemas.microsoft.com/office/powerpoint/2010/main" val="2354942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52945"/>
            <a:ext cx="10515600" cy="5124018"/>
          </a:xfrm>
        </p:spPr>
        <p:txBody>
          <a:bodyPr>
            <a:normAutofit fontScale="92500"/>
          </a:bodyPr>
          <a:lstStyle/>
          <a:p>
            <a:r>
              <a:rPr lang="en-GB" dirty="0"/>
              <a:t>…even if we accept that a person without a body would be a rather impoverished being(!?) this needn't exclude the </a:t>
            </a:r>
            <a:r>
              <a:rPr lang="en-GB" i="1" dirty="0"/>
              <a:t>possibility</a:t>
            </a:r>
            <a:r>
              <a:rPr lang="en-GB" dirty="0"/>
              <a:t> that a person might exist without their body – or even with/in another body…</a:t>
            </a:r>
          </a:p>
          <a:p>
            <a:r>
              <a:rPr lang="en-GB" dirty="0"/>
              <a:t>And even if we accept that souls are not always conducive to recognising the sameness/persistence of persons over time…this does not mean that a soul could </a:t>
            </a:r>
            <a:r>
              <a:rPr lang="en-GB" i="1" dirty="0"/>
              <a:t>not </a:t>
            </a:r>
            <a:r>
              <a:rPr lang="en-GB" dirty="0"/>
              <a:t>be that entity that constitutes personhood…</a:t>
            </a:r>
          </a:p>
          <a:p>
            <a:r>
              <a:rPr lang="en-GB" dirty="0"/>
              <a:t>Indeed this latter observation seems to be what Richard Swinburne aims at in his debate with Sydney Shoemaker </a:t>
            </a:r>
            <a:r>
              <a:rPr lang="en-GB" sz="1800" dirty="0"/>
              <a:t>(</a:t>
            </a:r>
            <a:r>
              <a:rPr lang="en-GB" sz="1800" i="1" dirty="0"/>
              <a:t>Great Debates in Philosophy: Personal Identity</a:t>
            </a:r>
            <a:r>
              <a:rPr lang="en-GB" sz="1800" dirty="0"/>
              <a:t>, Sydney Shoemaker and Richard Swinburne, pp. 35-39). </a:t>
            </a:r>
          </a:p>
          <a:p>
            <a:r>
              <a:rPr lang="en-GB" dirty="0"/>
              <a:t>In the section entitled, ‘ Dualism and Verification’ he makes this very point.</a:t>
            </a:r>
          </a:p>
          <a:p>
            <a:r>
              <a:rPr lang="en-GB" dirty="0"/>
              <a:t>BUT…as noted at the end of the last lecture – having memories of previous events would seem to circumvent many of the difficulties that face souls</a:t>
            </a:r>
          </a:p>
          <a:p>
            <a:endParaRPr lang="en-GB" dirty="0"/>
          </a:p>
          <a:p>
            <a:endParaRPr lang="en-GB" sz="1800" dirty="0"/>
          </a:p>
        </p:txBody>
      </p:sp>
    </p:spTree>
    <p:extLst>
      <p:ext uri="{BB962C8B-B14F-4D97-AF65-F5344CB8AC3E}">
        <p14:creationId xmlns:p14="http://schemas.microsoft.com/office/powerpoint/2010/main" val="4219920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79401"/>
            <a:ext cx="10515600" cy="1411288"/>
          </a:xfrm>
        </p:spPr>
        <p:txBody>
          <a:bodyPr>
            <a:normAutofit/>
          </a:bodyPr>
          <a:lstStyle/>
          <a:p>
            <a:pPr algn="ctr"/>
            <a:r>
              <a:rPr lang="en-GB" dirty="0"/>
              <a:t>John Locke: </a:t>
            </a:r>
            <a:r>
              <a:rPr lang="en-GB" i="1" dirty="0"/>
              <a:t>An Enquiry into Human Understanding</a:t>
            </a:r>
            <a:r>
              <a:rPr lang="en-GB" dirty="0"/>
              <a:t>, Ch. 27</a:t>
            </a:r>
          </a:p>
        </p:txBody>
      </p:sp>
      <p:sp>
        <p:nvSpPr>
          <p:cNvPr id="3" name="Content Placeholder 2"/>
          <p:cNvSpPr>
            <a:spLocks noGrp="1"/>
          </p:cNvSpPr>
          <p:nvPr>
            <p:ph idx="1"/>
          </p:nvPr>
        </p:nvSpPr>
        <p:spPr>
          <a:xfrm>
            <a:off x="838200" y="1690688"/>
            <a:ext cx="10515600" cy="4862512"/>
          </a:xfrm>
        </p:spPr>
        <p:txBody>
          <a:bodyPr>
            <a:normAutofit lnSpcReduction="10000"/>
          </a:bodyPr>
          <a:lstStyle/>
          <a:p>
            <a:r>
              <a:rPr lang="en-GB" dirty="0"/>
              <a:t>Indeed, this essentially is John Locke’s position – being the first philosopher in the modern tradition to offer a thoroughgoing attempt at a statement and solution to the problem of personal identity.</a:t>
            </a:r>
          </a:p>
          <a:p>
            <a:r>
              <a:rPr lang="en-GB" dirty="0"/>
              <a:t>Locke </a:t>
            </a:r>
            <a:r>
              <a:rPr lang="en-GB" u="sng" dirty="0"/>
              <a:t>is a dualist like </a:t>
            </a:r>
            <a:r>
              <a:rPr lang="en-GB" dirty="0"/>
              <a:t>most of his contemporaries (and Richard Swinburne) but he does not think that a soul is sufficient to account for personal identity over time…</a:t>
            </a:r>
          </a:p>
          <a:p>
            <a:pPr>
              <a:spcAft>
                <a:spcPts val="0"/>
              </a:spcAft>
            </a:pPr>
            <a:r>
              <a:rPr lang="en-GB" dirty="0">
                <a:ea typeface="Times New Roman" panose="02020603050405020304" pitchFamily="18" charset="0"/>
              </a:rPr>
              <a:t>John Locke (1632-1704) objected to the ‘simple soul’ view that even if I imagine that Plato or anyone else’s soul inhabits my body I could not think of myself as Plato </a:t>
            </a:r>
            <a:r>
              <a:rPr lang="en-GB" b="1" i="1" dirty="0">
                <a:ea typeface="Times New Roman" panose="02020603050405020304" pitchFamily="18" charset="0"/>
              </a:rPr>
              <a:t>unless I had inside memories of his life</a:t>
            </a:r>
            <a:r>
              <a:rPr lang="en-GB" dirty="0">
                <a:ea typeface="Times New Roman" panose="02020603050405020304" pitchFamily="18" charset="0"/>
              </a:rPr>
              <a:t>. He concluded that what is crucial to being the same person as some earlier individual is having a memory – ‘consciousness’ – of his life. This approach fits with ways we may be inclined to think of reports of reincarnation</a:t>
            </a:r>
            <a:r>
              <a:rPr lang="en-GB" dirty="0">
                <a:latin typeface="Times New Roman" panose="02020603050405020304" pitchFamily="18" charset="0"/>
                <a:ea typeface="Times New Roman" panose="02020603050405020304" pitchFamily="18" charset="0"/>
              </a:rPr>
              <a:t>. </a:t>
            </a:r>
          </a:p>
        </p:txBody>
      </p:sp>
    </p:spTree>
    <p:extLst>
      <p:ext uri="{BB962C8B-B14F-4D97-AF65-F5344CB8AC3E}">
        <p14:creationId xmlns:p14="http://schemas.microsoft.com/office/powerpoint/2010/main" val="3032259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58982"/>
            <a:ext cx="10515600" cy="5317981"/>
          </a:xfrm>
        </p:spPr>
        <p:txBody>
          <a:bodyPr>
            <a:normAutofit lnSpcReduction="10000"/>
          </a:bodyPr>
          <a:lstStyle/>
          <a:p>
            <a:r>
              <a:rPr lang="en-US" dirty="0"/>
              <a:t>In assuming this view/position Locke explicitly rejects the two alternative views: that the real person is the soul or the bodily human being</a:t>
            </a:r>
          </a:p>
          <a:p>
            <a:r>
              <a:rPr lang="en-US" dirty="0"/>
              <a:t>Locke begins his chapter ‘Of Identity and Diversity’ by examining the way we categorize different substances:</a:t>
            </a:r>
          </a:p>
          <a:p>
            <a:r>
              <a:rPr lang="en-US" dirty="0"/>
              <a:t>God; finite intelligences; Bodies; (section 2).</a:t>
            </a:r>
          </a:p>
          <a:p>
            <a:r>
              <a:rPr lang="en-US" dirty="0"/>
              <a:t>He considers the idea of a physical body as a collection or bundle of atoms. This was a time when philosophers and scientists were beginning to explore and speculate about the deeper constitution and subsistence of physical entities (animal/vegetable/mineral) different SUBSTANCES</a:t>
            </a:r>
          </a:p>
          <a:p>
            <a:r>
              <a:rPr lang="en-US" dirty="0"/>
              <a:t>He considers a BODY to be a collection of such atoms. In doing so he considers:</a:t>
            </a:r>
            <a:endParaRPr lang="en-GB" dirty="0"/>
          </a:p>
        </p:txBody>
      </p:sp>
    </p:spTree>
    <p:extLst>
      <p:ext uri="{BB962C8B-B14F-4D97-AF65-F5344CB8AC3E}">
        <p14:creationId xmlns:p14="http://schemas.microsoft.com/office/powerpoint/2010/main" val="887950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91491"/>
            <a:ext cx="10515600" cy="4985472"/>
          </a:xfrm>
        </p:spPr>
        <p:txBody>
          <a:bodyPr/>
          <a:lstStyle/>
          <a:p>
            <a:r>
              <a:rPr lang="en-US" dirty="0"/>
              <a:t>Vegetables /plant life</a:t>
            </a:r>
          </a:p>
          <a:p>
            <a:r>
              <a:rPr lang="en-US" dirty="0"/>
              <a:t>Animals (Brutes) – non-human animals</a:t>
            </a:r>
          </a:p>
          <a:p>
            <a:r>
              <a:rPr lang="en-US" dirty="0"/>
              <a:t>Human beings (Man) </a:t>
            </a:r>
          </a:p>
          <a:p>
            <a:r>
              <a:rPr lang="en-US" dirty="0"/>
              <a:t>Persons</a:t>
            </a:r>
          </a:p>
          <a:p>
            <a:r>
              <a:rPr lang="en-US" dirty="0"/>
              <a:t>We might add inanimate objects (like the ship of Theseus)</a:t>
            </a:r>
          </a:p>
          <a:p>
            <a:r>
              <a:rPr lang="en-US" dirty="0"/>
              <a:t>How are these things to be identified and how do they persist and retain their identity over time?</a:t>
            </a:r>
          </a:p>
          <a:p>
            <a:r>
              <a:rPr lang="en-US" dirty="0"/>
              <a:t>What criteria do we use to decide on these questions?</a:t>
            </a:r>
            <a:endParaRPr lang="en-GB" dirty="0"/>
          </a:p>
        </p:txBody>
      </p:sp>
    </p:spTree>
    <p:extLst>
      <p:ext uri="{BB962C8B-B14F-4D97-AF65-F5344CB8AC3E}">
        <p14:creationId xmlns:p14="http://schemas.microsoft.com/office/powerpoint/2010/main" val="3190411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64911"/>
          </a:xfrm>
        </p:spPr>
        <p:txBody>
          <a:bodyPr/>
          <a:lstStyle/>
          <a:p>
            <a:pPr algn="ctr"/>
            <a:r>
              <a:rPr lang="en-US" dirty="0"/>
              <a:t>Bodies</a:t>
            </a:r>
            <a:endParaRPr lang="en-GB" dirty="0"/>
          </a:p>
        </p:txBody>
      </p:sp>
      <p:sp>
        <p:nvSpPr>
          <p:cNvPr id="3" name="Content Placeholder 2"/>
          <p:cNvSpPr>
            <a:spLocks noGrp="1"/>
          </p:cNvSpPr>
          <p:nvPr>
            <p:ph idx="1"/>
          </p:nvPr>
        </p:nvSpPr>
        <p:spPr>
          <a:xfrm>
            <a:off x="838200" y="1330036"/>
            <a:ext cx="10515600" cy="4846927"/>
          </a:xfrm>
        </p:spPr>
        <p:txBody>
          <a:bodyPr/>
          <a:lstStyle/>
          <a:p>
            <a:pPr lvl="0"/>
            <a:r>
              <a:rPr lang="en-US" dirty="0">
                <a:solidFill>
                  <a:prstClr val="black"/>
                </a:solidFill>
              </a:rPr>
              <a:t>He begins in the abstract – by considering an atom – joined to another and so on; this </a:t>
            </a:r>
            <a:r>
              <a:rPr lang="en-US" i="1" dirty="0">
                <a:solidFill>
                  <a:prstClr val="black"/>
                </a:solidFill>
              </a:rPr>
              <a:t>mass </a:t>
            </a:r>
            <a:r>
              <a:rPr lang="en-US" dirty="0">
                <a:solidFill>
                  <a:prstClr val="black"/>
                </a:solidFill>
              </a:rPr>
              <a:t> and whilst they exist united together, must constitute the same mass or </a:t>
            </a:r>
            <a:r>
              <a:rPr lang="en-US" i="1" dirty="0">
                <a:solidFill>
                  <a:prstClr val="black"/>
                </a:solidFill>
              </a:rPr>
              <a:t>the same body</a:t>
            </a:r>
            <a:r>
              <a:rPr lang="en-US" dirty="0">
                <a:solidFill>
                  <a:prstClr val="black"/>
                </a:solidFill>
              </a:rPr>
              <a:t> (Section 3).</a:t>
            </a:r>
          </a:p>
          <a:p>
            <a:pPr lvl="0"/>
            <a:r>
              <a:rPr lang="en-US" dirty="0">
                <a:solidFill>
                  <a:prstClr val="black"/>
                </a:solidFill>
              </a:rPr>
              <a:t>If this mass is stable and unchanging – then we have the same identity BUT “</a:t>
            </a:r>
            <a:r>
              <a:rPr lang="en-US" i="1" dirty="0">
                <a:solidFill>
                  <a:prstClr val="black"/>
                </a:solidFill>
              </a:rPr>
              <a:t>If one of these atoms be taken away, or one new one added, it is no longer the same mass or the same body, let the parts be ever the so jumbled</a:t>
            </a:r>
            <a:r>
              <a:rPr lang="en-US" dirty="0">
                <a:solidFill>
                  <a:prstClr val="black"/>
                </a:solidFill>
              </a:rPr>
              <a:t>.” (Section 3).</a:t>
            </a:r>
          </a:p>
          <a:p>
            <a:pPr lvl="0"/>
            <a:r>
              <a:rPr lang="en-US" dirty="0">
                <a:solidFill>
                  <a:prstClr val="black"/>
                </a:solidFill>
              </a:rPr>
              <a:t>Given this account we soon </a:t>
            </a:r>
            <a:r>
              <a:rPr lang="en-GB" dirty="0">
                <a:solidFill>
                  <a:prstClr val="black"/>
                </a:solidFill>
              </a:rPr>
              <a:t>realise</a:t>
            </a:r>
            <a:r>
              <a:rPr lang="en-US" dirty="0">
                <a:solidFill>
                  <a:prstClr val="black"/>
                </a:solidFill>
              </a:rPr>
              <a:t> that persistence of the same body overtime maybe difficult as a change (addition or subtraction) if one atom means a change in the identity of the body</a:t>
            </a:r>
            <a:endParaRPr lang="en-GB" dirty="0"/>
          </a:p>
        </p:txBody>
      </p:sp>
    </p:spTree>
    <p:extLst>
      <p:ext uri="{BB962C8B-B14F-4D97-AF65-F5344CB8AC3E}">
        <p14:creationId xmlns:p14="http://schemas.microsoft.com/office/powerpoint/2010/main" val="2749780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78766"/>
          </a:xfrm>
        </p:spPr>
        <p:txBody>
          <a:bodyPr/>
          <a:lstStyle/>
          <a:p>
            <a:pPr algn="ctr"/>
            <a:r>
              <a:rPr lang="en-US" dirty="0"/>
              <a:t>Bodies </a:t>
            </a:r>
            <a:endParaRPr lang="en-GB" dirty="0"/>
          </a:p>
        </p:txBody>
      </p:sp>
      <p:sp>
        <p:nvSpPr>
          <p:cNvPr id="3" name="Content Placeholder 2"/>
          <p:cNvSpPr>
            <a:spLocks noGrp="1"/>
          </p:cNvSpPr>
          <p:nvPr>
            <p:ph idx="1"/>
          </p:nvPr>
        </p:nvSpPr>
        <p:spPr>
          <a:xfrm>
            <a:off x="838200" y="1343891"/>
            <a:ext cx="10515600" cy="4833071"/>
          </a:xfrm>
        </p:spPr>
        <p:txBody>
          <a:bodyPr/>
          <a:lstStyle/>
          <a:p>
            <a:r>
              <a:rPr lang="en-US" dirty="0"/>
              <a:t>How then he asks can we speak of the same thing over time – for example this large oak? (section 4) For it was once a tiny sapling and now is a massive 100ft tree! How does this </a:t>
            </a:r>
            <a:r>
              <a:rPr lang="en-US" i="1" dirty="0"/>
              <a:t>same oak</a:t>
            </a:r>
            <a:r>
              <a:rPr lang="en-US" dirty="0"/>
              <a:t> – as we are content to identify it differ from the bundle of matter which comprises it – given that anatomically it is very different now to when it was a sapling</a:t>
            </a:r>
          </a:p>
          <a:p>
            <a:r>
              <a:rPr lang="en-US" dirty="0"/>
              <a:t>The answer essentially is that it is bodily continuous over time. Consider the ship of Theseus and the </a:t>
            </a:r>
            <a:r>
              <a:rPr lang="en-US" i="1" dirty="0"/>
              <a:t>gradual</a:t>
            </a:r>
            <a:r>
              <a:rPr lang="en-US" dirty="0"/>
              <a:t> replacement of parts. Eventually, they have all disappeared/been replaced but this happens </a:t>
            </a:r>
            <a:r>
              <a:rPr lang="en-US" i="1" dirty="0"/>
              <a:t>gradually </a:t>
            </a:r>
            <a:r>
              <a:rPr lang="en-US" dirty="0"/>
              <a:t>over time and we (may) be ready to accept such changes in substance </a:t>
            </a:r>
            <a:r>
              <a:rPr lang="en-US" u="sng" dirty="0"/>
              <a:t>and still be ready to call this the same particular thing?</a:t>
            </a:r>
          </a:p>
          <a:p>
            <a:endParaRPr lang="en-GB" dirty="0"/>
          </a:p>
        </p:txBody>
      </p:sp>
    </p:spTree>
    <p:extLst>
      <p:ext uri="{BB962C8B-B14F-4D97-AF65-F5344CB8AC3E}">
        <p14:creationId xmlns:p14="http://schemas.microsoft.com/office/powerpoint/2010/main" val="146410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26473"/>
            <a:ext cx="10515600" cy="1191491"/>
          </a:xfrm>
        </p:spPr>
        <p:txBody>
          <a:bodyPr/>
          <a:lstStyle/>
          <a:p>
            <a:pPr algn="ctr"/>
            <a:r>
              <a:rPr lang="en-US" dirty="0"/>
              <a:t>Non-Human Animals</a:t>
            </a:r>
            <a:endParaRPr lang="en-GB" dirty="0"/>
          </a:p>
        </p:txBody>
      </p:sp>
      <p:sp>
        <p:nvSpPr>
          <p:cNvPr id="3" name="Content Placeholder 2"/>
          <p:cNvSpPr>
            <a:spLocks noGrp="1"/>
          </p:cNvSpPr>
          <p:nvPr>
            <p:ph idx="1"/>
          </p:nvPr>
        </p:nvSpPr>
        <p:spPr>
          <a:xfrm>
            <a:off x="838200" y="1717964"/>
            <a:ext cx="10515600" cy="4835235"/>
          </a:xfrm>
        </p:spPr>
        <p:txBody>
          <a:bodyPr/>
          <a:lstStyle/>
          <a:p>
            <a:r>
              <a:rPr lang="en-US" dirty="0"/>
              <a:t>The same is true (Section 5) of animals (Brutes!). Though they are more akin to machines…</a:t>
            </a:r>
          </a:p>
          <a:p>
            <a:r>
              <a:rPr lang="en-US" dirty="0"/>
              <a:t>It is the continuity and coherence of the assembled parts over-time(the body) that guarantees the identity of the particular plant or the animal</a:t>
            </a:r>
          </a:p>
          <a:p>
            <a:r>
              <a:rPr lang="en-US" sz="2400" i="1" dirty="0"/>
              <a:t>“An animal is a living organized body; and consequently the same animal, as we have observed, is the same continued life communicated to different particles of matter, as they happen successively to be united to that organized living body.” </a:t>
            </a:r>
            <a:r>
              <a:rPr lang="en-US" sz="2400" dirty="0"/>
              <a:t>(Section 8).</a:t>
            </a:r>
            <a:endParaRPr lang="en-GB" sz="2400" i="1" dirty="0"/>
          </a:p>
        </p:txBody>
      </p:sp>
    </p:spTree>
    <p:extLst>
      <p:ext uri="{BB962C8B-B14F-4D97-AF65-F5344CB8AC3E}">
        <p14:creationId xmlns:p14="http://schemas.microsoft.com/office/powerpoint/2010/main" val="4051679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78766"/>
          </a:xfrm>
        </p:spPr>
        <p:txBody>
          <a:bodyPr/>
          <a:lstStyle/>
          <a:p>
            <a:pPr algn="ctr"/>
            <a:r>
              <a:rPr lang="en-US" dirty="0"/>
              <a:t>Men (and Women) – Human Beings</a:t>
            </a:r>
            <a:endParaRPr lang="en-GB" dirty="0"/>
          </a:p>
        </p:txBody>
      </p:sp>
      <p:sp>
        <p:nvSpPr>
          <p:cNvPr id="3" name="Content Placeholder 2"/>
          <p:cNvSpPr>
            <a:spLocks noGrp="1"/>
          </p:cNvSpPr>
          <p:nvPr>
            <p:ph idx="1"/>
          </p:nvPr>
        </p:nvSpPr>
        <p:spPr>
          <a:xfrm>
            <a:off x="838200" y="1537854"/>
            <a:ext cx="10515600" cy="5126181"/>
          </a:xfrm>
        </p:spPr>
        <p:txBody>
          <a:bodyPr>
            <a:normAutofit lnSpcReduction="10000"/>
          </a:bodyPr>
          <a:lstStyle/>
          <a:p>
            <a:r>
              <a:rPr lang="en-US" dirty="0"/>
              <a:t>The same is basically true of the man. The term </a:t>
            </a:r>
            <a:r>
              <a:rPr lang="en-US" i="1" dirty="0"/>
              <a:t>man</a:t>
            </a:r>
            <a:r>
              <a:rPr lang="en-US" dirty="0"/>
              <a:t> here refers to the physical entity – the bodily continuous being. The </a:t>
            </a:r>
            <a:r>
              <a:rPr lang="en-US" i="1" dirty="0"/>
              <a:t>identity of a man</a:t>
            </a:r>
            <a:r>
              <a:rPr lang="en-US" dirty="0"/>
              <a:t> refers to:</a:t>
            </a:r>
          </a:p>
          <a:p>
            <a:r>
              <a:rPr lang="en-US" i="1" dirty="0"/>
              <a:t>“</a:t>
            </a:r>
            <a:r>
              <a:rPr lang="en-US" dirty="0"/>
              <a:t>…</a:t>
            </a:r>
            <a:r>
              <a:rPr lang="en-US" i="1" dirty="0"/>
              <a:t>Nothing but a participation of the same continued life viz., in nothing but a participation of the same continued life by constantly fleeting particles of matter, in succession vitally united to the same organized body.</a:t>
            </a:r>
            <a:r>
              <a:rPr lang="en-US" dirty="0"/>
              <a:t>” (Section 5).</a:t>
            </a:r>
          </a:p>
          <a:p>
            <a:r>
              <a:rPr lang="en-US" dirty="0"/>
              <a:t>BUT! This only gives us the man…we (and so too Locke) are concerned with the PERSON and this is something substantially more….</a:t>
            </a:r>
          </a:p>
          <a:p>
            <a:r>
              <a:rPr lang="en-US" dirty="0"/>
              <a:t>The </a:t>
            </a:r>
            <a:r>
              <a:rPr lang="en-US" i="1" dirty="0"/>
              <a:t>Person </a:t>
            </a:r>
            <a:r>
              <a:rPr lang="en-US" dirty="0"/>
              <a:t>is more than just the physical body….</a:t>
            </a:r>
          </a:p>
          <a:p>
            <a:r>
              <a:rPr lang="en-US" dirty="0"/>
              <a:t>Can you say what this more refers to or consist in?</a:t>
            </a:r>
          </a:p>
        </p:txBody>
      </p:sp>
    </p:spTree>
    <p:extLst>
      <p:ext uri="{BB962C8B-B14F-4D97-AF65-F5344CB8AC3E}">
        <p14:creationId xmlns:p14="http://schemas.microsoft.com/office/powerpoint/2010/main" val="1117751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7421"/>
            <a:ext cx="10515600" cy="900751"/>
          </a:xfrm>
        </p:spPr>
        <p:txBody>
          <a:bodyPr>
            <a:normAutofit/>
          </a:bodyPr>
          <a:lstStyle/>
          <a:p>
            <a:pPr algn="ctr"/>
            <a:r>
              <a:rPr lang="en-GB" dirty="0"/>
              <a:t>The Soul: A thinking substance</a:t>
            </a:r>
          </a:p>
        </p:txBody>
      </p:sp>
      <p:sp>
        <p:nvSpPr>
          <p:cNvPr id="3" name="Content Placeholder 2"/>
          <p:cNvSpPr>
            <a:spLocks noGrp="1"/>
          </p:cNvSpPr>
          <p:nvPr>
            <p:ph idx="1"/>
          </p:nvPr>
        </p:nvSpPr>
        <p:spPr>
          <a:xfrm>
            <a:off x="838200" y="1282890"/>
            <a:ext cx="10515600" cy="5575110"/>
          </a:xfrm>
        </p:spPr>
        <p:txBody>
          <a:bodyPr>
            <a:normAutofit lnSpcReduction="10000"/>
          </a:bodyPr>
          <a:lstStyle/>
          <a:p>
            <a:r>
              <a:rPr lang="en-GB" dirty="0"/>
              <a:t>Having rejected the idea of a person as being the bodily continuous man Locke goes on to consider a </a:t>
            </a:r>
            <a:r>
              <a:rPr lang="en-GB" b="1" dirty="0"/>
              <a:t>soul</a:t>
            </a:r>
            <a:r>
              <a:rPr lang="en-GB" dirty="0"/>
              <a:t> as a possible candidate for human identity– an entity such as we encounter in the work of Descartes and as we have more than hinted already, he finds that the soul is not sufficient to guarantee identity</a:t>
            </a:r>
          </a:p>
          <a:p>
            <a:r>
              <a:rPr lang="en-GB" dirty="0"/>
              <a:t>In Section 6 he considers first – in passing the idea that a soul maybe united to several different bodies.</a:t>
            </a:r>
          </a:p>
          <a:p>
            <a:r>
              <a:rPr lang="en-GB" dirty="0"/>
              <a:t>He develops this more explicitly in Sections 12-15 by asking the following two questions: </a:t>
            </a:r>
          </a:p>
          <a:p>
            <a:r>
              <a:rPr lang="en-GB" dirty="0"/>
              <a:t>1	Can the same person remain/persist throughout a change of thinking substance (soul)?</a:t>
            </a:r>
          </a:p>
          <a:p>
            <a:r>
              <a:rPr lang="en-GB" dirty="0"/>
              <a:t>2	Can a thinking substance (soul) at different times be united with different bodies?</a:t>
            </a:r>
          </a:p>
          <a:p>
            <a:endParaRPr lang="en-GB" dirty="0"/>
          </a:p>
        </p:txBody>
      </p:sp>
    </p:spTree>
    <p:extLst>
      <p:ext uri="{BB962C8B-B14F-4D97-AF65-F5344CB8AC3E}">
        <p14:creationId xmlns:p14="http://schemas.microsoft.com/office/powerpoint/2010/main" val="1602344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385455"/>
            <a:ext cx="10515600" cy="4791509"/>
          </a:xfrm>
        </p:spPr>
        <p:txBody>
          <a:bodyPr>
            <a:normAutofit lnSpcReduction="10000"/>
          </a:bodyPr>
          <a:lstStyle/>
          <a:p>
            <a:r>
              <a:rPr lang="en-GB" dirty="0"/>
              <a:t>The answer to both questions is YES! </a:t>
            </a:r>
          </a:p>
          <a:p>
            <a:r>
              <a:rPr lang="en-GB" dirty="0"/>
              <a:t>He has already (you may recall) rejected the idea that personhood could reside in a material substance – one whose bundle of atoms is constantly changing – </a:t>
            </a:r>
            <a:r>
              <a:rPr lang="en-GB" dirty="0" err="1"/>
              <a:t>tho</a:t>
            </a:r>
            <a:r>
              <a:rPr lang="en-GB" dirty="0"/>
              <a:t> even with this change, we are content to say that this is the same tree or animal…or man</a:t>
            </a:r>
          </a:p>
          <a:p>
            <a:r>
              <a:rPr lang="en-GB" dirty="0"/>
              <a:t>But substance alone cannot do the job: if material substance cannot explain the identity over time of animals – neither can </a:t>
            </a:r>
            <a:r>
              <a:rPr lang="en-GB" i="1" dirty="0"/>
              <a:t>immaterial</a:t>
            </a:r>
            <a:r>
              <a:rPr lang="en-GB" dirty="0"/>
              <a:t> substance account for the identity over time of </a:t>
            </a:r>
            <a:r>
              <a:rPr lang="en-GB" i="1" dirty="0"/>
              <a:t>persons.</a:t>
            </a:r>
          </a:p>
          <a:p>
            <a:r>
              <a:rPr lang="en-GB" dirty="0"/>
              <a:t>In Section 13 he considers that our lack of knowledge or understanding of souls/immaterial substances makes it difficult for us to conceive of a person having many different souls or even to know if they did – but in principle he thinks it is possible</a:t>
            </a:r>
          </a:p>
          <a:p>
            <a:endParaRPr lang="en-GB" dirty="0"/>
          </a:p>
          <a:p>
            <a:endParaRPr lang="en-GB" dirty="0"/>
          </a:p>
        </p:txBody>
      </p:sp>
    </p:spTree>
    <p:extLst>
      <p:ext uri="{BB962C8B-B14F-4D97-AF65-F5344CB8AC3E}">
        <p14:creationId xmlns:p14="http://schemas.microsoft.com/office/powerpoint/2010/main" val="42286552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29145" y="740780"/>
            <a:ext cx="10515600" cy="5755554"/>
          </a:xfrm>
        </p:spPr>
        <p:txBody>
          <a:bodyPr>
            <a:normAutofit/>
          </a:bodyPr>
          <a:lstStyle/>
          <a:p>
            <a:pPr lvl="0"/>
            <a:r>
              <a:rPr lang="en-GB" dirty="0">
                <a:solidFill>
                  <a:prstClr val="black"/>
                </a:solidFill>
              </a:rPr>
              <a:t>In Section 14 he confronts the second question – the possibility that the same individual soul could at different times be united with different persons</a:t>
            </a:r>
          </a:p>
          <a:p>
            <a:pPr lvl="0"/>
            <a:r>
              <a:rPr lang="en-GB" dirty="0">
                <a:solidFill>
                  <a:prstClr val="black"/>
                </a:solidFill>
              </a:rPr>
              <a:t>Here he has in mind the transmigration of a soul (as would need to happen in cases of reincarnation). He considers for example the possibility that Socrates‘ soul might for example inhabit another person </a:t>
            </a:r>
          </a:p>
          <a:p>
            <a:pPr lvl="0"/>
            <a:r>
              <a:rPr lang="en-GB" dirty="0">
                <a:solidFill>
                  <a:prstClr val="black"/>
                </a:solidFill>
              </a:rPr>
              <a:t>But what sense does this have in relation to the persistence of Socrates over time – if the person who now considers himself to be Socrates has </a:t>
            </a:r>
            <a:r>
              <a:rPr lang="en-GB" i="1" dirty="0">
                <a:solidFill>
                  <a:prstClr val="black"/>
                </a:solidFill>
              </a:rPr>
              <a:t>no memories</a:t>
            </a:r>
            <a:r>
              <a:rPr lang="en-GB" dirty="0">
                <a:solidFill>
                  <a:prstClr val="black"/>
                </a:solidFill>
              </a:rPr>
              <a:t> belonging to Socrates..</a:t>
            </a:r>
          </a:p>
          <a:p>
            <a:pPr lvl="0"/>
            <a:r>
              <a:rPr lang="en-GB" dirty="0">
                <a:solidFill>
                  <a:prstClr val="black"/>
                </a:solidFill>
              </a:rPr>
              <a:t>The soul (immaterial substance) maybe present but this is not sufficient to guarantee the person…</a:t>
            </a:r>
            <a:endParaRPr lang="en-US" dirty="0">
              <a:solidFill>
                <a:prstClr val="black"/>
              </a:solidFill>
            </a:endParaRPr>
          </a:p>
          <a:p>
            <a:endParaRPr lang="en-GB" dirty="0"/>
          </a:p>
        </p:txBody>
      </p:sp>
    </p:spTree>
    <p:extLst>
      <p:ext uri="{BB962C8B-B14F-4D97-AF65-F5344CB8AC3E}">
        <p14:creationId xmlns:p14="http://schemas.microsoft.com/office/powerpoint/2010/main" val="13946067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81743"/>
            <a:ext cx="10515600" cy="5392202"/>
          </a:xfrm>
        </p:spPr>
        <p:txBody>
          <a:bodyPr>
            <a:normAutofit lnSpcReduction="10000"/>
          </a:bodyPr>
          <a:lstStyle/>
          <a:p>
            <a:r>
              <a:rPr lang="en-GB" dirty="0"/>
              <a:t>‘</a:t>
            </a:r>
            <a:r>
              <a:rPr lang="en-GB" i="1" dirty="0"/>
              <a:t>Let anyone reflect upon himself and conclude that he has in himself an immaterial spirit, which is that which thinks in him, and, in the constant change of his body keeps him the same: and is that which he calls himself; let him also suppose it be the same soul as Nestor or </a:t>
            </a:r>
            <a:r>
              <a:rPr lang="en-GB" i="1" dirty="0" err="1"/>
              <a:t>Thersites</a:t>
            </a:r>
            <a:r>
              <a:rPr lang="en-GB" i="1" dirty="0"/>
              <a:t> at the siege of Troy (for souls being, as far as we know anything of them, indifferent to any parcel of matter, the supposition has no absurdity in it)…but he now having no consciousness of any of the actions of either Nestor or </a:t>
            </a:r>
            <a:r>
              <a:rPr lang="en-GB" i="1" dirty="0" err="1"/>
              <a:t>Theristes</a:t>
            </a:r>
            <a:r>
              <a:rPr lang="en-GB" i="1" dirty="0"/>
              <a:t>, does or can he conceive himself the same person with either of them? </a:t>
            </a:r>
            <a:r>
              <a:rPr lang="en-GB" dirty="0"/>
              <a:t>(Section 14)</a:t>
            </a:r>
          </a:p>
          <a:p>
            <a:pPr lvl="0"/>
            <a:r>
              <a:rPr lang="en-US" dirty="0">
                <a:solidFill>
                  <a:prstClr val="black"/>
                </a:solidFill>
              </a:rPr>
              <a:t>In section 15, he imagines the soul of a prince migrating to the body of a cobbler </a:t>
            </a:r>
            <a:r>
              <a:rPr lang="en-US" i="1" dirty="0">
                <a:solidFill>
                  <a:prstClr val="black"/>
                </a:solidFill>
              </a:rPr>
              <a:t>but carrying with it the consciousness of the of the prince's past life…</a:t>
            </a:r>
            <a:r>
              <a:rPr lang="en-US" dirty="0">
                <a:solidFill>
                  <a:prstClr val="black"/>
                </a:solidFill>
              </a:rPr>
              <a:t>the prince’s memories</a:t>
            </a:r>
            <a:endParaRPr lang="en-US" i="1" dirty="0">
              <a:solidFill>
                <a:prstClr val="black"/>
              </a:solidFill>
            </a:endParaRPr>
          </a:p>
          <a:p>
            <a:pPr lvl="0"/>
            <a:r>
              <a:rPr lang="en-US" dirty="0">
                <a:solidFill>
                  <a:prstClr val="black"/>
                </a:solidFill>
              </a:rPr>
              <a:t>It is this possibility that gives us the person of the prince (in the body of the cobbler…)</a:t>
            </a:r>
            <a:endParaRPr lang="en-GB" dirty="0">
              <a:solidFill>
                <a:prstClr val="black"/>
              </a:solidFill>
            </a:endParaRPr>
          </a:p>
          <a:p>
            <a:endParaRPr lang="en-GB" dirty="0"/>
          </a:p>
        </p:txBody>
      </p:sp>
    </p:spTree>
    <p:extLst>
      <p:ext uri="{BB962C8B-B14F-4D97-AF65-F5344CB8AC3E}">
        <p14:creationId xmlns:p14="http://schemas.microsoft.com/office/powerpoint/2010/main" val="28071090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44009"/>
            <a:ext cx="10515600" cy="5212208"/>
          </a:xfrm>
        </p:spPr>
        <p:txBody>
          <a:bodyPr>
            <a:normAutofit/>
          </a:bodyPr>
          <a:lstStyle/>
          <a:p>
            <a:r>
              <a:rPr lang="en-GB" dirty="0"/>
              <a:t>“</a:t>
            </a:r>
            <a:r>
              <a:rPr lang="en-GB" i="1" dirty="0"/>
              <a:t>And thus we may be able, without any difficulty, to conceive the same person at the resurrection, though in a body not exactly in make or parts the same which he had here, the same consciousness going with the soul that inhabits it. But yet the soul alone, in the change of bodies, would scarce….be enough to make the same man. For should the soul of the prince, carrying with it the consciousness of the prince’s past life, enter and inform the body of a cobbler, as soon deserted by his own soul, every one sees he would be the same person with the prince, accountable only for the prince’s actions….</a:t>
            </a:r>
            <a:r>
              <a:rPr lang="en-GB" dirty="0"/>
              <a:t>(Section 15)</a:t>
            </a:r>
          </a:p>
        </p:txBody>
      </p:sp>
    </p:spTree>
    <p:extLst>
      <p:ext uri="{BB962C8B-B14F-4D97-AF65-F5344CB8AC3E}">
        <p14:creationId xmlns:p14="http://schemas.microsoft.com/office/powerpoint/2010/main" val="15111752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71538"/>
            <a:ext cx="10515600" cy="5305426"/>
          </a:xfrm>
        </p:spPr>
        <p:txBody>
          <a:bodyPr/>
          <a:lstStyle/>
          <a:p>
            <a:r>
              <a:rPr lang="en-GB" dirty="0"/>
              <a:t>Indeed it is these memories of my past actions which make me accountable – which connect me with the past person to which I am to be identified. This brings in issues of accountability and responsibility</a:t>
            </a:r>
          </a:p>
          <a:p>
            <a:r>
              <a:rPr lang="en-GB" dirty="0"/>
              <a:t>As we noted at the beginning of the course, issues relating to personal relations and punishment hinge on personal identity. </a:t>
            </a:r>
          </a:p>
          <a:p>
            <a:r>
              <a:rPr lang="en-GB" dirty="0"/>
              <a:t>My memories are a direct link to the person who did the deed and if I have no consciousness of the action – or more correctly memory of it – I cannot be punished or rewarded…</a:t>
            </a:r>
          </a:p>
          <a:p>
            <a:r>
              <a:rPr lang="en-GB" dirty="0"/>
              <a:t>There seems to be an important moral consideration here...but….</a:t>
            </a:r>
          </a:p>
        </p:txBody>
      </p:sp>
    </p:spTree>
    <p:extLst>
      <p:ext uri="{BB962C8B-B14F-4D97-AF65-F5344CB8AC3E}">
        <p14:creationId xmlns:p14="http://schemas.microsoft.com/office/powerpoint/2010/main" val="21325829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00100"/>
            <a:ext cx="10515600" cy="5376863"/>
          </a:xfrm>
        </p:spPr>
        <p:txBody>
          <a:bodyPr/>
          <a:lstStyle/>
          <a:p>
            <a:r>
              <a:rPr lang="en-GB" dirty="0"/>
              <a:t>What if I have wholly lost my memory of some past actions – with no possibility of recall. Am I (still) not the person who did those forgotten deeds?</a:t>
            </a:r>
          </a:p>
          <a:p>
            <a:r>
              <a:rPr lang="en-GB" dirty="0"/>
              <a:t>What of the deeds I did when when sleep walking or when drunk – I am unaware of my actions….</a:t>
            </a:r>
          </a:p>
          <a:p>
            <a:r>
              <a:rPr lang="en-GB" dirty="0"/>
              <a:t>It maybe questionable whether I am morally responsible here….but surely despite my lack of conscious awareness…it was still </a:t>
            </a:r>
            <a:r>
              <a:rPr lang="en-GB" i="1" dirty="0"/>
              <a:t>me </a:t>
            </a:r>
            <a:r>
              <a:rPr lang="en-GB" dirty="0"/>
              <a:t>that did those deeds?</a:t>
            </a:r>
          </a:p>
          <a:p>
            <a:r>
              <a:rPr lang="en-GB" dirty="0"/>
              <a:t>And what of those individuals who – because of illness or trauma have no memory…are they to be denied personhood?!</a:t>
            </a:r>
          </a:p>
          <a:p>
            <a:endParaRPr lang="en-GB" dirty="0"/>
          </a:p>
        </p:txBody>
      </p:sp>
    </p:spTree>
    <p:extLst>
      <p:ext uri="{BB962C8B-B14F-4D97-AF65-F5344CB8AC3E}">
        <p14:creationId xmlns:p14="http://schemas.microsoft.com/office/powerpoint/2010/main" val="27376694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438275"/>
            <a:ext cx="10515600" cy="4738688"/>
          </a:xfrm>
        </p:spPr>
        <p:txBody>
          <a:bodyPr/>
          <a:lstStyle/>
          <a:p>
            <a:r>
              <a:rPr lang="en-GB" dirty="0"/>
              <a:t>Locke is aware of these objections but he does not think them fatal to his overall thesis…</a:t>
            </a:r>
          </a:p>
          <a:p>
            <a:r>
              <a:rPr lang="en-GB" dirty="0"/>
              <a:t>“</a:t>
            </a:r>
            <a:r>
              <a:rPr lang="en-GB" i="1" dirty="0"/>
              <a:t>In the great day </a:t>
            </a:r>
            <a:r>
              <a:rPr lang="en-GB" dirty="0"/>
              <a:t>(judgement day), </a:t>
            </a:r>
            <a:r>
              <a:rPr lang="en-GB" i="1" dirty="0"/>
              <a:t>wherein all the secrets of the heart shall be laid open, it may be reasonable to think no one shall be made to answer for what he knows nothing of, but shall receive his doom, his conscious accusing or excusing him.</a:t>
            </a:r>
            <a:r>
              <a:rPr lang="en-GB" dirty="0"/>
              <a:t>” (Section 27).</a:t>
            </a:r>
          </a:p>
          <a:p>
            <a:endParaRPr lang="en-GB" dirty="0"/>
          </a:p>
        </p:txBody>
      </p:sp>
    </p:spTree>
    <p:extLst>
      <p:ext uri="{BB962C8B-B14F-4D97-AF65-F5344CB8AC3E}">
        <p14:creationId xmlns:p14="http://schemas.microsoft.com/office/powerpoint/2010/main" val="5404072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67461"/>
          </a:xfrm>
        </p:spPr>
        <p:txBody>
          <a:bodyPr/>
          <a:lstStyle/>
          <a:p>
            <a:pPr algn="ctr"/>
            <a:r>
              <a:rPr lang="en-GB" dirty="0"/>
              <a:t>Other Objections to Locke: Thomas Reid</a:t>
            </a:r>
          </a:p>
        </p:txBody>
      </p:sp>
      <p:sp>
        <p:nvSpPr>
          <p:cNvPr id="3" name="Content Placeholder 2"/>
          <p:cNvSpPr>
            <a:spLocks noGrp="1"/>
          </p:cNvSpPr>
          <p:nvPr>
            <p:ph idx="1"/>
          </p:nvPr>
        </p:nvSpPr>
        <p:spPr>
          <a:xfrm>
            <a:off x="838200" y="1532586"/>
            <a:ext cx="10515600" cy="4644377"/>
          </a:xfrm>
        </p:spPr>
        <p:txBody>
          <a:bodyPr/>
          <a:lstStyle/>
          <a:p>
            <a:r>
              <a:rPr lang="en-GB" dirty="0"/>
              <a:t>Thomas Reid a Scottish philosopher of the period offered a famous and serious objection to Locke’s memory theory:</a:t>
            </a:r>
          </a:p>
          <a:p>
            <a:r>
              <a:rPr lang="en-GB" i="1" dirty="0"/>
              <a:t>‘Suppose a brave officer to have been flogged when a boy at school, for robbing an orchard, to have taken a standard from the enemy in his first campaign, and to have been made a general in advanced life. Suppose also, which must be admitted to be possible, that when he took the standard he was conscious of his having been flogged at school, and when made a general he was conscious of his taking the standard, but had absolutely lost the consciousness of his flogging.</a:t>
            </a:r>
            <a:r>
              <a:rPr lang="en-GB" dirty="0"/>
              <a:t>”</a:t>
            </a:r>
          </a:p>
          <a:p>
            <a:pPr marL="0" indent="0">
              <a:buNone/>
            </a:pPr>
            <a:endParaRPr lang="en-GB" sz="1800" dirty="0"/>
          </a:p>
        </p:txBody>
      </p:sp>
    </p:spTree>
    <p:extLst>
      <p:ext uri="{BB962C8B-B14F-4D97-AF65-F5344CB8AC3E}">
        <p14:creationId xmlns:p14="http://schemas.microsoft.com/office/powerpoint/2010/main" val="308693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84856"/>
            <a:ext cx="10515600" cy="5203065"/>
          </a:xfrm>
        </p:spPr>
        <p:txBody>
          <a:bodyPr/>
          <a:lstStyle/>
          <a:p>
            <a:r>
              <a:rPr lang="en-GB" dirty="0"/>
              <a:t>But even this response (see notes) does not completely get us off the hook – for – as noted there maybe lapses in the thread of memories – so that there is no </a:t>
            </a:r>
            <a:r>
              <a:rPr lang="en-GB" i="1" dirty="0"/>
              <a:t>continuous</a:t>
            </a:r>
            <a:r>
              <a:rPr lang="en-GB" dirty="0"/>
              <a:t> memory chain going back…</a:t>
            </a:r>
          </a:p>
          <a:p>
            <a:r>
              <a:rPr lang="en-GB" dirty="0"/>
              <a:t>Consider also the following scenario: As the elderly general I remember my childhood quite clearly…but due to some kind of dementia I do not remember the near future…or even what I did yesterday…</a:t>
            </a:r>
          </a:p>
          <a:p>
            <a:r>
              <a:rPr lang="en-GB" dirty="0"/>
              <a:t>For more complicated scenarios and responses, see John Perry, (Ed.), </a:t>
            </a:r>
            <a:r>
              <a:rPr lang="en-GB" i="1" dirty="0"/>
              <a:t>Personal Identity, </a:t>
            </a:r>
            <a:r>
              <a:rPr lang="en-GB" dirty="0"/>
              <a:t>pp. 12-20</a:t>
            </a:r>
          </a:p>
        </p:txBody>
      </p:sp>
    </p:spTree>
    <p:extLst>
      <p:ext uri="{BB962C8B-B14F-4D97-AF65-F5344CB8AC3E}">
        <p14:creationId xmlns:p14="http://schemas.microsoft.com/office/powerpoint/2010/main" val="37503724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Locke’s circular definition</a:t>
            </a:r>
          </a:p>
        </p:txBody>
      </p:sp>
      <p:sp>
        <p:nvSpPr>
          <p:cNvPr id="3" name="Content Placeholder 2"/>
          <p:cNvSpPr>
            <a:spLocks noGrp="1"/>
          </p:cNvSpPr>
          <p:nvPr>
            <p:ph idx="1"/>
          </p:nvPr>
        </p:nvSpPr>
        <p:spPr>
          <a:xfrm>
            <a:off x="838200" y="1545465"/>
            <a:ext cx="10515600" cy="4631498"/>
          </a:xfrm>
        </p:spPr>
        <p:txBody>
          <a:bodyPr/>
          <a:lstStyle/>
          <a:p>
            <a:r>
              <a:rPr lang="en-GB" dirty="0"/>
              <a:t>Unfortunately, there seems to be a fatal weakness to Locke’s definition – that it is memories of the past that identify the present person now with the person who did such and such in the past.</a:t>
            </a:r>
          </a:p>
          <a:p>
            <a:r>
              <a:rPr lang="en-GB" dirty="0"/>
              <a:t>Do memories not </a:t>
            </a:r>
            <a:r>
              <a:rPr lang="en-GB" i="1" dirty="0"/>
              <a:t>pre-suppose </a:t>
            </a:r>
            <a:r>
              <a:rPr lang="en-GB" dirty="0"/>
              <a:t>persons rather than guarantee their persistence over time? Do we not need persons to ‘hang memories’ on… </a:t>
            </a:r>
          </a:p>
          <a:p>
            <a:r>
              <a:rPr lang="en-GB" dirty="0"/>
              <a:t>If we have memories – we need persons. We cant have memories without persons </a:t>
            </a:r>
          </a:p>
        </p:txBody>
      </p:sp>
    </p:spTree>
    <p:extLst>
      <p:ext uri="{BB962C8B-B14F-4D97-AF65-F5344CB8AC3E}">
        <p14:creationId xmlns:p14="http://schemas.microsoft.com/office/powerpoint/2010/main" val="27561174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0304"/>
            <a:ext cx="10515600" cy="850006"/>
          </a:xfrm>
        </p:spPr>
        <p:txBody>
          <a:bodyPr>
            <a:normAutofit/>
          </a:bodyPr>
          <a:lstStyle/>
          <a:p>
            <a:pPr algn="ctr"/>
            <a:r>
              <a:rPr lang="en-GB" dirty="0"/>
              <a:t>Apparent memories – not real ones</a:t>
            </a:r>
          </a:p>
        </p:txBody>
      </p:sp>
      <p:sp>
        <p:nvSpPr>
          <p:cNvPr id="3" name="Content Placeholder 2"/>
          <p:cNvSpPr>
            <a:spLocks noGrp="1"/>
          </p:cNvSpPr>
          <p:nvPr>
            <p:ph idx="1"/>
          </p:nvPr>
        </p:nvSpPr>
        <p:spPr>
          <a:xfrm>
            <a:off x="838200" y="1030310"/>
            <a:ext cx="10515600" cy="5827689"/>
          </a:xfrm>
        </p:spPr>
        <p:txBody>
          <a:bodyPr>
            <a:normAutofit fontScale="92500" lnSpcReduction="10000"/>
          </a:bodyPr>
          <a:lstStyle/>
          <a:p>
            <a:r>
              <a:rPr lang="en-GB" dirty="0"/>
              <a:t>We have spoken of lack of memories but what of apparent memories…</a:t>
            </a:r>
          </a:p>
          <a:p>
            <a:r>
              <a:rPr lang="en-GB" dirty="0"/>
              <a:t>When I think I remember a specific event/doing something…but am mistaken It wasn’t me!</a:t>
            </a:r>
          </a:p>
          <a:p>
            <a:r>
              <a:rPr lang="en-GB" dirty="0"/>
              <a:t>What guarantees that the memory is an actual memory…</a:t>
            </a:r>
            <a:r>
              <a:rPr lang="en-GB" i="1" dirty="0"/>
              <a:t>my </a:t>
            </a:r>
            <a:r>
              <a:rPr lang="en-GB" dirty="0"/>
              <a:t>authentic memory…</a:t>
            </a:r>
          </a:p>
          <a:p>
            <a:r>
              <a:rPr lang="en-GB" dirty="0"/>
              <a:t>Well exactly that!</a:t>
            </a:r>
          </a:p>
          <a:p>
            <a:r>
              <a:rPr lang="en-GB" dirty="0"/>
              <a:t>ME!...</a:t>
            </a:r>
          </a:p>
          <a:p>
            <a:r>
              <a:rPr lang="en-GB" dirty="0"/>
              <a:t>Genuine memories are just so if what I remember doing…I actually </a:t>
            </a:r>
            <a:r>
              <a:rPr lang="en-GB" i="1" dirty="0"/>
              <a:t>did do…</a:t>
            </a:r>
            <a:r>
              <a:rPr lang="en-GB" dirty="0"/>
              <a:t> this is a truism – trivially true - BUT it has fatal consequences for Locke</a:t>
            </a:r>
          </a:p>
          <a:p>
            <a:r>
              <a:rPr lang="en-GB" dirty="0"/>
              <a:t>For what guarantees these memories over time is just this entity me/the person who has them.</a:t>
            </a:r>
          </a:p>
          <a:p>
            <a:r>
              <a:rPr lang="en-GB" dirty="0"/>
              <a:t> This is fatal for Locke because he tries to give/guarantee us the person </a:t>
            </a:r>
            <a:r>
              <a:rPr lang="en-GB" i="1" dirty="0"/>
              <a:t>via </a:t>
            </a:r>
            <a:r>
              <a:rPr lang="en-GB" dirty="0"/>
              <a:t>the memories…but the reality is that the memories only appear once we have the person</a:t>
            </a:r>
          </a:p>
        </p:txBody>
      </p:sp>
    </p:spTree>
    <p:extLst>
      <p:ext uri="{BB962C8B-B14F-4D97-AF65-F5344CB8AC3E}">
        <p14:creationId xmlns:p14="http://schemas.microsoft.com/office/powerpoint/2010/main" val="22215134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53037"/>
            <a:ext cx="10515600" cy="5301199"/>
          </a:xfrm>
        </p:spPr>
        <p:txBody>
          <a:bodyPr/>
          <a:lstStyle/>
          <a:p>
            <a:r>
              <a:rPr lang="en-GB" dirty="0"/>
              <a:t>Again – there are philosophers –most notably Sydney Shoemaker who have attempted to answer these objections</a:t>
            </a:r>
          </a:p>
          <a:p>
            <a:r>
              <a:rPr lang="en-GB" dirty="0"/>
              <a:t>See: Sydney Shoemaker, ‘Personal Identity and Memory, in, </a:t>
            </a:r>
            <a:r>
              <a:rPr lang="en-GB" i="1" dirty="0"/>
              <a:t>Personal Identity, </a:t>
            </a:r>
            <a:r>
              <a:rPr lang="en-GB" dirty="0"/>
              <a:t>John Perry, (Ed.), pp. 119-134.</a:t>
            </a:r>
          </a:p>
          <a:p>
            <a:r>
              <a:rPr lang="en-GB" dirty="0"/>
              <a:t>In response, see: David Cockburn, </a:t>
            </a:r>
            <a:r>
              <a:rPr lang="en-GB" i="1" dirty="0"/>
              <a:t>Other Human Beings</a:t>
            </a:r>
            <a:r>
              <a:rPr lang="en-GB" dirty="0"/>
              <a:t>, Chapter 9, pp. </a:t>
            </a:r>
            <a:r>
              <a:rPr lang="en-GB"/>
              <a:t>161-62</a:t>
            </a:r>
            <a:endParaRPr lang="en-GB" dirty="0"/>
          </a:p>
        </p:txBody>
      </p:sp>
    </p:spTree>
    <p:extLst>
      <p:ext uri="{BB962C8B-B14F-4D97-AF65-F5344CB8AC3E}">
        <p14:creationId xmlns:p14="http://schemas.microsoft.com/office/powerpoint/2010/main" val="16417472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t>Essential Reading</a:t>
            </a:r>
          </a:p>
        </p:txBody>
      </p:sp>
      <p:sp>
        <p:nvSpPr>
          <p:cNvPr id="3" name="Content Placeholder 2"/>
          <p:cNvSpPr>
            <a:spLocks noGrp="1"/>
          </p:cNvSpPr>
          <p:nvPr>
            <p:ph idx="1"/>
          </p:nvPr>
        </p:nvSpPr>
        <p:spPr/>
        <p:txBody>
          <a:bodyPr/>
          <a:lstStyle/>
          <a:p>
            <a:r>
              <a:rPr lang="en-GB" sz="3600" dirty="0"/>
              <a:t>John Perry, </a:t>
            </a:r>
            <a:r>
              <a:rPr lang="en-GB" sz="3600" i="1" dirty="0"/>
              <a:t>A Dialogue on Personal Identity</a:t>
            </a:r>
            <a:r>
              <a:rPr lang="en-GB" sz="3600" dirty="0"/>
              <a:t>, 2</a:t>
            </a:r>
            <a:r>
              <a:rPr lang="en-GB" sz="3600" baseline="30000" dirty="0"/>
              <a:t>nd</a:t>
            </a:r>
            <a:r>
              <a:rPr lang="en-GB" sz="3600" dirty="0"/>
              <a:t> Night/Dialogue </a:t>
            </a:r>
          </a:p>
          <a:p>
            <a:endParaRPr lang="en-GB" dirty="0"/>
          </a:p>
        </p:txBody>
      </p:sp>
    </p:spTree>
    <p:extLst>
      <p:ext uri="{BB962C8B-B14F-4D97-AF65-F5344CB8AC3E}">
        <p14:creationId xmlns:p14="http://schemas.microsoft.com/office/powerpoint/2010/main" val="5012695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1075</TotalTime>
  <Words>3083</Words>
  <Application>Microsoft Office PowerPoint</Application>
  <PresentationFormat>Widescreen</PresentationFormat>
  <Paragraphs>110</Paragraphs>
  <Slides>24</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Times New Roman</vt:lpstr>
      <vt:lpstr>Office Theme</vt:lpstr>
      <vt:lpstr>John Locke</vt:lpstr>
      <vt:lpstr>Recap: The problems with souls….</vt:lpstr>
      <vt:lpstr>PowerPoint Presentation</vt:lpstr>
      <vt:lpstr>John Locke: An Enquiry into Human Understanding, Ch. 27</vt:lpstr>
      <vt:lpstr>PowerPoint Presentation</vt:lpstr>
      <vt:lpstr>PowerPoint Presentation</vt:lpstr>
      <vt:lpstr>Bodies</vt:lpstr>
      <vt:lpstr>Bodies </vt:lpstr>
      <vt:lpstr>Non-Human Animals</vt:lpstr>
      <vt:lpstr>Men (and Women) – Human Beings</vt:lpstr>
      <vt:lpstr>The Soul: A thinking substance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Other Objections to Locke: Thomas Reid</vt:lpstr>
      <vt:lpstr>PowerPoint Presentation</vt:lpstr>
      <vt:lpstr>Locke’s circular definition</vt:lpstr>
      <vt:lpstr>Apparent memories – not real ones</vt:lpstr>
      <vt:lpstr>PowerPoint Presentation</vt:lpstr>
      <vt:lpstr>Essential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John Locke</dc:title>
  <dc:creator>mari lawrey</dc:creator>
  <cp:lastModifiedBy>mari lawrey</cp:lastModifiedBy>
  <cp:revision>78</cp:revision>
  <dcterms:created xsi:type="dcterms:W3CDTF">2016-01-15T19:30:49Z</dcterms:created>
  <dcterms:modified xsi:type="dcterms:W3CDTF">2016-10-20T18:49:10Z</dcterms:modified>
</cp:coreProperties>
</file>