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3"/>
  </p:notesMasterIdLst>
  <p:sldIdLst>
    <p:sldId id="278" r:id="rId2"/>
    <p:sldId id="282" r:id="rId3"/>
    <p:sldId id="305" r:id="rId4"/>
    <p:sldId id="333" r:id="rId5"/>
    <p:sldId id="279" r:id="rId6"/>
    <p:sldId id="331" r:id="rId7"/>
    <p:sldId id="280" r:id="rId8"/>
    <p:sldId id="332" r:id="rId9"/>
    <p:sldId id="283" r:id="rId10"/>
    <p:sldId id="284" r:id="rId11"/>
    <p:sldId id="306" r:id="rId12"/>
    <p:sldId id="334" r:id="rId13"/>
    <p:sldId id="273" r:id="rId14"/>
    <p:sldId id="296" r:id="rId15"/>
    <p:sldId id="542" r:id="rId16"/>
    <p:sldId id="692" r:id="rId17"/>
    <p:sldId id="287" r:id="rId18"/>
    <p:sldId id="288" r:id="rId19"/>
    <p:sldId id="538" r:id="rId20"/>
    <p:sldId id="543" r:id="rId21"/>
    <p:sldId id="286" r:id="rId22"/>
    <p:sldId id="330" r:id="rId23"/>
    <p:sldId id="289" r:id="rId24"/>
    <p:sldId id="329" r:id="rId25"/>
    <p:sldId id="290" r:id="rId26"/>
    <p:sldId id="291" r:id="rId27"/>
    <p:sldId id="292" r:id="rId28"/>
    <p:sldId id="294" r:id="rId29"/>
    <p:sldId id="300" r:id="rId30"/>
    <p:sldId id="414" r:id="rId31"/>
    <p:sldId id="911" r:id="rId32"/>
    <p:sldId id="910" r:id="rId33"/>
    <p:sldId id="396" r:id="rId34"/>
    <p:sldId id="348" r:id="rId35"/>
    <p:sldId id="338" r:id="rId36"/>
    <p:sldId id="411" r:id="rId37"/>
    <p:sldId id="913" r:id="rId38"/>
    <p:sldId id="896" r:id="rId39"/>
    <p:sldId id="902" r:id="rId40"/>
    <p:sldId id="413" r:id="rId41"/>
    <p:sldId id="399" r:id="rId42"/>
    <p:sldId id="308" r:id="rId43"/>
    <p:sldId id="266" r:id="rId44"/>
    <p:sldId id="276" r:id="rId45"/>
    <p:sldId id="301" r:id="rId46"/>
    <p:sldId id="299" r:id="rId47"/>
    <p:sldId id="302" r:id="rId48"/>
    <p:sldId id="297" r:id="rId49"/>
    <p:sldId id="328" r:id="rId50"/>
    <p:sldId id="312" r:id="rId51"/>
    <p:sldId id="304"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446A553-CCCD-44D6-A7A7-AE9957011270}">
          <p14:sldIdLst>
            <p14:sldId id="278"/>
            <p14:sldId id="282"/>
            <p14:sldId id="305"/>
            <p14:sldId id="333"/>
            <p14:sldId id="279"/>
            <p14:sldId id="331"/>
            <p14:sldId id="280"/>
            <p14:sldId id="332"/>
            <p14:sldId id="283"/>
            <p14:sldId id="284"/>
            <p14:sldId id="306"/>
            <p14:sldId id="334"/>
            <p14:sldId id="273"/>
            <p14:sldId id="296"/>
            <p14:sldId id="542"/>
            <p14:sldId id="692"/>
            <p14:sldId id="287"/>
            <p14:sldId id="288"/>
            <p14:sldId id="538"/>
            <p14:sldId id="543"/>
            <p14:sldId id="286"/>
            <p14:sldId id="330"/>
            <p14:sldId id="289"/>
            <p14:sldId id="329"/>
            <p14:sldId id="290"/>
            <p14:sldId id="291"/>
            <p14:sldId id="292"/>
            <p14:sldId id="294"/>
            <p14:sldId id="300"/>
            <p14:sldId id="414"/>
            <p14:sldId id="911"/>
            <p14:sldId id="910"/>
            <p14:sldId id="396"/>
            <p14:sldId id="348"/>
            <p14:sldId id="338"/>
            <p14:sldId id="411"/>
            <p14:sldId id="913"/>
            <p14:sldId id="896"/>
            <p14:sldId id="902"/>
            <p14:sldId id="413"/>
            <p14:sldId id="399"/>
            <p14:sldId id="308"/>
            <p14:sldId id="266"/>
            <p14:sldId id="276"/>
            <p14:sldId id="301"/>
            <p14:sldId id="299"/>
            <p14:sldId id="302"/>
            <p14:sldId id="297"/>
            <p14:sldId id="328"/>
            <p14:sldId id="312"/>
            <p14:sldId id="30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54" autoAdjust="0"/>
    <p:restoredTop sz="96106" autoAdjust="0"/>
  </p:normalViewPr>
  <p:slideViewPr>
    <p:cSldViewPr snapToGrid="0">
      <p:cViewPr varScale="1">
        <p:scale>
          <a:sx n="69" d="100"/>
          <a:sy n="69"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C88E79-BC3D-4F0E-949B-2F2081D470D6}" type="datetimeFigureOut">
              <a:rPr lang="en-GB" smtClean="0"/>
              <a:t>13/10/2026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BA23DE-7884-4B6B-9DF7-0E991ABD4328}" type="slidenum">
              <a:rPr lang="en-GB" smtClean="0"/>
              <a:t>‹#›</a:t>
            </a:fld>
            <a:endParaRPr lang="en-GB"/>
          </a:p>
        </p:txBody>
      </p:sp>
    </p:spTree>
    <p:extLst>
      <p:ext uri="{BB962C8B-B14F-4D97-AF65-F5344CB8AC3E}">
        <p14:creationId xmlns:p14="http://schemas.microsoft.com/office/powerpoint/2010/main" val="5940758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Legislations are made by legislator who makes laws</a:t>
            </a:r>
          </a:p>
          <a:p>
            <a:r>
              <a:rPr lang="en-GB" dirty="0"/>
              <a:t>Policy : policy is a documents which has been developed to see that the law has been taken under consideration</a:t>
            </a:r>
          </a:p>
          <a:p>
            <a:r>
              <a:rPr lang="en-GB" dirty="0"/>
              <a:t>Regulations: make sure that the policy has been implemented</a:t>
            </a:r>
          </a:p>
          <a:p>
            <a:r>
              <a:rPr lang="en-GB" dirty="0"/>
              <a:t>Standards: Promote cooperation between the public sector, private sector, and civil society and made sure that the laws has been implemented in all the health care organization</a:t>
            </a:r>
          </a:p>
          <a:p>
            <a:endParaRPr lang="en-GB" dirty="0"/>
          </a:p>
          <a:p>
            <a:pPr algn="l"/>
            <a:r>
              <a:rPr lang="en-GB" b="1" i="0" dirty="0">
                <a:solidFill>
                  <a:srgbClr val="1F1F1F"/>
                </a:solidFill>
                <a:effectLst/>
                <a:latin typeface="Google Sans"/>
              </a:rPr>
              <a:t>CQC ask the same five questions of all the services we inspect:</a:t>
            </a:r>
            <a:endParaRPr lang="en-GB" b="0" i="0" dirty="0">
              <a:solidFill>
                <a:srgbClr val="1F1F1F"/>
              </a:solidFill>
              <a:effectLst/>
              <a:latin typeface="Google Sans"/>
            </a:endParaRPr>
          </a:p>
          <a:p>
            <a:pPr algn="l">
              <a:buFont typeface="Arial" panose="020B0604020202020204" pitchFamily="34" charset="0"/>
              <a:buChar char="•"/>
            </a:pPr>
            <a:r>
              <a:rPr lang="en-GB" b="0" i="0" dirty="0">
                <a:solidFill>
                  <a:srgbClr val="1F1F1F"/>
                </a:solidFill>
                <a:effectLst/>
                <a:latin typeface="Google Sans"/>
              </a:rPr>
              <a:t>Are they safe? Safe: you are protected from abuse and avoidable harm.</a:t>
            </a:r>
          </a:p>
          <a:p>
            <a:pPr algn="l">
              <a:buFont typeface="Arial" panose="020B0604020202020204" pitchFamily="34" charset="0"/>
              <a:buChar char="•"/>
            </a:pPr>
            <a:r>
              <a:rPr lang="en-GB" b="0" i="0" dirty="0">
                <a:solidFill>
                  <a:srgbClr val="1F1F1F"/>
                </a:solidFill>
                <a:effectLst/>
                <a:latin typeface="Google Sans"/>
              </a:rPr>
              <a:t>Are they effective? ...</a:t>
            </a:r>
          </a:p>
          <a:p>
            <a:pPr algn="l">
              <a:buFont typeface="Arial" panose="020B0604020202020204" pitchFamily="34" charset="0"/>
              <a:buChar char="•"/>
            </a:pPr>
            <a:r>
              <a:rPr lang="en-GB" b="0" i="0" dirty="0">
                <a:solidFill>
                  <a:srgbClr val="1F1F1F"/>
                </a:solidFill>
                <a:effectLst/>
                <a:latin typeface="Google Sans"/>
              </a:rPr>
              <a:t>Are they caring? ...</a:t>
            </a:r>
          </a:p>
          <a:p>
            <a:pPr algn="l">
              <a:buFont typeface="Arial" panose="020B0604020202020204" pitchFamily="34" charset="0"/>
              <a:buChar char="•"/>
            </a:pPr>
            <a:r>
              <a:rPr lang="en-GB" b="0" i="0" dirty="0">
                <a:solidFill>
                  <a:srgbClr val="1F1F1F"/>
                </a:solidFill>
                <a:effectLst/>
                <a:latin typeface="Google Sans"/>
              </a:rPr>
              <a:t>Are they responsive to people's needs? ...</a:t>
            </a:r>
          </a:p>
          <a:p>
            <a:pPr algn="l">
              <a:buFont typeface="Arial" panose="020B0604020202020204" pitchFamily="34" charset="0"/>
              <a:buChar char="•"/>
            </a:pPr>
            <a:r>
              <a:rPr lang="en-GB" b="0" i="0" dirty="0">
                <a:solidFill>
                  <a:srgbClr val="1F1F1F"/>
                </a:solidFill>
                <a:effectLst/>
                <a:latin typeface="Google Sans"/>
              </a:rPr>
              <a:t>Are they well-led?</a:t>
            </a:r>
          </a:p>
          <a:p>
            <a:endParaRPr lang="en-GB" dirty="0"/>
          </a:p>
        </p:txBody>
      </p:sp>
      <p:sp>
        <p:nvSpPr>
          <p:cNvPr id="4" name="Slide Number Placeholder 3"/>
          <p:cNvSpPr>
            <a:spLocks noGrp="1"/>
          </p:cNvSpPr>
          <p:nvPr>
            <p:ph type="sldNum" sz="quarter" idx="5"/>
          </p:nvPr>
        </p:nvSpPr>
        <p:spPr/>
        <p:txBody>
          <a:bodyPr/>
          <a:lstStyle/>
          <a:p>
            <a:fld id="{ADBA23DE-7884-4B6B-9DF7-0E991ABD4328}" type="slidenum">
              <a:rPr lang="en-GB" smtClean="0"/>
              <a:t>4</a:t>
            </a:fld>
            <a:endParaRPr lang="en-GB"/>
          </a:p>
        </p:txBody>
      </p:sp>
    </p:spTree>
    <p:extLst>
      <p:ext uri="{BB962C8B-B14F-4D97-AF65-F5344CB8AC3E}">
        <p14:creationId xmlns:p14="http://schemas.microsoft.com/office/powerpoint/2010/main" val="8074651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https://carelearning.org.uk/qualifications/level-3-diploma-eyp/unit-21-intro/1-3-describe-the-relationship-between-legislation-policies-and-procedures/</a:t>
            </a:r>
          </a:p>
        </p:txBody>
      </p:sp>
      <p:sp>
        <p:nvSpPr>
          <p:cNvPr id="4" name="Slide Number Placeholder 3"/>
          <p:cNvSpPr>
            <a:spLocks noGrp="1"/>
          </p:cNvSpPr>
          <p:nvPr>
            <p:ph type="sldNum" sz="quarter" idx="5"/>
          </p:nvPr>
        </p:nvSpPr>
        <p:spPr/>
        <p:txBody>
          <a:bodyPr/>
          <a:lstStyle/>
          <a:p>
            <a:fld id="{ADBA23DE-7884-4B6B-9DF7-0E991ABD4328}" type="slidenum">
              <a:rPr lang="en-GB" smtClean="0"/>
              <a:t>5</a:t>
            </a:fld>
            <a:endParaRPr lang="en-GB"/>
          </a:p>
        </p:txBody>
      </p:sp>
    </p:spTree>
    <p:extLst>
      <p:ext uri="{BB962C8B-B14F-4D97-AF65-F5344CB8AC3E}">
        <p14:creationId xmlns:p14="http://schemas.microsoft.com/office/powerpoint/2010/main" val="39524296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Regulatory bodies are public or government agencies that are set up to regulate or supervise some area of human activity)</a:t>
            </a:r>
          </a:p>
          <a:p>
            <a:endParaRPr lang="en-GB" dirty="0"/>
          </a:p>
        </p:txBody>
      </p:sp>
      <p:sp>
        <p:nvSpPr>
          <p:cNvPr id="4" name="Slide Number Placeholder 3"/>
          <p:cNvSpPr>
            <a:spLocks noGrp="1"/>
          </p:cNvSpPr>
          <p:nvPr>
            <p:ph type="sldNum" sz="quarter" idx="5"/>
          </p:nvPr>
        </p:nvSpPr>
        <p:spPr/>
        <p:txBody>
          <a:bodyPr/>
          <a:lstStyle/>
          <a:p>
            <a:fld id="{ADBA23DE-7884-4B6B-9DF7-0E991ABD4328}" type="slidenum">
              <a:rPr lang="en-GB" smtClean="0"/>
              <a:t>6</a:t>
            </a:fld>
            <a:endParaRPr lang="en-GB"/>
          </a:p>
        </p:txBody>
      </p:sp>
    </p:spTree>
    <p:extLst>
      <p:ext uri="{BB962C8B-B14F-4D97-AF65-F5344CB8AC3E}">
        <p14:creationId xmlns:p14="http://schemas.microsoft.com/office/powerpoint/2010/main" val="2165681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National Institute for Health and Care Excellence</a:t>
            </a:r>
          </a:p>
          <a:p>
            <a:r>
              <a:rPr lang="en-GB" dirty="0"/>
              <a:t>We evaluate new health technologies for NHS use, considering clinical effectiveness and value for money.</a:t>
            </a:r>
          </a:p>
        </p:txBody>
      </p:sp>
      <p:sp>
        <p:nvSpPr>
          <p:cNvPr id="4" name="Slide Number Placeholder 3"/>
          <p:cNvSpPr>
            <a:spLocks noGrp="1"/>
          </p:cNvSpPr>
          <p:nvPr>
            <p:ph type="sldNum" sz="quarter" idx="5"/>
          </p:nvPr>
        </p:nvSpPr>
        <p:spPr/>
        <p:txBody>
          <a:bodyPr/>
          <a:lstStyle/>
          <a:p>
            <a:fld id="{ADBA23DE-7884-4B6B-9DF7-0E991ABD4328}" type="slidenum">
              <a:rPr lang="en-GB" smtClean="0"/>
              <a:t>7</a:t>
            </a:fld>
            <a:endParaRPr lang="en-GB"/>
          </a:p>
        </p:txBody>
      </p:sp>
    </p:spTree>
    <p:extLst>
      <p:ext uri="{BB962C8B-B14F-4D97-AF65-F5344CB8AC3E}">
        <p14:creationId xmlns:p14="http://schemas.microsoft.com/office/powerpoint/2010/main" val="3117877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Act and legislation are same</a:t>
            </a:r>
          </a:p>
          <a:p>
            <a:r>
              <a:rPr lang="en-GB" dirty="0"/>
              <a:t>act typically refers to a written law passed by a legislative body</a:t>
            </a:r>
          </a:p>
        </p:txBody>
      </p:sp>
      <p:sp>
        <p:nvSpPr>
          <p:cNvPr id="4" name="Slide Number Placeholder 3"/>
          <p:cNvSpPr>
            <a:spLocks noGrp="1"/>
          </p:cNvSpPr>
          <p:nvPr>
            <p:ph type="sldNum" sz="quarter" idx="5"/>
          </p:nvPr>
        </p:nvSpPr>
        <p:spPr/>
        <p:txBody>
          <a:bodyPr/>
          <a:lstStyle/>
          <a:p>
            <a:fld id="{ADBA23DE-7884-4B6B-9DF7-0E991ABD4328}" type="slidenum">
              <a:rPr lang="en-GB" smtClean="0"/>
              <a:t>11</a:t>
            </a:fld>
            <a:endParaRPr lang="en-GB"/>
          </a:p>
        </p:txBody>
      </p:sp>
    </p:spTree>
    <p:extLst>
      <p:ext uri="{BB962C8B-B14F-4D97-AF65-F5344CB8AC3E}">
        <p14:creationId xmlns:p14="http://schemas.microsoft.com/office/powerpoint/2010/main" val="16633426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C1B2E8CC-6491-4661-AE1E-FE0D6F4C916B}"/>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79EE2BEB-B01B-47A0-9AB5-B06A7A2D53B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22532" name="Slide Number Placeholder 3">
            <a:extLst>
              <a:ext uri="{FF2B5EF4-FFF2-40B4-BE49-F238E27FC236}">
                <a16:creationId xmlns:a16="http://schemas.microsoft.com/office/drawing/2014/main" id="{A7156E22-BFE4-44E8-9697-E05ED1D856A8}"/>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94A2FCF-0C68-45D8-9835-18EF2B393D0A}" type="slidenum">
              <a:rPr lang="en-GB" altLang="en-US">
                <a:latin typeface="Calibri" panose="020F0502020204030204" pitchFamily="34" charset="0"/>
              </a:rPr>
              <a:pPr eaLnBrk="1" hangingPunct="1"/>
              <a:t>15</a:t>
            </a:fld>
            <a:endParaRPr lang="en-GB" altLang="en-US">
              <a:latin typeface="Calibri" panose="020F0502020204030204" pitchFamily="34" charset="0"/>
            </a:endParaRPr>
          </a:p>
        </p:txBody>
      </p:sp>
    </p:spTree>
    <p:extLst>
      <p:ext uri="{BB962C8B-B14F-4D97-AF65-F5344CB8AC3E}">
        <p14:creationId xmlns:p14="http://schemas.microsoft.com/office/powerpoint/2010/main" val="36810822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Date Placeholder 3"/>
          <p:cNvSpPr>
            <a:spLocks noGrp="1"/>
          </p:cNvSpPr>
          <p:nvPr>
            <p:ph type="dt" idx="10"/>
          </p:nvPr>
        </p:nvSpPr>
        <p:spPr/>
        <p:txBody>
          <a:bodyPr/>
          <a:lstStyle/>
          <a:p>
            <a:pPr>
              <a:defRPr/>
            </a:pPr>
            <a:endParaRPr lang="en-GB"/>
          </a:p>
        </p:txBody>
      </p:sp>
      <p:sp>
        <p:nvSpPr>
          <p:cNvPr id="5" name="Slide Number Placeholder 4"/>
          <p:cNvSpPr>
            <a:spLocks noGrp="1"/>
          </p:cNvSpPr>
          <p:nvPr>
            <p:ph type="sldNum" sz="quarter" idx="11"/>
          </p:nvPr>
        </p:nvSpPr>
        <p:spPr/>
        <p:txBody>
          <a:bodyPr/>
          <a:lstStyle/>
          <a:p>
            <a:pPr>
              <a:defRPr/>
            </a:pPr>
            <a:fld id="{B88FC5BB-A8C9-46FB-A7B5-FB24A18BBA43}" type="slidenum">
              <a:rPr lang="en-GB" smtClean="0"/>
              <a:pPr>
                <a:defRPr/>
              </a:pPr>
              <a:t>16</a:t>
            </a:fld>
            <a:endParaRPr lang="en-GB"/>
          </a:p>
        </p:txBody>
      </p:sp>
    </p:spTree>
    <p:extLst>
      <p:ext uri="{BB962C8B-B14F-4D97-AF65-F5344CB8AC3E}">
        <p14:creationId xmlns:p14="http://schemas.microsoft.com/office/powerpoint/2010/main" val="41713845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eaLnBrk="1" hangingPunct="1">
              <a:spcBef>
                <a:spcPct val="0"/>
              </a:spcBef>
            </a:pPr>
            <a:r>
              <a:rPr lang="en-GB" b="0" i="0" dirty="0">
                <a:solidFill>
                  <a:srgbClr val="202124"/>
                </a:solidFill>
                <a:effectLst/>
                <a:latin typeface="arial" panose="020B0604020202020204" pitchFamily="34" charset="0"/>
              </a:rPr>
              <a:t>In the UK, human rights are protected by the Human Rights Act 1998. </a:t>
            </a:r>
            <a:r>
              <a:rPr lang="en-GB" b="1" i="0" dirty="0">
                <a:solidFill>
                  <a:srgbClr val="202124"/>
                </a:solidFill>
                <a:effectLst/>
                <a:latin typeface="arial" panose="020B0604020202020204" pitchFamily="34" charset="0"/>
              </a:rPr>
              <a:t>Public authorities, like a local authority or the NHS, must follow the Act</a:t>
            </a:r>
            <a:r>
              <a:rPr lang="en-GB" b="0" i="0" dirty="0">
                <a:solidFill>
                  <a:srgbClr val="202124"/>
                </a:solidFill>
                <a:effectLst/>
                <a:latin typeface="arial" panose="020B0604020202020204" pitchFamily="34" charset="0"/>
              </a:rPr>
              <a:t>. If a public authority has breached your human rights, you may be able to take action under the Act.</a:t>
            </a:r>
            <a:endParaRPr lang="en-GB" altLang="en-US" dirty="0"/>
          </a:p>
          <a:p>
            <a:pPr eaLnBrk="1" hangingPunct="1">
              <a:spcBef>
                <a:spcPct val="0"/>
              </a:spcBef>
            </a:pPr>
            <a:endParaRPr lang="en-GB" altLang="en-US" dirty="0"/>
          </a:p>
          <a:p>
            <a:pPr eaLnBrk="1" hangingPunct="1">
              <a:spcBef>
                <a:spcPct val="0"/>
              </a:spcBef>
            </a:pPr>
            <a:r>
              <a:rPr lang="en-GB" altLang="en-US" dirty="0"/>
              <a:t>From 2000, when the Act was implemented, the Govt has drafted laws to be </a:t>
            </a:r>
            <a:r>
              <a:rPr lang="en-GB" altLang="en-US" b="1" dirty="0"/>
              <a:t>compatible</a:t>
            </a:r>
            <a:r>
              <a:rPr lang="en-GB" altLang="en-US" dirty="0"/>
              <a:t> and courts interpret laws to be compatible. If the Courts find an Act isn’t compatible with the HRA, they issues a ‘</a:t>
            </a:r>
            <a:r>
              <a:rPr lang="en-GB" altLang="en-US" b="1" dirty="0"/>
              <a:t>declaration of non-compatibility</a:t>
            </a:r>
            <a:r>
              <a:rPr lang="en-GB" altLang="en-US" dirty="0"/>
              <a:t>’, for the Govt to then address.</a:t>
            </a:r>
          </a:p>
          <a:p>
            <a:pPr eaLnBrk="1" hangingPunct="1">
              <a:spcBef>
                <a:spcPct val="0"/>
              </a:spcBef>
            </a:pPr>
            <a:r>
              <a:rPr lang="en-GB" altLang="en-US" dirty="0"/>
              <a:t>You can still go to ECHR but they will allow </a:t>
            </a:r>
            <a:r>
              <a:rPr lang="en-GB" altLang="en-US" b="1" dirty="0"/>
              <a:t>margin of appreciation</a:t>
            </a:r>
            <a:r>
              <a:rPr lang="en-GB" altLang="en-US" dirty="0"/>
              <a:t>, i.e. leeway.</a:t>
            </a:r>
          </a:p>
          <a:p>
            <a:pPr eaLnBrk="1" hangingPunct="1">
              <a:spcBef>
                <a:spcPct val="0"/>
              </a:spcBef>
            </a:pPr>
            <a:r>
              <a:rPr lang="en-GB" altLang="en-US" dirty="0"/>
              <a:t>Case law will be changing as the Act is re-interpreted and now includes ECHR in Strasbourg case law. This makes it a </a:t>
            </a:r>
            <a:r>
              <a:rPr lang="en-GB" altLang="en-US" b="1" dirty="0"/>
              <a:t>living instrument</a:t>
            </a:r>
            <a:r>
              <a:rPr lang="en-GB" altLang="en-US" dirty="0"/>
              <a:t>.</a:t>
            </a:r>
          </a:p>
          <a:p>
            <a:pPr eaLnBrk="1" hangingPunct="1">
              <a:spcBef>
                <a:spcPct val="0"/>
              </a:spcBef>
            </a:pPr>
            <a:endParaRPr lang="en-GB" u="sng" dirty="0"/>
          </a:p>
          <a:p>
            <a:pPr eaLnBrk="1" fontAlgn="auto" hangingPunct="1">
              <a:spcAft>
                <a:spcPts val="0"/>
              </a:spcAft>
              <a:defRPr/>
            </a:pPr>
            <a:r>
              <a:rPr lang="en-GB" sz="1200" u="sng" dirty="0"/>
              <a:t>The Act defines three categories of public authority:</a:t>
            </a:r>
          </a:p>
          <a:p>
            <a:pPr eaLnBrk="1" fontAlgn="auto" hangingPunct="1">
              <a:spcAft>
                <a:spcPts val="0"/>
              </a:spcAft>
              <a:defRPr/>
            </a:pPr>
            <a:r>
              <a:rPr lang="en-GB" sz="1200" dirty="0"/>
              <a:t>The courts and tribunals. </a:t>
            </a:r>
          </a:p>
          <a:p>
            <a:pPr eaLnBrk="1" fontAlgn="auto" hangingPunct="1">
              <a:spcAft>
                <a:spcPts val="0"/>
              </a:spcAft>
              <a:defRPr/>
            </a:pPr>
            <a:r>
              <a:rPr lang="en-GB" sz="1200" dirty="0"/>
              <a:t>Core public authorities who are wholly within the public spheres, such as </a:t>
            </a:r>
            <a:r>
              <a:rPr lang="en-GB" sz="1200" b="1" dirty="0"/>
              <a:t>local authorities and the police.</a:t>
            </a:r>
          </a:p>
          <a:p>
            <a:pPr eaLnBrk="1" fontAlgn="auto" hangingPunct="1">
              <a:spcAft>
                <a:spcPts val="0"/>
              </a:spcAft>
              <a:defRPr/>
            </a:pPr>
            <a:r>
              <a:rPr lang="en-GB" sz="1200" dirty="0"/>
              <a:t>Functional public authorities, which have a mix of public and private functions such as </a:t>
            </a:r>
            <a:r>
              <a:rPr lang="en-GB" sz="1200" b="1" dirty="0"/>
              <a:t>Network Rail</a:t>
            </a:r>
            <a:r>
              <a:rPr lang="en-GB" sz="1200" dirty="0"/>
              <a:t>. In this third category only the public functions fall within the Act. </a:t>
            </a:r>
          </a:p>
          <a:p>
            <a:pPr eaLnBrk="1" hangingPunct="1">
              <a:spcBef>
                <a:spcPct val="0"/>
              </a:spcBef>
            </a:pPr>
            <a:endParaRPr lang="en-GB" dirty="0"/>
          </a:p>
        </p:txBody>
      </p:sp>
      <p:sp>
        <p:nvSpPr>
          <p:cNvPr id="4" name="Slide Number Placeholder 3"/>
          <p:cNvSpPr>
            <a:spLocks noGrp="1"/>
          </p:cNvSpPr>
          <p:nvPr>
            <p:ph type="sldNum" sz="quarter" idx="5"/>
          </p:nvPr>
        </p:nvSpPr>
        <p:spPr/>
        <p:txBody>
          <a:bodyPr/>
          <a:lstStyle/>
          <a:p>
            <a:fld id="{BCF96A85-7B12-D143-8C60-4EC8075DB191}" type="slidenum">
              <a:rPr lang="en-US" smtClean="0"/>
              <a:t>19</a:t>
            </a:fld>
            <a:endParaRPr lang="en-US"/>
          </a:p>
        </p:txBody>
      </p:sp>
    </p:spTree>
    <p:extLst>
      <p:ext uri="{BB962C8B-B14F-4D97-AF65-F5344CB8AC3E}">
        <p14:creationId xmlns:p14="http://schemas.microsoft.com/office/powerpoint/2010/main" val="4294420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eaLnBrk="1" fontAlgn="auto" hangingPunct="1">
              <a:spcAft>
                <a:spcPts val="0"/>
              </a:spcAft>
              <a:defRPr/>
            </a:pPr>
            <a:r>
              <a:rPr lang="en-GB" sz="1200" dirty="0"/>
              <a:t>Some rights have been classified by the Act as absolute, meaning that there can be no </a:t>
            </a:r>
            <a:r>
              <a:rPr lang="en-GB" sz="1200" b="1" dirty="0"/>
              <a:t>derogation, i.e. exemption from them</a:t>
            </a:r>
            <a:r>
              <a:rPr lang="en-GB" sz="1200" dirty="0"/>
              <a:t>.  The right to protection from torture is an example of an absolute right.</a:t>
            </a:r>
          </a:p>
          <a:p>
            <a:pPr eaLnBrk="1" fontAlgn="auto" hangingPunct="1">
              <a:spcAft>
                <a:spcPts val="0"/>
              </a:spcAft>
              <a:defRPr/>
            </a:pPr>
            <a:endParaRPr lang="en-GB" sz="1200" dirty="0"/>
          </a:p>
          <a:p>
            <a:pPr eaLnBrk="1" fontAlgn="auto" hangingPunct="1">
              <a:spcAft>
                <a:spcPts val="0"/>
              </a:spcAft>
              <a:defRPr/>
            </a:pPr>
            <a:r>
              <a:rPr lang="en-GB" sz="1200" dirty="0"/>
              <a:t>Limited rights allow for </a:t>
            </a:r>
            <a:r>
              <a:rPr lang="en-GB" sz="1200" u="sng" dirty="0"/>
              <a:t>specific exceptions </a:t>
            </a:r>
            <a:r>
              <a:rPr lang="en-GB" sz="1200" dirty="0"/>
              <a:t>expressed within the Act, for example the right to liberty is limited to allow for the </a:t>
            </a:r>
            <a:r>
              <a:rPr lang="en-GB" sz="1200" b="1" dirty="0"/>
              <a:t>incarceration of criminals. </a:t>
            </a:r>
            <a:r>
              <a:rPr lang="en-GB" sz="1200" dirty="0"/>
              <a:t> </a:t>
            </a:r>
          </a:p>
          <a:p>
            <a:endParaRPr lang="en-GB" dirty="0"/>
          </a:p>
          <a:p>
            <a:pPr eaLnBrk="1" fontAlgn="auto" hangingPunct="1">
              <a:spcAft>
                <a:spcPts val="0"/>
              </a:spcAft>
              <a:defRPr/>
            </a:pPr>
            <a:r>
              <a:rPr lang="en-GB" dirty="0"/>
              <a:t>Qualified rights can be </a:t>
            </a:r>
            <a:r>
              <a:rPr lang="en-GB" u="sng" dirty="0"/>
              <a:t>interfered with only </a:t>
            </a:r>
            <a:r>
              <a:rPr lang="en-GB" dirty="0"/>
              <a:t>if the following two </a:t>
            </a:r>
            <a:r>
              <a:rPr lang="en-GB" b="1" dirty="0"/>
              <a:t>guiding principles </a:t>
            </a:r>
            <a:r>
              <a:rPr lang="en-GB" dirty="0"/>
              <a:t>have been applied:</a:t>
            </a:r>
          </a:p>
          <a:p>
            <a:pPr marL="514350" indent="-514350" eaLnBrk="1" fontAlgn="auto" hangingPunct="1">
              <a:spcAft>
                <a:spcPts val="0"/>
              </a:spcAft>
              <a:buFont typeface="+mj-lt"/>
              <a:buAutoNum type="arabicPeriod"/>
              <a:defRPr/>
            </a:pPr>
            <a:r>
              <a:rPr lang="en-GB" b="1" i="1" dirty="0"/>
              <a:t>The ‘rule of law’ guiding principle: </a:t>
            </a:r>
          </a:p>
          <a:p>
            <a:pPr lvl="1" eaLnBrk="1" fontAlgn="auto" hangingPunct="1">
              <a:spcAft>
                <a:spcPts val="0"/>
              </a:spcAft>
              <a:buFont typeface="Arial" panose="020B0604020202020204" pitchFamily="34" charset="0"/>
              <a:buChar char="•"/>
              <a:defRPr/>
            </a:pPr>
            <a:r>
              <a:rPr lang="en-GB" sz="2400" dirty="0"/>
              <a:t>the interference has a basis in law.</a:t>
            </a:r>
          </a:p>
          <a:p>
            <a:pPr lvl="1" eaLnBrk="1" fontAlgn="auto" hangingPunct="1">
              <a:spcAft>
                <a:spcPts val="0"/>
              </a:spcAft>
              <a:buFont typeface="Arial" panose="020B0604020202020204" pitchFamily="34" charset="0"/>
              <a:buChar char="•"/>
              <a:defRPr/>
            </a:pPr>
            <a:r>
              <a:rPr lang="en-GB" sz="2400" dirty="0"/>
              <a:t>the interference is to achieve a permissible aim, for example, the protection of public health.</a:t>
            </a:r>
          </a:p>
          <a:p>
            <a:pPr lvl="1" eaLnBrk="1" fontAlgn="auto" hangingPunct="1">
              <a:spcAft>
                <a:spcPts val="0"/>
              </a:spcAft>
              <a:buFont typeface="Arial" panose="020B0604020202020204" pitchFamily="34" charset="0"/>
              <a:buChar char="•"/>
              <a:defRPr/>
            </a:pPr>
            <a:r>
              <a:rPr lang="en-GB" sz="2400" dirty="0"/>
              <a:t>it is necessary to achieve a pressing social need, pursue a legitimate aim </a:t>
            </a:r>
            <a:r>
              <a:rPr lang="en-GB" sz="2400" b="1" u="sng" dirty="0"/>
              <a:t>and</a:t>
            </a:r>
          </a:p>
          <a:p>
            <a:pPr marL="514350" indent="-514350" eaLnBrk="1" fontAlgn="auto" hangingPunct="1">
              <a:spcAft>
                <a:spcPts val="0"/>
              </a:spcAft>
              <a:buFont typeface="+mj-lt"/>
              <a:buAutoNum type="arabicPeriod"/>
              <a:defRPr/>
            </a:pPr>
            <a:r>
              <a:rPr lang="en-GB" b="1" i="1" dirty="0"/>
              <a:t>the proportionality guiding principle</a:t>
            </a:r>
            <a:r>
              <a:rPr lang="en-GB" dirty="0"/>
              <a:t>  - the intervention is </a:t>
            </a:r>
            <a:r>
              <a:rPr lang="en-GB" i="1" dirty="0"/>
              <a:t>proportionate</a:t>
            </a:r>
            <a:r>
              <a:rPr lang="en-GB" dirty="0"/>
              <a:t> to the social need.</a:t>
            </a:r>
          </a:p>
          <a:p>
            <a:pPr marL="0" indent="0" eaLnBrk="1" fontAlgn="auto" hangingPunct="1">
              <a:spcAft>
                <a:spcPts val="0"/>
              </a:spcAft>
              <a:buFont typeface="+mj-lt"/>
              <a:buNone/>
              <a:defRPr/>
            </a:pPr>
            <a:endParaRPr lang="en-GB" dirty="0"/>
          </a:p>
          <a:p>
            <a:pPr eaLnBrk="1" fontAlgn="auto" hangingPunct="1">
              <a:spcAft>
                <a:spcPts val="0"/>
              </a:spcAft>
              <a:defRPr/>
            </a:pPr>
            <a:r>
              <a:rPr lang="en-GB" b="1" u="sng" dirty="0"/>
              <a:t>Derogation</a:t>
            </a:r>
            <a:r>
              <a:rPr lang="en-GB" dirty="0"/>
              <a:t> (not abiding by) rights is possible under article 15 in times of war or public emergency.</a:t>
            </a:r>
          </a:p>
          <a:p>
            <a:r>
              <a:rPr lang="en-GB" dirty="0"/>
              <a:t>(</a:t>
            </a:r>
            <a:r>
              <a:rPr lang="en-GB" b="0" i="0" dirty="0">
                <a:solidFill>
                  <a:srgbClr val="202124"/>
                </a:solidFill>
                <a:effectLst/>
                <a:latin typeface="Google Sans"/>
              </a:rPr>
              <a:t>Article 15 is a </a:t>
            </a:r>
            <a:r>
              <a:rPr lang="en-GB" b="0" i="0" dirty="0">
                <a:solidFill>
                  <a:srgbClr val="040C28"/>
                </a:solidFill>
                <a:effectLst/>
                <a:latin typeface="Google Sans"/>
              </a:rPr>
              <a:t>derogation clause</a:t>
            </a:r>
            <a:r>
              <a:rPr lang="en-GB" b="0" i="0" dirty="0">
                <a:solidFill>
                  <a:srgbClr val="202124"/>
                </a:solidFill>
                <a:effectLst/>
                <a:latin typeface="Google Sans"/>
              </a:rPr>
              <a:t>. It affords to Contracting States, in exceptional circumstances, the possibility of derogating, in a limited and supervised manner, from their obligations to secure certain rights and freedoms under the Convention)</a:t>
            </a:r>
            <a:endParaRPr lang="en-GB" dirty="0"/>
          </a:p>
          <a:p>
            <a:pPr eaLnBrk="1" hangingPunct="1">
              <a:spcBef>
                <a:spcPct val="0"/>
              </a:spcBef>
            </a:pPr>
            <a:r>
              <a:rPr lang="en-GB" altLang="en-US" dirty="0"/>
              <a:t>An example of a qualified right would be the right to respect for private and family life.  Within this right a person has a right to confidentiality, but an exception to that right would be if that person was </a:t>
            </a:r>
            <a:r>
              <a:rPr lang="en-GB" altLang="en-US" b="1" dirty="0"/>
              <a:t>physically abusing their partner</a:t>
            </a:r>
            <a:r>
              <a:rPr lang="en-GB" altLang="en-US" dirty="0"/>
              <a:t>.</a:t>
            </a:r>
          </a:p>
          <a:p>
            <a:pPr eaLnBrk="1" hangingPunct="1">
              <a:spcBef>
                <a:spcPct val="0"/>
              </a:spcBef>
            </a:pPr>
            <a:endParaRPr lang="en-GB" altLang="en-US" dirty="0"/>
          </a:p>
          <a:p>
            <a:pPr eaLnBrk="1" hangingPunct="1">
              <a:spcBef>
                <a:spcPct val="0"/>
              </a:spcBef>
            </a:pPr>
            <a:r>
              <a:rPr lang="en-GB" altLang="en-US" dirty="0"/>
              <a:t>A partial derogation exists from article 5, the </a:t>
            </a:r>
            <a:r>
              <a:rPr lang="en-GB" altLang="en-US" b="1" dirty="0"/>
              <a:t>right to liberty </a:t>
            </a:r>
            <a:r>
              <a:rPr lang="en-GB" altLang="en-US" dirty="0"/>
              <a:t>and in May 2007, the Home Secretary, John Reid, suggested that it might become necessary to derogate from other aspects of the HRA 1998 due to the </a:t>
            </a:r>
            <a:r>
              <a:rPr lang="en-GB" altLang="en-US" b="1" dirty="0"/>
              <a:t>emergency threat posed by terrorism</a:t>
            </a:r>
            <a:r>
              <a:rPr lang="en-GB" altLang="en-US" dirty="0"/>
              <a:t> (Times 2007).</a:t>
            </a:r>
          </a:p>
          <a:p>
            <a:endParaRPr lang="en-GB" dirty="0"/>
          </a:p>
        </p:txBody>
      </p:sp>
      <p:sp>
        <p:nvSpPr>
          <p:cNvPr id="4" name="Slide Number Placeholder 3"/>
          <p:cNvSpPr>
            <a:spLocks noGrp="1"/>
          </p:cNvSpPr>
          <p:nvPr>
            <p:ph type="sldNum" sz="quarter" idx="5"/>
          </p:nvPr>
        </p:nvSpPr>
        <p:spPr/>
        <p:txBody>
          <a:bodyPr/>
          <a:lstStyle/>
          <a:p>
            <a:fld id="{BCF96A85-7B12-D143-8C60-4EC8075DB191}" type="slidenum">
              <a:rPr lang="en-US" smtClean="0"/>
              <a:t>20</a:t>
            </a:fld>
            <a:endParaRPr lang="en-US"/>
          </a:p>
        </p:txBody>
      </p:sp>
    </p:spTree>
    <p:extLst>
      <p:ext uri="{BB962C8B-B14F-4D97-AF65-F5344CB8AC3E}">
        <p14:creationId xmlns:p14="http://schemas.microsoft.com/office/powerpoint/2010/main" val="9952268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70D1A3-0CD6-CA47-8662-F58402F7DBEE}" type="slidenum">
              <a:rPr lang="en-US" smtClean="0"/>
              <a:t>30</a:t>
            </a:fld>
            <a:endParaRPr lang="en-US"/>
          </a:p>
        </p:txBody>
      </p:sp>
    </p:spTree>
    <p:extLst>
      <p:ext uri="{BB962C8B-B14F-4D97-AF65-F5344CB8AC3E}">
        <p14:creationId xmlns:p14="http://schemas.microsoft.com/office/powerpoint/2010/main" val="37538780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36FB2A-6EBD-4173-8BD6-6E9FE25D1B23}" type="slidenum">
              <a:rPr lang="en-GB" smtClean="0"/>
              <a:t>33</a:t>
            </a:fld>
            <a:endParaRPr lang="en-GB"/>
          </a:p>
        </p:txBody>
      </p:sp>
    </p:spTree>
    <p:extLst>
      <p:ext uri="{BB962C8B-B14F-4D97-AF65-F5344CB8AC3E}">
        <p14:creationId xmlns:p14="http://schemas.microsoft.com/office/powerpoint/2010/main" val="1355782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is a tension in what we are trying to do - wanting people to be </a:t>
            </a:r>
            <a:r>
              <a:rPr lang="en-GB" u="sng" dirty="0"/>
              <a:t>safe</a:t>
            </a:r>
            <a:r>
              <a:rPr lang="en-GB" baseline="0" dirty="0"/>
              <a:t> and wanting them to be able to </a:t>
            </a:r>
            <a:r>
              <a:rPr lang="en-GB" u="sng" baseline="0" dirty="0"/>
              <a:t>live their lives as they wish</a:t>
            </a:r>
            <a:r>
              <a:rPr lang="en-GB" baseline="0" dirty="0"/>
              <a:t>. </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will discuss risk more in week 3.</a:t>
            </a:r>
            <a:endParaRPr lang="en-GB" sz="1200" i="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a:p>
            <a:r>
              <a:rPr lang="en-GB" u="sng" baseline="0" dirty="0"/>
              <a:t>Mental capacity is crucial in this balancing act</a:t>
            </a:r>
            <a:r>
              <a:rPr lang="en-GB" u="none" baseline="0" dirty="0"/>
              <a:t> </a:t>
            </a:r>
            <a:r>
              <a:rPr lang="en-GB" baseline="0" dirty="0"/>
              <a:t>and we will look at the Mental Capacity Act 2005 in a later session.</a:t>
            </a:r>
          </a:p>
        </p:txBody>
      </p:sp>
      <p:sp>
        <p:nvSpPr>
          <p:cNvPr id="4" name="Slide Number Placeholder 3"/>
          <p:cNvSpPr>
            <a:spLocks noGrp="1"/>
          </p:cNvSpPr>
          <p:nvPr>
            <p:ph type="sldNum" sz="quarter" idx="10"/>
          </p:nvPr>
        </p:nvSpPr>
        <p:spPr/>
        <p:txBody>
          <a:bodyPr/>
          <a:lstStyle/>
          <a:p>
            <a:fld id="{7370D1A3-0CD6-CA47-8662-F58402F7DBEE}" type="slidenum">
              <a:rPr lang="en-US" smtClean="0"/>
              <a:t>34</a:t>
            </a:fld>
            <a:endParaRPr lang="en-US"/>
          </a:p>
        </p:txBody>
      </p:sp>
    </p:spTree>
    <p:extLst>
      <p:ext uri="{BB962C8B-B14F-4D97-AF65-F5344CB8AC3E}">
        <p14:creationId xmlns:p14="http://schemas.microsoft.com/office/powerpoint/2010/main" val="25571715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333F48"/>
              </a:solidFill>
              <a:effectLst/>
              <a:latin typeface="poppins" pitchFamily="2" charset="77"/>
            </a:endParaRPr>
          </a:p>
        </p:txBody>
      </p:sp>
      <p:sp>
        <p:nvSpPr>
          <p:cNvPr id="4" name="Slide Number Placeholder 3"/>
          <p:cNvSpPr>
            <a:spLocks noGrp="1"/>
          </p:cNvSpPr>
          <p:nvPr>
            <p:ph type="sldNum" sz="quarter" idx="10"/>
          </p:nvPr>
        </p:nvSpPr>
        <p:spPr/>
        <p:txBody>
          <a:bodyPr/>
          <a:lstStyle/>
          <a:p>
            <a:fld id="{7370D1A3-0CD6-CA47-8662-F58402F7DBEE}" type="slidenum">
              <a:rPr lang="en-US" smtClean="0"/>
              <a:t>35</a:t>
            </a:fld>
            <a:endParaRPr lang="en-US"/>
          </a:p>
        </p:txBody>
      </p:sp>
    </p:spTree>
    <p:extLst>
      <p:ext uri="{BB962C8B-B14F-4D97-AF65-F5344CB8AC3E}">
        <p14:creationId xmlns:p14="http://schemas.microsoft.com/office/powerpoint/2010/main" val="8460853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Adult safeguarding means protecting a persons right to live in safety, free from abuse and neglect.  Key are prevention, choice and control.</a:t>
            </a:r>
          </a:p>
          <a:p>
            <a:r>
              <a:rPr lang="en-GB" dirty="0"/>
              <a:t>The six principles were first introduction by the Department</a:t>
            </a:r>
            <a:r>
              <a:rPr lang="en-GB" baseline="0" dirty="0"/>
              <a:t> of Health in 2011 and were subsequently embedded in the Care Act 2014.  They apply to all health and care settings.</a:t>
            </a:r>
            <a:endParaRPr lang="en-GB" dirty="0"/>
          </a:p>
        </p:txBody>
      </p:sp>
      <p:sp>
        <p:nvSpPr>
          <p:cNvPr id="4" name="Slide Number Placeholder 3"/>
          <p:cNvSpPr>
            <a:spLocks noGrp="1"/>
          </p:cNvSpPr>
          <p:nvPr>
            <p:ph type="sldNum" sz="quarter" idx="10"/>
          </p:nvPr>
        </p:nvSpPr>
        <p:spPr/>
        <p:txBody>
          <a:bodyPr/>
          <a:lstStyle/>
          <a:p>
            <a:fld id="{AB36FB2A-6EBD-4173-8BD6-6E9FE25D1B23}" type="slidenum">
              <a:rPr lang="en-GB" smtClean="0"/>
              <a:t>36</a:t>
            </a:fld>
            <a:endParaRPr lang="en-GB"/>
          </a:p>
        </p:txBody>
      </p:sp>
    </p:spTree>
    <p:extLst>
      <p:ext uri="{BB962C8B-B14F-4D97-AF65-F5344CB8AC3E}">
        <p14:creationId xmlns:p14="http://schemas.microsoft.com/office/powerpoint/2010/main" val="26537618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70D1A3-0CD6-CA47-8662-F58402F7DBEE}" type="slidenum">
              <a:rPr lang="en-US" smtClean="0"/>
              <a:t>38</a:t>
            </a:fld>
            <a:endParaRPr lang="en-US"/>
          </a:p>
        </p:txBody>
      </p:sp>
    </p:spTree>
    <p:extLst>
      <p:ext uri="{BB962C8B-B14F-4D97-AF65-F5344CB8AC3E}">
        <p14:creationId xmlns:p14="http://schemas.microsoft.com/office/powerpoint/2010/main" val="42556459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Abuse is a violation of an individual human and civil rights by any other person or persons.  It can be a one-off single act or repeated</a:t>
            </a:r>
            <a:r>
              <a:rPr lang="en-GB" baseline="0" dirty="0"/>
              <a:t> or ongoing acts.  Examples:  serial abusing e.g. grooming someone for sex or routinely stealing money; long-term abuse e.g. domestic violence between partners; opportunistic abuse – theft of money or jewellery as is available.</a:t>
            </a:r>
          </a:p>
          <a:p>
            <a:r>
              <a:rPr lang="en-GB" baseline="0" dirty="0"/>
              <a:t>Abuse may be perpetrated deliberately – i.e. with intent, or as a result of negligence or ignorance.  It is still abuse.</a:t>
            </a:r>
            <a:endParaRPr lang="en-GB" dirty="0"/>
          </a:p>
        </p:txBody>
      </p:sp>
      <p:sp>
        <p:nvSpPr>
          <p:cNvPr id="4" name="Slide Number Placeholder 3"/>
          <p:cNvSpPr>
            <a:spLocks noGrp="1"/>
          </p:cNvSpPr>
          <p:nvPr>
            <p:ph type="sldNum" sz="quarter" idx="10"/>
          </p:nvPr>
        </p:nvSpPr>
        <p:spPr/>
        <p:txBody>
          <a:bodyPr/>
          <a:lstStyle/>
          <a:p>
            <a:fld id="{AB36FB2A-6EBD-4173-8BD6-6E9FE25D1B23}" type="slidenum">
              <a:rPr lang="en-GB" smtClean="0"/>
              <a:t>41</a:t>
            </a:fld>
            <a:endParaRPr lang="en-GB"/>
          </a:p>
        </p:txBody>
      </p:sp>
    </p:spTree>
    <p:extLst>
      <p:ext uri="{BB962C8B-B14F-4D97-AF65-F5344CB8AC3E}">
        <p14:creationId xmlns:p14="http://schemas.microsoft.com/office/powerpoint/2010/main" val="35305575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304E9CD-F641-2D16-AE1C-A98D479CF46C}"/>
              </a:ext>
            </a:extLst>
          </p:cNvPr>
          <p:cNvSpPr>
            <a:spLocks noGrp="1"/>
          </p:cNvSpPr>
          <p:nvPr>
            <p:ph type="dt" sz="half" idx="10"/>
          </p:nvPr>
        </p:nvSpPr>
        <p:spPr>
          <a:xfrm>
            <a:off x="527051" y="6524626"/>
            <a:ext cx="1295400" cy="219075"/>
          </a:xfrm>
        </p:spPr>
        <p:txBody>
          <a:bodyPr/>
          <a:lstStyle>
            <a:lvl1pPr>
              <a:defRPr/>
            </a:lvl1pPr>
          </a:lstStyle>
          <a:p>
            <a:pPr>
              <a:defRPr/>
            </a:pPr>
            <a:fld id="{AC753FD1-A63B-4023-87B4-AD30767F6EB2}" type="datetime1">
              <a:rPr lang="en-GB" altLang="en-US"/>
              <a:pPr>
                <a:defRPr/>
              </a:pPr>
              <a:t>13/10/2026</a:t>
            </a:fld>
            <a:endParaRPr lang="en-GB" altLang="en-US" dirty="0"/>
          </a:p>
        </p:txBody>
      </p:sp>
      <p:sp>
        <p:nvSpPr>
          <p:cNvPr id="5" name="Footer Placeholder 4">
            <a:extLst>
              <a:ext uri="{FF2B5EF4-FFF2-40B4-BE49-F238E27FC236}">
                <a16:creationId xmlns:a16="http://schemas.microsoft.com/office/drawing/2014/main" id="{C1A30192-454F-2740-625F-B3621FC65E61}"/>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3D815023-4E16-FCCE-C1DD-A709FC6892F2}"/>
              </a:ext>
            </a:extLst>
          </p:cNvPr>
          <p:cNvSpPr>
            <a:spLocks noGrp="1"/>
          </p:cNvSpPr>
          <p:nvPr>
            <p:ph type="sldNum" sz="quarter" idx="12"/>
          </p:nvPr>
        </p:nvSpPr>
        <p:spPr/>
        <p:txBody>
          <a:bodyPr/>
          <a:lstStyle>
            <a:lvl1pPr>
              <a:defRPr/>
            </a:lvl1pPr>
          </a:lstStyle>
          <a:p>
            <a:pPr>
              <a:defRPr/>
            </a:pPr>
            <a:fld id="{6081F45A-4F79-4894-A0F3-DC0658BEBB4E}" type="slidenum">
              <a:rPr lang="en-GB" altLang="en-US"/>
              <a:pPr>
                <a:defRPr/>
              </a:pPr>
              <a:t>‹#›</a:t>
            </a:fld>
            <a:endParaRPr lang="en-GB" altLang="en-US"/>
          </a:p>
        </p:txBody>
      </p:sp>
    </p:spTree>
    <p:extLst>
      <p:ext uri="{BB962C8B-B14F-4D97-AF65-F5344CB8AC3E}">
        <p14:creationId xmlns:p14="http://schemas.microsoft.com/office/powerpoint/2010/main" val="4264473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F7CA11-ABC3-9B25-AE7A-96F443926D1A}"/>
              </a:ext>
            </a:extLst>
          </p:cNvPr>
          <p:cNvSpPr>
            <a:spLocks noGrp="1"/>
          </p:cNvSpPr>
          <p:nvPr>
            <p:ph type="dt" sz="half" idx="10"/>
          </p:nvPr>
        </p:nvSpPr>
        <p:spPr/>
        <p:txBody>
          <a:bodyPr/>
          <a:lstStyle>
            <a:lvl1pPr>
              <a:defRPr/>
            </a:lvl1pPr>
          </a:lstStyle>
          <a:p>
            <a:pPr>
              <a:defRPr/>
            </a:pPr>
            <a:fld id="{63163EF8-2307-4794-9875-6B8CA664E276}" type="datetime1">
              <a:rPr lang="en-GB" altLang="en-US"/>
              <a:pPr>
                <a:defRPr/>
              </a:pPr>
              <a:t>13/10/2026</a:t>
            </a:fld>
            <a:endParaRPr lang="en-GB" altLang="en-US" dirty="0"/>
          </a:p>
        </p:txBody>
      </p:sp>
      <p:sp>
        <p:nvSpPr>
          <p:cNvPr id="5" name="Footer Placeholder 4">
            <a:extLst>
              <a:ext uri="{FF2B5EF4-FFF2-40B4-BE49-F238E27FC236}">
                <a16:creationId xmlns:a16="http://schemas.microsoft.com/office/drawing/2014/main" id="{B3C9AFEE-920B-4E34-32A5-905B8D52CD43}"/>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634C4A3-3E47-968D-B305-BADEA0B2CF32}"/>
              </a:ext>
            </a:extLst>
          </p:cNvPr>
          <p:cNvSpPr>
            <a:spLocks noGrp="1"/>
          </p:cNvSpPr>
          <p:nvPr>
            <p:ph type="sldNum" sz="quarter" idx="12"/>
          </p:nvPr>
        </p:nvSpPr>
        <p:spPr/>
        <p:txBody>
          <a:bodyPr/>
          <a:lstStyle>
            <a:lvl1pPr>
              <a:defRPr/>
            </a:lvl1pPr>
          </a:lstStyle>
          <a:p>
            <a:pPr>
              <a:defRPr/>
            </a:pPr>
            <a:fld id="{8B34AADE-47AB-4FD6-A959-68A9E6432E18}" type="slidenum">
              <a:rPr lang="en-GB" altLang="en-US"/>
              <a:pPr>
                <a:defRPr/>
              </a:pPr>
              <a:t>‹#›</a:t>
            </a:fld>
            <a:endParaRPr lang="en-GB" altLang="en-US"/>
          </a:p>
        </p:txBody>
      </p:sp>
    </p:spTree>
    <p:extLst>
      <p:ext uri="{BB962C8B-B14F-4D97-AF65-F5344CB8AC3E}">
        <p14:creationId xmlns:p14="http://schemas.microsoft.com/office/powerpoint/2010/main" val="1330126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4193276-8476-E991-1328-B9E6E976C75C}"/>
              </a:ext>
            </a:extLst>
          </p:cNvPr>
          <p:cNvSpPr>
            <a:spLocks noGrp="1"/>
          </p:cNvSpPr>
          <p:nvPr>
            <p:ph type="dt" sz="half" idx="10"/>
          </p:nvPr>
        </p:nvSpPr>
        <p:spPr/>
        <p:txBody>
          <a:bodyPr/>
          <a:lstStyle>
            <a:lvl1pPr>
              <a:defRPr/>
            </a:lvl1pPr>
          </a:lstStyle>
          <a:p>
            <a:pPr>
              <a:defRPr/>
            </a:pPr>
            <a:fld id="{34F7F892-95A5-4165-84D5-4D97929965D5}" type="datetime1">
              <a:rPr lang="en-GB" altLang="en-US"/>
              <a:pPr>
                <a:defRPr/>
              </a:pPr>
              <a:t>13/10/2026</a:t>
            </a:fld>
            <a:endParaRPr lang="en-GB" altLang="en-US" dirty="0"/>
          </a:p>
        </p:txBody>
      </p:sp>
      <p:sp>
        <p:nvSpPr>
          <p:cNvPr id="5" name="Slide Number Placeholder 5">
            <a:extLst>
              <a:ext uri="{FF2B5EF4-FFF2-40B4-BE49-F238E27FC236}">
                <a16:creationId xmlns:a16="http://schemas.microsoft.com/office/drawing/2014/main" id="{0EC24C7C-46DA-33D6-4F7A-2CC27FBE172B}"/>
              </a:ext>
            </a:extLst>
          </p:cNvPr>
          <p:cNvSpPr>
            <a:spLocks noGrp="1"/>
          </p:cNvSpPr>
          <p:nvPr>
            <p:ph type="sldNum" sz="quarter" idx="11"/>
          </p:nvPr>
        </p:nvSpPr>
        <p:spPr/>
        <p:txBody>
          <a:bodyPr/>
          <a:lstStyle>
            <a:lvl1pPr>
              <a:defRPr/>
            </a:lvl1pPr>
          </a:lstStyle>
          <a:p>
            <a:pPr>
              <a:defRPr/>
            </a:pPr>
            <a:fld id="{7F9C115A-34C3-449A-BED7-7129D45E869C}" type="slidenum">
              <a:rPr lang="en-GB" altLang="en-US"/>
              <a:pPr>
                <a:defRPr/>
              </a:pPr>
              <a:t>‹#›</a:t>
            </a:fld>
            <a:endParaRPr lang="en-GB" altLang="en-US"/>
          </a:p>
        </p:txBody>
      </p:sp>
    </p:spTree>
    <p:extLst>
      <p:ext uri="{BB962C8B-B14F-4D97-AF65-F5344CB8AC3E}">
        <p14:creationId xmlns:p14="http://schemas.microsoft.com/office/powerpoint/2010/main" val="553294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5B3A2588-5111-857F-530B-C2F1DF761B1F}"/>
              </a:ext>
            </a:extLst>
          </p:cNvPr>
          <p:cNvSpPr>
            <a:spLocks noGrp="1"/>
          </p:cNvSpPr>
          <p:nvPr>
            <p:ph type="dt" sz="half" idx="10"/>
          </p:nvPr>
        </p:nvSpPr>
        <p:spPr/>
        <p:txBody>
          <a:bodyPr/>
          <a:lstStyle>
            <a:lvl1pPr>
              <a:defRPr/>
            </a:lvl1pPr>
          </a:lstStyle>
          <a:p>
            <a:pPr>
              <a:defRPr/>
            </a:pPr>
            <a:fld id="{4CAEACB9-EE64-489F-8A5C-43DF1112173E}" type="datetime1">
              <a:rPr lang="en-GB" altLang="en-US"/>
              <a:pPr>
                <a:defRPr/>
              </a:pPr>
              <a:t>13/10/2026</a:t>
            </a:fld>
            <a:endParaRPr lang="en-GB" altLang="en-US" dirty="0"/>
          </a:p>
        </p:txBody>
      </p:sp>
      <p:sp>
        <p:nvSpPr>
          <p:cNvPr id="6" name="Slide Number Placeholder 5">
            <a:extLst>
              <a:ext uri="{FF2B5EF4-FFF2-40B4-BE49-F238E27FC236}">
                <a16:creationId xmlns:a16="http://schemas.microsoft.com/office/drawing/2014/main" id="{72E191EE-1571-0779-F5F6-599BD1A23C44}"/>
              </a:ext>
            </a:extLst>
          </p:cNvPr>
          <p:cNvSpPr>
            <a:spLocks noGrp="1"/>
          </p:cNvSpPr>
          <p:nvPr>
            <p:ph type="sldNum" sz="quarter" idx="11"/>
          </p:nvPr>
        </p:nvSpPr>
        <p:spPr/>
        <p:txBody>
          <a:bodyPr/>
          <a:lstStyle>
            <a:lvl1pPr>
              <a:defRPr/>
            </a:lvl1pPr>
          </a:lstStyle>
          <a:p>
            <a:pPr>
              <a:defRPr/>
            </a:pPr>
            <a:fld id="{6A33FF7F-8EC4-4268-A5B1-A1868E7A7065}" type="slidenum">
              <a:rPr lang="en-GB" altLang="en-US"/>
              <a:pPr>
                <a:defRPr/>
              </a:pPr>
              <a:t>‹#›</a:t>
            </a:fld>
            <a:endParaRPr lang="en-GB" altLang="en-US"/>
          </a:p>
        </p:txBody>
      </p:sp>
    </p:spTree>
    <p:extLst>
      <p:ext uri="{BB962C8B-B14F-4D97-AF65-F5344CB8AC3E}">
        <p14:creationId xmlns:p14="http://schemas.microsoft.com/office/powerpoint/2010/main" val="17460169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6632FF88-3424-371A-2F06-900C179492FC}"/>
              </a:ext>
            </a:extLst>
          </p:cNvPr>
          <p:cNvSpPr>
            <a:spLocks noGrp="1"/>
          </p:cNvSpPr>
          <p:nvPr>
            <p:ph type="dt" sz="half" idx="10"/>
          </p:nvPr>
        </p:nvSpPr>
        <p:spPr/>
        <p:txBody>
          <a:bodyPr/>
          <a:lstStyle>
            <a:lvl1pPr>
              <a:defRPr/>
            </a:lvl1pPr>
          </a:lstStyle>
          <a:p>
            <a:pPr>
              <a:defRPr/>
            </a:pPr>
            <a:fld id="{6BF57B8C-503E-4D8A-BEF8-4A9B6580F7A7}" type="datetime1">
              <a:rPr lang="en-GB" altLang="en-US"/>
              <a:pPr>
                <a:defRPr/>
              </a:pPr>
              <a:t>13/10/2026</a:t>
            </a:fld>
            <a:endParaRPr lang="en-GB" altLang="en-US" dirty="0"/>
          </a:p>
        </p:txBody>
      </p:sp>
      <p:sp>
        <p:nvSpPr>
          <p:cNvPr id="8" name="Slide Number Placeholder 5">
            <a:extLst>
              <a:ext uri="{FF2B5EF4-FFF2-40B4-BE49-F238E27FC236}">
                <a16:creationId xmlns:a16="http://schemas.microsoft.com/office/drawing/2014/main" id="{FC50879B-77A8-4D74-7C0D-42C2B9CEF658}"/>
              </a:ext>
            </a:extLst>
          </p:cNvPr>
          <p:cNvSpPr>
            <a:spLocks noGrp="1"/>
          </p:cNvSpPr>
          <p:nvPr>
            <p:ph type="sldNum" sz="quarter" idx="11"/>
          </p:nvPr>
        </p:nvSpPr>
        <p:spPr/>
        <p:txBody>
          <a:bodyPr/>
          <a:lstStyle>
            <a:lvl1pPr>
              <a:defRPr/>
            </a:lvl1pPr>
          </a:lstStyle>
          <a:p>
            <a:pPr>
              <a:defRPr/>
            </a:pPr>
            <a:fld id="{DB4814D9-90E1-49B5-A140-76E9199831B0}" type="slidenum">
              <a:rPr lang="en-GB" altLang="en-US"/>
              <a:pPr>
                <a:defRPr/>
              </a:pPr>
              <a:t>‹#›</a:t>
            </a:fld>
            <a:endParaRPr lang="en-GB" altLang="en-US"/>
          </a:p>
        </p:txBody>
      </p:sp>
    </p:spTree>
    <p:extLst>
      <p:ext uri="{BB962C8B-B14F-4D97-AF65-F5344CB8AC3E}">
        <p14:creationId xmlns:p14="http://schemas.microsoft.com/office/powerpoint/2010/main" val="4269777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23020809-B9AE-DA50-112D-55CA5FED0BA1}"/>
              </a:ext>
            </a:extLst>
          </p:cNvPr>
          <p:cNvSpPr>
            <a:spLocks noGrp="1"/>
          </p:cNvSpPr>
          <p:nvPr>
            <p:ph type="dt" sz="half" idx="10"/>
          </p:nvPr>
        </p:nvSpPr>
        <p:spPr/>
        <p:txBody>
          <a:bodyPr/>
          <a:lstStyle>
            <a:lvl1pPr>
              <a:defRPr/>
            </a:lvl1pPr>
          </a:lstStyle>
          <a:p>
            <a:pPr>
              <a:defRPr/>
            </a:pPr>
            <a:fld id="{E06BCFF4-E420-4403-B367-9F04E1A6AE05}" type="datetime1">
              <a:rPr lang="en-GB" altLang="en-US"/>
              <a:pPr>
                <a:defRPr/>
              </a:pPr>
              <a:t>13/10/2026</a:t>
            </a:fld>
            <a:endParaRPr lang="en-GB" altLang="en-US" dirty="0"/>
          </a:p>
        </p:txBody>
      </p:sp>
      <p:sp>
        <p:nvSpPr>
          <p:cNvPr id="4" name="Slide Number Placeholder 5">
            <a:extLst>
              <a:ext uri="{FF2B5EF4-FFF2-40B4-BE49-F238E27FC236}">
                <a16:creationId xmlns:a16="http://schemas.microsoft.com/office/drawing/2014/main" id="{F97A9AEE-9C82-7A9B-7243-2E2DD31115FE}"/>
              </a:ext>
            </a:extLst>
          </p:cNvPr>
          <p:cNvSpPr>
            <a:spLocks noGrp="1"/>
          </p:cNvSpPr>
          <p:nvPr>
            <p:ph type="sldNum" sz="quarter" idx="11"/>
          </p:nvPr>
        </p:nvSpPr>
        <p:spPr/>
        <p:txBody>
          <a:bodyPr/>
          <a:lstStyle>
            <a:lvl1pPr>
              <a:defRPr/>
            </a:lvl1pPr>
          </a:lstStyle>
          <a:p>
            <a:pPr>
              <a:defRPr/>
            </a:pPr>
            <a:fld id="{9AFBE18E-BDF0-4DBF-A61A-0D584281FA9C}" type="slidenum">
              <a:rPr lang="en-GB" altLang="en-US"/>
              <a:pPr>
                <a:defRPr/>
              </a:pPr>
              <a:t>‹#›</a:t>
            </a:fld>
            <a:endParaRPr lang="en-GB" altLang="en-US"/>
          </a:p>
        </p:txBody>
      </p:sp>
    </p:spTree>
    <p:extLst>
      <p:ext uri="{BB962C8B-B14F-4D97-AF65-F5344CB8AC3E}">
        <p14:creationId xmlns:p14="http://schemas.microsoft.com/office/powerpoint/2010/main" val="3212277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F79AF55-E0DB-E3D5-5F3C-70A92B53B12D}"/>
              </a:ext>
            </a:extLst>
          </p:cNvPr>
          <p:cNvSpPr>
            <a:spLocks noGrp="1"/>
          </p:cNvSpPr>
          <p:nvPr>
            <p:ph type="dt" sz="half" idx="10"/>
          </p:nvPr>
        </p:nvSpPr>
        <p:spPr/>
        <p:txBody>
          <a:bodyPr/>
          <a:lstStyle>
            <a:lvl1pPr>
              <a:defRPr/>
            </a:lvl1pPr>
          </a:lstStyle>
          <a:p>
            <a:pPr>
              <a:defRPr/>
            </a:pPr>
            <a:fld id="{EDB6C9C1-EE8D-4E81-8CC6-BB4A4C8E41AF}" type="datetime1">
              <a:rPr lang="en-GB" altLang="en-US"/>
              <a:pPr>
                <a:defRPr/>
              </a:pPr>
              <a:t>13/10/2026</a:t>
            </a:fld>
            <a:endParaRPr lang="en-GB" altLang="en-US" dirty="0"/>
          </a:p>
        </p:txBody>
      </p:sp>
      <p:sp>
        <p:nvSpPr>
          <p:cNvPr id="3" name="Slide Number Placeholder 5">
            <a:extLst>
              <a:ext uri="{FF2B5EF4-FFF2-40B4-BE49-F238E27FC236}">
                <a16:creationId xmlns:a16="http://schemas.microsoft.com/office/drawing/2014/main" id="{A46C3587-07CA-4049-3B36-7984F603AAE0}"/>
              </a:ext>
            </a:extLst>
          </p:cNvPr>
          <p:cNvSpPr>
            <a:spLocks noGrp="1"/>
          </p:cNvSpPr>
          <p:nvPr>
            <p:ph type="sldNum" sz="quarter" idx="11"/>
          </p:nvPr>
        </p:nvSpPr>
        <p:spPr/>
        <p:txBody>
          <a:bodyPr/>
          <a:lstStyle>
            <a:lvl1pPr>
              <a:defRPr/>
            </a:lvl1pPr>
          </a:lstStyle>
          <a:p>
            <a:pPr>
              <a:defRPr/>
            </a:pPr>
            <a:fld id="{C1261938-9E42-416F-8D59-4CC0B9739539}" type="slidenum">
              <a:rPr lang="en-GB" altLang="en-US"/>
              <a:pPr>
                <a:defRPr/>
              </a:pPr>
              <a:t>‹#›</a:t>
            </a:fld>
            <a:endParaRPr lang="en-GB" altLang="en-US"/>
          </a:p>
        </p:txBody>
      </p:sp>
    </p:spTree>
    <p:extLst>
      <p:ext uri="{BB962C8B-B14F-4D97-AF65-F5344CB8AC3E}">
        <p14:creationId xmlns:p14="http://schemas.microsoft.com/office/powerpoint/2010/main" val="8895050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624E256A-210F-5429-BF2E-FE88B83284CC}"/>
              </a:ext>
            </a:extLst>
          </p:cNvPr>
          <p:cNvSpPr>
            <a:spLocks noGrp="1"/>
          </p:cNvSpPr>
          <p:nvPr>
            <p:ph type="dt" sz="half" idx="10"/>
          </p:nvPr>
        </p:nvSpPr>
        <p:spPr/>
        <p:txBody>
          <a:bodyPr/>
          <a:lstStyle>
            <a:lvl1pPr>
              <a:defRPr/>
            </a:lvl1pPr>
          </a:lstStyle>
          <a:p>
            <a:pPr>
              <a:defRPr/>
            </a:pPr>
            <a:fld id="{6F6F407E-EB43-4C0B-A651-CA7A0933CB5A}" type="datetime1">
              <a:rPr lang="en-GB" altLang="en-US"/>
              <a:pPr>
                <a:defRPr/>
              </a:pPr>
              <a:t>13/10/2026</a:t>
            </a:fld>
            <a:endParaRPr lang="en-GB" altLang="en-US" dirty="0"/>
          </a:p>
        </p:txBody>
      </p:sp>
      <p:sp>
        <p:nvSpPr>
          <p:cNvPr id="6" name="Slide Number Placeholder 5">
            <a:extLst>
              <a:ext uri="{FF2B5EF4-FFF2-40B4-BE49-F238E27FC236}">
                <a16:creationId xmlns:a16="http://schemas.microsoft.com/office/drawing/2014/main" id="{A5AA7C60-13FB-3DB6-D5DA-4B8CE3FB5531}"/>
              </a:ext>
            </a:extLst>
          </p:cNvPr>
          <p:cNvSpPr>
            <a:spLocks noGrp="1"/>
          </p:cNvSpPr>
          <p:nvPr>
            <p:ph type="sldNum" sz="quarter" idx="11"/>
          </p:nvPr>
        </p:nvSpPr>
        <p:spPr/>
        <p:txBody>
          <a:bodyPr/>
          <a:lstStyle>
            <a:lvl1pPr>
              <a:defRPr/>
            </a:lvl1pPr>
          </a:lstStyle>
          <a:p>
            <a:pPr>
              <a:defRPr/>
            </a:pPr>
            <a:fld id="{CD8E0A7A-F1C4-4879-8BF1-3C5ECBA83802}" type="slidenum">
              <a:rPr lang="en-GB" altLang="en-US"/>
              <a:pPr>
                <a:defRPr/>
              </a:pPr>
              <a:t>‹#›</a:t>
            </a:fld>
            <a:endParaRPr lang="en-GB" altLang="en-US"/>
          </a:p>
        </p:txBody>
      </p:sp>
    </p:spTree>
    <p:extLst>
      <p:ext uri="{BB962C8B-B14F-4D97-AF65-F5344CB8AC3E}">
        <p14:creationId xmlns:p14="http://schemas.microsoft.com/office/powerpoint/2010/main" val="1577382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B7E4ED1B-CC92-6769-2F5A-B50854A5913E}"/>
              </a:ext>
            </a:extLst>
          </p:cNvPr>
          <p:cNvSpPr>
            <a:spLocks noGrp="1"/>
          </p:cNvSpPr>
          <p:nvPr>
            <p:ph type="dt" sz="half" idx="10"/>
          </p:nvPr>
        </p:nvSpPr>
        <p:spPr/>
        <p:txBody>
          <a:bodyPr/>
          <a:lstStyle>
            <a:lvl1pPr>
              <a:defRPr/>
            </a:lvl1pPr>
          </a:lstStyle>
          <a:p>
            <a:pPr>
              <a:defRPr/>
            </a:pPr>
            <a:fld id="{F6530BD2-57DB-46DA-B9C8-41FF22D0BF0C}" type="datetime1">
              <a:rPr lang="en-GB" altLang="en-US"/>
              <a:pPr>
                <a:defRPr/>
              </a:pPr>
              <a:t>13/10/2026</a:t>
            </a:fld>
            <a:endParaRPr lang="en-GB" altLang="en-US" dirty="0"/>
          </a:p>
        </p:txBody>
      </p:sp>
      <p:sp>
        <p:nvSpPr>
          <p:cNvPr id="6" name="Slide Number Placeholder 5">
            <a:extLst>
              <a:ext uri="{FF2B5EF4-FFF2-40B4-BE49-F238E27FC236}">
                <a16:creationId xmlns:a16="http://schemas.microsoft.com/office/drawing/2014/main" id="{DD27592D-40E1-9586-7AF0-45E9B2E75954}"/>
              </a:ext>
            </a:extLst>
          </p:cNvPr>
          <p:cNvSpPr>
            <a:spLocks noGrp="1"/>
          </p:cNvSpPr>
          <p:nvPr>
            <p:ph type="sldNum" sz="quarter" idx="11"/>
          </p:nvPr>
        </p:nvSpPr>
        <p:spPr/>
        <p:txBody>
          <a:bodyPr/>
          <a:lstStyle>
            <a:lvl1pPr>
              <a:defRPr/>
            </a:lvl1pPr>
          </a:lstStyle>
          <a:p>
            <a:pPr>
              <a:defRPr/>
            </a:pPr>
            <a:fld id="{46463D49-524E-4321-8005-8FC52E52B40A}" type="slidenum">
              <a:rPr lang="en-GB" altLang="en-US"/>
              <a:pPr>
                <a:defRPr/>
              </a:pPr>
              <a:t>‹#›</a:t>
            </a:fld>
            <a:endParaRPr lang="en-GB" altLang="en-US"/>
          </a:p>
        </p:txBody>
      </p:sp>
    </p:spTree>
    <p:extLst>
      <p:ext uri="{BB962C8B-B14F-4D97-AF65-F5344CB8AC3E}">
        <p14:creationId xmlns:p14="http://schemas.microsoft.com/office/powerpoint/2010/main" val="3289823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D03852-4731-F15B-3D78-932BF5D9A8CA}"/>
              </a:ext>
            </a:extLst>
          </p:cNvPr>
          <p:cNvSpPr>
            <a:spLocks noGrp="1"/>
          </p:cNvSpPr>
          <p:nvPr>
            <p:ph type="dt" sz="half" idx="10"/>
          </p:nvPr>
        </p:nvSpPr>
        <p:spPr/>
        <p:txBody>
          <a:bodyPr/>
          <a:lstStyle>
            <a:lvl1pPr>
              <a:defRPr/>
            </a:lvl1pPr>
          </a:lstStyle>
          <a:p>
            <a:pPr>
              <a:defRPr/>
            </a:pPr>
            <a:fld id="{3D17F189-64AA-4C12-94B6-CABF7FB697A4}" type="datetime1">
              <a:rPr lang="en-GB" altLang="en-US"/>
              <a:pPr>
                <a:defRPr/>
              </a:pPr>
              <a:t>13/10/2026</a:t>
            </a:fld>
            <a:endParaRPr lang="en-GB" altLang="en-US" dirty="0"/>
          </a:p>
        </p:txBody>
      </p:sp>
      <p:sp>
        <p:nvSpPr>
          <p:cNvPr id="5" name="Slide Number Placeholder 5">
            <a:extLst>
              <a:ext uri="{FF2B5EF4-FFF2-40B4-BE49-F238E27FC236}">
                <a16:creationId xmlns:a16="http://schemas.microsoft.com/office/drawing/2014/main" id="{83EC4009-FF36-2E93-F02D-018642024678}"/>
              </a:ext>
            </a:extLst>
          </p:cNvPr>
          <p:cNvSpPr>
            <a:spLocks noGrp="1"/>
          </p:cNvSpPr>
          <p:nvPr>
            <p:ph type="sldNum" sz="quarter" idx="11"/>
          </p:nvPr>
        </p:nvSpPr>
        <p:spPr/>
        <p:txBody>
          <a:bodyPr/>
          <a:lstStyle>
            <a:lvl1pPr>
              <a:defRPr/>
            </a:lvl1pPr>
          </a:lstStyle>
          <a:p>
            <a:pPr>
              <a:defRPr/>
            </a:pPr>
            <a:fld id="{29C1F6E3-F491-4CE6-8910-D1E0AAE8C828}" type="slidenum">
              <a:rPr lang="en-GB" altLang="en-US"/>
              <a:pPr>
                <a:defRPr/>
              </a:pPr>
              <a:t>‹#›</a:t>
            </a:fld>
            <a:endParaRPr lang="en-GB" altLang="en-US"/>
          </a:p>
        </p:txBody>
      </p:sp>
    </p:spTree>
    <p:extLst>
      <p:ext uri="{BB962C8B-B14F-4D97-AF65-F5344CB8AC3E}">
        <p14:creationId xmlns:p14="http://schemas.microsoft.com/office/powerpoint/2010/main" val="778669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81ACB1-F064-C0E4-46DA-1F9D43BDEDED}"/>
              </a:ext>
            </a:extLst>
          </p:cNvPr>
          <p:cNvSpPr>
            <a:spLocks noGrp="1"/>
          </p:cNvSpPr>
          <p:nvPr>
            <p:ph type="dt" sz="half" idx="10"/>
          </p:nvPr>
        </p:nvSpPr>
        <p:spPr/>
        <p:txBody>
          <a:bodyPr/>
          <a:lstStyle>
            <a:lvl1pPr>
              <a:defRPr/>
            </a:lvl1pPr>
          </a:lstStyle>
          <a:p>
            <a:pPr>
              <a:defRPr/>
            </a:pPr>
            <a:fld id="{61C46A5F-5640-415B-B154-20B9234A719B}" type="datetime1">
              <a:rPr lang="en-GB" altLang="en-US"/>
              <a:pPr>
                <a:defRPr/>
              </a:pPr>
              <a:t>13/10/2026</a:t>
            </a:fld>
            <a:endParaRPr lang="en-GB" altLang="en-US" dirty="0"/>
          </a:p>
        </p:txBody>
      </p:sp>
      <p:sp>
        <p:nvSpPr>
          <p:cNvPr id="5" name="Slide Number Placeholder 5">
            <a:extLst>
              <a:ext uri="{FF2B5EF4-FFF2-40B4-BE49-F238E27FC236}">
                <a16:creationId xmlns:a16="http://schemas.microsoft.com/office/drawing/2014/main" id="{4A61CEF1-FA52-76F8-6846-AC6164515CE9}"/>
              </a:ext>
            </a:extLst>
          </p:cNvPr>
          <p:cNvSpPr>
            <a:spLocks noGrp="1"/>
          </p:cNvSpPr>
          <p:nvPr>
            <p:ph type="sldNum" sz="quarter" idx="11"/>
          </p:nvPr>
        </p:nvSpPr>
        <p:spPr/>
        <p:txBody>
          <a:bodyPr/>
          <a:lstStyle>
            <a:lvl1pPr>
              <a:defRPr/>
            </a:lvl1pPr>
          </a:lstStyle>
          <a:p>
            <a:pPr>
              <a:defRPr/>
            </a:pPr>
            <a:fld id="{59AFDC8A-E5F0-4E5D-82F1-A06478F56D26}" type="slidenum">
              <a:rPr lang="en-GB" altLang="en-US"/>
              <a:pPr>
                <a:defRPr/>
              </a:pPr>
              <a:t>‹#›</a:t>
            </a:fld>
            <a:endParaRPr lang="en-GB" altLang="en-US"/>
          </a:p>
        </p:txBody>
      </p:sp>
    </p:spTree>
    <p:extLst>
      <p:ext uri="{BB962C8B-B14F-4D97-AF65-F5344CB8AC3E}">
        <p14:creationId xmlns:p14="http://schemas.microsoft.com/office/powerpoint/2010/main" val="16948003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and Two Coloum Content">
    <p:spTree>
      <p:nvGrpSpPr>
        <p:cNvPr id="1" name=""/>
        <p:cNvGrpSpPr/>
        <p:nvPr/>
      </p:nvGrpSpPr>
      <p:grpSpPr>
        <a:xfrm>
          <a:off x="0" y="0"/>
          <a:ext cx="0" cy="0"/>
          <a:chOff x="0" y="0"/>
          <a:chExt cx="0" cy="0"/>
        </a:xfrm>
      </p:grpSpPr>
      <p:sp>
        <p:nvSpPr>
          <p:cNvPr id="7" name="Title 1"/>
          <p:cNvSpPr>
            <a:spLocks noGrp="1"/>
          </p:cNvSpPr>
          <p:nvPr>
            <p:ph type="title" hasCustomPrompt="1"/>
          </p:nvPr>
        </p:nvSpPr>
        <p:spPr>
          <a:xfrm>
            <a:off x="576000" y="1620001"/>
            <a:ext cx="10944000" cy="590931"/>
          </a:xfrm>
          <a:prstGeom prst="rect">
            <a:avLst/>
          </a:prstGeom>
        </p:spPr>
        <p:txBody>
          <a:bodyPr/>
          <a:lstStyle/>
          <a:p>
            <a:r>
              <a:rPr lang="en-US" dirty="0"/>
              <a:t>Slide Title – Arial Bold Size 36 </a:t>
            </a:r>
          </a:p>
        </p:txBody>
      </p:sp>
      <p:sp>
        <p:nvSpPr>
          <p:cNvPr id="8" name="Content Placeholder 2"/>
          <p:cNvSpPr>
            <a:spLocks noGrp="1"/>
          </p:cNvSpPr>
          <p:nvPr>
            <p:ph idx="1" hasCustomPrompt="1"/>
          </p:nvPr>
        </p:nvSpPr>
        <p:spPr>
          <a:xfrm>
            <a:off x="6144003" y="2268002"/>
            <a:ext cx="5375999" cy="2771833"/>
          </a:xfrm>
          <a:prstGeom prst="rect">
            <a:avLst/>
          </a:prstGeom>
        </p:spPr>
        <p:txBody>
          <a:bodyPr/>
          <a:lstStyle>
            <a:lvl1pPr marL="0" indent="0">
              <a:buNone/>
              <a:defRPr sz="1800"/>
            </a:lvl1pPr>
            <a:lvl2pPr marL="257175" indent="0">
              <a:buNone/>
              <a:defRPr/>
            </a:lvl2pPr>
            <a:lvl3pPr marL="514350" indent="0">
              <a:buNone/>
              <a:defRPr/>
            </a:lvl3pPr>
            <a:lvl4pPr marL="771525" indent="0">
              <a:buNone/>
              <a:defRPr/>
            </a:lvl4pPr>
            <a:lvl5pPr marL="1028700" indent="0">
              <a:buNone/>
              <a:defRPr/>
            </a:lvl5pPr>
          </a:lstStyle>
          <a:p>
            <a:pPr lvl="0"/>
            <a:r>
              <a:rPr lang="en-US" dirty="0"/>
              <a:t>Slide text – Arial </a:t>
            </a:r>
            <a:r>
              <a:rPr lang="en-US"/>
              <a:t>Size 24</a:t>
            </a:r>
            <a:endParaRPr lang="en-US" dirty="0"/>
          </a:p>
        </p:txBody>
      </p:sp>
      <p:sp>
        <p:nvSpPr>
          <p:cNvPr id="9" name="Content Placeholder 2"/>
          <p:cNvSpPr>
            <a:spLocks noGrp="1"/>
          </p:cNvSpPr>
          <p:nvPr>
            <p:ph idx="10" hasCustomPrompt="1"/>
          </p:nvPr>
        </p:nvSpPr>
        <p:spPr>
          <a:xfrm>
            <a:off x="576002" y="2268000"/>
            <a:ext cx="5375999" cy="2771832"/>
          </a:xfrm>
          <a:prstGeom prst="rect">
            <a:avLst/>
          </a:prstGeom>
        </p:spPr>
        <p:txBody>
          <a:bodyPr/>
          <a:lstStyle>
            <a:lvl1pPr marL="0" indent="0">
              <a:buNone/>
              <a:defRPr sz="1800"/>
            </a:lvl1pPr>
            <a:lvl2pPr marL="257175" indent="0">
              <a:buNone/>
              <a:defRPr/>
            </a:lvl2pPr>
            <a:lvl3pPr marL="514350" indent="0">
              <a:buNone/>
              <a:defRPr/>
            </a:lvl3pPr>
            <a:lvl4pPr marL="771525" indent="0">
              <a:buNone/>
              <a:defRPr/>
            </a:lvl4pPr>
            <a:lvl5pPr marL="1028700" indent="0">
              <a:buNone/>
              <a:defRPr/>
            </a:lvl5pPr>
          </a:lstStyle>
          <a:p>
            <a:pPr lvl="0"/>
            <a:r>
              <a:rPr lang="en-US" dirty="0"/>
              <a:t>Slide text – Arial Size 24</a:t>
            </a:r>
          </a:p>
        </p:txBody>
      </p:sp>
    </p:spTree>
    <p:extLst>
      <p:ext uri="{BB962C8B-B14F-4D97-AF65-F5344CB8AC3E}">
        <p14:creationId xmlns:p14="http://schemas.microsoft.com/office/powerpoint/2010/main" val="2481028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449418D-A240-AF64-42A6-163782EE097F}"/>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0B229CAE-B7C8-CB8F-4D52-3EE13BD7F500}"/>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E2F89B5-B455-E8F6-D975-3770F76D814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C26769B-636A-4A89-9C40-7A443B4C48F4}" type="datetime1">
              <a:rPr lang="en-GB" altLang="en-US"/>
              <a:pPr>
                <a:defRPr/>
              </a:pPr>
              <a:t>13/10/2026</a:t>
            </a:fld>
            <a:endParaRPr lang="en-GB" altLang="en-US" dirty="0"/>
          </a:p>
        </p:txBody>
      </p:sp>
      <p:sp>
        <p:nvSpPr>
          <p:cNvPr id="6" name="Slide Number Placeholder 5">
            <a:extLst>
              <a:ext uri="{FF2B5EF4-FFF2-40B4-BE49-F238E27FC236}">
                <a16:creationId xmlns:a16="http://schemas.microsoft.com/office/drawing/2014/main" id="{D1A1D677-7C7A-8A1C-CC00-9F62E1D3E140}"/>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F378E9A-0564-4118-8EE3-03BC9DB999BA}" type="slidenum">
              <a:rPr lang="en-GB" altLang="en-US"/>
              <a:pPr>
                <a:defRPr/>
              </a:pPr>
              <a:t>‹#›</a:t>
            </a:fld>
            <a:endParaRPr lang="en-GB" altLang="en-US"/>
          </a:p>
        </p:txBody>
      </p:sp>
    </p:spTree>
    <p:extLst>
      <p:ext uri="{BB962C8B-B14F-4D97-AF65-F5344CB8AC3E}">
        <p14:creationId xmlns:p14="http://schemas.microsoft.com/office/powerpoint/2010/main" val="24193060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nice.org.uk/standards-and-indicators"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cqc.org.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gov.uk/government/organisations/ofsted"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jN_M0N3wIlE?feature=oembed" TargetMode="External"/><Relationship Id="rId4" Type="http://schemas.openxmlformats.org/officeDocument/2006/relationships/hyperlink" Target="https://youtu.be/jN_M0N3wIlE"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scie.org.uk/key-social-care-legislation/human-rights-act"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hyperlink" Target="https://www.scie.org.uk/key-social-care-legislation/equality-act"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2XZmjzP0HM?feature=oembed" TargetMode="External"/><Relationship Id="rId4" Type="http://schemas.openxmlformats.org/officeDocument/2006/relationships/hyperlink" Target="https://youtu.be/-2XZmjzP0HM" TargetMode="External"/></Relationships>
</file>

<file path=ppt/slides/_rels/slide23.xml.rels><?xml version="1.0" encoding="UTF-8" standalone="yes"?>
<Relationships xmlns="http://schemas.openxmlformats.org/package/2006/relationships"><Relationship Id="rId2" Type="http://schemas.openxmlformats.org/officeDocument/2006/relationships/hyperlink" Target="https://www.scie.org.uk/key-social-care-legislation/data-protection#dpa"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video" Target="https://www.youtube.com/embed/mR-5JQBo8r8?feature=oembed" TargetMode="External"/><Relationship Id="rId4" Type="http://schemas.openxmlformats.org/officeDocument/2006/relationships/hyperlink" Target="https://youtu.be/mR-5JQBo8r8" TargetMode="Externa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hyperlink" Target="https://www.scie.org.uk/safeguarding/adults/introduction/what-is"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www.gov.uk/government/publications/care-act-statutory-guidance/care-and-support-statutory-guidance"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hyperlink" Target="https://www.scie.org.uk/key-social-care-legislation/safeguarding-adults"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s://www.scie.org.uk/key-social-care-legislation/health-and-safety"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youtu.be/NKWQRCTb9s8" TargetMode="External"/><Relationship Id="rId2" Type="http://schemas.openxmlformats.org/officeDocument/2006/relationships/slideLayout" Target="../slideLayouts/slideLayout2.xml"/><Relationship Id="rId1" Type="http://schemas.openxmlformats.org/officeDocument/2006/relationships/video" Target="https://www.youtube.com/embed/NKWQRCTb9s8?feature=oembed" TargetMode="External"/><Relationship Id="rId4" Type="http://schemas.openxmlformats.org/officeDocument/2006/relationships/image" Target="../media/image18.jpeg"/></Relationships>
</file>

<file path=ppt/slides/_rels/slide47.xml.rels><?xml version="1.0" encoding="UTF-8" standalone="yes"?>
<Relationships xmlns="http://schemas.openxmlformats.org/package/2006/relationships"><Relationship Id="rId2" Type="http://schemas.openxmlformats.org/officeDocument/2006/relationships/hyperlink" Target="https://www.nhs.uk/mental-health/social-care-and-your-rights/mental-health-and-the-law/mental-health-act/"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5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s://www.scie.org.uk/key-social-care-legislation/health-and-safety" TargetMode="External"/><Relationship Id="rId2" Type="http://schemas.openxmlformats.org/officeDocument/2006/relationships/hyperlink" Target="https://www.nhs.uk/mental-health/social-care-and-your-rights/mental-health-and-the-law/mental-health-ac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D1D73AD8-B084-3106-1820-3597ECE4033F}"/>
              </a:ext>
            </a:extLst>
          </p:cNvPr>
          <p:cNvSpPr>
            <a:spLocks noGrp="1"/>
          </p:cNvSpPr>
          <p:nvPr>
            <p:ph type="ctrTitle"/>
          </p:nvPr>
        </p:nvSpPr>
        <p:spPr>
          <a:xfrm>
            <a:off x="928168" y="1549766"/>
            <a:ext cx="10550768" cy="3758468"/>
          </a:xfrm>
        </p:spPr>
        <p:txBody>
          <a:bodyPr/>
          <a:lstStyle/>
          <a:p>
            <a:pPr eaLnBrk="1" hangingPunct="1"/>
            <a:r>
              <a:rPr lang="en-GB" altLang="en-US" sz="4000" b="1" dirty="0">
                <a:solidFill>
                  <a:schemeClr val="bg1"/>
                </a:solidFill>
                <a:cs typeface="Arial" panose="020B0604020202020204" pitchFamily="34" charset="0"/>
              </a:rPr>
              <a:t>Principles of Health and Social Care Practice </a:t>
            </a:r>
            <a:br>
              <a:rPr lang="en-GB" altLang="en-US" sz="4000" b="1" dirty="0">
                <a:solidFill>
                  <a:schemeClr val="bg1"/>
                </a:solidFill>
                <a:cs typeface="Arial" panose="020B0604020202020204" pitchFamily="34" charset="0"/>
              </a:rPr>
            </a:br>
            <a:r>
              <a:rPr lang="en-GB" altLang="en-US" sz="4000" b="1" dirty="0">
                <a:solidFill>
                  <a:schemeClr val="bg1"/>
                </a:solidFill>
                <a:cs typeface="Arial" panose="020B0604020202020204" pitchFamily="34" charset="0"/>
              </a:rPr>
              <a:t>(BMHP5016)</a:t>
            </a:r>
            <a:r>
              <a:rPr lang="en-GB" altLang="en-US" sz="3600" b="1" dirty="0">
                <a:solidFill>
                  <a:schemeClr val="bg1"/>
                </a:solidFill>
                <a:cs typeface="Arial" panose="020B0604020202020204" pitchFamily="34" charset="0"/>
              </a:rPr>
              <a:t/>
            </a:r>
            <a:br>
              <a:rPr lang="en-GB" altLang="en-US" sz="3600" b="1" dirty="0">
                <a:solidFill>
                  <a:schemeClr val="bg1"/>
                </a:solidFill>
                <a:cs typeface="Arial" panose="020B0604020202020204" pitchFamily="34" charset="0"/>
              </a:rPr>
            </a:br>
            <a:r>
              <a:rPr lang="en-GB" altLang="en-US" sz="3600" b="1" dirty="0">
                <a:solidFill>
                  <a:schemeClr val="bg1"/>
                </a:solidFill>
                <a:cs typeface="Arial" panose="020B0604020202020204" pitchFamily="34" charset="0"/>
              </a:rPr>
              <a:t/>
            </a:r>
            <a:br>
              <a:rPr lang="en-GB" altLang="en-US" sz="3600" b="1" dirty="0">
                <a:solidFill>
                  <a:schemeClr val="bg1"/>
                </a:solidFill>
                <a:cs typeface="Arial" panose="020B0604020202020204" pitchFamily="34" charset="0"/>
              </a:rPr>
            </a:br>
            <a:r>
              <a:rPr lang="en-GB" altLang="en-US" sz="3600" b="1" dirty="0">
                <a:solidFill>
                  <a:schemeClr val="bg1"/>
                </a:solidFill>
                <a:cs typeface="Arial" panose="020B0604020202020204" pitchFamily="34" charset="0"/>
              </a:rPr>
              <a:t/>
            </a:r>
            <a:br>
              <a:rPr lang="en-GB" altLang="en-US" sz="3600" b="1" dirty="0">
                <a:solidFill>
                  <a:schemeClr val="bg1"/>
                </a:solidFill>
                <a:cs typeface="Arial" panose="020B0604020202020204" pitchFamily="34" charset="0"/>
              </a:rPr>
            </a:br>
            <a:r>
              <a:rPr lang="en-GB" altLang="en-US" sz="3600" b="1" dirty="0">
                <a:solidFill>
                  <a:schemeClr val="bg1"/>
                </a:solidFill>
              </a:rPr>
              <a:t>Week 5: Legislation in Health and Social Care</a:t>
            </a:r>
            <a:endParaRPr lang="en-GB" altLang="en-US" sz="3600" dirty="0">
              <a:solidFill>
                <a:schemeClr val="bg1"/>
              </a:solidFill>
              <a:cs typeface="Arial" panose="020B0604020202020204" pitchFamily="34" charset="0"/>
            </a:endParaRPr>
          </a:p>
        </p:txBody>
      </p:sp>
      <p:sp>
        <p:nvSpPr>
          <p:cNvPr id="3" name="Date Placeholder 2">
            <a:extLst>
              <a:ext uri="{FF2B5EF4-FFF2-40B4-BE49-F238E27FC236}">
                <a16:creationId xmlns:a16="http://schemas.microsoft.com/office/drawing/2014/main" id="{8C669508-E3EB-07A3-384D-2C4E511F3251}"/>
              </a:ext>
            </a:extLst>
          </p:cNvPr>
          <p:cNvSpPr>
            <a:spLocks noGrp="1"/>
          </p:cNvSpPr>
          <p:nvPr>
            <p:ph type="dt" sz="quarter"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5EC0FA7E-6D3B-48D7-9F80-6C4D37659D9C}"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13/10/2026</a:t>
            </a:fld>
            <a:endParaRPr kumimoji="0" lang="en-GB" altLang="en-US" sz="1050" b="0" i="0" u="none" strike="noStrike" kern="1200" cap="none" spc="0" normalizeH="0" baseline="0" noProof="0" dirty="0">
              <a:ln>
                <a:noFill/>
              </a:ln>
              <a:solidFill>
                <a:prstClr val="black">
                  <a:tint val="75000"/>
                </a:prstClr>
              </a:solidFill>
              <a:effectLst/>
              <a:uLnTx/>
              <a:uFillTx/>
              <a:latin typeface="Myriad Pro"/>
              <a:ea typeface="+mn-ea"/>
              <a:cs typeface="+mn-cs"/>
            </a:endParaRPr>
          </a:p>
        </p:txBody>
      </p:sp>
      <p:sp>
        <p:nvSpPr>
          <p:cNvPr id="9221" name="Slide Number Placeholder 5">
            <a:extLst>
              <a:ext uri="{FF2B5EF4-FFF2-40B4-BE49-F238E27FC236}">
                <a16:creationId xmlns:a16="http://schemas.microsoft.com/office/drawing/2014/main" id="{6BD03201-7AA1-7018-A974-24F96B6B883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9E297699-8DB6-4783-9F9C-338D6A24527F}"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1</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CA808-B748-D1F9-E7ED-EE81CEF53BFC}"/>
              </a:ext>
            </a:extLst>
          </p:cNvPr>
          <p:cNvSpPr>
            <a:spLocks noGrp="1"/>
          </p:cNvSpPr>
          <p:nvPr>
            <p:ph type="title"/>
          </p:nvPr>
        </p:nvSpPr>
        <p:spPr/>
        <p:txBody>
          <a:bodyPr/>
          <a:lstStyle/>
          <a:p>
            <a:r>
              <a:rPr lang="en-GB" sz="4000" b="1" dirty="0"/>
              <a:t>Aim of Lecture </a:t>
            </a:r>
            <a:br>
              <a:rPr lang="en-GB" sz="4000" b="1" dirty="0"/>
            </a:br>
            <a:r>
              <a:rPr lang="en-GB" sz="4000" b="1" dirty="0"/>
              <a:t>(Week 5) </a:t>
            </a:r>
          </a:p>
        </p:txBody>
      </p:sp>
      <p:sp>
        <p:nvSpPr>
          <p:cNvPr id="3" name="Content Placeholder 2">
            <a:extLst>
              <a:ext uri="{FF2B5EF4-FFF2-40B4-BE49-F238E27FC236}">
                <a16:creationId xmlns:a16="http://schemas.microsoft.com/office/drawing/2014/main" id="{F5F83C2E-26D7-8866-3D1B-7F09E3A34F5D}"/>
              </a:ext>
            </a:extLst>
          </p:cNvPr>
          <p:cNvSpPr>
            <a:spLocks noGrp="1"/>
          </p:cNvSpPr>
          <p:nvPr>
            <p:ph idx="1"/>
          </p:nvPr>
        </p:nvSpPr>
        <p:spPr>
          <a:xfrm>
            <a:off x="609600" y="2189285"/>
            <a:ext cx="11207262" cy="3327948"/>
          </a:xfrm>
        </p:spPr>
        <p:txBody>
          <a:bodyPr/>
          <a:lstStyle/>
          <a:p>
            <a:r>
              <a:rPr lang="en-GB" dirty="0"/>
              <a:t>To develop an understanding of the current legislation in relation to effective health and social care practice. </a:t>
            </a:r>
          </a:p>
        </p:txBody>
      </p:sp>
      <p:sp>
        <p:nvSpPr>
          <p:cNvPr id="4" name="Date Placeholder 3">
            <a:extLst>
              <a:ext uri="{FF2B5EF4-FFF2-40B4-BE49-F238E27FC236}">
                <a16:creationId xmlns:a16="http://schemas.microsoft.com/office/drawing/2014/main" id="{206DEA67-EE45-08B7-FFEA-74EEBB587A82}"/>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6C5F4D44-D6A0-3693-287A-B4EA03BC2059}"/>
              </a:ext>
            </a:extLst>
          </p:cNvPr>
          <p:cNvSpPr>
            <a:spLocks noGrp="1"/>
          </p:cNvSpPr>
          <p:nvPr>
            <p:ph type="sldNum" sz="quarter" idx="12"/>
          </p:nvPr>
        </p:nvSpPr>
        <p:spPr/>
        <p:txBody>
          <a:bodyPr/>
          <a:lstStyle/>
          <a:p>
            <a:pPr>
              <a:defRPr/>
            </a:pPr>
            <a:fld id="{8B34AADE-47AB-4FD6-A959-68A9E6432E18}" type="slidenum">
              <a:rPr lang="en-GB" altLang="en-US" smtClean="0"/>
              <a:pPr>
                <a:defRPr/>
              </a:pPr>
              <a:t>2</a:t>
            </a:fld>
            <a:endParaRPr lang="en-GB" altLang="en-US"/>
          </a:p>
        </p:txBody>
      </p:sp>
    </p:spTree>
    <p:extLst>
      <p:ext uri="{BB962C8B-B14F-4D97-AF65-F5344CB8AC3E}">
        <p14:creationId xmlns:p14="http://schemas.microsoft.com/office/powerpoint/2010/main" val="1139732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4E10B-2489-C655-9DE8-95FCADD7A058}"/>
              </a:ext>
            </a:extLst>
          </p:cNvPr>
          <p:cNvSpPr>
            <a:spLocks noGrp="1"/>
          </p:cNvSpPr>
          <p:nvPr>
            <p:ph type="title"/>
          </p:nvPr>
        </p:nvSpPr>
        <p:spPr/>
        <p:txBody>
          <a:bodyPr/>
          <a:lstStyle/>
          <a:p>
            <a:r>
              <a:rPr lang="en-GB" sz="4000" b="1" dirty="0"/>
              <a:t>Learning objectives </a:t>
            </a:r>
            <a:br>
              <a:rPr lang="en-GB" sz="4000" b="1" dirty="0"/>
            </a:br>
            <a:r>
              <a:rPr lang="en-GB" sz="4000" b="1" dirty="0"/>
              <a:t>(Week 5)</a:t>
            </a:r>
          </a:p>
        </p:txBody>
      </p:sp>
      <p:sp>
        <p:nvSpPr>
          <p:cNvPr id="3" name="Content Placeholder 2">
            <a:extLst>
              <a:ext uri="{FF2B5EF4-FFF2-40B4-BE49-F238E27FC236}">
                <a16:creationId xmlns:a16="http://schemas.microsoft.com/office/drawing/2014/main" id="{32A5276D-73AD-5BF8-4BE5-53279DA37EFE}"/>
              </a:ext>
            </a:extLst>
          </p:cNvPr>
          <p:cNvSpPr>
            <a:spLocks noGrp="1"/>
          </p:cNvSpPr>
          <p:nvPr>
            <p:ph idx="1"/>
          </p:nvPr>
        </p:nvSpPr>
        <p:spPr>
          <a:xfrm>
            <a:off x="756138" y="2198077"/>
            <a:ext cx="10826262" cy="3679640"/>
          </a:xfrm>
        </p:spPr>
        <p:txBody>
          <a:bodyPr/>
          <a:lstStyle/>
          <a:p>
            <a:r>
              <a:rPr lang="en-GB" dirty="0"/>
              <a:t>Discuss and analyse how aspects of different legislation are reflected in health and social care.  </a:t>
            </a:r>
            <a:br>
              <a:rPr lang="en-GB" dirty="0"/>
            </a:br>
            <a:endParaRPr lang="en-GB" dirty="0"/>
          </a:p>
        </p:txBody>
      </p:sp>
      <p:sp>
        <p:nvSpPr>
          <p:cNvPr id="4" name="Date Placeholder 3">
            <a:extLst>
              <a:ext uri="{FF2B5EF4-FFF2-40B4-BE49-F238E27FC236}">
                <a16:creationId xmlns:a16="http://schemas.microsoft.com/office/drawing/2014/main" id="{531998D4-AF8B-F3B7-C640-CEC4CD0F45B3}"/>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09C48DF1-6F83-E246-72FE-07123E0D0B06}"/>
              </a:ext>
            </a:extLst>
          </p:cNvPr>
          <p:cNvSpPr>
            <a:spLocks noGrp="1"/>
          </p:cNvSpPr>
          <p:nvPr>
            <p:ph type="sldNum" sz="quarter" idx="12"/>
          </p:nvPr>
        </p:nvSpPr>
        <p:spPr/>
        <p:txBody>
          <a:bodyPr/>
          <a:lstStyle/>
          <a:p>
            <a:pPr>
              <a:defRPr/>
            </a:pPr>
            <a:fld id="{8B34AADE-47AB-4FD6-A959-68A9E6432E18}" type="slidenum">
              <a:rPr lang="en-GB" altLang="en-US" smtClean="0"/>
              <a:pPr>
                <a:defRPr/>
              </a:pPr>
              <a:t>3</a:t>
            </a:fld>
            <a:endParaRPr lang="en-GB" altLang="en-US"/>
          </a:p>
        </p:txBody>
      </p:sp>
    </p:spTree>
    <p:extLst>
      <p:ext uri="{BB962C8B-B14F-4D97-AF65-F5344CB8AC3E}">
        <p14:creationId xmlns:p14="http://schemas.microsoft.com/office/powerpoint/2010/main" val="19603430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F66B0-E0BD-A1BE-7F9A-EB13631CE804}"/>
              </a:ext>
            </a:extLst>
          </p:cNvPr>
          <p:cNvSpPr>
            <a:spLocks noGrp="1"/>
          </p:cNvSpPr>
          <p:nvPr>
            <p:ph type="title"/>
          </p:nvPr>
        </p:nvSpPr>
        <p:spPr/>
        <p:txBody>
          <a:bodyPr/>
          <a:lstStyle/>
          <a:p>
            <a:r>
              <a:rPr lang="en-GB" b="1" dirty="0"/>
              <a:t>Group task - 20 minutes</a:t>
            </a:r>
          </a:p>
        </p:txBody>
      </p:sp>
      <p:sp>
        <p:nvSpPr>
          <p:cNvPr id="3" name="Content Placeholder 2">
            <a:extLst>
              <a:ext uri="{FF2B5EF4-FFF2-40B4-BE49-F238E27FC236}">
                <a16:creationId xmlns:a16="http://schemas.microsoft.com/office/drawing/2014/main" id="{8B5D706C-DA09-0983-4B03-8F4B49CC97AB}"/>
              </a:ext>
            </a:extLst>
          </p:cNvPr>
          <p:cNvSpPr>
            <a:spLocks noGrp="1"/>
          </p:cNvSpPr>
          <p:nvPr>
            <p:ph idx="1"/>
          </p:nvPr>
        </p:nvSpPr>
        <p:spPr/>
        <p:txBody>
          <a:bodyPr/>
          <a:lstStyle/>
          <a:p>
            <a:r>
              <a:rPr lang="en-GB" dirty="0"/>
              <a:t>Discuss in groups the difference between legislation, policy, </a:t>
            </a:r>
            <a:r>
              <a:rPr lang="en-GB" dirty="0" smtClean="0"/>
              <a:t>regulations </a:t>
            </a:r>
            <a:r>
              <a:rPr lang="en-GB" dirty="0"/>
              <a:t>and standards. </a:t>
            </a:r>
          </a:p>
          <a:p>
            <a:r>
              <a:rPr lang="en-GB" dirty="0"/>
              <a:t>Find one example of any legislation or policy in health and social care.</a:t>
            </a:r>
          </a:p>
          <a:p>
            <a:r>
              <a:rPr lang="en-GB" dirty="0"/>
              <a:t>Explain why it is important in health and social care.</a:t>
            </a:r>
          </a:p>
        </p:txBody>
      </p:sp>
      <p:sp>
        <p:nvSpPr>
          <p:cNvPr id="4" name="Date Placeholder 3">
            <a:extLst>
              <a:ext uri="{FF2B5EF4-FFF2-40B4-BE49-F238E27FC236}">
                <a16:creationId xmlns:a16="http://schemas.microsoft.com/office/drawing/2014/main" id="{4EC11A10-366A-F91A-1483-163F462035BF}"/>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4F0D36CF-C5A6-99DB-EDC4-3DFE253E93E0}"/>
              </a:ext>
            </a:extLst>
          </p:cNvPr>
          <p:cNvSpPr>
            <a:spLocks noGrp="1"/>
          </p:cNvSpPr>
          <p:nvPr>
            <p:ph type="sldNum" sz="quarter" idx="12"/>
          </p:nvPr>
        </p:nvSpPr>
        <p:spPr/>
        <p:txBody>
          <a:bodyPr/>
          <a:lstStyle/>
          <a:p>
            <a:pPr>
              <a:defRPr/>
            </a:pPr>
            <a:fld id="{8B34AADE-47AB-4FD6-A959-68A9E6432E18}" type="slidenum">
              <a:rPr lang="en-GB" altLang="en-US" smtClean="0"/>
              <a:pPr>
                <a:defRPr/>
              </a:pPr>
              <a:t>4</a:t>
            </a:fld>
            <a:endParaRPr lang="en-GB" altLang="en-US"/>
          </a:p>
        </p:txBody>
      </p:sp>
    </p:spTree>
    <p:extLst>
      <p:ext uri="{BB962C8B-B14F-4D97-AF65-F5344CB8AC3E}">
        <p14:creationId xmlns:p14="http://schemas.microsoft.com/office/powerpoint/2010/main" val="3173349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4CC98-D72E-E614-4D4E-042C1E4CEAFE}"/>
              </a:ext>
            </a:extLst>
          </p:cNvPr>
          <p:cNvSpPr>
            <a:spLocks noGrp="1"/>
          </p:cNvSpPr>
          <p:nvPr>
            <p:ph type="title"/>
          </p:nvPr>
        </p:nvSpPr>
        <p:spPr/>
        <p:txBody>
          <a:bodyPr/>
          <a:lstStyle/>
          <a:p>
            <a:r>
              <a:rPr lang="en-GB" sz="4000" b="1" dirty="0"/>
              <a:t>The relationship between legislation, policy, regulations, and standards</a:t>
            </a:r>
          </a:p>
        </p:txBody>
      </p:sp>
      <p:sp>
        <p:nvSpPr>
          <p:cNvPr id="3" name="Content Placeholder 2">
            <a:extLst>
              <a:ext uri="{FF2B5EF4-FFF2-40B4-BE49-F238E27FC236}">
                <a16:creationId xmlns:a16="http://schemas.microsoft.com/office/drawing/2014/main" id="{AAA945E4-88AC-9E5E-5D66-17CB44FA5E3B}"/>
              </a:ext>
            </a:extLst>
          </p:cNvPr>
          <p:cNvSpPr>
            <a:spLocks noGrp="1"/>
          </p:cNvSpPr>
          <p:nvPr>
            <p:ph idx="1"/>
          </p:nvPr>
        </p:nvSpPr>
        <p:spPr>
          <a:xfrm>
            <a:off x="900793" y="1999069"/>
            <a:ext cx="9516836" cy="3556548"/>
          </a:xfrm>
        </p:spPr>
        <p:txBody>
          <a:bodyPr/>
          <a:lstStyle/>
          <a:p>
            <a:r>
              <a:rPr lang="en-GB" sz="3000" b="1" dirty="0"/>
              <a:t>Legislation</a:t>
            </a:r>
            <a:r>
              <a:rPr lang="en-GB" sz="3000" dirty="0"/>
              <a:t> is the law passed by a legislature, the law-making body of the government. </a:t>
            </a:r>
          </a:p>
          <a:p>
            <a:endParaRPr lang="en-GB" sz="3000" dirty="0"/>
          </a:p>
          <a:p>
            <a:r>
              <a:rPr lang="en-GB" sz="3000" dirty="0"/>
              <a:t>The </a:t>
            </a:r>
            <a:r>
              <a:rPr lang="en-GB" sz="3000" b="1" dirty="0"/>
              <a:t>policy </a:t>
            </a:r>
            <a:r>
              <a:rPr lang="en-GB" sz="3000" dirty="0"/>
              <a:t>ensures that legislation is being followed. The implementation steps and course of action are written in the policy statement. </a:t>
            </a:r>
          </a:p>
          <a:p>
            <a:endParaRPr lang="en-GB" dirty="0"/>
          </a:p>
        </p:txBody>
      </p:sp>
      <p:sp>
        <p:nvSpPr>
          <p:cNvPr id="4" name="Date Placeholder 3">
            <a:extLst>
              <a:ext uri="{FF2B5EF4-FFF2-40B4-BE49-F238E27FC236}">
                <a16:creationId xmlns:a16="http://schemas.microsoft.com/office/drawing/2014/main" id="{0694ABA9-8E4B-808D-D6FC-203979F27174}"/>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F5003AC5-43C0-A82C-A36E-453287F88443}"/>
              </a:ext>
            </a:extLst>
          </p:cNvPr>
          <p:cNvSpPr>
            <a:spLocks noGrp="1"/>
          </p:cNvSpPr>
          <p:nvPr>
            <p:ph type="sldNum" sz="quarter" idx="12"/>
          </p:nvPr>
        </p:nvSpPr>
        <p:spPr/>
        <p:txBody>
          <a:bodyPr/>
          <a:lstStyle/>
          <a:p>
            <a:pPr>
              <a:defRPr/>
            </a:pPr>
            <a:fld id="{8B34AADE-47AB-4FD6-A959-68A9E6432E18}" type="slidenum">
              <a:rPr lang="en-GB" altLang="en-US" smtClean="0"/>
              <a:pPr>
                <a:defRPr/>
              </a:pPr>
              <a:t>5</a:t>
            </a:fld>
            <a:endParaRPr lang="en-GB" altLang="en-US"/>
          </a:p>
        </p:txBody>
      </p:sp>
    </p:spTree>
    <p:extLst>
      <p:ext uri="{BB962C8B-B14F-4D97-AF65-F5344CB8AC3E}">
        <p14:creationId xmlns:p14="http://schemas.microsoft.com/office/powerpoint/2010/main" val="2503785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03602F-7DA7-57FD-6E60-4CAAB5D432CC}"/>
              </a:ext>
            </a:extLst>
          </p:cNvPr>
          <p:cNvSpPr>
            <a:spLocks noGrp="1"/>
          </p:cNvSpPr>
          <p:nvPr>
            <p:ph type="title"/>
          </p:nvPr>
        </p:nvSpPr>
        <p:spPr>
          <a:xfrm>
            <a:off x="609600" y="274637"/>
            <a:ext cx="10972800" cy="1139383"/>
          </a:xfrm>
        </p:spPr>
        <p:txBody>
          <a:bodyPr/>
          <a:lstStyle/>
          <a:p>
            <a:r>
              <a:rPr lang="en-GB" sz="4000" b="1" dirty="0"/>
              <a:t>The relationship between legislation, policy, regulations, and standards</a:t>
            </a:r>
          </a:p>
        </p:txBody>
      </p:sp>
      <p:sp>
        <p:nvSpPr>
          <p:cNvPr id="3" name="Content Placeholder 2">
            <a:extLst>
              <a:ext uri="{FF2B5EF4-FFF2-40B4-BE49-F238E27FC236}">
                <a16:creationId xmlns:a16="http://schemas.microsoft.com/office/drawing/2014/main" id="{9C06E588-EF88-5964-7236-C1841833B5B6}"/>
              </a:ext>
            </a:extLst>
          </p:cNvPr>
          <p:cNvSpPr>
            <a:spLocks noGrp="1"/>
          </p:cNvSpPr>
          <p:nvPr>
            <p:ph idx="1"/>
          </p:nvPr>
        </p:nvSpPr>
        <p:spPr>
          <a:xfrm>
            <a:off x="731762" y="1702343"/>
            <a:ext cx="10972800" cy="3917032"/>
          </a:xfrm>
        </p:spPr>
        <p:txBody>
          <a:bodyPr/>
          <a:lstStyle/>
          <a:p>
            <a:r>
              <a:rPr lang="en-GB" dirty="0"/>
              <a:t>Regulations are rules imposed by regulatory bodies, or the decision-making body of the government, on its subjects, in order to implement, obey with and enforce the law. </a:t>
            </a:r>
          </a:p>
          <a:p>
            <a:endParaRPr lang="en-GB" dirty="0"/>
          </a:p>
          <a:p>
            <a:pPr marL="0" indent="0">
              <a:buNone/>
            </a:pPr>
            <a:r>
              <a:rPr lang="en-GB" sz="2800" dirty="0"/>
              <a:t>Example of UK regulatory bodies: Care Quality Commission (CQC).</a:t>
            </a:r>
          </a:p>
        </p:txBody>
      </p:sp>
      <p:sp>
        <p:nvSpPr>
          <p:cNvPr id="4" name="Date Placeholder 3">
            <a:extLst>
              <a:ext uri="{FF2B5EF4-FFF2-40B4-BE49-F238E27FC236}">
                <a16:creationId xmlns:a16="http://schemas.microsoft.com/office/drawing/2014/main" id="{A4F1C28B-3D16-537C-C740-629C49884FD5}"/>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2C4EDBAA-148E-F149-AD1B-6B757EF4C0F9}"/>
              </a:ext>
            </a:extLst>
          </p:cNvPr>
          <p:cNvSpPr>
            <a:spLocks noGrp="1"/>
          </p:cNvSpPr>
          <p:nvPr>
            <p:ph type="sldNum" sz="quarter" idx="12"/>
          </p:nvPr>
        </p:nvSpPr>
        <p:spPr/>
        <p:txBody>
          <a:bodyPr/>
          <a:lstStyle/>
          <a:p>
            <a:pPr>
              <a:defRPr/>
            </a:pPr>
            <a:fld id="{8B34AADE-47AB-4FD6-A959-68A9E6432E18}" type="slidenum">
              <a:rPr lang="en-GB" altLang="en-US" smtClean="0"/>
              <a:pPr>
                <a:defRPr/>
              </a:pPr>
              <a:t>6</a:t>
            </a:fld>
            <a:endParaRPr lang="en-GB" altLang="en-US"/>
          </a:p>
        </p:txBody>
      </p:sp>
    </p:spTree>
    <p:extLst>
      <p:ext uri="{BB962C8B-B14F-4D97-AF65-F5344CB8AC3E}">
        <p14:creationId xmlns:p14="http://schemas.microsoft.com/office/powerpoint/2010/main" val="5537664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A61B4-4B38-FE6F-3D7B-51546AD5C883}"/>
              </a:ext>
            </a:extLst>
          </p:cNvPr>
          <p:cNvSpPr>
            <a:spLocks noGrp="1"/>
          </p:cNvSpPr>
          <p:nvPr>
            <p:ph type="title"/>
          </p:nvPr>
        </p:nvSpPr>
        <p:spPr>
          <a:xfrm>
            <a:off x="609600" y="274638"/>
            <a:ext cx="10972800" cy="1143000"/>
          </a:xfrm>
        </p:spPr>
        <p:txBody>
          <a:bodyPr/>
          <a:lstStyle/>
          <a:p>
            <a:r>
              <a:rPr lang="en-GB" b="1" dirty="0"/>
              <a:t>What are standards? </a:t>
            </a:r>
          </a:p>
        </p:txBody>
      </p:sp>
      <p:sp>
        <p:nvSpPr>
          <p:cNvPr id="3" name="Content Placeholder 2">
            <a:extLst>
              <a:ext uri="{FF2B5EF4-FFF2-40B4-BE49-F238E27FC236}">
                <a16:creationId xmlns:a16="http://schemas.microsoft.com/office/drawing/2014/main" id="{DAE4037A-C364-D7DC-F252-F072F234D45B}"/>
              </a:ext>
            </a:extLst>
          </p:cNvPr>
          <p:cNvSpPr>
            <a:spLocks noGrp="1"/>
          </p:cNvSpPr>
          <p:nvPr>
            <p:ph idx="1"/>
          </p:nvPr>
        </p:nvSpPr>
        <p:spPr>
          <a:xfrm>
            <a:off x="430823" y="1417638"/>
            <a:ext cx="11561885" cy="4099595"/>
          </a:xfrm>
        </p:spPr>
        <p:txBody>
          <a:bodyPr/>
          <a:lstStyle/>
          <a:p>
            <a:r>
              <a:rPr lang="en-GB" dirty="0"/>
              <a:t>Development agencies* create and approve official standards, </a:t>
            </a:r>
            <a:r>
              <a:rPr lang="en-GB" b="1" dirty="0"/>
              <a:t>based on legislation and regulation </a:t>
            </a:r>
            <a:r>
              <a:rPr lang="en-GB" dirty="0"/>
              <a:t>to provide </a:t>
            </a:r>
            <a:r>
              <a:rPr lang="en-GB" b="1" dirty="0"/>
              <a:t>guidelines</a:t>
            </a:r>
            <a:r>
              <a:rPr lang="en-GB" dirty="0"/>
              <a:t> in order to plan and deliver services to provide the best possible care (e.g. NICE).</a:t>
            </a:r>
          </a:p>
          <a:p>
            <a:pPr marL="0" indent="0">
              <a:buNone/>
            </a:pPr>
            <a:endParaRPr lang="en-GB" dirty="0"/>
          </a:p>
          <a:p>
            <a:pPr marL="0" indent="0">
              <a:buNone/>
            </a:pPr>
            <a:r>
              <a:rPr lang="en-GB" sz="2800" i="1" dirty="0"/>
              <a:t>* Development agencies promote cooperation between the public sector, private </a:t>
            </a:r>
            <a:r>
              <a:rPr lang="en-GB" sz="2800" i="1" dirty="0" smtClean="0"/>
              <a:t>sector and </a:t>
            </a:r>
            <a:r>
              <a:rPr lang="en-GB" sz="2800" i="1" dirty="0"/>
              <a:t>civil society.</a:t>
            </a:r>
          </a:p>
          <a:p>
            <a:pPr marL="0" indent="0">
              <a:buNone/>
            </a:pPr>
            <a:r>
              <a:rPr lang="en-GB" sz="1000" dirty="0"/>
              <a:t>          </a:t>
            </a:r>
          </a:p>
          <a:p>
            <a:pPr marL="0" indent="0">
              <a:buNone/>
            </a:pPr>
            <a:r>
              <a:rPr lang="en-GB" sz="1000" dirty="0"/>
              <a:t>          </a:t>
            </a:r>
            <a:r>
              <a:rPr lang="en-GB" sz="1400" dirty="0"/>
              <a:t>Source: </a:t>
            </a:r>
            <a:r>
              <a:rPr lang="en-GB" sz="1400" dirty="0">
                <a:hlinkClick r:id="rId3"/>
              </a:rPr>
              <a:t>https://www.nice.org.uk/standards-and-indicators</a:t>
            </a:r>
            <a:r>
              <a:rPr lang="en-GB" sz="1400" dirty="0"/>
              <a:t>  </a:t>
            </a:r>
          </a:p>
          <a:p>
            <a:endParaRPr lang="en-GB" dirty="0"/>
          </a:p>
        </p:txBody>
      </p:sp>
      <p:sp>
        <p:nvSpPr>
          <p:cNvPr id="4" name="Date Placeholder 3">
            <a:extLst>
              <a:ext uri="{FF2B5EF4-FFF2-40B4-BE49-F238E27FC236}">
                <a16:creationId xmlns:a16="http://schemas.microsoft.com/office/drawing/2014/main" id="{BFDEB5FD-2187-F942-8771-F93B458C3C8F}"/>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A7BA783E-49B4-8D42-BA52-DDA41C5BD353}"/>
              </a:ext>
            </a:extLst>
          </p:cNvPr>
          <p:cNvSpPr>
            <a:spLocks noGrp="1"/>
          </p:cNvSpPr>
          <p:nvPr>
            <p:ph type="sldNum" sz="quarter" idx="12"/>
          </p:nvPr>
        </p:nvSpPr>
        <p:spPr/>
        <p:txBody>
          <a:bodyPr/>
          <a:lstStyle/>
          <a:p>
            <a:pPr>
              <a:defRPr/>
            </a:pPr>
            <a:fld id="{8B34AADE-47AB-4FD6-A959-68A9E6432E18}" type="slidenum">
              <a:rPr lang="en-GB" altLang="en-US" smtClean="0"/>
              <a:pPr>
                <a:defRPr/>
              </a:pPr>
              <a:t>7</a:t>
            </a:fld>
            <a:endParaRPr lang="en-GB" altLang="en-US"/>
          </a:p>
        </p:txBody>
      </p:sp>
    </p:spTree>
    <p:extLst>
      <p:ext uri="{BB962C8B-B14F-4D97-AF65-F5344CB8AC3E}">
        <p14:creationId xmlns:p14="http://schemas.microsoft.com/office/powerpoint/2010/main" val="1492298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BBB25-669C-B992-66A1-429EAE1D631B}"/>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0FD4F59E-84F4-6929-7E85-7F4867693081}"/>
              </a:ext>
            </a:extLst>
          </p:cNvPr>
          <p:cNvSpPr>
            <a:spLocks noGrp="1"/>
          </p:cNvSpPr>
          <p:nvPr>
            <p:ph idx="1"/>
          </p:nvPr>
        </p:nvSpPr>
        <p:spPr>
          <a:xfrm>
            <a:off x="1131216" y="1600201"/>
            <a:ext cx="8059918" cy="3917032"/>
          </a:xfrm>
        </p:spPr>
        <p:txBody>
          <a:bodyPr/>
          <a:lstStyle/>
          <a:p>
            <a:r>
              <a:rPr lang="en-GB" dirty="0"/>
              <a:t>Search online to find what the Care Quality Commission (CQC) does.</a:t>
            </a:r>
          </a:p>
          <a:p>
            <a:endParaRPr lang="en-GB" dirty="0"/>
          </a:p>
          <a:p>
            <a:r>
              <a:rPr lang="en-GB" dirty="0"/>
              <a:t>Share your findings with the class. </a:t>
            </a:r>
          </a:p>
        </p:txBody>
      </p:sp>
      <p:sp>
        <p:nvSpPr>
          <p:cNvPr id="4" name="Date Placeholder 3">
            <a:extLst>
              <a:ext uri="{FF2B5EF4-FFF2-40B4-BE49-F238E27FC236}">
                <a16:creationId xmlns:a16="http://schemas.microsoft.com/office/drawing/2014/main" id="{36932DFF-EAE9-DD27-8ABC-D77249A0FB64}"/>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0B126D36-1E41-DA31-DBE5-D69FCFC9E79C}"/>
              </a:ext>
            </a:extLst>
          </p:cNvPr>
          <p:cNvSpPr>
            <a:spLocks noGrp="1"/>
          </p:cNvSpPr>
          <p:nvPr>
            <p:ph type="sldNum" sz="quarter" idx="12"/>
          </p:nvPr>
        </p:nvSpPr>
        <p:spPr/>
        <p:txBody>
          <a:bodyPr/>
          <a:lstStyle/>
          <a:p>
            <a:pPr>
              <a:defRPr/>
            </a:pPr>
            <a:fld id="{8B34AADE-47AB-4FD6-A959-68A9E6432E18}" type="slidenum">
              <a:rPr lang="en-GB" altLang="en-US" smtClean="0"/>
              <a:pPr>
                <a:defRPr/>
              </a:pPr>
              <a:t>8</a:t>
            </a:fld>
            <a:endParaRPr lang="en-GB" altLang="en-US"/>
          </a:p>
        </p:txBody>
      </p:sp>
      <p:pic>
        <p:nvPicPr>
          <p:cNvPr id="7" name="Picture 6">
            <a:extLst>
              <a:ext uri="{FF2B5EF4-FFF2-40B4-BE49-F238E27FC236}">
                <a16:creationId xmlns:a16="http://schemas.microsoft.com/office/drawing/2014/main" id="{EE8EA8D5-10CF-E4BE-AEB6-6CBB53218FEE}"/>
              </a:ext>
            </a:extLst>
          </p:cNvPr>
          <p:cNvPicPr>
            <a:picLocks noChangeAspect="1"/>
          </p:cNvPicPr>
          <p:nvPr/>
        </p:nvPicPr>
        <p:blipFill>
          <a:blip r:embed="rId2"/>
          <a:stretch>
            <a:fillRect/>
          </a:stretch>
        </p:blipFill>
        <p:spPr>
          <a:xfrm>
            <a:off x="9434267" y="1600201"/>
            <a:ext cx="2538756" cy="1692504"/>
          </a:xfrm>
          <a:prstGeom prst="rect">
            <a:avLst/>
          </a:prstGeom>
        </p:spPr>
      </p:pic>
    </p:spTree>
    <p:extLst>
      <p:ext uri="{BB962C8B-B14F-4D97-AF65-F5344CB8AC3E}">
        <p14:creationId xmlns:p14="http://schemas.microsoft.com/office/powerpoint/2010/main" val="14657351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A79F9-36D1-EF70-D7AC-8B62B89350A0}"/>
              </a:ext>
            </a:extLst>
          </p:cNvPr>
          <p:cNvSpPr>
            <a:spLocks noGrp="1"/>
          </p:cNvSpPr>
          <p:nvPr>
            <p:ph type="title"/>
          </p:nvPr>
        </p:nvSpPr>
        <p:spPr>
          <a:xfrm>
            <a:off x="694592" y="-202223"/>
            <a:ext cx="10887808" cy="1619861"/>
          </a:xfrm>
        </p:spPr>
        <p:txBody>
          <a:bodyPr/>
          <a:lstStyle/>
          <a:p>
            <a:r>
              <a:rPr lang="en-GB" sz="4000" b="1" dirty="0"/>
              <a:t>The Care Quality Commission (CQC)</a:t>
            </a:r>
          </a:p>
        </p:txBody>
      </p:sp>
      <p:sp>
        <p:nvSpPr>
          <p:cNvPr id="3" name="Content Placeholder 2">
            <a:extLst>
              <a:ext uri="{FF2B5EF4-FFF2-40B4-BE49-F238E27FC236}">
                <a16:creationId xmlns:a16="http://schemas.microsoft.com/office/drawing/2014/main" id="{89775032-BB1C-F493-0C6A-B49A13DBD04A}"/>
              </a:ext>
            </a:extLst>
          </p:cNvPr>
          <p:cNvSpPr>
            <a:spLocks noGrp="1"/>
          </p:cNvSpPr>
          <p:nvPr>
            <p:ph idx="1"/>
          </p:nvPr>
        </p:nvSpPr>
        <p:spPr>
          <a:xfrm>
            <a:off x="225668" y="1134208"/>
            <a:ext cx="11966331" cy="4457700"/>
          </a:xfrm>
        </p:spPr>
        <p:txBody>
          <a:bodyPr/>
          <a:lstStyle/>
          <a:p>
            <a:r>
              <a:rPr lang="en-GB" sz="2400" dirty="0"/>
              <a:t>The care provided by a hospital, a care home, an agency in own home, the dentist, a GP practice and elsewhere must meet standards required by law. </a:t>
            </a:r>
          </a:p>
          <a:p>
            <a:endParaRPr lang="en-GB" sz="2400" dirty="0"/>
          </a:p>
          <a:p>
            <a:r>
              <a:rPr lang="en-GB" sz="2400" dirty="0"/>
              <a:t>The Care Quality Commission (CQC) monitors and inspects all organisations providing care to ensure standards are being met. </a:t>
            </a:r>
          </a:p>
          <a:p>
            <a:endParaRPr lang="en-GB" sz="2400" dirty="0"/>
          </a:p>
          <a:p>
            <a:r>
              <a:rPr lang="en-GB" sz="2400" dirty="0"/>
              <a:t>All NHS and social care providers have to be registered with CQC and they have to conform to a set of standards. </a:t>
            </a:r>
          </a:p>
          <a:p>
            <a:endParaRPr lang="en-GB" sz="2400" dirty="0"/>
          </a:p>
          <a:p>
            <a:pPr marL="0" indent="0">
              <a:buNone/>
            </a:pPr>
            <a:r>
              <a:rPr lang="en-GB" sz="2400" dirty="0"/>
              <a:t>For more information on CQC see this link: </a:t>
            </a:r>
            <a:r>
              <a:rPr lang="en-GB" sz="2400" dirty="0">
                <a:hlinkClick r:id="rId2"/>
              </a:rPr>
              <a:t>https://www.cqc.org.uk/</a:t>
            </a:r>
            <a:r>
              <a:rPr lang="en-GB" sz="2400" dirty="0"/>
              <a:t> </a:t>
            </a:r>
          </a:p>
          <a:p>
            <a:endParaRPr lang="en-GB" sz="2400" dirty="0"/>
          </a:p>
          <a:p>
            <a:endParaRPr lang="en-GB" dirty="0"/>
          </a:p>
        </p:txBody>
      </p:sp>
      <p:sp>
        <p:nvSpPr>
          <p:cNvPr id="4" name="Date Placeholder 3">
            <a:extLst>
              <a:ext uri="{FF2B5EF4-FFF2-40B4-BE49-F238E27FC236}">
                <a16:creationId xmlns:a16="http://schemas.microsoft.com/office/drawing/2014/main" id="{5C308EF1-A888-5DBB-BC3D-CBA8723308B1}"/>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DA67AB31-1CBC-B752-5316-124063DC2FD1}"/>
              </a:ext>
            </a:extLst>
          </p:cNvPr>
          <p:cNvSpPr>
            <a:spLocks noGrp="1"/>
          </p:cNvSpPr>
          <p:nvPr>
            <p:ph type="sldNum" sz="quarter" idx="12"/>
          </p:nvPr>
        </p:nvSpPr>
        <p:spPr/>
        <p:txBody>
          <a:bodyPr/>
          <a:lstStyle/>
          <a:p>
            <a:pPr>
              <a:defRPr/>
            </a:pPr>
            <a:fld id="{8B34AADE-47AB-4FD6-A959-68A9E6432E18}" type="slidenum">
              <a:rPr lang="en-GB" altLang="en-US" smtClean="0"/>
              <a:pPr>
                <a:defRPr/>
              </a:pPr>
              <a:t>9</a:t>
            </a:fld>
            <a:endParaRPr lang="en-GB" altLang="en-US"/>
          </a:p>
        </p:txBody>
      </p:sp>
      <p:pic>
        <p:nvPicPr>
          <p:cNvPr id="6" name="Picture 5">
            <a:extLst>
              <a:ext uri="{FF2B5EF4-FFF2-40B4-BE49-F238E27FC236}">
                <a16:creationId xmlns:a16="http://schemas.microsoft.com/office/drawing/2014/main" id="{2F91B3A1-2D92-57D9-A40E-0A9C000EDDD6}"/>
              </a:ext>
            </a:extLst>
          </p:cNvPr>
          <p:cNvPicPr>
            <a:picLocks noChangeAspect="1"/>
          </p:cNvPicPr>
          <p:nvPr/>
        </p:nvPicPr>
        <p:blipFill>
          <a:blip r:embed="rId3"/>
          <a:stretch>
            <a:fillRect/>
          </a:stretch>
        </p:blipFill>
        <p:spPr>
          <a:xfrm>
            <a:off x="10317833" y="4474348"/>
            <a:ext cx="1874166" cy="1249444"/>
          </a:xfrm>
          <a:prstGeom prst="rect">
            <a:avLst/>
          </a:prstGeom>
        </p:spPr>
      </p:pic>
    </p:spTree>
    <p:extLst>
      <p:ext uri="{BB962C8B-B14F-4D97-AF65-F5344CB8AC3E}">
        <p14:creationId xmlns:p14="http://schemas.microsoft.com/office/powerpoint/2010/main" val="10080893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38937-74E9-2951-2E57-F6C4A9B4E3BE}"/>
              </a:ext>
            </a:extLst>
          </p:cNvPr>
          <p:cNvSpPr>
            <a:spLocks noGrp="1"/>
          </p:cNvSpPr>
          <p:nvPr>
            <p:ph type="title"/>
          </p:nvPr>
        </p:nvSpPr>
        <p:spPr/>
        <p:txBody>
          <a:bodyPr/>
          <a:lstStyle/>
          <a:p>
            <a:r>
              <a:rPr lang="en-GB" sz="4000" b="1" dirty="0"/>
              <a:t>The Office for Standards in Education, Children's Services and Skills (Ofsted)</a:t>
            </a:r>
          </a:p>
        </p:txBody>
      </p:sp>
      <p:sp>
        <p:nvSpPr>
          <p:cNvPr id="3" name="Content Placeholder 2">
            <a:extLst>
              <a:ext uri="{FF2B5EF4-FFF2-40B4-BE49-F238E27FC236}">
                <a16:creationId xmlns:a16="http://schemas.microsoft.com/office/drawing/2014/main" id="{E59F6C3C-E2EC-FFFB-35DF-6CABBE5F87FE}"/>
              </a:ext>
            </a:extLst>
          </p:cNvPr>
          <p:cNvSpPr>
            <a:spLocks noGrp="1"/>
          </p:cNvSpPr>
          <p:nvPr>
            <p:ph idx="1"/>
          </p:nvPr>
        </p:nvSpPr>
        <p:spPr>
          <a:xfrm>
            <a:off x="609600" y="1734050"/>
            <a:ext cx="11119338" cy="3633714"/>
          </a:xfrm>
        </p:spPr>
        <p:txBody>
          <a:bodyPr/>
          <a:lstStyle/>
          <a:p>
            <a:r>
              <a:rPr lang="en-GB" dirty="0"/>
              <a:t>Ofsted is responsible for inspecting a range of educational institutions, including state schools and independent schools. </a:t>
            </a:r>
          </a:p>
          <a:p>
            <a:r>
              <a:rPr lang="en-GB" dirty="0"/>
              <a:t>It also inspects childcare, adoption and fostering </a:t>
            </a:r>
            <a:r>
              <a:rPr lang="en-GB" dirty="0" smtClean="0"/>
              <a:t>agencies and </a:t>
            </a:r>
            <a:r>
              <a:rPr lang="en-GB" dirty="0"/>
              <a:t>initial teacher </a:t>
            </a:r>
            <a:r>
              <a:rPr lang="en-GB" dirty="0" smtClean="0"/>
              <a:t>training </a:t>
            </a:r>
            <a:r>
              <a:rPr lang="en-GB" dirty="0"/>
              <a:t>and regulates a range of early years and children’s social care services. </a:t>
            </a:r>
          </a:p>
          <a:p>
            <a:r>
              <a:rPr lang="en-GB" sz="2400" dirty="0"/>
              <a:t>For more information on Ofsted see this link: </a:t>
            </a:r>
            <a:r>
              <a:rPr lang="en-GB" sz="2400" dirty="0">
                <a:hlinkClick r:id="rId2"/>
              </a:rPr>
              <a:t>https://www.gov.uk/government/organisations/ofsted</a:t>
            </a:r>
            <a:endParaRPr lang="en-GB" sz="2400" dirty="0"/>
          </a:p>
          <a:p>
            <a:endParaRPr lang="en-GB" dirty="0"/>
          </a:p>
          <a:p>
            <a:endParaRPr lang="en-GB" dirty="0"/>
          </a:p>
        </p:txBody>
      </p:sp>
      <p:sp>
        <p:nvSpPr>
          <p:cNvPr id="4" name="Date Placeholder 3">
            <a:extLst>
              <a:ext uri="{FF2B5EF4-FFF2-40B4-BE49-F238E27FC236}">
                <a16:creationId xmlns:a16="http://schemas.microsoft.com/office/drawing/2014/main" id="{5F69BC65-0B6A-54A4-0218-8BAE3098B151}"/>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9483C46B-DD49-9346-D2B4-C2337E75F5F6}"/>
              </a:ext>
            </a:extLst>
          </p:cNvPr>
          <p:cNvSpPr>
            <a:spLocks noGrp="1"/>
          </p:cNvSpPr>
          <p:nvPr>
            <p:ph type="sldNum" sz="quarter" idx="12"/>
          </p:nvPr>
        </p:nvSpPr>
        <p:spPr/>
        <p:txBody>
          <a:bodyPr/>
          <a:lstStyle/>
          <a:p>
            <a:pPr>
              <a:defRPr/>
            </a:pPr>
            <a:fld id="{8B34AADE-47AB-4FD6-A959-68A9E6432E18}" type="slidenum">
              <a:rPr lang="en-GB" altLang="en-US" smtClean="0"/>
              <a:pPr>
                <a:defRPr/>
              </a:pPr>
              <a:t>10</a:t>
            </a:fld>
            <a:endParaRPr lang="en-GB" altLang="en-US"/>
          </a:p>
        </p:txBody>
      </p:sp>
      <p:pic>
        <p:nvPicPr>
          <p:cNvPr id="1026" name="Picture 2" descr="See the source image">
            <a:extLst>
              <a:ext uri="{FF2B5EF4-FFF2-40B4-BE49-F238E27FC236}">
                <a16:creationId xmlns:a16="http://schemas.microsoft.com/office/drawing/2014/main" id="{75342C98-3CDA-A650-349A-B2DF0745228B}"/>
              </a:ext>
            </a:extLst>
          </p:cNvPr>
          <p:cNvPicPr>
            <a:picLocks noChangeAspect="1" noChangeArrowheads="1"/>
          </p:cNvPicPr>
          <p:nvPr/>
        </p:nvPicPr>
        <p:blipFill rotWithShape="1">
          <a:blip r:embed="rId3" cstate="hqprint">
            <a:extLst>
              <a:ext uri="{28A0092B-C50C-407E-A947-70E740481C1C}">
                <a14:useLocalDpi xmlns:a14="http://schemas.microsoft.com/office/drawing/2010/main" val="0"/>
              </a:ext>
            </a:extLst>
          </a:blip>
          <a:srcRect l="27279" t="17647" r="27586" b="26891"/>
          <a:stretch/>
        </p:blipFill>
        <p:spPr bwMode="auto">
          <a:xfrm>
            <a:off x="10373596" y="4435668"/>
            <a:ext cx="1532262" cy="1248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7283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6C149-608D-38CF-6F55-672F8EA0F6AB}"/>
              </a:ext>
            </a:extLst>
          </p:cNvPr>
          <p:cNvSpPr>
            <a:spLocks noGrp="1"/>
          </p:cNvSpPr>
          <p:nvPr>
            <p:ph type="title"/>
          </p:nvPr>
        </p:nvSpPr>
        <p:spPr>
          <a:xfrm>
            <a:off x="817684" y="114299"/>
            <a:ext cx="10764715" cy="993533"/>
          </a:xfrm>
        </p:spPr>
        <p:txBody>
          <a:bodyPr/>
          <a:lstStyle/>
          <a:p>
            <a:r>
              <a:rPr lang="en-GB" sz="4000" b="1" dirty="0"/>
              <a:t>Recognising people’s rights in law</a:t>
            </a:r>
          </a:p>
        </p:txBody>
      </p:sp>
      <p:sp>
        <p:nvSpPr>
          <p:cNvPr id="3" name="Content Placeholder 2">
            <a:extLst>
              <a:ext uri="{FF2B5EF4-FFF2-40B4-BE49-F238E27FC236}">
                <a16:creationId xmlns:a16="http://schemas.microsoft.com/office/drawing/2014/main" id="{E4AA7C8C-BCC2-F96A-C5C0-6D35DDA6CB8C}"/>
              </a:ext>
            </a:extLst>
          </p:cNvPr>
          <p:cNvSpPr>
            <a:spLocks noGrp="1"/>
          </p:cNvSpPr>
          <p:nvPr>
            <p:ph idx="1"/>
          </p:nvPr>
        </p:nvSpPr>
        <p:spPr>
          <a:xfrm>
            <a:off x="518746" y="1107832"/>
            <a:ext cx="11377246" cy="4409402"/>
          </a:xfrm>
        </p:spPr>
        <p:txBody>
          <a:bodyPr/>
          <a:lstStyle/>
          <a:p>
            <a:pPr marL="0" indent="0">
              <a:buNone/>
            </a:pPr>
            <a:r>
              <a:rPr lang="en-GB" sz="3000" dirty="0"/>
              <a:t>Legislation in health and social care:  </a:t>
            </a:r>
          </a:p>
          <a:p>
            <a:r>
              <a:rPr lang="en-GB" sz="2800" dirty="0"/>
              <a:t>Human Rights Act (1998)</a:t>
            </a:r>
          </a:p>
          <a:p>
            <a:r>
              <a:rPr lang="en-GB" sz="2800" dirty="0"/>
              <a:t>Equality Act (2010)</a:t>
            </a:r>
          </a:p>
          <a:p>
            <a:r>
              <a:rPr lang="en-GB" sz="2800" dirty="0"/>
              <a:t>Data Protection Act (2018) </a:t>
            </a:r>
          </a:p>
          <a:p>
            <a:r>
              <a:rPr lang="en-GB" sz="2800" dirty="0"/>
              <a:t>Care Act (2014)</a:t>
            </a:r>
          </a:p>
          <a:p>
            <a:r>
              <a:rPr lang="en-GB" sz="2800" dirty="0"/>
              <a:t>Health and Safety at Work Act (1974)</a:t>
            </a:r>
          </a:p>
          <a:p>
            <a:r>
              <a:rPr lang="en-GB" sz="2800" dirty="0"/>
              <a:t>Safeguarding Vulnerable Groups Act (2006)</a:t>
            </a:r>
          </a:p>
          <a:p>
            <a:r>
              <a:rPr lang="en-GB" sz="2800" dirty="0"/>
              <a:t>Mental Capacity Act (2005) </a:t>
            </a:r>
          </a:p>
          <a:p>
            <a:r>
              <a:rPr lang="en-GB" sz="2800" dirty="0"/>
              <a:t>Mental Health Act (1983)</a:t>
            </a:r>
          </a:p>
          <a:p>
            <a:endParaRPr lang="en-GB" sz="2800" dirty="0"/>
          </a:p>
        </p:txBody>
      </p:sp>
      <p:sp>
        <p:nvSpPr>
          <p:cNvPr id="4" name="Date Placeholder 3">
            <a:extLst>
              <a:ext uri="{FF2B5EF4-FFF2-40B4-BE49-F238E27FC236}">
                <a16:creationId xmlns:a16="http://schemas.microsoft.com/office/drawing/2014/main" id="{115DA4A5-43CB-1845-828D-A55C87823A11}"/>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FC3FFA93-E0EE-B32D-A4FA-F2B6BA62244D}"/>
              </a:ext>
            </a:extLst>
          </p:cNvPr>
          <p:cNvSpPr>
            <a:spLocks noGrp="1"/>
          </p:cNvSpPr>
          <p:nvPr>
            <p:ph type="sldNum" sz="quarter" idx="12"/>
          </p:nvPr>
        </p:nvSpPr>
        <p:spPr/>
        <p:txBody>
          <a:bodyPr/>
          <a:lstStyle/>
          <a:p>
            <a:pPr>
              <a:defRPr/>
            </a:pPr>
            <a:fld id="{8B34AADE-47AB-4FD6-A959-68A9E6432E18}" type="slidenum">
              <a:rPr lang="en-GB" altLang="en-US" smtClean="0"/>
              <a:pPr>
                <a:defRPr/>
              </a:pPr>
              <a:t>11</a:t>
            </a:fld>
            <a:endParaRPr lang="en-GB" altLang="en-US"/>
          </a:p>
        </p:txBody>
      </p:sp>
    </p:spTree>
    <p:extLst>
      <p:ext uri="{BB962C8B-B14F-4D97-AF65-F5344CB8AC3E}">
        <p14:creationId xmlns:p14="http://schemas.microsoft.com/office/powerpoint/2010/main" val="8047088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AACAE-59F3-04AE-4DA2-D20E285DEB9E}"/>
              </a:ext>
            </a:extLst>
          </p:cNvPr>
          <p:cNvSpPr>
            <a:spLocks noGrp="1"/>
          </p:cNvSpPr>
          <p:nvPr>
            <p:ph type="title"/>
          </p:nvPr>
        </p:nvSpPr>
        <p:spPr>
          <a:xfrm>
            <a:off x="609600" y="274638"/>
            <a:ext cx="10972800" cy="579604"/>
          </a:xfrm>
        </p:spPr>
        <p:txBody>
          <a:bodyPr/>
          <a:lstStyle/>
          <a:p>
            <a:r>
              <a:rPr lang="en-GB" b="1" dirty="0"/>
              <a:t>Group Work – 25 minutes  </a:t>
            </a:r>
          </a:p>
        </p:txBody>
      </p:sp>
      <p:sp>
        <p:nvSpPr>
          <p:cNvPr id="3" name="Content Placeholder 2">
            <a:extLst>
              <a:ext uri="{FF2B5EF4-FFF2-40B4-BE49-F238E27FC236}">
                <a16:creationId xmlns:a16="http://schemas.microsoft.com/office/drawing/2014/main" id="{CF94A025-F7B2-2BCF-3302-A2ECB93AC72E}"/>
              </a:ext>
            </a:extLst>
          </p:cNvPr>
          <p:cNvSpPr>
            <a:spLocks noGrp="1"/>
          </p:cNvSpPr>
          <p:nvPr>
            <p:ph idx="1"/>
          </p:nvPr>
        </p:nvSpPr>
        <p:spPr>
          <a:xfrm>
            <a:off x="609600" y="1180852"/>
            <a:ext cx="10972800" cy="4465804"/>
          </a:xfrm>
        </p:spPr>
        <p:txBody>
          <a:bodyPr/>
          <a:lstStyle/>
          <a:p>
            <a:r>
              <a:rPr lang="en-GB" sz="2200" dirty="0"/>
              <a:t>Each group will be given one of the following Acts. </a:t>
            </a:r>
          </a:p>
          <a:p>
            <a:r>
              <a:rPr lang="en-GB" sz="2200" dirty="0"/>
              <a:t>You need to discuss what this Act is about and think of one example of a situation that this Act is applicable. The example should be related to Health and Social Care.</a:t>
            </a:r>
          </a:p>
          <a:p>
            <a:r>
              <a:rPr lang="en-GB" sz="2200" dirty="0"/>
              <a:t>Present your group findings in the class. </a:t>
            </a:r>
          </a:p>
          <a:p>
            <a:endParaRPr lang="en-GB" sz="2200" dirty="0"/>
          </a:p>
          <a:p>
            <a:r>
              <a:rPr lang="en-GB" sz="2200" dirty="0"/>
              <a:t>The Human Rights Act (1998)</a:t>
            </a:r>
          </a:p>
          <a:p>
            <a:r>
              <a:rPr lang="en-GB" sz="2200" dirty="0"/>
              <a:t>The Equality Act (2010)</a:t>
            </a:r>
          </a:p>
          <a:p>
            <a:r>
              <a:rPr lang="en-GB" sz="2200" dirty="0"/>
              <a:t>Data Protection Act (2018)</a:t>
            </a:r>
          </a:p>
          <a:p>
            <a:r>
              <a:rPr lang="en-GB" sz="2200" dirty="0"/>
              <a:t>The Care Act (2014)</a:t>
            </a:r>
          </a:p>
          <a:p>
            <a:r>
              <a:rPr lang="en-GB" sz="2200" dirty="0"/>
              <a:t>Safeguarding Vulnerable Groups Act (2006)</a:t>
            </a:r>
          </a:p>
          <a:p>
            <a:r>
              <a:rPr lang="en-GB" sz="2200" dirty="0"/>
              <a:t>Mental Capacity Act (2005).</a:t>
            </a:r>
          </a:p>
          <a:p>
            <a:pPr marL="0" indent="0">
              <a:buNone/>
            </a:pPr>
            <a:r>
              <a:rPr lang="en-GB" sz="2000" dirty="0"/>
              <a:t/>
            </a:r>
            <a:br>
              <a:rPr lang="en-GB" sz="2000" dirty="0"/>
            </a:br>
            <a:endParaRPr lang="en-GB" sz="2000" dirty="0"/>
          </a:p>
          <a:p>
            <a:pPr marL="0" indent="0">
              <a:buNone/>
            </a:pPr>
            <a:endParaRPr lang="en-GB" sz="2000" dirty="0"/>
          </a:p>
          <a:p>
            <a:pPr marL="0" indent="0">
              <a:buNone/>
            </a:pPr>
            <a:endParaRPr lang="en-GB" sz="2000" dirty="0"/>
          </a:p>
          <a:p>
            <a:pPr marL="0" indent="0">
              <a:buNone/>
            </a:pPr>
            <a:endParaRPr lang="en-GB" sz="2000" dirty="0"/>
          </a:p>
        </p:txBody>
      </p:sp>
      <p:sp>
        <p:nvSpPr>
          <p:cNvPr id="4" name="Date Placeholder 3">
            <a:extLst>
              <a:ext uri="{FF2B5EF4-FFF2-40B4-BE49-F238E27FC236}">
                <a16:creationId xmlns:a16="http://schemas.microsoft.com/office/drawing/2014/main" id="{E393C85A-38D9-499F-0CC5-3DFF6FD4B370}"/>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2D25007A-83C7-33AF-D56D-32E1225B670A}"/>
              </a:ext>
            </a:extLst>
          </p:cNvPr>
          <p:cNvSpPr>
            <a:spLocks noGrp="1"/>
          </p:cNvSpPr>
          <p:nvPr>
            <p:ph type="sldNum" sz="quarter" idx="12"/>
          </p:nvPr>
        </p:nvSpPr>
        <p:spPr/>
        <p:txBody>
          <a:bodyPr/>
          <a:lstStyle/>
          <a:p>
            <a:pPr>
              <a:defRPr/>
            </a:pPr>
            <a:fld id="{8B34AADE-47AB-4FD6-A959-68A9E6432E18}" type="slidenum">
              <a:rPr lang="en-GB" altLang="en-US" smtClean="0"/>
              <a:pPr>
                <a:defRPr/>
              </a:pPr>
              <a:t>12</a:t>
            </a:fld>
            <a:endParaRPr lang="en-GB" altLang="en-US"/>
          </a:p>
        </p:txBody>
      </p:sp>
    </p:spTree>
    <p:extLst>
      <p:ext uri="{BB962C8B-B14F-4D97-AF65-F5344CB8AC3E}">
        <p14:creationId xmlns:p14="http://schemas.microsoft.com/office/powerpoint/2010/main" val="3751968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F5446-7ABF-46E5-9864-CEE9FAB8466B}"/>
              </a:ext>
            </a:extLst>
          </p:cNvPr>
          <p:cNvSpPr>
            <a:spLocks noGrp="1"/>
          </p:cNvSpPr>
          <p:nvPr>
            <p:ph type="title"/>
          </p:nvPr>
        </p:nvSpPr>
        <p:spPr>
          <a:xfrm>
            <a:off x="1017638" y="365125"/>
            <a:ext cx="10336161" cy="734309"/>
          </a:xfrm>
        </p:spPr>
        <p:txBody>
          <a:bodyPr/>
          <a:lstStyle/>
          <a:p>
            <a:r>
              <a:rPr lang="en-GB" sz="4000" b="1" i="0" u="none" strike="noStrike" dirty="0">
                <a:effectLst/>
              </a:rPr>
              <a:t>Human rights make sure people are:</a:t>
            </a:r>
            <a:endParaRPr lang="en-GB" sz="4000" dirty="0"/>
          </a:p>
        </p:txBody>
      </p:sp>
      <p:sp>
        <p:nvSpPr>
          <p:cNvPr id="3" name="Content Placeholder 2">
            <a:extLst>
              <a:ext uri="{FF2B5EF4-FFF2-40B4-BE49-F238E27FC236}">
                <a16:creationId xmlns:a16="http://schemas.microsoft.com/office/drawing/2014/main" id="{F4EAFFDD-A0EE-4C65-8C47-B4D3B3B952D1}"/>
              </a:ext>
            </a:extLst>
          </p:cNvPr>
          <p:cNvSpPr>
            <a:spLocks noGrp="1"/>
          </p:cNvSpPr>
          <p:nvPr>
            <p:ph idx="1"/>
          </p:nvPr>
        </p:nvSpPr>
        <p:spPr>
          <a:xfrm>
            <a:off x="1081454" y="1749668"/>
            <a:ext cx="5142942" cy="4566191"/>
          </a:xfrm>
        </p:spPr>
        <p:txBody>
          <a:bodyPr>
            <a:normAutofit/>
          </a:bodyPr>
          <a:lstStyle/>
          <a:p>
            <a:r>
              <a:rPr lang="en-GB" i="0" u="none" strike="noStrike" dirty="0">
                <a:effectLst/>
                <a:cs typeface="Arial" panose="020B0604020202020204" pitchFamily="34" charset="0"/>
              </a:rPr>
              <a:t>Treated with dignity</a:t>
            </a:r>
          </a:p>
          <a:p>
            <a:r>
              <a:rPr lang="en-GB" i="0" u="none" strike="noStrike" dirty="0">
                <a:effectLst/>
                <a:cs typeface="Arial" panose="020B0604020202020204" pitchFamily="34" charset="0"/>
              </a:rPr>
              <a:t>Treated with respect</a:t>
            </a:r>
          </a:p>
          <a:p>
            <a:r>
              <a:rPr lang="en-GB" i="0" u="none" strike="noStrike" dirty="0">
                <a:effectLst/>
                <a:cs typeface="Arial" panose="020B0604020202020204" pitchFamily="34" charset="0"/>
              </a:rPr>
              <a:t>Treated fairly</a:t>
            </a:r>
          </a:p>
          <a:p>
            <a:r>
              <a:rPr kumimoji="0" lang="en-US" altLang="en-US" i="0" u="none" strike="noStrike" cap="none" normalizeH="0" baseline="0" dirty="0">
                <a:ln>
                  <a:noFill/>
                </a:ln>
                <a:effectLst/>
                <a:cs typeface="Arial" panose="020B0604020202020204" pitchFamily="34" charset="0"/>
              </a:rPr>
              <a:t>Listened to and have a say over</a:t>
            </a:r>
            <a:r>
              <a:rPr lang="en-US" altLang="en-US" dirty="0">
                <a:solidFill>
                  <a:srgbClr val="183651"/>
                </a:solidFill>
                <a:cs typeface="Arial" panose="020B0604020202020204" pitchFamily="34" charset="0"/>
              </a:rPr>
              <a:t> </a:t>
            </a:r>
            <a:r>
              <a:rPr kumimoji="0" lang="en-US" altLang="en-US" b="1" i="0" u="none" strike="noStrike" cap="none" normalizeH="0" baseline="0" dirty="0">
                <a:ln>
                  <a:noFill/>
                </a:ln>
                <a:solidFill>
                  <a:srgbClr val="183651"/>
                </a:solidFill>
                <a:effectLst/>
                <a:cs typeface="Arial" panose="020B0604020202020204" pitchFamily="34" charset="0"/>
              </a:rPr>
              <a:t>their lives</a:t>
            </a:r>
            <a:endParaRPr kumimoji="0" lang="en-US" altLang="en-US" b="1" i="0" u="none" strike="noStrike" cap="none" normalizeH="0" baseline="0" dirty="0">
              <a:ln>
                <a:noFill/>
              </a:ln>
              <a:solidFill>
                <a:schemeClr val="tx1"/>
              </a:solidFill>
              <a:effectLst/>
              <a:cs typeface="Arial" panose="020B0604020202020204" pitchFamily="34" charset="0"/>
            </a:endParaRPr>
          </a:p>
          <a:p>
            <a:endParaRPr lang="en-GB" dirty="0"/>
          </a:p>
        </p:txBody>
      </p:sp>
      <p:sp>
        <p:nvSpPr>
          <p:cNvPr id="5" name="AutoShape 2">
            <a:extLst>
              <a:ext uri="{FF2B5EF4-FFF2-40B4-BE49-F238E27FC236}">
                <a16:creationId xmlns:a16="http://schemas.microsoft.com/office/drawing/2014/main" id="{D990FE42-C22C-9847-9E78-3348CC8B0EF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594345A9-C4C5-5312-3C82-17D9546CB492}"/>
              </a:ext>
            </a:extLst>
          </p:cNvPr>
          <p:cNvPicPr>
            <a:picLocks noChangeAspect="1"/>
          </p:cNvPicPr>
          <p:nvPr/>
        </p:nvPicPr>
        <p:blipFill>
          <a:blip r:embed="rId2"/>
          <a:stretch>
            <a:fillRect/>
          </a:stretch>
        </p:blipFill>
        <p:spPr>
          <a:xfrm>
            <a:off x="6510894" y="1779934"/>
            <a:ext cx="5142942" cy="3647901"/>
          </a:xfrm>
          <a:prstGeom prst="rect">
            <a:avLst/>
          </a:prstGeom>
        </p:spPr>
      </p:pic>
    </p:spTree>
    <p:extLst>
      <p:ext uri="{BB962C8B-B14F-4D97-AF65-F5344CB8AC3E}">
        <p14:creationId xmlns:p14="http://schemas.microsoft.com/office/powerpoint/2010/main" val="26389614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C4BB1-0CA8-89B6-4D1F-84BAC94D8DB9}"/>
              </a:ext>
            </a:extLst>
          </p:cNvPr>
          <p:cNvSpPr>
            <a:spLocks noGrp="1"/>
          </p:cNvSpPr>
          <p:nvPr>
            <p:ph type="title"/>
          </p:nvPr>
        </p:nvSpPr>
        <p:spPr/>
        <p:txBody>
          <a:bodyPr/>
          <a:lstStyle/>
          <a:p>
            <a:r>
              <a:rPr lang="en-GB" sz="4000" b="1" dirty="0"/>
              <a:t>Video: What are human rights?</a:t>
            </a:r>
          </a:p>
        </p:txBody>
      </p:sp>
      <p:pic>
        <p:nvPicPr>
          <p:cNvPr id="6" name="Online Media 5" title="What are human rights?">
            <a:hlinkClick r:id="" action="ppaction://media"/>
            <a:extLst>
              <a:ext uri="{FF2B5EF4-FFF2-40B4-BE49-F238E27FC236}">
                <a16:creationId xmlns:a16="http://schemas.microsoft.com/office/drawing/2014/main" id="{FEA9DDC5-2174-F863-5F4E-08F2D7FCC7DB}"/>
              </a:ext>
            </a:extLst>
          </p:cNvPr>
          <p:cNvPicPr>
            <a:picLocks noGrp="1" noRot="1" noChangeAspect="1"/>
          </p:cNvPicPr>
          <p:nvPr>
            <p:ph idx="1"/>
            <a:videoFile r:link="rId1"/>
          </p:nvPr>
        </p:nvPicPr>
        <p:blipFill>
          <a:blip r:embed="rId3"/>
          <a:stretch>
            <a:fillRect/>
          </a:stretch>
        </p:blipFill>
        <p:spPr>
          <a:xfrm>
            <a:off x="3407019" y="1346660"/>
            <a:ext cx="5552342" cy="4164679"/>
          </a:xfrm>
          <a:prstGeom prst="rect">
            <a:avLst/>
          </a:prstGeom>
        </p:spPr>
      </p:pic>
      <p:sp>
        <p:nvSpPr>
          <p:cNvPr id="4" name="Date Placeholder 3">
            <a:extLst>
              <a:ext uri="{FF2B5EF4-FFF2-40B4-BE49-F238E27FC236}">
                <a16:creationId xmlns:a16="http://schemas.microsoft.com/office/drawing/2014/main" id="{9A1FFDA2-3221-97CA-DEDF-58BF993F2539}"/>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DF82486B-83A1-DADE-585C-B8533EFD8636}"/>
              </a:ext>
            </a:extLst>
          </p:cNvPr>
          <p:cNvSpPr>
            <a:spLocks noGrp="1"/>
          </p:cNvSpPr>
          <p:nvPr>
            <p:ph type="sldNum" sz="quarter" idx="12"/>
          </p:nvPr>
        </p:nvSpPr>
        <p:spPr/>
        <p:txBody>
          <a:bodyPr/>
          <a:lstStyle/>
          <a:p>
            <a:pPr>
              <a:defRPr/>
            </a:pPr>
            <a:fld id="{8B34AADE-47AB-4FD6-A959-68A9E6432E18}" type="slidenum">
              <a:rPr lang="en-GB" altLang="en-US" smtClean="0"/>
              <a:pPr>
                <a:defRPr/>
              </a:pPr>
              <a:t>14</a:t>
            </a:fld>
            <a:endParaRPr lang="en-GB" altLang="en-US"/>
          </a:p>
        </p:txBody>
      </p:sp>
      <p:sp>
        <p:nvSpPr>
          <p:cNvPr id="8" name="TextBox 7">
            <a:extLst>
              <a:ext uri="{FF2B5EF4-FFF2-40B4-BE49-F238E27FC236}">
                <a16:creationId xmlns:a16="http://schemas.microsoft.com/office/drawing/2014/main" id="{AF3BEA80-09E8-F114-C1CB-7019BB412D30}"/>
              </a:ext>
            </a:extLst>
          </p:cNvPr>
          <p:cNvSpPr txBox="1"/>
          <p:nvPr/>
        </p:nvSpPr>
        <p:spPr>
          <a:xfrm>
            <a:off x="3314700" y="5511339"/>
            <a:ext cx="5830032" cy="246221"/>
          </a:xfrm>
          <a:prstGeom prst="rect">
            <a:avLst/>
          </a:prstGeom>
          <a:noFill/>
        </p:spPr>
        <p:txBody>
          <a:bodyPr wrap="square">
            <a:spAutoFit/>
          </a:bodyPr>
          <a:lstStyle/>
          <a:p>
            <a:r>
              <a:rPr lang="en-GB" sz="1000" dirty="0"/>
              <a:t>Source: </a:t>
            </a:r>
            <a:r>
              <a:rPr lang="en-GB" sz="1000" dirty="0">
                <a:hlinkClick r:id="rId4"/>
              </a:rPr>
              <a:t>https://youtu.be/jN_M0N3wIlE</a:t>
            </a:r>
            <a:r>
              <a:rPr lang="en-GB" sz="1000" dirty="0"/>
              <a:t> </a:t>
            </a:r>
          </a:p>
        </p:txBody>
      </p:sp>
    </p:spTree>
    <p:extLst>
      <p:ext uri="{BB962C8B-B14F-4D97-AF65-F5344CB8AC3E}">
        <p14:creationId xmlns:p14="http://schemas.microsoft.com/office/powerpoint/2010/main" val="2929954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357E84D1-C3C3-4137-B184-65D0E0005F18}"/>
              </a:ext>
            </a:extLst>
          </p:cNvPr>
          <p:cNvSpPr>
            <a:spLocks noGrp="1"/>
          </p:cNvSpPr>
          <p:nvPr>
            <p:ph type="title"/>
          </p:nvPr>
        </p:nvSpPr>
        <p:spPr>
          <a:xfrm>
            <a:off x="3018000" y="571923"/>
            <a:ext cx="6156000" cy="443198"/>
          </a:xfrm>
        </p:spPr>
        <p:txBody>
          <a:bodyPr anchor="ctr">
            <a:normAutofit fontScale="90000"/>
          </a:bodyPr>
          <a:lstStyle/>
          <a:p>
            <a:pPr algn="ctr" eaLnBrk="1" hangingPunct="1"/>
            <a:r>
              <a:rPr lang="en-GB" altLang="en-US" dirty="0"/>
              <a:t>Background</a:t>
            </a:r>
          </a:p>
        </p:txBody>
      </p:sp>
      <p:sp>
        <p:nvSpPr>
          <p:cNvPr id="3" name="Content Placeholder 2">
            <a:extLst>
              <a:ext uri="{FF2B5EF4-FFF2-40B4-BE49-F238E27FC236}">
                <a16:creationId xmlns:a16="http://schemas.microsoft.com/office/drawing/2014/main" id="{335ABDD6-F401-490A-93E3-3AE45B3374CC}"/>
              </a:ext>
            </a:extLst>
          </p:cNvPr>
          <p:cNvSpPr>
            <a:spLocks noGrp="1"/>
          </p:cNvSpPr>
          <p:nvPr>
            <p:ph idx="1"/>
          </p:nvPr>
        </p:nvSpPr>
        <p:spPr>
          <a:xfrm>
            <a:off x="6601303" y="1347478"/>
            <a:ext cx="4446447" cy="4213524"/>
          </a:xfrm>
        </p:spPr>
        <p:txBody>
          <a:bodyPr>
            <a:noAutofit/>
          </a:bodyPr>
          <a:lstStyle/>
          <a:p>
            <a:pPr eaLnBrk="1" hangingPunct="1"/>
            <a:r>
              <a:rPr lang="en-GB" altLang="en-US" sz="2400" dirty="0"/>
              <a:t>In 1948 the United Nations established a </a:t>
            </a:r>
            <a:r>
              <a:rPr lang="en-GB" altLang="en-US" sz="2400" u="sng" dirty="0"/>
              <a:t>Convention on Human Rights</a:t>
            </a:r>
            <a:r>
              <a:rPr lang="en-GB" altLang="en-US" sz="2400" dirty="0"/>
              <a:t>. </a:t>
            </a:r>
          </a:p>
          <a:p>
            <a:pPr eaLnBrk="1" hangingPunct="1"/>
            <a:r>
              <a:rPr lang="en-GB" altLang="en-US" sz="2400" dirty="0"/>
              <a:t>The European Convention on Human Rights 1950 provided direct redress for European </a:t>
            </a:r>
            <a:r>
              <a:rPr lang="en-GB" altLang="en-US" sz="2400" dirty="0" smtClean="0"/>
              <a:t>citizens</a:t>
            </a:r>
            <a:r>
              <a:rPr lang="en-GB" altLang="en-US" sz="2400" dirty="0"/>
              <a:t>. </a:t>
            </a:r>
            <a:r>
              <a:rPr lang="en-GB" altLang="en-US" sz="2400" dirty="0" smtClean="0"/>
              <a:t>(Implemented </a:t>
            </a:r>
            <a:r>
              <a:rPr lang="en-GB" altLang="en-US" sz="2400" dirty="0"/>
              <a:t>in UK </a:t>
            </a:r>
            <a:r>
              <a:rPr lang="en-GB" altLang="en-US" sz="2400" dirty="0" smtClean="0"/>
              <a:t>in </a:t>
            </a:r>
            <a:r>
              <a:rPr lang="en-GB" altLang="en-US" sz="2400" dirty="0" smtClean="0"/>
              <a:t>1951</a:t>
            </a:r>
            <a:r>
              <a:rPr lang="en-GB" altLang="en-US" sz="2400" dirty="0"/>
              <a:t>).</a:t>
            </a:r>
          </a:p>
          <a:p>
            <a:pPr eaLnBrk="1" hangingPunct="1"/>
            <a:r>
              <a:rPr lang="en-GB" altLang="en-US" sz="2400" u="sng" dirty="0"/>
              <a:t>The </a:t>
            </a:r>
            <a:r>
              <a:rPr lang="en-GB" altLang="en-US" sz="2400" u="sng" dirty="0" smtClean="0"/>
              <a:t>Human Rights Act </a:t>
            </a:r>
            <a:r>
              <a:rPr lang="en-GB" altLang="en-US" sz="2400" u="sng" dirty="0"/>
              <a:t>1998 was implemented in 2000</a:t>
            </a:r>
            <a:r>
              <a:rPr lang="en-GB" altLang="en-US" sz="2400" dirty="0"/>
              <a:t>.</a:t>
            </a:r>
          </a:p>
        </p:txBody>
      </p:sp>
      <p:pic>
        <p:nvPicPr>
          <p:cNvPr id="6" name="Content Placeholder 5" descr="Image result for world war two">
            <a:extLst>
              <a:ext uri="{FF2B5EF4-FFF2-40B4-BE49-F238E27FC236}">
                <a16:creationId xmlns:a16="http://schemas.microsoft.com/office/drawing/2014/main" id="{35465943-15AF-446B-B0AD-9BA9FD8082C5}"/>
              </a:ext>
            </a:extLst>
          </p:cNvPr>
          <p:cNvPicPr>
            <a:picLocks noGrp="1"/>
          </p:cNvPicPr>
          <p:nvPr>
            <p:ph idx="10"/>
          </p:nvPr>
        </p:nvPicPr>
        <p:blipFill>
          <a:blip r:embed="rId3">
            <a:extLst>
              <a:ext uri="{28A0092B-C50C-407E-A947-70E740481C1C}">
                <a14:useLocalDpi xmlns:a14="http://schemas.microsoft.com/office/drawing/2010/main" val="0"/>
              </a:ext>
            </a:extLst>
          </a:blip>
          <a:srcRect/>
          <a:stretch>
            <a:fillRect/>
          </a:stretch>
        </p:blipFill>
        <p:spPr bwMode="auto">
          <a:xfrm>
            <a:off x="1757876" y="1577724"/>
            <a:ext cx="4338124" cy="3504231"/>
          </a:xfrm>
          <a:prstGeom prst="rect">
            <a:avLst/>
          </a:prstGeom>
          <a:noFill/>
          <a:ln>
            <a:noFill/>
          </a:ln>
        </p:spPr>
      </p:pic>
      <p:sp>
        <p:nvSpPr>
          <p:cNvPr id="4" name="TextBox 3">
            <a:extLst>
              <a:ext uri="{FF2B5EF4-FFF2-40B4-BE49-F238E27FC236}">
                <a16:creationId xmlns:a16="http://schemas.microsoft.com/office/drawing/2014/main" id="{9035705E-E9FA-47DB-825B-C22BBFC70649}"/>
              </a:ext>
            </a:extLst>
          </p:cNvPr>
          <p:cNvSpPr txBox="1"/>
          <p:nvPr/>
        </p:nvSpPr>
        <p:spPr>
          <a:xfrm>
            <a:off x="2160814" y="5331565"/>
            <a:ext cx="3854186" cy="438582"/>
          </a:xfrm>
          <a:prstGeom prst="rect">
            <a:avLst/>
          </a:prstGeom>
          <a:noFill/>
        </p:spPr>
        <p:txBody>
          <a:bodyPr wrap="square" rtlCol="0">
            <a:spAutoFit/>
          </a:bodyPr>
          <a:lstStyle/>
          <a:p>
            <a:r>
              <a:rPr lang="en-GB" sz="900" dirty="0"/>
              <a:t>Image source: http://primaryfacts.com/6888/battle-of-berlin-facts-about-the-world-war-ii-conflict</a:t>
            </a:r>
            <a:r>
              <a:rPr lang="en-GB" sz="1350" dirty="0"/>
              <a:t>/</a:t>
            </a:r>
          </a:p>
        </p:txBody>
      </p:sp>
    </p:spTree>
    <p:extLst>
      <p:ext uri="{BB962C8B-B14F-4D97-AF65-F5344CB8AC3E}">
        <p14:creationId xmlns:p14="http://schemas.microsoft.com/office/powerpoint/2010/main" val="131675834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992531" y="272509"/>
            <a:ext cx="7054810" cy="685800"/>
          </a:xfrm>
        </p:spPr>
        <p:txBody>
          <a:bodyPr>
            <a:noAutofit/>
          </a:bodyPr>
          <a:lstStyle/>
          <a:p>
            <a:r>
              <a:rPr lang="en-GB" altLang="en-US" sz="3600" dirty="0"/>
              <a:t/>
            </a:r>
            <a:br>
              <a:rPr lang="en-GB" altLang="en-US" sz="3600" dirty="0"/>
            </a:br>
            <a:r>
              <a:rPr lang="en-GB" altLang="en-US" sz="3200" b="1" dirty="0">
                <a:latin typeface="+mn-lt"/>
                <a:cs typeface="Arial" panose="020B0604020202020204" pitchFamily="34" charset="0"/>
              </a:rPr>
              <a:t>Human Rights</a:t>
            </a:r>
            <a:r>
              <a:rPr lang="en-GB" altLang="en-US" sz="3600" dirty="0"/>
              <a:t/>
            </a:r>
            <a:br>
              <a:rPr lang="en-GB" altLang="en-US" sz="3600" dirty="0"/>
            </a:br>
            <a:endParaRPr lang="en-GB" altLang="en-US" sz="3600" dirty="0"/>
          </a:p>
        </p:txBody>
      </p:sp>
      <p:sp>
        <p:nvSpPr>
          <p:cNvPr id="13315" name="Content Placeholder 2"/>
          <p:cNvSpPr>
            <a:spLocks noGrp="1"/>
          </p:cNvSpPr>
          <p:nvPr>
            <p:ph idx="1"/>
          </p:nvPr>
        </p:nvSpPr>
        <p:spPr>
          <a:xfrm>
            <a:off x="1775520" y="1268760"/>
            <a:ext cx="8712968" cy="936104"/>
          </a:xfrm>
        </p:spPr>
        <p:txBody>
          <a:bodyPr/>
          <a:lstStyle/>
          <a:p>
            <a:pPr marL="0" indent="0" algn="ctr">
              <a:buNone/>
            </a:pPr>
            <a:r>
              <a:rPr lang="en-GB" altLang="en-US" sz="2400" dirty="0">
                <a:cs typeface="Arial" panose="020B0604020202020204" pitchFamily="34" charset="0"/>
              </a:rPr>
              <a:t>Under Article 8 of the European Convention on Human Rights, individuals have a right to respect for their private life. </a:t>
            </a:r>
          </a:p>
          <a:p>
            <a:endParaRPr lang="en-GB" altLang="en-US" sz="2400" dirty="0">
              <a:latin typeface="Arial" panose="020B0604020202020204" pitchFamily="34" charset="0"/>
              <a:cs typeface="Arial" panose="020B0604020202020204" pitchFamily="34" charset="0"/>
            </a:endParaRPr>
          </a:p>
        </p:txBody>
      </p:sp>
      <p:sp>
        <p:nvSpPr>
          <p:cNvPr id="2" name="Rounded Rectangle 1"/>
          <p:cNvSpPr/>
          <p:nvPr/>
        </p:nvSpPr>
        <p:spPr>
          <a:xfrm>
            <a:off x="1992531" y="2204864"/>
            <a:ext cx="3168352" cy="1296145"/>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altLang="en-US" sz="2000" kern="0" dirty="0">
                <a:cs typeface="Arial" panose="020B0604020202020204" pitchFamily="34" charset="0"/>
              </a:rPr>
              <a:t>Interference must be justified and for a particular purpose</a:t>
            </a:r>
            <a:r>
              <a:rPr lang="en-GB" altLang="en-US" sz="2000" kern="0" dirty="0">
                <a:latin typeface="Arial" panose="020B0604020202020204" pitchFamily="34" charset="0"/>
                <a:cs typeface="Arial" panose="020B0604020202020204" pitchFamily="34" charset="0"/>
              </a:rPr>
              <a:t>.</a:t>
            </a:r>
          </a:p>
        </p:txBody>
      </p:sp>
      <p:sp>
        <p:nvSpPr>
          <p:cNvPr id="6" name="Rounded Rectangle 5"/>
          <p:cNvSpPr/>
          <p:nvPr/>
        </p:nvSpPr>
        <p:spPr>
          <a:xfrm>
            <a:off x="5519936" y="2126099"/>
            <a:ext cx="4212468" cy="151371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altLang="en-US" sz="2000" kern="0" dirty="0">
                <a:cs typeface="Arial" panose="020B0604020202020204" pitchFamily="34" charset="0"/>
              </a:rPr>
              <a:t>This is not an absolute right and can be overridden if necessary and in accordance with the law</a:t>
            </a:r>
            <a:r>
              <a:rPr lang="en-GB" altLang="en-US" kern="0" dirty="0">
                <a:cs typeface="Arial" panose="020B0604020202020204" pitchFamily="34" charset="0"/>
              </a:rPr>
              <a:t>. </a:t>
            </a:r>
          </a:p>
        </p:txBody>
      </p:sp>
      <p:sp>
        <p:nvSpPr>
          <p:cNvPr id="7" name="Rounded Rectangle 6"/>
          <p:cNvSpPr/>
          <p:nvPr/>
        </p:nvSpPr>
        <p:spPr>
          <a:xfrm>
            <a:off x="5709970" y="3865598"/>
            <a:ext cx="4212468" cy="2088232"/>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altLang="en-US" sz="2000" kern="0" dirty="0">
                <a:latin typeface="Calibri" panose="020F0502020204030204" pitchFamily="34" charset="0"/>
                <a:cs typeface="Calibri" panose="020F0502020204030204" pitchFamily="34" charset="0"/>
              </a:rPr>
              <a:t>Justification could be protection of health, prevention of crime, protection of the rights and freedoms of others.</a:t>
            </a:r>
          </a:p>
        </p:txBody>
      </p:sp>
      <p:sp>
        <p:nvSpPr>
          <p:cNvPr id="8" name="Rounded Rectangle 7"/>
          <p:cNvSpPr/>
          <p:nvPr/>
        </p:nvSpPr>
        <p:spPr>
          <a:xfrm>
            <a:off x="1845467" y="3756454"/>
            <a:ext cx="3603398" cy="172819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altLang="en-US" sz="2000" kern="0" dirty="0">
                <a:latin typeface="Calibri" panose="020F0502020204030204" pitchFamily="34" charset="0"/>
                <a:cs typeface="Calibri" panose="020F0502020204030204" pitchFamily="34" charset="0"/>
              </a:rPr>
              <a:t>A decision to share information and reasoning should be recorded.</a:t>
            </a:r>
          </a:p>
        </p:txBody>
      </p:sp>
    </p:spTree>
    <p:extLst>
      <p:ext uri="{BB962C8B-B14F-4D97-AF65-F5344CB8AC3E}">
        <p14:creationId xmlns:p14="http://schemas.microsoft.com/office/powerpoint/2010/main" val="1948255076"/>
      </p:ext>
    </p:extLst>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02CC8-FC61-87B4-608C-9DECBD171B8E}"/>
              </a:ext>
            </a:extLst>
          </p:cNvPr>
          <p:cNvSpPr>
            <a:spLocks noGrp="1"/>
          </p:cNvSpPr>
          <p:nvPr>
            <p:ph type="title"/>
          </p:nvPr>
        </p:nvSpPr>
        <p:spPr>
          <a:xfrm>
            <a:off x="483576" y="274638"/>
            <a:ext cx="11968399" cy="1143000"/>
          </a:xfrm>
        </p:spPr>
        <p:txBody>
          <a:bodyPr/>
          <a:lstStyle/>
          <a:p>
            <a:pPr algn="l"/>
            <a:r>
              <a:rPr lang="en-GB" sz="4000" b="1" dirty="0"/>
              <a:t>The Human Rights Act (1998)</a:t>
            </a:r>
          </a:p>
        </p:txBody>
      </p:sp>
      <p:sp>
        <p:nvSpPr>
          <p:cNvPr id="3" name="Content Placeholder 2">
            <a:extLst>
              <a:ext uri="{FF2B5EF4-FFF2-40B4-BE49-F238E27FC236}">
                <a16:creationId xmlns:a16="http://schemas.microsoft.com/office/drawing/2014/main" id="{79AA72E4-CC55-9D4B-F944-E5FE3E66FE0B}"/>
              </a:ext>
            </a:extLst>
          </p:cNvPr>
          <p:cNvSpPr>
            <a:spLocks noGrp="1"/>
          </p:cNvSpPr>
          <p:nvPr>
            <p:ph idx="1"/>
          </p:nvPr>
        </p:nvSpPr>
        <p:spPr>
          <a:xfrm>
            <a:off x="483577" y="1705708"/>
            <a:ext cx="11315700" cy="3767564"/>
          </a:xfrm>
        </p:spPr>
        <p:txBody>
          <a:bodyPr/>
          <a:lstStyle/>
          <a:p>
            <a:r>
              <a:rPr lang="en-GB" sz="3000" dirty="0">
                <a:cs typeface="Arial" panose="020B0604020202020204" pitchFamily="34" charset="0"/>
              </a:rPr>
              <a:t>The Human Rights Act 1998 is the main legislation that sets out the rights of people in the UK. </a:t>
            </a:r>
          </a:p>
          <a:p>
            <a:r>
              <a:rPr lang="en-GB" sz="3000" dirty="0">
                <a:cs typeface="Arial" panose="020B0604020202020204" pitchFamily="34" charset="0"/>
              </a:rPr>
              <a:t>You have the right to speak your mind and be kept safe from harm, as well as the right to respect, dignity and equality.</a:t>
            </a:r>
          </a:p>
          <a:p>
            <a:r>
              <a:rPr lang="en-GB" sz="3000" dirty="0">
                <a:cs typeface="Arial" panose="020B0604020202020204" pitchFamily="34" charset="0"/>
              </a:rPr>
              <a:t>You should make sure an individual’s rights are respected, not only by yourself but by other people involved in their care. </a:t>
            </a:r>
          </a:p>
          <a:p>
            <a:endParaRPr lang="en-GB" sz="1000" dirty="0"/>
          </a:p>
          <a:p>
            <a:endParaRPr lang="en-GB" sz="1000" dirty="0"/>
          </a:p>
          <a:p>
            <a:endParaRPr lang="en-GB" sz="1000" dirty="0"/>
          </a:p>
          <a:p>
            <a:pPr marL="0" indent="0">
              <a:buNone/>
            </a:pPr>
            <a:r>
              <a:rPr lang="en-GB" sz="1000" dirty="0"/>
              <a:t>            </a:t>
            </a:r>
            <a:r>
              <a:rPr lang="en-GB" sz="1800" dirty="0"/>
              <a:t>Source: </a:t>
            </a:r>
            <a:r>
              <a:rPr lang="en-GB" sz="1800" dirty="0">
                <a:hlinkClick r:id="rId2"/>
              </a:rPr>
              <a:t>https://www.scie.org.uk/key-social-care-legislation/human-rights-act</a:t>
            </a:r>
            <a:r>
              <a:rPr lang="en-GB" sz="1800" dirty="0"/>
              <a:t> </a:t>
            </a:r>
          </a:p>
        </p:txBody>
      </p:sp>
      <p:sp>
        <p:nvSpPr>
          <p:cNvPr id="4" name="Date Placeholder 3">
            <a:extLst>
              <a:ext uri="{FF2B5EF4-FFF2-40B4-BE49-F238E27FC236}">
                <a16:creationId xmlns:a16="http://schemas.microsoft.com/office/drawing/2014/main" id="{AFF5DB55-2C7D-EB09-D3A0-EAE0E171958B}"/>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E41816D8-460D-FD45-F13A-6BF311F2582C}"/>
              </a:ext>
            </a:extLst>
          </p:cNvPr>
          <p:cNvSpPr>
            <a:spLocks noGrp="1"/>
          </p:cNvSpPr>
          <p:nvPr>
            <p:ph type="sldNum" sz="quarter" idx="12"/>
          </p:nvPr>
        </p:nvSpPr>
        <p:spPr/>
        <p:txBody>
          <a:bodyPr/>
          <a:lstStyle/>
          <a:p>
            <a:pPr>
              <a:defRPr/>
            </a:pPr>
            <a:fld id="{8B34AADE-47AB-4FD6-A959-68A9E6432E18}" type="slidenum">
              <a:rPr lang="en-GB" altLang="en-US" smtClean="0"/>
              <a:pPr>
                <a:defRPr/>
              </a:pPr>
              <a:t>17</a:t>
            </a:fld>
            <a:endParaRPr lang="en-GB" altLang="en-US"/>
          </a:p>
        </p:txBody>
      </p:sp>
      <p:pic>
        <p:nvPicPr>
          <p:cNvPr id="6" name="Picture 5" descr="A picture containing table, food&#10;&#10;Description automatically generated">
            <a:extLst>
              <a:ext uri="{FF2B5EF4-FFF2-40B4-BE49-F238E27FC236}">
                <a16:creationId xmlns:a16="http://schemas.microsoft.com/office/drawing/2014/main" id="{0D5214B0-3182-4427-B6F4-AD116CF8E54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049438" y="182785"/>
            <a:ext cx="2658985" cy="1329493"/>
          </a:xfrm>
          <a:prstGeom prst="rect">
            <a:avLst/>
          </a:prstGeom>
        </p:spPr>
      </p:pic>
    </p:spTree>
    <p:extLst>
      <p:ext uri="{BB962C8B-B14F-4D97-AF65-F5344CB8AC3E}">
        <p14:creationId xmlns:p14="http://schemas.microsoft.com/office/powerpoint/2010/main" val="18911769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F64F00FC-72D8-F745-CDC2-8A9CA98AE07B}"/>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0B86BE5D-B357-3B95-315C-BE521976AFA8}"/>
              </a:ext>
            </a:extLst>
          </p:cNvPr>
          <p:cNvSpPr>
            <a:spLocks noGrp="1"/>
          </p:cNvSpPr>
          <p:nvPr>
            <p:ph type="sldNum" sz="quarter" idx="12"/>
          </p:nvPr>
        </p:nvSpPr>
        <p:spPr/>
        <p:txBody>
          <a:bodyPr/>
          <a:lstStyle/>
          <a:p>
            <a:pPr>
              <a:defRPr/>
            </a:pPr>
            <a:fld id="{8B34AADE-47AB-4FD6-A959-68A9E6432E18}" type="slidenum">
              <a:rPr lang="en-GB" altLang="en-US" smtClean="0"/>
              <a:pPr>
                <a:defRPr/>
              </a:pPr>
              <a:t>18</a:t>
            </a:fld>
            <a:endParaRPr lang="en-GB" altLang="en-US"/>
          </a:p>
        </p:txBody>
      </p:sp>
      <p:pic>
        <p:nvPicPr>
          <p:cNvPr id="6" name="Content Placeholder 3">
            <a:extLst>
              <a:ext uri="{FF2B5EF4-FFF2-40B4-BE49-F238E27FC236}">
                <a16:creationId xmlns:a16="http://schemas.microsoft.com/office/drawing/2014/main" id="{464962C6-C453-4740-903D-0D7B139DD2D1}"/>
              </a:ext>
            </a:extLst>
          </p:cNvPr>
          <p:cNvPicPr>
            <a:picLocks noGrp="1"/>
          </p:cNvPicPr>
          <p:nvPr/>
        </p:nvPicPr>
        <p:blipFill rotWithShape="1">
          <a:blip r:embed="rId2">
            <a:extLst>
              <a:ext uri="{BEBA8EAE-BF5A-486C-A8C5-ECC9F3942E4B}">
                <a14:imgProps xmlns:a14="http://schemas.microsoft.com/office/drawing/2010/main">
                  <a14:imgLayer r:embed="rId3">
                    <a14:imgEffect>
                      <a14:colorTemperature colorTemp="8800"/>
                    </a14:imgEffect>
                  </a14:imgLayer>
                </a14:imgProps>
              </a:ext>
            </a:extLst>
          </a:blip>
          <a:srcRect l="30798" t="24451" r="30867" b="15314"/>
          <a:stretch/>
        </p:blipFill>
        <p:spPr bwMode="auto">
          <a:xfrm>
            <a:off x="2417885" y="252413"/>
            <a:ext cx="7168129" cy="6469063"/>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4153965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68021-1183-4EED-A040-3B3FB900727A}"/>
              </a:ext>
            </a:extLst>
          </p:cNvPr>
          <p:cNvSpPr>
            <a:spLocks noGrp="1"/>
          </p:cNvSpPr>
          <p:nvPr>
            <p:ph type="title"/>
          </p:nvPr>
        </p:nvSpPr>
        <p:spPr>
          <a:xfrm>
            <a:off x="2478149" y="700063"/>
            <a:ext cx="7235702" cy="784080"/>
          </a:xfrm>
        </p:spPr>
        <p:txBody>
          <a:bodyPr anchor="ctr"/>
          <a:lstStyle/>
          <a:p>
            <a:pPr algn="ctr"/>
            <a:r>
              <a:rPr lang="en-GB" sz="3600" b="1" dirty="0"/>
              <a:t>Scope of The Human Rights Act 1998</a:t>
            </a:r>
          </a:p>
        </p:txBody>
      </p:sp>
      <p:sp>
        <p:nvSpPr>
          <p:cNvPr id="4" name="Content Placeholder 3">
            <a:extLst>
              <a:ext uri="{FF2B5EF4-FFF2-40B4-BE49-F238E27FC236}">
                <a16:creationId xmlns:a16="http://schemas.microsoft.com/office/drawing/2014/main" id="{7EA68A93-A42B-4177-B95E-5643A275C61E}"/>
              </a:ext>
            </a:extLst>
          </p:cNvPr>
          <p:cNvSpPr>
            <a:spLocks noGrp="1"/>
          </p:cNvSpPr>
          <p:nvPr>
            <p:ph idx="1"/>
          </p:nvPr>
        </p:nvSpPr>
        <p:spPr/>
        <p:txBody>
          <a:bodyPr/>
          <a:lstStyle/>
          <a:p>
            <a:r>
              <a:rPr lang="en-GB" dirty="0"/>
              <a:t>Note: The Human Rights Act 1998 only applies to </a:t>
            </a:r>
            <a:r>
              <a:rPr lang="en-GB" dirty="0">
                <a:solidFill>
                  <a:schemeClr val="tx2"/>
                </a:solidFill>
              </a:rPr>
              <a:t>public authorities</a:t>
            </a:r>
            <a:r>
              <a:rPr lang="en-GB" dirty="0"/>
              <a:t>:</a:t>
            </a:r>
          </a:p>
          <a:p>
            <a:pPr lvl="1" indent="-342900">
              <a:buFont typeface="+mj-lt"/>
              <a:buAutoNum type="arabicPeriod"/>
            </a:pPr>
            <a:r>
              <a:rPr lang="en-GB" sz="2800" dirty="0"/>
              <a:t>Courts and tribunals</a:t>
            </a:r>
          </a:p>
          <a:p>
            <a:pPr lvl="1" indent="-342900">
              <a:buFont typeface="+mj-lt"/>
              <a:buAutoNum type="arabicPeriod"/>
            </a:pPr>
            <a:r>
              <a:rPr lang="en-GB" sz="2800" dirty="0"/>
              <a:t>Core public authorities (e.g. local authorities and police)</a:t>
            </a:r>
          </a:p>
          <a:p>
            <a:pPr lvl="1" indent="-342900">
              <a:buFont typeface="+mj-lt"/>
              <a:buAutoNum type="arabicPeriod"/>
            </a:pPr>
            <a:r>
              <a:rPr lang="en-GB" sz="2800" dirty="0"/>
              <a:t>Functional public authorities</a:t>
            </a:r>
          </a:p>
        </p:txBody>
      </p:sp>
    </p:spTree>
    <p:extLst>
      <p:ext uri="{BB962C8B-B14F-4D97-AF65-F5344CB8AC3E}">
        <p14:creationId xmlns:p14="http://schemas.microsoft.com/office/powerpoint/2010/main" val="3094185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6D1BB-71C4-4A03-AECB-663933B65BB3}"/>
              </a:ext>
            </a:extLst>
          </p:cNvPr>
          <p:cNvSpPr>
            <a:spLocks noGrp="1"/>
          </p:cNvSpPr>
          <p:nvPr>
            <p:ph type="title"/>
          </p:nvPr>
        </p:nvSpPr>
        <p:spPr>
          <a:xfrm>
            <a:off x="2376549" y="253529"/>
            <a:ext cx="7235702" cy="784080"/>
          </a:xfrm>
        </p:spPr>
        <p:txBody>
          <a:bodyPr/>
          <a:lstStyle/>
          <a:p>
            <a:pPr algn="ctr"/>
            <a:r>
              <a:rPr lang="en-GB" b="1" dirty="0"/>
              <a:t>Scope of the HRA 1998</a:t>
            </a:r>
          </a:p>
        </p:txBody>
      </p:sp>
      <p:sp>
        <p:nvSpPr>
          <p:cNvPr id="4" name="Content Placeholder 3">
            <a:extLst>
              <a:ext uri="{FF2B5EF4-FFF2-40B4-BE49-F238E27FC236}">
                <a16:creationId xmlns:a16="http://schemas.microsoft.com/office/drawing/2014/main" id="{99B28F16-14FD-4FAB-AB7B-CEF7EC04A8D5}"/>
              </a:ext>
            </a:extLst>
          </p:cNvPr>
          <p:cNvSpPr>
            <a:spLocks noGrp="1"/>
          </p:cNvSpPr>
          <p:nvPr>
            <p:ph sz="half" idx="1"/>
          </p:nvPr>
        </p:nvSpPr>
        <p:spPr/>
        <p:txBody>
          <a:bodyPr/>
          <a:lstStyle/>
          <a:p>
            <a:pPr marL="0" indent="0" algn="ctr">
              <a:buNone/>
            </a:pPr>
            <a:r>
              <a:rPr lang="en-GB" sz="2000" b="1" dirty="0"/>
              <a:t>Absolute and limited rights </a:t>
            </a:r>
            <a:br>
              <a:rPr lang="en-GB" sz="2000" b="1" dirty="0"/>
            </a:br>
            <a:r>
              <a:rPr lang="en-GB" sz="2000" b="1" dirty="0"/>
              <a:t>and their derogation.</a:t>
            </a:r>
          </a:p>
          <a:p>
            <a:r>
              <a:rPr lang="en-GB" sz="2000" b="1" i="1" dirty="0"/>
              <a:t>Example:</a:t>
            </a:r>
          </a:p>
          <a:p>
            <a:r>
              <a:rPr lang="en-GB" sz="2000" b="1" i="1" dirty="0"/>
              <a:t>Absolute right: Article 3: Freedom from </a:t>
            </a:r>
            <a:r>
              <a:rPr lang="en-GB" sz="2000" b="1" i="1" u="sng" dirty="0"/>
              <a:t>torture</a:t>
            </a:r>
            <a:r>
              <a:rPr lang="en-GB" sz="2000" b="1" i="1" dirty="0"/>
              <a:t> and inhumane or degrading treatment</a:t>
            </a:r>
          </a:p>
          <a:p>
            <a:r>
              <a:rPr lang="en-GB" sz="2000" b="1" i="1" dirty="0"/>
              <a:t>Limited right: Article 5: The Right to </a:t>
            </a:r>
            <a:r>
              <a:rPr lang="en-GB" sz="2000" b="1" i="1" u="sng" dirty="0"/>
              <a:t>liberty and security</a:t>
            </a:r>
            <a:r>
              <a:rPr lang="en-GB" sz="2000" b="1" i="1" dirty="0"/>
              <a:t>.</a:t>
            </a:r>
          </a:p>
        </p:txBody>
      </p:sp>
      <p:sp>
        <p:nvSpPr>
          <p:cNvPr id="5" name="Content Placeholder 4">
            <a:extLst>
              <a:ext uri="{FF2B5EF4-FFF2-40B4-BE49-F238E27FC236}">
                <a16:creationId xmlns:a16="http://schemas.microsoft.com/office/drawing/2014/main" id="{6AD0578A-AC91-4CF4-9BA9-220F3C5F792A}"/>
              </a:ext>
            </a:extLst>
          </p:cNvPr>
          <p:cNvSpPr>
            <a:spLocks noGrp="1"/>
          </p:cNvSpPr>
          <p:nvPr>
            <p:ph sz="half" idx="2"/>
          </p:nvPr>
        </p:nvSpPr>
        <p:spPr/>
        <p:txBody>
          <a:bodyPr/>
          <a:lstStyle/>
          <a:p>
            <a:pPr marL="0" indent="0" algn="ctr">
              <a:buNone/>
            </a:pPr>
            <a:r>
              <a:rPr lang="en-GB" sz="2000" b="1" dirty="0"/>
              <a:t>Qualified rights and</a:t>
            </a:r>
            <a:br>
              <a:rPr lang="en-GB" sz="2000" b="1" dirty="0"/>
            </a:br>
            <a:r>
              <a:rPr lang="en-GB" sz="2000" b="1" dirty="0"/>
              <a:t> their derogation.</a:t>
            </a:r>
          </a:p>
          <a:p>
            <a:r>
              <a:rPr lang="en-GB" sz="2000" b="1" i="1" dirty="0"/>
              <a:t>Example </a:t>
            </a:r>
          </a:p>
          <a:p>
            <a:r>
              <a:rPr lang="en-GB" sz="2000" b="1" i="1" dirty="0"/>
              <a:t>Qualified right: Article 8: The right to respect for </a:t>
            </a:r>
            <a:r>
              <a:rPr lang="en-GB" sz="2000" b="1" i="1" u="sng" dirty="0"/>
              <a:t>private and family life</a:t>
            </a:r>
            <a:r>
              <a:rPr lang="en-GB" sz="2000" b="1" i="1" dirty="0"/>
              <a:t>.</a:t>
            </a:r>
          </a:p>
          <a:p>
            <a:endParaRPr lang="en-GB" sz="2000" dirty="0"/>
          </a:p>
        </p:txBody>
      </p:sp>
    </p:spTree>
    <p:extLst>
      <p:ext uri="{BB962C8B-B14F-4D97-AF65-F5344CB8AC3E}">
        <p14:creationId xmlns:p14="http://schemas.microsoft.com/office/powerpoint/2010/main" val="42371023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29DBB-295A-826B-4F34-9092F5073956}"/>
              </a:ext>
            </a:extLst>
          </p:cNvPr>
          <p:cNvSpPr>
            <a:spLocks noGrp="1"/>
          </p:cNvSpPr>
          <p:nvPr>
            <p:ph type="title"/>
          </p:nvPr>
        </p:nvSpPr>
        <p:spPr/>
        <p:txBody>
          <a:bodyPr/>
          <a:lstStyle/>
          <a:p>
            <a:pPr algn="l"/>
            <a:r>
              <a:rPr lang="en-GB" sz="4000" b="1" dirty="0"/>
              <a:t>The Equality Act (2010)</a:t>
            </a:r>
          </a:p>
        </p:txBody>
      </p:sp>
      <p:sp>
        <p:nvSpPr>
          <p:cNvPr id="3" name="Content Placeholder 2">
            <a:extLst>
              <a:ext uri="{FF2B5EF4-FFF2-40B4-BE49-F238E27FC236}">
                <a16:creationId xmlns:a16="http://schemas.microsoft.com/office/drawing/2014/main" id="{B7D14F4A-1285-EA42-876D-CFBDA93BEE7E}"/>
              </a:ext>
            </a:extLst>
          </p:cNvPr>
          <p:cNvSpPr>
            <a:spLocks noGrp="1"/>
          </p:cNvSpPr>
          <p:nvPr>
            <p:ph idx="1"/>
          </p:nvPr>
        </p:nvSpPr>
        <p:spPr>
          <a:xfrm>
            <a:off x="334433" y="1714500"/>
            <a:ext cx="11587935" cy="3802733"/>
          </a:xfrm>
        </p:spPr>
        <p:txBody>
          <a:bodyPr/>
          <a:lstStyle/>
          <a:p>
            <a:r>
              <a:rPr lang="en-GB" sz="3000" dirty="0"/>
              <a:t>The Equality Act says that people who fall into the following categories (people who have a ‘protected characteristic’) must not be discriminated against. </a:t>
            </a:r>
          </a:p>
          <a:p>
            <a:r>
              <a:rPr lang="en-GB" sz="3000" dirty="0"/>
              <a:t>The protected characteristics are: </a:t>
            </a:r>
          </a:p>
          <a:p>
            <a:r>
              <a:rPr lang="en-GB" sz="3000" dirty="0"/>
              <a:t>Age, disability, gender reassignment, marriage and civil partnership, pregnancy and maternity, race, religion and belief,  sex, sexual orientation.</a:t>
            </a:r>
          </a:p>
          <a:p>
            <a:pPr marL="0" indent="0">
              <a:buNone/>
            </a:pPr>
            <a:r>
              <a:rPr lang="en-GB" sz="1000" dirty="0"/>
              <a:t>          </a:t>
            </a:r>
          </a:p>
          <a:p>
            <a:pPr marL="0" indent="0">
              <a:buNone/>
            </a:pPr>
            <a:r>
              <a:rPr lang="en-GB" sz="1000" dirty="0"/>
              <a:t>          </a:t>
            </a:r>
            <a:r>
              <a:rPr lang="en-GB" sz="1600" dirty="0"/>
              <a:t>Source: </a:t>
            </a:r>
            <a:r>
              <a:rPr lang="en-GB" sz="1600" dirty="0">
                <a:hlinkClick r:id="rId2"/>
              </a:rPr>
              <a:t>https://www.scie.org.uk/key-social-care-legislation/equality-act</a:t>
            </a:r>
            <a:r>
              <a:rPr lang="en-GB" sz="1600" dirty="0"/>
              <a:t> </a:t>
            </a:r>
          </a:p>
        </p:txBody>
      </p:sp>
      <p:sp>
        <p:nvSpPr>
          <p:cNvPr id="4" name="Date Placeholder 3">
            <a:extLst>
              <a:ext uri="{FF2B5EF4-FFF2-40B4-BE49-F238E27FC236}">
                <a16:creationId xmlns:a16="http://schemas.microsoft.com/office/drawing/2014/main" id="{753A1B93-1723-6001-A409-159E257B6F7C}"/>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B3A30CC9-D542-442F-65A6-813B7A958268}"/>
              </a:ext>
            </a:extLst>
          </p:cNvPr>
          <p:cNvSpPr>
            <a:spLocks noGrp="1"/>
          </p:cNvSpPr>
          <p:nvPr>
            <p:ph type="sldNum" sz="quarter" idx="12"/>
          </p:nvPr>
        </p:nvSpPr>
        <p:spPr/>
        <p:txBody>
          <a:bodyPr/>
          <a:lstStyle/>
          <a:p>
            <a:pPr>
              <a:defRPr/>
            </a:pPr>
            <a:fld id="{8B34AADE-47AB-4FD6-A959-68A9E6432E18}" type="slidenum">
              <a:rPr lang="en-GB" altLang="en-US" smtClean="0"/>
              <a:pPr>
                <a:defRPr/>
              </a:pPr>
              <a:t>21</a:t>
            </a:fld>
            <a:endParaRPr lang="en-GB" altLang="en-US"/>
          </a:p>
        </p:txBody>
      </p:sp>
      <p:pic>
        <p:nvPicPr>
          <p:cNvPr id="7" name="Picture 6" descr="A drawing of a cartoon character&#10;&#10;Description automatically generated">
            <a:extLst>
              <a:ext uri="{FF2B5EF4-FFF2-40B4-BE49-F238E27FC236}">
                <a16:creationId xmlns:a16="http://schemas.microsoft.com/office/drawing/2014/main" id="{5E7C094F-0CCE-4AC7-954D-DC2E736B60F2}"/>
              </a:ext>
            </a:extLst>
          </p:cNvPr>
          <p:cNvPicPr>
            <a:picLocks noChangeAspect="1"/>
          </p:cNvPicPr>
          <p:nvPr/>
        </p:nvPicPr>
        <p:blipFill rotWithShape="1">
          <a:blip r:embed="rId3">
            <a:extLst>
              <a:ext uri="{28A0092B-C50C-407E-A947-70E740481C1C}">
                <a14:useLocalDpi xmlns:a14="http://schemas.microsoft.com/office/drawing/2010/main" val="0"/>
              </a:ext>
            </a:extLst>
          </a:blip>
          <a:srcRect l="-1" r="-1501" b="10277"/>
          <a:stretch/>
        </p:blipFill>
        <p:spPr>
          <a:xfrm>
            <a:off x="9364182" y="252597"/>
            <a:ext cx="2478731" cy="1439862"/>
          </a:xfrm>
          <a:prstGeom prst="rect">
            <a:avLst/>
          </a:prstGeom>
        </p:spPr>
      </p:pic>
    </p:spTree>
    <p:extLst>
      <p:ext uri="{BB962C8B-B14F-4D97-AF65-F5344CB8AC3E}">
        <p14:creationId xmlns:p14="http://schemas.microsoft.com/office/powerpoint/2010/main" val="2260555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625D8-6D77-AFD2-A30E-909F2F3C5053}"/>
              </a:ext>
            </a:extLst>
          </p:cNvPr>
          <p:cNvSpPr>
            <a:spLocks noGrp="1"/>
          </p:cNvSpPr>
          <p:nvPr>
            <p:ph type="title"/>
          </p:nvPr>
        </p:nvSpPr>
        <p:spPr/>
        <p:txBody>
          <a:bodyPr/>
          <a:lstStyle/>
          <a:p>
            <a:r>
              <a:rPr lang="en-GB" b="1" dirty="0"/>
              <a:t>Video: What is disability discrimination?</a:t>
            </a:r>
          </a:p>
        </p:txBody>
      </p:sp>
      <p:pic>
        <p:nvPicPr>
          <p:cNvPr id="6" name="Online Media 5" title="What is disability discrimination? | Equality law: discrimination explained">
            <a:hlinkClick r:id="" action="ppaction://media"/>
            <a:extLst>
              <a:ext uri="{FF2B5EF4-FFF2-40B4-BE49-F238E27FC236}">
                <a16:creationId xmlns:a16="http://schemas.microsoft.com/office/drawing/2014/main" id="{C08455B5-98A5-8170-EBCC-4C485345EC30}"/>
              </a:ext>
            </a:extLst>
          </p:cNvPr>
          <p:cNvPicPr>
            <a:picLocks noGrp="1" noRot="1" noChangeAspect="1"/>
          </p:cNvPicPr>
          <p:nvPr>
            <p:ph idx="1"/>
            <a:videoFile r:link="rId1"/>
          </p:nvPr>
        </p:nvPicPr>
        <p:blipFill>
          <a:blip r:embed="rId3"/>
          <a:stretch>
            <a:fillRect/>
          </a:stretch>
        </p:blipFill>
        <p:spPr>
          <a:xfrm>
            <a:off x="2692033" y="1470818"/>
            <a:ext cx="6931025" cy="3916363"/>
          </a:xfrm>
          <a:prstGeom prst="rect">
            <a:avLst/>
          </a:prstGeom>
        </p:spPr>
      </p:pic>
      <p:sp>
        <p:nvSpPr>
          <p:cNvPr id="4" name="Date Placeholder 3">
            <a:extLst>
              <a:ext uri="{FF2B5EF4-FFF2-40B4-BE49-F238E27FC236}">
                <a16:creationId xmlns:a16="http://schemas.microsoft.com/office/drawing/2014/main" id="{A237263C-2912-C581-B84E-431460273E59}"/>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E5B0046A-2879-CAB9-303B-5AE611DC5A31}"/>
              </a:ext>
            </a:extLst>
          </p:cNvPr>
          <p:cNvSpPr>
            <a:spLocks noGrp="1"/>
          </p:cNvSpPr>
          <p:nvPr>
            <p:ph type="sldNum" sz="quarter" idx="12"/>
          </p:nvPr>
        </p:nvSpPr>
        <p:spPr/>
        <p:txBody>
          <a:bodyPr/>
          <a:lstStyle/>
          <a:p>
            <a:pPr>
              <a:defRPr/>
            </a:pPr>
            <a:fld id="{8B34AADE-47AB-4FD6-A959-68A9E6432E18}" type="slidenum">
              <a:rPr lang="en-GB" altLang="en-US" smtClean="0"/>
              <a:pPr>
                <a:defRPr/>
              </a:pPr>
              <a:t>22</a:t>
            </a:fld>
            <a:endParaRPr lang="en-GB" altLang="en-US"/>
          </a:p>
        </p:txBody>
      </p:sp>
      <p:sp>
        <p:nvSpPr>
          <p:cNvPr id="8" name="TextBox 7">
            <a:extLst>
              <a:ext uri="{FF2B5EF4-FFF2-40B4-BE49-F238E27FC236}">
                <a16:creationId xmlns:a16="http://schemas.microsoft.com/office/drawing/2014/main" id="{0FC9C606-B82F-21D1-4AB2-661170191A58}"/>
              </a:ext>
            </a:extLst>
          </p:cNvPr>
          <p:cNvSpPr txBox="1"/>
          <p:nvPr/>
        </p:nvSpPr>
        <p:spPr>
          <a:xfrm>
            <a:off x="2620108" y="5503985"/>
            <a:ext cx="6169389" cy="246221"/>
          </a:xfrm>
          <a:prstGeom prst="rect">
            <a:avLst/>
          </a:prstGeom>
          <a:noFill/>
        </p:spPr>
        <p:txBody>
          <a:bodyPr wrap="square">
            <a:spAutoFit/>
          </a:bodyPr>
          <a:lstStyle/>
          <a:p>
            <a:r>
              <a:rPr lang="en-GB" sz="1000" dirty="0"/>
              <a:t>Source: </a:t>
            </a:r>
            <a:r>
              <a:rPr lang="en-GB" sz="1000" dirty="0">
                <a:hlinkClick r:id="rId4"/>
              </a:rPr>
              <a:t>https://youtu.be/-2XZmjzP0HM</a:t>
            </a:r>
            <a:r>
              <a:rPr lang="en-GB" sz="1000" dirty="0"/>
              <a:t> </a:t>
            </a:r>
          </a:p>
        </p:txBody>
      </p:sp>
    </p:spTree>
    <p:extLst>
      <p:ext uri="{BB962C8B-B14F-4D97-AF65-F5344CB8AC3E}">
        <p14:creationId xmlns:p14="http://schemas.microsoft.com/office/powerpoint/2010/main" val="537101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732DD-89A3-AB55-3E9D-56851B4575F7}"/>
              </a:ext>
            </a:extLst>
          </p:cNvPr>
          <p:cNvSpPr>
            <a:spLocks noGrp="1"/>
          </p:cNvSpPr>
          <p:nvPr>
            <p:ph type="title"/>
          </p:nvPr>
        </p:nvSpPr>
        <p:spPr/>
        <p:txBody>
          <a:bodyPr/>
          <a:lstStyle/>
          <a:p>
            <a:pPr algn="l"/>
            <a:r>
              <a:rPr lang="en-GB" sz="4000" b="1" dirty="0"/>
              <a:t>Data Protection Act (2018)</a:t>
            </a:r>
          </a:p>
        </p:txBody>
      </p:sp>
      <p:sp>
        <p:nvSpPr>
          <p:cNvPr id="3" name="Content Placeholder 2">
            <a:extLst>
              <a:ext uri="{FF2B5EF4-FFF2-40B4-BE49-F238E27FC236}">
                <a16:creationId xmlns:a16="http://schemas.microsoft.com/office/drawing/2014/main" id="{1CDC2725-75AE-A9E2-18FD-B356E5EFFDF0}"/>
              </a:ext>
            </a:extLst>
          </p:cNvPr>
          <p:cNvSpPr>
            <a:spLocks noGrp="1"/>
          </p:cNvSpPr>
          <p:nvPr>
            <p:ph idx="1"/>
          </p:nvPr>
        </p:nvSpPr>
        <p:spPr>
          <a:xfrm>
            <a:off x="473319" y="1494693"/>
            <a:ext cx="11245361" cy="4123591"/>
          </a:xfrm>
        </p:spPr>
        <p:txBody>
          <a:bodyPr/>
          <a:lstStyle/>
          <a:p>
            <a:r>
              <a:rPr lang="en-GB" sz="3000" dirty="0"/>
              <a:t>When storing information, it is important to understand what you can and cannot do with service users/patients’ data. </a:t>
            </a:r>
          </a:p>
          <a:p>
            <a:r>
              <a:rPr lang="en-GB" sz="3000" dirty="0"/>
              <a:t>The Data Protection Act places a duty of care on those who handle sensitive personal data in the UK (e.g. healthcare professionals and social workers). </a:t>
            </a:r>
          </a:p>
          <a:p>
            <a:r>
              <a:rPr lang="en-GB" sz="3000" dirty="0"/>
              <a:t>You must keep this data secure and safe from any unauthorised access or use, as well as keep records of how and with whom the data is shared. </a:t>
            </a:r>
          </a:p>
          <a:p>
            <a:pPr marL="0" indent="0" algn="r">
              <a:buNone/>
            </a:pPr>
            <a:r>
              <a:rPr lang="en-GB" sz="1000" dirty="0"/>
              <a:t>          </a:t>
            </a:r>
            <a:r>
              <a:rPr lang="en-GB" sz="1200" dirty="0"/>
              <a:t>Source: </a:t>
            </a:r>
            <a:r>
              <a:rPr lang="en-GB" sz="1200" dirty="0">
                <a:hlinkClick r:id="rId2"/>
              </a:rPr>
              <a:t>https://www.scie.org.uk/key-social-care-legislation/data-protection#dpa</a:t>
            </a:r>
            <a:endParaRPr lang="en-GB" sz="1200" dirty="0"/>
          </a:p>
          <a:p>
            <a:endParaRPr lang="en-GB" sz="3000" dirty="0"/>
          </a:p>
        </p:txBody>
      </p:sp>
      <p:sp>
        <p:nvSpPr>
          <p:cNvPr id="4" name="Date Placeholder 3">
            <a:extLst>
              <a:ext uri="{FF2B5EF4-FFF2-40B4-BE49-F238E27FC236}">
                <a16:creationId xmlns:a16="http://schemas.microsoft.com/office/drawing/2014/main" id="{18CCDFEE-616F-5E52-C8A9-39DE437CB56D}"/>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F9331681-E00F-E4B7-3D60-45E2A6AA310D}"/>
              </a:ext>
            </a:extLst>
          </p:cNvPr>
          <p:cNvSpPr>
            <a:spLocks noGrp="1"/>
          </p:cNvSpPr>
          <p:nvPr>
            <p:ph type="sldNum" sz="quarter" idx="12"/>
          </p:nvPr>
        </p:nvSpPr>
        <p:spPr/>
        <p:txBody>
          <a:bodyPr/>
          <a:lstStyle/>
          <a:p>
            <a:pPr>
              <a:defRPr/>
            </a:pPr>
            <a:fld id="{8B34AADE-47AB-4FD6-A959-68A9E6432E18}" type="slidenum">
              <a:rPr lang="en-GB" altLang="en-US" smtClean="0"/>
              <a:pPr>
                <a:defRPr/>
              </a:pPr>
              <a:t>23</a:t>
            </a:fld>
            <a:endParaRPr lang="en-GB" altLang="en-US"/>
          </a:p>
        </p:txBody>
      </p:sp>
    </p:spTree>
    <p:extLst>
      <p:ext uri="{BB962C8B-B14F-4D97-AF65-F5344CB8AC3E}">
        <p14:creationId xmlns:p14="http://schemas.microsoft.com/office/powerpoint/2010/main" val="24457216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E3669-1561-0AE0-0F28-60C25155725F}"/>
              </a:ext>
            </a:extLst>
          </p:cNvPr>
          <p:cNvSpPr>
            <a:spLocks noGrp="1"/>
          </p:cNvSpPr>
          <p:nvPr>
            <p:ph type="title"/>
          </p:nvPr>
        </p:nvSpPr>
        <p:spPr/>
        <p:txBody>
          <a:bodyPr/>
          <a:lstStyle/>
          <a:p>
            <a:pPr algn="l"/>
            <a:r>
              <a:rPr lang="en-GB" sz="4000" b="1" dirty="0"/>
              <a:t>The Care Act (2014)</a:t>
            </a:r>
          </a:p>
        </p:txBody>
      </p:sp>
      <p:sp>
        <p:nvSpPr>
          <p:cNvPr id="3" name="Content Placeholder 2">
            <a:extLst>
              <a:ext uri="{FF2B5EF4-FFF2-40B4-BE49-F238E27FC236}">
                <a16:creationId xmlns:a16="http://schemas.microsoft.com/office/drawing/2014/main" id="{0A69568C-2991-2F1A-944F-63814F83AF5A}"/>
              </a:ext>
            </a:extLst>
          </p:cNvPr>
          <p:cNvSpPr>
            <a:spLocks noGrp="1"/>
          </p:cNvSpPr>
          <p:nvPr>
            <p:ph idx="1"/>
          </p:nvPr>
        </p:nvSpPr>
        <p:spPr>
          <a:xfrm>
            <a:off x="609600" y="1310054"/>
            <a:ext cx="10972800" cy="4207179"/>
          </a:xfrm>
        </p:spPr>
        <p:txBody>
          <a:bodyPr/>
          <a:lstStyle/>
          <a:p>
            <a:r>
              <a:rPr lang="en-GB" sz="2800" dirty="0"/>
              <a:t>This Act places a general duty on local authorities to promote the wellbeing of individuals when carrying out care and support functions. </a:t>
            </a:r>
          </a:p>
          <a:p>
            <a:endParaRPr lang="en-GB" dirty="0"/>
          </a:p>
        </p:txBody>
      </p:sp>
      <p:sp>
        <p:nvSpPr>
          <p:cNvPr id="4" name="Date Placeholder 3">
            <a:extLst>
              <a:ext uri="{FF2B5EF4-FFF2-40B4-BE49-F238E27FC236}">
                <a16:creationId xmlns:a16="http://schemas.microsoft.com/office/drawing/2014/main" id="{1D35A7D5-F864-3C57-AFB8-62F3E156A045}"/>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12EA6EE3-42C8-4C04-7D78-E655716AFED5}"/>
              </a:ext>
            </a:extLst>
          </p:cNvPr>
          <p:cNvSpPr>
            <a:spLocks noGrp="1"/>
          </p:cNvSpPr>
          <p:nvPr>
            <p:ph type="sldNum" sz="quarter" idx="12"/>
          </p:nvPr>
        </p:nvSpPr>
        <p:spPr/>
        <p:txBody>
          <a:bodyPr/>
          <a:lstStyle/>
          <a:p>
            <a:pPr>
              <a:defRPr/>
            </a:pPr>
            <a:fld id="{8B34AADE-47AB-4FD6-A959-68A9E6432E18}" type="slidenum">
              <a:rPr lang="en-GB" altLang="en-US" smtClean="0"/>
              <a:pPr>
                <a:defRPr/>
              </a:pPr>
              <a:t>24</a:t>
            </a:fld>
            <a:endParaRPr lang="en-GB" altLang="en-US"/>
          </a:p>
        </p:txBody>
      </p:sp>
      <p:pic>
        <p:nvPicPr>
          <p:cNvPr id="9" name="Picture 8">
            <a:extLst>
              <a:ext uri="{FF2B5EF4-FFF2-40B4-BE49-F238E27FC236}">
                <a16:creationId xmlns:a16="http://schemas.microsoft.com/office/drawing/2014/main" id="{C55F500F-E930-70D0-85D4-D2EE6059B8F0}"/>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Effect>
                      <a14:colorTemperature colorTemp="8800"/>
                    </a14:imgEffect>
                  </a14:imgLayer>
                </a14:imgProps>
              </a:ext>
            </a:extLst>
          </a:blip>
          <a:srcRect l="31440" t="38383" r="36142" b="29159"/>
          <a:stretch/>
        </p:blipFill>
        <p:spPr>
          <a:xfrm>
            <a:off x="2780146" y="2453054"/>
            <a:ext cx="7333672" cy="413030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525678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20747-5012-75A6-DDF1-E800E9B5A8A1}"/>
              </a:ext>
            </a:extLst>
          </p:cNvPr>
          <p:cNvSpPr>
            <a:spLocks noGrp="1"/>
          </p:cNvSpPr>
          <p:nvPr>
            <p:ph type="title"/>
          </p:nvPr>
        </p:nvSpPr>
        <p:spPr/>
        <p:txBody>
          <a:bodyPr/>
          <a:lstStyle/>
          <a:p>
            <a:r>
              <a:rPr lang="en-GB" sz="4000" b="1" dirty="0"/>
              <a:t>Key Legislation protecting vulnerable people from harm and abuse</a:t>
            </a:r>
          </a:p>
        </p:txBody>
      </p:sp>
      <p:sp>
        <p:nvSpPr>
          <p:cNvPr id="3" name="Content Placeholder 2">
            <a:extLst>
              <a:ext uri="{FF2B5EF4-FFF2-40B4-BE49-F238E27FC236}">
                <a16:creationId xmlns:a16="http://schemas.microsoft.com/office/drawing/2014/main" id="{E41E783B-8684-6E22-DE39-9EBF6ED1CC09}"/>
              </a:ext>
            </a:extLst>
          </p:cNvPr>
          <p:cNvSpPr>
            <a:spLocks noGrp="1"/>
          </p:cNvSpPr>
          <p:nvPr>
            <p:ph idx="1"/>
          </p:nvPr>
        </p:nvSpPr>
        <p:spPr>
          <a:xfrm>
            <a:off x="677008" y="1995855"/>
            <a:ext cx="7053828" cy="3521378"/>
          </a:xfrm>
        </p:spPr>
        <p:txBody>
          <a:bodyPr/>
          <a:lstStyle/>
          <a:p>
            <a:r>
              <a:rPr lang="en-GB" sz="3000" dirty="0"/>
              <a:t>Everyone has the right to live in safety, free from abuse and neglect. </a:t>
            </a:r>
          </a:p>
          <a:p>
            <a:pPr marL="0" indent="0">
              <a:buNone/>
            </a:pPr>
            <a:endParaRPr lang="en-GB" sz="3000" dirty="0"/>
          </a:p>
          <a:p>
            <a:r>
              <a:rPr lang="en-GB" sz="3000" dirty="0"/>
              <a:t>Abuse and neglect can occur anywhere: in own home or a public place, in hospital or a day centre, or in a college or care home.</a:t>
            </a:r>
            <a:br>
              <a:rPr lang="en-GB" sz="3000" dirty="0"/>
            </a:br>
            <a:r>
              <a:rPr lang="en-GB" dirty="0"/>
              <a:t/>
            </a:r>
            <a:br>
              <a:rPr lang="en-GB" dirty="0"/>
            </a:br>
            <a:r>
              <a:rPr lang="en-GB" sz="1800" dirty="0"/>
              <a:t/>
            </a:r>
            <a:br>
              <a:rPr lang="en-GB" sz="1800" dirty="0"/>
            </a:br>
            <a:endParaRPr lang="en-GB" sz="1800" dirty="0"/>
          </a:p>
        </p:txBody>
      </p:sp>
      <p:sp>
        <p:nvSpPr>
          <p:cNvPr id="4" name="Date Placeholder 3">
            <a:extLst>
              <a:ext uri="{FF2B5EF4-FFF2-40B4-BE49-F238E27FC236}">
                <a16:creationId xmlns:a16="http://schemas.microsoft.com/office/drawing/2014/main" id="{7A102003-A9A4-725D-BD4C-7A50F90D2840}"/>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702972F2-9E9B-E141-377E-7CF621310A68}"/>
              </a:ext>
            </a:extLst>
          </p:cNvPr>
          <p:cNvSpPr>
            <a:spLocks noGrp="1"/>
          </p:cNvSpPr>
          <p:nvPr>
            <p:ph type="sldNum" sz="quarter" idx="12"/>
          </p:nvPr>
        </p:nvSpPr>
        <p:spPr/>
        <p:txBody>
          <a:bodyPr/>
          <a:lstStyle/>
          <a:p>
            <a:pPr>
              <a:defRPr/>
            </a:pPr>
            <a:fld id="{8B34AADE-47AB-4FD6-A959-68A9E6432E18}" type="slidenum">
              <a:rPr lang="en-GB" altLang="en-US" smtClean="0"/>
              <a:pPr>
                <a:defRPr/>
              </a:pPr>
              <a:t>25</a:t>
            </a:fld>
            <a:endParaRPr lang="en-GB" altLang="en-US"/>
          </a:p>
        </p:txBody>
      </p:sp>
      <p:pic>
        <p:nvPicPr>
          <p:cNvPr id="3074" name="Picture 2" descr="See the source image">
            <a:extLst>
              <a:ext uri="{FF2B5EF4-FFF2-40B4-BE49-F238E27FC236}">
                <a16:creationId xmlns:a16="http://schemas.microsoft.com/office/drawing/2014/main" id="{1CBD4E1A-23D7-74C9-DDFF-539C9C4327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2454" y="2202397"/>
            <a:ext cx="3014454" cy="31076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52429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3297C-127C-F0F4-3E1F-754E94520B1B}"/>
              </a:ext>
            </a:extLst>
          </p:cNvPr>
          <p:cNvSpPr>
            <a:spLocks noGrp="1"/>
          </p:cNvSpPr>
          <p:nvPr>
            <p:ph type="title"/>
          </p:nvPr>
        </p:nvSpPr>
        <p:spPr>
          <a:xfrm>
            <a:off x="609600" y="274638"/>
            <a:ext cx="10972800" cy="1143000"/>
          </a:xfrm>
        </p:spPr>
        <p:txBody>
          <a:bodyPr wrap="square" anchor="ctr">
            <a:normAutofit/>
          </a:bodyPr>
          <a:lstStyle/>
          <a:p>
            <a:r>
              <a:rPr lang="en-GB" sz="4000" b="1" dirty="0"/>
              <a:t>What is Safeguarding? </a:t>
            </a:r>
          </a:p>
        </p:txBody>
      </p:sp>
      <p:sp>
        <p:nvSpPr>
          <p:cNvPr id="3" name="Content Placeholder 2">
            <a:extLst>
              <a:ext uri="{FF2B5EF4-FFF2-40B4-BE49-F238E27FC236}">
                <a16:creationId xmlns:a16="http://schemas.microsoft.com/office/drawing/2014/main" id="{610B0952-1535-CF07-A1BE-0FA8B910A109}"/>
              </a:ext>
            </a:extLst>
          </p:cNvPr>
          <p:cNvSpPr>
            <a:spLocks noGrp="1"/>
          </p:cNvSpPr>
          <p:nvPr>
            <p:ph sz="half" idx="1"/>
          </p:nvPr>
        </p:nvSpPr>
        <p:spPr>
          <a:xfrm>
            <a:off x="609599" y="1600201"/>
            <a:ext cx="10972800" cy="3989040"/>
          </a:xfrm>
        </p:spPr>
        <p:txBody>
          <a:bodyPr wrap="square" anchor="t">
            <a:normAutofit/>
          </a:bodyPr>
          <a:lstStyle/>
          <a:p>
            <a:r>
              <a:rPr lang="en-GB" sz="3600" dirty="0"/>
              <a:t>Research the meaning of this term and discuss in class.</a:t>
            </a:r>
            <a:br>
              <a:rPr lang="en-GB" sz="3600" dirty="0"/>
            </a:br>
            <a:endParaRPr lang="en-GB" sz="3600" dirty="0"/>
          </a:p>
        </p:txBody>
      </p:sp>
      <p:pic>
        <p:nvPicPr>
          <p:cNvPr id="6" name="Picture 5">
            <a:extLst>
              <a:ext uri="{FF2B5EF4-FFF2-40B4-BE49-F238E27FC236}">
                <a16:creationId xmlns:a16="http://schemas.microsoft.com/office/drawing/2014/main" id="{68DE1B42-7A6E-BE26-2A25-CF56E86F7507}"/>
              </a:ext>
            </a:extLst>
          </p:cNvPr>
          <p:cNvPicPr>
            <a:picLocks noChangeAspect="1"/>
          </p:cNvPicPr>
          <p:nvPr/>
        </p:nvPicPr>
        <p:blipFill rotWithShape="1">
          <a:blip r:embed="rId2"/>
          <a:srcRect l="12522" t="10852" r="7547" b="5783"/>
          <a:stretch/>
        </p:blipFill>
        <p:spPr>
          <a:xfrm>
            <a:off x="4712677" y="2616983"/>
            <a:ext cx="4152458" cy="3020778"/>
          </a:xfrm>
          <a:prstGeom prst="rect">
            <a:avLst/>
          </a:prstGeom>
          <a:noFill/>
        </p:spPr>
      </p:pic>
      <p:sp>
        <p:nvSpPr>
          <p:cNvPr id="4" name="Date Placeholder 3">
            <a:extLst>
              <a:ext uri="{FF2B5EF4-FFF2-40B4-BE49-F238E27FC236}">
                <a16:creationId xmlns:a16="http://schemas.microsoft.com/office/drawing/2014/main" id="{3051462C-CD39-E8E5-9EC2-0CFED1758103}"/>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63163EF8-2307-4794-9875-6B8CA664E276}" type="datetime1">
              <a:rPr lang="en-GB" altLang="en-US" sz="900" smtClean="0"/>
              <a:pPr>
                <a:lnSpc>
                  <a:spcPct val="90000"/>
                </a:lnSpc>
                <a:spcAft>
                  <a:spcPts val="600"/>
                </a:spcAft>
                <a:defRPr/>
              </a:pPr>
              <a:t>13/10/2026</a:t>
            </a:fld>
            <a:endParaRPr lang="en-GB" altLang="en-US" sz="900"/>
          </a:p>
        </p:txBody>
      </p:sp>
      <p:sp>
        <p:nvSpPr>
          <p:cNvPr id="5" name="Slide Number Placeholder 4">
            <a:extLst>
              <a:ext uri="{FF2B5EF4-FFF2-40B4-BE49-F238E27FC236}">
                <a16:creationId xmlns:a16="http://schemas.microsoft.com/office/drawing/2014/main" id="{CB959CBB-8492-5A8E-E436-63CF903C00C6}"/>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8B34AADE-47AB-4FD6-A959-68A9E6432E18}" type="slidenum">
              <a:rPr lang="en-GB" altLang="en-US" smtClean="0"/>
              <a:pPr>
                <a:spcAft>
                  <a:spcPts val="600"/>
                </a:spcAft>
                <a:defRPr/>
              </a:pPr>
              <a:t>26</a:t>
            </a:fld>
            <a:endParaRPr lang="en-GB" altLang="en-US"/>
          </a:p>
        </p:txBody>
      </p:sp>
    </p:spTree>
    <p:extLst>
      <p:ext uri="{BB962C8B-B14F-4D97-AF65-F5344CB8AC3E}">
        <p14:creationId xmlns:p14="http://schemas.microsoft.com/office/powerpoint/2010/main" val="2472976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1EF7E-38B8-D913-94FC-5D3F8D9D722A}"/>
              </a:ext>
            </a:extLst>
          </p:cNvPr>
          <p:cNvSpPr>
            <a:spLocks noGrp="1"/>
          </p:cNvSpPr>
          <p:nvPr>
            <p:ph type="title"/>
          </p:nvPr>
        </p:nvSpPr>
        <p:spPr/>
        <p:txBody>
          <a:bodyPr/>
          <a:lstStyle/>
          <a:p>
            <a:r>
              <a:rPr lang="en-GB" sz="4000" b="1" dirty="0"/>
              <a:t>Safeguarding</a:t>
            </a:r>
          </a:p>
        </p:txBody>
      </p:sp>
      <p:sp>
        <p:nvSpPr>
          <p:cNvPr id="3" name="Content Placeholder 2">
            <a:extLst>
              <a:ext uri="{FF2B5EF4-FFF2-40B4-BE49-F238E27FC236}">
                <a16:creationId xmlns:a16="http://schemas.microsoft.com/office/drawing/2014/main" id="{F8D90DA9-3472-B625-2628-35C45C0BBA4F}"/>
              </a:ext>
            </a:extLst>
          </p:cNvPr>
          <p:cNvSpPr>
            <a:spLocks noGrp="1"/>
          </p:cNvSpPr>
          <p:nvPr>
            <p:ph idx="1"/>
          </p:nvPr>
        </p:nvSpPr>
        <p:spPr>
          <a:xfrm>
            <a:off x="729762" y="1485900"/>
            <a:ext cx="10852638" cy="4031333"/>
          </a:xfrm>
        </p:spPr>
        <p:txBody>
          <a:bodyPr/>
          <a:lstStyle/>
          <a:p>
            <a:r>
              <a:rPr lang="en-GB" dirty="0"/>
              <a:t>Safeguarding is a concept that was introduced several decades ago in the United Kingdom and refers to the collection of measures that ensure groups, such as children, young people, and vulnerable adults are protected from abuse, harm and neglect in society. </a:t>
            </a:r>
            <a:br>
              <a:rPr lang="en-GB" dirty="0"/>
            </a:br>
            <a:endParaRPr lang="en-GB" dirty="0"/>
          </a:p>
        </p:txBody>
      </p:sp>
      <p:sp>
        <p:nvSpPr>
          <p:cNvPr id="4" name="Date Placeholder 3">
            <a:extLst>
              <a:ext uri="{FF2B5EF4-FFF2-40B4-BE49-F238E27FC236}">
                <a16:creationId xmlns:a16="http://schemas.microsoft.com/office/drawing/2014/main" id="{289BC59A-52F8-4CAA-DDF7-033AE314E6E1}"/>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5BFD9448-A462-3D94-A805-50C1EB2A21EC}"/>
              </a:ext>
            </a:extLst>
          </p:cNvPr>
          <p:cNvSpPr>
            <a:spLocks noGrp="1"/>
          </p:cNvSpPr>
          <p:nvPr>
            <p:ph type="sldNum" sz="quarter" idx="12"/>
          </p:nvPr>
        </p:nvSpPr>
        <p:spPr/>
        <p:txBody>
          <a:bodyPr/>
          <a:lstStyle/>
          <a:p>
            <a:pPr>
              <a:defRPr/>
            </a:pPr>
            <a:fld id="{8B34AADE-47AB-4FD6-A959-68A9E6432E18}" type="slidenum">
              <a:rPr lang="en-GB" altLang="en-US" smtClean="0"/>
              <a:pPr>
                <a:defRPr/>
              </a:pPr>
              <a:t>27</a:t>
            </a:fld>
            <a:endParaRPr lang="en-GB" altLang="en-US"/>
          </a:p>
        </p:txBody>
      </p:sp>
      <p:pic>
        <p:nvPicPr>
          <p:cNvPr id="6" name="Picture 5">
            <a:extLst>
              <a:ext uri="{FF2B5EF4-FFF2-40B4-BE49-F238E27FC236}">
                <a16:creationId xmlns:a16="http://schemas.microsoft.com/office/drawing/2014/main" id="{B176726B-B554-66BA-36D7-E251C84FEACE}"/>
              </a:ext>
            </a:extLst>
          </p:cNvPr>
          <p:cNvPicPr>
            <a:picLocks noChangeAspect="1"/>
          </p:cNvPicPr>
          <p:nvPr/>
        </p:nvPicPr>
        <p:blipFill>
          <a:blip r:embed="rId2"/>
          <a:stretch>
            <a:fillRect/>
          </a:stretch>
        </p:blipFill>
        <p:spPr>
          <a:xfrm>
            <a:off x="3862975" y="4213318"/>
            <a:ext cx="4305079" cy="2420845"/>
          </a:xfrm>
          <a:prstGeom prst="rect">
            <a:avLst/>
          </a:prstGeom>
        </p:spPr>
      </p:pic>
    </p:spTree>
    <p:extLst>
      <p:ext uri="{BB962C8B-B14F-4D97-AF65-F5344CB8AC3E}">
        <p14:creationId xmlns:p14="http://schemas.microsoft.com/office/powerpoint/2010/main" val="26448543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523DD-56C3-4D6C-85EA-8CFB03B80FDD}"/>
              </a:ext>
            </a:extLst>
          </p:cNvPr>
          <p:cNvSpPr>
            <a:spLocks noGrp="1"/>
          </p:cNvSpPr>
          <p:nvPr>
            <p:ph type="title"/>
          </p:nvPr>
        </p:nvSpPr>
        <p:spPr/>
        <p:txBody>
          <a:bodyPr/>
          <a:lstStyle/>
          <a:p>
            <a:r>
              <a:rPr lang="en-GB" b="1" dirty="0"/>
              <a:t>Why is Safeguarding Important?</a:t>
            </a:r>
            <a:br>
              <a:rPr lang="en-GB" b="1" dirty="0"/>
            </a:br>
            <a:endParaRPr lang="en-GB" b="1" dirty="0"/>
          </a:p>
        </p:txBody>
      </p:sp>
      <p:sp>
        <p:nvSpPr>
          <p:cNvPr id="7" name="TextBox 6">
            <a:extLst>
              <a:ext uri="{FF2B5EF4-FFF2-40B4-BE49-F238E27FC236}">
                <a16:creationId xmlns:a16="http://schemas.microsoft.com/office/drawing/2014/main" id="{DEAD9661-3A1A-4FAB-960C-AA5849921D43}"/>
              </a:ext>
            </a:extLst>
          </p:cNvPr>
          <p:cNvSpPr txBox="1"/>
          <p:nvPr/>
        </p:nvSpPr>
        <p:spPr>
          <a:xfrm>
            <a:off x="298939" y="1072662"/>
            <a:ext cx="11737731" cy="4493538"/>
          </a:xfrm>
          <a:prstGeom prst="rect">
            <a:avLst/>
          </a:prstGeom>
          <a:noFill/>
        </p:spPr>
        <p:txBody>
          <a:bodyPr wrap="square">
            <a:spAutoFit/>
          </a:bodyPr>
          <a:lstStyle/>
          <a:p>
            <a:pPr marL="457200" indent="-457200">
              <a:buFont typeface="Arial" panose="020B0604020202020204" pitchFamily="34" charset="0"/>
              <a:buChar char="•"/>
            </a:pPr>
            <a:r>
              <a:rPr lang="en-GB" sz="2600" dirty="0">
                <a:cs typeface="Arial" panose="020B0604020202020204" pitchFamily="34" charset="0"/>
              </a:rPr>
              <a:t>Safeguarding is particularly important because the groups in question - children, young people and vulnerable adults - are those most at risk from abuse, neglect and harm. </a:t>
            </a:r>
          </a:p>
          <a:p>
            <a:pPr marL="457200" indent="-457200">
              <a:buFont typeface="Arial" panose="020B0604020202020204" pitchFamily="34" charset="0"/>
              <a:buChar char="•"/>
            </a:pPr>
            <a:endParaRPr lang="en-GB" sz="2600" dirty="0">
              <a:cs typeface="Arial" panose="020B0604020202020204" pitchFamily="34" charset="0"/>
            </a:endParaRPr>
          </a:p>
          <a:p>
            <a:pPr marL="457200" indent="-457200">
              <a:buFont typeface="Arial" panose="020B0604020202020204" pitchFamily="34" charset="0"/>
              <a:buChar char="•"/>
            </a:pPr>
            <a:r>
              <a:rPr lang="en-GB" sz="2600" dirty="0">
                <a:cs typeface="Arial" panose="020B0604020202020204" pitchFamily="34" charset="0"/>
              </a:rPr>
              <a:t>This is primarily because they have a lessened ability to keep themselves safe, which means that it is the responsibility of others to ensure that happens. </a:t>
            </a:r>
          </a:p>
          <a:p>
            <a:pPr marL="457200" indent="-457200">
              <a:buFont typeface="Arial" panose="020B0604020202020204" pitchFamily="34" charset="0"/>
              <a:buChar char="•"/>
            </a:pPr>
            <a:endParaRPr lang="en-GB" sz="2600" dirty="0">
              <a:cs typeface="Arial" panose="020B0604020202020204" pitchFamily="34" charset="0"/>
            </a:endParaRPr>
          </a:p>
          <a:p>
            <a:pPr marL="457200" indent="-457200">
              <a:buFont typeface="Arial" panose="020B0604020202020204" pitchFamily="34" charset="0"/>
              <a:buChar char="•"/>
            </a:pPr>
            <a:r>
              <a:rPr lang="en-GB" sz="2600" dirty="0">
                <a:cs typeface="Arial" panose="020B0604020202020204" pitchFamily="34" charset="0"/>
              </a:rPr>
              <a:t>As a result, anyone who works with or is otherwise responsible for these groups, is likely to need to understand what safeguarding is, and how they can play a part in it.</a:t>
            </a:r>
          </a:p>
        </p:txBody>
      </p:sp>
    </p:spTree>
    <p:extLst>
      <p:ext uri="{BB962C8B-B14F-4D97-AF65-F5344CB8AC3E}">
        <p14:creationId xmlns:p14="http://schemas.microsoft.com/office/powerpoint/2010/main" val="29188355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6E244-5D2A-5B09-1863-D146BDFC0C1D}"/>
              </a:ext>
            </a:extLst>
          </p:cNvPr>
          <p:cNvSpPr>
            <a:spLocks noGrp="1"/>
          </p:cNvSpPr>
          <p:nvPr>
            <p:ph type="title"/>
          </p:nvPr>
        </p:nvSpPr>
        <p:spPr/>
        <p:txBody>
          <a:bodyPr/>
          <a:lstStyle/>
          <a:p>
            <a:r>
              <a:rPr lang="en-GB" sz="4000" b="1" dirty="0"/>
              <a:t>Video: Safeguarding Children in Social Care Settings – </a:t>
            </a:r>
            <a:r>
              <a:rPr lang="en-GB" sz="4000" dirty="0"/>
              <a:t>share your thoughts on the video</a:t>
            </a:r>
          </a:p>
        </p:txBody>
      </p:sp>
      <p:pic>
        <p:nvPicPr>
          <p:cNvPr id="6" name="Online Media 5" title="Safeguarding Children in Social Care Settings - BVS Training">
            <a:hlinkClick r:id="" action="ppaction://media"/>
            <a:extLst>
              <a:ext uri="{FF2B5EF4-FFF2-40B4-BE49-F238E27FC236}">
                <a16:creationId xmlns:a16="http://schemas.microsoft.com/office/drawing/2014/main" id="{491851A3-1114-5299-3625-0869F6DC8EA6}"/>
              </a:ext>
            </a:extLst>
          </p:cNvPr>
          <p:cNvPicPr>
            <a:picLocks noGrp="1" noRot="1" noChangeAspect="1"/>
          </p:cNvPicPr>
          <p:nvPr>
            <p:ph idx="1"/>
            <a:videoFile r:link="rId1"/>
          </p:nvPr>
        </p:nvPicPr>
        <p:blipFill>
          <a:blip r:embed="rId3"/>
          <a:stretch>
            <a:fillRect/>
          </a:stretch>
        </p:blipFill>
        <p:spPr>
          <a:xfrm>
            <a:off x="2630487" y="1523998"/>
            <a:ext cx="6931025" cy="3916363"/>
          </a:xfrm>
          <a:prstGeom prst="rect">
            <a:avLst/>
          </a:prstGeom>
        </p:spPr>
      </p:pic>
      <p:sp>
        <p:nvSpPr>
          <p:cNvPr id="4" name="Date Placeholder 3">
            <a:extLst>
              <a:ext uri="{FF2B5EF4-FFF2-40B4-BE49-F238E27FC236}">
                <a16:creationId xmlns:a16="http://schemas.microsoft.com/office/drawing/2014/main" id="{7BCE2C7F-52A0-EC67-B2D0-C4F9CCFA99BA}"/>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77889DE8-3CD8-BB8C-31F7-01029AF52E88}"/>
              </a:ext>
            </a:extLst>
          </p:cNvPr>
          <p:cNvSpPr>
            <a:spLocks noGrp="1"/>
          </p:cNvSpPr>
          <p:nvPr>
            <p:ph type="sldNum" sz="quarter" idx="12"/>
          </p:nvPr>
        </p:nvSpPr>
        <p:spPr/>
        <p:txBody>
          <a:bodyPr/>
          <a:lstStyle/>
          <a:p>
            <a:pPr>
              <a:defRPr/>
            </a:pPr>
            <a:fld id="{8B34AADE-47AB-4FD6-A959-68A9E6432E18}" type="slidenum">
              <a:rPr lang="en-GB" altLang="en-US" smtClean="0"/>
              <a:pPr>
                <a:defRPr/>
              </a:pPr>
              <a:t>29</a:t>
            </a:fld>
            <a:endParaRPr lang="en-GB" altLang="en-US"/>
          </a:p>
        </p:txBody>
      </p:sp>
      <p:sp>
        <p:nvSpPr>
          <p:cNvPr id="8" name="TextBox 7">
            <a:extLst>
              <a:ext uri="{FF2B5EF4-FFF2-40B4-BE49-F238E27FC236}">
                <a16:creationId xmlns:a16="http://schemas.microsoft.com/office/drawing/2014/main" id="{29DF3D74-6436-4A68-9062-9F63794E983D}"/>
              </a:ext>
            </a:extLst>
          </p:cNvPr>
          <p:cNvSpPr txBox="1"/>
          <p:nvPr/>
        </p:nvSpPr>
        <p:spPr>
          <a:xfrm>
            <a:off x="2558562" y="5440361"/>
            <a:ext cx="6169389" cy="246221"/>
          </a:xfrm>
          <a:prstGeom prst="rect">
            <a:avLst/>
          </a:prstGeom>
          <a:noFill/>
        </p:spPr>
        <p:txBody>
          <a:bodyPr wrap="square">
            <a:spAutoFit/>
          </a:bodyPr>
          <a:lstStyle/>
          <a:p>
            <a:r>
              <a:rPr lang="en-GB" sz="1000" dirty="0"/>
              <a:t>Source: </a:t>
            </a:r>
            <a:r>
              <a:rPr lang="en-GB" sz="1000" dirty="0">
                <a:hlinkClick r:id="rId4"/>
              </a:rPr>
              <a:t>https://youtu.be/mR-5JQBo8r8</a:t>
            </a:r>
            <a:r>
              <a:rPr lang="en-GB" sz="1000" dirty="0"/>
              <a:t> </a:t>
            </a:r>
          </a:p>
        </p:txBody>
      </p:sp>
    </p:spTree>
    <p:extLst>
      <p:ext uri="{BB962C8B-B14F-4D97-AF65-F5344CB8AC3E}">
        <p14:creationId xmlns:p14="http://schemas.microsoft.com/office/powerpoint/2010/main" val="2833840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79863-67A5-419B-AD29-8B46E48C38D4}"/>
              </a:ext>
            </a:extLst>
          </p:cNvPr>
          <p:cNvSpPr>
            <a:spLocks noGrp="1"/>
          </p:cNvSpPr>
          <p:nvPr>
            <p:ph type="title"/>
          </p:nvPr>
        </p:nvSpPr>
        <p:spPr>
          <a:xfrm>
            <a:off x="1981200" y="431152"/>
            <a:ext cx="8485322" cy="784080"/>
          </a:xfrm>
        </p:spPr>
        <p:txBody>
          <a:bodyPr/>
          <a:lstStyle/>
          <a:p>
            <a:pPr algn="ctr"/>
            <a:r>
              <a:rPr lang="en-GB" sz="3200" dirty="0"/>
              <a:t>Key Legislation &amp; Statutory Guidance in Safeguarding Children</a:t>
            </a:r>
          </a:p>
        </p:txBody>
      </p:sp>
      <p:sp>
        <p:nvSpPr>
          <p:cNvPr id="5" name="Text Placeholder 4">
            <a:extLst>
              <a:ext uri="{FF2B5EF4-FFF2-40B4-BE49-F238E27FC236}">
                <a16:creationId xmlns:a16="http://schemas.microsoft.com/office/drawing/2014/main" id="{470CA705-3557-4364-B604-EBB823B46CE7}"/>
              </a:ext>
            </a:extLst>
          </p:cNvPr>
          <p:cNvSpPr>
            <a:spLocks noGrp="1"/>
          </p:cNvSpPr>
          <p:nvPr>
            <p:ph type="body" idx="1"/>
          </p:nvPr>
        </p:nvSpPr>
        <p:spPr/>
        <p:txBody>
          <a:bodyPr anchor="ctr"/>
          <a:lstStyle/>
          <a:p>
            <a:r>
              <a:rPr lang="en-GB" dirty="0">
                <a:latin typeface="Arial" panose="020B0604020202020204" pitchFamily="34" charset="0"/>
                <a:cs typeface="Arial" panose="020B0604020202020204" pitchFamily="34" charset="0"/>
              </a:rPr>
              <a:t>Legislation</a:t>
            </a:r>
          </a:p>
        </p:txBody>
      </p:sp>
      <p:sp>
        <p:nvSpPr>
          <p:cNvPr id="3" name="Content Placeholder 2">
            <a:extLst>
              <a:ext uri="{FF2B5EF4-FFF2-40B4-BE49-F238E27FC236}">
                <a16:creationId xmlns:a16="http://schemas.microsoft.com/office/drawing/2014/main" id="{1BA8FE82-19C6-4DD0-8687-D87786BD98D2}"/>
              </a:ext>
            </a:extLst>
          </p:cNvPr>
          <p:cNvSpPr>
            <a:spLocks noGrp="1"/>
          </p:cNvSpPr>
          <p:nvPr>
            <p:ph sz="half" idx="2"/>
          </p:nvPr>
        </p:nvSpPr>
        <p:spPr/>
        <p:txBody>
          <a:bodyPr/>
          <a:lstStyle/>
          <a:p>
            <a:pPr marL="285750" indent="-285750">
              <a:spcAft>
                <a:spcPts val="800"/>
              </a:spcAft>
            </a:pPr>
            <a:r>
              <a:rPr lang="en-GB" dirty="0">
                <a:effectLst/>
                <a:latin typeface="Arial" panose="020B0604020202020204" pitchFamily="34" charset="0"/>
                <a:ea typeface="Calibri" panose="020F0502020204030204" pitchFamily="34" charset="0"/>
                <a:cs typeface="Arial" panose="020B0604020202020204" pitchFamily="34" charset="0"/>
              </a:rPr>
              <a:t>The Children Act 1989</a:t>
            </a:r>
          </a:p>
          <a:p>
            <a:pPr marL="285750" indent="-285750">
              <a:spcAft>
                <a:spcPts val="800"/>
              </a:spcAft>
            </a:pPr>
            <a:r>
              <a:rPr lang="en-GB" dirty="0">
                <a:effectLst/>
                <a:latin typeface="Arial" panose="020B0604020202020204" pitchFamily="34" charset="0"/>
                <a:ea typeface="Calibri" panose="020F0502020204030204" pitchFamily="34" charset="0"/>
                <a:cs typeface="Arial" panose="020B0604020202020204" pitchFamily="34" charset="0"/>
              </a:rPr>
              <a:t>The Children Act 2004</a:t>
            </a:r>
          </a:p>
          <a:p>
            <a:pPr marL="285750" indent="-285750">
              <a:spcAft>
                <a:spcPts val="800"/>
              </a:spcAft>
            </a:pPr>
            <a:r>
              <a:rPr lang="en-GB" dirty="0">
                <a:effectLst/>
                <a:latin typeface="Arial" panose="020B0604020202020204" pitchFamily="34" charset="0"/>
                <a:ea typeface="Calibri" panose="020F0502020204030204" pitchFamily="34" charset="0"/>
                <a:cs typeface="Arial" panose="020B0604020202020204" pitchFamily="34" charset="0"/>
              </a:rPr>
              <a:t>The Safeguarding Vulnerable Groups Act 2006</a:t>
            </a:r>
          </a:p>
          <a:p>
            <a:pPr marL="285750" indent="-285750">
              <a:spcAft>
                <a:spcPts val="0"/>
              </a:spcAft>
            </a:pPr>
            <a:r>
              <a:rPr lang="en-GB" dirty="0">
                <a:effectLst/>
                <a:latin typeface="Arial" panose="020B0604020202020204" pitchFamily="34" charset="0"/>
                <a:ea typeface="Calibri" panose="020F0502020204030204" pitchFamily="34" charset="0"/>
                <a:cs typeface="Arial" panose="020B0604020202020204" pitchFamily="34" charset="0"/>
              </a:rPr>
              <a:t>The Children and Social Work Act 2017</a:t>
            </a:r>
          </a:p>
        </p:txBody>
      </p:sp>
      <p:sp>
        <p:nvSpPr>
          <p:cNvPr id="6" name="Text Placeholder 5">
            <a:extLst>
              <a:ext uri="{FF2B5EF4-FFF2-40B4-BE49-F238E27FC236}">
                <a16:creationId xmlns:a16="http://schemas.microsoft.com/office/drawing/2014/main" id="{35EF9EBA-050D-4FE1-B0B7-27309A788E96}"/>
              </a:ext>
            </a:extLst>
          </p:cNvPr>
          <p:cNvSpPr>
            <a:spLocks noGrp="1"/>
          </p:cNvSpPr>
          <p:nvPr>
            <p:ph type="body" sz="quarter" idx="3"/>
          </p:nvPr>
        </p:nvSpPr>
        <p:spPr/>
        <p:txBody>
          <a:bodyPr anchor="ctr"/>
          <a:lstStyle/>
          <a:p>
            <a:r>
              <a:rPr lang="en-GB" dirty="0">
                <a:latin typeface="Arial" panose="020B0604020202020204" pitchFamily="34" charset="0"/>
                <a:cs typeface="Arial" panose="020B0604020202020204" pitchFamily="34" charset="0"/>
              </a:rPr>
              <a:t>Guidance</a:t>
            </a:r>
          </a:p>
        </p:txBody>
      </p:sp>
      <p:sp>
        <p:nvSpPr>
          <p:cNvPr id="7" name="Content Placeholder 6">
            <a:extLst>
              <a:ext uri="{FF2B5EF4-FFF2-40B4-BE49-F238E27FC236}">
                <a16:creationId xmlns:a16="http://schemas.microsoft.com/office/drawing/2014/main" id="{B51A322D-F6DB-4008-9440-790B35095FB7}"/>
              </a:ext>
            </a:extLst>
          </p:cNvPr>
          <p:cNvSpPr>
            <a:spLocks noGrp="1"/>
          </p:cNvSpPr>
          <p:nvPr>
            <p:ph sz="quarter" idx="4"/>
          </p:nvPr>
        </p:nvSpPr>
        <p:spPr>
          <a:xfrm>
            <a:off x="6169026" y="2174875"/>
            <a:ext cx="3693063" cy="3951288"/>
          </a:xfrm>
        </p:spPr>
        <p:txBody>
          <a:bodyPr/>
          <a:lstStyle/>
          <a:p>
            <a:pPr marL="285750" indent="-285750">
              <a:spcAft>
                <a:spcPts val="800"/>
              </a:spcAft>
            </a:pPr>
            <a:r>
              <a:rPr lang="en-GB" dirty="0">
                <a:effectLst/>
                <a:latin typeface="Arial" panose="020B0604020202020204" pitchFamily="34" charset="0"/>
                <a:ea typeface="Calibri" panose="020F0502020204030204" pitchFamily="34" charset="0"/>
                <a:cs typeface="Arial" panose="020B0604020202020204" pitchFamily="34" charset="0"/>
              </a:rPr>
              <a:t>Working Together to Safeguard Children 2023 </a:t>
            </a:r>
          </a:p>
          <a:p>
            <a:pPr marL="285750" indent="-285750">
              <a:spcAft>
                <a:spcPts val="800"/>
              </a:spcAft>
            </a:pPr>
            <a:r>
              <a:rPr lang="en-GB" dirty="0">
                <a:effectLst/>
                <a:latin typeface="Arial" panose="020B0604020202020204" pitchFamily="34" charset="0"/>
                <a:ea typeface="Calibri" panose="020F0502020204030204" pitchFamily="34" charset="0"/>
                <a:cs typeface="Arial" panose="020B0604020202020204" pitchFamily="34" charset="0"/>
              </a:rPr>
              <a:t>Keeping Children Safe in Education 2022</a:t>
            </a:r>
            <a:endParaRPr lang="en-GB" dirty="0">
              <a:latin typeface="Arial" panose="020B0604020202020204" pitchFamily="34" charset="0"/>
              <a:cs typeface="Arial" panose="020B0604020202020204" pitchFamily="34" charset="0"/>
            </a:endParaRPr>
          </a:p>
          <a:p>
            <a:pPr marL="285750" indent="-285750">
              <a:spcAft>
                <a:spcPts val="0"/>
              </a:spcAft>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658329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16679-7F64-4832-AE67-AA92BA3FE40C}"/>
              </a:ext>
            </a:extLst>
          </p:cNvPr>
          <p:cNvSpPr>
            <a:spLocks noGrp="1"/>
          </p:cNvSpPr>
          <p:nvPr>
            <p:ph type="title"/>
          </p:nvPr>
        </p:nvSpPr>
        <p:spPr/>
        <p:txBody>
          <a:bodyPr>
            <a:normAutofit fontScale="90000"/>
          </a:bodyPr>
          <a:lstStyle/>
          <a:p>
            <a:r>
              <a:rPr lang="en-GB" sz="3600" b="1" dirty="0">
                <a:latin typeface="+mn-lt"/>
              </a:rPr>
              <a:t>Local Government responsibilities to safeguarding adults?</a:t>
            </a:r>
          </a:p>
        </p:txBody>
      </p:sp>
      <p:sp>
        <p:nvSpPr>
          <p:cNvPr id="3" name="Content Placeholder 2">
            <a:extLst>
              <a:ext uri="{FF2B5EF4-FFF2-40B4-BE49-F238E27FC236}">
                <a16:creationId xmlns:a16="http://schemas.microsoft.com/office/drawing/2014/main" id="{27318282-0B8A-4A0C-AFD7-05292E3EF618}"/>
              </a:ext>
            </a:extLst>
          </p:cNvPr>
          <p:cNvSpPr>
            <a:spLocks noGrp="1"/>
          </p:cNvSpPr>
          <p:nvPr>
            <p:ph idx="1"/>
          </p:nvPr>
        </p:nvSpPr>
        <p:spPr/>
        <p:txBody>
          <a:bodyPr>
            <a:normAutofit lnSpcReduction="10000"/>
          </a:bodyPr>
          <a:lstStyle/>
          <a:p>
            <a:pPr marL="0" indent="0" algn="l">
              <a:lnSpc>
                <a:spcPct val="100000"/>
              </a:lnSpc>
              <a:spcBef>
                <a:spcPts val="0"/>
              </a:spcBef>
              <a:buNone/>
            </a:pPr>
            <a:r>
              <a:rPr lang="en-GB" sz="2400" b="0" i="0" dirty="0">
                <a:solidFill>
                  <a:srgbClr val="303030"/>
                </a:solidFill>
                <a:effectLst/>
              </a:rPr>
              <a:t>A local authority must act when it has ‘reasonable cause’ to suspect that an adult in its area (whether or not ordinarily resident there):</a:t>
            </a:r>
          </a:p>
          <a:p>
            <a:pPr marL="0" indent="0" algn="l">
              <a:lnSpc>
                <a:spcPct val="100000"/>
              </a:lnSpc>
              <a:spcBef>
                <a:spcPts val="0"/>
              </a:spcBef>
              <a:buNone/>
            </a:pPr>
            <a:endParaRPr lang="en-GB" sz="2400" b="0" i="0" dirty="0">
              <a:solidFill>
                <a:srgbClr val="303030"/>
              </a:solidFill>
              <a:effectLst/>
            </a:endParaRPr>
          </a:p>
          <a:p>
            <a:pPr algn="l">
              <a:lnSpc>
                <a:spcPct val="100000"/>
              </a:lnSpc>
              <a:spcBef>
                <a:spcPts val="0"/>
              </a:spcBef>
              <a:buFont typeface="Arial" panose="020B0604020202020204" pitchFamily="34" charset="0"/>
              <a:buChar char="•"/>
            </a:pPr>
            <a:r>
              <a:rPr lang="en-GB" sz="2400" b="0" i="0" dirty="0">
                <a:solidFill>
                  <a:srgbClr val="303030"/>
                </a:solidFill>
                <a:effectLst/>
              </a:rPr>
              <a:t>has needs for care and support (whether or not the authority is meeting any of those needs),</a:t>
            </a:r>
          </a:p>
          <a:p>
            <a:pPr algn="l">
              <a:lnSpc>
                <a:spcPct val="100000"/>
              </a:lnSpc>
              <a:spcBef>
                <a:spcPts val="0"/>
              </a:spcBef>
              <a:buFont typeface="Arial" panose="020B0604020202020204" pitchFamily="34" charset="0"/>
              <a:buChar char="•"/>
            </a:pPr>
            <a:r>
              <a:rPr lang="en-GB" sz="2400" b="0" i="0" dirty="0">
                <a:solidFill>
                  <a:srgbClr val="303030"/>
                </a:solidFill>
                <a:effectLst/>
              </a:rPr>
              <a:t>is experiencing, or is at risk of, abuse or neglect, and</a:t>
            </a:r>
          </a:p>
          <a:p>
            <a:pPr algn="l">
              <a:lnSpc>
                <a:spcPct val="100000"/>
              </a:lnSpc>
              <a:spcBef>
                <a:spcPts val="0"/>
              </a:spcBef>
              <a:buFont typeface="Arial" panose="020B0604020202020204" pitchFamily="34" charset="0"/>
              <a:buChar char="•"/>
            </a:pPr>
            <a:r>
              <a:rPr lang="en-GB" sz="2400" b="0" i="0" dirty="0">
                <a:solidFill>
                  <a:srgbClr val="303030"/>
                </a:solidFill>
                <a:effectLst/>
              </a:rPr>
              <a:t>as a result of those needs is unable to protect himself or herself against the abuse or neglect or the risk of it.’ (Care Act 2014, section 42)</a:t>
            </a:r>
          </a:p>
          <a:p>
            <a:pPr algn="l">
              <a:lnSpc>
                <a:spcPct val="100000"/>
              </a:lnSpc>
              <a:spcBef>
                <a:spcPts val="0"/>
              </a:spcBef>
              <a:buFont typeface="Arial" panose="020B0604020202020204" pitchFamily="34" charset="0"/>
              <a:buChar char="•"/>
            </a:pPr>
            <a:endParaRPr lang="en-GB" sz="2400" dirty="0">
              <a:solidFill>
                <a:srgbClr val="303030"/>
              </a:solidFill>
            </a:endParaRPr>
          </a:p>
          <a:p>
            <a:pPr marL="0" indent="0" algn="l">
              <a:lnSpc>
                <a:spcPct val="100000"/>
              </a:lnSpc>
              <a:spcBef>
                <a:spcPts val="0"/>
              </a:spcBef>
              <a:buNone/>
            </a:pPr>
            <a:endParaRPr lang="en-GB" sz="2400" b="0" i="0" dirty="0">
              <a:solidFill>
                <a:srgbClr val="303030"/>
              </a:solidFill>
              <a:effectLst/>
            </a:endParaRPr>
          </a:p>
          <a:p>
            <a:pPr marL="0" indent="0">
              <a:buNone/>
            </a:pPr>
            <a:r>
              <a:rPr lang="en-GB" sz="1800" dirty="0">
                <a:hlinkClick r:id="rId2"/>
              </a:rPr>
              <a:t>https://www.scie.org.uk/safeguarding/adults/introduction/what-is</a:t>
            </a:r>
            <a:r>
              <a:rPr lang="en-GB" sz="1800" dirty="0"/>
              <a:t> </a:t>
            </a:r>
          </a:p>
        </p:txBody>
      </p:sp>
    </p:spTree>
    <p:extLst>
      <p:ext uri="{BB962C8B-B14F-4D97-AF65-F5344CB8AC3E}">
        <p14:creationId xmlns:p14="http://schemas.microsoft.com/office/powerpoint/2010/main" val="17622903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438DC-A4C3-4854-B216-6A67F54A82E1}"/>
              </a:ext>
            </a:extLst>
          </p:cNvPr>
          <p:cNvSpPr>
            <a:spLocks noGrp="1"/>
          </p:cNvSpPr>
          <p:nvPr>
            <p:ph type="title"/>
          </p:nvPr>
        </p:nvSpPr>
        <p:spPr/>
        <p:txBody>
          <a:bodyPr/>
          <a:lstStyle/>
          <a:p>
            <a:r>
              <a:rPr lang="en-GB" dirty="0">
                <a:latin typeface="+mn-lt"/>
              </a:rPr>
              <a:t>What is Adult Safeguarding?</a:t>
            </a:r>
          </a:p>
        </p:txBody>
      </p:sp>
      <p:sp>
        <p:nvSpPr>
          <p:cNvPr id="3" name="Content Placeholder 2">
            <a:extLst>
              <a:ext uri="{FF2B5EF4-FFF2-40B4-BE49-F238E27FC236}">
                <a16:creationId xmlns:a16="http://schemas.microsoft.com/office/drawing/2014/main" id="{A865B0BD-76A3-47F2-9B3F-ED6BB93F4CE7}"/>
              </a:ext>
            </a:extLst>
          </p:cNvPr>
          <p:cNvSpPr>
            <a:spLocks noGrp="1"/>
          </p:cNvSpPr>
          <p:nvPr>
            <p:ph idx="1"/>
          </p:nvPr>
        </p:nvSpPr>
        <p:spPr/>
        <p:txBody>
          <a:bodyPr>
            <a:normAutofit lnSpcReduction="10000"/>
          </a:bodyPr>
          <a:lstStyle/>
          <a:p>
            <a:pPr marL="0" indent="0">
              <a:lnSpc>
                <a:spcPct val="100000"/>
              </a:lnSpc>
              <a:spcBef>
                <a:spcPts val="0"/>
              </a:spcBef>
              <a:buNone/>
            </a:pPr>
            <a:r>
              <a:rPr lang="en-GB" sz="2400" b="0" i="0" dirty="0">
                <a:solidFill>
                  <a:srgbClr val="303030"/>
                </a:solidFill>
                <a:effectLst/>
              </a:rPr>
              <a:t>Protecting an adult’s right to live in safety, free from abuse and neglect. </a:t>
            </a:r>
          </a:p>
          <a:p>
            <a:pPr marL="0" indent="0">
              <a:lnSpc>
                <a:spcPct val="100000"/>
              </a:lnSpc>
              <a:spcBef>
                <a:spcPts val="0"/>
              </a:spcBef>
              <a:buNone/>
            </a:pPr>
            <a:endParaRPr lang="en-GB" sz="2400" dirty="0">
              <a:solidFill>
                <a:srgbClr val="303030"/>
              </a:solidFill>
            </a:endParaRPr>
          </a:p>
          <a:p>
            <a:pPr marL="0" indent="0">
              <a:lnSpc>
                <a:spcPct val="100000"/>
              </a:lnSpc>
              <a:spcBef>
                <a:spcPts val="0"/>
              </a:spcBef>
              <a:buNone/>
            </a:pPr>
            <a:r>
              <a:rPr lang="en-GB" sz="2400" b="0" i="0" dirty="0">
                <a:solidFill>
                  <a:srgbClr val="303030"/>
                </a:solidFill>
                <a:effectLst/>
              </a:rPr>
              <a:t>It is about people and organisations working together to prevent and stop both the risks and experience of abuse or neglect, while at the same time making sure that the adult’s wellbeing is promoted including, where appropriate, having regard to their views, wishes, feelings and beliefs in deciding on any action. </a:t>
            </a:r>
          </a:p>
          <a:p>
            <a:pPr marL="0" indent="0">
              <a:lnSpc>
                <a:spcPct val="100000"/>
              </a:lnSpc>
              <a:spcBef>
                <a:spcPts val="0"/>
              </a:spcBef>
              <a:buNone/>
            </a:pPr>
            <a:endParaRPr lang="en-GB" sz="2400" dirty="0">
              <a:solidFill>
                <a:srgbClr val="303030"/>
              </a:solidFill>
            </a:endParaRPr>
          </a:p>
          <a:p>
            <a:pPr marL="0" indent="0">
              <a:lnSpc>
                <a:spcPct val="100000"/>
              </a:lnSpc>
              <a:spcBef>
                <a:spcPts val="0"/>
              </a:spcBef>
              <a:buNone/>
            </a:pPr>
            <a:r>
              <a:rPr lang="en-GB" sz="2400" b="0" i="0" dirty="0">
                <a:solidFill>
                  <a:srgbClr val="303030"/>
                </a:solidFill>
                <a:effectLst/>
              </a:rPr>
              <a:t>This must recognise that adults sometimes have complex interpersonal relationships and may be ambivalent, unclear or unrealistic about their personal circumstances</a:t>
            </a:r>
          </a:p>
          <a:p>
            <a:pPr marL="0" indent="0">
              <a:lnSpc>
                <a:spcPct val="100000"/>
              </a:lnSpc>
              <a:spcBef>
                <a:spcPts val="0"/>
              </a:spcBef>
              <a:buNone/>
            </a:pPr>
            <a:r>
              <a:rPr lang="en-GB" sz="2400" dirty="0">
                <a:hlinkClick r:id="rId2"/>
              </a:rPr>
              <a:t>Care Act statutory guidance</a:t>
            </a:r>
            <a:endParaRPr lang="en-GB" sz="2400" dirty="0"/>
          </a:p>
        </p:txBody>
      </p:sp>
    </p:spTree>
    <p:extLst>
      <p:ext uri="{BB962C8B-B14F-4D97-AF65-F5344CB8AC3E}">
        <p14:creationId xmlns:p14="http://schemas.microsoft.com/office/powerpoint/2010/main" val="13900307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09600" y="274638"/>
            <a:ext cx="9538741" cy="1143000"/>
          </a:xfrm>
        </p:spPr>
        <p:txBody>
          <a:bodyPr/>
          <a:lstStyle/>
          <a:p>
            <a:r>
              <a:rPr lang="en-GB" dirty="0"/>
              <a:t>             </a:t>
            </a:r>
            <a:r>
              <a:rPr lang="en-GB" b="1" dirty="0"/>
              <a:t>What is safeguarding in action? </a:t>
            </a:r>
          </a:p>
        </p:txBody>
      </p:sp>
      <p:sp>
        <p:nvSpPr>
          <p:cNvPr id="9" name="Content Placeholder 8"/>
          <p:cNvSpPr>
            <a:spLocks noGrp="1"/>
          </p:cNvSpPr>
          <p:nvPr>
            <p:ph idx="1"/>
          </p:nvPr>
        </p:nvSpPr>
        <p:spPr/>
        <p:txBody>
          <a:bodyPr>
            <a:noAutofit/>
          </a:bodyPr>
          <a:lstStyle/>
          <a:p>
            <a:r>
              <a:rPr lang="en-GB" sz="2400" dirty="0"/>
              <a:t>Activities aimed at upholding a person’s fundamental right to be safe.</a:t>
            </a:r>
          </a:p>
          <a:p>
            <a:r>
              <a:rPr lang="en-GB" sz="2400" dirty="0"/>
              <a:t>It means protecting people from all forms of harm, abuse, neglect, including poor practice.</a:t>
            </a:r>
          </a:p>
          <a:p>
            <a:r>
              <a:rPr lang="en-GB" sz="2400" dirty="0"/>
              <a:t>Safeguarding should be part of everyday practice for those working with adults potentially at risk.</a:t>
            </a:r>
          </a:p>
          <a:p>
            <a:r>
              <a:rPr lang="en-GB" sz="2400" dirty="0"/>
              <a:t>It is everyone’s responsibility to recognise, prevent and manage abuse.</a:t>
            </a:r>
          </a:p>
          <a:p>
            <a:r>
              <a:rPr lang="en-GB" sz="2400" dirty="0"/>
              <a:t>Organisations should support safeguarding by working together.</a:t>
            </a:r>
          </a:p>
          <a:p>
            <a:r>
              <a:rPr lang="en-GB" sz="2400" dirty="0"/>
              <a:t>Recognition that adults have choice and the need to take into account individual wishes and best interests – if they are unable to make decisions for themselves.</a:t>
            </a:r>
          </a:p>
        </p:txBody>
      </p:sp>
    </p:spTree>
    <p:extLst>
      <p:ext uri="{BB962C8B-B14F-4D97-AF65-F5344CB8AC3E}">
        <p14:creationId xmlns:p14="http://schemas.microsoft.com/office/powerpoint/2010/main" val="35432211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329784" y="484679"/>
            <a:ext cx="11812250" cy="784080"/>
          </a:xfrm>
        </p:spPr>
        <p:txBody>
          <a:bodyPr anchor="ctr"/>
          <a:lstStyle/>
          <a:p>
            <a:pPr algn="ctr"/>
            <a:r>
              <a:rPr lang="en-GB" b="1" dirty="0"/>
              <a:t>Safeguarding – A Balancing Act</a:t>
            </a:r>
          </a:p>
        </p:txBody>
      </p:sp>
      <p:sp>
        <p:nvSpPr>
          <p:cNvPr id="9" name="Content Placeholder 8"/>
          <p:cNvSpPr>
            <a:spLocks noGrp="1"/>
          </p:cNvSpPr>
          <p:nvPr>
            <p:ph sz="half" idx="1"/>
          </p:nvPr>
        </p:nvSpPr>
        <p:spPr/>
        <p:txBody>
          <a:bodyPr/>
          <a:lstStyle/>
          <a:p>
            <a:pPr marL="0" indent="0">
              <a:buNone/>
            </a:pPr>
            <a:endParaRPr lang="en-GB" sz="3200" dirty="0"/>
          </a:p>
          <a:p>
            <a:endParaRPr lang="en-GB" sz="3200" dirty="0"/>
          </a:p>
          <a:p>
            <a:endParaRPr lang="en-GB" dirty="0"/>
          </a:p>
        </p:txBody>
      </p:sp>
      <p:sp>
        <p:nvSpPr>
          <p:cNvPr id="2" name="Content Placeholder 1">
            <a:extLst>
              <a:ext uri="{FF2B5EF4-FFF2-40B4-BE49-F238E27FC236}">
                <a16:creationId xmlns:a16="http://schemas.microsoft.com/office/drawing/2014/main" id="{727C89AD-BD73-42A8-B77D-C3744404834F}"/>
              </a:ext>
            </a:extLst>
          </p:cNvPr>
          <p:cNvSpPr>
            <a:spLocks noGrp="1"/>
          </p:cNvSpPr>
          <p:nvPr>
            <p:ph sz="half" idx="2"/>
          </p:nvPr>
        </p:nvSpPr>
        <p:spPr>
          <a:xfrm>
            <a:off x="6452208" y="1465220"/>
            <a:ext cx="4920642" cy="4351338"/>
          </a:xfrm>
        </p:spPr>
        <p:txBody>
          <a:bodyPr/>
          <a:lstStyle/>
          <a:p>
            <a:pPr marL="0" indent="0">
              <a:buNone/>
            </a:pPr>
            <a:r>
              <a:rPr lang="en-GB" sz="2400" dirty="0"/>
              <a:t>If we wish to </a:t>
            </a:r>
            <a:r>
              <a:rPr lang="en-GB" sz="2400" dirty="0">
                <a:solidFill>
                  <a:schemeClr val="tx1">
                    <a:lumMod val="75000"/>
                    <a:lumOff val="25000"/>
                  </a:schemeClr>
                </a:solidFill>
              </a:rPr>
              <a:t>protect</a:t>
            </a:r>
            <a:r>
              <a:rPr lang="en-GB" sz="2400" dirty="0"/>
              <a:t> a boat it would be best to keep it in harbour, but that is not what boats were designed for. Similarly, people do better if they are </a:t>
            </a:r>
            <a:r>
              <a:rPr lang="en-GB" sz="2400" u="sng" dirty="0"/>
              <a:t>able to live their lives, including some risk</a:t>
            </a:r>
            <a:r>
              <a:rPr lang="en-GB" sz="2400" dirty="0"/>
              <a:t>.</a:t>
            </a:r>
          </a:p>
          <a:p>
            <a:pPr marL="0" indent="0">
              <a:buNone/>
            </a:pPr>
            <a:endParaRPr lang="en-GB" sz="2400" i="1" dirty="0"/>
          </a:p>
          <a:p>
            <a:pPr marL="0" indent="0">
              <a:buNone/>
            </a:pPr>
            <a:endParaRPr lang="en-GB" sz="2400" i="1" dirty="0"/>
          </a:p>
          <a:p>
            <a:pPr marL="0" indent="0">
              <a:buNone/>
            </a:pPr>
            <a:r>
              <a:rPr lang="en-GB" sz="1400" i="1" dirty="0"/>
              <a:t>(Reckless Kettle and Rose 2016 Theatre company Risking Happiness)</a:t>
            </a:r>
            <a:endParaRPr lang="en-GB" sz="1400" dirty="0"/>
          </a:p>
          <a:p>
            <a:endParaRPr lang="en-GB" sz="2400" dirty="0"/>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9208" y="1465220"/>
            <a:ext cx="3979642" cy="4501836"/>
          </a:xfrm>
          <a:prstGeom prst="rect">
            <a:avLst/>
          </a:prstGeom>
        </p:spPr>
      </p:pic>
    </p:spTree>
    <p:extLst>
      <p:ext uri="{BB962C8B-B14F-4D97-AF65-F5344CB8AC3E}">
        <p14:creationId xmlns:p14="http://schemas.microsoft.com/office/powerpoint/2010/main" val="32215493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3565" y="278042"/>
            <a:ext cx="8378872" cy="1165094"/>
          </a:xfrm>
        </p:spPr>
        <p:txBody>
          <a:bodyPr anchor="ctr">
            <a:noAutofit/>
          </a:bodyPr>
          <a:lstStyle/>
          <a:p>
            <a:pPr algn="ctr"/>
            <a:r>
              <a:rPr lang="en-GB" sz="1600" dirty="0"/>
              <a:t/>
            </a:r>
            <a:br>
              <a:rPr lang="en-GB" sz="1600" dirty="0"/>
            </a:br>
            <a:r>
              <a:rPr lang="en-GB" sz="3200" dirty="0"/>
              <a:t>Six Guiding Principles of Safeguarding Adults (Care Act 2014)</a:t>
            </a:r>
            <a:endParaRPr lang="en-GB" sz="3600" dirty="0"/>
          </a:p>
        </p:txBody>
      </p:sp>
      <p:sp>
        <p:nvSpPr>
          <p:cNvPr id="3" name="Content Placeholder 2"/>
          <p:cNvSpPr>
            <a:spLocks noGrp="1"/>
          </p:cNvSpPr>
          <p:nvPr>
            <p:ph sz="half" idx="1"/>
          </p:nvPr>
        </p:nvSpPr>
        <p:spPr/>
        <p:txBody>
          <a:bodyPr>
            <a:normAutofit lnSpcReduction="10000"/>
          </a:bodyPr>
          <a:lstStyle/>
          <a:p>
            <a:pPr marL="0" indent="0">
              <a:buNone/>
            </a:pPr>
            <a:r>
              <a:rPr lang="en-GB" sz="3200" b="1" dirty="0"/>
              <a:t>‘EPPPPA’</a:t>
            </a:r>
          </a:p>
          <a:p>
            <a:pPr marL="457200" indent="-457200"/>
            <a:r>
              <a:rPr lang="en-GB" sz="3200" dirty="0"/>
              <a:t>Empowerment</a:t>
            </a:r>
          </a:p>
          <a:p>
            <a:pPr marL="457200" indent="-457200"/>
            <a:r>
              <a:rPr lang="en-GB" sz="3200" dirty="0"/>
              <a:t>Accountability</a:t>
            </a:r>
          </a:p>
          <a:p>
            <a:pPr marL="457200" indent="-457200"/>
            <a:r>
              <a:rPr lang="en-GB" sz="3200" dirty="0"/>
              <a:t>Prevention</a:t>
            </a:r>
          </a:p>
          <a:p>
            <a:pPr marL="457200" indent="-457200"/>
            <a:r>
              <a:rPr lang="en-GB" sz="3200" dirty="0"/>
              <a:t>Proportionality</a:t>
            </a:r>
          </a:p>
          <a:p>
            <a:pPr marL="457200" indent="-457200"/>
            <a:r>
              <a:rPr lang="en-GB" sz="3200" dirty="0"/>
              <a:t>Partnership </a:t>
            </a:r>
          </a:p>
          <a:p>
            <a:pPr marL="457200" indent="-457200"/>
            <a:r>
              <a:rPr lang="en-GB" sz="3200" dirty="0"/>
              <a:t>Protect </a:t>
            </a:r>
          </a:p>
          <a:p>
            <a:endParaRPr lang="en-GB" dirty="0"/>
          </a:p>
        </p:txBody>
      </p:sp>
      <p:sp>
        <p:nvSpPr>
          <p:cNvPr id="5" name="Speech Bubble: Rectangle with Corners Rounded 4">
            <a:extLst>
              <a:ext uri="{FF2B5EF4-FFF2-40B4-BE49-F238E27FC236}">
                <a16:creationId xmlns:a16="http://schemas.microsoft.com/office/drawing/2014/main" id="{0AABB401-D1DD-4F9C-BE10-3FF7B64864CA}"/>
              </a:ext>
            </a:extLst>
          </p:cNvPr>
          <p:cNvSpPr/>
          <p:nvPr/>
        </p:nvSpPr>
        <p:spPr>
          <a:xfrm>
            <a:off x="6283001" y="1632906"/>
            <a:ext cx="3626498" cy="2593911"/>
          </a:xfrm>
          <a:prstGeom prst="wedgeRoundRectCallou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GB" sz="3600" b="1" dirty="0">
                <a:solidFill>
                  <a:schemeClr val="bg1"/>
                </a:solidFill>
              </a:rPr>
              <a:t>What do each of these principles mean?</a:t>
            </a:r>
          </a:p>
        </p:txBody>
      </p:sp>
    </p:spTree>
    <p:extLst>
      <p:ext uri="{BB962C8B-B14F-4D97-AF65-F5344CB8AC3E}">
        <p14:creationId xmlns:p14="http://schemas.microsoft.com/office/powerpoint/2010/main" val="13208873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609600" y="101184"/>
            <a:ext cx="10972800" cy="1143000"/>
          </a:xfrm>
        </p:spPr>
        <p:txBody>
          <a:bodyPr>
            <a:normAutofit/>
          </a:bodyPr>
          <a:lstStyle/>
          <a:p>
            <a:r>
              <a:rPr lang="en-GB" sz="3200" dirty="0"/>
              <a:t>                   </a:t>
            </a:r>
            <a:r>
              <a:rPr lang="en-GB" sz="3200" b="1" dirty="0"/>
              <a:t>Six Principles of Adult Safeguarding</a:t>
            </a:r>
          </a:p>
        </p:txBody>
      </p:sp>
      <p:graphicFrame>
        <p:nvGraphicFramePr>
          <p:cNvPr id="6" name="Table 5"/>
          <p:cNvGraphicFramePr>
            <a:graphicFrameLocks noGrp="1"/>
          </p:cNvGraphicFramePr>
          <p:nvPr>
            <p:extLst>
              <p:ext uri="{D42A27DB-BD31-4B8C-83A1-F6EECF244321}">
                <p14:modId xmlns:p14="http://schemas.microsoft.com/office/powerpoint/2010/main" val="554150528"/>
              </p:ext>
            </p:extLst>
          </p:nvPr>
        </p:nvGraphicFramePr>
        <p:xfrm>
          <a:off x="1648918" y="1244184"/>
          <a:ext cx="9095282" cy="4648887"/>
        </p:xfrm>
        <a:graphic>
          <a:graphicData uri="http://schemas.openxmlformats.org/drawingml/2006/table">
            <a:tbl>
              <a:tblPr firstRow="1" bandRow="1">
                <a:tableStyleId>{5C22544A-7EE6-4342-B048-85BDC9FD1C3A}</a:tableStyleId>
              </a:tblPr>
              <a:tblGrid>
                <a:gridCol w="3148920">
                  <a:extLst>
                    <a:ext uri="{9D8B030D-6E8A-4147-A177-3AD203B41FA5}">
                      <a16:colId xmlns:a16="http://schemas.microsoft.com/office/drawing/2014/main" val="20000"/>
                    </a:ext>
                  </a:extLst>
                </a:gridCol>
                <a:gridCol w="5946362">
                  <a:extLst>
                    <a:ext uri="{9D8B030D-6E8A-4147-A177-3AD203B41FA5}">
                      <a16:colId xmlns:a16="http://schemas.microsoft.com/office/drawing/2014/main" val="20001"/>
                    </a:ext>
                  </a:extLst>
                </a:gridCol>
              </a:tblGrid>
              <a:tr h="532180">
                <a:tc>
                  <a:txBody>
                    <a:bodyPr/>
                    <a:lstStyle/>
                    <a:p>
                      <a:r>
                        <a:rPr lang="en-GB" dirty="0"/>
                        <a:t>Principles</a:t>
                      </a:r>
                    </a:p>
                  </a:txBody>
                  <a:tcPr/>
                </a:tc>
                <a:tc>
                  <a:txBody>
                    <a:bodyPr/>
                    <a:lstStyle/>
                    <a:p>
                      <a:r>
                        <a:rPr lang="en-GB" dirty="0"/>
                        <a:t>Description</a:t>
                      </a:r>
                    </a:p>
                  </a:txBody>
                  <a:tcPr/>
                </a:tc>
                <a:extLst>
                  <a:ext uri="{0D108BD9-81ED-4DB2-BD59-A6C34878D82A}">
                    <a16:rowId xmlns:a16="http://schemas.microsoft.com/office/drawing/2014/main" val="10000"/>
                  </a:ext>
                </a:extLst>
              </a:tr>
              <a:tr h="735049">
                <a:tc>
                  <a:txBody>
                    <a:bodyPr/>
                    <a:lstStyle/>
                    <a:p>
                      <a:r>
                        <a:rPr lang="en-GB" dirty="0"/>
                        <a:t>Empowerment</a:t>
                      </a:r>
                    </a:p>
                  </a:txBody>
                  <a:tcPr/>
                </a:tc>
                <a:tc>
                  <a:txBody>
                    <a:bodyPr/>
                    <a:lstStyle/>
                    <a:p>
                      <a:r>
                        <a:rPr lang="en-GB" sz="1800" b="0" i="0" kern="1200" dirty="0">
                          <a:solidFill>
                            <a:schemeClr val="dk1"/>
                          </a:solidFill>
                          <a:effectLst/>
                          <a:latin typeface="+mn-lt"/>
                          <a:ea typeface="+mn-ea"/>
                          <a:cs typeface="+mn-cs"/>
                        </a:rPr>
                        <a:t>People being supported and encouraged to make their own decisions and informed consent.</a:t>
                      </a:r>
                      <a:endParaRPr lang="en-GB" dirty="0"/>
                    </a:p>
                  </a:txBody>
                  <a:tcPr/>
                </a:tc>
                <a:extLst>
                  <a:ext uri="{0D108BD9-81ED-4DB2-BD59-A6C34878D82A}">
                    <a16:rowId xmlns:a16="http://schemas.microsoft.com/office/drawing/2014/main" val="10001"/>
                  </a:ext>
                </a:extLst>
              </a:tr>
              <a:tr h="532180">
                <a:tc>
                  <a:txBody>
                    <a:bodyPr/>
                    <a:lstStyle/>
                    <a:p>
                      <a:r>
                        <a:rPr lang="en-GB" dirty="0"/>
                        <a:t>Prevention</a:t>
                      </a:r>
                    </a:p>
                  </a:txBody>
                  <a:tcPr/>
                </a:tc>
                <a:tc>
                  <a:txBody>
                    <a:bodyPr/>
                    <a:lstStyle/>
                    <a:p>
                      <a:r>
                        <a:rPr lang="en-GB" sz="1800" b="0" i="0" kern="1200" dirty="0">
                          <a:solidFill>
                            <a:schemeClr val="dk1"/>
                          </a:solidFill>
                          <a:effectLst/>
                          <a:latin typeface="+mn-lt"/>
                          <a:ea typeface="+mn-ea"/>
                          <a:cs typeface="+mn-cs"/>
                        </a:rPr>
                        <a:t>It is better to take action before harm occurs.</a:t>
                      </a:r>
                      <a:endParaRPr lang="en-GB" dirty="0"/>
                    </a:p>
                  </a:txBody>
                  <a:tcPr/>
                </a:tc>
                <a:extLst>
                  <a:ext uri="{0D108BD9-81ED-4DB2-BD59-A6C34878D82A}">
                    <a16:rowId xmlns:a16="http://schemas.microsoft.com/office/drawing/2014/main" val="10002"/>
                  </a:ext>
                </a:extLst>
              </a:tr>
              <a:tr h="735049">
                <a:tc>
                  <a:txBody>
                    <a:bodyPr/>
                    <a:lstStyle/>
                    <a:p>
                      <a:r>
                        <a:rPr lang="en-GB" dirty="0"/>
                        <a:t>Proportionality</a:t>
                      </a:r>
                    </a:p>
                  </a:txBody>
                  <a:tcPr/>
                </a:tc>
                <a:tc>
                  <a:txBody>
                    <a:bodyPr/>
                    <a:lstStyle/>
                    <a:p>
                      <a:r>
                        <a:rPr lang="en-GB" sz="1800" b="0" i="0" kern="1200" dirty="0">
                          <a:solidFill>
                            <a:schemeClr val="dk1"/>
                          </a:solidFill>
                          <a:effectLst/>
                          <a:latin typeface="+mn-lt"/>
                          <a:ea typeface="+mn-ea"/>
                          <a:cs typeface="+mn-cs"/>
                        </a:rPr>
                        <a:t>The least intrusive response appropriate to the risk presented.</a:t>
                      </a:r>
                      <a:endParaRPr lang="en-GB" dirty="0"/>
                    </a:p>
                  </a:txBody>
                  <a:tcPr/>
                </a:tc>
                <a:extLst>
                  <a:ext uri="{0D108BD9-81ED-4DB2-BD59-A6C34878D82A}">
                    <a16:rowId xmlns:a16="http://schemas.microsoft.com/office/drawing/2014/main" val="10003"/>
                  </a:ext>
                </a:extLst>
              </a:tr>
              <a:tr h="532180">
                <a:tc>
                  <a:txBody>
                    <a:bodyPr/>
                    <a:lstStyle/>
                    <a:p>
                      <a:r>
                        <a:rPr lang="en-GB" dirty="0"/>
                        <a:t>Protection</a:t>
                      </a:r>
                    </a:p>
                  </a:txBody>
                  <a:tcPr/>
                </a:tc>
                <a:tc>
                  <a:txBody>
                    <a:bodyPr/>
                    <a:lstStyle/>
                    <a:p>
                      <a:r>
                        <a:rPr lang="en-GB" sz="1800" b="0" i="0" kern="1200" dirty="0">
                          <a:solidFill>
                            <a:schemeClr val="dk1"/>
                          </a:solidFill>
                          <a:effectLst/>
                          <a:latin typeface="+mn-lt"/>
                          <a:ea typeface="+mn-ea"/>
                          <a:cs typeface="+mn-cs"/>
                        </a:rPr>
                        <a:t>Support and representation for those in greatest need.</a:t>
                      </a:r>
                      <a:endParaRPr lang="en-GB" dirty="0"/>
                    </a:p>
                  </a:txBody>
                  <a:tcPr/>
                </a:tc>
                <a:extLst>
                  <a:ext uri="{0D108BD9-81ED-4DB2-BD59-A6C34878D82A}">
                    <a16:rowId xmlns:a16="http://schemas.microsoft.com/office/drawing/2014/main" val="10004"/>
                  </a:ext>
                </a:extLst>
              </a:tr>
              <a:tr h="1050069">
                <a:tc>
                  <a:txBody>
                    <a:bodyPr/>
                    <a:lstStyle/>
                    <a:p>
                      <a:r>
                        <a:rPr lang="en-GB" dirty="0"/>
                        <a:t>Partnership</a:t>
                      </a:r>
                    </a:p>
                  </a:txBody>
                  <a:tcPr/>
                </a:tc>
                <a:tc>
                  <a:txBody>
                    <a:bodyPr/>
                    <a:lstStyle/>
                    <a:p>
                      <a:r>
                        <a:rPr lang="en-GB" sz="1800" b="0" i="0" kern="1200" dirty="0">
                          <a:solidFill>
                            <a:schemeClr val="dk1"/>
                          </a:solidFill>
                          <a:effectLst/>
                          <a:latin typeface="+mn-lt"/>
                          <a:ea typeface="+mn-ea"/>
                          <a:cs typeface="+mn-cs"/>
                        </a:rPr>
                        <a:t>Local solutions through services working with their communities. Communities have a part to play in preventing, detecting and reporting neglect and abuse.</a:t>
                      </a:r>
                      <a:endParaRPr lang="en-GB" dirty="0"/>
                    </a:p>
                  </a:txBody>
                  <a:tcPr/>
                </a:tc>
                <a:extLst>
                  <a:ext uri="{0D108BD9-81ED-4DB2-BD59-A6C34878D82A}">
                    <a16:rowId xmlns:a16="http://schemas.microsoft.com/office/drawing/2014/main" val="10005"/>
                  </a:ext>
                </a:extLst>
              </a:tr>
              <a:tr h="532180">
                <a:tc>
                  <a:txBody>
                    <a:bodyPr/>
                    <a:lstStyle/>
                    <a:p>
                      <a:r>
                        <a:rPr lang="en-GB" dirty="0"/>
                        <a:t>Accountability</a:t>
                      </a:r>
                    </a:p>
                  </a:txBody>
                  <a:tcPr/>
                </a:tc>
                <a:tc>
                  <a:txBody>
                    <a:bodyPr/>
                    <a:lstStyle/>
                    <a:p>
                      <a:r>
                        <a:rPr lang="en-GB" sz="1800" b="0" i="0" kern="1200" dirty="0">
                          <a:solidFill>
                            <a:schemeClr val="dk1"/>
                          </a:solidFill>
                          <a:effectLst/>
                          <a:latin typeface="+mn-lt"/>
                          <a:ea typeface="+mn-ea"/>
                          <a:cs typeface="+mn-cs"/>
                        </a:rPr>
                        <a:t>Accountability and transparency in safeguarding practice.</a:t>
                      </a:r>
                      <a:endParaRPr lang="en-GB" dirty="0"/>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6077593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D911E-D491-4474-9D86-CEBA21E4659D}"/>
              </a:ext>
            </a:extLst>
          </p:cNvPr>
          <p:cNvSpPr>
            <a:spLocks noGrp="1"/>
          </p:cNvSpPr>
          <p:nvPr>
            <p:ph type="title"/>
          </p:nvPr>
        </p:nvSpPr>
        <p:spPr/>
        <p:txBody>
          <a:bodyPr/>
          <a:lstStyle/>
          <a:p>
            <a:r>
              <a:rPr lang="en-GB" dirty="0">
                <a:solidFill>
                  <a:srgbClr val="CC0099"/>
                </a:solidFill>
                <a:latin typeface="+mn-lt"/>
              </a:rPr>
              <a:t>What about us?</a:t>
            </a:r>
          </a:p>
        </p:txBody>
      </p:sp>
      <p:sp>
        <p:nvSpPr>
          <p:cNvPr id="3" name="Content Placeholder 2">
            <a:extLst>
              <a:ext uri="{FF2B5EF4-FFF2-40B4-BE49-F238E27FC236}">
                <a16:creationId xmlns:a16="http://schemas.microsoft.com/office/drawing/2014/main" id="{236B7F90-C1C6-4F64-B512-6C28CE2E3F5A}"/>
              </a:ext>
            </a:extLst>
          </p:cNvPr>
          <p:cNvSpPr>
            <a:spLocks noGrp="1"/>
          </p:cNvSpPr>
          <p:nvPr>
            <p:ph idx="1"/>
          </p:nvPr>
        </p:nvSpPr>
        <p:spPr/>
        <p:txBody>
          <a:bodyPr/>
          <a:lstStyle/>
          <a:p>
            <a:pPr marL="0" indent="0" algn="ctr">
              <a:buNone/>
            </a:pPr>
            <a:r>
              <a:rPr lang="en-GB" sz="2800" dirty="0"/>
              <a:t>Think about how you would like to be safeguarded as an adult?</a:t>
            </a:r>
          </a:p>
          <a:p>
            <a:pPr marL="0" indent="0" algn="ctr">
              <a:buNone/>
            </a:pPr>
            <a:endParaRPr lang="en-GB" sz="2800" dirty="0"/>
          </a:p>
          <a:p>
            <a:pPr marL="0" indent="0" algn="ctr">
              <a:buNone/>
            </a:pPr>
            <a:r>
              <a:rPr lang="en-GB" sz="2800" dirty="0"/>
              <a:t>What would worry you?</a:t>
            </a:r>
          </a:p>
          <a:p>
            <a:pPr marL="0" indent="0" algn="ctr">
              <a:buNone/>
            </a:pPr>
            <a:endParaRPr lang="en-GB" sz="2800" dirty="0"/>
          </a:p>
          <a:p>
            <a:pPr marL="0" indent="0" algn="ctr">
              <a:buNone/>
            </a:pPr>
            <a:r>
              <a:rPr lang="en-GB" sz="2800" dirty="0"/>
              <a:t>What principles would be important to you?</a:t>
            </a:r>
          </a:p>
          <a:p>
            <a:pPr marL="0" indent="0" algn="ctr">
              <a:buNone/>
            </a:pPr>
            <a:endParaRPr lang="en-GB" sz="2800" dirty="0"/>
          </a:p>
          <a:p>
            <a:pPr marL="0" indent="0" algn="ctr">
              <a:buNone/>
            </a:pPr>
            <a:r>
              <a:rPr lang="en-GB" sz="2800" dirty="0"/>
              <a:t>What support do you think you would need?</a:t>
            </a:r>
          </a:p>
        </p:txBody>
      </p:sp>
    </p:spTree>
    <p:extLst>
      <p:ext uri="{BB962C8B-B14F-4D97-AF65-F5344CB8AC3E}">
        <p14:creationId xmlns:p14="http://schemas.microsoft.com/office/powerpoint/2010/main" val="15097981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334E3-898E-496F-8018-E85CC6F4D8EC}"/>
              </a:ext>
            </a:extLst>
          </p:cNvPr>
          <p:cNvSpPr>
            <a:spLocks noGrp="1"/>
          </p:cNvSpPr>
          <p:nvPr>
            <p:ph type="title"/>
          </p:nvPr>
        </p:nvSpPr>
        <p:spPr>
          <a:xfrm>
            <a:off x="2038299" y="158353"/>
            <a:ext cx="8601177" cy="994172"/>
          </a:xfrm>
        </p:spPr>
        <p:txBody>
          <a:bodyPr>
            <a:normAutofit fontScale="90000"/>
          </a:bodyPr>
          <a:lstStyle/>
          <a:p>
            <a:r>
              <a:rPr lang="en-GB" sz="3600" b="1" dirty="0">
                <a:latin typeface="+mn-lt"/>
              </a:rPr>
              <a:t>Six Principles of Adult Safeguarding (1/2)</a:t>
            </a:r>
          </a:p>
        </p:txBody>
      </p:sp>
      <p:sp>
        <p:nvSpPr>
          <p:cNvPr id="3" name="Content Placeholder 2">
            <a:extLst>
              <a:ext uri="{FF2B5EF4-FFF2-40B4-BE49-F238E27FC236}">
                <a16:creationId xmlns:a16="http://schemas.microsoft.com/office/drawing/2014/main" id="{9D160A9A-C08E-411B-8B14-38D5CF170268}"/>
              </a:ext>
            </a:extLst>
          </p:cNvPr>
          <p:cNvSpPr>
            <a:spLocks noGrp="1"/>
          </p:cNvSpPr>
          <p:nvPr>
            <p:ph idx="1"/>
          </p:nvPr>
        </p:nvSpPr>
        <p:spPr>
          <a:xfrm>
            <a:off x="590551" y="981075"/>
            <a:ext cx="11172824" cy="5290286"/>
          </a:xfrm>
        </p:spPr>
        <p:txBody>
          <a:bodyPr>
            <a:normAutofit fontScale="25000" lnSpcReduction="20000"/>
          </a:bodyPr>
          <a:lstStyle/>
          <a:p>
            <a:endParaRPr lang="en-GB" b="1" dirty="0">
              <a:effectLst/>
              <a:latin typeface="poppins" panose="00000500000000000000" pitchFamily="2" charset="0"/>
            </a:endParaRPr>
          </a:p>
          <a:p>
            <a:pPr marL="0" indent="0">
              <a:lnSpc>
                <a:spcPct val="120000"/>
              </a:lnSpc>
              <a:buNone/>
            </a:pPr>
            <a:r>
              <a:rPr lang="en-GB" sz="7200" dirty="0"/>
              <a:t>The Care Act 2014 sets out the following principles that should underpin the safeguarding of adults.</a:t>
            </a:r>
          </a:p>
          <a:p>
            <a:pPr>
              <a:lnSpc>
                <a:spcPct val="120000"/>
              </a:lnSpc>
            </a:pPr>
            <a:r>
              <a:rPr lang="en-GB" sz="8000" b="1" dirty="0"/>
              <a:t>Empowerment</a:t>
            </a:r>
          </a:p>
          <a:p>
            <a:pPr marL="0" indent="0">
              <a:lnSpc>
                <a:spcPct val="120000"/>
              </a:lnSpc>
              <a:buNone/>
            </a:pPr>
            <a:r>
              <a:rPr lang="en-GB" sz="8000" dirty="0"/>
              <a:t>People are supported and encouraged to make their own decisions and informed consent.</a:t>
            </a:r>
          </a:p>
          <a:p>
            <a:pPr marL="0" indent="0">
              <a:lnSpc>
                <a:spcPct val="120000"/>
              </a:lnSpc>
              <a:spcAft>
                <a:spcPts val="0"/>
              </a:spcAft>
              <a:buNone/>
            </a:pPr>
            <a:r>
              <a:rPr lang="en-GB" sz="7200" i="1" dirty="0"/>
              <a:t>“I am asked what I want as the outcomes from the safeguarding process and this directly informs what happens.”</a:t>
            </a:r>
          </a:p>
          <a:p>
            <a:pPr>
              <a:lnSpc>
                <a:spcPct val="120000"/>
              </a:lnSpc>
            </a:pPr>
            <a:r>
              <a:rPr lang="en-GB" sz="8000" b="1" dirty="0"/>
              <a:t>Prevention</a:t>
            </a:r>
          </a:p>
          <a:p>
            <a:pPr marL="0" indent="0">
              <a:lnSpc>
                <a:spcPct val="120000"/>
              </a:lnSpc>
              <a:buNone/>
            </a:pPr>
            <a:r>
              <a:rPr lang="en-GB" sz="8000" dirty="0"/>
              <a:t>It is better to take action before harm occurs.</a:t>
            </a:r>
          </a:p>
          <a:p>
            <a:pPr marL="0" indent="0">
              <a:lnSpc>
                <a:spcPct val="120000"/>
              </a:lnSpc>
              <a:buNone/>
            </a:pPr>
            <a:r>
              <a:rPr lang="en-GB" sz="7200" i="1" dirty="0"/>
              <a:t>“I receive clear and simple information about what abuse is. I know how to recognise the signs, and I know what I can do to seek help.”</a:t>
            </a:r>
          </a:p>
          <a:p>
            <a:pPr>
              <a:lnSpc>
                <a:spcPct val="120000"/>
              </a:lnSpc>
            </a:pPr>
            <a:r>
              <a:rPr lang="en-GB" sz="8000" b="1" dirty="0"/>
              <a:t>Proportionality</a:t>
            </a:r>
          </a:p>
          <a:p>
            <a:pPr marL="0" indent="0">
              <a:lnSpc>
                <a:spcPct val="120000"/>
              </a:lnSpc>
              <a:buNone/>
            </a:pPr>
            <a:r>
              <a:rPr lang="en-GB" sz="8000" dirty="0"/>
              <a:t>The least intrusive response appropriate to the risk presented.</a:t>
            </a:r>
          </a:p>
          <a:p>
            <a:pPr marL="0" indent="0">
              <a:lnSpc>
                <a:spcPct val="120000"/>
              </a:lnSpc>
              <a:spcAft>
                <a:spcPts val="0"/>
              </a:spcAft>
              <a:buNone/>
            </a:pPr>
            <a:r>
              <a:rPr lang="en-GB" sz="7200" i="1" dirty="0"/>
              <a:t>“I am sure that the professionals will work in my interest, and they will only get involved as much as is necessary.”</a:t>
            </a:r>
          </a:p>
          <a:p>
            <a:endParaRPr lang="en-GB" dirty="0"/>
          </a:p>
        </p:txBody>
      </p:sp>
    </p:spTree>
    <p:extLst>
      <p:ext uri="{BB962C8B-B14F-4D97-AF65-F5344CB8AC3E}">
        <p14:creationId xmlns:p14="http://schemas.microsoft.com/office/powerpoint/2010/main" val="28080277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94D935-3A11-4B78-8ED6-6C7716A5A00C}"/>
              </a:ext>
            </a:extLst>
          </p:cNvPr>
          <p:cNvSpPr>
            <a:spLocks noGrp="1"/>
          </p:cNvSpPr>
          <p:nvPr>
            <p:ph idx="1"/>
          </p:nvPr>
        </p:nvSpPr>
        <p:spPr>
          <a:xfrm>
            <a:off x="647076" y="809625"/>
            <a:ext cx="10897848" cy="4819650"/>
          </a:xfrm>
        </p:spPr>
        <p:txBody>
          <a:bodyPr>
            <a:normAutofit fontScale="92500" lnSpcReduction="20000"/>
          </a:bodyPr>
          <a:lstStyle/>
          <a:p>
            <a:pPr>
              <a:lnSpc>
                <a:spcPct val="120000"/>
              </a:lnSpc>
              <a:spcAft>
                <a:spcPts val="0"/>
              </a:spcAft>
            </a:pPr>
            <a:r>
              <a:rPr lang="en-GB" sz="2200" b="1" dirty="0"/>
              <a:t>Protection</a:t>
            </a:r>
          </a:p>
          <a:p>
            <a:pPr marL="0" indent="0">
              <a:lnSpc>
                <a:spcPct val="120000"/>
              </a:lnSpc>
              <a:spcAft>
                <a:spcPts val="0"/>
              </a:spcAft>
              <a:buNone/>
            </a:pPr>
            <a:r>
              <a:rPr lang="en-GB" sz="2200" dirty="0"/>
              <a:t>Support and representation for those in greatest need.</a:t>
            </a:r>
          </a:p>
          <a:p>
            <a:pPr marL="0" indent="0">
              <a:lnSpc>
                <a:spcPct val="120000"/>
              </a:lnSpc>
              <a:spcAft>
                <a:spcPts val="0"/>
              </a:spcAft>
              <a:buNone/>
            </a:pPr>
            <a:r>
              <a:rPr lang="en-GB" sz="1800" i="1" dirty="0"/>
              <a:t>“I get help and support to report abuse and neglect. I get help so that I am able to take part in the safeguarding process to the extent to which I want.”</a:t>
            </a:r>
          </a:p>
          <a:p>
            <a:pPr>
              <a:lnSpc>
                <a:spcPct val="120000"/>
              </a:lnSpc>
              <a:spcAft>
                <a:spcPts val="0"/>
              </a:spcAft>
            </a:pPr>
            <a:endParaRPr lang="en-GB" sz="1800" dirty="0"/>
          </a:p>
          <a:p>
            <a:pPr>
              <a:lnSpc>
                <a:spcPct val="120000"/>
              </a:lnSpc>
              <a:spcAft>
                <a:spcPts val="0"/>
              </a:spcAft>
            </a:pPr>
            <a:r>
              <a:rPr lang="en-GB" sz="2200" b="1" dirty="0"/>
              <a:t>Partnership</a:t>
            </a:r>
          </a:p>
          <a:p>
            <a:pPr marL="0" indent="0">
              <a:lnSpc>
                <a:spcPct val="120000"/>
              </a:lnSpc>
              <a:spcAft>
                <a:spcPts val="0"/>
              </a:spcAft>
              <a:buNone/>
            </a:pPr>
            <a:r>
              <a:rPr lang="en-GB" sz="2200" dirty="0"/>
              <a:t>Services offer local solutions through working closely with their communities. Communities have a part to play in preventing, detecting and reporting neglect and abuse.</a:t>
            </a:r>
          </a:p>
          <a:p>
            <a:pPr marL="0" indent="0">
              <a:lnSpc>
                <a:spcPct val="120000"/>
              </a:lnSpc>
              <a:spcAft>
                <a:spcPts val="0"/>
              </a:spcAft>
              <a:buNone/>
            </a:pPr>
            <a:r>
              <a:rPr lang="en-GB" sz="1800" i="1" dirty="0"/>
              <a:t>“I know that staff treat any personal and sensitive information in confidence, only sharing what is helpful and necessary. I am confident that professionals will work together and with me to get the best result for me.”</a:t>
            </a:r>
          </a:p>
          <a:p>
            <a:pPr>
              <a:lnSpc>
                <a:spcPct val="120000"/>
              </a:lnSpc>
              <a:spcAft>
                <a:spcPts val="0"/>
              </a:spcAft>
            </a:pPr>
            <a:endParaRPr lang="en-GB" sz="1800" dirty="0"/>
          </a:p>
          <a:p>
            <a:pPr>
              <a:lnSpc>
                <a:spcPct val="120000"/>
              </a:lnSpc>
              <a:spcAft>
                <a:spcPts val="0"/>
              </a:spcAft>
            </a:pPr>
            <a:r>
              <a:rPr lang="en-GB" sz="2200" b="1" dirty="0"/>
              <a:t>Accountability</a:t>
            </a:r>
          </a:p>
          <a:p>
            <a:pPr marL="0" indent="0">
              <a:lnSpc>
                <a:spcPct val="120000"/>
              </a:lnSpc>
              <a:spcAft>
                <a:spcPts val="0"/>
              </a:spcAft>
              <a:buNone/>
            </a:pPr>
            <a:r>
              <a:rPr lang="en-GB" sz="2200" dirty="0"/>
              <a:t>Accountability and transparency in delivering safeguarding.</a:t>
            </a:r>
          </a:p>
          <a:p>
            <a:pPr marL="0" indent="0">
              <a:lnSpc>
                <a:spcPct val="120000"/>
              </a:lnSpc>
              <a:spcAft>
                <a:spcPts val="0"/>
              </a:spcAft>
              <a:buNone/>
            </a:pPr>
            <a:r>
              <a:rPr lang="en-GB" sz="1800" i="1" dirty="0"/>
              <a:t>“I understand the role of everyone involved in my life and so do they.”</a:t>
            </a:r>
          </a:p>
        </p:txBody>
      </p:sp>
      <p:sp>
        <p:nvSpPr>
          <p:cNvPr id="2" name="Title 1">
            <a:extLst>
              <a:ext uri="{FF2B5EF4-FFF2-40B4-BE49-F238E27FC236}">
                <a16:creationId xmlns:a16="http://schemas.microsoft.com/office/drawing/2014/main" id="{B2B5F7DD-06D6-981E-26EE-9722B9E7C90F}"/>
              </a:ext>
            </a:extLst>
          </p:cNvPr>
          <p:cNvSpPr>
            <a:spLocks noGrp="1"/>
          </p:cNvSpPr>
          <p:nvPr>
            <p:ph type="title"/>
          </p:nvPr>
        </p:nvSpPr>
        <p:spPr>
          <a:xfrm>
            <a:off x="2314473" y="67761"/>
            <a:ext cx="8534502" cy="665664"/>
          </a:xfrm>
        </p:spPr>
        <p:txBody>
          <a:bodyPr>
            <a:normAutofit fontScale="90000"/>
          </a:bodyPr>
          <a:lstStyle/>
          <a:p>
            <a:r>
              <a:rPr lang="en-GB" sz="3600" b="1" dirty="0">
                <a:latin typeface="+mn-lt"/>
              </a:rPr>
              <a:t>Six Principles of Adult Safeguarding (2/2)</a:t>
            </a:r>
          </a:p>
        </p:txBody>
      </p:sp>
    </p:spTree>
    <p:extLst>
      <p:ext uri="{BB962C8B-B14F-4D97-AF65-F5344CB8AC3E}">
        <p14:creationId xmlns:p14="http://schemas.microsoft.com/office/powerpoint/2010/main" val="37660175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6F06C-0C35-4474-B607-C67001B027B2}"/>
              </a:ext>
            </a:extLst>
          </p:cNvPr>
          <p:cNvSpPr>
            <a:spLocks noGrp="1"/>
          </p:cNvSpPr>
          <p:nvPr>
            <p:ph type="title"/>
          </p:nvPr>
        </p:nvSpPr>
        <p:spPr/>
        <p:txBody>
          <a:bodyPr/>
          <a:lstStyle/>
          <a:p>
            <a:r>
              <a:rPr lang="en-GB" b="1" dirty="0"/>
              <a:t>Discussion</a:t>
            </a:r>
          </a:p>
        </p:txBody>
      </p:sp>
      <p:sp>
        <p:nvSpPr>
          <p:cNvPr id="3" name="Content Placeholder 2">
            <a:extLst>
              <a:ext uri="{FF2B5EF4-FFF2-40B4-BE49-F238E27FC236}">
                <a16:creationId xmlns:a16="http://schemas.microsoft.com/office/drawing/2014/main" id="{EEF5D288-C35D-4784-B4EE-D95BD0C37D9A}"/>
              </a:ext>
            </a:extLst>
          </p:cNvPr>
          <p:cNvSpPr>
            <a:spLocks noGrp="1"/>
          </p:cNvSpPr>
          <p:nvPr>
            <p:ph idx="1"/>
          </p:nvPr>
        </p:nvSpPr>
        <p:spPr/>
        <p:txBody>
          <a:bodyPr>
            <a:normAutofit/>
          </a:bodyPr>
          <a:lstStyle/>
          <a:p>
            <a:pPr marL="0" indent="0" algn="ctr">
              <a:buNone/>
            </a:pPr>
            <a:endParaRPr lang="en-GB" sz="4000" dirty="0"/>
          </a:p>
          <a:p>
            <a:pPr marL="0" indent="0" algn="ctr">
              <a:buNone/>
            </a:pPr>
            <a:r>
              <a:rPr lang="en-GB" sz="4000" dirty="0"/>
              <a:t>What types of abuse can adults be at risk of?</a:t>
            </a:r>
          </a:p>
        </p:txBody>
      </p:sp>
    </p:spTree>
    <p:extLst>
      <p:ext uri="{BB962C8B-B14F-4D97-AF65-F5344CB8AC3E}">
        <p14:creationId xmlns:p14="http://schemas.microsoft.com/office/powerpoint/2010/main" val="10452409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a:t>  </a:t>
            </a:r>
            <a:endParaRPr lang="en-GB" sz="3200" b="1" dirty="0"/>
          </a:p>
        </p:txBody>
      </p:sp>
      <p:graphicFrame>
        <p:nvGraphicFramePr>
          <p:cNvPr id="7" name="Table 6"/>
          <p:cNvGraphicFramePr>
            <a:graphicFrameLocks noGrp="1"/>
          </p:cNvGraphicFramePr>
          <p:nvPr>
            <p:extLst>
              <p:ext uri="{D42A27DB-BD31-4B8C-83A1-F6EECF244321}">
                <p14:modId xmlns:p14="http://schemas.microsoft.com/office/powerpoint/2010/main" val="1980400508"/>
              </p:ext>
            </p:extLst>
          </p:nvPr>
        </p:nvGraphicFramePr>
        <p:xfrm>
          <a:off x="438150" y="188549"/>
          <a:ext cx="11334750" cy="6583723"/>
        </p:xfrm>
        <a:graphic>
          <a:graphicData uri="http://schemas.openxmlformats.org/drawingml/2006/table">
            <a:tbl>
              <a:tblPr firstRow="1" bandRow="1">
                <a:tableStyleId>{5C22544A-7EE6-4342-B048-85BDC9FD1C3A}</a:tableStyleId>
              </a:tblPr>
              <a:tblGrid>
                <a:gridCol w="2149693">
                  <a:extLst>
                    <a:ext uri="{9D8B030D-6E8A-4147-A177-3AD203B41FA5}">
                      <a16:colId xmlns:a16="http://schemas.microsoft.com/office/drawing/2014/main" val="20000"/>
                    </a:ext>
                  </a:extLst>
                </a:gridCol>
                <a:gridCol w="9185057">
                  <a:extLst>
                    <a:ext uri="{9D8B030D-6E8A-4147-A177-3AD203B41FA5}">
                      <a16:colId xmlns:a16="http://schemas.microsoft.com/office/drawing/2014/main" val="20001"/>
                    </a:ext>
                  </a:extLst>
                </a:gridCol>
              </a:tblGrid>
              <a:tr h="430424">
                <a:tc>
                  <a:txBody>
                    <a:bodyPr/>
                    <a:lstStyle/>
                    <a:p>
                      <a:r>
                        <a:rPr lang="en-GB" dirty="0"/>
                        <a:t>Type of Abuse</a:t>
                      </a:r>
                    </a:p>
                  </a:txBody>
                  <a:tcPr/>
                </a:tc>
                <a:tc>
                  <a:txBody>
                    <a:bodyPr/>
                    <a:lstStyle/>
                    <a:p>
                      <a:r>
                        <a:rPr lang="en-GB" dirty="0"/>
                        <a:t>Examples</a:t>
                      </a:r>
                    </a:p>
                  </a:txBody>
                  <a:tcPr/>
                </a:tc>
                <a:extLst>
                  <a:ext uri="{0D108BD9-81ED-4DB2-BD59-A6C34878D82A}">
                    <a16:rowId xmlns:a16="http://schemas.microsoft.com/office/drawing/2014/main" val="10000"/>
                  </a:ext>
                </a:extLst>
              </a:tr>
              <a:tr h="650235">
                <a:tc>
                  <a:txBody>
                    <a:bodyPr/>
                    <a:lstStyle/>
                    <a:p>
                      <a:r>
                        <a:rPr lang="en-GB" sz="1800" dirty="0"/>
                        <a:t>Physical</a:t>
                      </a:r>
                    </a:p>
                  </a:txBody>
                  <a:tcPr/>
                </a:tc>
                <a:tc>
                  <a:txBody>
                    <a:bodyPr/>
                    <a:lstStyle/>
                    <a:p>
                      <a:r>
                        <a:rPr lang="en-GB" sz="1800" dirty="0"/>
                        <a:t>Anything that causes physical</a:t>
                      </a:r>
                      <a:r>
                        <a:rPr lang="en-GB" sz="1800" baseline="0" dirty="0"/>
                        <a:t> harm e.g. h</a:t>
                      </a:r>
                      <a:r>
                        <a:rPr lang="en-GB" sz="1800" dirty="0"/>
                        <a:t>itting, pushing, shaking, pinching or over-medicating.</a:t>
                      </a:r>
                    </a:p>
                  </a:txBody>
                  <a:tcPr/>
                </a:tc>
                <a:extLst>
                  <a:ext uri="{0D108BD9-81ED-4DB2-BD59-A6C34878D82A}">
                    <a16:rowId xmlns:a16="http://schemas.microsoft.com/office/drawing/2014/main" val="10001"/>
                  </a:ext>
                </a:extLst>
              </a:tr>
              <a:tr h="668600">
                <a:tc>
                  <a:txBody>
                    <a:bodyPr/>
                    <a:lstStyle/>
                    <a:p>
                      <a:r>
                        <a:rPr lang="en-GB" sz="1800" dirty="0"/>
                        <a:t>Domestic Violence</a:t>
                      </a:r>
                    </a:p>
                  </a:txBody>
                  <a:tcPr/>
                </a:tc>
                <a:tc>
                  <a:txBody>
                    <a:bodyPr/>
                    <a:lstStyle/>
                    <a:p>
                      <a:r>
                        <a:rPr lang="en-GB" sz="1800" dirty="0"/>
                        <a:t>Violence within the family or household including psychological, physical, sexual, financial, emotional and so called ‘honour’ based violence.</a:t>
                      </a:r>
                    </a:p>
                  </a:txBody>
                  <a:tcPr/>
                </a:tc>
                <a:extLst>
                  <a:ext uri="{0D108BD9-81ED-4DB2-BD59-A6C34878D82A}">
                    <a16:rowId xmlns:a16="http://schemas.microsoft.com/office/drawing/2014/main" val="10002"/>
                  </a:ext>
                </a:extLst>
              </a:tr>
              <a:tr h="371563">
                <a:tc>
                  <a:txBody>
                    <a:bodyPr/>
                    <a:lstStyle/>
                    <a:p>
                      <a:r>
                        <a:rPr lang="en-GB" sz="1800" dirty="0"/>
                        <a:t>Sexual</a:t>
                      </a:r>
                    </a:p>
                  </a:txBody>
                  <a:tcPr/>
                </a:tc>
                <a:tc>
                  <a:txBody>
                    <a:bodyPr/>
                    <a:lstStyle/>
                    <a:p>
                      <a:r>
                        <a:rPr lang="en-GB" sz="1800" dirty="0"/>
                        <a:t>Any sexual activity that a person does not understand or want.</a:t>
                      </a:r>
                    </a:p>
                  </a:txBody>
                  <a:tcPr/>
                </a:tc>
                <a:extLst>
                  <a:ext uri="{0D108BD9-81ED-4DB2-BD59-A6C34878D82A}">
                    <a16:rowId xmlns:a16="http://schemas.microsoft.com/office/drawing/2014/main" val="10003"/>
                  </a:ext>
                </a:extLst>
              </a:tr>
              <a:tr h="668600">
                <a:tc>
                  <a:txBody>
                    <a:bodyPr/>
                    <a:lstStyle/>
                    <a:p>
                      <a:r>
                        <a:rPr lang="en-GB" sz="1800" dirty="0"/>
                        <a:t>Discriminatory</a:t>
                      </a:r>
                    </a:p>
                  </a:txBody>
                  <a:tcPr/>
                </a:tc>
                <a:tc>
                  <a:txBody>
                    <a:bodyPr/>
                    <a:lstStyle/>
                    <a:p>
                      <a:r>
                        <a:rPr lang="en-GB" sz="1800" dirty="0"/>
                        <a:t>Includes racist or sexist abuse or abuse based on a person’s age, disability,</a:t>
                      </a:r>
                      <a:r>
                        <a:rPr lang="en-GB" sz="1800" baseline="0" dirty="0"/>
                        <a:t> gender, sexual orientation or religion.</a:t>
                      </a:r>
                      <a:endParaRPr lang="en-GB" sz="1800" dirty="0"/>
                    </a:p>
                  </a:txBody>
                  <a:tcPr/>
                </a:tc>
                <a:extLst>
                  <a:ext uri="{0D108BD9-81ED-4DB2-BD59-A6C34878D82A}">
                    <a16:rowId xmlns:a16="http://schemas.microsoft.com/office/drawing/2014/main" val="10004"/>
                  </a:ext>
                </a:extLst>
              </a:tr>
              <a:tr h="650235">
                <a:tc>
                  <a:txBody>
                    <a:bodyPr/>
                    <a:lstStyle/>
                    <a:p>
                      <a:r>
                        <a:rPr lang="en-GB" sz="1800" dirty="0"/>
                        <a:t>Financial or material</a:t>
                      </a:r>
                    </a:p>
                  </a:txBody>
                  <a:tcPr/>
                </a:tc>
                <a:tc>
                  <a:txBody>
                    <a:bodyPr/>
                    <a:lstStyle/>
                    <a:p>
                      <a:r>
                        <a:rPr lang="en-GB" sz="1800" dirty="0"/>
                        <a:t>Includes theft, fraud, on-line</a:t>
                      </a:r>
                      <a:r>
                        <a:rPr lang="en-GB" sz="1800" baseline="0" dirty="0"/>
                        <a:t> scamming, illegal or improper use of a person’s money, benefits, property, pension, bank account or other belongings.</a:t>
                      </a:r>
                      <a:endParaRPr lang="en-GB" sz="1800" dirty="0"/>
                    </a:p>
                  </a:txBody>
                  <a:tcPr/>
                </a:tc>
                <a:extLst>
                  <a:ext uri="{0D108BD9-81ED-4DB2-BD59-A6C34878D82A}">
                    <a16:rowId xmlns:a16="http://schemas.microsoft.com/office/drawing/2014/main" val="10005"/>
                  </a:ext>
                </a:extLst>
              </a:tr>
              <a:tr h="668600">
                <a:tc>
                  <a:txBody>
                    <a:bodyPr/>
                    <a:lstStyle/>
                    <a:p>
                      <a:r>
                        <a:rPr lang="en-GB" sz="1800" dirty="0"/>
                        <a:t>Modern Slavery</a:t>
                      </a:r>
                    </a:p>
                  </a:txBody>
                  <a:tcPr/>
                </a:tc>
                <a:tc>
                  <a:txBody>
                    <a:bodyPr/>
                    <a:lstStyle/>
                    <a:p>
                      <a:r>
                        <a:rPr lang="en-GB" sz="1800" dirty="0"/>
                        <a:t>Includes domestic servitude,</a:t>
                      </a:r>
                      <a:r>
                        <a:rPr lang="en-GB" sz="1800" baseline="0" dirty="0"/>
                        <a:t> </a:t>
                      </a:r>
                      <a:r>
                        <a:rPr lang="en-GB" sz="1800" dirty="0"/>
                        <a:t>human trafficking, forced labour that forces</a:t>
                      </a:r>
                      <a:r>
                        <a:rPr lang="en-GB" sz="1800" baseline="0" dirty="0"/>
                        <a:t> a person into a life of restricted and inhumane treatment.</a:t>
                      </a:r>
                      <a:endParaRPr lang="en-GB" sz="1800" dirty="0"/>
                    </a:p>
                  </a:txBody>
                  <a:tcPr/>
                </a:tc>
                <a:extLst>
                  <a:ext uri="{0D108BD9-81ED-4DB2-BD59-A6C34878D82A}">
                    <a16:rowId xmlns:a16="http://schemas.microsoft.com/office/drawing/2014/main" val="10006"/>
                  </a:ext>
                </a:extLst>
              </a:tr>
              <a:tr h="650235">
                <a:tc>
                  <a:txBody>
                    <a:bodyPr/>
                    <a:lstStyle/>
                    <a:p>
                      <a:r>
                        <a:rPr lang="en-GB" sz="1800" dirty="0"/>
                        <a:t>Neglect</a:t>
                      </a:r>
                      <a:r>
                        <a:rPr lang="en-GB" sz="1800" baseline="0" dirty="0"/>
                        <a:t> or acts of omission</a:t>
                      </a:r>
                      <a:endParaRPr lang="en-GB" sz="1800" dirty="0"/>
                    </a:p>
                  </a:txBody>
                  <a:tcPr/>
                </a:tc>
                <a:tc>
                  <a:txBody>
                    <a:bodyPr/>
                    <a:lstStyle/>
                    <a:p>
                      <a:r>
                        <a:rPr lang="en-GB" sz="1800" dirty="0"/>
                        <a:t>Not providing the help, support or treatment that is needed including food, drink or medical care.</a:t>
                      </a:r>
                    </a:p>
                  </a:txBody>
                  <a:tcPr/>
                </a:tc>
                <a:extLst>
                  <a:ext uri="{0D108BD9-81ED-4DB2-BD59-A6C34878D82A}">
                    <a16:rowId xmlns:a16="http://schemas.microsoft.com/office/drawing/2014/main" val="10007"/>
                  </a:ext>
                </a:extLst>
              </a:tr>
              <a:tr h="650235">
                <a:tc>
                  <a:txBody>
                    <a:bodyPr/>
                    <a:lstStyle/>
                    <a:p>
                      <a:r>
                        <a:rPr lang="en-GB" sz="1800" dirty="0"/>
                        <a:t>Self-neglect</a:t>
                      </a:r>
                    </a:p>
                  </a:txBody>
                  <a:tcPr/>
                </a:tc>
                <a:tc>
                  <a:txBody>
                    <a:bodyPr/>
                    <a:lstStyle/>
                    <a:p>
                      <a:r>
                        <a:rPr lang="en-GB" sz="1800" dirty="0"/>
                        <a:t>Covers a range of behaviour</a:t>
                      </a:r>
                      <a:r>
                        <a:rPr lang="en-GB" sz="1800" baseline="0" dirty="0"/>
                        <a:t> including neglecting to care for one’s personal hygiene, health or surroundings.</a:t>
                      </a:r>
                      <a:endParaRPr lang="en-GB" sz="1800" dirty="0"/>
                    </a:p>
                  </a:txBody>
                  <a:tcPr/>
                </a:tc>
                <a:extLst>
                  <a:ext uri="{0D108BD9-81ED-4DB2-BD59-A6C34878D82A}">
                    <a16:rowId xmlns:a16="http://schemas.microsoft.com/office/drawing/2014/main" val="10008"/>
                  </a:ext>
                </a:extLst>
              </a:tr>
              <a:tr h="650235">
                <a:tc>
                  <a:txBody>
                    <a:bodyPr/>
                    <a:lstStyle/>
                    <a:p>
                      <a:r>
                        <a:rPr lang="en-GB" sz="1800" dirty="0"/>
                        <a:t>Organisational</a:t>
                      </a:r>
                    </a:p>
                  </a:txBody>
                  <a:tcPr/>
                </a:tc>
                <a:tc>
                  <a:txBody>
                    <a:bodyPr/>
                    <a:lstStyle/>
                    <a:p>
                      <a:r>
                        <a:rPr lang="en-GB" sz="1800" dirty="0"/>
                        <a:t>Includes neglect and poor care within an institution or care setting e.g. hospital, care home or care provided in someone’s home.</a:t>
                      </a:r>
                    </a:p>
                  </a:txBody>
                  <a:tcPr/>
                </a:tc>
                <a:extLst>
                  <a:ext uri="{0D108BD9-81ED-4DB2-BD59-A6C34878D82A}">
                    <a16:rowId xmlns:a16="http://schemas.microsoft.com/office/drawing/2014/main" val="10009"/>
                  </a:ext>
                </a:extLst>
              </a:tr>
              <a:tr h="524761">
                <a:tc>
                  <a:txBody>
                    <a:bodyPr/>
                    <a:lstStyle/>
                    <a:p>
                      <a:r>
                        <a:rPr lang="en-GB" sz="1800" dirty="0"/>
                        <a:t>Radicalisation</a:t>
                      </a:r>
                    </a:p>
                  </a:txBody>
                  <a:tcPr/>
                </a:tc>
                <a:tc>
                  <a:txBody>
                    <a:bodyPr/>
                    <a:lstStyle/>
                    <a:p>
                      <a:endParaRPr lang="en-GB" sz="1800" dirty="0"/>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0810548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EC5C3-FBA1-02A3-234C-2AB3CAD7E06D}"/>
              </a:ext>
            </a:extLst>
          </p:cNvPr>
          <p:cNvSpPr>
            <a:spLocks noGrp="1"/>
          </p:cNvSpPr>
          <p:nvPr>
            <p:ph type="title"/>
          </p:nvPr>
        </p:nvSpPr>
        <p:spPr>
          <a:xfrm>
            <a:off x="685800" y="274638"/>
            <a:ext cx="10896600" cy="1773970"/>
          </a:xfrm>
        </p:spPr>
        <p:txBody>
          <a:bodyPr/>
          <a:lstStyle/>
          <a:p>
            <a:r>
              <a:rPr lang="en-GB" sz="4000" b="1" dirty="0"/>
              <a:t>Safeguarding Vulnerable Groups Act (2006)</a:t>
            </a:r>
            <a:r>
              <a:rPr lang="en-GB" dirty="0"/>
              <a:t/>
            </a:r>
            <a:br>
              <a:rPr lang="en-GB" dirty="0"/>
            </a:br>
            <a:endParaRPr lang="en-GB" dirty="0"/>
          </a:p>
        </p:txBody>
      </p:sp>
      <p:sp>
        <p:nvSpPr>
          <p:cNvPr id="3" name="Content Placeholder 2">
            <a:extLst>
              <a:ext uri="{FF2B5EF4-FFF2-40B4-BE49-F238E27FC236}">
                <a16:creationId xmlns:a16="http://schemas.microsoft.com/office/drawing/2014/main" id="{AB766600-CE3C-1D3A-0452-289649016A5B}"/>
              </a:ext>
            </a:extLst>
          </p:cNvPr>
          <p:cNvSpPr>
            <a:spLocks noGrp="1"/>
          </p:cNvSpPr>
          <p:nvPr>
            <p:ph idx="1"/>
          </p:nvPr>
        </p:nvSpPr>
        <p:spPr/>
        <p:txBody>
          <a:bodyPr/>
          <a:lstStyle/>
          <a:p>
            <a:r>
              <a:rPr lang="en-GB" dirty="0"/>
              <a:t>This Act deals with the vetting process for those that will be working with vulnerable people and children. </a:t>
            </a:r>
          </a:p>
          <a:p>
            <a:r>
              <a:rPr lang="en-GB" dirty="0"/>
              <a:t>Safe recruitment is one of the important safeguarding principles.</a:t>
            </a:r>
          </a:p>
          <a:p>
            <a:r>
              <a:rPr lang="en-GB" dirty="0"/>
              <a:t>The Disclosure and Barring Service (DBS) helps employers make safer recruitment decisions.</a:t>
            </a:r>
            <a:r>
              <a:rPr lang="fr-FR" dirty="0"/>
              <a:t> </a:t>
            </a:r>
          </a:p>
          <a:p>
            <a:endParaRPr lang="fr-FR" sz="1000" dirty="0"/>
          </a:p>
          <a:p>
            <a:pPr marL="0" indent="0">
              <a:buNone/>
            </a:pPr>
            <a:r>
              <a:rPr lang="fr-FR" sz="1000" dirty="0"/>
              <a:t>          </a:t>
            </a:r>
            <a:r>
              <a:rPr lang="fr-FR" sz="1400" dirty="0"/>
              <a:t>Source: </a:t>
            </a:r>
            <a:r>
              <a:rPr lang="fr-FR" sz="1400" dirty="0">
                <a:hlinkClick r:id="rId2"/>
              </a:rPr>
              <a:t>https://www.scie.org.uk/key-social-care-legislation/safeguarding-adults</a:t>
            </a:r>
            <a:r>
              <a:rPr lang="fr-FR" sz="1400" dirty="0"/>
              <a:t> </a:t>
            </a:r>
            <a:endParaRPr lang="en-GB" sz="1400" dirty="0"/>
          </a:p>
        </p:txBody>
      </p:sp>
      <p:sp>
        <p:nvSpPr>
          <p:cNvPr id="4" name="Date Placeholder 3">
            <a:extLst>
              <a:ext uri="{FF2B5EF4-FFF2-40B4-BE49-F238E27FC236}">
                <a16:creationId xmlns:a16="http://schemas.microsoft.com/office/drawing/2014/main" id="{47E7EE29-B286-ACAE-60FD-CDBFB11DA547}"/>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C6571E8A-E5C4-03F9-AC34-94B1D0AE3BE5}"/>
              </a:ext>
            </a:extLst>
          </p:cNvPr>
          <p:cNvSpPr>
            <a:spLocks noGrp="1"/>
          </p:cNvSpPr>
          <p:nvPr>
            <p:ph type="sldNum" sz="quarter" idx="12"/>
          </p:nvPr>
        </p:nvSpPr>
        <p:spPr/>
        <p:txBody>
          <a:bodyPr/>
          <a:lstStyle/>
          <a:p>
            <a:pPr>
              <a:defRPr/>
            </a:pPr>
            <a:fld id="{8B34AADE-47AB-4FD6-A959-68A9E6432E18}" type="slidenum">
              <a:rPr lang="en-GB" altLang="en-US" smtClean="0"/>
              <a:pPr>
                <a:defRPr/>
              </a:pPr>
              <a:t>42</a:t>
            </a:fld>
            <a:endParaRPr lang="en-GB" altLang="en-US"/>
          </a:p>
        </p:txBody>
      </p:sp>
    </p:spTree>
    <p:extLst>
      <p:ext uri="{BB962C8B-B14F-4D97-AF65-F5344CB8AC3E}">
        <p14:creationId xmlns:p14="http://schemas.microsoft.com/office/powerpoint/2010/main" val="22534713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EEA33-6850-4F98-AB91-44E883C7AFE0}"/>
              </a:ext>
            </a:extLst>
          </p:cNvPr>
          <p:cNvSpPr>
            <a:spLocks noGrp="1"/>
          </p:cNvSpPr>
          <p:nvPr>
            <p:ph type="title"/>
          </p:nvPr>
        </p:nvSpPr>
        <p:spPr>
          <a:xfrm>
            <a:off x="580293" y="274637"/>
            <a:ext cx="11227776" cy="1158509"/>
          </a:xfrm>
        </p:spPr>
        <p:txBody>
          <a:bodyPr>
            <a:noAutofit/>
          </a:bodyPr>
          <a:lstStyle/>
          <a:p>
            <a:r>
              <a:rPr lang="en-GB" b="0" i="0" u="none" strike="noStrike" dirty="0">
                <a:effectLst/>
              </a:rPr>
              <a:t/>
            </a:r>
            <a:br>
              <a:rPr lang="en-GB" b="0" i="0" u="none" strike="noStrike" dirty="0">
                <a:effectLst/>
              </a:rPr>
            </a:br>
            <a:r>
              <a:rPr lang="en-GB" b="1" i="0" u="none" strike="noStrike" dirty="0">
                <a:effectLst/>
              </a:rPr>
              <a:t>Health and Safety at Work Act (1974)</a:t>
            </a:r>
            <a:br>
              <a:rPr lang="en-GB" b="1" i="0" u="none" strike="noStrike" dirty="0">
                <a:effectLst/>
              </a:rPr>
            </a:br>
            <a:endParaRPr lang="en-GB" dirty="0"/>
          </a:p>
        </p:txBody>
      </p:sp>
      <p:sp>
        <p:nvSpPr>
          <p:cNvPr id="3" name="Content Placeholder 2">
            <a:extLst>
              <a:ext uri="{FF2B5EF4-FFF2-40B4-BE49-F238E27FC236}">
                <a16:creationId xmlns:a16="http://schemas.microsoft.com/office/drawing/2014/main" id="{46729633-FB86-400C-8ACE-F29655D64ECB}"/>
              </a:ext>
            </a:extLst>
          </p:cNvPr>
          <p:cNvSpPr>
            <a:spLocks noGrp="1"/>
          </p:cNvSpPr>
          <p:nvPr>
            <p:ph idx="1"/>
          </p:nvPr>
        </p:nvSpPr>
        <p:spPr>
          <a:xfrm>
            <a:off x="738555" y="1802423"/>
            <a:ext cx="10386646" cy="4232617"/>
          </a:xfrm>
        </p:spPr>
        <p:txBody>
          <a:bodyPr>
            <a:normAutofit/>
          </a:bodyPr>
          <a:lstStyle/>
          <a:p>
            <a:r>
              <a:rPr lang="en-GB" sz="3000" b="0" i="0" u="none" strike="noStrike" dirty="0">
                <a:effectLst/>
                <a:latin typeface="Arial" panose="020B0604020202020204" pitchFamily="34" charset="0"/>
                <a:cs typeface="Arial" panose="020B0604020202020204" pitchFamily="34" charset="0"/>
              </a:rPr>
              <a:t>The Act covers a wide range of issues relating to workplace </a:t>
            </a:r>
            <a:r>
              <a:rPr lang="en-GB" sz="3000" b="1" i="0" u="none" strike="noStrike" dirty="0">
                <a:effectLst/>
                <a:latin typeface="Arial" panose="020B0604020202020204" pitchFamily="34" charset="0"/>
                <a:cs typeface="Arial" panose="020B0604020202020204" pitchFamily="34" charset="0"/>
              </a:rPr>
              <a:t>health, safety and welfare </a:t>
            </a:r>
            <a:r>
              <a:rPr lang="en-GB" sz="3000" b="0" i="0" u="none" strike="noStrike" dirty="0">
                <a:effectLst/>
                <a:latin typeface="Arial" panose="020B0604020202020204" pitchFamily="34" charset="0"/>
                <a:cs typeface="Arial" panose="020B0604020202020204" pitchFamily="34" charset="0"/>
              </a:rPr>
              <a:t>across different sectors. </a:t>
            </a:r>
          </a:p>
          <a:p>
            <a:r>
              <a:rPr lang="en-GB" sz="3000" b="0" i="0" u="none" strike="noStrike" dirty="0">
                <a:effectLst/>
                <a:latin typeface="Arial" panose="020B0604020202020204" pitchFamily="34" charset="0"/>
                <a:cs typeface="Arial" panose="020B0604020202020204" pitchFamily="34" charset="0"/>
              </a:rPr>
              <a:t>Employees have a general obligation under the Act to take care of others and cooperate with employers’ health and safety requirements. </a:t>
            </a:r>
          </a:p>
          <a:p>
            <a:endParaRPr lang="en-GB" sz="3000" dirty="0">
              <a:latin typeface="Arial" panose="020B0604020202020204" pitchFamily="34" charset="0"/>
              <a:cs typeface="Arial" panose="020B0604020202020204" pitchFamily="34" charset="0"/>
            </a:endParaRPr>
          </a:p>
          <a:p>
            <a:pPr marL="0" indent="0">
              <a:buNone/>
            </a:pPr>
            <a:r>
              <a:rPr lang="en-GB" sz="1000" b="0" i="0" u="none" strike="noStrike" dirty="0">
                <a:effectLst/>
                <a:latin typeface="Arial" panose="020B0604020202020204" pitchFamily="34" charset="0"/>
                <a:cs typeface="Arial" panose="020B0604020202020204" pitchFamily="34" charset="0"/>
              </a:rPr>
              <a:t>          </a:t>
            </a:r>
            <a:r>
              <a:rPr lang="en-GB" sz="1400" b="0" i="0" u="none" strike="noStrike" dirty="0">
                <a:effectLst/>
                <a:latin typeface="Arial" panose="020B0604020202020204" pitchFamily="34" charset="0"/>
                <a:cs typeface="Arial" panose="020B0604020202020204" pitchFamily="34" charset="0"/>
              </a:rPr>
              <a:t>Source: </a:t>
            </a:r>
            <a:r>
              <a:rPr lang="en-GB" sz="1400" b="0" i="0" u="none" strike="noStrike" dirty="0">
                <a:effectLst/>
                <a:latin typeface="Arial" panose="020B0604020202020204" pitchFamily="34" charset="0"/>
                <a:cs typeface="Arial" panose="020B0604020202020204" pitchFamily="34" charset="0"/>
                <a:hlinkClick r:id="rId2"/>
              </a:rPr>
              <a:t>https://www.scie.org.uk/key-social-care-legislation/health-and-safety</a:t>
            </a:r>
            <a:r>
              <a:rPr lang="en-GB" sz="1400" b="0" i="0" u="none" strike="noStrike" dirty="0">
                <a:effectLst/>
                <a:latin typeface="Arial" panose="020B0604020202020204" pitchFamily="34" charset="0"/>
                <a:cs typeface="Arial" panose="020B0604020202020204" pitchFamily="34" charset="0"/>
              </a:rPr>
              <a:t> </a:t>
            </a:r>
          </a:p>
          <a:p>
            <a:endParaRPr lang="en-GB" sz="2000" dirty="0">
              <a:latin typeface="Arial" panose="020B0604020202020204" pitchFamily="34" charset="0"/>
              <a:cs typeface="Arial" panose="020B0604020202020204" pitchFamily="34" charset="0"/>
            </a:endParaRPr>
          </a:p>
          <a:p>
            <a:endParaRPr lang="en-GB" b="0" i="0" u="none" strike="noStrike" dirty="0">
              <a:effectLst/>
              <a:latin typeface="&amp;quot"/>
            </a:endParaRPr>
          </a:p>
          <a:p>
            <a:endParaRPr lang="en-GB" dirty="0"/>
          </a:p>
        </p:txBody>
      </p:sp>
    </p:spTree>
    <p:extLst>
      <p:ext uri="{BB962C8B-B14F-4D97-AF65-F5344CB8AC3E}">
        <p14:creationId xmlns:p14="http://schemas.microsoft.com/office/powerpoint/2010/main" val="14323171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2839F-347F-468F-8BCC-2477497E4874}"/>
              </a:ext>
            </a:extLst>
          </p:cNvPr>
          <p:cNvSpPr>
            <a:spLocks noGrp="1"/>
          </p:cNvSpPr>
          <p:nvPr>
            <p:ph type="title"/>
          </p:nvPr>
        </p:nvSpPr>
        <p:spPr>
          <a:xfrm>
            <a:off x="838200" y="365125"/>
            <a:ext cx="10583008" cy="1325563"/>
          </a:xfrm>
        </p:spPr>
        <p:txBody>
          <a:bodyPr>
            <a:normAutofit/>
          </a:bodyPr>
          <a:lstStyle/>
          <a:p>
            <a:r>
              <a:rPr lang="en-GB" sz="4000" b="1" dirty="0"/>
              <a:t>What is Mental Capacity? </a:t>
            </a:r>
            <a:br>
              <a:rPr lang="en-GB" sz="4000" b="1" dirty="0"/>
            </a:br>
            <a:endParaRPr lang="en-GB" sz="4000" b="1" dirty="0"/>
          </a:p>
        </p:txBody>
      </p:sp>
      <p:sp>
        <p:nvSpPr>
          <p:cNvPr id="3" name="Content Placeholder 2">
            <a:extLst>
              <a:ext uri="{FF2B5EF4-FFF2-40B4-BE49-F238E27FC236}">
                <a16:creationId xmlns:a16="http://schemas.microsoft.com/office/drawing/2014/main" id="{18E9D943-F7CF-4EC6-85DE-F575941269D1}"/>
              </a:ext>
            </a:extLst>
          </p:cNvPr>
          <p:cNvSpPr>
            <a:spLocks noGrp="1"/>
          </p:cNvSpPr>
          <p:nvPr>
            <p:ph idx="1"/>
          </p:nvPr>
        </p:nvSpPr>
        <p:spPr>
          <a:xfrm>
            <a:off x="463060" y="1301261"/>
            <a:ext cx="11333287" cy="4576763"/>
          </a:xfrm>
        </p:spPr>
        <p:txBody>
          <a:bodyPr>
            <a:normAutofit/>
          </a:bodyPr>
          <a:lstStyle/>
          <a:p>
            <a:r>
              <a:rPr lang="en-GB" sz="3000" dirty="0"/>
              <a:t>Under the law, ‘having capacity’ means when a decision needs to be made (e.g. about what treatment you should have) you are able to: understand  - remember - weigh up the pros and cons and  - let people know what you have decided.</a:t>
            </a:r>
          </a:p>
          <a:p>
            <a:endParaRPr lang="en-GB" sz="3000" dirty="0"/>
          </a:p>
          <a:p>
            <a:r>
              <a:rPr lang="en-GB" sz="3000" dirty="0"/>
              <a:t>Sometimes having a learning disability, dementia or brain damage, drinking alcohol or taking drugs might mean you are  not able to do those things. Under the law this is called ‘lacking capacity’.</a:t>
            </a:r>
          </a:p>
          <a:p>
            <a:endParaRPr lang="en-GB" sz="1800" dirty="0"/>
          </a:p>
        </p:txBody>
      </p:sp>
    </p:spTree>
    <p:extLst>
      <p:ext uri="{BB962C8B-B14F-4D97-AF65-F5344CB8AC3E}">
        <p14:creationId xmlns:p14="http://schemas.microsoft.com/office/powerpoint/2010/main" val="10426967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4BD52-2E2B-586D-5949-160C045077F1}"/>
              </a:ext>
            </a:extLst>
          </p:cNvPr>
          <p:cNvSpPr>
            <a:spLocks noGrp="1"/>
          </p:cNvSpPr>
          <p:nvPr>
            <p:ph type="title"/>
          </p:nvPr>
        </p:nvSpPr>
        <p:spPr>
          <a:xfrm>
            <a:off x="677008" y="274638"/>
            <a:ext cx="10905392" cy="850777"/>
          </a:xfrm>
        </p:spPr>
        <p:txBody>
          <a:bodyPr/>
          <a:lstStyle/>
          <a:p>
            <a:r>
              <a:rPr lang="en-GB" sz="4000" b="1" dirty="0"/>
              <a:t>Mental Capacity Act (2005)</a:t>
            </a:r>
          </a:p>
        </p:txBody>
      </p:sp>
      <p:sp>
        <p:nvSpPr>
          <p:cNvPr id="3" name="Content Placeholder 2">
            <a:extLst>
              <a:ext uri="{FF2B5EF4-FFF2-40B4-BE49-F238E27FC236}">
                <a16:creationId xmlns:a16="http://schemas.microsoft.com/office/drawing/2014/main" id="{34FB79EC-ECF9-CE69-3B9A-E8DE5369C675}"/>
              </a:ext>
            </a:extLst>
          </p:cNvPr>
          <p:cNvSpPr>
            <a:spLocks noGrp="1"/>
          </p:cNvSpPr>
          <p:nvPr>
            <p:ph idx="1"/>
          </p:nvPr>
        </p:nvSpPr>
        <p:spPr>
          <a:xfrm>
            <a:off x="436847" y="1125415"/>
            <a:ext cx="11385713" cy="4202723"/>
          </a:xfrm>
        </p:spPr>
        <p:txBody>
          <a:bodyPr/>
          <a:lstStyle/>
          <a:p>
            <a:pPr marL="0" indent="0">
              <a:buNone/>
            </a:pPr>
            <a:r>
              <a:rPr lang="en-GB" sz="2700" dirty="0"/>
              <a:t>It has five key principles: </a:t>
            </a:r>
          </a:p>
          <a:p>
            <a:pPr marL="514350" indent="-514350">
              <a:buFont typeface="+mj-lt"/>
              <a:buAutoNum type="arabicParenR"/>
            </a:pPr>
            <a:r>
              <a:rPr lang="en-GB" sz="2700" dirty="0"/>
              <a:t>Assume a person has capacity unless proved otherwise. </a:t>
            </a:r>
          </a:p>
          <a:p>
            <a:pPr marL="514350" indent="-514350">
              <a:buFont typeface="+mj-lt"/>
              <a:buAutoNum type="arabicParenR"/>
            </a:pPr>
            <a:r>
              <a:rPr lang="en-GB" sz="2700" dirty="0"/>
              <a:t>Do not treat people as incapable of making a decision unless all practicable steps have been tried to help them. </a:t>
            </a:r>
          </a:p>
          <a:p>
            <a:pPr marL="514350" indent="-514350">
              <a:buFont typeface="+mj-lt"/>
              <a:buAutoNum type="arabicParenR"/>
            </a:pPr>
            <a:r>
              <a:rPr lang="en-GB" sz="2700" dirty="0"/>
              <a:t>A person should not be treated as incapable of making a decision because their decision may seem unwise. </a:t>
            </a:r>
          </a:p>
          <a:p>
            <a:pPr marL="514350" indent="-514350">
              <a:buFont typeface="+mj-lt"/>
              <a:buAutoNum type="arabicParenR"/>
            </a:pPr>
            <a:r>
              <a:rPr lang="en-GB" sz="2700" dirty="0"/>
              <a:t>Always take decisions for people without capacity in their best interests.</a:t>
            </a:r>
          </a:p>
          <a:p>
            <a:pPr marL="514350" indent="-514350">
              <a:buFont typeface="+mj-lt"/>
              <a:buAutoNum type="arabicParenR"/>
            </a:pPr>
            <a:r>
              <a:rPr lang="en-GB" sz="2700" dirty="0"/>
              <a:t>A best interest decision made on someone’s behalf must be one that is least restrictive of their rights and freedom. </a:t>
            </a:r>
          </a:p>
          <a:p>
            <a:endParaRPr lang="en-GB" sz="2700" dirty="0"/>
          </a:p>
        </p:txBody>
      </p:sp>
      <p:sp>
        <p:nvSpPr>
          <p:cNvPr id="4" name="Date Placeholder 3">
            <a:extLst>
              <a:ext uri="{FF2B5EF4-FFF2-40B4-BE49-F238E27FC236}">
                <a16:creationId xmlns:a16="http://schemas.microsoft.com/office/drawing/2014/main" id="{697DD24C-52A5-2CEA-01DA-1AD9E484C229}"/>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E3DEEF89-0FC5-BD71-4F56-B412A6FEF620}"/>
              </a:ext>
            </a:extLst>
          </p:cNvPr>
          <p:cNvSpPr>
            <a:spLocks noGrp="1"/>
          </p:cNvSpPr>
          <p:nvPr>
            <p:ph type="sldNum" sz="quarter" idx="12"/>
          </p:nvPr>
        </p:nvSpPr>
        <p:spPr/>
        <p:txBody>
          <a:bodyPr/>
          <a:lstStyle/>
          <a:p>
            <a:pPr>
              <a:defRPr/>
            </a:pPr>
            <a:fld id="{8B34AADE-47AB-4FD6-A959-68A9E6432E18}" type="slidenum">
              <a:rPr lang="en-GB" altLang="en-US" smtClean="0"/>
              <a:pPr>
                <a:defRPr/>
              </a:pPr>
              <a:t>45</a:t>
            </a:fld>
            <a:endParaRPr lang="en-GB" altLang="en-US"/>
          </a:p>
        </p:txBody>
      </p:sp>
    </p:spTree>
    <p:extLst>
      <p:ext uri="{BB962C8B-B14F-4D97-AF65-F5344CB8AC3E}">
        <p14:creationId xmlns:p14="http://schemas.microsoft.com/office/powerpoint/2010/main" val="37977406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C3366-10C3-5A03-C939-1858AF34A54B}"/>
              </a:ext>
            </a:extLst>
          </p:cNvPr>
          <p:cNvSpPr>
            <a:spLocks noGrp="1"/>
          </p:cNvSpPr>
          <p:nvPr>
            <p:ph type="title"/>
          </p:nvPr>
        </p:nvSpPr>
        <p:spPr/>
        <p:txBody>
          <a:bodyPr/>
          <a:lstStyle/>
          <a:p>
            <a:r>
              <a:rPr lang="en-GB" sz="4000" b="1" dirty="0"/>
              <a:t>Video: The Role Of The IMCA - Independent Mental Capacity Advocate</a:t>
            </a:r>
          </a:p>
        </p:txBody>
      </p:sp>
      <p:sp>
        <p:nvSpPr>
          <p:cNvPr id="4" name="Date Placeholder 3">
            <a:extLst>
              <a:ext uri="{FF2B5EF4-FFF2-40B4-BE49-F238E27FC236}">
                <a16:creationId xmlns:a16="http://schemas.microsoft.com/office/drawing/2014/main" id="{B107CB16-CD4B-1950-B609-09ACEF17DFEB}"/>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A783F2BE-2DBD-A592-6A32-09210A77E70F}"/>
              </a:ext>
            </a:extLst>
          </p:cNvPr>
          <p:cNvSpPr>
            <a:spLocks noGrp="1"/>
          </p:cNvSpPr>
          <p:nvPr>
            <p:ph type="sldNum" sz="quarter" idx="12"/>
          </p:nvPr>
        </p:nvSpPr>
        <p:spPr/>
        <p:txBody>
          <a:bodyPr/>
          <a:lstStyle/>
          <a:p>
            <a:pPr>
              <a:defRPr/>
            </a:pPr>
            <a:fld id="{8B34AADE-47AB-4FD6-A959-68A9E6432E18}" type="slidenum">
              <a:rPr lang="en-GB" altLang="en-US" smtClean="0"/>
              <a:pPr>
                <a:defRPr/>
              </a:pPr>
              <a:t>46</a:t>
            </a:fld>
            <a:endParaRPr lang="en-GB" altLang="en-US"/>
          </a:p>
        </p:txBody>
      </p:sp>
      <p:sp>
        <p:nvSpPr>
          <p:cNvPr id="8" name="TextBox 7">
            <a:extLst>
              <a:ext uri="{FF2B5EF4-FFF2-40B4-BE49-F238E27FC236}">
                <a16:creationId xmlns:a16="http://schemas.microsoft.com/office/drawing/2014/main" id="{297FD9AC-A250-12F2-45B8-0D9EDDD62228}"/>
              </a:ext>
            </a:extLst>
          </p:cNvPr>
          <p:cNvSpPr txBox="1"/>
          <p:nvPr/>
        </p:nvSpPr>
        <p:spPr>
          <a:xfrm>
            <a:off x="2708030" y="5440361"/>
            <a:ext cx="6007343" cy="246221"/>
          </a:xfrm>
          <a:prstGeom prst="rect">
            <a:avLst/>
          </a:prstGeom>
          <a:noFill/>
        </p:spPr>
        <p:txBody>
          <a:bodyPr wrap="square">
            <a:spAutoFit/>
          </a:bodyPr>
          <a:lstStyle/>
          <a:p>
            <a:r>
              <a:rPr lang="en-GB" sz="1000" dirty="0"/>
              <a:t>Source: </a:t>
            </a:r>
            <a:r>
              <a:rPr lang="en-GB" sz="1000" dirty="0">
                <a:hlinkClick r:id="rId3"/>
              </a:rPr>
              <a:t>https://youtu.be/NKWQRCTb9s8</a:t>
            </a:r>
            <a:r>
              <a:rPr lang="en-GB" sz="1000" dirty="0"/>
              <a:t> </a:t>
            </a:r>
          </a:p>
        </p:txBody>
      </p:sp>
      <p:pic>
        <p:nvPicPr>
          <p:cNvPr id="7" name="Online Media 6" title="The Role Of The IMCA - Independent Mental Capacity Advocate">
            <a:hlinkClick r:id="" action="ppaction://media"/>
            <a:extLst>
              <a:ext uri="{FF2B5EF4-FFF2-40B4-BE49-F238E27FC236}">
                <a16:creationId xmlns:a16="http://schemas.microsoft.com/office/drawing/2014/main" id="{EC5BDE6C-1D0F-CD9D-57C3-CDA130B4B052}"/>
              </a:ext>
            </a:extLst>
          </p:cNvPr>
          <p:cNvPicPr>
            <a:picLocks noGrp="1" noRot="1" noChangeAspect="1"/>
          </p:cNvPicPr>
          <p:nvPr>
            <p:ph idx="1"/>
            <a:videoFile r:link="rId1"/>
          </p:nvPr>
        </p:nvPicPr>
        <p:blipFill>
          <a:blip r:embed="rId4"/>
          <a:stretch>
            <a:fillRect/>
          </a:stretch>
        </p:blipFill>
        <p:spPr>
          <a:xfrm>
            <a:off x="2788749" y="1523998"/>
            <a:ext cx="6931025" cy="3916363"/>
          </a:xfrm>
          <a:prstGeom prst="rect">
            <a:avLst/>
          </a:prstGeom>
        </p:spPr>
      </p:pic>
    </p:spTree>
    <p:extLst>
      <p:ext uri="{BB962C8B-B14F-4D97-AF65-F5344CB8AC3E}">
        <p14:creationId xmlns:p14="http://schemas.microsoft.com/office/powerpoint/2010/main" val="3518983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72824-53BD-5CCC-656D-F37DE5685467}"/>
              </a:ext>
            </a:extLst>
          </p:cNvPr>
          <p:cNvSpPr>
            <a:spLocks noGrp="1"/>
          </p:cNvSpPr>
          <p:nvPr>
            <p:ph type="title"/>
          </p:nvPr>
        </p:nvSpPr>
        <p:spPr/>
        <p:txBody>
          <a:bodyPr/>
          <a:lstStyle/>
          <a:p>
            <a:r>
              <a:rPr lang="en-GB" sz="4000" b="1" dirty="0"/>
              <a:t>The Mental Health Act (1983)</a:t>
            </a:r>
          </a:p>
        </p:txBody>
      </p:sp>
      <p:sp>
        <p:nvSpPr>
          <p:cNvPr id="3" name="Content Placeholder 2">
            <a:extLst>
              <a:ext uri="{FF2B5EF4-FFF2-40B4-BE49-F238E27FC236}">
                <a16:creationId xmlns:a16="http://schemas.microsoft.com/office/drawing/2014/main" id="{B72650CC-AC89-2703-964A-308B9F108EC9}"/>
              </a:ext>
            </a:extLst>
          </p:cNvPr>
          <p:cNvSpPr>
            <a:spLocks noGrp="1"/>
          </p:cNvSpPr>
          <p:nvPr>
            <p:ph idx="1"/>
          </p:nvPr>
        </p:nvSpPr>
        <p:spPr/>
        <p:txBody>
          <a:bodyPr/>
          <a:lstStyle/>
          <a:p>
            <a:r>
              <a:rPr lang="en-GB" sz="2800" dirty="0"/>
              <a:t>The Mental Health Act (1983) is the main piece of legislation that covers the assessment, treatment and rights of people with a mental health disorder.</a:t>
            </a:r>
          </a:p>
          <a:p>
            <a:endParaRPr lang="en-GB" sz="2800" dirty="0"/>
          </a:p>
          <a:p>
            <a:r>
              <a:rPr lang="en-GB" sz="2800" dirty="0"/>
              <a:t>People inside under the Mental Health Act need urgent treatment for a mental health disorder and are at risk of harm to themselves or others. </a:t>
            </a:r>
          </a:p>
        </p:txBody>
      </p:sp>
      <p:sp>
        <p:nvSpPr>
          <p:cNvPr id="4" name="Date Placeholder 3">
            <a:extLst>
              <a:ext uri="{FF2B5EF4-FFF2-40B4-BE49-F238E27FC236}">
                <a16:creationId xmlns:a16="http://schemas.microsoft.com/office/drawing/2014/main" id="{0F0CE26B-9E3C-F801-015E-E90EA4E2D881}"/>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276195BA-1696-0171-5F68-BE488448EA8C}"/>
              </a:ext>
            </a:extLst>
          </p:cNvPr>
          <p:cNvSpPr>
            <a:spLocks noGrp="1"/>
          </p:cNvSpPr>
          <p:nvPr>
            <p:ph type="sldNum" sz="quarter" idx="12"/>
          </p:nvPr>
        </p:nvSpPr>
        <p:spPr/>
        <p:txBody>
          <a:bodyPr/>
          <a:lstStyle/>
          <a:p>
            <a:pPr>
              <a:defRPr/>
            </a:pPr>
            <a:fld id="{8B34AADE-47AB-4FD6-A959-68A9E6432E18}" type="slidenum">
              <a:rPr lang="en-GB" altLang="en-US" smtClean="0"/>
              <a:pPr>
                <a:defRPr/>
              </a:pPr>
              <a:t>47</a:t>
            </a:fld>
            <a:endParaRPr lang="en-GB" altLang="en-US"/>
          </a:p>
        </p:txBody>
      </p:sp>
      <p:sp>
        <p:nvSpPr>
          <p:cNvPr id="7" name="TextBox 6">
            <a:extLst>
              <a:ext uri="{FF2B5EF4-FFF2-40B4-BE49-F238E27FC236}">
                <a16:creationId xmlns:a16="http://schemas.microsoft.com/office/drawing/2014/main" id="{CAEF917C-4E88-26C4-48AB-D230A0FA8815}"/>
              </a:ext>
            </a:extLst>
          </p:cNvPr>
          <p:cNvSpPr txBox="1"/>
          <p:nvPr/>
        </p:nvSpPr>
        <p:spPr>
          <a:xfrm>
            <a:off x="982133" y="5347956"/>
            <a:ext cx="10972800" cy="338554"/>
          </a:xfrm>
          <a:prstGeom prst="rect">
            <a:avLst/>
          </a:prstGeom>
          <a:noFill/>
        </p:spPr>
        <p:txBody>
          <a:bodyPr wrap="square">
            <a:spAutoFit/>
          </a:bodyPr>
          <a:lstStyle/>
          <a:p>
            <a:r>
              <a:rPr lang="en-GB" sz="1600" dirty="0"/>
              <a:t>Source: </a:t>
            </a:r>
            <a:r>
              <a:rPr lang="en-GB" sz="1600" dirty="0">
                <a:hlinkClick r:id="rId2"/>
              </a:rPr>
              <a:t>https://www.nhs.uk/mental-health/social-care-and-your-rights/mental-health-and-the-law/mental-health-act/</a:t>
            </a:r>
            <a:r>
              <a:rPr lang="en-GB" sz="1600" dirty="0"/>
              <a:t> </a:t>
            </a:r>
          </a:p>
        </p:txBody>
      </p:sp>
    </p:spTree>
    <p:extLst>
      <p:ext uri="{BB962C8B-B14F-4D97-AF65-F5344CB8AC3E}">
        <p14:creationId xmlns:p14="http://schemas.microsoft.com/office/powerpoint/2010/main" val="38554935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20C1D-15BD-4225-918A-79B715131136}"/>
              </a:ext>
            </a:extLst>
          </p:cNvPr>
          <p:cNvSpPr>
            <a:spLocks noGrp="1"/>
          </p:cNvSpPr>
          <p:nvPr>
            <p:ph type="title"/>
          </p:nvPr>
        </p:nvSpPr>
        <p:spPr>
          <a:xfrm>
            <a:off x="696044" y="407084"/>
            <a:ext cx="9645162" cy="894178"/>
          </a:xfrm>
        </p:spPr>
        <p:txBody>
          <a:bodyPr>
            <a:normAutofit/>
          </a:bodyPr>
          <a:lstStyle/>
          <a:p>
            <a:r>
              <a:rPr lang="en-GB" sz="4000" b="1" i="0" u="none" strike="noStrike" dirty="0">
                <a:effectLst/>
                <a:latin typeface="Helvetica" panose="020B0604020202020204" pitchFamily="34" charset="0"/>
              </a:rPr>
              <a:t>Protecting patients at risk of suicide</a:t>
            </a:r>
            <a:endParaRPr lang="en-GB" sz="4000" dirty="0"/>
          </a:p>
        </p:txBody>
      </p:sp>
      <p:sp>
        <p:nvSpPr>
          <p:cNvPr id="3" name="Content Placeholder 2">
            <a:extLst>
              <a:ext uri="{FF2B5EF4-FFF2-40B4-BE49-F238E27FC236}">
                <a16:creationId xmlns:a16="http://schemas.microsoft.com/office/drawing/2014/main" id="{1081C09B-2676-4BDC-ADF6-FFA1864D3D17}"/>
              </a:ext>
            </a:extLst>
          </p:cNvPr>
          <p:cNvSpPr>
            <a:spLocks noGrp="1"/>
          </p:cNvSpPr>
          <p:nvPr>
            <p:ph idx="1"/>
          </p:nvPr>
        </p:nvSpPr>
        <p:spPr>
          <a:xfrm>
            <a:off x="413238" y="1679330"/>
            <a:ext cx="11315700" cy="5052939"/>
          </a:xfrm>
        </p:spPr>
        <p:txBody>
          <a:bodyPr>
            <a:normAutofit/>
          </a:bodyPr>
          <a:lstStyle/>
          <a:p>
            <a:r>
              <a:rPr lang="en-GB" sz="2400" b="0" i="0" u="none" strike="noStrike" dirty="0">
                <a:effectLst/>
                <a:cs typeface="Arial" panose="020B0604020202020204" pitchFamily="34" charset="0"/>
              </a:rPr>
              <a:t>Melanie </a:t>
            </a:r>
            <a:r>
              <a:rPr lang="en-GB" sz="2400" b="0" i="0" u="none" strike="noStrike" dirty="0" err="1">
                <a:effectLst/>
                <a:cs typeface="Arial" panose="020B0604020202020204" pitchFamily="34" charset="0"/>
              </a:rPr>
              <a:t>Rabone</a:t>
            </a:r>
            <a:r>
              <a:rPr lang="en-GB" sz="2400" b="0" i="0" u="none" strike="noStrike" dirty="0">
                <a:effectLst/>
                <a:cs typeface="Arial" panose="020B0604020202020204" pitchFamily="34" charset="0"/>
              </a:rPr>
              <a:t> was 24 years old and voluntarily admitted herself to a mental health hospital after she had attempted to take her own life. </a:t>
            </a:r>
          </a:p>
          <a:p>
            <a:r>
              <a:rPr lang="en-GB" sz="2400" b="0" i="0" u="none" strike="noStrike" dirty="0">
                <a:effectLst/>
                <a:cs typeface="Arial" panose="020B0604020202020204" pitchFamily="34" charset="0"/>
              </a:rPr>
              <a:t>She was assessed as being at high risk of suicide, and while on leave from the hospital took her own life. </a:t>
            </a:r>
          </a:p>
          <a:p>
            <a:r>
              <a:rPr lang="en-GB" sz="2400" b="0" i="0" u="none" strike="noStrike" dirty="0">
                <a:effectLst/>
                <a:cs typeface="Arial" panose="020B0604020202020204" pitchFamily="34" charset="0"/>
              </a:rPr>
              <a:t>Her family took a human rights case to court, and the court ruled that the hospital had failed in their duty to protect Melanie’s right to life. </a:t>
            </a:r>
          </a:p>
          <a:p>
            <a:r>
              <a:rPr lang="en-GB" sz="2400" b="0" i="0" u="none" strike="noStrike" dirty="0">
                <a:effectLst/>
                <a:cs typeface="Arial" panose="020B0604020202020204" pitchFamily="34" charset="0"/>
              </a:rPr>
              <a:t>The hospital had a duty to take reasonable steps to protect Melanie’s life, including by delaying her under the </a:t>
            </a:r>
            <a:r>
              <a:rPr lang="en-GB" sz="2400" b="1" i="0" u="none" strike="noStrike" dirty="0">
                <a:effectLst/>
                <a:cs typeface="Arial" panose="020B0604020202020204" pitchFamily="34" charset="0"/>
              </a:rPr>
              <a:t>Mental Health Act </a:t>
            </a:r>
            <a:r>
              <a:rPr lang="en-GB" sz="2400" b="0" i="0" u="none" strike="noStrike" dirty="0">
                <a:effectLst/>
                <a:cs typeface="Arial" panose="020B0604020202020204" pitchFamily="34" charset="0"/>
              </a:rPr>
              <a:t>to try and prevent her suicide.</a:t>
            </a:r>
          </a:p>
          <a:p>
            <a:pPr marL="0" indent="0">
              <a:buNone/>
            </a:pPr>
            <a:r>
              <a:rPr lang="en-GB" sz="1000" b="0" i="0" u="none" strike="noStrike" dirty="0">
                <a:effectLst/>
                <a:cs typeface="Arial" panose="020B0604020202020204" pitchFamily="34" charset="0"/>
              </a:rPr>
              <a:t>        </a:t>
            </a:r>
          </a:p>
          <a:p>
            <a:pPr marL="0" indent="0">
              <a:buNone/>
            </a:pPr>
            <a:r>
              <a:rPr lang="en-GB" sz="1000" dirty="0">
                <a:cs typeface="Arial" panose="020B0604020202020204" pitchFamily="34" charset="0"/>
              </a:rPr>
              <a:t>        </a:t>
            </a:r>
            <a:r>
              <a:rPr lang="en-GB" sz="1000" b="0" i="0" u="none" strike="noStrike" dirty="0">
                <a:effectLst/>
                <a:cs typeface="Arial" panose="020B0604020202020204" pitchFamily="34" charset="0"/>
              </a:rPr>
              <a:t> </a:t>
            </a:r>
            <a:r>
              <a:rPr lang="en-GB" sz="1400" b="0" i="0" u="none" strike="noStrike" dirty="0">
                <a:effectLst/>
                <a:cs typeface="Arial" panose="020B0604020202020204" pitchFamily="34" charset="0"/>
              </a:rPr>
              <a:t>(</a:t>
            </a:r>
            <a:r>
              <a:rPr lang="en-GB" sz="1400" b="0" i="0" u="none" strike="noStrike" dirty="0" err="1">
                <a:effectLst/>
                <a:cs typeface="Arial" panose="020B0604020202020204" pitchFamily="34" charset="0"/>
              </a:rPr>
              <a:t>Rabone</a:t>
            </a:r>
            <a:r>
              <a:rPr lang="en-GB" sz="1400" b="0" i="0" u="none" strike="noStrike" dirty="0">
                <a:effectLst/>
                <a:cs typeface="Arial" panose="020B0604020202020204" pitchFamily="34" charset="0"/>
              </a:rPr>
              <a:t> v Pennine Case NSA Foundation Trust, 2012)</a:t>
            </a:r>
          </a:p>
          <a:p>
            <a:endParaRPr lang="en-GB" sz="1400" dirty="0"/>
          </a:p>
        </p:txBody>
      </p:sp>
      <p:pic>
        <p:nvPicPr>
          <p:cNvPr id="5" name="Picture 4" descr="A person smiling for the camera&#10;&#10;Description automatically generated">
            <a:extLst>
              <a:ext uri="{FF2B5EF4-FFF2-40B4-BE49-F238E27FC236}">
                <a16:creationId xmlns:a16="http://schemas.microsoft.com/office/drawing/2014/main" id="{75364AFA-1760-41F3-AE35-F9BF174B67A1}"/>
              </a:ext>
            </a:extLst>
          </p:cNvPr>
          <p:cNvPicPr>
            <a:picLocks noChangeAspect="1"/>
          </p:cNvPicPr>
          <p:nvPr/>
        </p:nvPicPr>
        <p:blipFill rotWithShape="1">
          <a:blip r:embed="rId2">
            <a:extLst>
              <a:ext uri="{28A0092B-C50C-407E-A947-70E740481C1C}">
                <a14:useLocalDpi xmlns:a14="http://schemas.microsoft.com/office/drawing/2010/main" val="0"/>
              </a:ext>
            </a:extLst>
          </a:blip>
          <a:srcRect t="-1" r="2532" b="11659"/>
          <a:stretch/>
        </p:blipFill>
        <p:spPr>
          <a:xfrm>
            <a:off x="10666039" y="125731"/>
            <a:ext cx="1205538" cy="1456885"/>
          </a:xfrm>
          <a:prstGeom prst="rect">
            <a:avLst/>
          </a:prstGeom>
          <a:effectLst>
            <a:outerShdw blurRad="406400" dist="317500" dir="5400000" sx="89000" sy="89000" rotWithShape="0">
              <a:prstClr val="black">
                <a:alpha val="15000"/>
              </a:prstClr>
            </a:outerShdw>
          </a:effectLst>
        </p:spPr>
      </p:pic>
    </p:spTree>
    <p:extLst>
      <p:ext uri="{BB962C8B-B14F-4D97-AF65-F5344CB8AC3E}">
        <p14:creationId xmlns:p14="http://schemas.microsoft.com/office/powerpoint/2010/main" val="254758648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9AB036E4-4819-D1CB-A668-91EAF221319B}"/>
              </a:ext>
            </a:extLst>
          </p:cNvPr>
          <p:cNvSpPr>
            <a:spLocks noGrp="1"/>
          </p:cNvSpPr>
          <p:nvPr>
            <p:ph type="title"/>
          </p:nvPr>
        </p:nvSpPr>
        <p:spPr/>
        <p:txBody>
          <a:bodyPr/>
          <a:lstStyle/>
          <a:p>
            <a:r>
              <a:rPr lang="en-GB" altLang="en-US" b="1"/>
              <a:t>QUESTION TIME</a:t>
            </a:r>
          </a:p>
        </p:txBody>
      </p:sp>
      <p:pic>
        <p:nvPicPr>
          <p:cNvPr id="17411" name="Content Placeholder 5">
            <a:extLst>
              <a:ext uri="{FF2B5EF4-FFF2-40B4-BE49-F238E27FC236}">
                <a16:creationId xmlns:a16="http://schemas.microsoft.com/office/drawing/2014/main" id="{AC121048-C379-22DC-7BA6-FB8382F83EF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872038" y="2359025"/>
            <a:ext cx="2146300" cy="2139950"/>
          </a:xfrm>
        </p:spPr>
      </p:pic>
      <p:sp>
        <p:nvSpPr>
          <p:cNvPr id="4" name="Date Placeholder 3">
            <a:extLst>
              <a:ext uri="{FF2B5EF4-FFF2-40B4-BE49-F238E27FC236}">
                <a16:creationId xmlns:a16="http://schemas.microsoft.com/office/drawing/2014/main" id="{C680AA8A-1579-8A88-4690-92C36A289B7F}"/>
              </a:ext>
            </a:extLst>
          </p:cNvPr>
          <p:cNvSpPr>
            <a:spLocks noGrp="1"/>
          </p:cNvSpPr>
          <p:nvPr>
            <p:ph type="dt" sz="quarter" idx="10"/>
          </p:nvPr>
        </p:nvSpPr>
        <p:spPr/>
        <p:txBody>
          <a:bodyPr/>
          <a:lstStyle/>
          <a:p>
            <a:pPr>
              <a:defRPr/>
            </a:pPr>
            <a:fld id="{C329EE58-E6A4-4677-BD48-D1D3A6272A9B}" type="datetime1">
              <a:rPr lang="en-GB" altLang="en-US">
                <a:solidFill>
                  <a:prstClr val="black">
                    <a:tint val="75000"/>
                  </a:prstClr>
                </a:solidFill>
                <a:latin typeface="Myriad Pro"/>
              </a:rPr>
              <a:pPr>
                <a:defRPr/>
              </a:pPr>
              <a:t>13/10/2026</a:t>
            </a:fld>
            <a:endParaRPr lang="en-GB" altLang="en-US" dirty="0">
              <a:solidFill>
                <a:prstClr val="black">
                  <a:tint val="75000"/>
                </a:prstClr>
              </a:solidFill>
              <a:latin typeface="Myriad Pro"/>
            </a:endParaRPr>
          </a:p>
        </p:txBody>
      </p:sp>
      <p:sp>
        <p:nvSpPr>
          <p:cNvPr id="17413" name="Slide Number Placeholder 4">
            <a:extLst>
              <a:ext uri="{FF2B5EF4-FFF2-40B4-BE49-F238E27FC236}">
                <a16:creationId xmlns:a16="http://schemas.microsoft.com/office/drawing/2014/main" id="{7DCCD910-55B0-4A03-02E9-6A9C273E3E8B}"/>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E432827D-8097-4BF2-903E-B04273729EB0}" type="slidenum">
              <a:rPr lang="en-GB" altLang="en-US" sz="1200">
                <a:solidFill>
                  <a:srgbClr val="898989"/>
                </a:solidFill>
                <a:cs typeface="Arial" panose="020B0604020202020204" pitchFamily="34" charset="0"/>
              </a:rPr>
              <a:pPr fontAlgn="base">
                <a:spcBef>
                  <a:spcPct val="0"/>
                </a:spcBef>
                <a:spcAft>
                  <a:spcPct val="0"/>
                </a:spcAft>
                <a:buNone/>
              </a:pPr>
              <a:t>49</a:t>
            </a:fld>
            <a:endParaRPr lang="en-GB" altLang="en-US" sz="1200">
              <a:solidFill>
                <a:srgbClr val="898989"/>
              </a:solidFill>
              <a:cs typeface="Arial" panose="020B0604020202020204" pitchFamily="34" charset="0"/>
            </a:endParaRPr>
          </a:p>
        </p:txBody>
      </p:sp>
      <p:pic>
        <p:nvPicPr>
          <p:cNvPr id="17414" name="Picture 6">
            <a:extLst>
              <a:ext uri="{FF2B5EF4-FFF2-40B4-BE49-F238E27FC236}">
                <a16:creationId xmlns:a16="http://schemas.microsoft.com/office/drawing/2014/main" id="{6D0D4BD2-3FE7-093C-1450-C5027D0FA8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1713" y="1417638"/>
            <a:ext cx="1871662" cy="244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7">
            <a:extLst>
              <a:ext uri="{FF2B5EF4-FFF2-40B4-BE49-F238E27FC236}">
                <a16:creationId xmlns:a16="http://schemas.microsoft.com/office/drawing/2014/main" id="{AF34641E-E032-FA2C-4F76-31B95F45AAA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40688" y="3644900"/>
            <a:ext cx="2468562"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03FAD-6262-4E05-C88A-B196E4788E66}"/>
              </a:ext>
            </a:extLst>
          </p:cNvPr>
          <p:cNvSpPr>
            <a:spLocks noGrp="1"/>
          </p:cNvSpPr>
          <p:nvPr>
            <p:ph type="title"/>
          </p:nvPr>
        </p:nvSpPr>
        <p:spPr/>
        <p:txBody>
          <a:bodyPr/>
          <a:lstStyle/>
          <a:p>
            <a:r>
              <a:rPr lang="en-GB" b="1" dirty="0"/>
              <a:t>What did I learn? </a:t>
            </a:r>
          </a:p>
        </p:txBody>
      </p:sp>
      <p:sp>
        <p:nvSpPr>
          <p:cNvPr id="3" name="Content Placeholder 2">
            <a:extLst>
              <a:ext uri="{FF2B5EF4-FFF2-40B4-BE49-F238E27FC236}">
                <a16:creationId xmlns:a16="http://schemas.microsoft.com/office/drawing/2014/main" id="{6B7DAD01-2BC6-5365-A802-0D4687C01ABC}"/>
              </a:ext>
            </a:extLst>
          </p:cNvPr>
          <p:cNvSpPr>
            <a:spLocks noGrp="1"/>
          </p:cNvSpPr>
          <p:nvPr>
            <p:ph idx="1"/>
          </p:nvPr>
        </p:nvSpPr>
        <p:spPr>
          <a:xfrm>
            <a:off x="3419475" y="2000251"/>
            <a:ext cx="8391526" cy="3516982"/>
          </a:xfrm>
        </p:spPr>
        <p:txBody>
          <a:bodyPr/>
          <a:lstStyle/>
          <a:p>
            <a:r>
              <a:rPr lang="en-GB" sz="4400" dirty="0"/>
              <a:t>What I have learnt today will help me in my practice because....</a:t>
            </a:r>
          </a:p>
          <a:p>
            <a:endParaRPr lang="en-GB" sz="4000" dirty="0"/>
          </a:p>
          <a:p>
            <a:endParaRPr lang="en-GB" dirty="0"/>
          </a:p>
          <a:p>
            <a:endParaRPr lang="en-GB" dirty="0"/>
          </a:p>
        </p:txBody>
      </p:sp>
      <p:sp>
        <p:nvSpPr>
          <p:cNvPr id="4" name="Date Placeholder 3">
            <a:extLst>
              <a:ext uri="{FF2B5EF4-FFF2-40B4-BE49-F238E27FC236}">
                <a16:creationId xmlns:a16="http://schemas.microsoft.com/office/drawing/2014/main" id="{B8059A93-2BCF-695B-4425-F8E7F79990EA}"/>
              </a:ext>
            </a:extLst>
          </p:cNvPr>
          <p:cNvSpPr>
            <a:spLocks noGrp="1"/>
          </p:cNvSpPr>
          <p:nvPr>
            <p:ph type="dt" sz="half" idx="10"/>
          </p:nvPr>
        </p:nvSpPr>
        <p:spPr/>
        <p:txBody>
          <a:bodyPr/>
          <a:lstStyle/>
          <a:p>
            <a:pPr>
              <a:defRPr/>
            </a:pPr>
            <a:fld id="{1AEAE516-398A-4C62-BFF5-3A06D03BAA36}" type="datetime1">
              <a:rPr lang="en-GB" altLang="en-US">
                <a:solidFill>
                  <a:prstClr val="black">
                    <a:tint val="75000"/>
                  </a:prstClr>
                </a:solidFill>
                <a:latin typeface="Myriad Pro"/>
              </a:rPr>
              <a:pPr>
                <a:defRPr/>
              </a:pPr>
              <a:t>13/10/2026</a:t>
            </a:fld>
            <a:endParaRPr lang="en-GB" altLang="en-US" dirty="0">
              <a:solidFill>
                <a:prstClr val="black">
                  <a:tint val="75000"/>
                </a:prstClr>
              </a:solidFill>
              <a:latin typeface="Myriad Pro"/>
            </a:endParaRPr>
          </a:p>
        </p:txBody>
      </p:sp>
      <p:sp>
        <p:nvSpPr>
          <p:cNvPr id="5" name="Slide Number Placeholder 4">
            <a:extLst>
              <a:ext uri="{FF2B5EF4-FFF2-40B4-BE49-F238E27FC236}">
                <a16:creationId xmlns:a16="http://schemas.microsoft.com/office/drawing/2014/main" id="{3D35492F-71C9-2383-4E2A-8CEFE6A25CE0}"/>
              </a:ext>
            </a:extLst>
          </p:cNvPr>
          <p:cNvSpPr>
            <a:spLocks noGrp="1"/>
          </p:cNvSpPr>
          <p:nvPr>
            <p:ph type="sldNum" sz="quarter" idx="12"/>
          </p:nvPr>
        </p:nvSpPr>
        <p:spPr/>
        <p:txBody>
          <a:bodyPr/>
          <a:lstStyle/>
          <a:p>
            <a:pPr fontAlgn="base">
              <a:spcBef>
                <a:spcPct val="0"/>
              </a:spcBef>
              <a:spcAft>
                <a:spcPct val="0"/>
              </a:spcAft>
              <a:defRPr/>
            </a:pPr>
            <a:fld id="{7A1CCF11-17A1-496D-A53A-015F807BD464}" type="slidenum">
              <a:rPr lang="en-GB" altLang="en-US">
                <a:cs typeface="Arial" panose="020B0604020202020204" pitchFamily="34" charset="0"/>
              </a:rPr>
              <a:pPr fontAlgn="base">
                <a:spcBef>
                  <a:spcPct val="0"/>
                </a:spcBef>
                <a:spcAft>
                  <a:spcPct val="0"/>
                </a:spcAft>
                <a:defRPr/>
              </a:pPr>
              <a:t>50</a:t>
            </a:fld>
            <a:endParaRPr lang="en-GB" altLang="en-US">
              <a:cs typeface="Arial" panose="020B0604020202020204" pitchFamily="34" charset="0"/>
            </a:endParaRPr>
          </a:p>
        </p:txBody>
      </p:sp>
      <p:pic>
        <p:nvPicPr>
          <p:cNvPr id="6" name="Picture 5">
            <a:extLst>
              <a:ext uri="{FF2B5EF4-FFF2-40B4-BE49-F238E27FC236}">
                <a16:creationId xmlns:a16="http://schemas.microsoft.com/office/drawing/2014/main" id="{3A9995A7-C021-18DB-16A4-B2B9E4DA1FB7}"/>
              </a:ext>
            </a:extLst>
          </p:cNvPr>
          <p:cNvPicPr>
            <a:picLocks noChangeAspect="1"/>
          </p:cNvPicPr>
          <p:nvPr/>
        </p:nvPicPr>
        <p:blipFill>
          <a:blip r:embed="rId2"/>
          <a:stretch>
            <a:fillRect/>
          </a:stretch>
        </p:blipFill>
        <p:spPr>
          <a:xfrm>
            <a:off x="876301" y="1828800"/>
            <a:ext cx="2058582" cy="2925030"/>
          </a:xfrm>
          <a:prstGeom prst="rect">
            <a:avLst/>
          </a:prstGeom>
        </p:spPr>
      </p:pic>
    </p:spTree>
    <p:extLst>
      <p:ext uri="{BB962C8B-B14F-4D97-AF65-F5344CB8AC3E}">
        <p14:creationId xmlns:p14="http://schemas.microsoft.com/office/powerpoint/2010/main" val="410789169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833A3-5138-D04F-1385-619E66578777}"/>
              </a:ext>
            </a:extLst>
          </p:cNvPr>
          <p:cNvSpPr>
            <a:spLocks noGrp="1"/>
          </p:cNvSpPr>
          <p:nvPr>
            <p:ph type="title"/>
          </p:nvPr>
        </p:nvSpPr>
        <p:spPr/>
        <p:txBody>
          <a:bodyPr/>
          <a:lstStyle/>
          <a:p>
            <a:r>
              <a:rPr lang="en-GB" b="1" dirty="0"/>
              <a:t>References </a:t>
            </a:r>
          </a:p>
        </p:txBody>
      </p:sp>
      <p:sp>
        <p:nvSpPr>
          <p:cNvPr id="3" name="Content Placeholder 2">
            <a:extLst>
              <a:ext uri="{FF2B5EF4-FFF2-40B4-BE49-F238E27FC236}">
                <a16:creationId xmlns:a16="http://schemas.microsoft.com/office/drawing/2014/main" id="{8F539EF5-85CD-A1F1-2A1E-386DEB417770}"/>
              </a:ext>
            </a:extLst>
          </p:cNvPr>
          <p:cNvSpPr>
            <a:spLocks noGrp="1"/>
          </p:cNvSpPr>
          <p:nvPr>
            <p:ph idx="1"/>
          </p:nvPr>
        </p:nvSpPr>
        <p:spPr/>
        <p:txBody>
          <a:bodyPr/>
          <a:lstStyle/>
          <a:p>
            <a:r>
              <a:rPr lang="en-GB" sz="2400" dirty="0"/>
              <a:t>NHS (2022) </a:t>
            </a:r>
            <a:r>
              <a:rPr lang="en-GB" sz="2400" i="1" dirty="0"/>
              <a:t>Mental Health Act. </a:t>
            </a:r>
            <a:r>
              <a:rPr lang="en-GB" sz="2400" dirty="0"/>
              <a:t>Available at: </a:t>
            </a:r>
            <a:r>
              <a:rPr lang="en-GB" sz="2400" dirty="0">
                <a:hlinkClick r:id="rId2"/>
              </a:rPr>
              <a:t>https://www.nhs.uk/mental-health/social-care-and-your-rights/mental-health-and-the-law/mental-health-act/</a:t>
            </a:r>
            <a:r>
              <a:rPr lang="en-GB" sz="2400" dirty="0"/>
              <a:t> (Accessed: 7 July 2022). </a:t>
            </a:r>
          </a:p>
          <a:p>
            <a:r>
              <a:rPr lang="en-GB" sz="2400" dirty="0"/>
              <a:t>SCIE - Social Care Institute for Excellence (2022) </a:t>
            </a:r>
            <a:r>
              <a:rPr lang="en-GB" sz="2400" i="1" dirty="0"/>
              <a:t>Key adult social care legislation. </a:t>
            </a:r>
            <a:r>
              <a:rPr lang="en-GB" sz="2400" dirty="0"/>
              <a:t>Available at: </a:t>
            </a:r>
            <a:r>
              <a:rPr lang="en-GB" sz="2400" dirty="0">
                <a:hlinkClick r:id="rId3"/>
              </a:rPr>
              <a:t>https://www.scie.org.uk/key-social-care-legislation/health-and-safety</a:t>
            </a:r>
            <a:r>
              <a:rPr lang="en-GB" sz="2400" dirty="0"/>
              <a:t> (Accessed: 7 July 2022). </a:t>
            </a:r>
          </a:p>
          <a:p>
            <a:endParaRPr lang="en-GB" sz="2400" dirty="0"/>
          </a:p>
          <a:p>
            <a:endParaRPr lang="en-GB" dirty="0"/>
          </a:p>
        </p:txBody>
      </p:sp>
      <p:sp>
        <p:nvSpPr>
          <p:cNvPr id="4" name="Date Placeholder 3">
            <a:extLst>
              <a:ext uri="{FF2B5EF4-FFF2-40B4-BE49-F238E27FC236}">
                <a16:creationId xmlns:a16="http://schemas.microsoft.com/office/drawing/2014/main" id="{3C82AFB6-F196-0882-5B3F-4DF755C08069}"/>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48ECBE07-4487-3950-6239-15A440BB2847}"/>
              </a:ext>
            </a:extLst>
          </p:cNvPr>
          <p:cNvSpPr>
            <a:spLocks noGrp="1"/>
          </p:cNvSpPr>
          <p:nvPr>
            <p:ph type="sldNum" sz="quarter" idx="12"/>
          </p:nvPr>
        </p:nvSpPr>
        <p:spPr/>
        <p:txBody>
          <a:bodyPr/>
          <a:lstStyle/>
          <a:p>
            <a:pPr>
              <a:defRPr/>
            </a:pPr>
            <a:fld id="{8B34AADE-47AB-4FD6-A959-68A9E6432E18}" type="slidenum">
              <a:rPr lang="en-GB" altLang="en-US" smtClean="0"/>
              <a:pPr>
                <a:defRPr/>
              </a:pPr>
              <a:t>51</a:t>
            </a:fld>
            <a:endParaRPr lang="en-GB" altLang="en-US"/>
          </a:p>
        </p:txBody>
      </p:sp>
    </p:spTree>
    <p:extLst>
      <p:ext uri="{BB962C8B-B14F-4D97-AF65-F5344CB8AC3E}">
        <p14:creationId xmlns:p14="http://schemas.microsoft.com/office/powerpoint/2010/main" val="41640644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607</TotalTime>
  <Words>4099</Words>
  <Application>Microsoft Office PowerPoint</Application>
  <PresentationFormat>Widescreen</PresentationFormat>
  <Paragraphs>423</Paragraphs>
  <Slides>51</Slides>
  <Notes>16</Notes>
  <HiddenSlides>0</HiddenSlides>
  <MMClips>4</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51</vt:i4>
      </vt:variant>
    </vt:vector>
  </HeadingPairs>
  <TitlesOfParts>
    <vt:vector size="61" baseType="lpstr">
      <vt:lpstr>&amp;quot</vt:lpstr>
      <vt:lpstr>Aptos</vt:lpstr>
      <vt:lpstr>arial</vt:lpstr>
      <vt:lpstr>arial</vt:lpstr>
      <vt:lpstr>Calibri</vt:lpstr>
      <vt:lpstr>Google Sans</vt:lpstr>
      <vt:lpstr>Helvetica</vt:lpstr>
      <vt:lpstr>Myriad Pro</vt:lpstr>
      <vt:lpstr>poppins</vt:lpstr>
      <vt:lpstr>20140311PresentationUWTSDTemplate</vt:lpstr>
      <vt:lpstr>Principles of Health and Social Care Practice  (BMHP5016)   Week 5: Legislation in Health and Social Care</vt:lpstr>
      <vt:lpstr>Aim of Lecture  (Week 5) </vt:lpstr>
      <vt:lpstr>Learning objectives  (Week 5)</vt:lpstr>
      <vt:lpstr>Group task - 20 minutes</vt:lpstr>
      <vt:lpstr>The relationship between legislation, policy, regulations, and standards</vt:lpstr>
      <vt:lpstr>The relationship between legislation, policy, regulations, and standards</vt:lpstr>
      <vt:lpstr>What are standards? </vt:lpstr>
      <vt:lpstr>Activity</vt:lpstr>
      <vt:lpstr>The Care Quality Commission (CQC)</vt:lpstr>
      <vt:lpstr>The Office for Standards in Education, Children's Services and Skills (Ofsted)</vt:lpstr>
      <vt:lpstr>Recognising people’s rights in law</vt:lpstr>
      <vt:lpstr>Group Work – 25 minutes  </vt:lpstr>
      <vt:lpstr>Human rights make sure people are:</vt:lpstr>
      <vt:lpstr>Video: What are human rights?</vt:lpstr>
      <vt:lpstr>Background</vt:lpstr>
      <vt:lpstr> Human Rights </vt:lpstr>
      <vt:lpstr>The Human Rights Act (1998)</vt:lpstr>
      <vt:lpstr>PowerPoint Presentation</vt:lpstr>
      <vt:lpstr>Scope of The Human Rights Act 1998</vt:lpstr>
      <vt:lpstr>Scope of the HRA 1998</vt:lpstr>
      <vt:lpstr>The Equality Act (2010)</vt:lpstr>
      <vt:lpstr>Video: What is disability discrimination?</vt:lpstr>
      <vt:lpstr>Data Protection Act (2018)</vt:lpstr>
      <vt:lpstr>The Care Act (2014)</vt:lpstr>
      <vt:lpstr>Key Legislation protecting vulnerable people from harm and abuse</vt:lpstr>
      <vt:lpstr>What is Safeguarding? </vt:lpstr>
      <vt:lpstr>Safeguarding</vt:lpstr>
      <vt:lpstr>Why is Safeguarding Important? </vt:lpstr>
      <vt:lpstr>Video: Safeguarding Children in Social Care Settings – share your thoughts on the video</vt:lpstr>
      <vt:lpstr>Key Legislation &amp; Statutory Guidance in Safeguarding Children</vt:lpstr>
      <vt:lpstr>Local Government responsibilities to safeguarding adults?</vt:lpstr>
      <vt:lpstr>What is Adult Safeguarding?</vt:lpstr>
      <vt:lpstr>             What is safeguarding in action? </vt:lpstr>
      <vt:lpstr>Safeguarding – A Balancing Act</vt:lpstr>
      <vt:lpstr> Six Guiding Principles of Safeguarding Adults (Care Act 2014)</vt:lpstr>
      <vt:lpstr>                   Six Principles of Adult Safeguarding</vt:lpstr>
      <vt:lpstr>What about us?</vt:lpstr>
      <vt:lpstr>Six Principles of Adult Safeguarding (1/2)</vt:lpstr>
      <vt:lpstr>Six Principles of Adult Safeguarding (2/2)</vt:lpstr>
      <vt:lpstr>Discussion</vt:lpstr>
      <vt:lpstr>  </vt:lpstr>
      <vt:lpstr>Safeguarding Vulnerable Groups Act (2006) </vt:lpstr>
      <vt:lpstr> Health and Safety at Work Act (1974) </vt:lpstr>
      <vt:lpstr>What is Mental Capacity?  </vt:lpstr>
      <vt:lpstr>Mental Capacity Act (2005)</vt:lpstr>
      <vt:lpstr>Video: The Role Of The IMCA - Independent Mental Capacity Advocate</vt:lpstr>
      <vt:lpstr>The Mental Health Act (1983)</vt:lpstr>
      <vt:lpstr>Protecting patients at risk of suicide</vt:lpstr>
      <vt:lpstr>QUESTION TIME</vt:lpstr>
      <vt:lpstr>What did I learn?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Principles of Health and Social Care Practice  (BMHP5016_LON)</dc:title>
  <dc:creator>bianca sanfilippo</dc:creator>
  <cp:lastModifiedBy>user</cp:lastModifiedBy>
  <cp:revision>38</cp:revision>
  <dcterms:created xsi:type="dcterms:W3CDTF">2022-07-06T09:38:14Z</dcterms:created>
  <dcterms:modified xsi:type="dcterms:W3CDTF">2026-10-13T11:37:48Z</dcterms:modified>
</cp:coreProperties>
</file>