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61" r:id="rId1"/>
  </p:sldMasterIdLst>
  <p:notesMasterIdLst>
    <p:notesMasterId r:id="rId18"/>
  </p:notesMasterIdLst>
  <p:sldIdLst>
    <p:sldId id="256" r:id="rId2"/>
    <p:sldId id="257" r:id="rId3"/>
    <p:sldId id="258" r:id="rId4"/>
    <p:sldId id="259" r:id="rId5"/>
    <p:sldId id="323" r:id="rId6"/>
    <p:sldId id="260" r:id="rId7"/>
    <p:sldId id="327" r:id="rId8"/>
    <p:sldId id="261" r:id="rId9"/>
    <p:sldId id="325" r:id="rId10"/>
    <p:sldId id="263" r:id="rId11"/>
    <p:sldId id="326" r:id="rId12"/>
    <p:sldId id="262" r:id="rId13"/>
    <p:sldId id="324" r:id="rId14"/>
    <p:sldId id="328" r:id="rId15"/>
    <p:sldId id="322" r:id="rId16"/>
    <p:sldId id="265" r:id="rId17"/>
  </p:sldIdLst>
  <p:sldSz cx="18288000" cy="10287000"/>
  <p:notesSz cx="6858000" cy="9144000"/>
  <p:embeddedFontLst>
    <p:embeddedFont>
      <p:font typeface="Trebuchet MS" panose="020B0603020202020204" pitchFamily="34" charset="0"/>
      <p:regular r:id="rId19"/>
      <p:bold r:id="rId20"/>
      <p:italic r:id="rId21"/>
      <p:boldItalic r:id="rId22"/>
    </p:embeddedFont>
    <p:embeddedFont>
      <p:font typeface="Arial Black" panose="020B0A04020102020204" pitchFamily="34" charset="0"/>
      <p:bold r:id="rId23"/>
    </p:embeddedFont>
    <p:embeddedFont>
      <p:font typeface="Wingdings 3" panose="05040102010807070707" pitchFamily="18" charset="2"/>
      <p:regular r:id="rId24"/>
    </p:embeddedFont>
    <p:embeddedFont>
      <p:font typeface="Calibri" panose="020F0502020204030204" pitchFamily="34" charset="0"/>
      <p:regular r:id="rId25"/>
      <p:bold r:id="rId26"/>
      <p:italic r:id="rId27"/>
      <p:boldItalic r:id="rId28"/>
    </p:embeddedFont>
    <p:embeddedFont>
      <p:font typeface="Open Sauce Heavy" panose="020B0604020202020204" charset="0"/>
      <p:regular r:id="rId2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6" d="100"/>
          <a:sy n="56" d="100"/>
        </p:scale>
        <p:origin x="610" y="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7FA65D-FFAD-43E6-AB0C-03AD481896C1}"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D2629B-AB3D-4B04-AC65-E49415BDDA00}" type="slidenum">
              <a:rPr lang="en-GB" smtClean="0"/>
              <a:t>‹#›</a:t>
            </a:fld>
            <a:endParaRPr lang="en-GB"/>
          </a:p>
        </p:txBody>
      </p:sp>
    </p:spTree>
    <p:extLst>
      <p:ext uri="{BB962C8B-B14F-4D97-AF65-F5344CB8AC3E}">
        <p14:creationId xmlns:p14="http://schemas.microsoft.com/office/powerpoint/2010/main" val="3643654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D2629B-AB3D-4B04-AC65-E49415BDDA00}" type="slidenum">
              <a:rPr lang="en-GB" smtClean="0"/>
              <a:t>1</a:t>
            </a:fld>
            <a:endParaRPr lang="en-GB"/>
          </a:p>
        </p:txBody>
      </p:sp>
    </p:spTree>
    <p:extLst>
      <p:ext uri="{BB962C8B-B14F-4D97-AF65-F5344CB8AC3E}">
        <p14:creationId xmlns:p14="http://schemas.microsoft.com/office/powerpoint/2010/main" val="1564081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D2629B-AB3D-4B04-AC65-E49415BDDA00}" type="slidenum">
              <a:rPr lang="en-GB" smtClean="0"/>
              <a:t>2</a:t>
            </a:fld>
            <a:endParaRPr lang="en-GB"/>
          </a:p>
        </p:txBody>
      </p:sp>
    </p:spTree>
    <p:extLst>
      <p:ext uri="{BB962C8B-B14F-4D97-AF65-F5344CB8AC3E}">
        <p14:creationId xmlns:p14="http://schemas.microsoft.com/office/powerpoint/2010/main" val="2628369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D2629B-AB3D-4B04-AC65-E49415BDDA00}" type="slidenum">
              <a:rPr lang="en-GB" smtClean="0"/>
              <a:t>5</a:t>
            </a:fld>
            <a:endParaRPr lang="en-GB"/>
          </a:p>
        </p:txBody>
      </p:sp>
    </p:spTree>
    <p:extLst>
      <p:ext uri="{BB962C8B-B14F-4D97-AF65-F5344CB8AC3E}">
        <p14:creationId xmlns:p14="http://schemas.microsoft.com/office/powerpoint/2010/main" val="1198144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5088148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12700"/>
            <a:ext cx="18288000" cy="10299701"/>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260601" y="3606801"/>
            <a:ext cx="11650404" cy="2469453"/>
          </a:xfrm>
        </p:spPr>
        <p:txBody>
          <a:bodyPr anchor="b">
            <a:noAutofit/>
          </a:bodyPr>
          <a:lstStyle>
            <a:lvl1pPr algn="r">
              <a:defRPr sz="81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2260601" y="6076250"/>
            <a:ext cx="11650404" cy="1645349"/>
          </a:xfrm>
        </p:spPr>
        <p:txBody>
          <a:bodyPr anchor="t"/>
          <a:lstStyle>
            <a:lvl1pPr marL="0" indent="0" algn="r">
              <a:buNone/>
              <a:defRPr>
                <a:solidFill>
                  <a:schemeClr val="tx1">
                    <a:lumMod val="50000"/>
                    <a:lumOff val="50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49124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54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21091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6003" y="4051301"/>
            <a:ext cx="12895002" cy="2739872"/>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1290600"/>
          </a:xfrm>
        </p:spPr>
        <p:txBody>
          <a:bodyPr anchor="t"/>
          <a:lstStyle>
            <a:lvl1pPr marL="0" indent="0" algn="l">
              <a:buNone/>
              <a:defRPr sz="30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10069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16002" y="3240884"/>
            <a:ext cx="6276053" cy="58211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34955" y="3240884"/>
            <a:ext cx="6276051" cy="5821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90697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13618" y="3241475"/>
            <a:ext cx="6278435"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013618" y="4105868"/>
            <a:ext cx="6278435"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32575" y="3241475"/>
            <a:ext cx="6278427"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7632577" y="4105868"/>
            <a:ext cx="6278426"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89734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16001" y="914400"/>
            <a:ext cx="12895002" cy="19812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40859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64684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1" y="2247906"/>
            <a:ext cx="5781792" cy="1917699"/>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7140692" y="772387"/>
            <a:ext cx="6770312" cy="828965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16001" y="4165604"/>
            <a:ext cx="5781792" cy="3876674"/>
          </a:xfrm>
        </p:spPr>
        <p:txBody>
          <a:bodyPr>
            <a:normAutofit/>
          </a:bodyPr>
          <a:lstStyle>
            <a:lvl1pPr marL="0" indent="0">
              <a:buNone/>
              <a:defRPr sz="2100"/>
            </a:lvl1pPr>
            <a:lvl2pPr marL="685595" indent="0">
              <a:buNone/>
              <a:defRPr sz="2100"/>
            </a:lvl2pPr>
            <a:lvl3pPr marL="1371189" indent="0">
              <a:buNone/>
              <a:defRPr sz="1800"/>
            </a:lvl3pPr>
            <a:lvl4pPr marL="2056784" indent="0">
              <a:buNone/>
              <a:defRPr sz="1500"/>
            </a:lvl4pPr>
            <a:lvl5pPr marL="2742377" indent="0">
              <a:buNone/>
              <a:defRPr sz="1500"/>
            </a:lvl5pPr>
            <a:lvl6pPr marL="3427971" indent="0">
              <a:buNone/>
              <a:defRPr sz="1500"/>
            </a:lvl6pPr>
            <a:lvl7pPr marL="4113566" indent="0">
              <a:buNone/>
              <a:defRPr sz="1500"/>
            </a:lvl7pPr>
            <a:lvl8pPr marL="4799160" indent="0">
              <a:buNone/>
              <a:defRPr sz="1500"/>
            </a:lvl8pPr>
            <a:lvl9pPr marL="5484755"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56354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2" y="7200900"/>
            <a:ext cx="12895001"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16001" y="914400"/>
            <a:ext cx="12895002" cy="5768577"/>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16002" y="8051007"/>
            <a:ext cx="12895001" cy="1011036"/>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22992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3" y="914400"/>
            <a:ext cx="12895002" cy="5105400"/>
          </a:xfrm>
        </p:spPr>
        <p:txBody>
          <a:bodyPr anchor="ctr">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3495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49209" y="5448300"/>
            <a:ext cx="10836786"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0" name="TextBox 19"/>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latin typeface="Arial"/>
              </a:rPr>
              <a:t>”</a:t>
            </a:r>
            <a:endParaRPr lang="en-US" sz="2700" dirty="0">
              <a:solidFill>
                <a:schemeClr val="accent1">
                  <a:lumMod val="60000"/>
                  <a:lumOff val="40000"/>
                </a:schemeClr>
              </a:solidFill>
              <a:latin typeface="Arial"/>
            </a:endParaRPr>
          </a:p>
        </p:txBody>
      </p:sp>
    </p:spTree>
    <p:extLst>
      <p:ext uri="{BB962C8B-B14F-4D97-AF65-F5344CB8AC3E}">
        <p14:creationId xmlns:p14="http://schemas.microsoft.com/office/powerpoint/2010/main" val="9981661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16003" y="2897982"/>
            <a:ext cx="12895002" cy="3893190"/>
          </a:xfrm>
        </p:spPr>
        <p:txBody>
          <a:bodyPr anchor="b">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145314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tx1">
                    <a:lumMod val="75000"/>
                    <a:lumOff val="25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24314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8699" y="914400"/>
            <a:ext cx="12882305"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70887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441824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951510" y="914399"/>
            <a:ext cx="1957115" cy="787717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016003" y="914400"/>
            <a:ext cx="10590225" cy="78771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84857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xmlns="" id="{376CF4B8-1811-BD21-43A7-560AC4724F3B}"/>
              </a:ext>
              <a:ext uri="{C183D7F6-B498-43B3-948B-1728B52AA6E4}">
                <adec:decorative xmlns:adec="http://schemas.microsoft.com/office/drawing/2017/decorative" xmlns="" val="1"/>
              </a:ext>
            </a:extLst>
          </p:cNvPr>
          <p:cNvSpPr/>
          <p:nvPr userDrawn="1"/>
        </p:nvSpPr>
        <p:spPr>
          <a:xfrm>
            <a:off x="-36096" y="0"/>
            <a:ext cx="18324095" cy="52006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675" dirty="0"/>
          </a:p>
        </p:txBody>
      </p:sp>
      <p:sp>
        <p:nvSpPr>
          <p:cNvPr id="34" name="Rectangle 33">
            <a:extLst>
              <a:ext uri="{FF2B5EF4-FFF2-40B4-BE49-F238E27FC236}">
                <a16:creationId xmlns:a16="http://schemas.microsoft.com/office/drawing/2014/main" xmlns="" id="{30B7B4F0-D3BC-63DF-6429-F771BE5A3270}"/>
              </a:ext>
              <a:ext uri="{C183D7F6-B498-43B3-948B-1728B52AA6E4}">
                <adec:decorative xmlns:adec="http://schemas.microsoft.com/office/drawing/2017/decorative" xmlns="" val="1"/>
              </a:ext>
            </a:extLst>
          </p:cNvPr>
          <p:cNvSpPr/>
          <p:nvPr userDrawn="1"/>
        </p:nvSpPr>
        <p:spPr>
          <a:xfrm>
            <a:off x="665020" y="630740"/>
            <a:ext cx="16957964" cy="904009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 name="Title 1">
            <a:extLst>
              <a:ext uri="{FF2B5EF4-FFF2-40B4-BE49-F238E27FC236}">
                <a16:creationId xmlns:a16="http://schemas.microsoft.com/office/drawing/2014/main" xmlns="" id="{A65C6DDD-D2BB-0153-0F53-9F7C17BDFD2B}"/>
              </a:ext>
            </a:extLst>
          </p:cNvPr>
          <p:cNvSpPr>
            <a:spLocks noGrp="1"/>
          </p:cNvSpPr>
          <p:nvPr>
            <p:ph type="title" hasCustomPrompt="1"/>
          </p:nvPr>
        </p:nvSpPr>
        <p:spPr>
          <a:xfrm>
            <a:off x="1371601" y="1585912"/>
            <a:ext cx="15767441" cy="1519178"/>
          </a:xfrm>
        </p:spPr>
        <p:txBody>
          <a:bodyPr tIns="0" bIns="0"/>
          <a:lstStyle>
            <a:lvl1pPr algn="ctr">
              <a:lnSpc>
                <a:spcPct val="100000"/>
              </a:lnSpc>
              <a:defRPr sz="54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xmlns="" id="{4D6DED8E-165F-59D7-F01C-4EF0446E5FC0}"/>
              </a:ext>
            </a:extLst>
          </p:cNvPr>
          <p:cNvSpPr>
            <a:spLocks noGrp="1"/>
          </p:cNvSpPr>
          <p:nvPr userDrawn="1">
            <p:ph sz="quarter" idx="4" hasCustomPrompt="1"/>
          </p:nvPr>
        </p:nvSpPr>
        <p:spPr>
          <a:xfrm>
            <a:off x="1371601" y="3474101"/>
            <a:ext cx="15767441" cy="5922836"/>
          </a:xfrm>
        </p:spPr>
        <p:txBody>
          <a:bodyPr lIns="91440" tIns="91440" rIns="91440" bIns="91440">
            <a:normAutofit/>
          </a:bodyPr>
          <a:lstStyle>
            <a:lvl1pPr>
              <a:spcBef>
                <a:spcPts val="1500"/>
              </a:spcBef>
              <a:defRPr sz="2700"/>
            </a:lvl1pPr>
            <a:lvl2pPr>
              <a:spcBef>
                <a:spcPts val="1500"/>
              </a:spcBef>
              <a:defRPr sz="2700"/>
            </a:lvl2pPr>
            <a:lvl3pPr>
              <a:spcBef>
                <a:spcPts val="1500"/>
              </a:spcBef>
              <a:defRPr sz="2700"/>
            </a:lvl3pPr>
            <a:lvl4pPr>
              <a:spcBef>
                <a:spcPts val="1500"/>
              </a:spcBef>
              <a:defRPr sz="2700"/>
            </a:lvl4pPr>
            <a:lvl5pPr>
              <a:spcBef>
                <a:spcPts val="1500"/>
              </a:spcBef>
              <a:defRPr sz="27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xmlns="" id="{2933FDAB-13EE-5F9F-5DFC-A5A60BC63623}"/>
              </a:ext>
            </a:extLst>
          </p:cNvPr>
          <p:cNvSpPr>
            <a:spLocks noGrp="1"/>
          </p:cNvSpPr>
          <p:nvPr>
            <p:ph type="sldNum" sz="quarter" idx="10"/>
          </p:nvPr>
        </p:nvSpPr>
        <p:spPr>
          <a:xfrm>
            <a:off x="15537656" y="685799"/>
            <a:ext cx="1601384" cy="707234"/>
          </a:xfrm>
        </p:spPr>
        <p:txBody>
          <a:bodyPr/>
          <a:lstStyle>
            <a:lvl1pPr>
              <a:defRPr sz="24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847338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12700"/>
            <a:ext cx="18288000" cy="10299701"/>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1016001" y="914400"/>
            <a:ext cx="12895002" cy="19812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16001" y="3240884"/>
            <a:ext cx="12895002" cy="5821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807700" y="9062044"/>
            <a:ext cx="1367909" cy="547688"/>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3/24/2026</a:t>
            </a:fld>
            <a:endParaRPr lang="en-US"/>
          </a:p>
        </p:txBody>
      </p:sp>
      <p:sp>
        <p:nvSpPr>
          <p:cNvPr id="5" name="Footer Placeholder 4"/>
          <p:cNvSpPr>
            <a:spLocks noGrp="1"/>
          </p:cNvSpPr>
          <p:nvPr>
            <p:ph type="ftr" sz="quarter" idx="3"/>
          </p:nvPr>
        </p:nvSpPr>
        <p:spPr>
          <a:xfrm>
            <a:off x="1016001" y="9062044"/>
            <a:ext cx="9446418"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885995" y="9062044"/>
            <a:ext cx="1025009" cy="547688"/>
          </a:xfrm>
          <a:prstGeom prst="rect">
            <a:avLst/>
          </a:prstGeom>
        </p:spPr>
        <p:txBody>
          <a:bodyPr vert="horz" lIns="91440" tIns="45720" rIns="91440" bIns="45720" rtlCol="0" anchor="ctr"/>
          <a:lstStyle>
            <a:lvl1pPr algn="r">
              <a:defRPr sz="135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04217936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6858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SzPct val="80000"/>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SzPct val="80000"/>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36401/JQSH-23-42" TargetMode="External"/><Relationship Id="rId13" Type="http://schemas.openxmlformats.org/officeDocument/2006/relationships/hyperlink" Target="https://doi.org/10.1108/jhom-07-2022-0202" TargetMode="External"/><Relationship Id="rId18" Type="http://schemas.openxmlformats.org/officeDocument/2006/relationships/hyperlink" Target="https://doi.org/10.1007/s11845-023-03336-3" TargetMode="External"/><Relationship Id="rId3" Type="http://schemas.openxmlformats.org/officeDocument/2006/relationships/hyperlink" Target="https://doi.org/10.3389/fpubh.2017.00306" TargetMode="External"/><Relationship Id="rId7" Type="http://schemas.openxmlformats.org/officeDocument/2006/relationships/hyperlink" Target="https://doi.org/10.3389/frhs.2025.1581516" TargetMode="External"/><Relationship Id="rId12" Type="http://schemas.openxmlformats.org/officeDocument/2006/relationships/hyperlink" Target="https://doi.org/10.1108/jhom-10-2020-0388" TargetMode="External"/><Relationship Id="rId17" Type="http://schemas.openxmlformats.org/officeDocument/2006/relationships/hyperlink" Target="https://www.ncbi.nlm.nih.gov/pmc/articles/PMC8514562/" TargetMode="External"/><Relationship Id="rId2" Type="http://schemas.openxmlformats.org/officeDocument/2006/relationships/notesSlide" Target="../notesSlides/notesSlide4.xml"/><Relationship Id="rId16" Type="http://schemas.openxmlformats.org/officeDocument/2006/relationships/hyperlink" Target="https://doi.org/10.1177/01410768221098247" TargetMode="External"/><Relationship Id="rId1" Type="http://schemas.openxmlformats.org/officeDocument/2006/relationships/slideLayout" Target="../slideLayouts/slideLayout17.xml"/><Relationship Id="rId6" Type="http://schemas.openxmlformats.org/officeDocument/2006/relationships/hyperlink" Target="https://assets.publishing.service.gov.uk/media/57a08d59ed915d622c001935/Clinical-governance-in-the-UK-NHS.pdf" TargetMode="External"/><Relationship Id="rId11" Type="http://schemas.openxmlformats.org/officeDocument/2006/relationships/hyperlink" Target="https://www.england.nhs.uk/mat-transformation/matrons-handbook/governance-patient-safety-and-quality/" TargetMode="External"/><Relationship Id="rId5" Type="http://schemas.openxmlformats.org/officeDocument/2006/relationships/hyperlink" Target="https://dfwhcfoundation.org/what-is-the-swiss-cheese-model-of-harm/" TargetMode="External"/><Relationship Id="rId15" Type="http://schemas.openxmlformats.org/officeDocument/2006/relationships/hyperlink" Target="https://www.ncbi.nlm.nih.gov/books/NBK607994/" TargetMode="External"/><Relationship Id="rId10" Type="http://schemas.openxmlformats.org/officeDocument/2006/relationships/hyperlink" Target="https://doi.org/10.4236/jbm.2024.1212032" TargetMode="External"/><Relationship Id="rId4" Type="http://schemas.openxmlformats.org/officeDocument/2006/relationships/hyperlink" Target="https://doi.org/10.1080/00207233.2025.2563486" TargetMode="External"/><Relationship Id="rId9" Type="http://schemas.openxmlformats.org/officeDocument/2006/relationships/hyperlink" Target="https://doi.org/10.3389/frhs.2025.1566335" TargetMode="External"/><Relationship Id="rId14" Type="http://schemas.openxmlformats.org/officeDocument/2006/relationships/hyperlink" Target="https://doi.org/10.1136/bmjopen-2015-008128"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1961"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p:spPr>
        <p:style>
          <a:lnRef idx="1">
            <a:schemeClr val="accent5"/>
          </a:lnRef>
          <a:fillRef idx="2">
            <a:schemeClr val="accent5"/>
          </a:fillRef>
          <a:effectRef idx="1">
            <a:schemeClr val="accent5"/>
          </a:effectRef>
          <a:fontRef idx="minor">
            <a:schemeClr val="dk1"/>
          </a:fontRef>
        </p:style>
      </p:sp>
      <p:grpSp>
        <p:nvGrpSpPr>
          <p:cNvPr id="6" name="Group 6"/>
          <p:cNvGrpSpPr/>
          <p:nvPr/>
        </p:nvGrpSpPr>
        <p:grpSpPr>
          <a:xfrm rot="578115">
            <a:off x="11117218" y="-320786"/>
            <a:ext cx="744613" cy="10953495"/>
            <a:chOff x="0" y="0"/>
            <a:chExt cx="196112" cy="2884871"/>
          </a:xfrm>
        </p:grpSpPr>
        <p:sp>
          <p:nvSpPr>
            <p:cNvPr id="7" name="Freeform 7"/>
            <p:cNvSpPr/>
            <p:nvPr/>
          </p:nvSpPr>
          <p:spPr>
            <a:xfrm>
              <a:off x="0" y="0"/>
              <a:ext cx="196112" cy="2884871"/>
            </a:xfrm>
            <a:custGeom>
              <a:avLst/>
              <a:gdLst/>
              <a:ahLst/>
              <a:cxnLst/>
              <a:rect l="l" t="t" r="r" b="b"/>
              <a:pathLst>
                <a:path w="196112" h="2884871">
                  <a:moveTo>
                    <a:pt x="0" y="0"/>
                  </a:moveTo>
                  <a:lnTo>
                    <a:pt x="196112" y="0"/>
                  </a:lnTo>
                  <a:lnTo>
                    <a:pt x="196112" y="2884871"/>
                  </a:lnTo>
                  <a:lnTo>
                    <a:pt x="0" y="2884871"/>
                  </a:lnTo>
                  <a:close/>
                </a:path>
              </a:pathLst>
            </a:custGeom>
            <a:gradFill rotWithShape="1">
              <a:gsLst>
                <a:gs pos="0">
                  <a:srgbClr val="272A2D">
                    <a:alpha val="20475"/>
                  </a:srgbClr>
                </a:gs>
                <a:gs pos="50000">
                  <a:srgbClr val="272A2D">
                    <a:alpha val="0"/>
                  </a:srgbClr>
                </a:gs>
                <a:gs pos="100000">
                  <a:srgbClr val="272A2D">
                    <a:alpha val="0"/>
                  </a:srgbClr>
                </a:gs>
              </a:gsLst>
              <a:lin ang="0"/>
            </a:gradFill>
          </p:spPr>
        </p:sp>
        <p:sp>
          <p:nvSpPr>
            <p:cNvPr id="8" name="TextBox 8"/>
            <p:cNvSpPr txBox="1"/>
            <p:nvPr/>
          </p:nvSpPr>
          <p:spPr>
            <a:xfrm>
              <a:off x="0" y="-38100"/>
              <a:ext cx="196112" cy="2922971"/>
            </a:xfrm>
            <a:prstGeom prst="rect">
              <a:avLst/>
            </a:prstGeom>
          </p:spPr>
          <p:txBody>
            <a:bodyPr lIns="50800" tIns="50800" rIns="50800" bIns="50800" rtlCol="0" anchor="ctr"/>
            <a:lstStyle/>
            <a:p>
              <a:pPr algn="ctr">
                <a:lnSpc>
                  <a:spcPts val="3640"/>
                </a:lnSpc>
              </a:pPr>
              <a:endParaRPr/>
            </a:p>
          </p:txBody>
        </p:sp>
      </p:grpSp>
      <p:sp>
        <p:nvSpPr>
          <p:cNvPr id="9" name="Freeform 9"/>
          <p:cNvSpPr/>
          <p:nvPr/>
        </p:nvSpPr>
        <p:spPr>
          <a:xfrm>
            <a:off x="7012138" y="7986817"/>
            <a:ext cx="1383909" cy="1383909"/>
          </a:xfrm>
          <a:custGeom>
            <a:avLst/>
            <a:gdLst/>
            <a:ahLst/>
            <a:cxnLst/>
            <a:rect l="l" t="t" r="r" b="b"/>
            <a:pathLst>
              <a:path w="1383909" h="1383909">
                <a:moveTo>
                  <a:pt x="0" y="0"/>
                </a:moveTo>
                <a:lnTo>
                  <a:pt x="1383910" y="0"/>
                </a:lnTo>
                <a:lnTo>
                  <a:pt x="1383910" y="1383910"/>
                </a:lnTo>
                <a:lnTo>
                  <a:pt x="0" y="138391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0" name="Freeform 10"/>
          <p:cNvSpPr/>
          <p:nvPr/>
        </p:nvSpPr>
        <p:spPr>
          <a:xfrm>
            <a:off x="8700848" y="4157655"/>
            <a:ext cx="9639356" cy="8229600"/>
          </a:xfrm>
          <a:custGeom>
            <a:avLst/>
            <a:gdLst/>
            <a:ahLst/>
            <a:cxnLst/>
            <a:rect l="l" t="t" r="r" b="b"/>
            <a:pathLst>
              <a:path w="9639356" h="8229600">
                <a:moveTo>
                  <a:pt x="0" y="0"/>
                </a:moveTo>
                <a:lnTo>
                  <a:pt x="9639355" y="0"/>
                </a:lnTo>
                <a:lnTo>
                  <a:pt x="9639355" y="8229600"/>
                </a:lnTo>
                <a:lnTo>
                  <a:pt x="0" y="8229600"/>
                </a:lnTo>
                <a:lnTo>
                  <a:pt x="0" y="0"/>
                </a:lnTo>
                <a:close/>
              </a:path>
            </a:pathLst>
          </a:custGeom>
          <a:blipFill>
            <a:blip r:embed="rId5"/>
            <a:stretch>
              <a:fillRect/>
            </a:stretch>
          </a:blipFill>
        </p:spPr>
      </p:sp>
      <p:grpSp>
        <p:nvGrpSpPr>
          <p:cNvPr id="12" name="Group 12"/>
          <p:cNvGrpSpPr/>
          <p:nvPr/>
        </p:nvGrpSpPr>
        <p:grpSpPr>
          <a:xfrm>
            <a:off x="767516" y="4108778"/>
            <a:ext cx="318542" cy="318542"/>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8BC8C"/>
            </a:soli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3640"/>
                </a:lnSpc>
              </a:pPr>
              <a:endParaRPr/>
            </a:p>
          </p:txBody>
        </p:sp>
      </p:grpSp>
      <p:sp>
        <p:nvSpPr>
          <p:cNvPr id="15" name="Freeform 15"/>
          <p:cNvSpPr/>
          <p:nvPr/>
        </p:nvSpPr>
        <p:spPr>
          <a:xfrm>
            <a:off x="15144411" y="4956422"/>
            <a:ext cx="668048" cy="668048"/>
          </a:xfrm>
          <a:custGeom>
            <a:avLst/>
            <a:gdLst/>
            <a:ahLst/>
            <a:cxnLst/>
            <a:rect l="l" t="t" r="r" b="b"/>
            <a:pathLst>
              <a:path w="668048" h="668048">
                <a:moveTo>
                  <a:pt x="0" y="0"/>
                </a:moveTo>
                <a:lnTo>
                  <a:pt x="668049" y="0"/>
                </a:lnTo>
                <a:lnTo>
                  <a:pt x="668049" y="668048"/>
                </a:lnTo>
                <a:lnTo>
                  <a:pt x="0" y="668048"/>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6" name="TextBox 16"/>
          <p:cNvSpPr txBox="1"/>
          <p:nvPr/>
        </p:nvSpPr>
        <p:spPr>
          <a:xfrm>
            <a:off x="1683527" y="852071"/>
            <a:ext cx="8522269" cy="2031325"/>
          </a:xfrm>
          <a:prstGeom prst="rect">
            <a:avLst/>
          </a:prstGeom>
        </p:spPr>
        <p:txBody>
          <a:bodyPr wrap="square" lIns="0" tIns="0" rIns="0" bIns="0" rtlCol="0" anchor="t">
            <a:spAutoFit/>
          </a:bodyPr>
          <a:lstStyle/>
          <a:p>
            <a:pPr algn="ctr"/>
            <a:r>
              <a:rPr lang="en-US" sz="4400" b="1" dirty="0">
                <a:solidFill>
                  <a:srgbClr val="272A2D"/>
                </a:solidFill>
                <a:latin typeface="Arial Black" panose="020B0A04020102020204" pitchFamily="34" charset="0"/>
                <a:ea typeface="Open Sauce Heavy"/>
                <a:cs typeface="Open Sauce Heavy"/>
                <a:sym typeface="Open Sauce Heavy"/>
              </a:rPr>
              <a:t>Module: </a:t>
            </a:r>
            <a:r>
              <a:rPr lang="en-US" sz="4400" dirty="0">
                <a:solidFill>
                  <a:srgbClr val="272A2D"/>
                </a:solidFill>
                <a:latin typeface="Arial Black" panose="020B0A04020102020204" pitchFamily="34" charset="0"/>
                <a:ea typeface="Open Sauce Heavy"/>
                <a:cs typeface="Open Sauce Heavy"/>
                <a:sym typeface="Open Sauce Heavy"/>
              </a:rPr>
              <a:t>Quality Assurance and Service Improvements</a:t>
            </a:r>
          </a:p>
          <a:p>
            <a:pPr algn="ctr"/>
            <a:r>
              <a:rPr lang="en-US" sz="4400" b="1" dirty="0">
                <a:solidFill>
                  <a:srgbClr val="272A2D"/>
                </a:solidFill>
                <a:latin typeface="Arial Black" panose="020B0A04020102020204" pitchFamily="34" charset="0"/>
                <a:ea typeface="Open Sauce Heavy"/>
                <a:cs typeface="Open Sauce Heavy"/>
                <a:sym typeface="Open Sauce Heavy"/>
              </a:rPr>
              <a:t>Module Code: </a:t>
            </a:r>
            <a:r>
              <a:rPr lang="en-US" sz="4400" dirty="0">
                <a:solidFill>
                  <a:srgbClr val="272A2D"/>
                </a:solidFill>
                <a:latin typeface="Arial Black" panose="020B0A04020102020204" pitchFamily="34" charset="0"/>
                <a:ea typeface="Open Sauce Heavy"/>
                <a:cs typeface="Open Sauce Heavy"/>
                <a:sym typeface="Open Sauce Heavy"/>
              </a:rPr>
              <a:t>LCHS7006</a:t>
            </a:r>
          </a:p>
        </p:txBody>
      </p:sp>
      <p:sp>
        <p:nvSpPr>
          <p:cNvPr id="17" name="TextBox 17"/>
          <p:cNvSpPr txBox="1"/>
          <p:nvPr/>
        </p:nvSpPr>
        <p:spPr>
          <a:xfrm>
            <a:off x="402094" y="7121420"/>
            <a:ext cx="4756026" cy="889667"/>
          </a:xfrm>
          <a:prstGeom prst="rect">
            <a:avLst/>
          </a:prstGeom>
        </p:spPr>
        <p:txBody>
          <a:bodyPr lIns="0" tIns="0" rIns="0" bIns="0" rtlCol="0" anchor="t">
            <a:spAutoFit/>
          </a:bodyPr>
          <a:lstStyle/>
          <a:p>
            <a:pPr algn="l">
              <a:lnSpc>
                <a:spcPts val="3640"/>
              </a:lnSpc>
            </a:pPr>
            <a:r>
              <a:rPr lang="en-US" sz="2800" b="1" i="1" dirty="0">
                <a:solidFill>
                  <a:srgbClr val="272A2D"/>
                </a:solidFill>
                <a:latin typeface="Arial" panose="020B0604020202020204" pitchFamily="34" charset="0"/>
                <a:ea typeface="Helvetica World Italics"/>
                <a:cs typeface="Arial" panose="020B0604020202020204" pitchFamily="34" charset="0"/>
                <a:sym typeface="Helvetica World Italics"/>
              </a:rPr>
              <a:t>Name: Md. Al Zakaria </a:t>
            </a:r>
          </a:p>
          <a:p>
            <a:pPr algn="l">
              <a:lnSpc>
                <a:spcPts val="3640"/>
              </a:lnSpc>
            </a:pPr>
            <a:r>
              <a:rPr lang="en-US" sz="2800" b="1" i="1" dirty="0">
                <a:solidFill>
                  <a:srgbClr val="272A2D"/>
                </a:solidFill>
                <a:latin typeface="Arial" panose="020B0604020202020204" pitchFamily="34" charset="0"/>
                <a:ea typeface="Helvetica World Italics"/>
                <a:cs typeface="Arial" panose="020B0604020202020204" pitchFamily="34" charset="0"/>
                <a:sym typeface="Helvetica World Italics"/>
              </a:rPr>
              <a:t>ID : 2511048</a:t>
            </a:r>
            <a:endParaRPr lang="en-US" sz="2800" i="1" dirty="0">
              <a:solidFill>
                <a:srgbClr val="272A2D"/>
              </a:solidFill>
              <a:latin typeface="Arial" panose="020B0604020202020204" pitchFamily="34" charset="0"/>
              <a:ea typeface="Helvetica World Italics"/>
              <a:cs typeface="Arial" panose="020B0604020202020204" pitchFamily="34" charset="0"/>
              <a:sym typeface="Helvetica World Italics"/>
            </a:endParaRPr>
          </a:p>
        </p:txBody>
      </p:sp>
      <p:sp>
        <p:nvSpPr>
          <p:cNvPr id="18" name="TextBox 18"/>
          <p:cNvSpPr txBox="1"/>
          <p:nvPr/>
        </p:nvSpPr>
        <p:spPr>
          <a:xfrm>
            <a:off x="819801" y="4302109"/>
            <a:ext cx="9829800" cy="1384995"/>
          </a:xfrm>
          <a:prstGeom prst="rect">
            <a:avLst/>
          </a:prstGeom>
        </p:spPr>
        <p:txBody>
          <a:bodyPr wrap="square" lIns="0" tIns="0" rIns="0" bIns="0" rtlCol="0" anchor="t">
            <a:spAutoFit/>
          </a:bodyPr>
          <a:lstStyle/>
          <a:p>
            <a:pPr algn="ctr">
              <a:lnSpc>
                <a:spcPts val="3640"/>
              </a:lnSpc>
            </a:pPr>
            <a:r>
              <a:rPr lang="en-US" sz="3200" b="1" dirty="0">
                <a:solidFill>
                  <a:srgbClr val="272A2D"/>
                </a:solidFill>
                <a:latin typeface="Arial Black" panose="020B0A04020102020204" pitchFamily="34" charset="0"/>
                <a:ea typeface="Helvetica World"/>
                <a:cs typeface="Helvetica World"/>
                <a:sym typeface="Helvetica World"/>
              </a:rPr>
              <a:t>“Quality Assurance and Service Enhancements Presentations- The Bristol Royal Infirmary Inquiry” </a:t>
            </a:r>
          </a:p>
        </p:txBody>
      </p:sp>
      <p:pic>
        <p:nvPicPr>
          <p:cNvPr id="1026" name="Picture 2" descr="Bristol Royal Infirmary and Weston General have 'worst' trolley patient  waits">
            <a:extLst>
              <a:ext uri="{FF2B5EF4-FFF2-40B4-BE49-F238E27FC236}">
                <a16:creationId xmlns:a16="http://schemas.microsoft.com/office/drawing/2014/main" xmlns="" id="{B2C04C99-CE4B-417A-A3B9-954C3E9B53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79426" y="5888017"/>
            <a:ext cx="7820414" cy="439898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5111" b="-15111"/>
            </a:stretch>
          </a:blipFill>
        </p:spPr>
      </p:sp>
      <p:grpSp>
        <p:nvGrpSpPr>
          <p:cNvPr id="4" name="Group 4"/>
          <p:cNvGrpSpPr/>
          <p:nvPr/>
        </p:nvGrpSpPr>
        <p:grpSpPr>
          <a:xfrm>
            <a:off x="4081" y="4818127"/>
            <a:ext cx="18283919" cy="5468873"/>
            <a:chOff x="0" y="0"/>
            <a:chExt cx="4815518" cy="1440362"/>
          </a:xfrm>
          <a:solidFill>
            <a:schemeClr val="accent4"/>
          </a:solidFill>
        </p:grpSpPr>
        <p:sp>
          <p:nvSpPr>
            <p:cNvPr id="5" name="Freeform 5"/>
            <p:cNvSpPr/>
            <p:nvPr/>
          </p:nvSpPr>
          <p:spPr>
            <a:xfrm>
              <a:off x="0" y="0"/>
              <a:ext cx="4815518" cy="1440362"/>
            </a:xfrm>
            <a:custGeom>
              <a:avLst/>
              <a:gdLst/>
              <a:ahLst/>
              <a:cxnLst/>
              <a:rect l="l" t="t" r="r" b="b"/>
              <a:pathLst>
                <a:path w="4815518" h="1440362">
                  <a:moveTo>
                    <a:pt x="0" y="0"/>
                  </a:moveTo>
                  <a:lnTo>
                    <a:pt x="4815518" y="0"/>
                  </a:lnTo>
                  <a:lnTo>
                    <a:pt x="4815518" y="1440362"/>
                  </a:lnTo>
                  <a:lnTo>
                    <a:pt x="0" y="1440362"/>
                  </a:lnTo>
                  <a:close/>
                </a:path>
              </a:pathLst>
            </a:custGeom>
            <a:grpFill/>
          </p:spPr>
        </p:sp>
        <p:sp>
          <p:nvSpPr>
            <p:cNvPr id="6" name="TextBox 6"/>
            <p:cNvSpPr txBox="1"/>
            <p:nvPr/>
          </p:nvSpPr>
          <p:spPr>
            <a:xfrm>
              <a:off x="0" y="-38100"/>
              <a:ext cx="4815518" cy="1478462"/>
            </a:xfrm>
            <a:prstGeom prst="rect">
              <a:avLst/>
            </a:prstGeom>
            <a:grpFill/>
          </p:spPr>
          <p:txBody>
            <a:bodyPr lIns="50800" tIns="50800" rIns="50800" bIns="50800" rtlCol="0" anchor="ctr"/>
            <a:lstStyle/>
            <a:p>
              <a:pPr algn="ctr">
                <a:lnSpc>
                  <a:spcPts val="3640"/>
                </a:lnSpc>
              </a:pPr>
              <a:endParaRPr/>
            </a:p>
          </p:txBody>
        </p:sp>
      </p:grpSp>
      <p:grpSp>
        <p:nvGrpSpPr>
          <p:cNvPr id="7" name="Group 7"/>
          <p:cNvGrpSpPr/>
          <p:nvPr/>
        </p:nvGrpSpPr>
        <p:grpSpPr>
          <a:xfrm>
            <a:off x="1124296" y="4666150"/>
            <a:ext cx="16039407" cy="4937693"/>
            <a:chOff x="0" y="0"/>
            <a:chExt cx="4224371" cy="1300462"/>
          </a:xfrm>
        </p:grpSpPr>
        <p:sp>
          <p:nvSpPr>
            <p:cNvPr id="8" name="Freeform 8"/>
            <p:cNvSpPr/>
            <p:nvPr/>
          </p:nvSpPr>
          <p:spPr>
            <a:xfrm>
              <a:off x="0" y="0"/>
              <a:ext cx="4224371" cy="1300462"/>
            </a:xfrm>
            <a:custGeom>
              <a:avLst/>
              <a:gdLst/>
              <a:ahLst/>
              <a:cxnLst/>
              <a:rect l="l" t="t" r="r" b="b"/>
              <a:pathLst>
                <a:path w="4224371" h="1300462">
                  <a:moveTo>
                    <a:pt x="0" y="0"/>
                  </a:moveTo>
                  <a:lnTo>
                    <a:pt x="4224371" y="0"/>
                  </a:lnTo>
                  <a:lnTo>
                    <a:pt x="4224371" y="1300462"/>
                  </a:lnTo>
                  <a:lnTo>
                    <a:pt x="0" y="1300462"/>
                  </a:lnTo>
                  <a:close/>
                </a:path>
              </a:pathLst>
            </a:custGeom>
            <a:solidFill>
              <a:srgbClr val="F0F0F0">
                <a:alpha val="89804"/>
              </a:srgbClr>
            </a:solidFill>
          </p:spPr>
        </p:sp>
        <p:sp>
          <p:nvSpPr>
            <p:cNvPr id="9" name="TextBox 9"/>
            <p:cNvSpPr txBox="1"/>
            <p:nvPr/>
          </p:nvSpPr>
          <p:spPr>
            <a:xfrm>
              <a:off x="0" y="-38100"/>
              <a:ext cx="4224371" cy="1338562"/>
            </a:xfrm>
            <a:prstGeom prst="rect">
              <a:avLst/>
            </a:prstGeom>
          </p:spPr>
          <p:txBody>
            <a:bodyPr lIns="50800" tIns="50800" rIns="50800" bIns="50800" rtlCol="0" anchor="ctr"/>
            <a:lstStyle/>
            <a:p>
              <a:pPr algn="ctr">
                <a:lnSpc>
                  <a:spcPts val="3640"/>
                </a:lnSpc>
              </a:pPr>
              <a:endParaRPr/>
            </a:p>
          </p:txBody>
        </p:sp>
      </p:grpSp>
      <p:sp>
        <p:nvSpPr>
          <p:cNvPr id="12" name="TextBox 12"/>
          <p:cNvSpPr txBox="1"/>
          <p:nvPr/>
        </p:nvSpPr>
        <p:spPr>
          <a:xfrm>
            <a:off x="783525" y="1999195"/>
            <a:ext cx="5083875" cy="769441"/>
          </a:xfrm>
          <a:prstGeom prst="rect">
            <a:avLst/>
          </a:prstGeom>
        </p:spPr>
        <p:txBody>
          <a:bodyPr wrap="square" lIns="0" tIns="0" rIns="0" bIns="0" rtlCol="0" anchor="t">
            <a:spAutoFit/>
          </a:bodyPr>
          <a:lstStyle/>
          <a:p>
            <a:pPr algn="l">
              <a:lnSpc>
                <a:spcPts val="5999"/>
              </a:lnSpc>
            </a:pPr>
            <a:r>
              <a:rPr lang="en-US" sz="5400" b="1" dirty="0">
                <a:solidFill>
                  <a:srgbClr val="272A2D"/>
                </a:solidFill>
                <a:latin typeface="Arial Black" panose="020B0A04020102020204" pitchFamily="34" charset="0"/>
                <a:ea typeface="Open Sauce Bold"/>
                <a:cs typeface="Open Sauce Bold"/>
                <a:sym typeface="Open Sauce Bold"/>
              </a:rPr>
              <a:t>Introduction</a:t>
            </a:r>
          </a:p>
        </p:txBody>
      </p:sp>
      <p:sp>
        <p:nvSpPr>
          <p:cNvPr id="13" name="TextBox 13"/>
          <p:cNvSpPr txBox="1"/>
          <p:nvPr/>
        </p:nvSpPr>
        <p:spPr>
          <a:xfrm>
            <a:off x="1828800" y="5281266"/>
            <a:ext cx="11279007" cy="4125745"/>
          </a:xfrm>
          <a:prstGeom prst="rect">
            <a:avLst/>
          </a:prstGeom>
        </p:spPr>
        <p:txBody>
          <a:bodyPr wrap="square" lIns="0" tIns="0" rIns="0" bIns="0" rtlCol="0" anchor="t">
            <a:spAutoFit/>
          </a:bodyPr>
          <a:lstStyle/>
          <a:p>
            <a:pPr algn="just">
              <a:lnSpc>
                <a:spcPct val="150000"/>
              </a:lnSpc>
            </a:pPr>
            <a:r>
              <a:rPr lang="en-US" sz="2599" dirty="0">
                <a:solidFill>
                  <a:srgbClr val="272A2D"/>
                </a:solidFill>
                <a:latin typeface="Arial" panose="020B0604020202020204" pitchFamily="34" charset="0"/>
                <a:ea typeface="Canva Sans"/>
                <a:cs typeface="Arial" panose="020B0604020202020204" pitchFamily="34" charset="0"/>
                <a:sym typeface="Canva Sans"/>
              </a:rPr>
              <a:t>Among the most landmark investigations involving patient safety in healthcare history is the Bristol Royal Infirmary (BRI) Inquiry. Professor Ian Kennedy presided over the Inquiry, which interviewed 577 people, including 238 parents, about the care of more than 1,800 children between 1998 and 2001 (Powell, 2023). Patient safety and service delivery may be negatively impacted by ineffective quality assurance, clinical auditing, and </a:t>
            </a:r>
            <a:r>
              <a:rPr lang="en-US" sz="2599" dirty="0" err="1">
                <a:solidFill>
                  <a:srgbClr val="272A2D"/>
                </a:solidFill>
                <a:latin typeface="Arial" panose="020B0604020202020204" pitchFamily="34" charset="0"/>
                <a:ea typeface="Canva Sans"/>
                <a:cs typeface="Arial" panose="020B0604020202020204" pitchFamily="34" charset="0"/>
                <a:sym typeface="Canva Sans"/>
              </a:rPr>
              <a:t>organisational</a:t>
            </a:r>
            <a:r>
              <a:rPr lang="en-US" sz="2599" dirty="0">
                <a:solidFill>
                  <a:srgbClr val="272A2D"/>
                </a:solidFill>
                <a:latin typeface="Arial" panose="020B0604020202020204" pitchFamily="34" charset="0"/>
                <a:ea typeface="Canva Sans"/>
                <a:cs typeface="Arial" panose="020B0604020202020204" pitchFamily="34" charset="0"/>
                <a:sym typeface="Canva Sans"/>
              </a:rPr>
              <a:t> accountability, as shown in this case study.</a:t>
            </a:r>
          </a:p>
        </p:txBody>
      </p:sp>
      <p:sp>
        <p:nvSpPr>
          <p:cNvPr id="18" name="Freeform 18"/>
          <p:cNvSpPr/>
          <p:nvPr/>
        </p:nvSpPr>
        <p:spPr>
          <a:xfrm>
            <a:off x="16914030" y="323566"/>
            <a:ext cx="1383909" cy="1383909"/>
          </a:xfrm>
          <a:custGeom>
            <a:avLst/>
            <a:gdLst/>
            <a:ahLst/>
            <a:cxnLst/>
            <a:rect l="l" t="t" r="r" b="b"/>
            <a:pathLst>
              <a:path w="1383909" h="1383909">
                <a:moveTo>
                  <a:pt x="0" y="0"/>
                </a:moveTo>
                <a:lnTo>
                  <a:pt x="1383909" y="0"/>
                </a:lnTo>
                <a:lnTo>
                  <a:pt x="1383909" y="1383909"/>
                </a:lnTo>
                <a:lnTo>
                  <a:pt x="0" y="1383909"/>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9" name="Freeform 19"/>
          <p:cNvSpPr/>
          <p:nvPr/>
        </p:nvSpPr>
        <p:spPr>
          <a:xfrm>
            <a:off x="437547" y="583493"/>
            <a:ext cx="691955" cy="691955"/>
          </a:xfrm>
          <a:custGeom>
            <a:avLst/>
            <a:gdLst/>
            <a:ahLst/>
            <a:cxnLst/>
            <a:rect l="l" t="t" r="r" b="b"/>
            <a:pathLst>
              <a:path w="691955" h="691955">
                <a:moveTo>
                  <a:pt x="0" y="0"/>
                </a:moveTo>
                <a:lnTo>
                  <a:pt x="691955" y="0"/>
                </a:lnTo>
                <a:lnTo>
                  <a:pt x="691955" y="691955"/>
                </a:lnTo>
                <a:lnTo>
                  <a:pt x="0" y="691955"/>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grpSp>
        <p:nvGrpSpPr>
          <p:cNvPr id="3" name="Group 3"/>
          <p:cNvGrpSpPr/>
          <p:nvPr/>
        </p:nvGrpSpPr>
        <p:grpSpPr>
          <a:xfrm>
            <a:off x="0" y="1517065"/>
            <a:ext cx="11138142" cy="8955428"/>
            <a:chOff x="0" y="0"/>
            <a:chExt cx="2933502" cy="2358631"/>
          </a:xfrm>
          <a:solidFill>
            <a:schemeClr val="accent4"/>
          </a:solidFill>
        </p:grpSpPr>
        <p:sp>
          <p:nvSpPr>
            <p:cNvPr id="4" name="Freeform 4"/>
            <p:cNvSpPr/>
            <p:nvPr/>
          </p:nvSpPr>
          <p:spPr>
            <a:xfrm>
              <a:off x="0" y="0"/>
              <a:ext cx="2933502" cy="2358631"/>
            </a:xfrm>
            <a:custGeom>
              <a:avLst/>
              <a:gdLst/>
              <a:ahLst/>
              <a:cxnLst/>
              <a:rect l="l" t="t" r="r" b="b"/>
              <a:pathLst>
                <a:path w="2933502" h="2358631">
                  <a:moveTo>
                    <a:pt x="0" y="0"/>
                  </a:moveTo>
                  <a:lnTo>
                    <a:pt x="2933502" y="0"/>
                  </a:lnTo>
                  <a:lnTo>
                    <a:pt x="2933502" y="2358631"/>
                  </a:lnTo>
                  <a:lnTo>
                    <a:pt x="0" y="2358631"/>
                  </a:lnTo>
                  <a:close/>
                </a:path>
              </a:pathLst>
            </a:custGeom>
            <a:grpFill/>
          </p:spPr>
        </p:sp>
        <p:sp>
          <p:nvSpPr>
            <p:cNvPr id="5" name="TextBox 5"/>
            <p:cNvSpPr txBox="1"/>
            <p:nvPr/>
          </p:nvSpPr>
          <p:spPr>
            <a:xfrm>
              <a:off x="0" y="-38100"/>
              <a:ext cx="2933502" cy="2396731"/>
            </a:xfrm>
            <a:prstGeom prst="rect">
              <a:avLst/>
            </a:prstGeom>
            <a:grpFill/>
          </p:spPr>
          <p:txBody>
            <a:bodyPr lIns="50800" tIns="50800" rIns="50800" bIns="50800" rtlCol="0" anchor="ctr"/>
            <a:lstStyle/>
            <a:p>
              <a:pPr algn="ctr">
                <a:lnSpc>
                  <a:spcPts val="3640"/>
                </a:lnSpc>
              </a:pPr>
              <a:endParaRPr/>
            </a:p>
          </p:txBody>
        </p:sp>
      </p:grpSp>
      <p:sp>
        <p:nvSpPr>
          <p:cNvPr id="9" name="TextBox 9"/>
          <p:cNvSpPr txBox="1"/>
          <p:nvPr/>
        </p:nvSpPr>
        <p:spPr>
          <a:xfrm>
            <a:off x="698434" y="1998663"/>
            <a:ext cx="8445566" cy="725711"/>
          </a:xfrm>
          <a:prstGeom prst="rect">
            <a:avLst/>
          </a:prstGeom>
        </p:spPr>
        <p:txBody>
          <a:bodyPr lIns="0" tIns="0" rIns="0" bIns="0" rtlCol="0" anchor="t">
            <a:spAutoFit/>
          </a:bodyPr>
          <a:lstStyle/>
          <a:p>
            <a:pPr algn="l">
              <a:lnSpc>
                <a:spcPts val="5999"/>
              </a:lnSpc>
            </a:pPr>
            <a:r>
              <a:rPr lang="en-US" sz="4400" b="1" dirty="0">
                <a:solidFill>
                  <a:srgbClr val="272A2D"/>
                </a:solidFill>
                <a:latin typeface="Arial Black" panose="020B0A04020102020204" pitchFamily="34" charset="0"/>
                <a:ea typeface="Open Sauce Bold"/>
                <a:cs typeface="Open Sauce Bold"/>
                <a:sym typeface="Open Sauce Bold"/>
              </a:rPr>
              <a:t>Case Overview</a:t>
            </a:r>
          </a:p>
        </p:txBody>
      </p:sp>
      <p:sp>
        <p:nvSpPr>
          <p:cNvPr id="10" name="TextBox 10"/>
          <p:cNvSpPr txBox="1"/>
          <p:nvPr/>
        </p:nvSpPr>
        <p:spPr>
          <a:xfrm>
            <a:off x="11396714" y="1547686"/>
            <a:ext cx="6705600" cy="8270469"/>
          </a:xfrm>
          <a:prstGeom prst="rect">
            <a:avLst/>
          </a:prstGeom>
        </p:spPr>
        <p:txBody>
          <a:bodyPr wrap="square" lIns="0" tIns="0" rIns="0" bIns="0" rtlCol="0" anchor="t">
            <a:spAutoFit/>
          </a:bodyPr>
          <a:lstStyle/>
          <a:p>
            <a:pPr marL="457200" indent="-457200" algn="just">
              <a:lnSpc>
                <a:spcPts val="3639"/>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Systematic Mortality:</a:t>
            </a:r>
            <a:r>
              <a:rPr lang="en-US" sz="2599" dirty="0">
                <a:solidFill>
                  <a:srgbClr val="272A2D"/>
                </a:solidFill>
                <a:latin typeface="Arial" panose="020B0604020202020204" pitchFamily="34" charset="0"/>
                <a:ea typeface="Canva Sans"/>
                <a:cs typeface="Arial" panose="020B0604020202020204" pitchFamily="34" charset="0"/>
                <a:sym typeface="Canva Sans"/>
              </a:rPr>
              <a:t> Failure in pediatric surgery led to 30–35 more infant fatalities than comparable NHS facilities (Butler, 2002).</a:t>
            </a:r>
          </a:p>
          <a:p>
            <a:pPr marL="457200" indent="-457200" algn="just">
              <a:lnSpc>
                <a:spcPts val="3639"/>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Structural Deficiencies:</a:t>
            </a:r>
            <a:r>
              <a:rPr lang="en-US" sz="2599" dirty="0">
                <a:solidFill>
                  <a:srgbClr val="272A2D"/>
                </a:solidFill>
                <a:latin typeface="Arial" panose="020B0604020202020204" pitchFamily="34" charset="0"/>
                <a:ea typeface="Canva Sans"/>
                <a:cs typeface="Arial" panose="020B0604020202020204" pitchFamily="34" charset="0"/>
                <a:sym typeface="Canva Sans"/>
              </a:rPr>
              <a:t> Disjointed treatment locations and a lack of specialized pediatric critical care units.</a:t>
            </a:r>
          </a:p>
          <a:p>
            <a:pPr marL="457200" indent="-457200" algn="just">
              <a:lnSpc>
                <a:spcPts val="3639"/>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Governance Vacuum:</a:t>
            </a:r>
            <a:r>
              <a:rPr lang="en-US" sz="2599" dirty="0">
                <a:solidFill>
                  <a:srgbClr val="272A2D"/>
                </a:solidFill>
                <a:latin typeface="Arial" panose="020B0604020202020204" pitchFamily="34" charset="0"/>
                <a:ea typeface="Canva Sans"/>
                <a:cs typeface="Arial" panose="020B0604020202020204" pitchFamily="34" charset="0"/>
                <a:sym typeface="Canva Sans"/>
              </a:rPr>
              <a:t> High-risk procedures were conducted without audits, transparency, or quality assurance (Bennett, 2025).</a:t>
            </a:r>
          </a:p>
          <a:p>
            <a:pPr marL="457200" indent="-457200" algn="just">
              <a:lnSpc>
                <a:spcPts val="3639"/>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Regulatory Gaps:</a:t>
            </a:r>
            <a:r>
              <a:rPr lang="en-US" sz="2599" dirty="0">
                <a:solidFill>
                  <a:srgbClr val="272A2D"/>
                </a:solidFill>
                <a:latin typeface="Arial" panose="020B0604020202020204" pitchFamily="34" charset="0"/>
                <a:ea typeface="Canva Sans"/>
                <a:cs typeface="Arial" panose="020B0604020202020204" pitchFamily="34" charset="0"/>
                <a:sym typeface="Canva Sans"/>
              </a:rPr>
              <a:t> Ambiguous national roles and a lack of mandatory clinical governance impeded oversight.</a:t>
            </a:r>
          </a:p>
          <a:p>
            <a:pPr marL="457200" indent="-457200" algn="just">
              <a:lnSpc>
                <a:spcPts val="3639"/>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Informed Consent Failure:</a:t>
            </a:r>
            <a:r>
              <a:rPr lang="en-US" sz="2599" dirty="0">
                <a:solidFill>
                  <a:srgbClr val="272A2D"/>
                </a:solidFill>
                <a:latin typeface="Arial" panose="020B0604020202020204" pitchFamily="34" charset="0"/>
                <a:ea typeface="Canva Sans"/>
                <a:cs typeface="Arial" panose="020B0604020202020204" pitchFamily="34" charset="0"/>
                <a:sym typeface="Canva Sans"/>
              </a:rPr>
              <a:t> Families were denied critical information, preventing them from making informed care decisions.</a:t>
            </a:r>
          </a:p>
        </p:txBody>
      </p:sp>
      <p:sp>
        <p:nvSpPr>
          <p:cNvPr id="17" name="Freeform 17"/>
          <p:cNvSpPr/>
          <p:nvPr/>
        </p:nvSpPr>
        <p:spPr>
          <a:xfrm>
            <a:off x="16797525" y="341876"/>
            <a:ext cx="1175190" cy="1175190"/>
          </a:xfrm>
          <a:custGeom>
            <a:avLst/>
            <a:gdLst/>
            <a:ahLst/>
            <a:cxnLst/>
            <a:rect l="l" t="t" r="r" b="b"/>
            <a:pathLst>
              <a:path w="1175190" h="1175190">
                <a:moveTo>
                  <a:pt x="0" y="0"/>
                </a:moveTo>
                <a:lnTo>
                  <a:pt x="1175190" y="0"/>
                </a:lnTo>
                <a:lnTo>
                  <a:pt x="1175190" y="1175189"/>
                </a:lnTo>
                <a:lnTo>
                  <a:pt x="0" y="1175189"/>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pic>
        <p:nvPicPr>
          <p:cNvPr id="7" name="Picture 2" descr="Bristol heart scandal">
            <a:extLst>
              <a:ext uri="{FF2B5EF4-FFF2-40B4-BE49-F238E27FC236}">
                <a16:creationId xmlns:a16="http://schemas.microsoft.com/office/drawing/2014/main" xmlns="" id="{29BDC989-C967-41B6-AD59-1A2FB7ECA5B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0" y="4206532"/>
            <a:ext cx="6878171" cy="43063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grpSp>
        <p:nvGrpSpPr>
          <p:cNvPr id="6" name="Group 6"/>
          <p:cNvGrpSpPr/>
          <p:nvPr/>
        </p:nvGrpSpPr>
        <p:grpSpPr>
          <a:xfrm>
            <a:off x="725969" y="1407893"/>
            <a:ext cx="9484315" cy="7774418"/>
            <a:chOff x="0" y="0"/>
            <a:chExt cx="2497927" cy="2047583"/>
          </a:xfrm>
          <a:solidFill>
            <a:schemeClr val="accent4"/>
          </a:solidFill>
        </p:grpSpPr>
        <p:sp>
          <p:nvSpPr>
            <p:cNvPr id="7" name="Freeform 7"/>
            <p:cNvSpPr/>
            <p:nvPr/>
          </p:nvSpPr>
          <p:spPr>
            <a:xfrm>
              <a:off x="0" y="0"/>
              <a:ext cx="2497927" cy="2047583"/>
            </a:xfrm>
            <a:custGeom>
              <a:avLst/>
              <a:gdLst/>
              <a:ahLst/>
              <a:cxnLst/>
              <a:rect l="l" t="t" r="r" b="b"/>
              <a:pathLst>
                <a:path w="2497927" h="2047583">
                  <a:moveTo>
                    <a:pt x="0" y="0"/>
                  </a:moveTo>
                  <a:lnTo>
                    <a:pt x="2497927" y="0"/>
                  </a:lnTo>
                  <a:lnTo>
                    <a:pt x="2497927" y="2047583"/>
                  </a:lnTo>
                  <a:lnTo>
                    <a:pt x="0" y="2047583"/>
                  </a:lnTo>
                  <a:close/>
                </a:path>
              </a:pathLst>
            </a:custGeom>
            <a:grpFill/>
          </p:spPr>
        </p:sp>
        <p:sp>
          <p:nvSpPr>
            <p:cNvPr id="8" name="TextBox 8"/>
            <p:cNvSpPr txBox="1"/>
            <p:nvPr/>
          </p:nvSpPr>
          <p:spPr>
            <a:xfrm>
              <a:off x="0" y="-38100"/>
              <a:ext cx="2497927" cy="2085683"/>
            </a:xfrm>
            <a:prstGeom prst="rect">
              <a:avLst/>
            </a:prstGeom>
            <a:grpFill/>
          </p:spPr>
          <p:txBody>
            <a:bodyPr lIns="50800" tIns="50800" rIns="50800" bIns="50800" rtlCol="0" anchor="ctr"/>
            <a:lstStyle/>
            <a:p>
              <a:pPr algn="ctr">
                <a:lnSpc>
                  <a:spcPts val="3640"/>
                </a:lnSpc>
              </a:pPr>
              <a:endParaRPr/>
            </a:p>
          </p:txBody>
        </p:sp>
      </p:grpSp>
      <p:sp>
        <p:nvSpPr>
          <p:cNvPr id="9" name="TextBox 9"/>
          <p:cNvSpPr txBox="1"/>
          <p:nvPr/>
        </p:nvSpPr>
        <p:spPr>
          <a:xfrm>
            <a:off x="1358403" y="1407893"/>
            <a:ext cx="6450876" cy="2251129"/>
          </a:xfrm>
          <a:prstGeom prst="rect">
            <a:avLst/>
          </a:prstGeom>
        </p:spPr>
        <p:txBody>
          <a:bodyPr lIns="0" tIns="0" rIns="0" bIns="0" rtlCol="0" anchor="t">
            <a:spAutoFit/>
          </a:bodyPr>
          <a:lstStyle/>
          <a:p>
            <a:pPr algn="l">
              <a:lnSpc>
                <a:spcPts val="5999"/>
              </a:lnSpc>
            </a:pPr>
            <a:r>
              <a:rPr lang="en-US" sz="4000" b="1" dirty="0">
                <a:solidFill>
                  <a:srgbClr val="272A2D"/>
                </a:solidFill>
                <a:latin typeface="Arial Black" panose="020B0A04020102020204" pitchFamily="34" charset="0"/>
                <a:ea typeface="Open Sauce Bold"/>
                <a:cs typeface="Open Sauce Bold"/>
                <a:sym typeface="Open Sauce Bold"/>
              </a:rPr>
              <a:t>Root Causes Identified: The Swiss Cheese Model (Cont.)</a:t>
            </a:r>
          </a:p>
        </p:txBody>
      </p:sp>
      <p:sp>
        <p:nvSpPr>
          <p:cNvPr id="10" name="TextBox 10"/>
          <p:cNvSpPr txBox="1"/>
          <p:nvPr/>
        </p:nvSpPr>
        <p:spPr>
          <a:xfrm>
            <a:off x="838200" y="3940764"/>
            <a:ext cx="9170701" cy="4725717"/>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
            </a:pPr>
            <a:r>
              <a:rPr lang="en-US" sz="2599" dirty="0">
                <a:solidFill>
                  <a:srgbClr val="272A2D"/>
                </a:solidFill>
                <a:latin typeface="Arial" panose="020B0604020202020204" pitchFamily="34" charset="0"/>
                <a:ea typeface="Canva Sans"/>
                <a:cs typeface="Arial" panose="020B0604020202020204" pitchFamily="34" charset="0"/>
                <a:sym typeface="Canva Sans"/>
              </a:rPr>
              <a:t>The Swiss Cheese Model by British psychologist James Reason shows how holes in multiple defensive barriers allowed patient harm.</a:t>
            </a:r>
          </a:p>
          <a:p>
            <a:pPr marL="457200" indent="-457200" algn="just">
              <a:lnSpc>
                <a:spcPct val="150000"/>
              </a:lnSpc>
              <a:buFont typeface="Wingdings" panose="05000000000000000000" pitchFamily="2" charset="2"/>
              <a:buChar char="§"/>
            </a:pPr>
            <a:r>
              <a:rPr lang="en-US" sz="2599" dirty="0">
                <a:solidFill>
                  <a:srgbClr val="272A2D"/>
                </a:solidFill>
                <a:latin typeface="Arial" panose="020B0604020202020204" pitchFamily="34" charset="0"/>
                <a:ea typeface="Canva Sans"/>
                <a:cs typeface="Arial" panose="020B0604020202020204" pitchFamily="34" charset="0"/>
                <a:sym typeface="Canva Sans"/>
              </a:rPr>
              <a:t>The BRI has systemic weaknesses such imprecise quality monitoring and insufficient interdepartmental communication (</a:t>
            </a:r>
            <a:r>
              <a:rPr lang="en-US" sz="2599" dirty="0" err="1">
                <a:solidFill>
                  <a:srgbClr val="272A2D"/>
                </a:solidFill>
                <a:latin typeface="Arial" panose="020B0604020202020204" pitchFamily="34" charset="0"/>
                <a:ea typeface="Canva Sans"/>
                <a:cs typeface="Arial" panose="020B0604020202020204" pitchFamily="34" charset="0"/>
                <a:sym typeface="Canva Sans"/>
              </a:rPr>
              <a:t>Yazeed</a:t>
            </a:r>
            <a:r>
              <a:rPr lang="en-US" sz="2599" dirty="0">
                <a:solidFill>
                  <a:srgbClr val="272A2D"/>
                </a:solidFill>
                <a:latin typeface="Arial" panose="020B0604020202020204" pitchFamily="34" charset="0"/>
                <a:ea typeface="Canva Sans"/>
                <a:cs typeface="Arial" panose="020B0604020202020204" pitchFamily="34" charset="0"/>
                <a:sym typeface="Canva Sans"/>
              </a:rPr>
              <a:t> </a:t>
            </a:r>
            <a:r>
              <a:rPr lang="en-US" sz="2599" dirty="0" err="1">
                <a:solidFill>
                  <a:srgbClr val="272A2D"/>
                </a:solidFill>
                <a:latin typeface="Arial" panose="020B0604020202020204" pitchFamily="34" charset="0"/>
                <a:ea typeface="Canva Sans"/>
                <a:cs typeface="Arial" panose="020B0604020202020204" pitchFamily="34" charset="0"/>
                <a:sym typeface="Canva Sans"/>
              </a:rPr>
              <a:t>Kaud</a:t>
            </a:r>
            <a:r>
              <a:rPr lang="en-US" sz="2599" dirty="0">
                <a:solidFill>
                  <a:srgbClr val="272A2D"/>
                </a:solidFill>
                <a:latin typeface="Arial" panose="020B0604020202020204" pitchFamily="34" charset="0"/>
                <a:ea typeface="Canva Sans"/>
                <a:cs typeface="Arial" panose="020B0604020202020204" pitchFamily="34" charset="0"/>
                <a:sym typeface="Canva Sans"/>
              </a:rPr>
              <a:t> et al., 2023).</a:t>
            </a:r>
          </a:p>
          <a:p>
            <a:pPr marL="457200" indent="-457200" algn="just">
              <a:lnSpc>
                <a:spcPct val="150000"/>
              </a:lnSpc>
              <a:buFont typeface="Wingdings" panose="05000000000000000000" pitchFamily="2" charset="2"/>
              <a:buChar char="§"/>
            </a:pPr>
            <a:r>
              <a:rPr lang="en-US" sz="2599" dirty="0">
                <a:solidFill>
                  <a:srgbClr val="272A2D"/>
                </a:solidFill>
                <a:latin typeface="Arial" panose="020B0604020202020204" pitchFamily="34" charset="0"/>
                <a:ea typeface="Canva Sans"/>
                <a:cs typeface="Arial" panose="020B0604020202020204" pitchFamily="34" charset="0"/>
                <a:sym typeface="Canva Sans"/>
              </a:rPr>
              <a:t>The Trust Board has no history or culture to assess or act on clinical outcome data (</a:t>
            </a:r>
            <a:r>
              <a:rPr lang="en-US" sz="2599" dirty="0" err="1">
                <a:solidFill>
                  <a:srgbClr val="272A2D"/>
                </a:solidFill>
                <a:latin typeface="Arial" panose="020B0604020202020204" pitchFamily="34" charset="0"/>
                <a:ea typeface="Canva Sans"/>
                <a:cs typeface="Arial" panose="020B0604020202020204" pitchFamily="34" charset="0"/>
                <a:sym typeface="Canva Sans"/>
              </a:rPr>
              <a:t>Bailie</a:t>
            </a:r>
            <a:r>
              <a:rPr lang="en-US" sz="2599" dirty="0">
                <a:solidFill>
                  <a:srgbClr val="272A2D"/>
                </a:solidFill>
                <a:latin typeface="Arial" panose="020B0604020202020204" pitchFamily="34" charset="0"/>
                <a:ea typeface="Canva Sans"/>
                <a:cs typeface="Arial" panose="020B0604020202020204" pitchFamily="34" charset="0"/>
                <a:sym typeface="Canva Sans"/>
              </a:rPr>
              <a:t> et al., 2017).</a:t>
            </a:r>
          </a:p>
        </p:txBody>
      </p:sp>
      <p:pic>
        <p:nvPicPr>
          <p:cNvPr id="4098" name="Picture 2" descr="What is the Swiss Cheese Model of Harm?">
            <a:extLst>
              <a:ext uri="{FF2B5EF4-FFF2-40B4-BE49-F238E27FC236}">
                <a16:creationId xmlns:a16="http://schemas.microsoft.com/office/drawing/2014/main" xmlns="" id="{3F727B2B-6AAE-448F-A623-2D472B84076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322516" y="2879670"/>
            <a:ext cx="7928592" cy="462483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3" name="TextBox 2">
            <a:extLst>
              <a:ext uri="{FF2B5EF4-FFF2-40B4-BE49-F238E27FC236}">
                <a16:creationId xmlns:a16="http://schemas.microsoft.com/office/drawing/2014/main" xmlns="" id="{D0DB0A50-A5B0-4F50-BA75-C631A9C69D6A}"/>
              </a:ext>
            </a:extLst>
          </p:cNvPr>
          <p:cNvSpPr txBox="1"/>
          <p:nvPr/>
        </p:nvSpPr>
        <p:spPr>
          <a:xfrm>
            <a:off x="13814979" y="7553758"/>
            <a:ext cx="3733800" cy="369332"/>
          </a:xfrm>
          <a:prstGeom prst="rect">
            <a:avLst/>
          </a:prstGeom>
          <a:noFill/>
        </p:spPr>
        <p:txBody>
          <a:bodyPr wrap="square" rtlCol="0">
            <a:spAutoFit/>
          </a:bodyPr>
          <a:lstStyle/>
          <a:p>
            <a:r>
              <a:rPr lang="en-US" dirty="0"/>
              <a:t>(</a:t>
            </a:r>
            <a:r>
              <a:rPr lang="en-US" dirty="0" err="1"/>
              <a:t>Dfwhcfoundation</a:t>
            </a:r>
            <a:r>
              <a:rPr lang="en-US" dirty="0"/>
              <a:t>, 2020)</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5111" b="-15111"/>
            </a:stretch>
          </a:blipFill>
        </p:spPr>
      </p:sp>
      <p:grpSp>
        <p:nvGrpSpPr>
          <p:cNvPr id="3" name="Group 3"/>
          <p:cNvGrpSpPr/>
          <p:nvPr/>
        </p:nvGrpSpPr>
        <p:grpSpPr>
          <a:xfrm>
            <a:off x="5956042" y="0"/>
            <a:ext cx="12331958" cy="10245043"/>
            <a:chOff x="0" y="0"/>
            <a:chExt cx="1278584" cy="1062211"/>
          </a:xfrm>
        </p:grpSpPr>
        <p:sp>
          <p:nvSpPr>
            <p:cNvPr id="4" name="Freeform 4"/>
            <p:cNvSpPr/>
            <p:nvPr/>
          </p:nvSpPr>
          <p:spPr>
            <a:xfrm>
              <a:off x="0" y="0"/>
              <a:ext cx="1278584" cy="1062211"/>
            </a:xfrm>
            <a:custGeom>
              <a:avLst/>
              <a:gdLst/>
              <a:ahLst/>
              <a:cxnLst/>
              <a:rect l="l" t="t" r="r" b="b"/>
              <a:pathLst>
                <a:path w="1278584" h="1062211">
                  <a:moveTo>
                    <a:pt x="0" y="0"/>
                  </a:moveTo>
                  <a:lnTo>
                    <a:pt x="1278584" y="0"/>
                  </a:lnTo>
                  <a:lnTo>
                    <a:pt x="1278584" y="1062211"/>
                  </a:lnTo>
                  <a:lnTo>
                    <a:pt x="0" y="1062211"/>
                  </a:lnTo>
                  <a:close/>
                </a:path>
              </a:pathLst>
            </a:custGeom>
            <a:blipFill>
              <a:blip r:embed="rId4"/>
              <a:stretch>
                <a:fillRect r="-24693"/>
              </a:stretch>
            </a:blipFill>
          </p:spPr>
        </p:sp>
      </p:grpSp>
      <p:sp>
        <p:nvSpPr>
          <p:cNvPr id="5" name="AutoShape 5"/>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6" name="Group 6"/>
          <p:cNvGrpSpPr/>
          <p:nvPr/>
        </p:nvGrpSpPr>
        <p:grpSpPr>
          <a:xfrm>
            <a:off x="725969" y="1407893"/>
            <a:ext cx="9484315" cy="7774418"/>
            <a:chOff x="0" y="0"/>
            <a:chExt cx="2497927" cy="2047583"/>
          </a:xfrm>
          <a:solidFill>
            <a:schemeClr val="accent4"/>
          </a:solidFill>
        </p:grpSpPr>
        <p:sp>
          <p:nvSpPr>
            <p:cNvPr id="7" name="Freeform 7"/>
            <p:cNvSpPr/>
            <p:nvPr/>
          </p:nvSpPr>
          <p:spPr>
            <a:xfrm>
              <a:off x="0" y="0"/>
              <a:ext cx="2497927" cy="2047583"/>
            </a:xfrm>
            <a:custGeom>
              <a:avLst/>
              <a:gdLst/>
              <a:ahLst/>
              <a:cxnLst/>
              <a:rect l="l" t="t" r="r" b="b"/>
              <a:pathLst>
                <a:path w="2497927" h="2047583">
                  <a:moveTo>
                    <a:pt x="0" y="0"/>
                  </a:moveTo>
                  <a:lnTo>
                    <a:pt x="2497927" y="0"/>
                  </a:lnTo>
                  <a:lnTo>
                    <a:pt x="2497927" y="2047583"/>
                  </a:lnTo>
                  <a:lnTo>
                    <a:pt x="0" y="2047583"/>
                  </a:lnTo>
                  <a:close/>
                </a:path>
              </a:pathLst>
            </a:custGeom>
            <a:grpFill/>
          </p:spPr>
        </p:sp>
        <p:sp>
          <p:nvSpPr>
            <p:cNvPr id="8" name="TextBox 8"/>
            <p:cNvSpPr txBox="1"/>
            <p:nvPr/>
          </p:nvSpPr>
          <p:spPr>
            <a:xfrm>
              <a:off x="0" y="-38100"/>
              <a:ext cx="2497927" cy="2085683"/>
            </a:xfrm>
            <a:prstGeom prst="rect">
              <a:avLst/>
            </a:prstGeom>
            <a:grpFill/>
          </p:spPr>
          <p:txBody>
            <a:bodyPr lIns="50800" tIns="50800" rIns="50800" bIns="50800" rtlCol="0" anchor="ctr"/>
            <a:lstStyle/>
            <a:p>
              <a:pPr algn="ctr">
                <a:lnSpc>
                  <a:spcPts val="3640"/>
                </a:lnSpc>
              </a:pPr>
              <a:endParaRPr/>
            </a:p>
          </p:txBody>
        </p:sp>
      </p:grpSp>
      <p:sp>
        <p:nvSpPr>
          <p:cNvPr id="9" name="TextBox 9"/>
          <p:cNvSpPr txBox="1"/>
          <p:nvPr/>
        </p:nvSpPr>
        <p:spPr>
          <a:xfrm>
            <a:off x="1378281" y="1485900"/>
            <a:ext cx="6450876" cy="2264594"/>
          </a:xfrm>
          <a:prstGeom prst="rect">
            <a:avLst/>
          </a:prstGeom>
        </p:spPr>
        <p:txBody>
          <a:bodyPr lIns="0" tIns="0" rIns="0" bIns="0" rtlCol="0" anchor="t">
            <a:spAutoFit/>
          </a:bodyPr>
          <a:lstStyle/>
          <a:p>
            <a:pPr algn="l">
              <a:lnSpc>
                <a:spcPts val="5999"/>
              </a:lnSpc>
            </a:pPr>
            <a:r>
              <a:rPr lang="en-US" sz="4000" b="1" dirty="0">
                <a:solidFill>
                  <a:srgbClr val="272A2D"/>
                </a:solidFill>
                <a:latin typeface="Arial Black" panose="020B0A04020102020204" pitchFamily="34" charset="0"/>
                <a:ea typeface="Open Sauce Bold"/>
                <a:cs typeface="Open Sauce Bold"/>
                <a:sym typeface="Open Sauce Bold"/>
              </a:rPr>
              <a:t>Root Causes of the Problem: The Swiss Cheese Model</a:t>
            </a:r>
          </a:p>
        </p:txBody>
      </p:sp>
      <p:sp>
        <p:nvSpPr>
          <p:cNvPr id="10" name="TextBox 10"/>
          <p:cNvSpPr txBox="1"/>
          <p:nvPr/>
        </p:nvSpPr>
        <p:spPr>
          <a:xfrm>
            <a:off x="972326" y="3997578"/>
            <a:ext cx="8991600" cy="4725717"/>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
            </a:pPr>
            <a:r>
              <a:rPr lang="en-US" sz="2599" dirty="0">
                <a:solidFill>
                  <a:srgbClr val="272A2D"/>
                </a:solidFill>
                <a:latin typeface="Arial" panose="020B0604020202020204" pitchFamily="34" charset="0"/>
                <a:ea typeface="Canva Sans"/>
                <a:cs typeface="Arial" panose="020B0604020202020204" pitchFamily="34" charset="0"/>
                <a:sym typeface="Canva Sans"/>
              </a:rPr>
              <a:t>There was no dedicated pediatric intensive care unit (ICU); children were cared for alongside adults in a mixed ICU without pediatric specialization (</a:t>
            </a:r>
            <a:r>
              <a:rPr lang="en-US" sz="2599" dirty="0" err="1">
                <a:solidFill>
                  <a:srgbClr val="272A2D"/>
                </a:solidFill>
                <a:latin typeface="Arial" panose="020B0604020202020204" pitchFamily="34" charset="0"/>
                <a:ea typeface="Canva Sans"/>
                <a:cs typeface="Arial" panose="020B0604020202020204" pitchFamily="34" charset="0"/>
                <a:sym typeface="Canva Sans"/>
              </a:rPr>
              <a:t>Wiegmann</a:t>
            </a:r>
            <a:r>
              <a:rPr lang="en-US" sz="2599" dirty="0">
                <a:solidFill>
                  <a:srgbClr val="272A2D"/>
                </a:solidFill>
                <a:latin typeface="Arial" panose="020B0604020202020204" pitchFamily="34" charset="0"/>
                <a:ea typeface="Canva Sans"/>
                <a:cs typeface="Arial" panose="020B0604020202020204" pitchFamily="34" charset="0"/>
                <a:sym typeface="Canva Sans"/>
              </a:rPr>
              <a:t> et al., 2022).</a:t>
            </a:r>
          </a:p>
          <a:p>
            <a:pPr marL="457200" indent="-457200" algn="just">
              <a:lnSpc>
                <a:spcPct val="150000"/>
              </a:lnSpc>
              <a:buFont typeface="Wingdings" panose="05000000000000000000" pitchFamily="2" charset="2"/>
              <a:buChar char="§"/>
            </a:pPr>
            <a:r>
              <a:rPr lang="en-US" sz="2599" dirty="0">
                <a:solidFill>
                  <a:srgbClr val="272A2D"/>
                </a:solidFill>
                <a:latin typeface="Arial" panose="020B0604020202020204" pitchFamily="34" charset="0"/>
                <a:ea typeface="Canva Sans"/>
                <a:cs typeface="Arial" panose="020B0604020202020204" pitchFamily="34" charset="0"/>
                <a:sym typeface="Canva Sans"/>
              </a:rPr>
              <a:t>Surgeons performed innovative procedures without supervision, continued high-risk surgeries despite high death rates, and delayed the end of dangerous therapies for babies under one year old. (Powell, 2021).</a:t>
            </a:r>
          </a:p>
        </p:txBody>
      </p:sp>
    </p:spTree>
    <p:extLst>
      <p:ext uri="{BB962C8B-B14F-4D97-AF65-F5344CB8AC3E}">
        <p14:creationId xmlns:p14="http://schemas.microsoft.com/office/powerpoint/2010/main" val="3983674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478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9" name="TextBox 9"/>
          <p:cNvSpPr txBox="1"/>
          <p:nvPr/>
        </p:nvSpPr>
        <p:spPr>
          <a:xfrm>
            <a:off x="563218" y="346251"/>
            <a:ext cx="11913906" cy="1481688"/>
          </a:xfrm>
          <a:prstGeom prst="rect">
            <a:avLst/>
          </a:prstGeom>
        </p:spPr>
        <p:txBody>
          <a:bodyPr lIns="0" tIns="0" rIns="0" bIns="0" rtlCol="0" anchor="t">
            <a:spAutoFit/>
          </a:bodyPr>
          <a:lstStyle/>
          <a:p>
            <a:pPr algn="l">
              <a:lnSpc>
                <a:spcPts val="5999"/>
              </a:lnSpc>
            </a:pPr>
            <a:r>
              <a:rPr lang="en-US" sz="4000" b="1" dirty="0">
                <a:solidFill>
                  <a:srgbClr val="272A2D"/>
                </a:solidFill>
                <a:latin typeface="Arial Black" panose="020B0A04020102020204" pitchFamily="34" charset="0"/>
                <a:ea typeface="Open Sauce Bold"/>
                <a:cs typeface="Open Sauce Bold"/>
                <a:sym typeface="Open Sauce Bold"/>
              </a:rPr>
              <a:t>Theoretical Frameworks and Models Applied (The Fishbone Diagram)</a:t>
            </a:r>
          </a:p>
        </p:txBody>
      </p:sp>
      <p:grpSp>
        <p:nvGrpSpPr>
          <p:cNvPr id="10" name="Group 10"/>
          <p:cNvGrpSpPr/>
          <p:nvPr/>
        </p:nvGrpSpPr>
        <p:grpSpPr>
          <a:xfrm>
            <a:off x="13785127" y="-103215"/>
            <a:ext cx="4502873" cy="10390215"/>
            <a:chOff x="0" y="0"/>
            <a:chExt cx="1185942" cy="2736517"/>
          </a:xfrm>
          <a:solidFill>
            <a:schemeClr val="accent4"/>
          </a:solidFill>
        </p:grpSpPr>
        <p:sp>
          <p:nvSpPr>
            <p:cNvPr id="11" name="Freeform 11"/>
            <p:cNvSpPr/>
            <p:nvPr/>
          </p:nvSpPr>
          <p:spPr>
            <a:xfrm>
              <a:off x="0" y="0"/>
              <a:ext cx="1185942" cy="2736517"/>
            </a:xfrm>
            <a:custGeom>
              <a:avLst/>
              <a:gdLst/>
              <a:ahLst/>
              <a:cxnLst/>
              <a:rect l="l" t="t" r="r" b="b"/>
              <a:pathLst>
                <a:path w="1185942" h="2736517">
                  <a:moveTo>
                    <a:pt x="0" y="0"/>
                  </a:moveTo>
                  <a:lnTo>
                    <a:pt x="1185942" y="0"/>
                  </a:lnTo>
                  <a:lnTo>
                    <a:pt x="1185942" y="2736517"/>
                  </a:lnTo>
                  <a:lnTo>
                    <a:pt x="0" y="2736517"/>
                  </a:lnTo>
                  <a:close/>
                </a:path>
              </a:pathLst>
            </a:custGeom>
            <a:grpFill/>
          </p:spPr>
        </p:sp>
        <p:sp>
          <p:nvSpPr>
            <p:cNvPr id="12" name="TextBox 12"/>
            <p:cNvSpPr txBox="1"/>
            <p:nvPr/>
          </p:nvSpPr>
          <p:spPr>
            <a:xfrm>
              <a:off x="0" y="-38100"/>
              <a:ext cx="1185942" cy="2774617"/>
            </a:xfrm>
            <a:prstGeom prst="rect">
              <a:avLst/>
            </a:prstGeom>
            <a:grpFill/>
          </p:spPr>
          <p:txBody>
            <a:bodyPr lIns="50800" tIns="50800" rIns="50800" bIns="50800" rtlCol="0" anchor="ctr"/>
            <a:lstStyle/>
            <a:p>
              <a:pPr algn="ctr">
                <a:lnSpc>
                  <a:spcPts val="3640"/>
                </a:lnSpc>
              </a:pPr>
              <a:endParaRPr/>
            </a:p>
          </p:txBody>
        </p:sp>
      </p:grpSp>
      <p:sp>
        <p:nvSpPr>
          <p:cNvPr id="15" name="TextBox 15"/>
          <p:cNvSpPr txBox="1"/>
          <p:nvPr/>
        </p:nvSpPr>
        <p:spPr>
          <a:xfrm>
            <a:off x="0" y="2229685"/>
            <a:ext cx="10363200" cy="5925661"/>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v"/>
            </a:pPr>
            <a:r>
              <a:rPr lang="en-US" sz="2599" b="1" dirty="0">
                <a:solidFill>
                  <a:srgbClr val="272A2D"/>
                </a:solidFill>
                <a:latin typeface="Arial" panose="020B0604020202020204" pitchFamily="34" charset="0"/>
                <a:ea typeface="Canva Sans"/>
                <a:cs typeface="Arial" panose="020B0604020202020204" pitchFamily="34" charset="0"/>
                <a:sym typeface="Canva Sans"/>
              </a:rPr>
              <a:t>Manpower:</a:t>
            </a:r>
            <a:r>
              <a:rPr lang="en-US" sz="2599" dirty="0">
                <a:solidFill>
                  <a:srgbClr val="272A2D"/>
                </a:solidFill>
                <a:latin typeface="Arial" panose="020B0604020202020204" pitchFamily="34" charset="0"/>
                <a:ea typeface="Canva Sans"/>
                <a:cs typeface="Arial" panose="020B0604020202020204" pitchFamily="34" charset="0"/>
                <a:sym typeface="Canva Sans"/>
              </a:rPr>
              <a:t> Inadequate </a:t>
            </a:r>
            <a:r>
              <a:rPr lang="en-US" sz="2599" dirty="0" err="1">
                <a:solidFill>
                  <a:srgbClr val="272A2D"/>
                </a:solidFill>
                <a:latin typeface="Arial" panose="020B0604020202020204" pitchFamily="34" charset="0"/>
                <a:ea typeface="Canva Sans"/>
                <a:cs typeface="Arial" panose="020B0604020202020204" pitchFamily="34" charset="0"/>
                <a:sym typeface="Canva Sans"/>
              </a:rPr>
              <a:t>paediatric</a:t>
            </a:r>
            <a:r>
              <a:rPr lang="en-US" sz="2599" dirty="0">
                <a:solidFill>
                  <a:srgbClr val="272A2D"/>
                </a:solidFill>
                <a:latin typeface="Arial" panose="020B0604020202020204" pitchFamily="34" charset="0"/>
                <a:ea typeface="Canva Sans"/>
                <a:cs typeface="Arial" panose="020B0604020202020204" pitchFamily="34" charset="0"/>
                <a:sym typeface="Canva Sans"/>
              </a:rPr>
              <a:t> training, a shortage of trained personnel, and ineffective consent communication (</a:t>
            </a:r>
            <a:r>
              <a:rPr lang="en-US" sz="2599" dirty="0" err="1">
                <a:solidFill>
                  <a:srgbClr val="272A2D"/>
                </a:solidFill>
                <a:latin typeface="Arial" panose="020B0604020202020204" pitchFamily="34" charset="0"/>
                <a:ea typeface="Canva Sans"/>
                <a:cs typeface="Arial" panose="020B0604020202020204" pitchFamily="34" charset="0"/>
                <a:sym typeface="Canva Sans"/>
              </a:rPr>
              <a:t>Yazeed</a:t>
            </a:r>
            <a:r>
              <a:rPr lang="en-US" sz="2599" dirty="0">
                <a:solidFill>
                  <a:srgbClr val="272A2D"/>
                </a:solidFill>
                <a:latin typeface="Arial" panose="020B0604020202020204" pitchFamily="34" charset="0"/>
                <a:ea typeface="Canva Sans"/>
                <a:cs typeface="Arial" panose="020B0604020202020204" pitchFamily="34" charset="0"/>
                <a:sym typeface="Canva Sans"/>
              </a:rPr>
              <a:t> </a:t>
            </a:r>
            <a:r>
              <a:rPr lang="en-US" sz="2599" dirty="0" err="1">
                <a:solidFill>
                  <a:srgbClr val="272A2D"/>
                </a:solidFill>
                <a:latin typeface="Arial" panose="020B0604020202020204" pitchFamily="34" charset="0"/>
                <a:ea typeface="Canva Sans"/>
                <a:cs typeface="Arial" panose="020B0604020202020204" pitchFamily="34" charset="0"/>
                <a:sym typeface="Canva Sans"/>
              </a:rPr>
              <a:t>Kaud</a:t>
            </a:r>
            <a:r>
              <a:rPr lang="en-US" sz="2599" dirty="0">
                <a:solidFill>
                  <a:srgbClr val="272A2D"/>
                </a:solidFill>
                <a:latin typeface="Arial" panose="020B0604020202020204" pitchFamily="34" charset="0"/>
                <a:ea typeface="Canva Sans"/>
                <a:cs typeface="Arial" panose="020B0604020202020204" pitchFamily="34" charset="0"/>
                <a:sym typeface="Canva Sans"/>
              </a:rPr>
              <a:t> et al., 2023).</a:t>
            </a:r>
          </a:p>
          <a:p>
            <a:pPr marL="457200" indent="-457200" algn="just">
              <a:lnSpc>
                <a:spcPct val="150000"/>
              </a:lnSpc>
              <a:buFont typeface="Wingdings" panose="05000000000000000000" pitchFamily="2" charset="2"/>
              <a:buChar char="v"/>
            </a:pPr>
            <a:r>
              <a:rPr lang="en-US" sz="2599" b="1" dirty="0">
                <a:solidFill>
                  <a:srgbClr val="272A2D"/>
                </a:solidFill>
                <a:latin typeface="Arial" panose="020B0604020202020204" pitchFamily="34" charset="0"/>
                <a:ea typeface="Canva Sans"/>
                <a:cs typeface="Arial" panose="020B0604020202020204" pitchFamily="34" charset="0"/>
                <a:sym typeface="Canva Sans"/>
              </a:rPr>
              <a:t>Machines:</a:t>
            </a:r>
            <a:r>
              <a:rPr lang="en-US" sz="2599" dirty="0">
                <a:solidFill>
                  <a:srgbClr val="272A2D"/>
                </a:solidFill>
                <a:latin typeface="Arial" panose="020B0604020202020204" pitchFamily="34" charset="0"/>
                <a:ea typeface="Canva Sans"/>
                <a:cs typeface="Arial" panose="020B0604020202020204" pitchFamily="34" charset="0"/>
                <a:sym typeface="Canva Sans"/>
              </a:rPr>
              <a:t> </a:t>
            </a:r>
            <a:r>
              <a:rPr lang="en-US" sz="2599" dirty="0" err="1">
                <a:solidFill>
                  <a:srgbClr val="272A2D"/>
                </a:solidFill>
                <a:latin typeface="Arial" panose="020B0604020202020204" pitchFamily="34" charset="0"/>
                <a:ea typeface="Canva Sans"/>
                <a:cs typeface="Arial" panose="020B0604020202020204" pitchFamily="34" charset="0"/>
                <a:sym typeface="Canva Sans"/>
              </a:rPr>
              <a:t>LAbsence</a:t>
            </a:r>
            <a:r>
              <a:rPr lang="en-US" sz="2599" dirty="0">
                <a:solidFill>
                  <a:srgbClr val="272A2D"/>
                </a:solidFill>
                <a:latin typeface="Arial" panose="020B0604020202020204" pitchFamily="34" charset="0"/>
                <a:ea typeface="Canva Sans"/>
                <a:cs typeface="Arial" panose="020B0604020202020204" pitchFamily="34" charset="0"/>
                <a:sym typeface="Canva Sans"/>
              </a:rPr>
              <a:t> of a </a:t>
            </a:r>
            <a:r>
              <a:rPr lang="en-US" sz="2599" dirty="0" err="1">
                <a:solidFill>
                  <a:srgbClr val="272A2D"/>
                </a:solidFill>
                <a:latin typeface="Arial" panose="020B0604020202020204" pitchFamily="34" charset="0"/>
                <a:ea typeface="Canva Sans"/>
                <a:cs typeface="Arial" panose="020B0604020202020204" pitchFamily="34" charset="0"/>
                <a:sym typeface="Canva Sans"/>
              </a:rPr>
              <a:t>specialised</a:t>
            </a:r>
            <a:r>
              <a:rPr lang="en-US" sz="2599" dirty="0">
                <a:solidFill>
                  <a:srgbClr val="272A2D"/>
                </a:solidFill>
                <a:latin typeface="Arial" panose="020B0604020202020204" pitchFamily="34" charset="0"/>
                <a:ea typeface="Canva Sans"/>
                <a:cs typeface="Arial" panose="020B0604020202020204" pitchFamily="34" charset="0"/>
                <a:sym typeface="Canva Sans"/>
              </a:rPr>
              <a:t> </a:t>
            </a:r>
            <a:r>
              <a:rPr lang="en-US" sz="2599" dirty="0" err="1">
                <a:solidFill>
                  <a:srgbClr val="272A2D"/>
                </a:solidFill>
                <a:latin typeface="Arial" panose="020B0604020202020204" pitchFamily="34" charset="0"/>
                <a:ea typeface="Canva Sans"/>
                <a:cs typeface="Arial" panose="020B0604020202020204" pitchFamily="34" charset="0"/>
                <a:sym typeface="Canva Sans"/>
              </a:rPr>
              <a:t>paediatric</a:t>
            </a:r>
            <a:r>
              <a:rPr lang="en-US" sz="2599" dirty="0">
                <a:solidFill>
                  <a:srgbClr val="272A2D"/>
                </a:solidFill>
                <a:latin typeface="Arial" panose="020B0604020202020204" pitchFamily="34" charset="0"/>
                <a:ea typeface="Canva Sans"/>
                <a:cs typeface="Arial" panose="020B0604020202020204" pitchFamily="34" charset="0"/>
                <a:sym typeface="Canva Sans"/>
              </a:rPr>
              <a:t> ICU, fragmented site logistics, outdated monitoring equipment.</a:t>
            </a:r>
          </a:p>
          <a:p>
            <a:pPr marL="457200" indent="-457200" algn="just">
              <a:lnSpc>
                <a:spcPct val="150000"/>
              </a:lnSpc>
              <a:buFont typeface="Wingdings" panose="05000000000000000000" pitchFamily="2" charset="2"/>
              <a:buChar char="v"/>
            </a:pPr>
            <a:r>
              <a:rPr lang="en-US" sz="2599" b="1" dirty="0">
                <a:solidFill>
                  <a:srgbClr val="272A2D"/>
                </a:solidFill>
                <a:latin typeface="Arial" panose="020B0604020202020204" pitchFamily="34" charset="0"/>
                <a:ea typeface="Canva Sans"/>
                <a:cs typeface="Arial" panose="020B0604020202020204" pitchFamily="34" charset="0"/>
                <a:sym typeface="Canva Sans"/>
              </a:rPr>
              <a:t>Materials:</a:t>
            </a:r>
            <a:r>
              <a:rPr lang="en-US" sz="2599" dirty="0">
                <a:solidFill>
                  <a:srgbClr val="272A2D"/>
                </a:solidFill>
                <a:latin typeface="Arial" panose="020B0604020202020204" pitchFamily="34" charset="0"/>
                <a:ea typeface="Canva Sans"/>
                <a:cs typeface="Arial" panose="020B0604020202020204" pitchFamily="34" charset="0"/>
                <a:sym typeface="Canva Sans"/>
              </a:rPr>
              <a:t> Deficiencies in medical supplies, dependence on equipment financed by charitable contributions.</a:t>
            </a:r>
          </a:p>
          <a:p>
            <a:pPr marL="457200" indent="-457200" algn="just">
              <a:lnSpc>
                <a:spcPct val="150000"/>
              </a:lnSpc>
              <a:buFont typeface="Wingdings" panose="05000000000000000000" pitchFamily="2" charset="2"/>
              <a:buChar char="v"/>
            </a:pPr>
            <a:r>
              <a:rPr lang="en-US" sz="2599" b="1" dirty="0">
                <a:solidFill>
                  <a:srgbClr val="272A2D"/>
                </a:solidFill>
                <a:latin typeface="Arial" panose="020B0604020202020204" pitchFamily="34" charset="0"/>
                <a:ea typeface="Canva Sans"/>
                <a:cs typeface="Arial" panose="020B0604020202020204" pitchFamily="34" charset="0"/>
                <a:sym typeface="Canva Sans"/>
              </a:rPr>
              <a:t>Methods:</a:t>
            </a:r>
            <a:r>
              <a:rPr lang="en-US" sz="2599" dirty="0">
                <a:solidFill>
                  <a:srgbClr val="272A2D"/>
                </a:solidFill>
                <a:latin typeface="Arial" panose="020B0604020202020204" pitchFamily="34" charset="0"/>
                <a:ea typeface="Canva Sans"/>
                <a:cs typeface="Arial" panose="020B0604020202020204" pitchFamily="34" charset="0"/>
                <a:sym typeface="Canva Sans"/>
              </a:rPr>
              <a:t> </a:t>
            </a:r>
            <a:r>
              <a:rPr lang="en-US" sz="2599" dirty="0" err="1">
                <a:solidFill>
                  <a:srgbClr val="272A2D"/>
                </a:solidFill>
                <a:latin typeface="Arial" panose="020B0604020202020204" pitchFamily="34" charset="0"/>
                <a:ea typeface="Canva Sans"/>
                <a:cs typeface="Arial" panose="020B0604020202020204" pitchFamily="34" charset="0"/>
                <a:sym typeface="Canva Sans"/>
              </a:rPr>
              <a:t>Unstandardised</a:t>
            </a:r>
            <a:r>
              <a:rPr lang="en-US" sz="2599" dirty="0">
                <a:solidFill>
                  <a:srgbClr val="272A2D"/>
                </a:solidFill>
                <a:latin typeface="Arial" panose="020B0604020202020204" pitchFamily="34" charset="0"/>
                <a:ea typeface="Canva Sans"/>
                <a:cs typeface="Arial" panose="020B0604020202020204" pitchFamily="34" charset="0"/>
                <a:sym typeface="Canva Sans"/>
              </a:rPr>
              <a:t> methods for introducing new surgical techniques, informal audits, and no outcome monitoring systems </a:t>
            </a:r>
            <a:r>
              <a:rPr lang="nl-NL" sz="2599" dirty="0">
                <a:solidFill>
                  <a:srgbClr val="272A2D"/>
                </a:solidFill>
                <a:latin typeface="Arial" panose="020B0604020202020204" pitchFamily="34" charset="0"/>
                <a:ea typeface="Canva Sans"/>
                <a:cs typeface="Arial" panose="020B0604020202020204" pitchFamily="34" charset="0"/>
                <a:sym typeface="Canva Sans"/>
              </a:rPr>
              <a:t>(van Dael et al., 2022)</a:t>
            </a:r>
            <a:r>
              <a:rPr lang="en-US" sz="2599" dirty="0">
                <a:solidFill>
                  <a:srgbClr val="272A2D"/>
                </a:solidFill>
                <a:latin typeface="Arial" panose="020B0604020202020204" pitchFamily="34" charset="0"/>
                <a:ea typeface="Canva Sans"/>
                <a:cs typeface="Arial" panose="020B0604020202020204" pitchFamily="34" charset="0"/>
                <a:sym typeface="Canva Sans"/>
              </a:rPr>
              <a:t>.</a:t>
            </a:r>
          </a:p>
        </p:txBody>
      </p:sp>
      <p:pic>
        <p:nvPicPr>
          <p:cNvPr id="5122" name="Picture 2" descr="A generic representation of the Ishikawa diagram aka Fishbone diagram ">
            <a:extLst>
              <a:ext uri="{FF2B5EF4-FFF2-40B4-BE49-F238E27FC236}">
                <a16:creationId xmlns:a16="http://schemas.microsoft.com/office/drawing/2014/main" xmlns="" id="{994BCD85-11A2-4ABA-A73B-7DE095640D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91800" y="3048268"/>
            <a:ext cx="7569011" cy="44701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14" name="TextBox 13">
            <a:extLst>
              <a:ext uri="{FF2B5EF4-FFF2-40B4-BE49-F238E27FC236}">
                <a16:creationId xmlns:a16="http://schemas.microsoft.com/office/drawing/2014/main" xmlns="" id="{D94A6751-51FC-4C2F-BC42-5A6D9B9F5876}"/>
              </a:ext>
            </a:extLst>
          </p:cNvPr>
          <p:cNvSpPr txBox="1"/>
          <p:nvPr/>
        </p:nvSpPr>
        <p:spPr>
          <a:xfrm>
            <a:off x="13716000" y="7586864"/>
            <a:ext cx="3733800" cy="369332"/>
          </a:xfrm>
          <a:prstGeom prst="rect">
            <a:avLst/>
          </a:prstGeom>
          <a:noFill/>
        </p:spPr>
        <p:txBody>
          <a:bodyPr wrap="square" rtlCol="0">
            <a:spAutoFit/>
          </a:bodyPr>
          <a:lstStyle/>
          <a:p>
            <a:r>
              <a:rPr lang="en-US" dirty="0"/>
              <a:t>(</a:t>
            </a:r>
            <a:r>
              <a:rPr lang="en-US" dirty="0" err="1"/>
              <a:t>Hristoski</a:t>
            </a:r>
            <a:r>
              <a:rPr lang="en-US" dirty="0"/>
              <a:t> et al., 2017)</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626568" y="8109322"/>
            <a:ext cx="18914568" cy="3086100"/>
            <a:chOff x="0" y="0"/>
            <a:chExt cx="4981615" cy="812800"/>
          </a:xfrm>
          <a:solidFill>
            <a:schemeClr val="accent4"/>
          </a:solidFill>
        </p:grpSpPr>
        <p:sp>
          <p:nvSpPr>
            <p:cNvPr id="5" name="Freeform 5"/>
            <p:cNvSpPr/>
            <p:nvPr/>
          </p:nvSpPr>
          <p:spPr>
            <a:xfrm>
              <a:off x="0" y="0"/>
              <a:ext cx="4981615" cy="812800"/>
            </a:xfrm>
            <a:custGeom>
              <a:avLst/>
              <a:gdLst/>
              <a:ahLst/>
              <a:cxnLst/>
              <a:rect l="l" t="t" r="r" b="b"/>
              <a:pathLst>
                <a:path w="4981615" h="812800">
                  <a:moveTo>
                    <a:pt x="0" y="0"/>
                  </a:moveTo>
                  <a:lnTo>
                    <a:pt x="4981615" y="0"/>
                  </a:lnTo>
                  <a:lnTo>
                    <a:pt x="4981615" y="812800"/>
                  </a:lnTo>
                  <a:lnTo>
                    <a:pt x="0" y="812800"/>
                  </a:lnTo>
                  <a:close/>
                </a:path>
              </a:pathLst>
            </a:custGeom>
            <a:grpFill/>
          </p:spPr>
        </p:sp>
        <p:sp>
          <p:nvSpPr>
            <p:cNvPr id="6" name="TextBox 6"/>
            <p:cNvSpPr txBox="1"/>
            <p:nvPr/>
          </p:nvSpPr>
          <p:spPr>
            <a:xfrm>
              <a:off x="0" y="-38100"/>
              <a:ext cx="4981615" cy="850900"/>
            </a:xfrm>
            <a:prstGeom prst="rect">
              <a:avLst/>
            </a:prstGeom>
            <a:grpFill/>
          </p:spPr>
          <p:txBody>
            <a:bodyPr lIns="50800" tIns="50800" rIns="50800" bIns="50800" rtlCol="0" anchor="ctr"/>
            <a:lstStyle/>
            <a:p>
              <a:pPr algn="ctr">
                <a:lnSpc>
                  <a:spcPts val="3640"/>
                </a:lnSpc>
              </a:pPr>
              <a:endParaRPr/>
            </a:p>
          </p:txBody>
        </p:sp>
      </p:grpSp>
      <p:sp>
        <p:nvSpPr>
          <p:cNvPr id="16" name="TextBox 16"/>
          <p:cNvSpPr txBox="1"/>
          <p:nvPr/>
        </p:nvSpPr>
        <p:spPr>
          <a:xfrm>
            <a:off x="665244" y="2930494"/>
            <a:ext cx="9088356" cy="4725717"/>
          </a:xfrm>
          <a:prstGeom prst="rect">
            <a:avLst/>
          </a:prstGeom>
        </p:spPr>
        <p:txBody>
          <a:bodyPr wrap="square" lIns="0" tIns="0" rIns="0" bIns="0" rtlCol="0" anchor="t">
            <a:spAutoFit/>
          </a:bodyPr>
          <a:lstStyle/>
          <a:p>
            <a:pPr algn="just">
              <a:lnSpc>
                <a:spcPct val="150000"/>
              </a:lnSpc>
            </a:pPr>
            <a:r>
              <a:rPr lang="en-US" sz="2599" b="1" dirty="0">
                <a:solidFill>
                  <a:srgbClr val="272A2D"/>
                </a:solidFill>
                <a:latin typeface="Arial" panose="020B0604020202020204" pitchFamily="34" charset="0"/>
                <a:ea typeface="Canva Sans"/>
                <a:cs typeface="Arial" panose="020B0604020202020204" pitchFamily="34" charset="0"/>
                <a:sym typeface="Canva Sans"/>
              </a:rPr>
              <a:t>Measurement:</a:t>
            </a:r>
            <a:r>
              <a:rPr lang="en-US" sz="2599" dirty="0">
                <a:solidFill>
                  <a:srgbClr val="272A2D"/>
                </a:solidFill>
                <a:latin typeface="Arial" panose="020B0604020202020204" pitchFamily="34" charset="0"/>
                <a:ea typeface="Canva Sans"/>
                <a:cs typeface="Arial" panose="020B0604020202020204" pitchFamily="34" charset="0"/>
                <a:sym typeface="Canva Sans"/>
              </a:rPr>
              <a:t> No agreed means of assessing quality of care, confusion regarding performance metrics, no systematic mechanism monitoring clinical performance (</a:t>
            </a:r>
            <a:r>
              <a:rPr lang="en-US" sz="2599" dirty="0" err="1">
                <a:solidFill>
                  <a:srgbClr val="272A2D"/>
                </a:solidFill>
                <a:latin typeface="Arial" panose="020B0604020202020204" pitchFamily="34" charset="0"/>
                <a:ea typeface="Canva Sans"/>
                <a:cs typeface="Arial" panose="020B0604020202020204" pitchFamily="34" charset="0"/>
                <a:sym typeface="Canva Sans"/>
              </a:rPr>
              <a:t>Kumah</a:t>
            </a:r>
            <a:r>
              <a:rPr lang="en-US" sz="2599" dirty="0">
                <a:solidFill>
                  <a:srgbClr val="272A2D"/>
                </a:solidFill>
                <a:latin typeface="Arial" panose="020B0604020202020204" pitchFamily="34" charset="0"/>
                <a:ea typeface="Canva Sans"/>
                <a:cs typeface="Arial" panose="020B0604020202020204" pitchFamily="34" charset="0"/>
                <a:sym typeface="Canva Sans"/>
              </a:rPr>
              <a:t>, 2025).</a:t>
            </a:r>
          </a:p>
          <a:p>
            <a:pPr algn="just">
              <a:lnSpc>
                <a:spcPct val="150000"/>
              </a:lnSpc>
            </a:pPr>
            <a:r>
              <a:rPr lang="en-US" sz="2599" b="1" dirty="0">
                <a:solidFill>
                  <a:srgbClr val="272A2D"/>
                </a:solidFill>
                <a:latin typeface="Arial" panose="020B0604020202020204" pitchFamily="34" charset="0"/>
                <a:ea typeface="Canva Sans"/>
                <a:cs typeface="Arial" panose="020B0604020202020204" pitchFamily="34" charset="0"/>
                <a:sym typeface="Canva Sans"/>
              </a:rPr>
              <a:t>Management:</a:t>
            </a:r>
            <a:r>
              <a:rPr lang="en-US" sz="2599" dirty="0">
                <a:solidFill>
                  <a:srgbClr val="272A2D"/>
                </a:solidFill>
                <a:latin typeface="Arial" panose="020B0604020202020204" pitchFamily="34" charset="0"/>
                <a:ea typeface="Canva Sans"/>
                <a:cs typeface="Arial" panose="020B0604020202020204" pitchFamily="34" charset="0"/>
                <a:sym typeface="Canva Sans"/>
              </a:rPr>
              <a:t> Club culture, power disparities, isolated clinical directorates, ineffective communication.</a:t>
            </a:r>
          </a:p>
          <a:p>
            <a:pPr algn="just">
              <a:lnSpc>
                <a:spcPct val="150000"/>
              </a:lnSpc>
            </a:pPr>
            <a:r>
              <a:rPr lang="en-US" sz="2599" b="1" dirty="0">
                <a:solidFill>
                  <a:srgbClr val="272A2D"/>
                </a:solidFill>
                <a:latin typeface="Arial" panose="020B0604020202020204" pitchFamily="34" charset="0"/>
                <a:ea typeface="Canva Sans"/>
                <a:cs typeface="Arial" panose="020B0604020202020204" pitchFamily="34" charset="0"/>
                <a:sym typeface="Canva Sans"/>
              </a:rPr>
              <a:t>Mother Nature (External environment): </a:t>
            </a:r>
            <a:r>
              <a:rPr lang="en-US" sz="2599" dirty="0">
                <a:solidFill>
                  <a:srgbClr val="272A2D"/>
                </a:solidFill>
                <a:latin typeface="Arial" panose="020B0604020202020204" pitchFamily="34" charset="0"/>
                <a:ea typeface="Canva Sans"/>
                <a:cs typeface="Arial" panose="020B0604020202020204" pitchFamily="34" charset="0"/>
                <a:sym typeface="Canva Sans"/>
              </a:rPr>
              <a:t>Shortages of NHS resources, deficiencies in </a:t>
            </a:r>
            <a:r>
              <a:rPr lang="en-US" sz="2599" dirty="0" err="1">
                <a:solidFill>
                  <a:srgbClr val="272A2D"/>
                </a:solidFill>
                <a:latin typeface="Arial" panose="020B0604020202020204" pitchFamily="34" charset="0"/>
                <a:ea typeface="Canva Sans"/>
                <a:cs typeface="Arial" panose="020B0604020202020204" pitchFamily="34" charset="0"/>
                <a:sym typeface="Canva Sans"/>
              </a:rPr>
              <a:t>paediatric</a:t>
            </a:r>
            <a:r>
              <a:rPr lang="en-US" sz="2599" dirty="0">
                <a:solidFill>
                  <a:srgbClr val="272A2D"/>
                </a:solidFill>
                <a:latin typeface="Arial" panose="020B0604020202020204" pitchFamily="34" charset="0"/>
                <a:ea typeface="Canva Sans"/>
                <a:cs typeface="Arial" panose="020B0604020202020204" pitchFamily="34" charset="0"/>
                <a:sym typeface="Canva Sans"/>
              </a:rPr>
              <a:t> specialists, and volatility in restructuring (</a:t>
            </a:r>
            <a:r>
              <a:rPr lang="en-US" sz="2599" dirty="0" err="1">
                <a:solidFill>
                  <a:srgbClr val="272A2D"/>
                </a:solidFill>
                <a:latin typeface="Arial" panose="020B0604020202020204" pitchFamily="34" charset="0"/>
                <a:ea typeface="Canva Sans"/>
                <a:cs typeface="Arial" panose="020B0604020202020204" pitchFamily="34" charset="0"/>
                <a:sym typeface="Canva Sans"/>
              </a:rPr>
              <a:t>Tagaram</a:t>
            </a:r>
            <a:r>
              <a:rPr lang="en-US" sz="2599" dirty="0">
                <a:solidFill>
                  <a:srgbClr val="272A2D"/>
                </a:solidFill>
                <a:latin typeface="Arial" panose="020B0604020202020204" pitchFamily="34" charset="0"/>
                <a:ea typeface="Canva Sans"/>
                <a:cs typeface="Arial" panose="020B0604020202020204" pitchFamily="34" charset="0"/>
                <a:sym typeface="Canva Sans"/>
              </a:rPr>
              <a:t> and Chen, 2024).</a:t>
            </a:r>
          </a:p>
        </p:txBody>
      </p:sp>
      <p:sp>
        <p:nvSpPr>
          <p:cNvPr id="17" name="Freeform 17"/>
          <p:cNvSpPr/>
          <p:nvPr/>
        </p:nvSpPr>
        <p:spPr>
          <a:xfrm>
            <a:off x="15656090" y="733947"/>
            <a:ext cx="679288" cy="679288"/>
          </a:xfrm>
          <a:custGeom>
            <a:avLst/>
            <a:gdLst/>
            <a:ahLst/>
            <a:cxnLst/>
            <a:rect l="l" t="t" r="r" b="b"/>
            <a:pathLst>
              <a:path w="679288" h="679288">
                <a:moveTo>
                  <a:pt x="0" y="0"/>
                </a:moveTo>
                <a:lnTo>
                  <a:pt x="679289" y="0"/>
                </a:lnTo>
                <a:lnTo>
                  <a:pt x="679289" y="679288"/>
                </a:lnTo>
                <a:lnTo>
                  <a:pt x="0" y="679288"/>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8" name="Freeform 18"/>
          <p:cNvSpPr/>
          <p:nvPr/>
        </p:nvSpPr>
        <p:spPr>
          <a:xfrm>
            <a:off x="13370183" y="848698"/>
            <a:ext cx="904181" cy="904181"/>
          </a:xfrm>
          <a:custGeom>
            <a:avLst/>
            <a:gdLst/>
            <a:ahLst/>
            <a:cxnLst/>
            <a:rect l="l" t="t" r="r" b="b"/>
            <a:pathLst>
              <a:path w="904181" h="904181">
                <a:moveTo>
                  <a:pt x="0" y="0"/>
                </a:moveTo>
                <a:lnTo>
                  <a:pt x="904181" y="0"/>
                </a:lnTo>
                <a:lnTo>
                  <a:pt x="904181" y="904181"/>
                </a:lnTo>
                <a:lnTo>
                  <a:pt x="0" y="904181"/>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4" name="TextBox 9">
            <a:extLst>
              <a:ext uri="{FF2B5EF4-FFF2-40B4-BE49-F238E27FC236}">
                <a16:creationId xmlns:a16="http://schemas.microsoft.com/office/drawing/2014/main" xmlns="" id="{D3D972A4-5A5B-4229-B64C-7CEE1009DAE2}"/>
              </a:ext>
            </a:extLst>
          </p:cNvPr>
          <p:cNvSpPr txBox="1"/>
          <p:nvPr/>
        </p:nvSpPr>
        <p:spPr>
          <a:xfrm>
            <a:off x="533400" y="998054"/>
            <a:ext cx="11913906" cy="1481688"/>
          </a:xfrm>
          <a:prstGeom prst="rect">
            <a:avLst/>
          </a:prstGeom>
        </p:spPr>
        <p:txBody>
          <a:bodyPr lIns="0" tIns="0" rIns="0" bIns="0" rtlCol="0" anchor="t">
            <a:spAutoFit/>
          </a:bodyPr>
          <a:lstStyle/>
          <a:p>
            <a:pPr algn="l">
              <a:lnSpc>
                <a:spcPts val="5999"/>
              </a:lnSpc>
            </a:pPr>
            <a:r>
              <a:rPr lang="en-US" sz="4000" b="1" dirty="0">
                <a:solidFill>
                  <a:srgbClr val="272A2D"/>
                </a:solidFill>
                <a:latin typeface="Arial Black" panose="020B0A04020102020204" pitchFamily="34" charset="0"/>
                <a:ea typeface="Open Sauce Bold"/>
                <a:cs typeface="Open Sauce Bold"/>
                <a:sym typeface="Open Sauce Bold"/>
              </a:rPr>
              <a:t>Theoretical Frameworks and Models Applied (The Fishbone Diagram)</a:t>
            </a:r>
          </a:p>
        </p:txBody>
      </p:sp>
    </p:spTree>
    <p:extLst>
      <p:ext uri="{BB962C8B-B14F-4D97-AF65-F5344CB8AC3E}">
        <p14:creationId xmlns:p14="http://schemas.microsoft.com/office/powerpoint/2010/main" val="1182082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571500"/>
            <a:ext cx="10702768" cy="9715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sp>
        <p:nvSpPr>
          <p:cNvPr id="9" name="TextBox 9"/>
          <p:cNvSpPr txBox="1"/>
          <p:nvPr/>
        </p:nvSpPr>
        <p:spPr>
          <a:xfrm>
            <a:off x="397144" y="876300"/>
            <a:ext cx="9799888" cy="1481688"/>
          </a:xfrm>
          <a:prstGeom prst="rect">
            <a:avLst/>
          </a:prstGeom>
        </p:spPr>
        <p:txBody>
          <a:bodyPr wrap="square" lIns="0" tIns="0" rIns="0" bIns="0" rtlCol="0" anchor="t">
            <a:spAutoFit/>
          </a:bodyPr>
          <a:lstStyle/>
          <a:p>
            <a:pPr algn="l">
              <a:lnSpc>
                <a:spcPts val="5999"/>
              </a:lnSpc>
            </a:pPr>
            <a:r>
              <a:rPr lang="en-US" sz="4000" b="1" dirty="0">
                <a:solidFill>
                  <a:srgbClr val="272A2D"/>
                </a:solidFill>
                <a:latin typeface="Arial Black" panose="020B0A04020102020204" pitchFamily="34" charset="0"/>
                <a:ea typeface="Open Sauce Bold"/>
                <a:cs typeface="Open Sauce Bold"/>
                <a:sym typeface="Open Sauce Bold"/>
              </a:rPr>
              <a:t>Policy Issues Impacting Service Delivery and Root Causes (Cont.)</a:t>
            </a:r>
          </a:p>
        </p:txBody>
      </p:sp>
      <p:sp>
        <p:nvSpPr>
          <p:cNvPr id="10" name="TextBox 10"/>
          <p:cNvSpPr txBox="1"/>
          <p:nvPr/>
        </p:nvSpPr>
        <p:spPr>
          <a:xfrm>
            <a:off x="152400" y="3664150"/>
            <a:ext cx="9799888" cy="5325689"/>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v"/>
            </a:pPr>
            <a:r>
              <a:rPr lang="en-US" sz="2599" dirty="0">
                <a:solidFill>
                  <a:srgbClr val="272A2D"/>
                </a:solidFill>
                <a:latin typeface="Arial" panose="020B0604020202020204" pitchFamily="34" charset="0"/>
                <a:ea typeface="Canva Sans"/>
                <a:cs typeface="Arial" panose="020B0604020202020204" pitchFamily="34" charset="0"/>
                <a:sym typeface="Canva Sans"/>
              </a:rPr>
              <a:t>No legal obligation existed for NHS bodies to establish clinical governance or quality accountability (NHS England, 2022).</a:t>
            </a:r>
          </a:p>
          <a:p>
            <a:pPr marL="457200" indent="-457200" algn="just">
              <a:lnSpc>
                <a:spcPct val="150000"/>
              </a:lnSpc>
              <a:buFont typeface="Wingdings" panose="05000000000000000000" pitchFamily="2" charset="2"/>
              <a:buChar char="v"/>
            </a:pPr>
            <a:r>
              <a:rPr lang="en-US" sz="2599" dirty="0">
                <a:solidFill>
                  <a:srgbClr val="272A2D"/>
                </a:solidFill>
                <a:latin typeface="Arial" panose="020B0604020202020204" pitchFamily="34" charset="0"/>
                <a:ea typeface="Canva Sans"/>
                <a:cs typeface="Arial" panose="020B0604020202020204" pitchFamily="34" charset="0"/>
                <a:sym typeface="Canva Sans"/>
              </a:rPr>
              <a:t>A pervasive lack of clarity regarding who was responsible for monitoring and managing care quality.</a:t>
            </a:r>
          </a:p>
          <a:p>
            <a:pPr marL="457200" indent="-457200" algn="just">
              <a:lnSpc>
                <a:spcPct val="150000"/>
              </a:lnSpc>
              <a:buFont typeface="Wingdings" panose="05000000000000000000" pitchFamily="2" charset="2"/>
              <a:buChar char="v"/>
            </a:pPr>
            <a:r>
              <a:rPr lang="en-US" sz="2599" dirty="0">
                <a:solidFill>
                  <a:srgbClr val="272A2D"/>
                </a:solidFill>
                <a:latin typeface="Arial" panose="020B0604020202020204" pitchFamily="34" charset="0"/>
                <a:ea typeface="Canva Sans"/>
                <a:cs typeface="Arial" panose="020B0604020202020204" pitchFamily="34" charset="0"/>
                <a:sym typeface="Canva Sans"/>
              </a:rPr>
              <a:t>Clinicians tracked mortality data internally but faced no requirement to investigate or act on high death rates (</a:t>
            </a:r>
            <a:r>
              <a:rPr lang="en-US" sz="2599" dirty="0" err="1">
                <a:solidFill>
                  <a:srgbClr val="272A2D"/>
                </a:solidFill>
                <a:latin typeface="Arial" panose="020B0604020202020204" pitchFamily="34" charset="0"/>
                <a:ea typeface="Canva Sans"/>
                <a:cs typeface="Arial" panose="020B0604020202020204" pitchFamily="34" charset="0"/>
                <a:sym typeface="Canva Sans"/>
              </a:rPr>
              <a:t>Tagaram</a:t>
            </a:r>
            <a:r>
              <a:rPr lang="en-US" sz="2599" dirty="0">
                <a:solidFill>
                  <a:srgbClr val="272A2D"/>
                </a:solidFill>
                <a:latin typeface="Arial" panose="020B0604020202020204" pitchFamily="34" charset="0"/>
                <a:ea typeface="Canva Sans"/>
                <a:cs typeface="Arial" panose="020B0604020202020204" pitchFamily="34" charset="0"/>
                <a:sym typeface="Canva Sans"/>
              </a:rPr>
              <a:t> and Chen, 2024).</a:t>
            </a:r>
          </a:p>
          <a:p>
            <a:pPr marL="457200" indent="-457200" algn="just">
              <a:lnSpc>
                <a:spcPct val="150000"/>
              </a:lnSpc>
              <a:buFont typeface="Wingdings" panose="05000000000000000000" pitchFamily="2" charset="2"/>
              <a:buChar char="v"/>
            </a:pPr>
            <a:r>
              <a:rPr lang="en-US" sz="2599" dirty="0">
                <a:solidFill>
                  <a:srgbClr val="272A2D"/>
                </a:solidFill>
                <a:latin typeface="Arial" panose="020B0604020202020204" pitchFamily="34" charset="0"/>
                <a:ea typeface="Canva Sans"/>
                <a:cs typeface="Arial" panose="020B0604020202020204" pitchFamily="34" charset="0"/>
                <a:sym typeface="Canva Sans"/>
              </a:rPr>
              <a:t>The Department of Health held critical performance data but failed to use it as a tool for systemic remediation.</a:t>
            </a:r>
          </a:p>
        </p:txBody>
      </p:sp>
      <p:sp>
        <p:nvSpPr>
          <p:cNvPr id="16" name="Freeform 16"/>
          <p:cNvSpPr/>
          <p:nvPr/>
        </p:nvSpPr>
        <p:spPr>
          <a:xfrm>
            <a:off x="16436259" y="733947"/>
            <a:ext cx="1175190" cy="1175190"/>
          </a:xfrm>
          <a:custGeom>
            <a:avLst/>
            <a:gdLst/>
            <a:ahLst/>
            <a:cxnLst/>
            <a:rect l="l" t="t" r="r" b="b"/>
            <a:pathLst>
              <a:path w="1175190" h="1175190">
                <a:moveTo>
                  <a:pt x="0" y="0"/>
                </a:moveTo>
                <a:lnTo>
                  <a:pt x="1175190" y="0"/>
                </a:lnTo>
                <a:lnTo>
                  <a:pt x="1175190" y="1175189"/>
                </a:lnTo>
                <a:lnTo>
                  <a:pt x="0" y="1175189"/>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7" name="Freeform 17"/>
          <p:cNvSpPr/>
          <p:nvPr/>
        </p:nvSpPr>
        <p:spPr>
          <a:xfrm>
            <a:off x="9545017" y="1909136"/>
            <a:ext cx="665267" cy="665267"/>
          </a:xfrm>
          <a:custGeom>
            <a:avLst/>
            <a:gdLst/>
            <a:ahLst/>
            <a:cxnLst/>
            <a:rect l="l" t="t" r="r" b="b"/>
            <a:pathLst>
              <a:path w="665267" h="665267">
                <a:moveTo>
                  <a:pt x="0" y="0"/>
                </a:moveTo>
                <a:lnTo>
                  <a:pt x="665267" y="0"/>
                </a:lnTo>
                <a:lnTo>
                  <a:pt x="665267" y="665267"/>
                </a:lnTo>
                <a:lnTo>
                  <a:pt x="0" y="665267"/>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43148"/>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grpSp>
        <p:nvGrpSpPr>
          <p:cNvPr id="4" name="Group 4"/>
          <p:cNvGrpSpPr/>
          <p:nvPr/>
        </p:nvGrpSpPr>
        <p:grpSpPr>
          <a:xfrm>
            <a:off x="37953" y="7907109"/>
            <a:ext cx="9981831" cy="3086100"/>
            <a:chOff x="0" y="0"/>
            <a:chExt cx="2628960" cy="812800"/>
          </a:xfrm>
          <a:solidFill>
            <a:schemeClr val="accent4"/>
          </a:solidFill>
        </p:grpSpPr>
        <p:sp>
          <p:nvSpPr>
            <p:cNvPr id="5" name="Freeform 5"/>
            <p:cNvSpPr/>
            <p:nvPr/>
          </p:nvSpPr>
          <p:spPr>
            <a:xfrm>
              <a:off x="0" y="0"/>
              <a:ext cx="2628960" cy="812800"/>
            </a:xfrm>
            <a:custGeom>
              <a:avLst/>
              <a:gdLst/>
              <a:ahLst/>
              <a:cxnLst/>
              <a:rect l="l" t="t" r="r" b="b"/>
              <a:pathLst>
                <a:path w="2628960" h="812800">
                  <a:moveTo>
                    <a:pt x="0" y="0"/>
                  </a:moveTo>
                  <a:lnTo>
                    <a:pt x="2628960" y="0"/>
                  </a:lnTo>
                  <a:lnTo>
                    <a:pt x="2628960" y="812800"/>
                  </a:lnTo>
                  <a:lnTo>
                    <a:pt x="0" y="812800"/>
                  </a:lnTo>
                  <a:close/>
                </a:path>
              </a:pathLst>
            </a:custGeom>
            <a:grpFill/>
          </p:spPr>
        </p:sp>
        <p:sp>
          <p:nvSpPr>
            <p:cNvPr id="6" name="TextBox 6"/>
            <p:cNvSpPr txBox="1"/>
            <p:nvPr/>
          </p:nvSpPr>
          <p:spPr>
            <a:xfrm>
              <a:off x="0" y="-38100"/>
              <a:ext cx="2628960" cy="850900"/>
            </a:xfrm>
            <a:prstGeom prst="rect">
              <a:avLst/>
            </a:prstGeom>
            <a:grpFill/>
          </p:spPr>
          <p:txBody>
            <a:bodyPr lIns="50800" tIns="50800" rIns="50800" bIns="50800" rtlCol="0" anchor="ctr"/>
            <a:lstStyle/>
            <a:p>
              <a:pPr algn="ctr">
                <a:lnSpc>
                  <a:spcPts val="3640"/>
                </a:lnSpc>
              </a:pPr>
              <a:endParaRPr/>
            </a:p>
          </p:txBody>
        </p:sp>
      </p:grpSp>
      <p:sp>
        <p:nvSpPr>
          <p:cNvPr id="10" name="TextBox 10"/>
          <p:cNvSpPr txBox="1"/>
          <p:nvPr/>
        </p:nvSpPr>
        <p:spPr>
          <a:xfrm>
            <a:off x="10048699" y="3325831"/>
            <a:ext cx="8020464" cy="5038815"/>
          </a:xfrm>
          <a:prstGeom prst="rect">
            <a:avLst/>
          </a:prstGeom>
        </p:spPr>
        <p:txBody>
          <a:bodyPr wrap="square" lIns="0" tIns="0" rIns="0" bIns="0" rtlCol="0" anchor="t">
            <a:spAutoFit/>
          </a:bodyPr>
          <a:lstStyle/>
          <a:p>
            <a:pPr marL="457200" indent="-457200" algn="just">
              <a:lnSpc>
                <a:spcPts val="3639"/>
              </a:lnSpc>
              <a:buFont typeface="Courier New" panose="02070309020205020404" pitchFamily="49" charset="0"/>
              <a:buChar char="o"/>
            </a:pPr>
            <a:r>
              <a:rPr lang="en-US" sz="2600" dirty="0">
                <a:solidFill>
                  <a:srgbClr val="272A2D"/>
                </a:solidFill>
                <a:latin typeface="Arial" panose="020B0604020202020204" pitchFamily="34" charset="0"/>
                <a:ea typeface="Canva Sans"/>
                <a:cs typeface="Arial" panose="020B0604020202020204" pitchFamily="34" charset="0"/>
                <a:sym typeface="Canva Sans"/>
              </a:rPr>
              <a:t>Ambiguities in policy resulted in disjointed responsibilities among the SRSAG, Royal College of Surgeons, health authorities, and Department of Health. (Liu et al., 2024).</a:t>
            </a:r>
          </a:p>
          <a:p>
            <a:pPr marL="457200" indent="-457200" algn="just">
              <a:lnSpc>
                <a:spcPts val="3639"/>
              </a:lnSpc>
              <a:buFont typeface="Courier New" panose="02070309020205020404" pitchFamily="49" charset="0"/>
              <a:buChar char="o"/>
            </a:pPr>
            <a:r>
              <a:rPr lang="en-US" sz="2600" dirty="0">
                <a:solidFill>
                  <a:srgbClr val="272A2D"/>
                </a:solidFill>
                <a:latin typeface="Arial" panose="020B0604020202020204" pitchFamily="34" charset="0"/>
                <a:ea typeface="Canva Sans"/>
                <a:cs typeface="Arial" panose="020B0604020202020204" pitchFamily="34" charset="0"/>
                <a:sym typeface="Canva Sans"/>
              </a:rPr>
              <a:t>None assumed full responsibility for </a:t>
            </a:r>
            <a:r>
              <a:rPr lang="en-US" sz="2600" dirty="0" err="1">
                <a:solidFill>
                  <a:srgbClr val="272A2D"/>
                </a:solidFill>
                <a:latin typeface="Arial" panose="020B0604020202020204" pitchFamily="34" charset="0"/>
                <a:ea typeface="Canva Sans"/>
                <a:cs typeface="Arial" panose="020B0604020202020204" pitchFamily="34" charset="0"/>
                <a:sym typeface="Canva Sans"/>
              </a:rPr>
              <a:t>paediatric</a:t>
            </a:r>
            <a:r>
              <a:rPr lang="en-US" sz="2600" dirty="0">
                <a:solidFill>
                  <a:srgbClr val="272A2D"/>
                </a:solidFill>
                <a:latin typeface="Arial" panose="020B0604020202020204" pitchFamily="34" charset="0"/>
                <a:ea typeface="Canva Sans"/>
                <a:cs typeface="Arial" panose="020B0604020202020204" pitchFamily="34" charset="0"/>
                <a:sym typeface="Canva Sans"/>
              </a:rPr>
              <a:t> cardiac surgery quality oversight.</a:t>
            </a:r>
          </a:p>
          <a:p>
            <a:pPr marL="457200" indent="-457200" algn="just">
              <a:lnSpc>
                <a:spcPts val="3639"/>
              </a:lnSpc>
              <a:buFont typeface="Courier New" panose="02070309020205020404" pitchFamily="49" charset="0"/>
              <a:buChar char="o"/>
            </a:pPr>
            <a:r>
              <a:rPr lang="en-US" sz="2600" dirty="0">
                <a:solidFill>
                  <a:srgbClr val="272A2D"/>
                </a:solidFill>
                <a:latin typeface="Arial" panose="020B0604020202020204" pitchFamily="34" charset="0"/>
                <a:ea typeface="Canva Sans"/>
                <a:cs typeface="Arial" panose="020B0604020202020204" pitchFamily="34" charset="0"/>
                <a:sym typeface="Canva Sans"/>
              </a:rPr>
              <a:t>Consultants have near-tenure roles without competence review or CPD requirements (Bennett, 2025).</a:t>
            </a:r>
          </a:p>
          <a:p>
            <a:pPr marL="457200" indent="-457200" algn="just">
              <a:lnSpc>
                <a:spcPts val="3639"/>
              </a:lnSpc>
              <a:buFont typeface="Courier New" panose="02070309020205020404" pitchFamily="49" charset="0"/>
              <a:buChar char="o"/>
            </a:pPr>
            <a:r>
              <a:rPr lang="en-US" sz="2600" dirty="0">
                <a:solidFill>
                  <a:srgbClr val="272A2D"/>
                </a:solidFill>
                <a:latin typeface="Arial" panose="020B0604020202020204" pitchFamily="34" charset="0"/>
                <a:ea typeface="Canva Sans"/>
                <a:cs typeface="Arial" panose="020B0604020202020204" pitchFamily="34" charset="0"/>
                <a:sym typeface="Canva Sans"/>
              </a:rPr>
              <a:t>Poorly performing clinicians faced minimal accountability, perpetuating unsafe practices.</a:t>
            </a:r>
          </a:p>
        </p:txBody>
      </p:sp>
      <p:sp>
        <p:nvSpPr>
          <p:cNvPr id="17" name="Freeform 17"/>
          <p:cNvSpPr/>
          <p:nvPr/>
        </p:nvSpPr>
        <p:spPr>
          <a:xfrm>
            <a:off x="9545017" y="1909136"/>
            <a:ext cx="665267" cy="665267"/>
          </a:xfrm>
          <a:custGeom>
            <a:avLst/>
            <a:gdLst/>
            <a:ahLst/>
            <a:cxnLst/>
            <a:rect l="l" t="t" r="r" b="b"/>
            <a:pathLst>
              <a:path w="665267" h="665267">
                <a:moveTo>
                  <a:pt x="0" y="0"/>
                </a:moveTo>
                <a:lnTo>
                  <a:pt x="665267" y="0"/>
                </a:lnTo>
                <a:lnTo>
                  <a:pt x="665267" y="665267"/>
                </a:lnTo>
                <a:lnTo>
                  <a:pt x="0" y="665267"/>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8" name="TextBox 9">
            <a:extLst>
              <a:ext uri="{FF2B5EF4-FFF2-40B4-BE49-F238E27FC236}">
                <a16:creationId xmlns:a16="http://schemas.microsoft.com/office/drawing/2014/main" xmlns="" id="{890AF3FE-53D4-4464-AAF7-CE9340A80CAB}"/>
              </a:ext>
            </a:extLst>
          </p:cNvPr>
          <p:cNvSpPr txBox="1"/>
          <p:nvPr/>
        </p:nvSpPr>
        <p:spPr>
          <a:xfrm>
            <a:off x="10024305" y="538423"/>
            <a:ext cx="8115634" cy="1468159"/>
          </a:xfrm>
          <a:prstGeom prst="rect">
            <a:avLst/>
          </a:prstGeom>
        </p:spPr>
        <p:txBody>
          <a:bodyPr wrap="square" lIns="0" tIns="0" rIns="0" bIns="0" rtlCol="0" anchor="t">
            <a:spAutoFit/>
          </a:bodyPr>
          <a:lstStyle/>
          <a:p>
            <a:pPr algn="l">
              <a:lnSpc>
                <a:spcPts val="5999"/>
              </a:lnSpc>
            </a:pPr>
            <a:r>
              <a:rPr lang="en-US" sz="3600" b="1" dirty="0">
                <a:solidFill>
                  <a:srgbClr val="272A2D"/>
                </a:solidFill>
                <a:latin typeface="Arial Black" panose="020B0A04020102020204" pitchFamily="34" charset="0"/>
                <a:ea typeface="Open Sauce Bold"/>
                <a:cs typeface="Open Sauce Bold"/>
                <a:sym typeface="Open Sauce Bold"/>
              </a:rPr>
              <a:t>Policy Issues Impacting Service Delivery and Root Causes </a:t>
            </a:r>
          </a:p>
        </p:txBody>
      </p:sp>
      <p:pic>
        <p:nvPicPr>
          <p:cNvPr id="9" name="Picture 8">
            <a:extLst>
              <a:ext uri="{FF2B5EF4-FFF2-40B4-BE49-F238E27FC236}">
                <a16:creationId xmlns:a16="http://schemas.microsoft.com/office/drawing/2014/main" xmlns="" id="{B845BCDF-DD75-4281-A1D5-E7E08C2E066E}"/>
              </a:ext>
            </a:extLst>
          </p:cNvPr>
          <p:cNvPicPr>
            <a:picLocks noChangeAspect="1"/>
          </p:cNvPicPr>
          <p:nvPr/>
        </p:nvPicPr>
        <p:blipFill>
          <a:blip r:embed="rId5"/>
          <a:stretch>
            <a:fillRect/>
          </a:stretch>
        </p:blipFill>
        <p:spPr>
          <a:xfrm>
            <a:off x="533400" y="2705100"/>
            <a:ext cx="8263467" cy="4648200"/>
          </a:xfrm>
          <a:prstGeom prst="rect">
            <a:avLst/>
          </a:prstGeom>
          <a:ln>
            <a:noFill/>
          </a:ln>
          <a:effectLst>
            <a:softEdge rad="112500"/>
          </a:effectLst>
        </p:spPr>
      </p:pic>
    </p:spTree>
    <p:extLst>
      <p:ext uri="{BB962C8B-B14F-4D97-AF65-F5344CB8AC3E}">
        <p14:creationId xmlns:p14="http://schemas.microsoft.com/office/powerpoint/2010/main" val="2065172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73715"/>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11588923" y="4000074"/>
            <a:ext cx="6699077" cy="6286926"/>
            <a:chOff x="0" y="0"/>
            <a:chExt cx="1764366" cy="1655816"/>
          </a:xfrm>
          <a:solidFill>
            <a:schemeClr val="accent4"/>
          </a:solidFill>
        </p:grpSpPr>
        <p:sp>
          <p:nvSpPr>
            <p:cNvPr id="5" name="Freeform 5"/>
            <p:cNvSpPr/>
            <p:nvPr/>
          </p:nvSpPr>
          <p:spPr>
            <a:xfrm>
              <a:off x="0" y="0"/>
              <a:ext cx="1764366" cy="1655816"/>
            </a:xfrm>
            <a:custGeom>
              <a:avLst/>
              <a:gdLst/>
              <a:ahLst/>
              <a:cxnLst/>
              <a:rect l="l" t="t" r="r" b="b"/>
              <a:pathLst>
                <a:path w="1764366" h="1655816">
                  <a:moveTo>
                    <a:pt x="0" y="0"/>
                  </a:moveTo>
                  <a:lnTo>
                    <a:pt x="1764366" y="0"/>
                  </a:lnTo>
                  <a:lnTo>
                    <a:pt x="1764366" y="1655816"/>
                  </a:lnTo>
                  <a:lnTo>
                    <a:pt x="0" y="1655816"/>
                  </a:lnTo>
                  <a:close/>
                </a:path>
              </a:pathLst>
            </a:custGeom>
            <a:grpFill/>
          </p:spPr>
        </p:sp>
        <p:sp>
          <p:nvSpPr>
            <p:cNvPr id="6" name="TextBox 6"/>
            <p:cNvSpPr txBox="1"/>
            <p:nvPr/>
          </p:nvSpPr>
          <p:spPr>
            <a:xfrm>
              <a:off x="0" y="-38100"/>
              <a:ext cx="1764366" cy="1693916"/>
            </a:xfrm>
            <a:prstGeom prst="rect">
              <a:avLst/>
            </a:prstGeom>
            <a:grpFill/>
          </p:spPr>
          <p:txBody>
            <a:bodyPr lIns="50800" tIns="50800" rIns="50800" bIns="50800" rtlCol="0" anchor="ctr"/>
            <a:lstStyle/>
            <a:p>
              <a:pPr algn="ctr">
                <a:lnSpc>
                  <a:spcPts val="3640"/>
                </a:lnSpc>
              </a:pPr>
              <a:endParaRPr/>
            </a:p>
          </p:txBody>
        </p:sp>
      </p:grpSp>
      <p:sp>
        <p:nvSpPr>
          <p:cNvPr id="10" name="TextBox 10"/>
          <p:cNvSpPr txBox="1"/>
          <p:nvPr/>
        </p:nvSpPr>
        <p:spPr>
          <a:xfrm>
            <a:off x="295154" y="2880977"/>
            <a:ext cx="8382000" cy="5925661"/>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Ø"/>
            </a:pPr>
            <a:r>
              <a:rPr lang="en-US" sz="2599" dirty="0">
                <a:solidFill>
                  <a:srgbClr val="272A2D"/>
                </a:solidFill>
                <a:latin typeface="Arial" panose="020B0604020202020204" pitchFamily="34" charset="0"/>
                <a:ea typeface="Canva Sans"/>
                <a:cs typeface="Arial" panose="020B0604020202020204" pitchFamily="34" charset="0"/>
                <a:sym typeface="Canva Sans"/>
              </a:rPr>
              <a:t>Excess infant mortality at BRI was nearly double the national average between 1991–1995 (</a:t>
            </a:r>
            <a:r>
              <a:rPr lang="en-US" sz="2599" dirty="0" err="1">
                <a:solidFill>
                  <a:srgbClr val="272A2D"/>
                </a:solidFill>
                <a:latin typeface="Arial" panose="020B0604020202020204" pitchFamily="34" charset="0"/>
                <a:ea typeface="Canva Sans"/>
                <a:cs typeface="Arial" panose="020B0604020202020204" pitchFamily="34" charset="0"/>
                <a:sym typeface="Canva Sans"/>
              </a:rPr>
              <a:t>Wiegmann</a:t>
            </a:r>
            <a:r>
              <a:rPr lang="en-US" sz="2599" dirty="0">
                <a:solidFill>
                  <a:srgbClr val="272A2D"/>
                </a:solidFill>
                <a:latin typeface="Arial" panose="020B0604020202020204" pitchFamily="34" charset="0"/>
                <a:ea typeface="Canva Sans"/>
                <a:cs typeface="Arial" panose="020B0604020202020204" pitchFamily="34" charset="0"/>
                <a:sym typeface="Canva Sans"/>
              </a:rPr>
              <a:t> et al., 2022)</a:t>
            </a:r>
          </a:p>
          <a:p>
            <a:pPr marL="457200" indent="-457200" algn="just">
              <a:lnSpc>
                <a:spcPct val="150000"/>
              </a:lnSpc>
              <a:buFont typeface="Wingdings" panose="05000000000000000000" pitchFamily="2" charset="2"/>
              <a:buChar char="Ø"/>
            </a:pPr>
            <a:r>
              <a:rPr lang="en-US" sz="2599" dirty="0">
                <a:solidFill>
                  <a:srgbClr val="272A2D"/>
                </a:solidFill>
                <a:latin typeface="Arial" panose="020B0604020202020204" pitchFamily="34" charset="0"/>
                <a:ea typeface="Canva Sans"/>
                <a:cs typeface="Arial" panose="020B0604020202020204" pitchFamily="34" charset="0"/>
                <a:sym typeface="Canva Sans"/>
              </a:rPr>
              <a:t>Erosion of Failures in transparency and safety severely undermined confidence in the NHS.</a:t>
            </a:r>
          </a:p>
          <a:p>
            <a:pPr marL="457200" indent="-457200" algn="just">
              <a:lnSpc>
                <a:spcPct val="150000"/>
              </a:lnSpc>
              <a:buFont typeface="Wingdings" panose="05000000000000000000" pitchFamily="2" charset="2"/>
              <a:buChar char="Ø"/>
            </a:pPr>
            <a:r>
              <a:rPr lang="en-US" sz="2599" dirty="0">
                <a:solidFill>
                  <a:srgbClr val="272A2D"/>
                </a:solidFill>
                <a:latin typeface="Arial" panose="020B0604020202020204" pitchFamily="34" charset="0"/>
                <a:ea typeface="Canva Sans"/>
                <a:cs typeface="Arial" panose="020B0604020202020204" pitchFamily="34" charset="0"/>
                <a:sym typeface="Canva Sans"/>
              </a:rPr>
              <a:t>Families received confusing, incomplete, or misleading information from clinical staff.</a:t>
            </a:r>
          </a:p>
          <a:p>
            <a:pPr marL="457200" indent="-457200" algn="just">
              <a:lnSpc>
                <a:spcPct val="150000"/>
              </a:lnSpc>
              <a:buFont typeface="Wingdings" panose="05000000000000000000" pitchFamily="2" charset="2"/>
              <a:buChar char="Ø"/>
            </a:pPr>
            <a:r>
              <a:rPr lang="en-US" sz="2599" dirty="0">
                <a:solidFill>
                  <a:srgbClr val="272A2D"/>
                </a:solidFill>
                <a:latin typeface="Arial" panose="020B0604020202020204" pitchFamily="34" charset="0"/>
                <a:ea typeface="Canva Sans"/>
                <a:cs typeface="Arial" panose="020B0604020202020204" pitchFamily="34" charset="0"/>
                <a:sym typeface="Canva Sans"/>
              </a:rPr>
              <a:t>The scandal exposed a culture perceived as uncaring, leading to a nationwide crisis in patient trust (</a:t>
            </a:r>
            <a:r>
              <a:rPr lang="en-US" sz="2599" dirty="0" err="1">
                <a:solidFill>
                  <a:srgbClr val="272A2D"/>
                </a:solidFill>
                <a:latin typeface="Arial" panose="020B0604020202020204" pitchFamily="34" charset="0"/>
                <a:ea typeface="Canva Sans"/>
                <a:cs typeface="Arial" panose="020B0604020202020204" pitchFamily="34" charset="0"/>
                <a:sym typeface="Canva Sans"/>
              </a:rPr>
              <a:t>Kumah</a:t>
            </a:r>
            <a:r>
              <a:rPr lang="en-US" sz="2599" dirty="0">
                <a:solidFill>
                  <a:srgbClr val="272A2D"/>
                </a:solidFill>
                <a:latin typeface="Arial" panose="020B0604020202020204" pitchFamily="34" charset="0"/>
                <a:ea typeface="Canva Sans"/>
                <a:cs typeface="Arial" panose="020B0604020202020204" pitchFamily="34" charset="0"/>
                <a:sym typeface="Canva Sans"/>
              </a:rPr>
              <a:t> et al., 2024).</a:t>
            </a:r>
          </a:p>
        </p:txBody>
      </p:sp>
      <p:sp>
        <p:nvSpPr>
          <p:cNvPr id="16" name="TextBox 9">
            <a:extLst>
              <a:ext uri="{FF2B5EF4-FFF2-40B4-BE49-F238E27FC236}">
                <a16:creationId xmlns:a16="http://schemas.microsoft.com/office/drawing/2014/main" xmlns="" id="{F39B5372-3B8D-4766-B71B-244CCED3D63D}"/>
              </a:ext>
            </a:extLst>
          </p:cNvPr>
          <p:cNvSpPr txBox="1"/>
          <p:nvPr/>
        </p:nvSpPr>
        <p:spPr>
          <a:xfrm>
            <a:off x="838200" y="190500"/>
            <a:ext cx="9817165" cy="1495153"/>
          </a:xfrm>
          <a:prstGeom prst="rect">
            <a:avLst/>
          </a:prstGeom>
        </p:spPr>
        <p:txBody>
          <a:bodyPr wrap="square" lIns="0" tIns="0" rIns="0" bIns="0" rtlCol="0" anchor="t">
            <a:spAutoFit/>
          </a:bodyPr>
          <a:lstStyle/>
          <a:p>
            <a:pPr algn="l">
              <a:lnSpc>
                <a:spcPts val="5999"/>
              </a:lnSpc>
            </a:pPr>
            <a:r>
              <a:rPr lang="en-US" sz="4400" b="1" dirty="0">
                <a:solidFill>
                  <a:srgbClr val="272A2D"/>
                </a:solidFill>
                <a:latin typeface="Arial Black" panose="020B0A04020102020204" pitchFamily="34" charset="0"/>
                <a:ea typeface="Open Sauce Bold"/>
                <a:cs typeface="Open Sauce Bold"/>
                <a:sym typeface="Open Sauce Bold"/>
              </a:rPr>
              <a:t>Root causes and policy issues affect health and care (Cont.)</a:t>
            </a:r>
          </a:p>
        </p:txBody>
      </p:sp>
      <p:pic>
        <p:nvPicPr>
          <p:cNvPr id="9218" name="Picture 2" descr="Health and Social Care Services: The Essential Guide (2019) - The Care  Workers Charity trading as Care Workers Support">
            <a:extLst>
              <a:ext uri="{FF2B5EF4-FFF2-40B4-BE49-F238E27FC236}">
                <a16:creationId xmlns:a16="http://schemas.microsoft.com/office/drawing/2014/main" xmlns="" id="{52FF9594-DA25-4537-80B9-F02AE28ABB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8400" y="3131998"/>
            <a:ext cx="8273170" cy="56746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905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11588923" y="4000074"/>
            <a:ext cx="6699077" cy="6286926"/>
            <a:chOff x="0" y="0"/>
            <a:chExt cx="1764366" cy="1655816"/>
          </a:xfrm>
          <a:solidFill>
            <a:schemeClr val="accent4"/>
          </a:solidFill>
        </p:grpSpPr>
        <p:sp>
          <p:nvSpPr>
            <p:cNvPr id="5" name="Freeform 5"/>
            <p:cNvSpPr/>
            <p:nvPr/>
          </p:nvSpPr>
          <p:spPr>
            <a:xfrm>
              <a:off x="0" y="0"/>
              <a:ext cx="1764366" cy="1655816"/>
            </a:xfrm>
            <a:custGeom>
              <a:avLst/>
              <a:gdLst/>
              <a:ahLst/>
              <a:cxnLst/>
              <a:rect l="l" t="t" r="r" b="b"/>
              <a:pathLst>
                <a:path w="1764366" h="1655816">
                  <a:moveTo>
                    <a:pt x="0" y="0"/>
                  </a:moveTo>
                  <a:lnTo>
                    <a:pt x="1764366" y="0"/>
                  </a:lnTo>
                  <a:lnTo>
                    <a:pt x="1764366" y="1655816"/>
                  </a:lnTo>
                  <a:lnTo>
                    <a:pt x="0" y="1655816"/>
                  </a:lnTo>
                  <a:close/>
                </a:path>
              </a:pathLst>
            </a:custGeom>
            <a:grpFill/>
          </p:spPr>
        </p:sp>
        <p:sp>
          <p:nvSpPr>
            <p:cNvPr id="6" name="TextBox 6"/>
            <p:cNvSpPr txBox="1"/>
            <p:nvPr/>
          </p:nvSpPr>
          <p:spPr>
            <a:xfrm>
              <a:off x="0" y="-38100"/>
              <a:ext cx="1764366" cy="1693916"/>
            </a:xfrm>
            <a:prstGeom prst="rect">
              <a:avLst/>
            </a:prstGeom>
            <a:grpFill/>
          </p:spPr>
          <p:txBody>
            <a:bodyPr lIns="50800" tIns="50800" rIns="50800" bIns="50800" rtlCol="0" anchor="ctr"/>
            <a:lstStyle/>
            <a:p>
              <a:pPr algn="ctr">
                <a:lnSpc>
                  <a:spcPts val="3640"/>
                </a:lnSpc>
              </a:pPr>
              <a:endParaRPr/>
            </a:p>
          </p:txBody>
        </p:sp>
      </p:grpSp>
      <p:sp>
        <p:nvSpPr>
          <p:cNvPr id="12" name="TextBox 9">
            <a:extLst>
              <a:ext uri="{FF2B5EF4-FFF2-40B4-BE49-F238E27FC236}">
                <a16:creationId xmlns:a16="http://schemas.microsoft.com/office/drawing/2014/main" xmlns="" id="{2961E0C2-E155-49A9-99DA-8BA847B69619}"/>
              </a:ext>
            </a:extLst>
          </p:cNvPr>
          <p:cNvSpPr txBox="1"/>
          <p:nvPr/>
        </p:nvSpPr>
        <p:spPr>
          <a:xfrm>
            <a:off x="990600" y="280787"/>
            <a:ext cx="9817165" cy="1495153"/>
          </a:xfrm>
          <a:prstGeom prst="rect">
            <a:avLst/>
          </a:prstGeom>
        </p:spPr>
        <p:txBody>
          <a:bodyPr wrap="square" lIns="0" tIns="0" rIns="0" bIns="0" rtlCol="0" anchor="t">
            <a:spAutoFit/>
          </a:bodyPr>
          <a:lstStyle/>
          <a:p>
            <a:pPr algn="l">
              <a:lnSpc>
                <a:spcPts val="5999"/>
              </a:lnSpc>
            </a:pPr>
            <a:r>
              <a:rPr lang="en-US" sz="4400" b="1" dirty="0">
                <a:solidFill>
                  <a:srgbClr val="272A2D"/>
                </a:solidFill>
                <a:latin typeface="Arial Black" panose="020B0A04020102020204" pitchFamily="34" charset="0"/>
                <a:ea typeface="Open Sauce Bold"/>
                <a:cs typeface="Open Sauce Bold"/>
                <a:sym typeface="Open Sauce Bold"/>
              </a:rPr>
              <a:t>Root causes and policy issues affect health and care</a:t>
            </a:r>
          </a:p>
        </p:txBody>
      </p:sp>
      <p:sp>
        <p:nvSpPr>
          <p:cNvPr id="13" name="TextBox 10">
            <a:extLst>
              <a:ext uri="{FF2B5EF4-FFF2-40B4-BE49-F238E27FC236}">
                <a16:creationId xmlns:a16="http://schemas.microsoft.com/office/drawing/2014/main" xmlns="" id="{D6FE9A82-4B4A-432C-A6FA-7A59AD2CCD66}"/>
              </a:ext>
            </a:extLst>
          </p:cNvPr>
          <p:cNvSpPr txBox="1"/>
          <p:nvPr/>
        </p:nvSpPr>
        <p:spPr>
          <a:xfrm>
            <a:off x="295154" y="3390900"/>
            <a:ext cx="10144246" cy="4725717"/>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Ø"/>
            </a:pPr>
            <a:r>
              <a:rPr lang="en-US" sz="2599" dirty="0">
                <a:solidFill>
                  <a:srgbClr val="272A2D"/>
                </a:solidFill>
                <a:latin typeface="Arial" panose="020B0604020202020204" pitchFamily="34" charset="0"/>
                <a:ea typeface="Canva Sans"/>
                <a:cs typeface="Arial" panose="020B0604020202020204" pitchFamily="34" charset="0"/>
                <a:sym typeface="Canva Sans"/>
              </a:rPr>
              <a:t>Concerns raised since the mid-1980s were ignored or minimized, allowing hazardous practices to continue for nearly a decade a grave failure of organizational learning (</a:t>
            </a:r>
            <a:r>
              <a:rPr lang="en-US" sz="2599" dirty="0" err="1">
                <a:solidFill>
                  <a:srgbClr val="272A2D"/>
                </a:solidFill>
                <a:latin typeface="Arial" panose="020B0604020202020204" pitchFamily="34" charset="0"/>
                <a:ea typeface="Canva Sans"/>
                <a:cs typeface="Arial" panose="020B0604020202020204" pitchFamily="34" charset="0"/>
                <a:sym typeface="Canva Sans"/>
              </a:rPr>
              <a:t>Kumah</a:t>
            </a:r>
            <a:r>
              <a:rPr lang="en-US" sz="2599" dirty="0">
                <a:solidFill>
                  <a:srgbClr val="272A2D"/>
                </a:solidFill>
                <a:latin typeface="Arial" panose="020B0604020202020204" pitchFamily="34" charset="0"/>
                <a:ea typeface="Canva Sans"/>
                <a:cs typeface="Arial" panose="020B0604020202020204" pitchFamily="34" charset="0"/>
                <a:sym typeface="Canva Sans"/>
              </a:rPr>
              <a:t>, 2025).</a:t>
            </a:r>
          </a:p>
          <a:p>
            <a:pPr marL="457200" indent="-457200" algn="just">
              <a:lnSpc>
                <a:spcPct val="150000"/>
              </a:lnSpc>
              <a:buFont typeface="Wingdings" panose="05000000000000000000" pitchFamily="2" charset="2"/>
              <a:buChar char="Ø"/>
            </a:pPr>
            <a:r>
              <a:rPr lang="en-US" sz="2599" dirty="0">
                <a:solidFill>
                  <a:srgbClr val="272A2D"/>
                </a:solidFill>
                <a:latin typeface="Arial" panose="020B0604020202020204" pitchFamily="34" charset="0"/>
                <a:ea typeface="Canva Sans"/>
                <a:cs typeface="Arial" panose="020B0604020202020204" pitchFamily="34" charset="0"/>
                <a:sym typeface="Canva Sans"/>
              </a:rPr>
              <a:t>The subsequent NHS reforms and creation of regulatory bodies Commission for Health Improvement, National Institute for Clinical Excellence (</a:t>
            </a:r>
            <a:r>
              <a:rPr lang="en-US" sz="2599" dirty="0" err="1">
                <a:solidFill>
                  <a:srgbClr val="272A2D"/>
                </a:solidFill>
                <a:latin typeface="Arial" panose="020B0604020202020204" pitchFamily="34" charset="0"/>
                <a:ea typeface="Canva Sans"/>
                <a:cs typeface="Arial" panose="020B0604020202020204" pitchFamily="34" charset="0"/>
                <a:sym typeface="Canva Sans"/>
              </a:rPr>
              <a:t>Keyvan</a:t>
            </a:r>
            <a:r>
              <a:rPr lang="en-US" sz="2599" dirty="0">
                <a:solidFill>
                  <a:srgbClr val="272A2D"/>
                </a:solidFill>
                <a:latin typeface="Arial" panose="020B0604020202020204" pitchFamily="34" charset="0"/>
                <a:ea typeface="Canva Sans"/>
                <a:cs typeface="Arial" panose="020B0604020202020204" pitchFamily="34" charset="0"/>
                <a:sym typeface="Canva Sans"/>
              </a:rPr>
              <a:t> </a:t>
            </a:r>
            <a:r>
              <a:rPr lang="en-US" sz="2599" dirty="0" err="1">
                <a:solidFill>
                  <a:srgbClr val="272A2D"/>
                </a:solidFill>
                <a:latin typeface="Arial" panose="020B0604020202020204" pitchFamily="34" charset="0"/>
                <a:ea typeface="Canva Sans"/>
                <a:cs typeface="Arial" panose="020B0604020202020204" pitchFamily="34" charset="0"/>
                <a:sym typeface="Canva Sans"/>
              </a:rPr>
              <a:t>Zahir</a:t>
            </a:r>
            <a:r>
              <a:rPr lang="en-US" sz="2599" dirty="0">
                <a:solidFill>
                  <a:srgbClr val="272A2D"/>
                </a:solidFill>
                <a:latin typeface="Arial" panose="020B0604020202020204" pitchFamily="34" charset="0"/>
                <a:ea typeface="Canva Sans"/>
                <a:cs typeface="Arial" panose="020B0604020202020204" pitchFamily="34" charset="0"/>
                <a:sym typeface="Canva Sans"/>
              </a:rPr>
              <a:t>, 2001).</a:t>
            </a:r>
          </a:p>
          <a:p>
            <a:pPr marL="457200" indent="-457200" algn="just">
              <a:lnSpc>
                <a:spcPct val="150000"/>
              </a:lnSpc>
              <a:buFont typeface="Wingdings" panose="05000000000000000000" pitchFamily="2" charset="2"/>
              <a:buChar char="Ø"/>
            </a:pPr>
            <a:r>
              <a:rPr lang="en-US" sz="2599" dirty="0">
                <a:solidFill>
                  <a:srgbClr val="272A2D"/>
                </a:solidFill>
                <a:latin typeface="Arial" panose="020B0604020202020204" pitchFamily="34" charset="0"/>
                <a:ea typeface="Canva Sans"/>
                <a:cs typeface="Arial" panose="020B0604020202020204" pitchFamily="34" charset="0"/>
                <a:sym typeface="Canva Sans"/>
              </a:rPr>
              <a:t>Good professionals working in failed systems suffered reputational damage and emotional distress.</a:t>
            </a:r>
          </a:p>
        </p:txBody>
      </p:sp>
    </p:spTree>
    <p:extLst>
      <p:ext uri="{BB962C8B-B14F-4D97-AF65-F5344CB8AC3E}">
        <p14:creationId xmlns:p14="http://schemas.microsoft.com/office/powerpoint/2010/main" val="3668820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4" name="Group 4"/>
          <p:cNvGrpSpPr/>
          <p:nvPr/>
        </p:nvGrpSpPr>
        <p:grpSpPr>
          <a:xfrm>
            <a:off x="-38244" y="6897898"/>
            <a:ext cx="6202595" cy="3389102"/>
            <a:chOff x="0" y="0"/>
            <a:chExt cx="1633605" cy="892603"/>
          </a:xfrm>
          <a:solidFill>
            <a:schemeClr val="accent4"/>
          </a:solidFill>
        </p:grpSpPr>
        <p:sp>
          <p:nvSpPr>
            <p:cNvPr id="5" name="Freeform 5"/>
            <p:cNvSpPr/>
            <p:nvPr/>
          </p:nvSpPr>
          <p:spPr>
            <a:xfrm>
              <a:off x="0" y="0"/>
              <a:ext cx="1633605" cy="892603"/>
            </a:xfrm>
            <a:custGeom>
              <a:avLst/>
              <a:gdLst/>
              <a:ahLst/>
              <a:cxnLst/>
              <a:rect l="l" t="t" r="r" b="b"/>
              <a:pathLst>
                <a:path w="1633605" h="892603">
                  <a:moveTo>
                    <a:pt x="0" y="0"/>
                  </a:moveTo>
                  <a:lnTo>
                    <a:pt x="1633605" y="0"/>
                  </a:lnTo>
                  <a:lnTo>
                    <a:pt x="1633605" y="892603"/>
                  </a:lnTo>
                  <a:lnTo>
                    <a:pt x="0" y="892603"/>
                  </a:lnTo>
                  <a:close/>
                </a:path>
              </a:pathLst>
            </a:custGeom>
            <a:grpFill/>
          </p:spPr>
        </p:sp>
        <p:sp>
          <p:nvSpPr>
            <p:cNvPr id="6" name="TextBox 6"/>
            <p:cNvSpPr txBox="1"/>
            <p:nvPr/>
          </p:nvSpPr>
          <p:spPr>
            <a:xfrm>
              <a:off x="0" y="-38100"/>
              <a:ext cx="1633605" cy="930703"/>
            </a:xfrm>
            <a:prstGeom prst="rect">
              <a:avLst/>
            </a:prstGeom>
            <a:grpFill/>
          </p:spPr>
          <p:txBody>
            <a:bodyPr lIns="50800" tIns="50800" rIns="50800" bIns="50800" rtlCol="0" anchor="ctr"/>
            <a:lstStyle/>
            <a:p>
              <a:pPr algn="ctr">
                <a:lnSpc>
                  <a:spcPts val="3640"/>
                </a:lnSpc>
              </a:pPr>
              <a:endParaRPr/>
            </a:p>
          </p:txBody>
        </p:sp>
      </p:grpSp>
      <p:sp>
        <p:nvSpPr>
          <p:cNvPr id="9" name="TextBox 9"/>
          <p:cNvSpPr txBox="1"/>
          <p:nvPr/>
        </p:nvSpPr>
        <p:spPr>
          <a:xfrm>
            <a:off x="698434" y="1551683"/>
            <a:ext cx="8826565" cy="725711"/>
          </a:xfrm>
          <a:prstGeom prst="rect">
            <a:avLst/>
          </a:prstGeom>
        </p:spPr>
        <p:txBody>
          <a:bodyPr wrap="square" lIns="0" tIns="0" rIns="0" bIns="0" rtlCol="0" anchor="t">
            <a:spAutoFit/>
          </a:bodyPr>
          <a:lstStyle/>
          <a:p>
            <a:pPr algn="l">
              <a:lnSpc>
                <a:spcPts val="5999"/>
              </a:lnSpc>
            </a:pPr>
            <a:r>
              <a:rPr lang="en-US" sz="4400" b="1" dirty="0">
                <a:solidFill>
                  <a:srgbClr val="272A2D"/>
                </a:solidFill>
                <a:latin typeface="Arial Black" panose="020B0A04020102020204" pitchFamily="34" charset="0"/>
                <a:ea typeface="Open Sauce Bold"/>
                <a:cs typeface="Open Sauce Bold"/>
                <a:sym typeface="Open Sauce Bold"/>
              </a:rPr>
              <a:t>Report Structure</a:t>
            </a:r>
          </a:p>
        </p:txBody>
      </p:sp>
      <p:sp>
        <p:nvSpPr>
          <p:cNvPr id="10" name="TextBox 10"/>
          <p:cNvSpPr txBox="1"/>
          <p:nvPr/>
        </p:nvSpPr>
        <p:spPr>
          <a:xfrm>
            <a:off x="304800" y="2966603"/>
            <a:ext cx="6845365" cy="1199944"/>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
            </a:pPr>
            <a:r>
              <a:rPr lang="en-US" sz="2599" dirty="0">
                <a:solidFill>
                  <a:srgbClr val="272A2D"/>
                </a:solidFill>
                <a:latin typeface="Arial" panose="020B0604020202020204" pitchFamily="34" charset="0"/>
                <a:ea typeface="Canva Sans"/>
                <a:cs typeface="Arial" panose="020B0604020202020204" pitchFamily="34" charset="0"/>
                <a:sym typeface="Canva Sans"/>
              </a:rPr>
              <a:t>To aid comprehension, this report is </a:t>
            </a:r>
            <a:r>
              <a:rPr lang="en-US" sz="2599" dirty="0" smtClean="0">
                <a:solidFill>
                  <a:srgbClr val="272A2D"/>
                </a:solidFill>
                <a:latin typeface="Arial" panose="020B0604020202020204" pitchFamily="34" charset="0"/>
                <a:ea typeface="Canva Sans"/>
                <a:cs typeface="Arial" panose="020B0604020202020204" pitchFamily="34" charset="0"/>
                <a:sym typeface="Canva Sans"/>
              </a:rPr>
              <a:t>organized:</a:t>
            </a:r>
            <a:endParaRPr lang="en-US" sz="2599" dirty="0">
              <a:solidFill>
                <a:srgbClr val="272A2D"/>
              </a:solidFill>
              <a:latin typeface="Arial" panose="020B0604020202020204" pitchFamily="34" charset="0"/>
              <a:ea typeface="Canva Sans"/>
              <a:cs typeface="Arial" panose="020B0604020202020204" pitchFamily="34" charset="0"/>
              <a:sym typeface="Canva Sans"/>
            </a:endParaRPr>
          </a:p>
        </p:txBody>
      </p:sp>
      <p:sp>
        <p:nvSpPr>
          <p:cNvPr id="16" name="Freeform 16"/>
          <p:cNvSpPr/>
          <p:nvPr/>
        </p:nvSpPr>
        <p:spPr>
          <a:xfrm>
            <a:off x="16671705" y="5143500"/>
            <a:ext cx="1175190" cy="1175190"/>
          </a:xfrm>
          <a:custGeom>
            <a:avLst/>
            <a:gdLst/>
            <a:ahLst/>
            <a:cxnLst/>
            <a:rect l="l" t="t" r="r" b="b"/>
            <a:pathLst>
              <a:path w="1175190" h="1175190">
                <a:moveTo>
                  <a:pt x="0" y="0"/>
                </a:moveTo>
                <a:lnTo>
                  <a:pt x="1175190" y="0"/>
                </a:lnTo>
                <a:lnTo>
                  <a:pt x="1175190" y="1175190"/>
                </a:lnTo>
                <a:lnTo>
                  <a:pt x="0" y="117519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7" name="Freeform 17"/>
          <p:cNvSpPr/>
          <p:nvPr/>
        </p:nvSpPr>
        <p:spPr>
          <a:xfrm>
            <a:off x="14938907" y="849788"/>
            <a:ext cx="767080" cy="767080"/>
          </a:xfrm>
          <a:custGeom>
            <a:avLst/>
            <a:gdLst/>
            <a:ahLst/>
            <a:cxnLst/>
            <a:rect l="l" t="t" r="r" b="b"/>
            <a:pathLst>
              <a:path w="767080" h="767080">
                <a:moveTo>
                  <a:pt x="0" y="0"/>
                </a:moveTo>
                <a:lnTo>
                  <a:pt x="767080" y="0"/>
                </a:lnTo>
                <a:lnTo>
                  <a:pt x="767080" y="767080"/>
                </a:lnTo>
                <a:lnTo>
                  <a:pt x="0" y="76708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aphicFrame>
        <p:nvGraphicFramePr>
          <p:cNvPr id="11" name="Table 10">
            <a:extLst>
              <a:ext uri="{FF2B5EF4-FFF2-40B4-BE49-F238E27FC236}">
                <a16:creationId xmlns:a16="http://schemas.microsoft.com/office/drawing/2014/main" xmlns="" id="{0B4FEDAC-4632-4B8E-B335-37A4B5C58B7F}"/>
              </a:ext>
            </a:extLst>
          </p:cNvPr>
          <p:cNvGraphicFramePr>
            <a:graphicFrameLocks noGrp="1"/>
          </p:cNvGraphicFramePr>
          <p:nvPr>
            <p:extLst>
              <p:ext uri="{D42A27DB-BD31-4B8C-83A1-F6EECF244321}">
                <p14:modId xmlns:p14="http://schemas.microsoft.com/office/powerpoint/2010/main" val="2922600485"/>
              </p:ext>
            </p:extLst>
          </p:nvPr>
        </p:nvGraphicFramePr>
        <p:xfrm>
          <a:off x="7454965" y="1703487"/>
          <a:ext cx="9004236" cy="7031830"/>
        </p:xfrm>
        <a:graphic>
          <a:graphicData uri="http://schemas.openxmlformats.org/drawingml/2006/table">
            <a:tbl>
              <a:tblPr firstRow="1" firstCol="1" bandRow="1">
                <a:tableStyleId>{7DF18680-E054-41AD-8BC1-D1AEF772440D}</a:tableStyleId>
              </a:tblPr>
              <a:tblGrid>
                <a:gridCol w="4502118">
                  <a:extLst>
                    <a:ext uri="{9D8B030D-6E8A-4147-A177-3AD203B41FA5}">
                      <a16:colId xmlns:a16="http://schemas.microsoft.com/office/drawing/2014/main" xmlns="" val="699895520"/>
                    </a:ext>
                  </a:extLst>
                </a:gridCol>
                <a:gridCol w="4502118">
                  <a:extLst>
                    <a:ext uri="{9D8B030D-6E8A-4147-A177-3AD203B41FA5}">
                      <a16:colId xmlns:a16="http://schemas.microsoft.com/office/drawing/2014/main" xmlns="" val="3268903593"/>
                    </a:ext>
                  </a:extLst>
                </a:gridCol>
              </a:tblGrid>
              <a:tr h="1406366">
                <a:tc>
                  <a:txBody>
                    <a:bodyPr/>
                    <a:lstStyle/>
                    <a:p>
                      <a:pPr algn="ctr">
                        <a:lnSpc>
                          <a:spcPct val="150000"/>
                        </a:lnSpc>
                        <a:spcAft>
                          <a:spcPts val="800"/>
                        </a:spcAft>
                      </a:pPr>
                      <a:r>
                        <a:rPr lang="en-GB" sz="1600" dirty="0">
                          <a:effectLst/>
                        </a:rPr>
                        <a:t>Section 1</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600" dirty="0">
                          <a:effectLst/>
                        </a:rPr>
                        <a:t>I</a:t>
                      </a:r>
                      <a:r>
                        <a:rPr lang="en-US" sz="1600" dirty="0" err="1">
                          <a:effectLst/>
                        </a:rPr>
                        <a:t>ntroduction</a:t>
                      </a:r>
                      <a:r>
                        <a:rPr lang="en-US" sz="1600" dirty="0">
                          <a:effectLst/>
                        </a:rPr>
                        <a:t> and Context: Defines Bristol's importance and the aims of the report.</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116916488"/>
                  </a:ext>
                </a:extLst>
              </a:tr>
              <a:tr h="1406366">
                <a:tc>
                  <a:txBody>
                    <a:bodyPr/>
                    <a:lstStyle/>
                    <a:p>
                      <a:pPr algn="ctr">
                        <a:lnSpc>
                          <a:spcPct val="150000"/>
                        </a:lnSpc>
                        <a:spcAft>
                          <a:spcPts val="800"/>
                        </a:spcAft>
                      </a:pPr>
                      <a:r>
                        <a:rPr lang="en-GB" sz="1600">
                          <a:effectLst/>
                        </a:rPr>
                        <a:t>Section 2</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600" dirty="0">
                          <a:effectLst/>
                        </a:rPr>
                        <a:t>Theoretical Analysis: Utilises the Swiss Cheese Model, Root Cause Analysis, Fishbone Diagram, and Systems Theory</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3615398918"/>
                  </a:ext>
                </a:extLst>
              </a:tr>
              <a:tr h="1406366">
                <a:tc>
                  <a:txBody>
                    <a:bodyPr/>
                    <a:lstStyle/>
                    <a:p>
                      <a:pPr algn="ctr">
                        <a:lnSpc>
                          <a:spcPct val="150000"/>
                        </a:lnSpc>
                        <a:spcAft>
                          <a:spcPts val="800"/>
                        </a:spcAft>
                      </a:pPr>
                      <a:r>
                        <a:rPr lang="en-GB" sz="1600">
                          <a:effectLst/>
                        </a:rPr>
                        <a:t>Section 3</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US" sz="1600" dirty="0">
                          <a:effectLst/>
                        </a:rPr>
                        <a:t>Policy Review: Deteriorating quality concerns due to deficiencies in NHS governance, accountability, and professional regulation.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871276967"/>
                  </a:ext>
                </a:extLst>
              </a:tr>
              <a:tr h="1894722">
                <a:tc>
                  <a:txBody>
                    <a:bodyPr/>
                    <a:lstStyle/>
                    <a:p>
                      <a:pPr algn="ctr">
                        <a:lnSpc>
                          <a:spcPct val="150000"/>
                        </a:lnSpc>
                        <a:spcAft>
                          <a:spcPts val="800"/>
                        </a:spcAft>
                      </a:pPr>
                      <a:r>
                        <a:rPr lang="en-GB" sz="1600">
                          <a:effectLst/>
                        </a:rPr>
                        <a:t>Section 4</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US" sz="1600" dirty="0">
                          <a:effectLst/>
                        </a:rPr>
                        <a:t>The effects on patient outcomes, public trust, </a:t>
                      </a:r>
                      <a:r>
                        <a:rPr lang="en-US" sz="1600" dirty="0" err="1">
                          <a:effectLst/>
                        </a:rPr>
                        <a:t>organisational</a:t>
                      </a:r>
                      <a:r>
                        <a:rPr lang="en-US" sz="1600" dirty="0">
                          <a:effectLst/>
                        </a:rPr>
                        <a:t> learning, resource allocation, and worker wellness will be evaluated.</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442156202"/>
                  </a:ext>
                </a:extLst>
              </a:tr>
              <a:tr h="918010">
                <a:tc>
                  <a:txBody>
                    <a:bodyPr/>
                    <a:lstStyle/>
                    <a:p>
                      <a:pPr algn="ctr">
                        <a:lnSpc>
                          <a:spcPct val="150000"/>
                        </a:lnSpc>
                        <a:spcAft>
                          <a:spcPts val="800"/>
                        </a:spcAft>
                      </a:pPr>
                      <a:r>
                        <a:rPr lang="en-GB" sz="1600">
                          <a:effectLst/>
                        </a:rPr>
                        <a:t>Section 5</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US" sz="1600" dirty="0">
                          <a:effectLst/>
                        </a:rPr>
                        <a:t>Offers suggestions as practical direction for contemporary healthcare systems.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767023920"/>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03215"/>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grpSp>
        <p:nvGrpSpPr>
          <p:cNvPr id="10" name="Group 10"/>
          <p:cNvGrpSpPr/>
          <p:nvPr/>
        </p:nvGrpSpPr>
        <p:grpSpPr>
          <a:xfrm>
            <a:off x="13785127" y="-103215"/>
            <a:ext cx="4502873" cy="10390215"/>
            <a:chOff x="0" y="0"/>
            <a:chExt cx="1185942" cy="2736517"/>
          </a:xfrm>
          <a:solidFill>
            <a:schemeClr val="accent4"/>
          </a:solidFill>
        </p:grpSpPr>
        <p:sp>
          <p:nvSpPr>
            <p:cNvPr id="11" name="Freeform 11"/>
            <p:cNvSpPr/>
            <p:nvPr/>
          </p:nvSpPr>
          <p:spPr>
            <a:xfrm>
              <a:off x="0" y="0"/>
              <a:ext cx="1185942" cy="2736517"/>
            </a:xfrm>
            <a:custGeom>
              <a:avLst/>
              <a:gdLst/>
              <a:ahLst/>
              <a:cxnLst/>
              <a:rect l="l" t="t" r="r" b="b"/>
              <a:pathLst>
                <a:path w="1185942" h="2736517">
                  <a:moveTo>
                    <a:pt x="0" y="0"/>
                  </a:moveTo>
                  <a:lnTo>
                    <a:pt x="1185942" y="0"/>
                  </a:lnTo>
                  <a:lnTo>
                    <a:pt x="1185942" y="2736517"/>
                  </a:lnTo>
                  <a:lnTo>
                    <a:pt x="0" y="2736517"/>
                  </a:lnTo>
                  <a:close/>
                </a:path>
              </a:pathLst>
            </a:custGeom>
            <a:grpFill/>
          </p:spPr>
        </p:sp>
        <p:sp>
          <p:nvSpPr>
            <p:cNvPr id="12" name="TextBox 12"/>
            <p:cNvSpPr txBox="1"/>
            <p:nvPr/>
          </p:nvSpPr>
          <p:spPr>
            <a:xfrm>
              <a:off x="0" y="-38100"/>
              <a:ext cx="1185942" cy="2774617"/>
            </a:xfrm>
            <a:prstGeom prst="rect">
              <a:avLst/>
            </a:prstGeom>
            <a:grpFill/>
          </p:spPr>
          <p:txBody>
            <a:bodyPr lIns="50800" tIns="50800" rIns="50800" bIns="50800" rtlCol="0" anchor="ctr"/>
            <a:lstStyle/>
            <a:p>
              <a:pPr algn="ctr">
                <a:lnSpc>
                  <a:spcPts val="3640"/>
                </a:lnSpc>
              </a:pPr>
              <a:endParaRPr/>
            </a:p>
          </p:txBody>
        </p:sp>
      </p:grpSp>
      <p:sp>
        <p:nvSpPr>
          <p:cNvPr id="15" name="TextBox 15"/>
          <p:cNvSpPr txBox="1"/>
          <p:nvPr/>
        </p:nvSpPr>
        <p:spPr>
          <a:xfrm>
            <a:off x="521683" y="3086100"/>
            <a:ext cx="11746517" cy="5327356"/>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
            </a:pPr>
            <a:r>
              <a:rPr lang="en-US" sz="2600" dirty="0">
                <a:solidFill>
                  <a:srgbClr val="272A2D"/>
                </a:solidFill>
                <a:latin typeface="Arial" panose="020B0604020202020204" pitchFamily="34" charset="0"/>
                <a:ea typeface="Canva Sans"/>
                <a:cs typeface="Arial" panose="020B0604020202020204" pitchFamily="34" charset="0"/>
                <a:sym typeface="Canva Sans"/>
              </a:rPr>
              <a:t>Strengthen clinical governance systems with clear accountability and mandatory quality monitoring across NHS services.</a:t>
            </a:r>
          </a:p>
          <a:p>
            <a:pPr marL="457200" indent="-457200" algn="just">
              <a:lnSpc>
                <a:spcPct val="150000"/>
              </a:lnSpc>
              <a:buFont typeface="Wingdings" panose="05000000000000000000" pitchFamily="2" charset="2"/>
              <a:buChar char="§"/>
            </a:pPr>
            <a:r>
              <a:rPr lang="en-US" sz="2600" dirty="0">
                <a:solidFill>
                  <a:srgbClr val="272A2D"/>
                </a:solidFill>
                <a:latin typeface="Arial" panose="020B0604020202020204" pitchFamily="34" charset="0"/>
                <a:ea typeface="Canva Sans"/>
                <a:cs typeface="Arial" panose="020B0604020202020204" pitchFamily="34" charset="0"/>
                <a:sym typeface="Canva Sans"/>
              </a:rPr>
              <a:t>Establish robust audit and outcome monitoring systems to detect high-risk practices early and prevent avoidable harm (Powell, 2023)</a:t>
            </a:r>
          </a:p>
          <a:p>
            <a:pPr marL="457200" indent="-457200" algn="just">
              <a:lnSpc>
                <a:spcPct val="150000"/>
              </a:lnSpc>
              <a:buFont typeface="Wingdings" panose="05000000000000000000" pitchFamily="2" charset="2"/>
              <a:buChar char="§"/>
            </a:pPr>
            <a:r>
              <a:rPr lang="en-US" sz="2600" dirty="0">
                <a:solidFill>
                  <a:srgbClr val="272A2D"/>
                </a:solidFill>
                <a:latin typeface="Arial" panose="020B0604020202020204" pitchFamily="34" charset="0"/>
                <a:ea typeface="Canva Sans"/>
                <a:cs typeface="Arial" panose="020B0604020202020204" pitchFamily="34" charset="0"/>
                <a:sym typeface="Canva Sans"/>
              </a:rPr>
              <a:t>Improve transparency and patient communication, ensuring informed consent and honest disclosure to families.</a:t>
            </a:r>
          </a:p>
          <a:p>
            <a:pPr marL="457200" indent="-457200" algn="just">
              <a:lnSpc>
                <a:spcPct val="150000"/>
              </a:lnSpc>
              <a:buFont typeface="Wingdings" panose="05000000000000000000" pitchFamily="2" charset="2"/>
              <a:buChar char="§"/>
            </a:pPr>
            <a:r>
              <a:rPr lang="en-US" sz="2600" dirty="0">
                <a:solidFill>
                  <a:srgbClr val="272A2D"/>
                </a:solidFill>
                <a:latin typeface="Arial" panose="020B0604020202020204" pitchFamily="34" charset="0"/>
                <a:ea typeface="Canva Sans"/>
                <a:cs typeface="Arial" panose="020B0604020202020204" pitchFamily="34" charset="0"/>
                <a:sym typeface="Canva Sans"/>
              </a:rPr>
              <a:t>Enhance regulatory oversight and professional accountability, including regular competence review and continuous professional development (Liu et al., 2024).</a:t>
            </a:r>
          </a:p>
        </p:txBody>
      </p:sp>
      <p:sp>
        <p:nvSpPr>
          <p:cNvPr id="20" name="Freeform 20"/>
          <p:cNvSpPr/>
          <p:nvPr/>
        </p:nvSpPr>
        <p:spPr>
          <a:xfrm>
            <a:off x="11479574" y="1800115"/>
            <a:ext cx="1175190" cy="1175190"/>
          </a:xfrm>
          <a:custGeom>
            <a:avLst/>
            <a:gdLst/>
            <a:ahLst/>
            <a:cxnLst/>
            <a:rect l="l" t="t" r="r" b="b"/>
            <a:pathLst>
              <a:path w="1175190" h="1175190">
                <a:moveTo>
                  <a:pt x="0" y="0"/>
                </a:moveTo>
                <a:lnTo>
                  <a:pt x="1175189" y="0"/>
                </a:lnTo>
                <a:lnTo>
                  <a:pt x="1175189" y="1175189"/>
                </a:lnTo>
                <a:lnTo>
                  <a:pt x="0" y="1175189"/>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21" name="Freeform 21"/>
          <p:cNvSpPr/>
          <p:nvPr/>
        </p:nvSpPr>
        <p:spPr>
          <a:xfrm>
            <a:off x="10415948" y="3802425"/>
            <a:ext cx="587240" cy="587240"/>
          </a:xfrm>
          <a:custGeom>
            <a:avLst/>
            <a:gdLst/>
            <a:ahLst/>
            <a:cxnLst/>
            <a:rect l="l" t="t" r="r" b="b"/>
            <a:pathLst>
              <a:path w="587240" h="587240">
                <a:moveTo>
                  <a:pt x="0" y="0"/>
                </a:moveTo>
                <a:lnTo>
                  <a:pt x="587240" y="0"/>
                </a:lnTo>
                <a:lnTo>
                  <a:pt x="587240" y="587240"/>
                </a:lnTo>
                <a:lnTo>
                  <a:pt x="0" y="58724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6" name="TextBox 9">
            <a:extLst>
              <a:ext uri="{FF2B5EF4-FFF2-40B4-BE49-F238E27FC236}">
                <a16:creationId xmlns:a16="http://schemas.microsoft.com/office/drawing/2014/main" xmlns="" id="{81653438-E20C-4D68-BE23-E3C8326C8A79}"/>
              </a:ext>
            </a:extLst>
          </p:cNvPr>
          <p:cNvSpPr txBox="1"/>
          <p:nvPr/>
        </p:nvSpPr>
        <p:spPr>
          <a:xfrm>
            <a:off x="838200" y="906022"/>
            <a:ext cx="5410200" cy="712246"/>
          </a:xfrm>
          <a:prstGeom prst="rect">
            <a:avLst/>
          </a:prstGeom>
        </p:spPr>
        <p:txBody>
          <a:bodyPr wrap="square" lIns="0" tIns="0" rIns="0" bIns="0" rtlCol="0" anchor="t">
            <a:spAutoFit/>
          </a:bodyPr>
          <a:lstStyle/>
          <a:p>
            <a:pPr algn="l">
              <a:lnSpc>
                <a:spcPts val="5999"/>
              </a:lnSpc>
            </a:pPr>
            <a:r>
              <a:rPr lang="en-US" sz="4000" b="1" dirty="0">
                <a:solidFill>
                  <a:srgbClr val="272A2D"/>
                </a:solidFill>
                <a:latin typeface="Arial Black" panose="020B0A04020102020204" pitchFamily="34" charset="0"/>
                <a:ea typeface="Open Sauce Bold"/>
                <a:cs typeface="Open Sauce Bold"/>
                <a:sym typeface="Open Sauce Bold"/>
              </a:rPr>
              <a:t>Recommendations</a:t>
            </a:r>
          </a:p>
        </p:txBody>
      </p:sp>
    </p:spTree>
    <p:extLst>
      <p:ext uri="{BB962C8B-B14F-4D97-AF65-F5344CB8AC3E}">
        <p14:creationId xmlns:p14="http://schemas.microsoft.com/office/powerpoint/2010/main" val="3899439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8677154" y="1009650"/>
            <a:ext cx="643596" cy="0"/>
          </a:xfrm>
          <a:prstGeom prst="line">
            <a:avLst/>
          </a:prstGeom>
          <a:ln w="38100" cap="flat">
            <a:solidFill>
              <a:srgbClr val="48BC8C"/>
            </a:solidFill>
            <a:prstDash val="solid"/>
            <a:headEnd type="none" w="sm" len="sm"/>
            <a:tailEnd type="none" w="sm" len="sm"/>
          </a:ln>
        </p:spPr>
      </p:sp>
      <p:sp>
        <p:nvSpPr>
          <p:cNvPr id="9" name="TextBox 9"/>
          <p:cNvSpPr txBox="1"/>
          <p:nvPr/>
        </p:nvSpPr>
        <p:spPr>
          <a:xfrm>
            <a:off x="1981200" y="1104900"/>
            <a:ext cx="5549966" cy="725711"/>
          </a:xfrm>
          <a:prstGeom prst="rect">
            <a:avLst/>
          </a:prstGeom>
        </p:spPr>
        <p:txBody>
          <a:bodyPr wrap="square" lIns="0" tIns="0" rIns="0" bIns="0" rtlCol="0" anchor="t">
            <a:spAutoFit/>
          </a:bodyPr>
          <a:lstStyle/>
          <a:p>
            <a:pPr algn="l">
              <a:lnSpc>
                <a:spcPts val="5999"/>
              </a:lnSpc>
            </a:pPr>
            <a:r>
              <a:rPr lang="en-US" sz="4400" b="1" dirty="0">
                <a:solidFill>
                  <a:srgbClr val="272A2D"/>
                </a:solidFill>
                <a:latin typeface="Arial Black" panose="020B0A04020102020204" pitchFamily="34" charset="0"/>
                <a:ea typeface="Open Sauce Bold"/>
                <a:cs typeface="Open Sauce Bold"/>
                <a:sym typeface="Open Sauce Bold"/>
              </a:rPr>
              <a:t>Conclusion</a:t>
            </a:r>
          </a:p>
        </p:txBody>
      </p:sp>
      <p:grpSp>
        <p:nvGrpSpPr>
          <p:cNvPr id="10" name="Group 10"/>
          <p:cNvGrpSpPr/>
          <p:nvPr/>
        </p:nvGrpSpPr>
        <p:grpSpPr>
          <a:xfrm>
            <a:off x="13785127" y="-103215"/>
            <a:ext cx="4502873" cy="10390215"/>
            <a:chOff x="0" y="0"/>
            <a:chExt cx="1185942" cy="2736517"/>
          </a:xfrm>
          <a:solidFill>
            <a:schemeClr val="accent4"/>
          </a:solidFill>
        </p:grpSpPr>
        <p:sp>
          <p:nvSpPr>
            <p:cNvPr id="11" name="Freeform 11"/>
            <p:cNvSpPr/>
            <p:nvPr/>
          </p:nvSpPr>
          <p:spPr>
            <a:xfrm>
              <a:off x="0" y="0"/>
              <a:ext cx="1185942" cy="2736517"/>
            </a:xfrm>
            <a:custGeom>
              <a:avLst/>
              <a:gdLst/>
              <a:ahLst/>
              <a:cxnLst/>
              <a:rect l="l" t="t" r="r" b="b"/>
              <a:pathLst>
                <a:path w="1185942" h="2736517">
                  <a:moveTo>
                    <a:pt x="0" y="0"/>
                  </a:moveTo>
                  <a:lnTo>
                    <a:pt x="1185942" y="0"/>
                  </a:lnTo>
                  <a:lnTo>
                    <a:pt x="1185942" y="2736517"/>
                  </a:lnTo>
                  <a:lnTo>
                    <a:pt x="0" y="2736517"/>
                  </a:lnTo>
                  <a:close/>
                </a:path>
              </a:pathLst>
            </a:custGeom>
            <a:grpFill/>
          </p:spPr>
        </p:sp>
        <p:sp>
          <p:nvSpPr>
            <p:cNvPr id="12" name="TextBox 12"/>
            <p:cNvSpPr txBox="1"/>
            <p:nvPr/>
          </p:nvSpPr>
          <p:spPr>
            <a:xfrm>
              <a:off x="0" y="-38100"/>
              <a:ext cx="1185942" cy="2774617"/>
            </a:xfrm>
            <a:prstGeom prst="rect">
              <a:avLst/>
            </a:prstGeom>
            <a:grpFill/>
          </p:spPr>
          <p:txBody>
            <a:bodyPr lIns="50800" tIns="50800" rIns="50800" bIns="50800" rtlCol="0" anchor="ctr"/>
            <a:lstStyle/>
            <a:p>
              <a:pPr algn="ctr">
                <a:lnSpc>
                  <a:spcPts val="3640"/>
                </a:lnSpc>
              </a:pPr>
              <a:endParaRPr/>
            </a:p>
          </p:txBody>
        </p:sp>
      </p:grpSp>
      <p:sp>
        <p:nvSpPr>
          <p:cNvPr id="15" name="TextBox 15"/>
          <p:cNvSpPr txBox="1"/>
          <p:nvPr/>
        </p:nvSpPr>
        <p:spPr>
          <a:xfrm>
            <a:off x="302978" y="2082250"/>
            <a:ext cx="10040725" cy="6525633"/>
          </a:xfrm>
          <a:prstGeom prst="rect">
            <a:avLst/>
          </a:prstGeom>
        </p:spPr>
        <p:txBody>
          <a:bodyPr wrap="square" lIns="0" tIns="0" rIns="0" bIns="0" rtlCol="0" anchor="t">
            <a:spAutoFit/>
          </a:bodyPr>
          <a:lstStyle/>
          <a:p>
            <a:pPr marL="457200" indent="-457200" algn="just">
              <a:lnSpc>
                <a:spcPct val="150000"/>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Systemic Revelation:</a:t>
            </a:r>
            <a:r>
              <a:rPr lang="en-US" sz="2599" dirty="0">
                <a:solidFill>
                  <a:srgbClr val="272A2D"/>
                </a:solidFill>
                <a:latin typeface="Arial" panose="020B0604020202020204" pitchFamily="34" charset="0"/>
                <a:ea typeface="Canva Sans"/>
                <a:cs typeface="Arial" panose="020B0604020202020204" pitchFamily="34" charset="0"/>
                <a:sym typeface="Canva Sans"/>
              </a:rPr>
              <a:t> The Inquiry proved that excess mortality was the result of embedded organizational flaws, not just individual misconduct.</a:t>
            </a:r>
          </a:p>
          <a:p>
            <a:pPr marL="457200" indent="-457200" algn="just">
              <a:lnSpc>
                <a:spcPct val="150000"/>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The Swiss Cheese Model:</a:t>
            </a:r>
            <a:r>
              <a:rPr lang="en-US" sz="2599" dirty="0">
                <a:solidFill>
                  <a:srgbClr val="272A2D"/>
                </a:solidFill>
                <a:latin typeface="Arial" panose="020B0604020202020204" pitchFamily="34" charset="0"/>
                <a:ea typeface="Canva Sans"/>
                <a:cs typeface="Arial" panose="020B0604020202020204" pitchFamily="34" charset="0"/>
                <a:sym typeface="Canva Sans"/>
              </a:rPr>
              <a:t> Multiple layers of protection governance, oversight, and audits failed simultaneously, allowing avoidable harm to persist.</a:t>
            </a:r>
          </a:p>
          <a:p>
            <a:pPr marL="457200" indent="-457200" algn="just">
              <a:lnSpc>
                <a:spcPct val="150000"/>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From Silence to Accountability:</a:t>
            </a:r>
            <a:r>
              <a:rPr lang="en-US" sz="2599" dirty="0">
                <a:solidFill>
                  <a:srgbClr val="272A2D"/>
                </a:solidFill>
                <a:latin typeface="Arial" panose="020B0604020202020204" pitchFamily="34" charset="0"/>
                <a:ea typeface="Canva Sans"/>
                <a:cs typeface="Arial" panose="020B0604020202020204" pitchFamily="34" charset="0"/>
                <a:sym typeface="Canva Sans"/>
              </a:rPr>
              <a:t> The tragedy mandated the shift from "self-monitoring" to robust, transparent, and statutory clinical governance.</a:t>
            </a:r>
          </a:p>
          <a:p>
            <a:pPr marL="457200" indent="-457200" algn="just">
              <a:lnSpc>
                <a:spcPct val="150000"/>
              </a:lnSpc>
              <a:buFont typeface="Wingdings" panose="05000000000000000000" pitchFamily="2" charset="2"/>
              <a:buChar char="§"/>
            </a:pPr>
            <a:r>
              <a:rPr lang="en-US" sz="2599" b="1" dirty="0">
                <a:solidFill>
                  <a:srgbClr val="272A2D"/>
                </a:solidFill>
                <a:latin typeface="Arial" panose="020B0604020202020204" pitchFamily="34" charset="0"/>
                <a:ea typeface="Canva Sans"/>
                <a:cs typeface="Arial" panose="020B0604020202020204" pitchFamily="34" charset="0"/>
                <a:sym typeface="Canva Sans"/>
              </a:rPr>
              <a:t>A Mandate for Quality:</a:t>
            </a:r>
            <a:r>
              <a:rPr lang="en-US" sz="2599" dirty="0">
                <a:solidFill>
                  <a:srgbClr val="272A2D"/>
                </a:solidFill>
                <a:latin typeface="Arial" panose="020B0604020202020204" pitchFamily="34" charset="0"/>
                <a:ea typeface="Canva Sans"/>
                <a:cs typeface="Arial" panose="020B0604020202020204" pitchFamily="34" charset="0"/>
                <a:sym typeface="Canva Sans"/>
              </a:rPr>
              <a:t> Safety and equity are no longer optional; they are now the core pillars of healthcare service provision.</a:t>
            </a:r>
          </a:p>
        </p:txBody>
      </p:sp>
      <p:sp>
        <p:nvSpPr>
          <p:cNvPr id="20" name="Freeform 20"/>
          <p:cNvSpPr/>
          <p:nvPr/>
        </p:nvSpPr>
        <p:spPr>
          <a:xfrm>
            <a:off x="11510791" y="3214476"/>
            <a:ext cx="1175190" cy="1175190"/>
          </a:xfrm>
          <a:custGeom>
            <a:avLst/>
            <a:gdLst/>
            <a:ahLst/>
            <a:cxnLst/>
            <a:rect l="l" t="t" r="r" b="b"/>
            <a:pathLst>
              <a:path w="1175190" h="1175190">
                <a:moveTo>
                  <a:pt x="0" y="0"/>
                </a:moveTo>
                <a:lnTo>
                  <a:pt x="1175189" y="0"/>
                </a:lnTo>
                <a:lnTo>
                  <a:pt x="1175189" y="1175189"/>
                </a:lnTo>
                <a:lnTo>
                  <a:pt x="0" y="1175189"/>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21" name="Freeform 21"/>
          <p:cNvSpPr/>
          <p:nvPr/>
        </p:nvSpPr>
        <p:spPr>
          <a:xfrm>
            <a:off x="10415948" y="3802425"/>
            <a:ext cx="587240" cy="587240"/>
          </a:xfrm>
          <a:custGeom>
            <a:avLst/>
            <a:gdLst/>
            <a:ahLst/>
            <a:cxnLst/>
            <a:rect l="l" t="t" r="r" b="b"/>
            <a:pathLst>
              <a:path w="587240" h="587240">
                <a:moveTo>
                  <a:pt x="0" y="0"/>
                </a:moveTo>
                <a:lnTo>
                  <a:pt x="587240" y="0"/>
                </a:lnTo>
                <a:lnTo>
                  <a:pt x="587240" y="587240"/>
                </a:lnTo>
                <a:lnTo>
                  <a:pt x="0" y="58724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Tree>
    <p:extLst>
      <p:ext uri="{BB962C8B-B14F-4D97-AF65-F5344CB8AC3E}">
        <p14:creationId xmlns:p14="http://schemas.microsoft.com/office/powerpoint/2010/main" val="3152085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30A324-0737-F0DA-1F7D-10CBE06D7C3F}"/>
              </a:ext>
            </a:extLst>
          </p:cNvPr>
          <p:cNvSpPr>
            <a:spLocks noGrp="1"/>
          </p:cNvSpPr>
          <p:nvPr>
            <p:ph type="title"/>
          </p:nvPr>
        </p:nvSpPr>
        <p:spPr>
          <a:xfrm>
            <a:off x="1295400" y="800100"/>
            <a:ext cx="2826283" cy="643242"/>
          </a:xfrm>
        </p:spPr>
        <p:txBody>
          <a:bodyPr>
            <a:normAutofit fontScale="90000"/>
          </a:bodyPr>
          <a:lstStyle/>
          <a:p>
            <a:r>
              <a:rPr lang="en-US" sz="3600" b="1" dirty="0">
                <a:solidFill>
                  <a:schemeClr val="tx1"/>
                </a:solidFill>
                <a:latin typeface="Arial Black" panose="020B0A04020102020204" pitchFamily="34" charset="0"/>
                <a:cs typeface="Arial" panose="020B0604020202020204" pitchFamily="34" charset="0"/>
              </a:rPr>
              <a:t>References</a:t>
            </a:r>
          </a:p>
        </p:txBody>
      </p:sp>
      <p:sp>
        <p:nvSpPr>
          <p:cNvPr id="11" name="Rectangle 5">
            <a:extLst>
              <a:ext uri="{FF2B5EF4-FFF2-40B4-BE49-F238E27FC236}">
                <a16:creationId xmlns:a16="http://schemas.microsoft.com/office/drawing/2014/main" xmlns="" id="{97502896-E0C5-7370-8988-A33777F9AFAE}"/>
              </a:ext>
            </a:extLst>
          </p:cNvPr>
          <p:cNvSpPr>
            <a:spLocks noChangeArrowheads="1"/>
          </p:cNvSpPr>
          <p:nvPr/>
        </p:nvSpPr>
        <p:spPr bwMode="auto">
          <a:xfrm>
            <a:off x="914400" y="1272064"/>
            <a:ext cx="15235881" cy="9015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7160" tIns="0" rIns="137160" bIns="0" numCol="1" anchor="ctr" anchorCtr="0" compatLnSpc="1">
            <a:prstTxWarp prst="textNoShape">
              <a:avLst/>
            </a:prstTxWarp>
            <a:spAutoFit/>
          </a:bodyPr>
          <a:lstStyle/>
          <a:p>
            <a:pPr marL="171450" indent="-171450" algn="just">
              <a:lnSpc>
                <a:spcPct val="150000"/>
              </a:lnSpc>
              <a:spcAft>
                <a:spcPts val="800"/>
              </a:spcAft>
              <a:buFont typeface="Wingdings" panose="05000000000000000000" pitchFamily="2"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Butler, P. (2002). The Bristol Royal infirmary inquiry: the issue explained. [online] the Guardian. Available at: https://www.theguardian.com/society/2002/jan/17/5.</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Bailie, R., Bailie, J., Larkins, S. and Broughton, E. (2017). Editorial: Continuous Quality Improvement (CQI)—Advancing Understanding of Design, Application, Impact, and Evaluation of CQI Approaches.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Frontiers in Public Health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5.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https://doi.org/10.3389/fpubh.2017.00306</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Bennett, S. (2025). Deviance normalised? An analysis of British cover-ups informed by actor-network theory.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Environmental Studies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pp.1–21. doi: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https://doi.org/10.1080/00207233.2025.2563486</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Dfwhcfoundation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(2020). What is the Swiss Cheese Model of Harm? [online] Available at: </a:t>
            </a:r>
            <a:r>
              <a:rPr lang="en-US" sz="1200" dirty="0">
                <a:effectLst/>
                <a:latin typeface="Times New Roman" panose="02020603050405020304" pitchFamily="18" charset="0"/>
                <a:ea typeface="Calibri" panose="020F0502020204030204" pitchFamily="34" charset="0"/>
                <a:cs typeface="Times New Roman" panose="02020603050405020304" pitchFamily="18" charset="0"/>
                <a:hlinkClick r:id="rId5"/>
              </a:rPr>
              <a:t>https://dfwhcfoundation.org/what-is-the-swiss-cheese-model-of-harm/</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Hristoski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I.S., Olivera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Kostoska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Zoran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Kotevski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Dimovski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T. (2017). Causality of Factors Reducing Competitiveness of e-Commerce Firms. [online] Vol. 3(No. 2),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p.pp</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109-127. Available at: https://www.researchgate.net/publication/317196193_Causality_of_Factors_Reducing_Competitiveness_of_e-Commerce_Firms.</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Keyvan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Zahir</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(2001).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Clinical governance in the UK NHS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GOV.UK</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https://assets.publishing.service.gov.uk/media/57a08d59ed915d622c001935/Clinical-governance-in-the-UK-NHS.pdf</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Kumah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(2025). Adverse event reporting and patient safety: the role of a just culture.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Frontiers in Health Services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5.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https://doi.org/10.3389/frhs.2025.1581516</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Kumah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Nwogu, C.N.,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Issah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A.-R.,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Obot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Kanamitie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D.T.,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Sifa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J.S. and Aidoo, L.A. (2024). Cause-and-Effect (Fishbone) Diagram: a Tool for Generating and Organizing Quality Improvement Ideas.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Innovations Journals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[online] 7(2), pp.85–87.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https://doi.org/10.36401/JQSH-23-42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Liepelt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 and Kirchhoff, R. (2025). Hospital managers’ experiences of conducting a root cause analysis: a case study following a sentinel event.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Frontiers in Health Services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5.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https://doi.org/10.3389/frhs.2025.1566335</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Liu, Y., Yang, Y., Jia, C. and Shi, Z. (2024). The Application Progress of Swiss Cheese Model in Safety Management of Nursing Care.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Biosciences and Medicines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12(12), pp.402–410.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https://doi.org/10.4236/jbm.2024.1212032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NHS England (2022).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Governance, Patient Safety and Quality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[online] NHS England.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https://www.england.nhs.uk/mat-transformation/matrons-handbook/governance-patient-safety-and-quality/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Powell, M. (2021). The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whistleblower</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stages model in British National Health Service Inquiries.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Health Organization and Management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ahead-of-print(ahead-of-print).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https://doi.org/10.1108/jhom-10-2020-0388</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Powell, M. (2023). Comparing perspectives on organisational silence: an analysis of the Gosport inquiry.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Health Organization and Management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37(1). doi: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https://doi.org/10.1108/jhom-07-2022-0202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Samra, R., Bottle, A. and Aylin, P. (2015). Monitoring patient safety in primary care: an exploratory study using in-depth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semistructured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interviews: Table 1.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BMJ Open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5(9), p.e008128. doi: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https://doi.org/10.1136/bmjopen-2015-008128</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Straussfogel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D. and von Schilling, C. (2009). Systems Theory. International Encyclopedia of Human Geography, [online] pp.151–158. doi:https://doi.org/10.1016/b978-008044910-4.00754-9.</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Tagaram</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S.D. and Chen, C. (2024).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Quality Tools and Techniques (Fishbone Diagram, Pareto Chart, Process Map)</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[online] Nih.gov.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https://www.ncbi.nlm.nih.gov/books/NBK607994/</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van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Dael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J., Reader, T., Gillespie, A.,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Freise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L., Darzi, A. and Mayer, E. (2022). Do national policies for complaint handling in English hospitals support quality improvement? Lessons from a case study.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the Royal Society of Medicine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115(10), p.014107682210982.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https://doi.org/10.1177/01410768221098247</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Wiegmann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D.A., J. Wood, L., N. Cohen, T.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Shappell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S.A. (2022). Understanding the ‘Swiss cheese model’ and its application to patient safety.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Patient Safety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[online] 18(2), pp.119–123. Available at: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7"/>
              </a:rPr>
              <a:t>https://www.ncbi.nlm.nih.gov/pmc/articles/PMC8514562/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indent="-171450" algn="just">
              <a:lnSpc>
                <a:spcPct val="150000"/>
              </a:lnSpc>
              <a:spcAft>
                <a:spcPts val="800"/>
              </a:spcAft>
              <a:buFont typeface="Wingdings" panose="05000000000000000000" pitchFamily="2" charset="2"/>
              <a:buChar char="§"/>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Yazeed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Kaud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McKeon, D., Lydon, S. and O’Connor, P. (2023). Measuring and monitoring patient safety in hospitals in the Republic of Ireland.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Irish Journal of Medical Science (1971 -)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192(6), pp.2581–2593. doi: </a:t>
            </a:r>
            <a:r>
              <a:rPr lang="en-GB" sz="1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8"/>
              </a:rPr>
              <a:t>https://doi.org/10.1007/s11845-023-03336-3</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16862132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4563305" y="1009650"/>
            <a:ext cx="643596" cy="0"/>
          </a:xfrm>
          <a:prstGeom prst="line">
            <a:avLst/>
          </a:prstGeom>
          <a:ln w="38100" cap="flat">
            <a:solidFill>
              <a:srgbClr val="48BC8C"/>
            </a:solidFill>
            <a:prstDash val="solid"/>
            <a:headEnd type="none" w="sm" len="sm"/>
            <a:tailEnd type="none" w="sm" len="sm"/>
          </a:ln>
        </p:spPr>
      </p:sp>
      <p:grpSp>
        <p:nvGrpSpPr>
          <p:cNvPr id="6" name="Group 6"/>
          <p:cNvGrpSpPr/>
          <p:nvPr/>
        </p:nvGrpSpPr>
        <p:grpSpPr>
          <a:xfrm rot="578115">
            <a:off x="11117218" y="-320786"/>
            <a:ext cx="744613" cy="10953495"/>
            <a:chOff x="0" y="0"/>
            <a:chExt cx="196112" cy="2884871"/>
          </a:xfrm>
        </p:grpSpPr>
        <p:sp>
          <p:nvSpPr>
            <p:cNvPr id="7" name="Freeform 7"/>
            <p:cNvSpPr/>
            <p:nvPr/>
          </p:nvSpPr>
          <p:spPr>
            <a:xfrm>
              <a:off x="0" y="0"/>
              <a:ext cx="196112" cy="2884871"/>
            </a:xfrm>
            <a:custGeom>
              <a:avLst/>
              <a:gdLst/>
              <a:ahLst/>
              <a:cxnLst/>
              <a:rect l="l" t="t" r="r" b="b"/>
              <a:pathLst>
                <a:path w="196112" h="2884871">
                  <a:moveTo>
                    <a:pt x="0" y="0"/>
                  </a:moveTo>
                  <a:lnTo>
                    <a:pt x="196112" y="0"/>
                  </a:lnTo>
                  <a:lnTo>
                    <a:pt x="196112" y="2884871"/>
                  </a:lnTo>
                  <a:lnTo>
                    <a:pt x="0" y="2884871"/>
                  </a:lnTo>
                  <a:close/>
                </a:path>
              </a:pathLst>
            </a:custGeom>
            <a:gradFill rotWithShape="1">
              <a:gsLst>
                <a:gs pos="0">
                  <a:srgbClr val="272A2D">
                    <a:alpha val="20475"/>
                  </a:srgbClr>
                </a:gs>
                <a:gs pos="50000">
                  <a:srgbClr val="272A2D">
                    <a:alpha val="0"/>
                  </a:srgbClr>
                </a:gs>
                <a:gs pos="100000">
                  <a:srgbClr val="272A2D">
                    <a:alpha val="0"/>
                  </a:srgbClr>
                </a:gs>
              </a:gsLst>
              <a:lin ang="0"/>
            </a:gradFill>
          </p:spPr>
        </p:sp>
        <p:sp>
          <p:nvSpPr>
            <p:cNvPr id="8" name="TextBox 8"/>
            <p:cNvSpPr txBox="1"/>
            <p:nvPr/>
          </p:nvSpPr>
          <p:spPr>
            <a:xfrm>
              <a:off x="0" y="-38100"/>
              <a:ext cx="196112" cy="2922971"/>
            </a:xfrm>
            <a:prstGeom prst="rect">
              <a:avLst/>
            </a:prstGeom>
          </p:spPr>
          <p:txBody>
            <a:bodyPr lIns="50800" tIns="50800" rIns="50800" bIns="50800" rtlCol="0" anchor="ctr"/>
            <a:lstStyle/>
            <a:p>
              <a:pPr algn="ctr">
                <a:lnSpc>
                  <a:spcPts val="3640"/>
                </a:lnSpc>
              </a:pPr>
              <a:endParaRPr/>
            </a:p>
          </p:txBody>
        </p:sp>
      </p:grpSp>
      <p:sp>
        <p:nvSpPr>
          <p:cNvPr id="9" name="Freeform 9"/>
          <p:cNvSpPr/>
          <p:nvPr/>
        </p:nvSpPr>
        <p:spPr>
          <a:xfrm>
            <a:off x="7012138" y="7986817"/>
            <a:ext cx="1383909" cy="1383909"/>
          </a:xfrm>
          <a:custGeom>
            <a:avLst/>
            <a:gdLst/>
            <a:ahLst/>
            <a:cxnLst/>
            <a:rect l="l" t="t" r="r" b="b"/>
            <a:pathLst>
              <a:path w="1383909" h="1383909">
                <a:moveTo>
                  <a:pt x="0" y="0"/>
                </a:moveTo>
                <a:lnTo>
                  <a:pt x="1383910" y="0"/>
                </a:lnTo>
                <a:lnTo>
                  <a:pt x="1383910" y="1383910"/>
                </a:lnTo>
                <a:lnTo>
                  <a:pt x="0" y="138391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2" name="Freeform 12"/>
          <p:cNvSpPr/>
          <p:nvPr/>
        </p:nvSpPr>
        <p:spPr>
          <a:xfrm>
            <a:off x="15144411" y="4956422"/>
            <a:ext cx="668048" cy="668048"/>
          </a:xfrm>
          <a:custGeom>
            <a:avLst/>
            <a:gdLst/>
            <a:ahLst/>
            <a:cxnLst/>
            <a:rect l="l" t="t" r="r" b="b"/>
            <a:pathLst>
              <a:path w="668048" h="668048">
                <a:moveTo>
                  <a:pt x="0" y="0"/>
                </a:moveTo>
                <a:lnTo>
                  <a:pt x="668049" y="0"/>
                </a:lnTo>
                <a:lnTo>
                  <a:pt x="668049" y="668048"/>
                </a:lnTo>
                <a:lnTo>
                  <a:pt x="0" y="668048"/>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3" name="TextBox 13"/>
          <p:cNvSpPr txBox="1"/>
          <p:nvPr/>
        </p:nvSpPr>
        <p:spPr>
          <a:xfrm>
            <a:off x="567402" y="3513810"/>
            <a:ext cx="11268313" cy="1664751"/>
          </a:xfrm>
          <a:prstGeom prst="rect">
            <a:avLst/>
          </a:prstGeom>
          <a:solidFill>
            <a:schemeClr val="accent4"/>
          </a:solidFill>
        </p:spPr>
        <p:txBody>
          <a:bodyPr lIns="0" tIns="0" rIns="0" bIns="0" rtlCol="0" anchor="t">
            <a:spAutoFit/>
          </a:bodyPr>
          <a:lstStyle/>
          <a:p>
            <a:pPr algn="l">
              <a:lnSpc>
                <a:spcPts val="12944"/>
              </a:lnSpc>
            </a:pPr>
            <a:r>
              <a:rPr lang="en-US" sz="14382" b="1" dirty="0">
                <a:latin typeface="Open Sauce Heavy"/>
                <a:ea typeface="Open Sauce Heavy"/>
                <a:cs typeface="Open Sauce Heavy"/>
                <a:sym typeface="Open Sauce Heavy"/>
              </a:rPr>
              <a:t>Thank you</a:t>
            </a:r>
          </a:p>
        </p:txBody>
      </p:sp>
      <p:sp>
        <p:nvSpPr>
          <p:cNvPr id="19" name="AutoShape 19"/>
          <p:cNvSpPr/>
          <p:nvPr/>
        </p:nvSpPr>
        <p:spPr>
          <a:xfrm>
            <a:off x="567402" y="5155962"/>
            <a:ext cx="5865898" cy="0"/>
          </a:xfrm>
          <a:prstGeom prst="line">
            <a:avLst/>
          </a:prstGeom>
          <a:ln w="57150" cap="rnd">
            <a:solidFill>
              <a:srgbClr val="272A2D"/>
            </a:solidFill>
            <a:prstDash val="solid"/>
            <a:headEnd type="none" w="sm" len="sm"/>
            <a:tailEnd type="none" w="sm" len="sm"/>
          </a:ln>
        </p:spPr>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1685</Words>
  <Application>Microsoft Office PowerPoint</Application>
  <PresentationFormat>Custom</PresentationFormat>
  <Paragraphs>96</Paragraphs>
  <Slides>16</Slides>
  <Notes>4</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16</vt:i4>
      </vt:variant>
    </vt:vector>
  </HeadingPairs>
  <TitlesOfParts>
    <vt:vector size="30" baseType="lpstr">
      <vt:lpstr>Trebuchet MS</vt:lpstr>
      <vt:lpstr>Arial Black</vt:lpstr>
      <vt:lpstr>Canva Sans</vt:lpstr>
      <vt:lpstr>Open Sauce Bold</vt:lpstr>
      <vt:lpstr>Wingdings 3</vt:lpstr>
      <vt:lpstr>Arial</vt:lpstr>
      <vt:lpstr>Helvetica World</vt:lpstr>
      <vt:lpstr>Helvetica World Italics</vt:lpstr>
      <vt:lpstr>Calibri</vt:lpstr>
      <vt:lpstr>Times New Roman</vt:lpstr>
      <vt:lpstr>Wingdings</vt:lpstr>
      <vt:lpstr>Open Sauce Heavy</vt:lpstr>
      <vt:lpstr>Courier New</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2025-07-26T10:06:43Z</dcterms:created>
  <dcterms:modified xsi:type="dcterms:W3CDTF">2026-03-23T23:08:36Z</dcterms:modified>
  <dc:identifier/>
</cp:coreProperties>
</file>