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680"/>
  </p:normalViewPr>
  <p:slideViewPr>
    <p:cSldViewPr snapToGrid="0">
      <p:cViewPr>
        <p:scale>
          <a:sx n="87" d="100"/>
          <a:sy n="87" d="100"/>
        </p:scale>
        <p:origin x="66" y="4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A9387A-0EB4-4D81-884C-7E250F86870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7EC2960-6B0D-489C-91C1-F2FAB80FDE91}">
      <dgm:prSet/>
      <dgm:spPr/>
      <dgm:t>
        <a:bodyPr/>
        <a:lstStyle/>
        <a:p>
          <a:r>
            <a:rPr lang="en-US" dirty="0"/>
            <a:t>Given the nature and ambitions of the Digital Skill Academy &amp; Co-working Space, the most suitable legal format would be a Private Limited Company (Ltd).</a:t>
          </a:r>
        </a:p>
      </dgm:t>
    </dgm:pt>
    <dgm:pt modelId="{562D8164-E4D3-4C28-A39D-95AECC1503FC}" type="parTrans" cxnId="{9854B57E-7442-49EC-8D99-B41BEEF539F4}">
      <dgm:prSet/>
      <dgm:spPr/>
      <dgm:t>
        <a:bodyPr/>
        <a:lstStyle/>
        <a:p>
          <a:endParaRPr lang="en-US"/>
        </a:p>
      </dgm:t>
    </dgm:pt>
    <dgm:pt modelId="{AB865710-32F2-48A7-9C64-2741CD1C64DF}" type="sibTrans" cxnId="{9854B57E-7442-49EC-8D99-B41BEEF539F4}">
      <dgm:prSet/>
      <dgm:spPr/>
      <dgm:t>
        <a:bodyPr/>
        <a:lstStyle/>
        <a:p>
          <a:endParaRPr lang="en-US"/>
        </a:p>
      </dgm:t>
    </dgm:pt>
    <dgm:pt modelId="{7CADC94F-1A09-4200-B015-88023F87729B}">
      <dgm:prSet custT="1"/>
      <dgm:spPr/>
      <dgm:t>
        <a:bodyPr/>
        <a:lstStyle/>
        <a:p>
          <a:r>
            <a:rPr lang="en-US" sz="1400" dirty="0"/>
            <a:t>Limited Liability: As a Private Limited Company, the owners' (shareholders') personal assets are protected; they are only liable to the extent of their investment in the company (</a:t>
          </a:r>
          <a:r>
            <a:rPr lang="en-US" sz="1400" dirty="0" err="1"/>
            <a:t>Akhigbe</a:t>
          </a:r>
          <a:r>
            <a:rPr lang="en-US" sz="1400" dirty="0"/>
            <a:t> &amp; Martin, 2008). Given the capital-intensive nature of establishing a co-working space and academy, this legal format ensures that personal assets of the owners remain insulated from business liabilities.</a:t>
          </a:r>
        </a:p>
      </dgm:t>
    </dgm:pt>
    <dgm:pt modelId="{CA66CFEA-4C45-4DD0-9263-EBB51F347AD8}" type="parTrans" cxnId="{7E0B67E2-B78B-4A55-A389-4E2454CD71BF}">
      <dgm:prSet/>
      <dgm:spPr/>
      <dgm:t>
        <a:bodyPr/>
        <a:lstStyle/>
        <a:p>
          <a:endParaRPr lang="en-US"/>
        </a:p>
      </dgm:t>
    </dgm:pt>
    <dgm:pt modelId="{31962E0C-6810-48A9-B59C-0221B67C7C38}" type="sibTrans" cxnId="{7E0B67E2-B78B-4A55-A389-4E2454CD71BF}">
      <dgm:prSet/>
      <dgm:spPr/>
      <dgm:t>
        <a:bodyPr/>
        <a:lstStyle/>
        <a:p>
          <a:endParaRPr lang="en-US"/>
        </a:p>
      </dgm:t>
    </dgm:pt>
    <dgm:pt modelId="{CBBA545B-C467-4046-B4C4-643A7972EEFF}">
      <dgm:prSet custT="1"/>
      <dgm:spPr/>
      <dgm:t>
        <a:bodyPr/>
        <a:lstStyle/>
        <a:p>
          <a:r>
            <a:rPr lang="en-US" sz="1400"/>
            <a:t>Separate Legal Entity: An Ltd operates as a distinct entity from its owners. This feature is beneficial when entering contracts, hiring employees, or any legal proceedings (Gillies, 2008).</a:t>
          </a:r>
        </a:p>
      </dgm:t>
    </dgm:pt>
    <dgm:pt modelId="{84F3378F-1118-429C-B8B7-6E8E9B86A279}" type="parTrans" cxnId="{AAFAB84F-FE74-4D07-A8B8-976A211B696A}">
      <dgm:prSet/>
      <dgm:spPr/>
      <dgm:t>
        <a:bodyPr/>
        <a:lstStyle/>
        <a:p>
          <a:endParaRPr lang="en-US"/>
        </a:p>
      </dgm:t>
    </dgm:pt>
    <dgm:pt modelId="{D9D705EB-BEAA-4810-85C3-E9BF8F0CACB9}" type="sibTrans" cxnId="{AAFAB84F-FE74-4D07-A8B8-976A211B696A}">
      <dgm:prSet/>
      <dgm:spPr/>
      <dgm:t>
        <a:bodyPr/>
        <a:lstStyle/>
        <a:p>
          <a:endParaRPr lang="en-US"/>
        </a:p>
      </dgm:t>
    </dgm:pt>
    <dgm:pt modelId="{C219AD77-71C3-4211-8B62-5EB3A90BD611}">
      <dgm:prSet custT="1"/>
      <dgm:spPr/>
      <dgm:t>
        <a:bodyPr/>
        <a:lstStyle/>
        <a:p>
          <a:r>
            <a:rPr lang="en-US" sz="1400" dirty="0"/>
            <a:t>Tax Benefits: The tax structure for an Ltd can often be more advantageous than other formats. Profits are typically taxed at corporation tax rates, which may be lower than personal income tax rates. Furthermore, there is flexibility in how owners can draw income from the business, either through salaries or dividends (Evers, Miller, &amp; </a:t>
          </a:r>
          <a:r>
            <a:rPr lang="en-US" sz="1400" dirty="0" err="1"/>
            <a:t>Spengel</a:t>
          </a:r>
          <a:r>
            <a:rPr lang="en-US" sz="1400" dirty="0"/>
            <a:t>, 2015).</a:t>
          </a:r>
        </a:p>
      </dgm:t>
    </dgm:pt>
    <dgm:pt modelId="{EB371686-9F7C-404F-A41F-72DD2FBC443A}" type="parTrans" cxnId="{B091329B-63D2-470D-BB7F-56AB10A745DC}">
      <dgm:prSet/>
      <dgm:spPr/>
      <dgm:t>
        <a:bodyPr/>
        <a:lstStyle/>
        <a:p>
          <a:endParaRPr lang="en-US"/>
        </a:p>
      </dgm:t>
    </dgm:pt>
    <dgm:pt modelId="{FDDEF070-7EA4-42E7-BD52-C8F03BF34AB3}" type="sibTrans" cxnId="{B091329B-63D2-470D-BB7F-56AB10A745DC}">
      <dgm:prSet/>
      <dgm:spPr/>
      <dgm:t>
        <a:bodyPr/>
        <a:lstStyle/>
        <a:p>
          <a:endParaRPr lang="en-US"/>
        </a:p>
      </dgm:t>
    </dgm:pt>
    <dgm:pt modelId="{4A779DBD-D38C-4E06-8D0E-8618CC788889}">
      <dgm:prSet custT="1"/>
      <dgm:spPr/>
      <dgm:t>
        <a:bodyPr/>
        <a:lstStyle/>
        <a:p>
          <a:r>
            <a:rPr lang="en-US" sz="1400" dirty="0"/>
            <a:t>Future Investment &amp; Sale Potential: An Ltd is conducive for attracting external investors as shares can be easily transferred or sold. If the academy and co-working space prove to be successful, this structure allows for easier scalability through additional investment.</a:t>
          </a:r>
        </a:p>
      </dgm:t>
    </dgm:pt>
    <dgm:pt modelId="{058C0081-E89C-48C7-AE96-5A634B702D6A}" type="parTrans" cxnId="{E3430E3E-ED53-4192-87F7-9631D2567C92}">
      <dgm:prSet/>
      <dgm:spPr/>
      <dgm:t>
        <a:bodyPr/>
        <a:lstStyle/>
        <a:p>
          <a:endParaRPr lang="en-US"/>
        </a:p>
      </dgm:t>
    </dgm:pt>
    <dgm:pt modelId="{ABBE0C86-674F-42A3-984F-91B529EC1207}" type="sibTrans" cxnId="{E3430E3E-ED53-4192-87F7-9631D2567C92}">
      <dgm:prSet/>
      <dgm:spPr/>
      <dgm:t>
        <a:bodyPr/>
        <a:lstStyle/>
        <a:p>
          <a:endParaRPr lang="en-US"/>
        </a:p>
      </dgm:t>
    </dgm:pt>
    <dgm:pt modelId="{AFCBFC23-FFF8-4641-9B32-50A5E3DA2279}">
      <dgm:prSet custT="1"/>
      <dgm:spPr/>
      <dgm:t>
        <a:bodyPr/>
        <a:lstStyle/>
        <a:p>
          <a:endParaRPr lang="en-US" sz="1400" dirty="0"/>
        </a:p>
      </dgm:t>
    </dgm:pt>
    <dgm:pt modelId="{0743075A-087E-E34A-BFE5-835ED1C3E1B5}" type="parTrans" cxnId="{B39AC541-5BFB-4E42-A023-AE9625DB7B1F}">
      <dgm:prSet/>
      <dgm:spPr/>
      <dgm:t>
        <a:bodyPr/>
        <a:lstStyle/>
        <a:p>
          <a:endParaRPr lang="en-GB"/>
        </a:p>
      </dgm:t>
    </dgm:pt>
    <dgm:pt modelId="{85BEE4FA-FDAD-0A4C-AE46-D6805691EEFB}" type="sibTrans" cxnId="{B39AC541-5BFB-4E42-A023-AE9625DB7B1F}">
      <dgm:prSet/>
      <dgm:spPr/>
      <dgm:t>
        <a:bodyPr/>
        <a:lstStyle/>
        <a:p>
          <a:endParaRPr lang="en-GB"/>
        </a:p>
      </dgm:t>
    </dgm:pt>
    <dgm:pt modelId="{5CF2B326-2D49-1440-9F1C-A49ADFADD57C}" type="pres">
      <dgm:prSet presAssocID="{C2A9387A-0EB4-4D81-884C-7E250F868706}" presName="linear" presStyleCnt="0">
        <dgm:presLayoutVars>
          <dgm:animLvl val="lvl"/>
          <dgm:resizeHandles val="exact"/>
        </dgm:presLayoutVars>
      </dgm:prSet>
      <dgm:spPr/>
    </dgm:pt>
    <dgm:pt modelId="{C3E05A72-023F-344E-9A9E-0E83F50C28DE}" type="pres">
      <dgm:prSet presAssocID="{C7EC2960-6B0D-489C-91C1-F2FAB80FDE91}" presName="parentText" presStyleLbl="node1" presStyleIdx="0" presStyleCnt="1">
        <dgm:presLayoutVars>
          <dgm:chMax val="0"/>
          <dgm:bulletEnabled val="1"/>
        </dgm:presLayoutVars>
      </dgm:prSet>
      <dgm:spPr/>
    </dgm:pt>
    <dgm:pt modelId="{85E4F074-517F-1048-8E86-41BA1F0ABDAA}" type="pres">
      <dgm:prSet presAssocID="{C7EC2960-6B0D-489C-91C1-F2FAB80FDE91}" presName="childText" presStyleLbl="revTx" presStyleIdx="0" presStyleCnt="1">
        <dgm:presLayoutVars>
          <dgm:bulletEnabled val="1"/>
        </dgm:presLayoutVars>
      </dgm:prSet>
      <dgm:spPr/>
    </dgm:pt>
  </dgm:ptLst>
  <dgm:cxnLst>
    <dgm:cxn modelId="{CAD0311A-A5C9-844D-B5AC-86DDF4F6AE5C}" type="presOf" srcId="{7CADC94F-1A09-4200-B015-88023F87729B}" destId="{85E4F074-517F-1048-8E86-41BA1F0ABDAA}" srcOrd="0" destOrd="1" presId="urn:microsoft.com/office/officeart/2005/8/layout/vList2"/>
    <dgm:cxn modelId="{E3430E3E-ED53-4192-87F7-9631D2567C92}" srcId="{C7EC2960-6B0D-489C-91C1-F2FAB80FDE91}" destId="{4A779DBD-D38C-4E06-8D0E-8618CC788889}" srcOrd="4" destOrd="0" parTransId="{058C0081-E89C-48C7-AE96-5A634B702D6A}" sibTransId="{ABBE0C86-674F-42A3-984F-91B529EC1207}"/>
    <dgm:cxn modelId="{4A897E3E-A870-E94E-8187-9A8597E00055}" type="presOf" srcId="{C7EC2960-6B0D-489C-91C1-F2FAB80FDE91}" destId="{C3E05A72-023F-344E-9A9E-0E83F50C28DE}" srcOrd="0" destOrd="0" presId="urn:microsoft.com/office/officeart/2005/8/layout/vList2"/>
    <dgm:cxn modelId="{B39AC541-5BFB-4E42-A023-AE9625DB7B1F}" srcId="{C7EC2960-6B0D-489C-91C1-F2FAB80FDE91}" destId="{AFCBFC23-FFF8-4641-9B32-50A5E3DA2279}" srcOrd="0" destOrd="0" parTransId="{0743075A-087E-E34A-BFE5-835ED1C3E1B5}" sibTransId="{85BEE4FA-FDAD-0A4C-AE46-D6805691EEFB}"/>
    <dgm:cxn modelId="{FA91986C-55B6-E14D-9EDE-232D19EBAFF9}" type="presOf" srcId="{CBBA545B-C467-4046-B4C4-643A7972EEFF}" destId="{85E4F074-517F-1048-8E86-41BA1F0ABDAA}" srcOrd="0" destOrd="2" presId="urn:microsoft.com/office/officeart/2005/8/layout/vList2"/>
    <dgm:cxn modelId="{AAFAB84F-FE74-4D07-A8B8-976A211B696A}" srcId="{C7EC2960-6B0D-489C-91C1-F2FAB80FDE91}" destId="{CBBA545B-C467-4046-B4C4-643A7972EEFF}" srcOrd="2" destOrd="0" parTransId="{84F3378F-1118-429C-B8B7-6E8E9B86A279}" sibTransId="{D9D705EB-BEAA-4810-85C3-E9BF8F0CACB9}"/>
    <dgm:cxn modelId="{9854B57E-7442-49EC-8D99-B41BEEF539F4}" srcId="{C2A9387A-0EB4-4D81-884C-7E250F868706}" destId="{C7EC2960-6B0D-489C-91C1-F2FAB80FDE91}" srcOrd="0" destOrd="0" parTransId="{562D8164-E4D3-4C28-A39D-95AECC1503FC}" sibTransId="{AB865710-32F2-48A7-9C64-2741CD1C64DF}"/>
    <dgm:cxn modelId="{DB4C2C9B-3117-8F4C-B9EA-247546EA8934}" type="presOf" srcId="{AFCBFC23-FFF8-4641-9B32-50A5E3DA2279}" destId="{85E4F074-517F-1048-8E86-41BA1F0ABDAA}" srcOrd="0" destOrd="0" presId="urn:microsoft.com/office/officeart/2005/8/layout/vList2"/>
    <dgm:cxn modelId="{B091329B-63D2-470D-BB7F-56AB10A745DC}" srcId="{C7EC2960-6B0D-489C-91C1-F2FAB80FDE91}" destId="{C219AD77-71C3-4211-8B62-5EB3A90BD611}" srcOrd="3" destOrd="0" parTransId="{EB371686-9F7C-404F-A41F-72DD2FBC443A}" sibTransId="{FDDEF070-7EA4-42E7-BD52-C8F03BF34AB3}"/>
    <dgm:cxn modelId="{BEB6D8A0-B402-9C44-8684-B618D0DE070D}" type="presOf" srcId="{C2A9387A-0EB4-4D81-884C-7E250F868706}" destId="{5CF2B326-2D49-1440-9F1C-A49ADFADD57C}" srcOrd="0" destOrd="0" presId="urn:microsoft.com/office/officeart/2005/8/layout/vList2"/>
    <dgm:cxn modelId="{7E0B67E2-B78B-4A55-A389-4E2454CD71BF}" srcId="{C7EC2960-6B0D-489C-91C1-F2FAB80FDE91}" destId="{7CADC94F-1A09-4200-B015-88023F87729B}" srcOrd="1" destOrd="0" parTransId="{CA66CFEA-4C45-4DD0-9263-EBB51F347AD8}" sibTransId="{31962E0C-6810-48A9-B59C-0221B67C7C38}"/>
    <dgm:cxn modelId="{8B93D3E5-E3F9-7E43-9B15-35D261E14DCA}" type="presOf" srcId="{C219AD77-71C3-4211-8B62-5EB3A90BD611}" destId="{85E4F074-517F-1048-8E86-41BA1F0ABDAA}" srcOrd="0" destOrd="3" presId="urn:microsoft.com/office/officeart/2005/8/layout/vList2"/>
    <dgm:cxn modelId="{8141FEF5-AAA8-284A-A515-748884645E84}" type="presOf" srcId="{4A779DBD-D38C-4E06-8D0E-8618CC788889}" destId="{85E4F074-517F-1048-8E86-41BA1F0ABDAA}" srcOrd="0" destOrd="4" presId="urn:microsoft.com/office/officeart/2005/8/layout/vList2"/>
    <dgm:cxn modelId="{0245D56D-DD83-764F-B484-E80CBDE8BCC2}" type="presParOf" srcId="{5CF2B326-2D49-1440-9F1C-A49ADFADD57C}" destId="{C3E05A72-023F-344E-9A9E-0E83F50C28DE}" srcOrd="0" destOrd="0" presId="urn:microsoft.com/office/officeart/2005/8/layout/vList2"/>
    <dgm:cxn modelId="{FB469D5C-BCE3-054B-A6B2-2522111C4545}" type="presParOf" srcId="{5CF2B326-2D49-1440-9F1C-A49ADFADD57C}" destId="{85E4F074-517F-1048-8E86-41BA1F0ABDA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05A72-023F-344E-9A9E-0E83F50C28DE}">
      <dsp:nvSpPr>
        <dsp:cNvPr id="0" name=""/>
        <dsp:cNvSpPr/>
      </dsp:nvSpPr>
      <dsp:spPr>
        <a:xfrm>
          <a:off x="0" y="9812"/>
          <a:ext cx="6692748" cy="100620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Given the nature and ambitions of the Digital Skill Academy &amp; Co-working Space, the most suitable legal format would be a Private Limited Company (Ltd).</a:t>
          </a:r>
        </a:p>
      </dsp:txBody>
      <dsp:txXfrm>
        <a:off x="49119" y="58931"/>
        <a:ext cx="6594510" cy="907962"/>
      </dsp:txXfrm>
    </dsp:sp>
    <dsp:sp modelId="{85E4F074-517F-1048-8E86-41BA1F0ABDAA}">
      <dsp:nvSpPr>
        <dsp:cNvPr id="0" name=""/>
        <dsp:cNvSpPr/>
      </dsp:nvSpPr>
      <dsp:spPr>
        <a:xfrm>
          <a:off x="0" y="1016012"/>
          <a:ext cx="6692748" cy="3229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2495" tIns="17780" rIns="99568" bIns="17780" numCol="1" spcCol="1270" anchor="t" anchorCtr="0">
          <a:noAutofit/>
        </a:bodyPr>
        <a:lstStyle/>
        <a:p>
          <a:pPr marL="114300" lvl="1" indent="-114300" algn="l" defTabSz="622300">
            <a:lnSpc>
              <a:spcPct val="90000"/>
            </a:lnSpc>
            <a:spcBef>
              <a:spcPct val="0"/>
            </a:spcBef>
            <a:spcAft>
              <a:spcPct val="20000"/>
            </a:spcAft>
            <a:buChar char="•"/>
          </a:pPr>
          <a:endParaRPr lang="en-US" sz="1400" kern="1200" dirty="0"/>
        </a:p>
        <a:p>
          <a:pPr marL="114300" lvl="1" indent="-114300" algn="l" defTabSz="622300">
            <a:lnSpc>
              <a:spcPct val="90000"/>
            </a:lnSpc>
            <a:spcBef>
              <a:spcPct val="0"/>
            </a:spcBef>
            <a:spcAft>
              <a:spcPct val="20000"/>
            </a:spcAft>
            <a:buChar char="•"/>
          </a:pPr>
          <a:r>
            <a:rPr lang="en-US" sz="1400" kern="1200" dirty="0"/>
            <a:t>Limited Liability: As a Private Limited Company, the owners' (shareholders') personal assets are protected; they are only liable to the extent of their investment in the company (</a:t>
          </a:r>
          <a:r>
            <a:rPr lang="en-US" sz="1400" kern="1200" dirty="0" err="1"/>
            <a:t>Akhigbe</a:t>
          </a:r>
          <a:r>
            <a:rPr lang="en-US" sz="1400" kern="1200" dirty="0"/>
            <a:t> &amp; Martin, 2008). Given the capital-intensive nature of establishing a co-working space and academy, this legal format ensures that personal assets of the owners remain insulated from business liabilities.</a:t>
          </a:r>
        </a:p>
        <a:p>
          <a:pPr marL="114300" lvl="1" indent="-114300" algn="l" defTabSz="622300">
            <a:lnSpc>
              <a:spcPct val="90000"/>
            </a:lnSpc>
            <a:spcBef>
              <a:spcPct val="0"/>
            </a:spcBef>
            <a:spcAft>
              <a:spcPct val="20000"/>
            </a:spcAft>
            <a:buChar char="•"/>
          </a:pPr>
          <a:r>
            <a:rPr lang="en-US" sz="1400" kern="1200"/>
            <a:t>Separate Legal Entity: An Ltd operates as a distinct entity from its owners. This feature is beneficial when entering contracts, hiring employees, or any legal proceedings (Gillies, 2008).</a:t>
          </a:r>
        </a:p>
        <a:p>
          <a:pPr marL="114300" lvl="1" indent="-114300" algn="l" defTabSz="622300">
            <a:lnSpc>
              <a:spcPct val="90000"/>
            </a:lnSpc>
            <a:spcBef>
              <a:spcPct val="0"/>
            </a:spcBef>
            <a:spcAft>
              <a:spcPct val="20000"/>
            </a:spcAft>
            <a:buChar char="•"/>
          </a:pPr>
          <a:r>
            <a:rPr lang="en-US" sz="1400" kern="1200" dirty="0"/>
            <a:t>Tax Benefits: The tax structure for an Ltd can often be more advantageous than other formats. Profits are typically taxed at corporation tax rates, which may be lower than personal income tax rates. Furthermore, there is flexibility in how owners can draw income from the business, either through salaries or dividends (Evers, Miller, &amp; </a:t>
          </a:r>
          <a:r>
            <a:rPr lang="en-US" sz="1400" kern="1200" dirty="0" err="1"/>
            <a:t>Spengel</a:t>
          </a:r>
          <a:r>
            <a:rPr lang="en-US" sz="1400" kern="1200" dirty="0"/>
            <a:t>, 2015).</a:t>
          </a:r>
        </a:p>
        <a:p>
          <a:pPr marL="114300" lvl="1" indent="-114300" algn="l" defTabSz="622300">
            <a:lnSpc>
              <a:spcPct val="90000"/>
            </a:lnSpc>
            <a:spcBef>
              <a:spcPct val="0"/>
            </a:spcBef>
            <a:spcAft>
              <a:spcPct val="20000"/>
            </a:spcAft>
            <a:buChar char="•"/>
          </a:pPr>
          <a:r>
            <a:rPr lang="en-US" sz="1400" kern="1200" dirty="0"/>
            <a:t>Future Investment &amp; Sale Potential: An Ltd is conducive for attracting external investors as shares can be easily transferred or sold. If the academy and co-working space prove to be successful, this structure allows for easier scalability through additional investment.</a:t>
          </a:r>
        </a:p>
      </dsp:txBody>
      <dsp:txXfrm>
        <a:off x="0" y="1016012"/>
        <a:ext cx="6692748" cy="322919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11/16/2023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11/16/2023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189F9-03E2-1D53-CD35-8D3112F7FF82}"/>
              </a:ext>
            </a:extLst>
          </p:cNvPr>
          <p:cNvSpPr>
            <a:spLocks noGrp="1"/>
          </p:cNvSpPr>
          <p:nvPr>
            <p:ph type="ctrTitle"/>
          </p:nvPr>
        </p:nvSpPr>
        <p:spPr/>
        <p:txBody>
          <a:bodyPr>
            <a:normAutofit/>
          </a:bodyPr>
          <a:lstStyle/>
          <a:p>
            <a:r>
              <a:rPr lang="en-GB" sz="2800" b="1" dirty="0">
                <a:effectLst/>
                <a:latin typeface="Calibri" panose="020F0502020204030204" pitchFamily="34" charset="0"/>
                <a:ea typeface="Calibri" panose="020F0502020204030204" pitchFamily="34" charset="0"/>
                <a:cs typeface="Times New Roman" panose="02020603050405020304" pitchFamily="18" charset="0"/>
              </a:rPr>
              <a:t>Digital Skill Academy &amp; Co-working Space </a:t>
            </a:r>
            <a:br>
              <a:rPr lang="en-GB" sz="2800" b="1" dirty="0">
                <a:effectLst/>
                <a:latin typeface="Calibri" panose="020F0502020204030204" pitchFamily="34" charset="0"/>
                <a:ea typeface="Calibri" panose="020F0502020204030204" pitchFamily="34" charset="0"/>
                <a:cs typeface="Times New Roman" panose="02020603050405020304" pitchFamily="18" charset="0"/>
              </a:rPr>
            </a:br>
            <a:endParaRPr lang="en-RO" sz="2800" b="1" dirty="0"/>
          </a:p>
        </p:txBody>
      </p:sp>
      <p:sp>
        <p:nvSpPr>
          <p:cNvPr id="3" name="Subtitle 2">
            <a:extLst>
              <a:ext uri="{FF2B5EF4-FFF2-40B4-BE49-F238E27FC236}">
                <a16:creationId xmlns:a16="http://schemas.microsoft.com/office/drawing/2014/main" id="{CF07793E-0557-C29C-2FF7-DC03E92D4B0E}"/>
              </a:ext>
            </a:extLst>
          </p:cNvPr>
          <p:cNvSpPr>
            <a:spLocks noGrp="1"/>
          </p:cNvSpPr>
          <p:nvPr>
            <p:ph type="subTitle" idx="1"/>
          </p:nvPr>
        </p:nvSpPr>
        <p:spPr>
          <a:xfrm>
            <a:off x="1876424" y="3602037"/>
            <a:ext cx="8791575" cy="2295021"/>
          </a:xfrm>
        </p:spPr>
        <p:txBody>
          <a:bodyPr>
            <a:normAutofit/>
          </a:bodyPr>
          <a:lstStyle/>
          <a:p>
            <a:r>
              <a:rPr lang="en-GB" sz="1800" b="1" kern="100" dirty="0">
                <a:effectLst/>
                <a:latin typeface="Calibri" panose="020F0502020204030204" pitchFamily="34" charset="0"/>
                <a:ea typeface="Calibri" panose="020F0502020204030204" pitchFamily="34" charset="0"/>
                <a:cs typeface="Calibri" panose="020F0502020204030204" pitchFamily="34" charset="0"/>
              </a:rPr>
              <a:t>Programme of study: BA Business Management</a:t>
            </a:r>
            <a:endParaRPr lang="en-RO" sz="1800" kern="100" dirty="0">
              <a:effectLst/>
              <a:latin typeface="Calibri" panose="020F0502020204030204" pitchFamily="34" charset="0"/>
              <a:ea typeface="Calibri" panose="020F0502020204030204" pitchFamily="34" charset="0"/>
              <a:cs typeface="Calibri" panose="020F0502020204030204" pitchFamily="34" charset="0"/>
            </a:endParaRPr>
          </a:p>
          <a:p>
            <a:r>
              <a:rPr lang="en-GB" sz="1800" b="1" kern="100" dirty="0">
                <a:effectLst/>
                <a:latin typeface="Calibri" panose="020F0502020204030204" pitchFamily="34" charset="0"/>
                <a:ea typeface="Calibri" panose="020F0502020204030204" pitchFamily="34" charset="0"/>
                <a:cs typeface="Calibri" panose="020F0502020204030204" pitchFamily="34" charset="0"/>
              </a:rPr>
              <a:t>Module name and code: LCBB5001 - Entrepreneurship</a:t>
            </a:r>
            <a:endParaRPr lang="en-RO" sz="1800" kern="100" dirty="0">
              <a:effectLst/>
              <a:latin typeface="Calibri" panose="020F0502020204030204" pitchFamily="34" charset="0"/>
              <a:ea typeface="Calibri" panose="020F0502020204030204" pitchFamily="34" charset="0"/>
              <a:cs typeface="Calibri" panose="020F0502020204030204" pitchFamily="34" charset="0"/>
            </a:endParaRPr>
          </a:p>
          <a:p>
            <a:r>
              <a:rPr lang="en-GB" sz="1800" b="1" kern="100" dirty="0">
                <a:effectLst/>
                <a:latin typeface="Calibri" panose="020F0502020204030204" pitchFamily="34" charset="0"/>
                <a:ea typeface="Calibri" panose="020F0502020204030204" pitchFamily="34" charset="0"/>
                <a:cs typeface="Calibri" panose="020F0502020204030204" pitchFamily="34" charset="0"/>
              </a:rPr>
              <a:t>Assignment title: </a:t>
            </a:r>
            <a:r>
              <a:rPr lang="en-US" sz="1800" b="1" kern="100" dirty="0">
                <a:effectLst/>
                <a:latin typeface="Calibri" panose="020F0502020204030204" pitchFamily="34" charset="0"/>
                <a:ea typeface="Calibri" panose="020F0502020204030204" pitchFamily="34" charset="0"/>
                <a:cs typeface="Calibri" panose="020F0502020204030204" pitchFamily="34" charset="0"/>
              </a:rPr>
              <a:t>Assessment Component 2: Presentation &amp; Report </a:t>
            </a:r>
            <a:endParaRPr lang="en-RO" sz="1800" kern="100" dirty="0">
              <a:effectLst/>
              <a:latin typeface="Calibri" panose="020F0502020204030204" pitchFamily="34" charset="0"/>
              <a:ea typeface="Calibri" panose="020F0502020204030204" pitchFamily="34" charset="0"/>
              <a:cs typeface="Calibri" panose="020F0502020204030204" pitchFamily="34" charset="0"/>
            </a:endParaRPr>
          </a:p>
          <a:p>
            <a:r>
              <a:rPr lang="en-GB" sz="1800" b="1" kern="100" dirty="0">
                <a:effectLst/>
                <a:latin typeface="Calibri" panose="020F0502020204030204" pitchFamily="34" charset="0"/>
                <a:ea typeface="Calibri" panose="020F0502020204030204" pitchFamily="34" charset="0"/>
                <a:cs typeface="Calibri" panose="020F0502020204030204" pitchFamily="34" charset="0"/>
              </a:rPr>
              <a:t>Lecturer name: </a:t>
            </a:r>
            <a:r>
              <a:rPr lang="en-GB" sz="1800" b="1" kern="100" dirty="0" err="1">
                <a:latin typeface="Calibri" panose="020F0502020204030204" pitchFamily="34" charset="0"/>
                <a:ea typeface="Calibri" panose="020F0502020204030204" pitchFamily="34" charset="0"/>
                <a:cs typeface="Calibri" panose="020F0502020204030204" pitchFamily="34" charset="0"/>
              </a:rPr>
              <a:t>essa</a:t>
            </a:r>
            <a:r>
              <a:rPr lang="en-GB" sz="1800" b="1" kern="100" dirty="0">
                <a:latin typeface="Calibri" panose="020F0502020204030204" pitchFamily="34" charset="0"/>
                <a:ea typeface="Calibri" panose="020F0502020204030204" pitchFamily="34" charset="0"/>
                <a:cs typeface="Calibri" panose="020F0502020204030204" pitchFamily="34" charset="0"/>
              </a:rPr>
              <a:t> bah</a:t>
            </a:r>
          </a:p>
          <a:p>
            <a:r>
              <a:rPr lang="en-GB" sz="1800" b="1" kern="100" dirty="0">
                <a:latin typeface="Calibri" panose="020F0502020204030204" pitchFamily="34" charset="0"/>
                <a:ea typeface="Calibri" panose="020F0502020204030204" pitchFamily="34" charset="0"/>
                <a:cs typeface="Calibri" panose="020F0502020204030204" pitchFamily="34" charset="0"/>
              </a:rPr>
              <a:t>Student name : Stefan Cristian Costache , 2126833</a:t>
            </a:r>
          </a:p>
          <a:p>
            <a:endParaRPr lang="en-RO" sz="1800" dirty="0">
              <a:effectLst/>
              <a:latin typeface="Calibri" panose="020F0502020204030204" pitchFamily="34" charset="0"/>
              <a:ea typeface="Arial" panose="020B0604020202020204" pitchFamily="34" charset="0"/>
              <a:cs typeface="Calibri" panose="020F0502020204030204" pitchFamily="34" charset="0"/>
            </a:endParaRPr>
          </a:p>
          <a:p>
            <a:endParaRPr lang="en-RO" sz="1800" kern="100" dirty="0">
              <a:effectLst/>
              <a:latin typeface="Calibri" panose="020F0502020204030204" pitchFamily="34" charset="0"/>
              <a:ea typeface="Calibri" panose="020F0502020204030204" pitchFamily="34" charset="0"/>
              <a:cs typeface="Calibri" panose="020F0502020204030204" pitchFamily="34" charset="0"/>
            </a:endParaRPr>
          </a:p>
          <a:p>
            <a:endParaRPr lang="en-RO"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0096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27" name="Picture 2">
            <a:extLst>
              <a:ext uri="{FF2B5EF4-FFF2-40B4-BE49-F238E27FC236}">
                <a16:creationId xmlns:a16="http://schemas.microsoft.com/office/drawing/2014/main" id="{8B642D72-244F-45E9-A32A-BCFCE9E848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28" name="Group 19">
            <a:extLst>
              <a:ext uri="{FF2B5EF4-FFF2-40B4-BE49-F238E27FC236}">
                <a16:creationId xmlns:a16="http://schemas.microsoft.com/office/drawing/2014/main" id="{F7F923EF-CB07-40C3-B673-2E83F92EE2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21" name="Group 20">
              <a:extLst>
                <a:ext uri="{FF2B5EF4-FFF2-40B4-BE49-F238E27FC236}">
                  <a16:creationId xmlns:a16="http://schemas.microsoft.com/office/drawing/2014/main" id="{9D34C424-A519-4D35-9D94-0157B593A64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9" name="Rectangle 5">
                <a:extLst>
                  <a:ext uri="{FF2B5EF4-FFF2-40B4-BE49-F238E27FC236}">
                    <a16:creationId xmlns:a16="http://schemas.microsoft.com/office/drawing/2014/main" id="{6AB79813-04EC-46F4-8C8B-1D1356EC1C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30" name="Freeform 6">
                <a:extLst>
                  <a:ext uri="{FF2B5EF4-FFF2-40B4-BE49-F238E27FC236}">
                    <a16:creationId xmlns:a16="http://schemas.microsoft.com/office/drawing/2014/main" id="{FECD8EE9-F779-406B-9C94-04D8E9811D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1" name="Freeform 7">
                <a:extLst>
                  <a:ext uri="{FF2B5EF4-FFF2-40B4-BE49-F238E27FC236}">
                    <a16:creationId xmlns:a16="http://schemas.microsoft.com/office/drawing/2014/main" id="{F9AB2AFE-A614-4144-9807-3F7893DF61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2" name="Freeform 8">
                <a:extLst>
                  <a:ext uri="{FF2B5EF4-FFF2-40B4-BE49-F238E27FC236}">
                    <a16:creationId xmlns:a16="http://schemas.microsoft.com/office/drawing/2014/main" id="{E29E9E76-26CD-4D24-812D-DD56AAED7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3" name="Freeform 9">
                <a:extLst>
                  <a:ext uri="{FF2B5EF4-FFF2-40B4-BE49-F238E27FC236}">
                    <a16:creationId xmlns:a16="http://schemas.microsoft.com/office/drawing/2014/main" id="{E3F1079E-B8EC-4B05-AA37-63C7C29B72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4" name="Freeform 10">
                <a:extLst>
                  <a:ext uri="{FF2B5EF4-FFF2-40B4-BE49-F238E27FC236}">
                    <a16:creationId xmlns:a16="http://schemas.microsoft.com/office/drawing/2014/main" id="{1094342F-EA7D-40C6-898F-52A57771EB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5" name="Freeform 11">
                <a:extLst>
                  <a:ext uri="{FF2B5EF4-FFF2-40B4-BE49-F238E27FC236}">
                    <a16:creationId xmlns:a16="http://schemas.microsoft.com/office/drawing/2014/main" id="{343F5917-4AF3-4F33-81F8-1694E9FCC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6" name="Freeform 12">
                <a:extLst>
                  <a:ext uri="{FF2B5EF4-FFF2-40B4-BE49-F238E27FC236}">
                    <a16:creationId xmlns:a16="http://schemas.microsoft.com/office/drawing/2014/main" id="{9EFCE348-FC65-4BCF-B628-F3223F7FA4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7" name="Freeform 13">
                <a:extLst>
                  <a:ext uri="{FF2B5EF4-FFF2-40B4-BE49-F238E27FC236}">
                    <a16:creationId xmlns:a16="http://schemas.microsoft.com/office/drawing/2014/main" id="{1D8651C7-AC54-4854-8ECA-6EF2DEB48E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8" name="Freeform 14">
                <a:extLst>
                  <a:ext uri="{FF2B5EF4-FFF2-40B4-BE49-F238E27FC236}">
                    <a16:creationId xmlns:a16="http://schemas.microsoft.com/office/drawing/2014/main" id="{5CE95394-1C1A-4EFB-9758-6DA46C556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39" name="Freeform 15">
                <a:extLst>
                  <a:ext uri="{FF2B5EF4-FFF2-40B4-BE49-F238E27FC236}">
                    <a16:creationId xmlns:a16="http://schemas.microsoft.com/office/drawing/2014/main" id="{BADE6C5A-700A-4438-9E37-8B674625EF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0" name="Line 16">
                <a:extLst>
                  <a:ext uri="{FF2B5EF4-FFF2-40B4-BE49-F238E27FC236}">
                    <a16:creationId xmlns:a16="http://schemas.microsoft.com/office/drawing/2014/main" id="{BB4248E5-87FA-4714-B0F6-CAE3AD2CDC7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141" name="Freeform 17">
                <a:extLst>
                  <a:ext uri="{FF2B5EF4-FFF2-40B4-BE49-F238E27FC236}">
                    <a16:creationId xmlns:a16="http://schemas.microsoft.com/office/drawing/2014/main" id="{C566090B-A75C-4A80-8674-EE6ECBB2DA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2" name="Freeform 18">
                <a:extLst>
                  <a:ext uri="{FF2B5EF4-FFF2-40B4-BE49-F238E27FC236}">
                    <a16:creationId xmlns:a16="http://schemas.microsoft.com/office/drawing/2014/main" id="{26A867C4-8E57-499E-AF7F-9851B2A6D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3" name="Freeform 19">
                <a:extLst>
                  <a:ext uri="{FF2B5EF4-FFF2-40B4-BE49-F238E27FC236}">
                    <a16:creationId xmlns:a16="http://schemas.microsoft.com/office/drawing/2014/main" id="{2677E69C-1F9C-4A10-BD18-3FDEB7C51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4" name="Freeform 20">
                <a:extLst>
                  <a:ext uri="{FF2B5EF4-FFF2-40B4-BE49-F238E27FC236}">
                    <a16:creationId xmlns:a16="http://schemas.microsoft.com/office/drawing/2014/main" id="{DFE7B14E-E548-4F90-B46F-6357D7B684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5" name="Rectangle 21">
                <a:extLst>
                  <a:ext uri="{FF2B5EF4-FFF2-40B4-BE49-F238E27FC236}">
                    <a16:creationId xmlns:a16="http://schemas.microsoft.com/office/drawing/2014/main" id="{C894B33B-3347-4843-9ED7-BB1D7CBD252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46" name="Freeform 22">
                <a:extLst>
                  <a:ext uri="{FF2B5EF4-FFF2-40B4-BE49-F238E27FC236}">
                    <a16:creationId xmlns:a16="http://schemas.microsoft.com/office/drawing/2014/main" id="{B1C82400-1058-477A-BC99-A04014F57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7" name="Freeform 23">
                <a:extLst>
                  <a:ext uri="{FF2B5EF4-FFF2-40B4-BE49-F238E27FC236}">
                    <a16:creationId xmlns:a16="http://schemas.microsoft.com/office/drawing/2014/main" id="{E7E90E7D-C085-4E27-89EC-F63F8D762B0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8" name="Freeform 24">
                <a:extLst>
                  <a:ext uri="{FF2B5EF4-FFF2-40B4-BE49-F238E27FC236}">
                    <a16:creationId xmlns:a16="http://schemas.microsoft.com/office/drawing/2014/main" id="{A8996128-A3A8-49B6-BB10-17DB9C10E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49" name="Freeform 25">
                <a:extLst>
                  <a:ext uri="{FF2B5EF4-FFF2-40B4-BE49-F238E27FC236}">
                    <a16:creationId xmlns:a16="http://schemas.microsoft.com/office/drawing/2014/main" id="{76C823F5-2D3E-485F-A301-8DE30DB2FA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0" name="Freeform 26">
                <a:extLst>
                  <a:ext uri="{FF2B5EF4-FFF2-40B4-BE49-F238E27FC236}">
                    <a16:creationId xmlns:a16="http://schemas.microsoft.com/office/drawing/2014/main" id="{ECE4ADC3-47ED-458A-84D1-4A7492F670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1" name="Freeform 27">
                <a:extLst>
                  <a:ext uri="{FF2B5EF4-FFF2-40B4-BE49-F238E27FC236}">
                    <a16:creationId xmlns:a16="http://schemas.microsoft.com/office/drawing/2014/main" id="{24E0816A-39D5-40EC-ADA7-DD007F6C9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2" name="Freeform 28">
                <a:extLst>
                  <a:ext uri="{FF2B5EF4-FFF2-40B4-BE49-F238E27FC236}">
                    <a16:creationId xmlns:a16="http://schemas.microsoft.com/office/drawing/2014/main" id="{201990A4-7A78-4A45-AD25-4352E8218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3" name="Freeform 29">
                <a:extLst>
                  <a:ext uri="{FF2B5EF4-FFF2-40B4-BE49-F238E27FC236}">
                    <a16:creationId xmlns:a16="http://schemas.microsoft.com/office/drawing/2014/main" id="{37F90063-29B0-4253-B958-9D0918E92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4" name="Freeform 30">
                <a:extLst>
                  <a:ext uri="{FF2B5EF4-FFF2-40B4-BE49-F238E27FC236}">
                    <a16:creationId xmlns:a16="http://schemas.microsoft.com/office/drawing/2014/main" id="{FA12D28A-1FFD-4051-8DCA-A1C67182B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5" name="Freeform 31">
                <a:extLst>
                  <a:ext uri="{FF2B5EF4-FFF2-40B4-BE49-F238E27FC236}">
                    <a16:creationId xmlns:a16="http://schemas.microsoft.com/office/drawing/2014/main" id="{075502AF-634E-4C10-A62C-F49F51ACBD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grpSp>
        <p:grpSp>
          <p:nvGrpSpPr>
            <p:cNvPr id="22" name="Group 21">
              <a:extLst>
                <a:ext uri="{FF2B5EF4-FFF2-40B4-BE49-F238E27FC236}">
                  <a16:creationId xmlns:a16="http://schemas.microsoft.com/office/drawing/2014/main" id="{9C231916-A9AD-49FA-B5FE-8FFD5BEBB09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6" name="Freeform 32">
                <a:extLst>
                  <a:ext uri="{FF2B5EF4-FFF2-40B4-BE49-F238E27FC236}">
                    <a16:creationId xmlns:a16="http://schemas.microsoft.com/office/drawing/2014/main" id="{F3A20DDE-9699-473E-90A0-7FF6431B7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7" name="Freeform 33">
                <a:extLst>
                  <a:ext uri="{FF2B5EF4-FFF2-40B4-BE49-F238E27FC236}">
                    <a16:creationId xmlns:a16="http://schemas.microsoft.com/office/drawing/2014/main" id="{CB2F2DAB-FEEE-4C1A-880D-12E7662D00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8" name="Freeform 34">
                <a:extLst>
                  <a:ext uri="{FF2B5EF4-FFF2-40B4-BE49-F238E27FC236}">
                    <a16:creationId xmlns:a16="http://schemas.microsoft.com/office/drawing/2014/main" id="{0EE14B60-AE36-47C3-AE14-98BD450D38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59" name="Freeform 35">
                <a:extLst>
                  <a:ext uri="{FF2B5EF4-FFF2-40B4-BE49-F238E27FC236}">
                    <a16:creationId xmlns:a16="http://schemas.microsoft.com/office/drawing/2014/main" id="{F4A1D5E5-A84E-4E4D-B5E6-65AEAA19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60" name="Freeform 36">
                <a:extLst>
                  <a:ext uri="{FF2B5EF4-FFF2-40B4-BE49-F238E27FC236}">
                    <a16:creationId xmlns:a16="http://schemas.microsoft.com/office/drawing/2014/main" id="{E496497F-F30C-4B25-9CBF-3CAD4A96B3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61" name="Freeform 37">
                <a:extLst>
                  <a:ext uri="{FF2B5EF4-FFF2-40B4-BE49-F238E27FC236}">
                    <a16:creationId xmlns:a16="http://schemas.microsoft.com/office/drawing/2014/main" id="{A4A7B32D-16D6-4795-9E64-B626DB56D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62" name="Freeform 38">
                <a:extLst>
                  <a:ext uri="{FF2B5EF4-FFF2-40B4-BE49-F238E27FC236}">
                    <a16:creationId xmlns:a16="http://schemas.microsoft.com/office/drawing/2014/main" id="{B0BC9C13-95BF-4AA5-9FC3-A4A0878645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63" name="Freeform 39">
                <a:extLst>
                  <a:ext uri="{FF2B5EF4-FFF2-40B4-BE49-F238E27FC236}">
                    <a16:creationId xmlns:a16="http://schemas.microsoft.com/office/drawing/2014/main" id="{FC5ABB33-3337-4A94-A656-825D83EB8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64" name="Freeform 40">
                <a:extLst>
                  <a:ext uri="{FF2B5EF4-FFF2-40B4-BE49-F238E27FC236}">
                    <a16:creationId xmlns:a16="http://schemas.microsoft.com/office/drawing/2014/main" id="{FA43FA5E-6287-418D-BE93-3B4F58F83B6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65" name="Rectangle 41">
                <a:extLst>
                  <a:ext uri="{FF2B5EF4-FFF2-40B4-BE49-F238E27FC236}">
                    <a16:creationId xmlns:a16="http://schemas.microsoft.com/office/drawing/2014/main" id="{426C1686-605F-4AC4-B5D3-32FF8D20A9E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grpSp>
      </p:grpSp>
      <p:grpSp>
        <p:nvGrpSpPr>
          <p:cNvPr id="166" name="Group 60">
            <a:extLst>
              <a:ext uri="{FF2B5EF4-FFF2-40B4-BE49-F238E27FC236}">
                <a16:creationId xmlns:a16="http://schemas.microsoft.com/office/drawing/2014/main" id="{21F7EDB7-1437-4689-AD93-051AAE63FB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67" name="Rectangle 61">
              <a:extLst>
                <a:ext uri="{FF2B5EF4-FFF2-40B4-BE49-F238E27FC236}">
                  <a16:creationId xmlns:a16="http://schemas.microsoft.com/office/drawing/2014/main" id="{CB9622E9-83EA-45FB-8EC1-4477B9101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2">
              <a:extLst>
                <a:ext uri="{FF2B5EF4-FFF2-40B4-BE49-F238E27FC236}">
                  <a16:creationId xmlns:a16="http://schemas.microsoft.com/office/drawing/2014/main" id="{9B668750-4C89-47F1-9591-BE7F26A0467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grpSp>
        <p:nvGrpSpPr>
          <p:cNvPr id="168" name="Group 64">
            <a:extLst>
              <a:ext uri="{FF2B5EF4-FFF2-40B4-BE49-F238E27FC236}">
                <a16:creationId xmlns:a16="http://schemas.microsoft.com/office/drawing/2014/main" id="{CF4A3706-CD49-4455-81DC-365A2D51C3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133"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69" name="Rectangle 5">
              <a:extLst>
                <a:ext uri="{FF2B5EF4-FFF2-40B4-BE49-F238E27FC236}">
                  <a16:creationId xmlns:a16="http://schemas.microsoft.com/office/drawing/2014/main" id="{A089F841-E435-4B8D-82BD-263C9553F37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70" name="Freeform 6">
              <a:extLst>
                <a:ext uri="{FF2B5EF4-FFF2-40B4-BE49-F238E27FC236}">
                  <a16:creationId xmlns:a16="http://schemas.microsoft.com/office/drawing/2014/main" id="{DAA38AAA-0F1D-404C-A14F-A9EA519B8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1" name="Freeform 7">
              <a:extLst>
                <a:ext uri="{FF2B5EF4-FFF2-40B4-BE49-F238E27FC236}">
                  <a16:creationId xmlns:a16="http://schemas.microsoft.com/office/drawing/2014/main" id="{79592AD6-0042-4811-8CA3-4FF820B0B2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2" name="Rectangle 8">
              <a:extLst>
                <a:ext uri="{FF2B5EF4-FFF2-40B4-BE49-F238E27FC236}">
                  <a16:creationId xmlns:a16="http://schemas.microsoft.com/office/drawing/2014/main" id="{E8D67C8B-8012-4B05-8119-C932C5E96C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73" name="Freeform 9">
              <a:extLst>
                <a:ext uri="{FF2B5EF4-FFF2-40B4-BE49-F238E27FC236}">
                  <a16:creationId xmlns:a16="http://schemas.microsoft.com/office/drawing/2014/main" id="{EABE68F1-9E8A-4E95-A606-23B237E775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4" name="Freeform 10">
              <a:extLst>
                <a:ext uri="{FF2B5EF4-FFF2-40B4-BE49-F238E27FC236}">
                  <a16:creationId xmlns:a16="http://schemas.microsoft.com/office/drawing/2014/main" id="{C35B2031-B854-4606-BCDA-0BBF833295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5" name="Freeform 11">
              <a:extLst>
                <a:ext uri="{FF2B5EF4-FFF2-40B4-BE49-F238E27FC236}">
                  <a16:creationId xmlns:a16="http://schemas.microsoft.com/office/drawing/2014/main" id="{15A77494-4229-4AB1-BB6A-2EA9193FF4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6" name="Freeform 12">
              <a:extLst>
                <a:ext uri="{FF2B5EF4-FFF2-40B4-BE49-F238E27FC236}">
                  <a16:creationId xmlns:a16="http://schemas.microsoft.com/office/drawing/2014/main" id="{AECC3FBA-4EBA-4179-A671-1042C678B0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7" name="Freeform 13">
              <a:extLst>
                <a:ext uri="{FF2B5EF4-FFF2-40B4-BE49-F238E27FC236}">
                  <a16:creationId xmlns:a16="http://schemas.microsoft.com/office/drawing/2014/main" id="{02B530CD-3385-4D4F-AC32-CAB1C9DDA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8" name="Freeform 14">
              <a:extLst>
                <a:ext uri="{FF2B5EF4-FFF2-40B4-BE49-F238E27FC236}">
                  <a16:creationId xmlns:a16="http://schemas.microsoft.com/office/drawing/2014/main" id="{56227A7A-DA96-4E2B-B066-2554F98BFD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79" name="Freeform 15">
              <a:extLst>
                <a:ext uri="{FF2B5EF4-FFF2-40B4-BE49-F238E27FC236}">
                  <a16:creationId xmlns:a16="http://schemas.microsoft.com/office/drawing/2014/main" id="{607021BA-15C6-4D7A-A774-B7B1F2ED3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0" name="Freeform 16">
              <a:extLst>
                <a:ext uri="{FF2B5EF4-FFF2-40B4-BE49-F238E27FC236}">
                  <a16:creationId xmlns:a16="http://schemas.microsoft.com/office/drawing/2014/main" id="{DC06C301-0EAD-447D-A966-8C7AB94A3B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1" name="Freeform 17">
              <a:extLst>
                <a:ext uri="{FF2B5EF4-FFF2-40B4-BE49-F238E27FC236}">
                  <a16:creationId xmlns:a16="http://schemas.microsoft.com/office/drawing/2014/main" id="{E686DF40-6765-4FBC-A7F8-9AF946D71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2" name="Freeform 18">
              <a:extLst>
                <a:ext uri="{FF2B5EF4-FFF2-40B4-BE49-F238E27FC236}">
                  <a16:creationId xmlns:a16="http://schemas.microsoft.com/office/drawing/2014/main" id="{A1330CAA-984A-4FD3-A574-5377DF768F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3" name="Freeform 19">
              <a:extLst>
                <a:ext uri="{FF2B5EF4-FFF2-40B4-BE49-F238E27FC236}">
                  <a16:creationId xmlns:a16="http://schemas.microsoft.com/office/drawing/2014/main" id="{3461CAFE-EF80-4C38-A27B-6E6847F2B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4" name="Freeform 20">
              <a:extLst>
                <a:ext uri="{FF2B5EF4-FFF2-40B4-BE49-F238E27FC236}">
                  <a16:creationId xmlns:a16="http://schemas.microsoft.com/office/drawing/2014/main" id="{C96CB611-34ED-41F3-B15D-F6B17B5E50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5" name="Freeform 21">
              <a:extLst>
                <a:ext uri="{FF2B5EF4-FFF2-40B4-BE49-F238E27FC236}">
                  <a16:creationId xmlns:a16="http://schemas.microsoft.com/office/drawing/2014/main" id="{6D93242F-91B7-4F52-801F-9CEE2987D1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6" name="Freeform 22">
              <a:extLst>
                <a:ext uri="{FF2B5EF4-FFF2-40B4-BE49-F238E27FC236}">
                  <a16:creationId xmlns:a16="http://schemas.microsoft.com/office/drawing/2014/main" id="{72209AFA-8B7F-46AE-80BC-7CD5E8175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7" name="Freeform 23">
              <a:extLst>
                <a:ext uri="{FF2B5EF4-FFF2-40B4-BE49-F238E27FC236}">
                  <a16:creationId xmlns:a16="http://schemas.microsoft.com/office/drawing/2014/main" id="{283D5E20-6411-476C-8A6A-27F019149F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8" name="Freeform 24">
              <a:extLst>
                <a:ext uri="{FF2B5EF4-FFF2-40B4-BE49-F238E27FC236}">
                  <a16:creationId xmlns:a16="http://schemas.microsoft.com/office/drawing/2014/main" id="{E35069A2-A355-4382-8898-3D35D040D8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9" name="Freeform 25">
              <a:extLst>
                <a:ext uri="{FF2B5EF4-FFF2-40B4-BE49-F238E27FC236}">
                  <a16:creationId xmlns:a16="http://schemas.microsoft.com/office/drawing/2014/main" id="{2B8F4B12-C56F-43C9-B678-11BE48DBE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0" name="Freeform 26">
              <a:extLst>
                <a:ext uri="{FF2B5EF4-FFF2-40B4-BE49-F238E27FC236}">
                  <a16:creationId xmlns:a16="http://schemas.microsoft.com/office/drawing/2014/main" id="{8072F38D-DAD7-4A73-A1C3-356C48C41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1" name="Freeform 27">
              <a:extLst>
                <a:ext uri="{FF2B5EF4-FFF2-40B4-BE49-F238E27FC236}">
                  <a16:creationId xmlns:a16="http://schemas.microsoft.com/office/drawing/2014/main" id="{282751AD-3FCC-4A00-B6EB-CD4AEE37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2" name="Freeform 28">
              <a:extLst>
                <a:ext uri="{FF2B5EF4-FFF2-40B4-BE49-F238E27FC236}">
                  <a16:creationId xmlns:a16="http://schemas.microsoft.com/office/drawing/2014/main" id="{8EA220D4-1126-4A10-B0C9-60A5E99D70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3" name="Freeform 29">
              <a:extLst>
                <a:ext uri="{FF2B5EF4-FFF2-40B4-BE49-F238E27FC236}">
                  <a16:creationId xmlns:a16="http://schemas.microsoft.com/office/drawing/2014/main" id="{1C7FF311-C877-42AD-8656-6ADF9E8B03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4" name="Freeform 30">
              <a:extLst>
                <a:ext uri="{FF2B5EF4-FFF2-40B4-BE49-F238E27FC236}">
                  <a16:creationId xmlns:a16="http://schemas.microsoft.com/office/drawing/2014/main" id="{21D21197-E4E6-4974-8717-7A884C4706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5" name="Freeform 31">
              <a:extLst>
                <a:ext uri="{FF2B5EF4-FFF2-40B4-BE49-F238E27FC236}">
                  <a16:creationId xmlns:a16="http://schemas.microsoft.com/office/drawing/2014/main" id="{8999D374-7231-438C-AAFF-586E90D7A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6" name="Freeform 32">
              <a:extLst>
                <a:ext uri="{FF2B5EF4-FFF2-40B4-BE49-F238E27FC236}">
                  <a16:creationId xmlns:a16="http://schemas.microsoft.com/office/drawing/2014/main" id="{2E99439A-BBE6-47F9-9B2E-08FB842D30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7" name="Rectangle 33">
              <a:extLst>
                <a:ext uri="{FF2B5EF4-FFF2-40B4-BE49-F238E27FC236}">
                  <a16:creationId xmlns:a16="http://schemas.microsoft.com/office/drawing/2014/main" id="{326BBA6A-787A-4927-9CEA-4EF2315E8B3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98" name="Freeform 34">
              <a:extLst>
                <a:ext uri="{FF2B5EF4-FFF2-40B4-BE49-F238E27FC236}">
                  <a16:creationId xmlns:a16="http://schemas.microsoft.com/office/drawing/2014/main" id="{9EBCF724-BD4F-4763-96EA-3B49A0192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9" name="Freeform 35">
              <a:extLst>
                <a:ext uri="{FF2B5EF4-FFF2-40B4-BE49-F238E27FC236}">
                  <a16:creationId xmlns:a16="http://schemas.microsoft.com/office/drawing/2014/main" id="{514181B4-343A-468A-A7A3-A24EA1843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0" name="Freeform 36">
              <a:extLst>
                <a:ext uri="{FF2B5EF4-FFF2-40B4-BE49-F238E27FC236}">
                  <a16:creationId xmlns:a16="http://schemas.microsoft.com/office/drawing/2014/main" id="{CA203802-8F2C-4810-86C3-9F5C8A8C5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1" name="Freeform 37">
              <a:extLst>
                <a:ext uri="{FF2B5EF4-FFF2-40B4-BE49-F238E27FC236}">
                  <a16:creationId xmlns:a16="http://schemas.microsoft.com/office/drawing/2014/main" id="{49DE1B83-157A-4C15-9CDD-0890D4102E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2" name="Freeform 38">
              <a:extLst>
                <a:ext uri="{FF2B5EF4-FFF2-40B4-BE49-F238E27FC236}">
                  <a16:creationId xmlns:a16="http://schemas.microsoft.com/office/drawing/2014/main" id="{79FF2CFC-9520-4047-97BA-B9F21A5A8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3" name="Freeform 39">
              <a:extLst>
                <a:ext uri="{FF2B5EF4-FFF2-40B4-BE49-F238E27FC236}">
                  <a16:creationId xmlns:a16="http://schemas.microsoft.com/office/drawing/2014/main" id="{51DF22B1-CEB5-4249-BD3A-994A6EDDF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4" name="Freeform 40">
              <a:extLst>
                <a:ext uri="{FF2B5EF4-FFF2-40B4-BE49-F238E27FC236}">
                  <a16:creationId xmlns:a16="http://schemas.microsoft.com/office/drawing/2014/main" id="{25FAC49F-4726-4ED1-832D-A07808F71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5" name="Freeform 41">
              <a:extLst>
                <a:ext uri="{FF2B5EF4-FFF2-40B4-BE49-F238E27FC236}">
                  <a16:creationId xmlns:a16="http://schemas.microsoft.com/office/drawing/2014/main" id="{59C42689-6633-4333-9462-1733BC620D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6" name="Freeform 42">
              <a:extLst>
                <a:ext uri="{FF2B5EF4-FFF2-40B4-BE49-F238E27FC236}">
                  <a16:creationId xmlns:a16="http://schemas.microsoft.com/office/drawing/2014/main" id="{60B37CFD-CC7B-44E0-8F09-78895A966F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7" name="Freeform 43">
              <a:extLst>
                <a:ext uri="{FF2B5EF4-FFF2-40B4-BE49-F238E27FC236}">
                  <a16:creationId xmlns:a16="http://schemas.microsoft.com/office/drawing/2014/main" id="{F9074772-C2EC-4132-B934-4F0148F07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8" name="Freeform 44">
              <a:extLst>
                <a:ext uri="{FF2B5EF4-FFF2-40B4-BE49-F238E27FC236}">
                  <a16:creationId xmlns:a16="http://schemas.microsoft.com/office/drawing/2014/main" id="{CD64CD1E-7C60-4B15-A6BD-0CDEC2532E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9" name="Rectangle 45">
              <a:extLst>
                <a:ext uri="{FF2B5EF4-FFF2-40B4-BE49-F238E27FC236}">
                  <a16:creationId xmlns:a16="http://schemas.microsoft.com/office/drawing/2014/main" id="{76656787-08EB-4D3E-843B-3003DA3253F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210" name="Freeform 46">
              <a:extLst>
                <a:ext uri="{FF2B5EF4-FFF2-40B4-BE49-F238E27FC236}">
                  <a16:creationId xmlns:a16="http://schemas.microsoft.com/office/drawing/2014/main" id="{BDDC6CD8-3C85-4154-8CA7-C90055C99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1" name="Freeform 47">
              <a:extLst>
                <a:ext uri="{FF2B5EF4-FFF2-40B4-BE49-F238E27FC236}">
                  <a16:creationId xmlns:a16="http://schemas.microsoft.com/office/drawing/2014/main" id="{64A47505-37C3-4DFD-B6A0-BACBE89A80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2" name="Freeform 48">
              <a:extLst>
                <a:ext uri="{FF2B5EF4-FFF2-40B4-BE49-F238E27FC236}">
                  <a16:creationId xmlns:a16="http://schemas.microsoft.com/office/drawing/2014/main" id="{4FB147B4-C2A1-46AE-B6B5-BB05027FAB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3" name="Freeform 49">
              <a:extLst>
                <a:ext uri="{FF2B5EF4-FFF2-40B4-BE49-F238E27FC236}">
                  <a16:creationId xmlns:a16="http://schemas.microsoft.com/office/drawing/2014/main" id="{A962EF7A-E05D-47DA-BA74-C8629D9383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4" name="Freeform 50">
              <a:extLst>
                <a:ext uri="{FF2B5EF4-FFF2-40B4-BE49-F238E27FC236}">
                  <a16:creationId xmlns:a16="http://schemas.microsoft.com/office/drawing/2014/main" id="{2C8FDFCC-308B-4955-A813-DFAC66312F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5" name="Freeform 51">
              <a:extLst>
                <a:ext uri="{FF2B5EF4-FFF2-40B4-BE49-F238E27FC236}">
                  <a16:creationId xmlns:a16="http://schemas.microsoft.com/office/drawing/2014/main" id="{52D46068-8CFB-4E0B-9543-28A7ECADD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6" name="Freeform 52">
              <a:extLst>
                <a:ext uri="{FF2B5EF4-FFF2-40B4-BE49-F238E27FC236}">
                  <a16:creationId xmlns:a16="http://schemas.microsoft.com/office/drawing/2014/main" id="{E47AE856-C4BB-48CF-B2A2-AFB0579F4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7" name="Freeform 53">
              <a:extLst>
                <a:ext uri="{FF2B5EF4-FFF2-40B4-BE49-F238E27FC236}">
                  <a16:creationId xmlns:a16="http://schemas.microsoft.com/office/drawing/2014/main" id="{3338C43C-6074-4421-97E9-0B98323831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8" name="Freeform 54">
              <a:extLst>
                <a:ext uri="{FF2B5EF4-FFF2-40B4-BE49-F238E27FC236}">
                  <a16:creationId xmlns:a16="http://schemas.microsoft.com/office/drawing/2014/main" id="{910D8CF2-8086-4C4C-89E1-A82DB5DFFD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9" name="Freeform 55">
              <a:extLst>
                <a:ext uri="{FF2B5EF4-FFF2-40B4-BE49-F238E27FC236}">
                  <a16:creationId xmlns:a16="http://schemas.microsoft.com/office/drawing/2014/main" id="{FADABDD3-D22B-4229-8038-A9BBB3721E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20" name="Freeform 56">
              <a:extLst>
                <a:ext uri="{FF2B5EF4-FFF2-40B4-BE49-F238E27FC236}">
                  <a16:creationId xmlns:a16="http://schemas.microsoft.com/office/drawing/2014/main" id="{7D9568FC-37BC-470C-93A5-8983D0C12E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21" name="Freeform 57">
              <a:extLst>
                <a:ext uri="{FF2B5EF4-FFF2-40B4-BE49-F238E27FC236}">
                  <a16:creationId xmlns:a16="http://schemas.microsoft.com/office/drawing/2014/main" id="{5786181E-9BC0-4551-9B1F-D58636404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22" name="Freeform 58">
              <a:extLst>
                <a:ext uri="{FF2B5EF4-FFF2-40B4-BE49-F238E27FC236}">
                  <a16:creationId xmlns:a16="http://schemas.microsoft.com/office/drawing/2014/main" id="{AD321C02-50D5-45DB-A66C-B77BFCA1DB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grpSp>
      <p:sp>
        <p:nvSpPr>
          <p:cNvPr id="7" name="TextBox 6">
            <a:extLst>
              <a:ext uri="{FF2B5EF4-FFF2-40B4-BE49-F238E27FC236}">
                <a16:creationId xmlns:a16="http://schemas.microsoft.com/office/drawing/2014/main" id="{C99AD1E2-A618-236B-1C6D-9DD6EDF97695}"/>
              </a:ext>
            </a:extLst>
          </p:cNvPr>
          <p:cNvSpPr txBox="1"/>
          <p:nvPr/>
        </p:nvSpPr>
        <p:spPr>
          <a:xfrm>
            <a:off x="8479505" y="808527"/>
            <a:ext cx="2948240" cy="147857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cap="all" dirty="0">
                <a:effectLst/>
                <a:latin typeface="+mj-lt"/>
                <a:ea typeface="+mj-ea"/>
                <a:cs typeface="+mj-cs"/>
              </a:rPr>
              <a:t> Introduction </a:t>
            </a:r>
            <a:endParaRPr lang="en-US" sz="3200" cap="all" dirty="0">
              <a:latin typeface="+mj-lt"/>
              <a:ea typeface="+mj-ea"/>
              <a:cs typeface="+mj-cs"/>
            </a:endParaRPr>
          </a:p>
        </p:txBody>
      </p:sp>
      <p:pic>
        <p:nvPicPr>
          <p:cNvPr id="13" name="Picture 12" descr="Person in suit using device">
            <a:extLst>
              <a:ext uri="{FF2B5EF4-FFF2-40B4-BE49-F238E27FC236}">
                <a16:creationId xmlns:a16="http://schemas.microsoft.com/office/drawing/2014/main" id="{0711FF5A-6687-EE92-CEAE-E2FB59C87981}"/>
              </a:ext>
            </a:extLst>
          </p:cNvPr>
          <p:cNvPicPr>
            <a:picLocks noChangeAspect="1"/>
          </p:cNvPicPr>
          <p:nvPr/>
        </p:nvPicPr>
        <p:blipFill rotWithShape="1">
          <a:blip r:embed="rId4"/>
          <a:srcRect l="26882" r="3386" b="-1"/>
          <a:stretch/>
        </p:blipFill>
        <p:spPr>
          <a:xfrm>
            <a:off x="-5597" y="1"/>
            <a:ext cx="4663440" cy="3427413"/>
          </a:xfrm>
          <a:custGeom>
            <a:avLst/>
            <a:gdLst/>
            <a:ahLst/>
            <a:cxnLst/>
            <a:rect l="l" t="t" r="r" b="b"/>
            <a:pathLst>
              <a:path w="7558541" h="3427413">
                <a:moveTo>
                  <a:pt x="0" y="0"/>
                </a:moveTo>
                <a:lnTo>
                  <a:pt x="7558541" y="0"/>
                </a:lnTo>
                <a:lnTo>
                  <a:pt x="7558541" y="3427413"/>
                </a:lnTo>
                <a:lnTo>
                  <a:pt x="0" y="3427413"/>
                </a:lnTo>
                <a:close/>
              </a:path>
            </a:pathLst>
          </a:custGeom>
        </p:spPr>
      </p:pic>
      <p:pic>
        <p:nvPicPr>
          <p:cNvPr id="11" name="Picture 10" descr="People with floating lantern">
            <a:extLst>
              <a:ext uri="{FF2B5EF4-FFF2-40B4-BE49-F238E27FC236}">
                <a16:creationId xmlns:a16="http://schemas.microsoft.com/office/drawing/2014/main" id="{FDC81E38-2606-75D7-D3AC-E05F0FE41FED}"/>
              </a:ext>
            </a:extLst>
          </p:cNvPr>
          <p:cNvPicPr>
            <a:picLocks noChangeAspect="1"/>
          </p:cNvPicPr>
          <p:nvPr/>
        </p:nvPicPr>
        <p:blipFill rotWithShape="1">
          <a:blip r:embed="rId5"/>
          <a:srcRect l="31989" r="11861" b="-4"/>
          <a:stretch/>
        </p:blipFill>
        <p:spPr>
          <a:xfrm>
            <a:off x="4669509" y="10"/>
            <a:ext cx="2883435" cy="3427868"/>
          </a:xfrm>
          <a:prstGeom prst="rect">
            <a:avLst/>
          </a:prstGeom>
        </p:spPr>
      </p:pic>
      <p:pic>
        <p:nvPicPr>
          <p:cNvPr id="9" name="Picture 8" descr="3D Hologram from iPad">
            <a:extLst>
              <a:ext uri="{FF2B5EF4-FFF2-40B4-BE49-F238E27FC236}">
                <a16:creationId xmlns:a16="http://schemas.microsoft.com/office/drawing/2014/main" id="{EB18B9A6-A38A-C898-4A25-E1768F7EC3C8}"/>
              </a:ext>
            </a:extLst>
          </p:cNvPr>
          <p:cNvPicPr>
            <a:picLocks noChangeAspect="1"/>
          </p:cNvPicPr>
          <p:nvPr/>
        </p:nvPicPr>
        <p:blipFill rotWithShape="1">
          <a:blip r:embed="rId6"/>
          <a:srcRect t="15732" r="-2" b="16272"/>
          <a:stretch/>
        </p:blipFill>
        <p:spPr>
          <a:xfrm>
            <a:off x="-5597" y="3427414"/>
            <a:ext cx="7558541" cy="3430587"/>
          </a:xfrm>
          <a:custGeom>
            <a:avLst/>
            <a:gdLst/>
            <a:ahLst/>
            <a:cxnLst/>
            <a:rect l="l" t="t" r="r" b="b"/>
            <a:pathLst>
              <a:path w="7558541" h="3430587">
                <a:moveTo>
                  <a:pt x="0" y="0"/>
                </a:moveTo>
                <a:lnTo>
                  <a:pt x="7558541" y="0"/>
                </a:lnTo>
                <a:lnTo>
                  <a:pt x="7558541" y="3430587"/>
                </a:lnTo>
                <a:lnTo>
                  <a:pt x="0" y="3430587"/>
                </a:lnTo>
                <a:close/>
              </a:path>
            </a:pathLst>
          </a:custGeom>
        </p:spPr>
      </p:pic>
      <p:cxnSp>
        <p:nvCxnSpPr>
          <p:cNvPr id="223" name="Straight Connector 120">
            <a:extLst>
              <a:ext uri="{FF2B5EF4-FFF2-40B4-BE49-F238E27FC236}">
                <a16:creationId xmlns:a16="http://schemas.microsoft.com/office/drawing/2014/main" id="{C74412C7-7BA6-412B-93CA-2C8CE9E642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459" y="-464"/>
            <a:ext cx="2646" cy="3429000"/>
          </a:xfrm>
          <a:prstGeom prst="line">
            <a:avLst/>
          </a:prstGeom>
          <a:solidFill>
            <a:schemeClr val="tx2">
              <a:alpha val="60000"/>
            </a:schemeClr>
          </a:solidFill>
          <a:ln w="19050">
            <a:solidFill>
              <a:schemeClr val="tx2">
                <a:alpha val="60000"/>
              </a:schemeClr>
            </a:solidFill>
          </a:ln>
          <a:effectLst/>
        </p:spPr>
      </p:cxnSp>
      <p:sp>
        <p:nvSpPr>
          <p:cNvPr id="5" name="TextBox 4">
            <a:extLst>
              <a:ext uri="{FF2B5EF4-FFF2-40B4-BE49-F238E27FC236}">
                <a16:creationId xmlns:a16="http://schemas.microsoft.com/office/drawing/2014/main" id="{3A06D2D1-19B6-9D35-0C1D-68A7F8E476E5}"/>
              </a:ext>
            </a:extLst>
          </p:cNvPr>
          <p:cNvSpPr txBox="1"/>
          <p:nvPr/>
        </p:nvSpPr>
        <p:spPr>
          <a:xfrm>
            <a:off x="8141027" y="2427287"/>
            <a:ext cx="3831242" cy="3541714"/>
          </a:xfrm>
          <a:prstGeom prst="rect">
            <a:avLst/>
          </a:prstGeom>
        </p:spPr>
        <p:txBody>
          <a:bodyPr vert="horz" lIns="91440" tIns="45720" rIns="91440" bIns="45720" rtlCol="0">
            <a:normAutofit/>
          </a:bodyPr>
          <a:lstStyle/>
          <a:p>
            <a:pPr defTabSz="914400">
              <a:lnSpc>
                <a:spcPct val="110000"/>
              </a:lnSpc>
              <a:spcAft>
                <a:spcPts val="600"/>
              </a:spcAft>
              <a:buSzPct val="125000"/>
            </a:pPr>
            <a:r>
              <a:rPr lang="en-US" sz="1400" dirty="0">
                <a:effectLst/>
              </a:rPr>
              <a:t>In the digital age, there's an escalating demand for technology and digital marketing skills. This demand is not just from tech companies, but from virtually every industry as they undergo digital transformation (Kane et al., 2015). Birmingham, a vibrant and dynamic city, is no exception. The Digital Skill Academy &amp; Co-working Space is </a:t>
            </a:r>
            <a:r>
              <a:rPr lang="en-US" sz="1400" dirty="0" err="1">
                <a:effectLst/>
              </a:rPr>
              <a:t>conceptualised</a:t>
            </a:r>
            <a:r>
              <a:rPr lang="en-US" sz="1400" dirty="0">
                <a:effectLst/>
              </a:rPr>
              <a:t> to bridge this digital skills gap while simultaneously creating a nurturing environment for freelancers, start-ups, and small businesses.</a:t>
            </a:r>
          </a:p>
        </p:txBody>
      </p:sp>
      <p:cxnSp>
        <p:nvCxnSpPr>
          <p:cNvPr id="224" name="Straight Connector 122">
            <a:extLst>
              <a:ext uri="{FF2B5EF4-FFF2-40B4-BE49-F238E27FC236}">
                <a16:creationId xmlns:a16="http://schemas.microsoft.com/office/drawing/2014/main" id="{F5459D2F-D834-4D12-A2D5-D08685B261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95" y="-464"/>
            <a:ext cx="2646" cy="6858465"/>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225" name="Straight Connector 124">
            <a:extLst>
              <a:ext uri="{FF2B5EF4-FFF2-40B4-BE49-F238E27FC236}">
                <a16:creationId xmlns:a16="http://schemas.microsoft.com/office/drawing/2014/main" id="{6D5510ED-8B38-4431-85A0-01F45D6C03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 y="3427414"/>
            <a:ext cx="7558541"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Tree>
    <p:extLst>
      <p:ext uri="{BB962C8B-B14F-4D97-AF65-F5344CB8AC3E}">
        <p14:creationId xmlns:p14="http://schemas.microsoft.com/office/powerpoint/2010/main" val="276851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76" name="Picture 2">
            <a:extLst>
              <a:ext uri="{FF2B5EF4-FFF2-40B4-BE49-F238E27FC236}">
                <a16:creationId xmlns:a16="http://schemas.microsoft.com/office/drawing/2014/main" id="{5ACD94DE-DE21-4A9D-8875-A1539BE216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77" name="Group 134">
            <a:extLst>
              <a:ext uri="{FF2B5EF4-FFF2-40B4-BE49-F238E27FC236}">
                <a16:creationId xmlns:a16="http://schemas.microsoft.com/office/drawing/2014/main" id="{A8F3053C-AA2D-43E7-9127-59111DE0E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6" name="Group 135">
              <a:extLst>
                <a:ext uri="{FF2B5EF4-FFF2-40B4-BE49-F238E27FC236}">
                  <a16:creationId xmlns:a16="http://schemas.microsoft.com/office/drawing/2014/main" id="{159025B1-E34F-4772-B2CC-DA9B705D40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78" name="Rectangle 5">
                <a:extLst>
                  <a:ext uri="{FF2B5EF4-FFF2-40B4-BE49-F238E27FC236}">
                    <a16:creationId xmlns:a16="http://schemas.microsoft.com/office/drawing/2014/main" id="{85E8FDD9-55D5-48E9-BD0F-41FA02C5AD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79" name="Freeform 6">
                <a:extLst>
                  <a:ext uri="{FF2B5EF4-FFF2-40B4-BE49-F238E27FC236}">
                    <a16:creationId xmlns:a16="http://schemas.microsoft.com/office/drawing/2014/main" id="{2C147D99-21B5-462F-B3D9-2D04FC67D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0" name="Freeform 7">
                <a:extLst>
                  <a:ext uri="{FF2B5EF4-FFF2-40B4-BE49-F238E27FC236}">
                    <a16:creationId xmlns:a16="http://schemas.microsoft.com/office/drawing/2014/main" id="{3A84E48A-5D81-47C8-9B35-7891B5162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1" name="Freeform 8">
                <a:extLst>
                  <a:ext uri="{FF2B5EF4-FFF2-40B4-BE49-F238E27FC236}">
                    <a16:creationId xmlns:a16="http://schemas.microsoft.com/office/drawing/2014/main" id="{A7C08433-35BE-4A5A-9C1F-B37DEB482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2" name="Freeform 9">
                <a:extLst>
                  <a:ext uri="{FF2B5EF4-FFF2-40B4-BE49-F238E27FC236}">
                    <a16:creationId xmlns:a16="http://schemas.microsoft.com/office/drawing/2014/main" id="{D0B8201B-0CB0-4F9E-ACB0-DD75292348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3" name="Freeform 10">
                <a:extLst>
                  <a:ext uri="{FF2B5EF4-FFF2-40B4-BE49-F238E27FC236}">
                    <a16:creationId xmlns:a16="http://schemas.microsoft.com/office/drawing/2014/main" id="{888D2777-7FAE-47C4-9E1A-3C4D015CF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4" name="Freeform 11">
                <a:extLst>
                  <a:ext uri="{FF2B5EF4-FFF2-40B4-BE49-F238E27FC236}">
                    <a16:creationId xmlns:a16="http://schemas.microsoft.com/office/drawing/2014/main" id="{CE168F44-CB11-4900-AC9E-3EBEC8016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5" name="Freeform 12">
                <a:extLst>
                  <a:ext uri="{FF2B5EF4-FFF2-40B4-BE49-F238E27FC236}">
                    <a16:creationId xmlns:a16="http://schemas.microsoft.com/office/drawing/2014/main" id="{A0F39381-D3B3-4EBE-80AB-F3AA4D1889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6" name="Freeform 13">
                <a:extLst>
                  <a:ext uri="{FF2B5EF4-FFF2-40B4-BE49-F238E27FC236}">
                    <a16:creationId xmlns:a16="http://schemas.microsoft.com/office/drawing/2014/main" id="{F8B41A7C-3B6F-4BEF-B1FA-4869947AE7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7" name="Freeform 14">
                <a:extLst>
                  <a:ext uri="{FF2B5EF4-FFF2-40B4-BE49-F238E27FC236}">
                    <a16:creationId xmlns:a16="http://schemas.microsoft.com/office/drawing/2014/main" id="{9A08FB39-6EFB-4948-88F2-6EB113F10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8" name="Freeform 15">
                <a:extLst>
                  <a:ext uri="{FF2B5EF4-FFF2-40B4-BE49-F238E27FC236}">
                    <a16:creationId xmlns:a16="http://schemas.microsoft.com/office/drawing/2014/main" id="{32489CF5-34F9-4676-8FC8-EA47623A9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89" name="Line 16">
                <a:extLst>
                  <a:ext uri="{FF2B5EF4-FFF2-40B4-BE49-F238E27FC236}">
                    <a16:creationId xmlns:a16="http://schemas.microsoft.com/office/drawing/2014/main" id="{6E6A81FE-6687-4E45-86EE-506158CFC01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190" name="Freeform 17">
                <a:extLst>
                  <a:ext uri="{FF2B5EF4-FFF2-40B4-BE49-F238E27FC236}">
                    <a16:creationId xmlns:a16="http://schemas.microsoft.com/office/drawing/2014/main" id="{085F56DC-138C-4970-A499-1F8C4FBAD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1" name="Freeform 18">
                <a:extLst>
                  <a:ext uri="{FF2B5EF4-FFF2-40B4-BE49-F238E27FC236}">
                    <a16:creationId xmlns:a16="http://schemas.microsoft.com/office/drawing/2014/main" id="{2241CFC6-2DD5-4908-95FF-C76F3F432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2" name="Freeform 19">
                <a:extLst>
                  <a:ext uri="{FF2B5EF4-FFF2-40B4-BE49-F238E27FC236}">
                    <a16:creationId xmlns:a16="http://schemas.microsoft.com/office/drawing/2014/main" id="{EAE9ABAC-3BE1-44E6-A764-8B7884E83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3" name="Freeform 20">
                <a:extLst>
                  <a:ext uri="{FF2B5EF4-FFF2-40B4-BE49-F238E27FC236}">
                    <a16:creationId xmlns:a16="http://schemas.microsoft.com/office/drawing/2014/main" id="{39874D11-3018-499B-BD78-11BB954BDF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4" name="Rectangle 21">
                <a:extLst>
                  <a:ext uri="{FF2B5EF4-FFF2-40B4-BE49-F238E27FC236}">
                    <a16:creationId xmlns:a16="http://schemas.microsoft.com/office/drawing/2014/main" id="{9D4461D3-04C7-495D-BA09-8D5311E9DA7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195" name="Freeform 22">
                <a:extLst>
                  <a:ext uri="{FF2B5EF4-FFF2-40B4-BE49-F238E27FC236}">
                    <a16:creationId xmlns:a16="http://schemas.microsoft.com/office/drawing/2014/main" id="{BF405972-B14C-45E8-9F0C-E2F11F1CF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6" name="Freeform 23">
                <a:extLst>
                  <a:ext uri="{FF2B5EF4-FFF2-40B4-BE49-F238E27FC236}">
                    <a16:creationId xmlns:a16="http://schemas.microsoft.com/office/drawing/2014/main" id="{D7939026-A689-46F4-97AC-5F68665D7D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7" name="Freeform 24">
                <a:extLst>
                  <a:ext uri="{FF2B5EF4-FFF2-40B4-BE49-F238E27FC236}">
                    <a16:creationId xmlns:a16="http://schemas.microsoft.com/office/drawing/2014/main" id="{8AD9F31C-5CF7-45EE-907A-3074488127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8" name="Freeform 25">
                <a:extLst>
                  <a:ext uri="{FF2B5EF4-FFF2-40B4-BE49-F238E27FC236}">
                    <a16:creationId xmlns:a16="http://schemas.microsoft.com/office/drawing/2014/main" id="{93412351-62FA-4EF3-8FE2-4CDD8397B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199" name="Freeform 26">
                <a:extLst>
                  <a:ext uri="{FF2B5EF4-FFF2-40B4-BE49-F238E27FC236}">
                    <a16:creationId xmlns:a16="http://schemas.microsoft.com/office/drawing/2014/main" id="{84A81491-A1EB-46E3-9E73-11B93428C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0" name="Freeform 27">
                <a:extLst>
                  <a:ext uri="{FF2B5EF4-FFF2-40B4-BE49-F238E27FC236}">
                    <a16:creationId xmlns:a16="http://schemas.microsoft.com/office/drawing/2014/main" id="{E7727744-4F0E-4AA2-97BC-0C44AB354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1" name="Freeform 28">
                <a:extLst>
                  <a:ext uri="{FF2B5EF4-FFF2-40B4-BE49-F238E27FC236}">
                    <a16:creationId xmlns:a16="http://schemas.microsoft.com/office/drawing/2014/main" id="{4575AD90-731F-4996-AA04-86E5EC8CBE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2" name="Freeform 29">
                <a:extLst>
                  <a:ext uri="{FF2B5EF4-FFF2-40B4-BE49-F238E27FC236}">
                    <a16:creationId xmlns:a16="http://schemas.microsoft.com/office/drawing/2014/main" id="{231A78D3-96D9-4A22-BC29-8274B016C0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3" name="Freeform 30">
                <a:extLst>
                  <a:ext uri="{FF2B5EF4-FFF2-40B4-BE49-F238E27FC236}">
                    <a16:creationId xmlns:a16="http://schemas.microsoft.com/office/drawing/2014/main" id="{DFF31CA2-144E-493E-A135-83B83452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4" name="Freeform 31">
                <a:extLst>
                  <a:ext uri="{FF2B5EF4-FFF2-40B4-BE49-F238E27FC236}">
                    <a16:creationId xmlns:a16="http://schemas.microsoft.com/office/drawing/2014/main" id="{C1ED7F8F-8F7D-4634-8EF1-3DC871518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grpSp>
        <p:grpSp>
          <p:nvGrpSpPr>
            <p:cNvPr id="137" name="Group 136">
              <a:extLst>
                <a:ext uri="{FF2B5EF4-FFF2-40B4-BE49-F238E27FC236}">
                  <a16:creationId xmlns:a16="http://schemas.microsoft.com/office/drawing/2014/main" id="{C51DBAB3-1986-470D-B778-24F7953C79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05" name="Freeform 32">
                <a:extLst>
                  <a:ext uri="{FF2B5EF4-FFF2-40B4-BE49-F238E27FC236}">
                    <a16:creationId xmlns:a16="http://schemas.microsoft.com/office/drawing/2014/main" id="{921E27E2-FB87-421E-898F-0AD31CBC4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6" name="Freeform 33">
                <a:extLst>
                  <a:ext uri="{FF2B5EF4-FFF2-40B4-BE49-F238E27FC236}">
                    <a16:creationId xmlns:a16="http://schemas.microsoft.com/office/drawing/2014/main" id="{C9479707-E515-4B3C-9493-72190DDB2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7" name="Freeform 34">
                <a:extLst>
                  <a:ext uri="{FF2B5EF4-FFF2-40B4-BE49-F238E27FC236}">
                    <a16:creationId xmlns:a16="http://schemas.microsoft.com/office/drawing/2014/main" id="{9FF90DFA-7702-4558-8B3D-756D81D85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8" name="Freeform 35">
                <a:extLst>
                  <a:ext uri="{FF2B5EF4-FFF2-40B4-BE49-F238E27FC236}">
                    <a16:creationId xmlns:a16="http://schemas.microsoft.com/office/drawing/2014/main" id="{558A4777-3BE1-4000-9CB4-73048552F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09" name="Freeform 36">
                <a:extLst>
                  <a:ext uri="{FF2B5EF4-FFF2-40B4-BE49-F238E27FC236}">
                    <a16:creationId xmlns:a16="http://schemas.microsoft.com/office/drawing/2014/main" id="{2A041A71-3C90-472C-AC37-21EFE0786D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0" name="Freeform 37">
                <a:extLst>
                  <a:ext uri="{FF2B5EF4-FFF2-40B4-BE49-F238E27FC236}">
                    <a16:creationId xmlns:a16="http://schemas.microsoft.com/office/drawing/2014/main" id="{8FC1DCF1-A0C3-4803-9B5B-29A6C245A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1" name="Freeform 38">
                <a:extLst>
                  <a:ext uri="{FF2B5EF4-FFF2-40B4-BE49-F238E27FC236}">
                    <a16:creationId xmlns:a16="http://schemas.microsoft.com/office/drawing/2014/main" id="{71612D3E-4DBC-49B9-86B5-FCD82B1B1E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2" name="Freeform 39">
                <a:extLst>
                  <a:ext uri="{FF2B5EF4-FFF2-40B4-BE49-F238E27FC236}">
                    <a16:creationId xmlns:a16="http://schemas.microsoft.com/office/drawing/2014/main" id="{CB1CF104-08B0-46F6-ABBF-649AC5A70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3" name="Freeform 40">
                <a:extLst>
                  <a:ext uri="{FF2B5EF4-FFF2-40B4-BE49-F238E27FC236}">
                    <a16:creationId xmlns:a16="http://schemas.microsoft.com/office/drawing/2014/main" id="{FCE7D9F8-F405-4677-A45F-EDBB7F16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214" name="Rectangle 41">
                <a:extLst>
                  <a:ext uri="{FF2B5EF4-FFF2-40B4-BE49-F238E27FC236}">
                    <a16:creationId xmlns:a16="http://schemas.microsoft.com/office/drawing/2014/main" id="{7347872F-3F7B-4ADF-BC95-429727E82D1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grpSp>
      </p:grpSp>
      <p:sp>
        <p:nvSpPr>
          <p:cNvPr id="3" name="TextBox 2">
            <a:extLst>
              <a:ext uri="{FF2B5EF4-FFF2-40B4-BE49-F238E27FC236}">
                <a16:creationId xmlns:a16="http://schemas.microsoft.com/office/drawing/2014/main" id="{14DA4138-2928-8C00-EB31-940D8AE1DFDF}"/>
              </a:ext>
            </a:extLst>
          </p:cNvPr>
          <p:cNvSpPr txBox="1"/>
          <p:nvPr/>
        </p:nvSpPr>
        <p:spPr>
          <a:xfrm>
            <a:off x="796925" y="627063"/>
            <a:ext cx="6556374" cy="3541714"/>
          </a:xfrm>
          <a:prstGeom prst="rect">
            <a:avLst/>
          </a:prstGeom>
        </p:spPr>
        <p:txBody>
          <a:bodyPr vert="horz" lIns="91440" tIns="45720" rIns="91440" bIns="45720" rtlCol="0">
            <a:noAutofit/>
          </a:bodyPr>
          <a:lstStyle/>
          <a:p>
            <a:pPr algn="ctr" defTabSz="914400">
              <a:lnSpc>
                <a:spcPct val="110000"/>
              </a:lnSpc>
              <a:spcAft>
                <a:spcPts val="600"/>
              </a:spcAft>
              <a:buSzPct val="125000"/>
            </a:pPr>
            <a:r>
              <a:rPr lang="en-US" sz="1400" dirty="0">
                <a:effectLst/>
              </a:rPr>
              <a:t>The business will be composed of three areas:</a:t>
            </a:r>
          </a:p>
          <a:p>
            <a:pPr defTabSz="914400">
              <a:lnSpc>
                <a:spcPct val="110000"/>
              </a:lnSpc>
              <a:spcAft>
                <a:spcPts val="600"/>
              </a:spcAft>
              <a:buSzPct val="125000"/>
            </a:pPr>
            <a:r>
              <a:rPr lang="en-US" sz="1400" dirty="0">
                <a:effectLst/>
              </a:rPr>
              <a:t> </a:t>
            </a:r>
          </a:p>
          <a:p>
            <a:pPr marL="342900" lvl="0" indent="-228600" defTabSz="914400">
              <a:lnSpc>
                <a:spcPct val="110000"/>
              </a:lnSpc>
              <a:spcAft>
                <a:spcPts val="600"/>
              </a:spcAft>
              <a:buSzPct val="125000"/>
              <a:buFont typeface="Arial" panose="020B0604020202020204" pitchFamily="34" charset="0"/>
              <a:buChar char="•"/>
            </a:pPr>
            <a:r>
              <a:rPr lang="en-US" sz="1400" dirty="0">
                <a:effectLst/>
              </a:rPr>
              <a:t>Digital Skill Academy: The academy will offer a curriculum encompassing a range of subjects from basic digital literacy to advanced courses in fields like web development, digital marketing, graphic design, and e-commerce. As noted by </a:t>
            </a:r>
            <a:r>
              <a:rPr lang="en-US" sz="1400" dirty="0" err="1">
                <a:effectLst/>
              </a:rPr>
              <a:t>Westerman</a:t>
            </a:r>
            <a:r>
              <a:rPr lang="en-US" sz="1400" dirty="0">
                <a:effectLst/>
              </a:rPr>
              <a:t> et al. (2014), firms that can bridge the digital skills gap can see productivity gains, better customer experience, and new revenue streams. By training individuals, the academy aids not just the learners but the broader Birmingham business community.</a:t>
            </a:r>
          </a:p>
          <a:p>
            <a:pPr marL="342900" lvl="0" indent="-228600" defTabSz="914400">
              <a:lnSpc>
                <a:spcPct val="110000"/>
              </a:lnSpc>
              <a:spcAft>
                <a:spcPts val="600"/>
              </a:spcAft>
              <a:buSzPct val="125000"/>
              <a:buFont typeface="Arial" panose="020B0604020202020204" pitchFamily="34" charset="0"/>
              <a:buChar char="•"/>
            </a:pPr>
            <a:r>
              <a:rPr lang="en-US" sz="1400" dirty="0">
                <a:effectLst/>
              </a:rPr>
              <a:t>Co-working Space: The rise of the gig economy and remote working means an increased need for flexible working spaces (De Stefano, 2016). Our co-working space offers an ideal solution, providing facilities from hot desks to private cabins, meeting rooms, and event spaces. More than just a place to work, it will foster a community of like-minded professionals, facilitating networking, collaboration, and innovation.</a:t>
            </a:r>
          </a:p>
          <a:p>
            <a:pPr marL="342900" lvl="0" indent="-228600" defTabSz="914400">
              <a:lnSpc>
                <a:spcPct val="110000"/>
              </a:lnSpc>
              <a:spcAft>
                <a:spcPts val="600"/>
              </a:spcAft>
              <a:buSzPct val="125000"/>
              <a:buFont typeface="Arial" panose="020B0604020202020204" pitchFamily="34" charset="0"/>
              <a:buChar char="•"/>
            </a:pPr>
            <a:r>
              <a:rPr lang="en-US" sz="1400" dirty="0">
                <a:effectLst/>
              </a:rPr>
              <a:t>Mentorship &amp; Networking: The nexus between the academy and co-working space allows for organic mentorship opportunities. Established professionals can offer guidance to academy learners, thereby building relationships that can benefit both parties. Regular workshops and events further this cause by facilitating knowledge sharing and collaboration.</a:t>
            </a:r>
          </a:p>
        </p:txBody>
      </p:sp>
      <p:pic>
        <p:nvPicPr>
          <p:cNvPr id="7" name="Picture 6" descr="Person analysing market on laptop">
            <a:extLst>
              <a:ext uri="{FF2B5EF4-FFF2-40B4-BE49-F238E27FC236}">
                <a16:creationId xmlns:a16="http://schemas.microsoft.com/office/drawing/2014/main" id="{D99015D9-5C60-66FE-E151-50B0B523D2A5}"/>
              </a:ext>
            </a:extLst>
          </p:cNvPr>
          <p:cNvPicPr>
            <a:picLocks noChangeAspect="1"/>
          </p:cNvPicPr>
          <p:nvPr/>
        </p:nvPicPr>
        <p:blipFill rotWithShape="1">
          <a:blip r:embed="rId4"/>
          <a:srcRect l="2571"/>
          <a:stretch/>
        </p:blipFill>
        <p:spPr>
          <a:xfrm>
            <a:off x="7619998" y="780235"/>
            <a:ext cx="3425199" cy="2337870"/>
          </a:xfrm>
          <a:custGeom>
            <a:avLst/>
            <a:gdLst/>
            <a:ahLst/>
            <a:cxnLst/>
            <a:rect l="l" t="t" r="r" b="b"/>
            <a:pathLst>
              <a:path w="3425199" h="2337870">
                <a:moveTo>
                  <a:pt x="166465" y="0"/>
                </a:moveTo>
                <a:lnTo>
                  <a:pt x="3425199" y="0"/>
                </a:lnTo>
                <a:lnTo>
                  <a:pt x="3425199" y="2337870"/>
                </a:lnTo>
                <a:lnTo>
                  <a:pt x="0" y="2337870"/>
                </a:lnTo>
                <a:lnTo>
                  <a:pt x="0" y="166465"/>
                </a:lnTo>
                <a:cubicBezTo>
                  <a:pt x="0" y="74529"/>
                  <a:pt x="74529" y="0"/>
                  <a:pt x="166465" y="0"/>
                </a:cubicBez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pic>
        <p:nvPicPr>
          <p:cNvPr id="5" name="Picture 4" descr="People in an office">
            <a:extLst>
              <a:ext uri="{FF2B5EF4-FFF2-40B4-BE49-F238E27FC236}">
                <a16:creationId xmlns:a16="http://schemas.microsoft.com/office/drawing/2014/main" id="{9162B1AC-DF82-9771-8A64-2369900DD6F0}"/>
              </a:ext>
            </a:extLst>
          </p:cNvPr>
          <p:cNvPicPr>
            <a:picLocks noChangeAspect="1"/>
          </p:cNvPicPr>
          <p:nvPr/>
        </p:nvPicPr>
        <p:blipFill rotWithShape="1">
          <a:blip r:embed="rId5"/>
          <a:srcRect l="6361" r="15623" b="1"/>
          <a:stretch/>
        </p:blipFill>
        <p:spPr>
          <a:xfrm>
            <a:off x="7619998" y="3282697"/>
            <a:ext cx="3425199" cy="2337870"/>
          </a:xfrm>
          <a:custGeom>
            <a:avLst/>
            <a:gdLst/>
            <a:ahLst/>
            <a:cxnLst/>
            <a:rect l="l" t="t" r="r" b="b"/>
            <a:pathLst>
              <a:path w="3425199" h="2337870">
                <a:moveTo>
                  <a:pt x="0" y="0"/>
                </a:moveTo>
                <a:lnTo>
                  <a:pt x="3425199" y="0"/>
                </a:lnTo>
                <a:lnTo>
                  <a:pt x="3425199" y="2171405"/>
                </a:lnTo>
                <a:cubicBezTo>
                  <a:pt x="3425199" y="2263341"/>
                  <a:pt x="3350670" y="2337870"/>
                  <a:pt x="3258734" y="2337870"/>
                </a:cubicBezTo>
                <a:lnTo>
                  <a:pt x="0" y="2337870"/>
                </a:lnTo>
                <a:close/>
              </a:path>
            </a:pathLst>
          </a:cu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Tree>
    <p:extLst>
      <p:ext uri="{BB962C8B-B14F-4D97-AF65-F5344CB8AC3E}">
        <p14:creationId xmlns:p14="http://schemas.microsoft.com/office/powerpoint/2010/main" val="3935844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8"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270" name="Group 269">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271" name="Group 270">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83"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284"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5"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6"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7"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8"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9"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0"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1"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2"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3"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4"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295"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6"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7"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8"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9"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300"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1"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2"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3"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4"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5"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6"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7"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8"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9"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grpSp>
          <p:nvGrpSpPr>
            <p:cNvPr id="272" name="Group 271">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273"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4"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5"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6"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7"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8"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9"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0"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1"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2"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grpSp>
      </p:grpSp>
      <p:sp useBgFill="1">
        <p:nvSpPr>
          <p:cNvPr id="311" name="Rectangle 310">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3" name="Group 312">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14"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315"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16"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17"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18"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19"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0"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1"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2"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3"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4"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5"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326"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7"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8"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29"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0"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331"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2"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3"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4"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5"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6"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7"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8"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39"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40"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grpSp>
      <p:pic>
        <p:nvPicPr>
          <p:cNvPr id="342"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344" name="Rectangle 343">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346" name="Group 345">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347"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348"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49"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0"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1"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2"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3"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4"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5"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6"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7"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58"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359"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0"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1"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2"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3"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txBody>
            <a:bodyPr/>
            <a:lstStyle/>
            <a:p>
              <a:endParaRPr lang="en-RO"/>
            </a:p>
          </p:txBody>
        </p:sp>
        <p:sp>
          <p:nvSpPr>
            <p:cNvPr id="364"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5"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6"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7"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8"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69"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70"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71"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72"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sp>
          <p:nvSpPr>
            <p:cNvPr id="373"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txBody>
            <a:bodyPr/>
            <a:lstStyle/>
            <a:p>
              <a:endParaRPr lang="en-RO"/>
            </a:p>
          </p:txBody>
        </p:sp>
      </p:grpSp>
      <p:pic>
        <p:nvPicPr>
          <p:cNvPr id="375"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5" name="TextBox 4">
            <a:extLst>
              <a:ext uri="{FF2B5EF4-FFF2-40B4-BE49-F238E27FC236}">
                <a16:creationId xmlns:a16="http://schemas.microsoft.com/office/drawing/2014/main" id="{FF2A7502-01A2-F5AF-F258-95FB91A80DDF}"/>
              </a:ext>
            </a:extLst>
          </p:cNvPr>
          <p:cNvSpPr txBox="1"/>
          <p:nvPr/>
        </p:nvSpPr>
        <p:spPr>
          <a:xfrm>
            <a:off x="460375" y="1188781"/>
            <a:ext cx="3136265" cy="4255025"/>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cap="all" dirty="0">
                <a:solidFill>
                  <a:srgbClr val="FFFFFF"/>
                </a:solidFill>
                <a:effectLst/>
                <a:latin typeface="+mj-lt"/>
                <a:ea typeface="+mj-ea"/>
                <a:cs typeface="+mj-cs"/>
              </a:rPr>
              <a:t>Ownership, Legal format </a:t>
            </a:r>
            <a:endParaRPr lang="en-US" sz="3600" cap="all" dirty="0">
              <a:solidFill>
                <a:srgbClr val="FFFFFF"/>
              </a:solidFill>
              <a:latin typeface="+mj-lt"/>
              <a:ea typeface="+mj-ea"/>
              <a:cs typeface="+mj-cs"/>
            </a:endParaRPr>
          </a:p>
        </p:txBody>
      </p:sp>
      <p:graphicFrame>
        <p:nvGraphicFramePr>
          <p:cNvPr id="264" name="TextBox 2">
            <a:extLst>
              <a:ext uri="{FF2B5EF4-FFF2-40B4-BE49-F238E27FC236}">
                <a16:creationId xmlns:a16="http://schemas.microsoft.com/office/drawing/2014/main" id="{C0773F20-461D-3FE8-E3DE-9D6CD6A985A7}"/>
              </a:ext>
            </a:extLst>
          </p:cNvPr>
          <p:cNvGraphicFramePr/>
          <p:nvPr>
            <p:extLst>
              <p:ext uri="{D42A27DB-BD31-4B8C-83A1-F6EECF244321}">
                <p14:modId xmlns:p14="http://schemas.microsoft.com/office/powerpoint/2010/main" val="2275601482"/>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711313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1" name="Group 1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 name="Group 1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2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3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4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grpSp>
          <p:nvGrpSpPr>
            <p:cNvPr id="13" name="Group 1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grpSp>
      </p:grpSp>
      <p:grpSp>
        <p:nvGrpSpPr>
          <p:cNvPr id="52" name="Group 5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3" name="Rectangle 5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Person holding a puzzle piece">
            <a:extLst>
              <a:ext uri="{FF2B5EF4-FFF2-40B4-BE49-F238E27FC236}">
                <a16:creationId xmlns:a16="http://schemas.microsoft.com/office/drawing/2014/main" id="{99C40719-B064-DEAF-877C-8002C44EE9DA}"/>
              </a:ext>
            </a:extLst>
          </p:cNvPr>
          <p:cNvPicPr>
            <a:picLocks noChangeAspect="1"/>
          </p:cNvPicPr>
          <p:nvPr/>
        </p:nvPicPr>
        <p:blipFill rotWithShape="1">
          <a:blip r:embed="rId4"/>
          <a:srcRect l="27265" r="26940" b="-1"/>
          <a:stretch/>
        </p:blipFill>
        <p:spPr>
          <a:xfrm>
            <a:off x="-5597" y="10"/>
            <a:ext cx="4635583" cy="6857990"/>
          </a:xfrm>
          <a:prstGeom prst="rect">
            <a:avLst/>
          </a:prstGeom>
        </p:spPr>
      </p:pic>
      <p:grpSp>
        <p:nvGrpSpPr>
          <p:cNvPr id="56" name="Group 5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7" name="Rectangle 5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5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0" name="Rectangle 5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6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5" name="Rectangle 8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8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7" name="Rectangle 9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9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sp>
        <p:nvSpPr>
          <p:cNvPr id="3" name="TextBox 2">
            <a:extLst>
              <a:ext uri="{FF2B5EF4-FFF2-40B4-BE49-F238E27FC236}">
                <a16:creationId xmlns:a16="http://schemas.microsoft.com/office/drawing/2014/main" id="{D4A0158D-6BC4-52C4-9B42-70312D5AD7D2}"/>
              </a:ext>
            </a:extLst>
          </p:cNvPr>
          <p:cNvSpPr txBox="1"/>
          <p:nvPr/>
        </p:nvSpPr>
        <p:spPr>
          <a:xfrm>
            <a:off x="4976061" y="415131"/>
            <a:ext cx="6943725" cy="3541714"/>
          </a:xfrm>
          <a:prstGeom prst="rect">
            <a:avLst/>
          </a:prstGeom>
        </p:spPr>
        <p:txBody>
          <a:bodyPr vert="horz" lIns="91440" tIns="45720" rIns="91440" bIns="45720" rtlCol="0">
            <a:noAutofit/>
          </a:bodyPr>
          <a:lstStyle/>
          <a:p>
            <a:pPr marR="102235" algn="ctr" defTabSz="914400">
              <a:lnSpc>
                <a:spcPct val="110000"/>
              </a:lnSpc>
              <a:spcAft>
                <a:spcPts val="600"/>
              </a:spcAft>
              <a:buSzPct val="125000"/>
            </a:pPr>
            <a:r>
              <a:rPr lang="en-US" dirty="0">
                <a:effectLst/>
              </a:rPr>
              <a:t>Management of the company</a:t>
            </a:r>
          </a:p>
          <a:p>
            <a:pPr marR="102235" defTabSz="914400">
              <a:lnSpc>
                <a:spcPct val="110000"/>
              </a:lnSpc>
              <a:spcAft>
                <a:spcPts val="600"/>
              </a:spcAft>
              <a:buSzPct val="125000"/>
            </a:pPr>
            <a:r>
              <a:rPr lang="en-US" sz="1200" dirty="0">
                <a:effectLst/>
              </a:rPr>
              <a:t> </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Owner/Founder: As the visionary behind the start-up, the owner will be responsible for strategic direction, key decision-making, and establishing the company culture. Their role entails liaising with stakeholders, securing funding, and ensuring the company's goals align with market demands. Depending on the scale at inception, they might also wear multiple hats, ranging from HR to marketing, before specialized roles are delineated (Wasserman, 2012).</a:t>
            </a:r>
          </a:p>
          <a:p>
            <a:pPr indent="-228600" defTabSz="914400">
              <a:lnSpc>
                <a:spcPct val="110000"/>
              </a:lnSpc>
              <a:spcAft>
                <a:spcPts val="600"/>
              </a:spcAft>
              <a:buSzPct val="125000"/>
              <a:buFont typeface="Arial" panose="020B0604020202020204" pitchFamily="34" charset="0"/>
              <a:buChar char="•"/>
            </a:pPr>
            <a:r>
              <a:rPr lang="en-US" sz="1200" dirty="0">
                <a:effectLst/>
              </a:rPr>
              <a:t>Employees:</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Academy Instructors: Employing experienced educators familiar with the digital landscape is crucial. Their role is not merely to impart knowledge but to inspire and mentor the next generation of digital professionals.</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Co-working Space Managers: These individuals ensure the smooth day-to-day running of the workspace. Their responsibilities include overseeing bookings, maintaining the facility, and ensuring member satisfaction.</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Administrative &amp; Marketing Staff: This team handles enrolments, marketing campaigns, event </a:t>
            </a:r>
            <a:r>
              <a:rPr lang="en-US" sz="1200" dirty="0" err="1">
                <a:effectLst/>
              </a:rPr>
              <a:t>organisation</a:t>
            </a:r>
            <a:r>
              <a:rPr lang="en-US" sz="1200" dirty="0">
                <a:effectLst/>
              </a:rPr>
              <a:t>, and customer service.</a:t>
            </a:r>
          </a:p>
          <a:p>
            <a:pPr indent="-228600" defTabSz="914400">
              <a:lnSpc>
                <a:spcPct val="110000"/>
              </a:lnSpc>
              <a:spcAft>
                <a:spcPts val="600"/>
              </a:spcAft>
              <a:buSzPct val="125000"/>
              <a:buFont typeface="Arial" panose="020B0604020202020204" pitchFamily="34" charset="0"/>
              <a:buChar char="•"/>
            </a:pPr>
            <a:r>
              <a:rPr lang="en-US" sz="1200" dirty="0">
                <a:effectLst/>
              </a:rPr>
              <a:t>External Professional Services/Experts:</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Legal Counsel: Crucial during the start-up phase to ensure all regulations are met, contracts are sound, and intellectual property rights are protected (Kenny &amp; </a:t>
            </a:r>
            <a:r>
              <a:rPr lang="en-US" sz="1200" dirty="0" err="1">
                <a:effectLst/>
              </a:rPr>
              <a:t>Hisrich</a:t>
            </a:r>
            <a:r>
              <a:rPr lang="en-US" sz="1200" dirty="0">
                <a:effectLst/>
              </a:rPr>
              <a:t>, 2016).</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Financial Advisor/Accountant: To manage company finances, ensure tax compliance, and offer guidance on financial growth strategies.</a:t>
            </a:r>
          </a:p>
          <a:p>
            <a:pPr marL="342900" lvl="0" indent="-228600" defTabSz="914400">
              <a:lnSpc>
                <a:spcPct val="110000"/>
              </a:lnSpc>
              <a:spcAft>
                <a:spcPts val="600"/>
              </a:spcAft>
              <a:buSzPct val="125000"/>
              <a:buFont typeface="Arial" panose="020B0604020202020204" pitchFamily="34" charset="0"/>
              <a:buChar char="•"/>
            </a:pPr>
            <a:r>
              <a:rPr lang="en-US" sz="1200" dirty="0">
                <a:effectLst/>
              </a:rPr>
              <a:t>IT Consultants: Given the digital nature of the academy and the need for seamless tech infrastructure in the co-working space, IT experts will be essential for setup and ongoing support.</a:t>
            </a:r>
          </a:p>
        </p:txBody>
      </p:sp>
    </p:spTree>
    <p:extLst>
      <p:ext uri="{BB962C8B-B14F-4D97-AF65-F5344CB8AC3E}">
        <p14:creationId xmlns:p14="http://schemas.microsoft.com/office/powerpoint/2010/main" val="3344814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17"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19" name="Group 118">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0" name="Group 119">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32"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133"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4"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5"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6"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7"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8"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9"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0"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1"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2"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3"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144"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5"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6"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7"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48"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149"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0"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1"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2"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3"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4"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5"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6"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7"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8"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grpSp>
          <p:nvGrpSpPr>
            <p:cNvPr id="121" name="Group 120">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2"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3"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4"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5"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6"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7"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8"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29"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0"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31"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grpSp>
      </p:grpSp>
      <p:grpSp>
        <p:nvGrpSpPr>
          <p:cNvPr id="160" name="Group 159">
            <a:extLst>
              <a:ext uri="{FF2B5EF4-FFF2-40B4-BE49-F238E27FC236}">
                <a16:creationId xmlns:a16="http://schemas.microsoft.com/office/drawing/2014/main" id="{A0B38558-5389-4817-936F-FD62560C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61" name="Rectangle 160">
              <a:extLst>
                <a:ext uri="{FF2B5EF4-FFF2-40B4-BE49-F238E27FC236}">
                  <a16:creationId xmlns:a16="http://schemas.microsoft.com/office/drawing/2014/main" id="{CCB252B9-42EF-4414-AA22-2A95C1819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2" name="Picture 2">
              <a:extLst>
                <a:ext uri="{FF2B5EF4-FFF2-40B4-BE49-F238E27FC236}">
                  <a16:creationId xmlns:a16="http://schemas.microsoft.com/office/drawing/2014/main" id="{F9C2C800-C3E3-4317-A3CC-1558D71F14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7" name="Picture 6" descr="White bulbs with a yellow one standing out">
            <a:extLst>
              <a:ext uri="{FF2B5EF4-FFF2-40B4-BE49-F238E27FC236}">
                <a16:creationId xmlns:a16="http://schemas.microsoft.com/office/drawing/2014/main" id="{E1CBA2DC-0142-F48C-278A-2DE6F13B6E3F}"/>
              </a:ext>
            </a:extLst>
          </p:cNvPr>
          <p:cNvPicPr>
            <a:picLocks noChangeAspect="1"/>
          </p:cNvPicPr>
          <p:nvPr/>
        </p:nvPicPr>
        <p:blipFill rotWithShape="1">
          <a:blip r:embed="rId4">
            <a:alphaModFix/>
          </a:blip>
          <a:srcRect b="15706"/>
          <a:stretch/>
        </p:blipFill>
        <p:spPr>
          <a:xfrm>
            <a:off x="3611" y="10"/>
            <a:ext cx="12188389" cy="6857990"/>
          </a:xfrm>
          <a:prstGeom prst="rect">
            <a:avLst/>
          </a:prstGeom>
        </p:spPr>
      </p:pic>
      <p:grpSp>
        <p:nvGrpSpPr>
          <p:cNvPr id="164" name="Group 163">
            <a:extLst>
              <a:ext uri="{FF2B5EF4-FFF2-40B4-BE49-F238E27FC236}">
                <a16:creationId xmlns:a16="http://schemas.microsoft.com/office/drawing/2014/main" id="{15502586-682B-4EDF-9515-674BB4E1CD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165" name="Round Diagonal Corner Rectangle 7">
              <a:extLst>
                <a:ext uri="{FF2B5EF4-FFF2-40B4-BE49-F238E27FC236}">
                  <a16:creationId xmlns:a16="http://schemas.microsoft.com/office/drawing/2014/main" id="{C4491F87-B86B-413A-ACCD-56525E533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66" name="Group 165">
              <a:extLst>
                <a:ext uri="{FF2B5EF4-FFF2-40B4-BE49-F238E27FC236}">
                  <a16:creationId xmlns:a16="http://schemas.microsoft.com/office/drawing/2014/main" id="{04A25545-7FDA-465A-8546-9D927F8286F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86" name="Freeform 32">
                <a:extLst>
                  <a:ext uri="{FF2B5EF4-FFF2-40B4-BE49-F238E27FC236}">
                    <a16:creationId xmlns:a16="http://schemas.microsoft.com/office/drawing/2014/main" id="{0AC67F09-E0D9-410A-A4DE-72D31697E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RO"/>
              </a:p>
            </p:txBody>
          </p:sp>
          <p:sp>
            <p:nvSpPr>
              <p:cNvPr id="187" name="Freeform 33">
                <a:extLst>
                  <a:ext uri="{FF2B5EF4-FFF2-40B4-BE49-F238E27FC236}">
                    <a16:creationId xmlns:a16="http://schemas.microsoft.com/office/drawing/2014/main" id="{B78F2FDE-85C9-4650-919F-C35464007D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RO"/>
              </a:p>
            </p:txBody>
          </p:sp>
          <p:sp>
            <p:nvSpPr>
              <p:cNvPr id="188" name="Freeform 34">
                <a:extLst>
                  <a:ext uri="{FF2B5EF4-FFF2-40B4-BE49-F238E27FC236}">
                    <a16:creationId xmlns:a16="http://schemas.microsoft.com/office/drawing/2014/main" id="{57DD2F8B-5242-455C-B03F-E2F6B6732E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RO"/>
              </a:p>
            </p:txBody>
          </p:sp>
          <p:sp>
            <p:nvSpPr>
              <p:cNvPr id="189" name="Freeform 37">
                <a:extLst>
                  <a:ext uri="{FF2B5EF4-FFF2-40B4-BE49-F238E27FC236}">
                    <a16:creationId xmlns:a16="http://schemas.microsoft.com/office/drawing/2014/main" id="{B8CE3E90-8A76-4CD5-B28C-D71FF3718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RO"/>
              </a:p>
            </p:txBody>
          </p:sp>
        </p:grpSp>
        <p:grpSp>
          <p:nvGrpSpPr>
            <p:cNvPr id="167" name="Group 166">
              <a:extLst>
                <a:ext uri="{FF2B5EF4-FFF2-40B4-BE49-F238E27FC236}">
                  <a16:creationId xmlns:a16="http://schemas.microsoft.com/office/drawing/2014/main" id="{4C374541-D033-4B72-A232-5461EEAD4D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180" name="Freeform 35">
                <a:extLst>
                  <a:ext uri="{FF2B5EF4-FFF2-40B4-BE49-F238E27FC236}">
                    <a16:creationId xmlns:a16="http://schemas.microsoft.com/office/drawing/2014/main" id="{94766BAB-FE6E-4247-886B-736F831FE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RO"/>
              </a:p>
            </p:txBody>
          </p:sp>
          <p:sp>
            <p:nvSpPr>
              <p:cNvPr id="181" name="Freeform 36">
                <a:extLst>
                  <a:ext uri="{FF2B5EF4-FFF2-40B4-BE49-F238E27FC236}">
                    <a16:creationId xmlns:a16="http://schemas.microsoft.com/office/drawing/2014/main" id="{3C954FB2-C7A0-468C-8AD2-C278DCA642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RO"/>
              </a:p>
            </p:txBody>
          </p:sp>
          <p:sp>
            <p:nvSpPr>
              <p:cNvPr id="182" name="Freeform 38">
                <a:extLst>
                  <a:ext uri="{FF2B5EF4-FFF2-40B4-BE49-F238E27FC236}">
                    <a16:creationId xmlns:a16="http://schemas.microsoft.com/office/drawing/2014/main" id="{F52FBFD5-A528-4DB8-A802-814A7E421D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RO"/>
              </a:p>
            </p:txBody>
          </p:sp>
          <p:sp>
            <p:nvSpPr>
              <p:cNvPr id="183" name="Freeform 39">
                <a:extLst>
                  <a:ext uri="{FF2B5EF4-FFF2-40B4-BE49-F238E27FC236}">
                    <a16:creationId xmlns:a16="http://schemas.microsoft.com/office/drawing/2014/main" id="{E57CCB6D-72AF-4D41-8C6C-9750D43DC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RO"/>
              </a:p>
            </p:txBody>
          </p:sp>
          <p:sp>
            <p:nvSpPr>
              <p:cNvPr id="184" name="Freeform 40">
                <a:extLst>
                  <a:ext uri="{FF2B5EF4-FFF2-40B4-BE49-F238E27FC236}">
                    <a16:creationId xmlns:a16="http://schemas.microsoft.com/office/drawing/2014/main" id="{19D203AA-CF94-405B-800C-0C79855218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RO"/>
              </a:p>
            </p:txBody>
          </p:sp>
          <p:sp>
            <p:nvSpPr>
              <p:cNvPr id="185" name="Rectangle 41">
                <a:extLst>
                  <a:ext uri="{FF2B5EF4-FFF2-40B4-BE49-F238E27FC236}">
                    <a16:creationId xmlns:a16="http://schemas.microsoft.com/office/drawing/2014/main" id="{7D053665-E810-419F-9D63-2A54CB477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txBody>
              <a:bodyPr/>
              <a:lstStyle/>
              <a:p>
                <a:endParaRPr lang="en-RO"/>
              </a:p>
            </p:txBody>
          </p:sp>
        </p:grpSp>
        <p:grpSp>
          <p:nvGrpSpPr>
            <p:cNvPr id="168" name="Group 167">
              <a:extLst>
                <a:ext uri="{FF2B5EF4-FFF2-40B4-BE49-F238E27FC236}">
                  <a16:creationId xmlns:a16="http://schemas.microsoft.com/office/drawing/2014/main" id="{DEAF6153-6BF6-448C-81C1-2817B0F7800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176" name="Freeform 32">
                <a:extLst>
                  <a:ext uri="{FF2B5EF4-FFF2-40B4-BE49-F238E27FC236}">
                    <a16:creationId xmlns:a16="http://schemas.microsoft.com/office/drawing/2014/main" id="{A7E0D3C0-552C-4741-AFBE-E665CEA06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txBody>
              <a:bodyPr/>
              <a:lstStyle/>
              <a:p>
                <a:endParaRPr lang="en-RO"/>
              </a:p>
            </p:txBody>
          </p:sp>
          <p:sp>
            <p:nvSpPr>
              <p:cNvPr id="177" name="Freeform 33">
                <a:extLst>
                  <a:ext uri="{FF2B5EF4-FFF2-40B4-BE49-F238E27FC236}">
                    <a16:creationId xmlns:a16="http://schemas.microsoft.com/office/drawing/2014/main" id="{CAF96EBF-4E74-4F88-BD05-A4AE1694A4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txBody>
              <a:bodyPr/>
              <a:lstStyle/>
              <a:p>
                <a:endParaRPr lang="en-RO"/>
              </a:p>
            </p:txBody>
          </p:sp>
          <p:sp>
            <p:nvSpPr>
              <p:cNvPr id="178" name="Freeform 34">
                <a:extLst>
                  <a:ext uri="{FF2B5EF4-FFF2-40B4-BE49-F238E27FC236}">
                    <a16:creationId xmlns:a16="http://schemas.microsoft.com/office/drawing/2014/main" id="{D49C51B9-E4E4-410D-8AAB-7E308A1D45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RO"/>
              </a:p>
            </p:txBody>
          </p:sp>
          <p:sp>
            <p:nvSpPr>
              <p:cNvPr id="179" name="Freeform 37">
                <a:extLst>
                  <a:ext uri="{FF2B5EF4-FFF2-40B4-BE49-F238E27FC236}">
                    <a16:creationId xmlns:a16="http://schemas.microsoft.com/office/drawing/2014/main" id="{354F0627-1BD6-4455-967A-32DB31C82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txBody>
              <a:bodyPr/>
              <a:lstStyle/>
              <a:p>
                <a:endParaRPr lang="en-RO"/>
              </a:p>
            </p:txBody>
          </p:sp>
        </p:grpSp>
        <p:grpSp>
          <p:nvGrpSpPr>
            <p:cNvPr id="169" name="Group 168">
              <a:extLst>
                <a:ext uri="{FF2B5EF4-FFF2-40B4-BE49-F238E27FC236}">
                  <a16:creationId xmlns:a16="http://schemas.microsoft.com/office/drawing/2014/main" id="{BC21AED9-0CB5-426C-A1C4-6EEB548050D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70" name="Freeform 35">
                <a:extLst>
                  <a:ext uri="{FF2B5EF4-FFF2-40B4-BE49-F238E27FC236}">
                    <a16:creationId xmlns:a16="http://schemas.microsoft.com/office/drawing/2014/main" id="{8D8A778B-9916-47AC-A28A-07F01A83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txBody>
              <a:bodyPr/>
              <a:lstStyle/>
              <a:p>
                <a:endParaRPr lang="en-RO"/>
              </a:p>
            </p:txBody>
          </p:sp>
          <p:sp>
            <p:nvSpPr>
              <p:cNvPr id="171" name="Freeform 36">
                <a:extLst>
                  <a:ext uri="{FF2B5EF4-FFF2-40B4-BE49-F238E27FC236}">
                    <a16:creationId xmlns:a16="http://schemas.microsoft.com/office/drawing/2014/main" id="{65323B96-DF0E-463C-B290-C22D3C5532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txBody>
              <a:bodyPr/>
              <a:lstStyle/>
              <a:p>
                <a:endParaRPr lang="en-RO"/>
              </a:p>
            </p:txBody>
          </p:sp>
          <p:sp>
            <p:nvSpPr>
              <p:cNvPr id="172" name="Freeform 38">
                <a:extLst>
                  <a:ext uri="{FF2B5EF4-FFF2-40B4-BE49-F238E27FC236}">
                    <a16:creationId xmlns:a16="http://schemas.microsoft.com/office/drawing/2014/main" id="{65A0E255-1142-422E-A62A-5044177C5AE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RO"/>
              </a:p>
            </p:txBody>
          </p:sp>
          <p:sp>
            <p:nvSpPr>
              <p:cNvPr id="173" name="Freeform 39">
                <a:extLst>
                  <a:ext uri="{FF2B5EF4-FFF2-40B4-BE49-F238E27FC236}">
                    <a16:creationId xmlns:a16="http://schemas.microsoft.com/office/drawing/2014/main" id="{233A955D-DB0D-42F8-B490-E01FB9C45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txBody>
              <a:bodyPr/>
              <a:lstStyle/>
              <a:p>
                <a:endParaRPr lang="en-RO"/>
              </a:p>
            </p:txBody>
          </p:sp>
          <p:sp>
            <p:nvSpPr>
              <p:cNvPr id="174" name="Freeform 40">
                <a:extLst>
                  <a:ext uri="{FF2B5EF4-FFF2-40B4-BE49-F238E27FC236}">
                    <a16:creationId xmlns:a16="http://schemas.microsoft.com/office/drawing/2014/main" id="{F0F0C29B-EB52-470C-AF64-FC54F5C250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txBody>
              <a:bodyPr/>
              <a:lstStyle/>
              <a:p>
                <a:endParaRPr lang="en-RO"/>
              </a:p>
            </p:txBody>
          </p:sp>
          <p:sp>
            <p:nvSpPr>
              <p:cNvPr id="175" name="Rectangle 41">
                <a:extLst>
                  <a:ext uri="{FF2B5EF4-FFF2-40B4-BE49-F238E27FC236}">
                    <a16:creationId xmlns:a16="http://schemas.microsoft.com/office/drawing/2014/main" id="{A6C0E942-454D-483D-84FB-89308C8F15B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txBody>
              <a:bodyPr/>
              <a:lstStyle/>
              <a:p>
                <a:endParaRPr lang="en-RO"/>
              </a:p>
            </p:txBody>
          </p:sp>
        </p:grpSp>
      </p:grpSp>
      <p:sp>
        <p:nvSpPr>
          <p:cNvPr id="3" name="TextBox 2">
            <a:extLst>
              <a:ext uri="{FF2B5EF4-FFF2-40B4-BE49-F238E27FC236}">
                <a16:creationId xmlns:a16="http://schemas.microsoft.com/office/drawing/2014/main" id="{F547B2F4-F4E2-66B8-E5A5-0EE59303E04D}"/>
              </a:ext>
            </a:extLst>
          </p:cNvPr>
          <p:cNvSpPr txBox="1"/>
          <p:nvPr/>
        </p:nvSpPr>
        <p:spPr>
          <a:xfrm>
            <a:off x="1143001" y="1007533"/>
            <a:ext cx="9905998" cy="109220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cap="all">
                <a:effectLst/>
                <a:latin typeface="+mj-lt"/>
                <a:ea typeface="+mj-ea"/>
                <a:cs typeface="+mj-cs"/>
              </a:rPr>
              <a:t>SWOT </a:t>
            </a:r>
            <a:endParaRPr lang="en-US" sz="3600" cap="all">
              <a:latin typeface="+mj-lt"/>
              <a:ea typeface="+mj-ea"/>
              <a:cs typeface="+mj-cs"/>
            </a:endParaRPr>
          </a:p>
        </p:txBody>
      </p:sp>
      <p:sp>
        <p:nvSpPr>
          <p:cNvPr id="5" name="TextBox 4">
            <a:extLst>
              <a:ext uri="{FF2B5EF4-FFF2-40B4-BE49-F238E27FC236}">
                <a16:creationId xmlns:a16="http://schemas.microsoft.com/office/drawing/2014/main" id="{BF9C91AE-DD45-E54C-D3A8-6C5473CFC4B5}"/>
              </a:ext>
            </a:extLst>
          </p:cNvPr>
          <p:cNvSpPr txBox="1"/>
          <p:nvPr/>
        </p:nvSpPr>
        <p:spPr>
          <a:xfrm>
            <a:off x="1139296" y="2140672"/>
            <a:ext cx="4952999" cy="3454399"/>
          </a:xfrm>
          <a:prstGeom prst="rect">
            <a:avLst/>
          </a:prstGeom>
        </p:spPr>
        <p:txBody>
          <a:bodyPr vert="horz" lIns="91440" tIns="45720" rIns="91440" bIns="45720" rtlCol="0" anchor="ctr">
            <a:noAutofit/>
          </a:bodyPr>
          <a:lstStyle/>
          <a:p>
            <a:pPr marL="114300" lvl="0" defTabSz="914400">
              <a:lnSpc>
                <a:spcPct val="110000"/>
              </a:lnSpc>
              <a:spcAft>
                <a:spcPts val="600"/>
              </a:spcAft>
              <a:buSzPct val="125000"/>
            </a:pPr>
            <a:r>
              <a:rPr lang="en-US" sz="1400" dirty="0">
                <a:effectLst/>
              </a:rPr>
              <a:t>Strengths:</a:t>
            </a:r>
          </a:p>
          <a:p>
            <a:pPr indent="-228600" defTabSz="914400">
              <a:lnSpc>
                <a:spcPct val="110000"/>
              </a:lnSpc>
              <a:spcAft>
                <a:spcPts val="600"/>
              </a:spcAft>
              <a:buSzPct val="125000"/>
              <a:buFont typeface="Arial" panose="020B0604020202020204" pitchFamily="34" charset="0"/>
              <a:buChar char="•"/>
            </a:pPr>
            <a:r>
              <a:rPr lang="en-US" sz="1000" dirty="0">
                <a:effectLst/>
              </a:rPr>
              <a:t>Niche Focus: The fusion of a digital skills academy with a co-working space offers a unique value proposition, catering to both learners and professionals (Porter, 1985).</a:t>
            </a:r>
          </a:p>
          <a:p>
            <a:pPr indent="-228600" defTabSz="914400">
              <a:lnSpc>
                <a:spcPct val="110000"/>
              </a:lnSpc>
              <a:spcAft>
                <a:spcPts val="600"/>
              </a:spcAft>
              <a:buSzPct val="125000"/>
              <a:buFont typeface="Arial" panose="020B0604020202020204" pitchFamily="34" charset="0"/>
              <a:buChar char="•"/>
            </a:pPr>
            <a:r>
              <a:rPr lang="en-US" sz="1000" dirty="0">
                <a:effectLst/>
              </a:rPr>
              <a:t>Scalability: The model is easily scalable, with potential for branch expansions or franchising.</a:t>
            </a:r>
          </a:p>
          <a:p>
            <a:pPr indent="-228600" defTabSz="914400">
              <a:lnSpc>
                <a:spcPct val="110000"/>
              </a:lnSpc>
              <a:spcAft>
                <a:spcPts val="600"/>
              </a:spcAft>
              <a:buSzPct val="125000"/>
              <a:buFont typeface="Arial" panose="020B0604020202020204" pitchFamily="34" charset="0"/>
              <a:buChar char="•"/>
            </a:pPr>
            <a:r>
              <a:rPr lang="en-US" sz="1000" dirty="0">
                <a:effectLst/>
              </a:rPr>
              <a:t>Networking Opportunities: By combining education and workspace, the setup fosters natural networking and mentorship opportunities, enhancing value for members (</a:t>
            </a:r>
            <a:r>
              <a:rPr lang="en-US" sz="1000" dirty="0" err="1">
                <a:effectLst/>
              </a:rPr>
              <a:t>Nohria</a:t>
            </a:r>
            <a:r>
              <a:rPr lang="en-US" sz="1000" dirty="0">
                <a:effectLst/>
              </a:rPr>
              <a:t> &amp; Eccles, 1992).</a:t>
            </a:r>
          </a:p>
          <a:p>
            <a:pPr defTabSz="914400">
              <a:lnSpc>
                <a:spcPct val="110000"/>
              </a:lnSpc>
              <a:spcAft>
                <a:spcPts val="600"/>
              </a:spcAft>
              <a:buSzPct val="125000"/>
            </a:pPr>
            <a:endParaRPr lang="en-US" sz="1400" dirty="0">
              <a:effectLst/>
            </a:endParaRPr>
          </a:p>
          <a:p>
            <a:pPr defTabSz="914400">
              <a:lnSpc>
                <a:spcPct val="110000"/>
              </a:lnSpc>
              <a:spcAft>
                <a:spcPts val="600"/>
              </a:spcAft>
              <a:buSzPct val="125000"/>
            </a:pPr>
            <a:r>
              <a:rPr lang="en-US" sz="1400" dirty="0">
                <a:effectLst/>
              </a:rPr>
              <a:t>Weaknesses:</a:t>
            </a:r>
          </a:p>
          <a:p>
            <a:pPr indent="-228600" defTabSz="914400">
              <a:lnSpc>
                <a:spcPct val="110000"/>
              </a:lnSpc>
              <a:spcAft>
                <a:spcPts val="600"/>
              </a:spcAft>
              <a:buSzPct val="125000"/>
              <a:buFont typeface="Arial" panose="020B0604020202020204" pitchFamily="34" charset="0"/>
              <a:buChar char="•"/>
            </a:pPr>
            <a:r>
              <a:rPr lang="en-US" sz="1000" dirty="0">
                <a:effectLst/>
              </a:rPr>
              <a:t>High Initial Investment: Setting up a physical space with all the required amenities and technological infrastructure requires significant capital (Barney, 1991).</a:t>
            </a:r>
          </a:p>
          <a:p>
            <a:pPr indent="-228600" defTabSz="914400">
              <a:lnSpc>
                <a:spcPct val="110000"/>
              </a:lnSpc>
              <a:spcAft>
                <a:spcPts val="600"/>
              </a:spcAft>
              <a:buSzPct val="125000"/>
              <a:buFont typeface="Arial" panose="020B0604020202020204" pitchFamily="34" charset="0"/>
              <a:buChar char="•"/>
            </a:pPr>
            <a:r>
              <a:rPr lang="en-US" sz="1000" dirty="0">
                <a:effectLst/>
              </a:rPr>
              <a:t>Dependency on Occupancy Rates: Continuous revenue is contingent on maintaining high enrolment in courses and occupancy in the co-working space.</a:t>
            </a:r>
          </a:p>
          <a:p>
            <a:pPr indent="-228600" defTabSz="914400">
              <a:lnSpc>
                <a:spcPct val="110000"/>
              </a:lnSpc>
              <a:spcAft>
                <a:spcPts val="600"/>
              </a:spcAft>
              <a:buSzPct val="125000"/>
              <a:buFont typeface="Arial" panose="020B0604020202020204" pitchFamily="34" charset="0"/>
              <a:buChar char="•"/>
            </a:pPr>
            <a:r>
              <a:rPr lang="en-US" sz="1000" dirty="0">
                <a:effectLst/>
              </a:rPr>
              <a:t>Operational Challenges: Managing both an educational institution and a co-working space can introduce complexities in operations, requiring strong managerial oversight (Mintzberg, 1979). </a:t>
            </a:r>
          </a:p>
        </p:txBody>
      </p:sp>
      <p:sp>
        <p:nvSpPr>
          <p:cNvPr id="8" name="TextBox 7">
            <a:extLst>
              <a:ext uri="{FF2B5EF4-FFF2-40B4-BE49-F238E27FC236}">
                <a16:creationId xmlns:a16="http://schemas.microsoft.com/office/drawing/2014/main" id="{8E465FC1-B214-06F2-6AA9-9D48C8E9A2B4}"/>
              </a:ext>
            </a:extLst>
          </p:cNvPr>
          <p:cNvSpPr txBox="1"/>
          <p:nvPr/>
        </p:nvSpPr>
        <p:spPr>
          <a:xfrm>
            <a:off x="6096000" y="2181353"/>
            <a:ext cx="5084763" cy="3373039"/>
          </a:xfrm>
          <a:prstGeom prst="rect">
            <a:avLst/>
          </a:prstGeom>
          <a:noFill/>
        </p:spPr>
        <p:txBody>
          <a:bodyPr wrap="square">
            <a:spAutoFit/>
          </a:bodyPr>
          <a:lstStyle/>
          <a:p>
            <a:pPr marL="114300" lvl="0" defTabSz="914400">
              <a:lnSpc>
                <a:spcPct val="110000"/>
              </a:lnSpc>
              <a:spcAft>
                <a:spcPts val="600"/>
              </a:spcAft>
              <a:buSzPct val="125000"/>
            </a:pPr>
            <a:r>
              <a:rPr lang="en-US" sz="1400" dirty="0">
                <a:effectLst/>
              </a:rPr>
              <a:t>Opportunities:</a:t>
            </a:r>
          </a:p>
          <a:p>
            <a:pPr indent="-228600" defTabSz="914400">
              <a:lnSpc>
                <a:spcPct val="110000"/>
              </a:lnSpc>
              <a:spcAft>
                <a:spcPts val="600"/>
              </a:spcAft>
              <a:buSzPct val="125000"/>
              <a:buFont typeface="Arial" panose="020B0604020202020204" pitchFamily="34" charset="0"/>
              <a:buChar char="•"/>
            </a:pPr>
            <a:r>
              <a:rPr lang="en-US" sz="1000" dirty="0">
                <a:effectLst/>
              </a:rPr>
              <a:t>Growing Gig Economy: With the rise of freelancing and remote work, the demand for co-working spaces is anticipated to grow (</a:t>
            </a:r>
            <a:r>
              <a:rPr lang="en-US" sz="1000" dirty="0" err="1">
                <a:effectLst/>
              </a:rPr>
              <a:t>Bouncken</a:t>
            </a:r>
            <a:r>
              <a:rPr lang="en-US" sz="1000" dirty="0">
                <a:effectLst/>
              </a:rPr>
              <a:t> &amp; </a:t>
            </a:r>
            <a:r>
              <a:rPr lang="en-US" sz="1000" dirty="0" err="1">
                <a:effectLst/>
              </a:rPr>
              <a:t>Reuschl</a:t>
            </a:r>
            <a:r>
              <a:rPr lang="en-US" sz="1000" dirty="0">
                <a:effectLst/>
              </a:rPr>
              <a:t>, 2018).</a:t>
            </a:r>
          </a:p>
          <a:p>
            <a:pPr indent="-228600" defTabSz="914400">
              <a:lnSpc>
                <a:spcPct val="110000"/>
              </a:lnSpc>
              <a:spcAft>
                <a:spcPts val="600"/>
              </a:spcAft>
              <a:buSzPct val="125000"/>
              <a:buFont typeface="Arial" panose="020B0604020202020204" pitchFamily="34" charset="0"/>
              <a:buChar char="•"/>
            </a:pPr>
            <a:r>
              <a:rPr lang="en-US" sz="1000" dirty="0">
                <a:effectLst/>
              </a:rPr>
              <a:t>Digital Skills Gap: There's a global trend indicating a digital skills gap, presenting opportunities for institutions offering targeted training (</a:t>
            </a:r>
            <a:r>
              <a:rPr lang="en-US" sz="1000" dirty="0" err="1">
                <a:effectLst/>
              </a:rPr>
              <a:t>Manyika</a:t>
            </a:r>
            <a:r>
              <a:rPr lang="en-US" sz="1000" dirty="0">
                <a:effectLst/>
              </a:rPr>
              <a:t> et al., 2011).</a:t>
            </a:r>
          </a:p>
          <a:p>
            <a:pPr indent="-228600" defTabSz="914400">
              <a:lnSpc>
                <a:spcPct val="110000"/>
              </a:lnSpc>
              <a:spcAft>
                <a:spcPts val="600"/>
              </a:spcAft>
              <a:buSzPct val="125000"/>
              <a:buFont typeface="Arial" panose="020B0604020202020204" pitchFamily="34" charset="0"/>
              <a:buChar char="•"/>
            </a:pPr>
            <a:r>
              <a:rPr lang="en-US" sz="1000" dirty="0">
                <a:effectLst/>
              </a:rPr>
              <a:t>Collaborations &amp; Partnerships: Potential to collaborate with tech companies, local businesses, and universities for course content, placements, and events.</a:t>
            </a:r>
          </a:p>
          <a:p>
            <a:pPr defTabSz="914400">
              <a:lnSpc>
                <a:spcPct val="110000"/>
              </a:lnSpc>
              <a:spcAft>
                <a:spcPts val="600"/>
              </a:spcAft>
              <a:buSzPct val="125000"/>
            </a:pPr>
            <a:endParaRPr lang="en-US" sz="1000" dirty="0"/>
          </a:p>
          <a:p>
            <a:pPr defTabSz="914400">
              <a:lnSpc>
                <a:spcPct val="110000"/>
              </a:lnSpc>
              <a:spcAft>
                <a:spcPts val="600"/>
              </a:spcAft>
              <a:buSzPct val="125000"/>
            </a:pPr>
            <a:r>
              <a:rPr lang="en-US" sz="1400" dirty="0">
                <a:effectLst/>
              </a:rPr>
              <a:t>Threats:</a:t>
            </a:r>
          </a:p>
          <a:p>
            <a:pPr indent="-228600" defTabSz="914400">
              <a:lnSpc>
                <a:spcPct val="110000"/>
              </a:lnSpc>
              <a:spcAft>
                <a:spcPts val="600"/>
              </a:spcAft>
              <a:buSzPct val="125000"/>
              <a:buFont typeface="Arial" panose="020B0604020202020204" pitchFamily="34" charset="0"/>
              <a:buChar char="•"/>
            </a:pPr>
            <a:r>
              <a:rPr lang="en-US" sz="1000" dirty="0">
                <a:effectLst/>
              </a:rPr>
              <a:t>Competition: The rise in popularity of co-working spaces means potential competition from established brands like </a:t>
            </a:r>
            <a:r>
              <a:rPr lang="en-US" sz="1000" dirty="0" err="1">
                <a:effectLst/>
              </a:rPr>
              <a:t>WeWork</a:t>
            </a:r>
            <a:r>
              <a:rPr lang="en-US" sz="1000" dirty="0">
                <a:effectLst/>
              </a:rPr>
              <a:t> or Regus.</a:t>
            </a:r>
          </a:p>
          <a:p>
            <a:pPr indent="-228600" defTabSz="914400">
              <a:lnSpc>
                <a:spcPct val="110000"/>
              </a:lnSpc>
              <a:spcAft>
                <a:spcPts val="600"/>
              </a:spcAft>
              <a:buSzPct val="125000"/>
              <a:buFont typeface="Arial" panose="020B0604020202020204" pitchFamily="34" charset="0"/>
              <a:buChar char="•"/>
            </a:pPr>
            <a:r>
              <a:rPr lang="en-US" sz="1000" dirty="0">
                <a:effectLst/>
              </a:rPr>
              <a:t>Economic Downturn: Economic recessions can affect both enrolment rates and co-working space memberships (Grant, 2005).</a:t>
            </a:r>
          </a:p>
          <a:p>
            <a:pPr indent="-228600" defTabSz="914400">
              <a:lnSpc>
                <a:spcPct val="110000"/>
              </a:lnSpc>
              <a:spcAft>
                <a:spcPts val="600"/>
              </a:spcAft>
              <a:buSzPct val="125000"/>
              <a:buFont typeface="Arial" panose="020B0604020202020204" pitchFamily="34" charset="0"/>
              <a:buChar char="•"/>
            </a:pPr>
            <a:r>
              <a:rPr lang="en-US" sz="1000" dirty="0">
                <a:effectLst/>
              </a:rPr>
              <a:t>Technological Changes: Rapid advances in technology might necessitate frequent curriculum updates to stay relevant.</a:t>
            </a:r>
          </a:p>
        </p:txBody>
      </p:sp>
    </p:spTree>
    <p:extLst>
      <p:ext uri="{BB962C8B-B14F-4D97-AF65-F5344CB8AC3E}">
        <p14:creationId xmlns:p14="http://schemas.microsoft.com/office/powerpoint/2010/main" val="2272608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6" name="Group 15">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7" name="Group 16">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9"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30"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1"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2"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3"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4"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5"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6"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7"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8"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9"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0"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41"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2"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3"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4"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5"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46"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7"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8"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9"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0"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1"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2"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3"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4"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5"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grpSp>
          <p:nvGrpSpPr>
            <p:cNvPr id="18" name="Group 17">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9"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0"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1"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2"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3"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4"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5"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6"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grpSp>
      </p:grpSp>
      <p:grpSp>
        <p:nvGrpSpPr>
          <p:cNvPr id="57" name="Group 56">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8" name="Rectangle 57">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9"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10" name="Picture 9">
            <a:extLst>
              <a:ext uri="{FF2B5EF4-FFF2-40B4-BE49-F238E27FC236}">
                <a16:creationId xmlns:a16="http://schemas.microsoft.com/office/drawing/2014/main" id="{92347516-EA37-8C31-FA07-D9A201458170}"/>
              </a:ext>
            </a:extLst>
          </p:cNvPr>
          <p:cNvPicPr>
            <a:picLocks noChangeAspect="1"/>
          </p:cNvPicPr>
          <p:nvPr/>
        </p:nvPicPr>
        <p:blipFill rotWithShape="1">
          <a:blip r:embed="rId4"/>
          <a:srcRect l="37414" r="12540"/>
          <a:stretch/>
        </p:blipFill>
        <p:spPr>
          <a:xfrm>
            <a:off x="-8771" y="-19040"/>
            <a:ext cx="5101474" cy="6857990"/>
          </a:xfrm>
          <a:prstGeom prst="rect">
            <a:avLst/>
          </a:prstGeom>
        </p:spPr>
      </p:pic>
      <p:grpSp>
        <p:nvGrpSpPr>
          <p:cNvPr id="61" name="Group 60">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62" name="Rectangle 61">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63"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4"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5" name="Rectangle 64">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66"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7"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8"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9"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0"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1"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2"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3"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4"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5"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6"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7"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8"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9"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0"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1"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2"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3"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4"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5"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6"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7"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8"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9"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0" name="Rectangle 89">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91"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2"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3"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4"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5"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6"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7"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8"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9"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0"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1"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2" name="Rectangle 101">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103"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4"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5"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6"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7"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8"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9"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0"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1"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2"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3"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4"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5"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sp>
        <p:nvSpPr>
          <p:cNvPr id="2" name="Rectangle 1">
            <a:extLst>
              <a:ext uri="{FF2B5EF4-FFF2-40B4-BE49-F238E27FC236}">
                <a16:creationId xmlns:a16="http://schemas.microsoft.com/office/drawing/2014/main" id="{F36D2EE7-FA8D-938D-E325-995E5C60BAAA}"/>
              </a:ext>
            </a:extLst>
          </p:cNvPr>
          <p:cNvSpPr>
            <a:spLocks noChangeArrowheads="1"/>
          </p:cNvSpPr>
          <p:nvPr/>
        </p:nvSpPr>
        <p:spPr bwMode="auto">
          <a:xfrm>
            <a:off x="5195890" y="436659"/>
            <a:ext cx="6775448" cy="354171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R="0" lvl="0" defTabSz="914400" fontAlgn="base">
              <a:lnSpc>
                <a:spcPct val="110000"/>
              </a:lnSpc>
              <a:spcBef>
                <a:spcPct val="0"/>
              </a:spcBef>
              <a:spcAft>
                <a:spcPts val="600"/>
              </a:spcAft>
              <a:buClrTx/>
              <a:buSzPct val="125000"/>
              <a:tabLst/>
            </a:pPr>
            <a:r>
              <a:rPr kumimoji="0" lang="en-US" altLang="en-RO" sz="1200" b="0" i="0" u="none" strike="noStrike" cap="none" normalizeH="0" baseline="0" dirty="0">
                <a:ln>
                  <a:noFill/>
                </a:ln>
                <a:effectLst/>
              </a:rPr>
              <a:t>Starting with a seed fund of £25,000, let's draft a rudimentary monthly cash flow forecast. This will be a high-level overview; actual costs and revenues can vary depending on a multitude of factors.</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Initial Costs (£25,000):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Refurbishment &amp; Setup: £10,000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Technology &amp; Equipment: £5,000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Initial Marketing &amp; Launch: £3,500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Operational Costs (First Month): £3,500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Reserve Funds: £3,000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Monthly Inflows (from Month 2 onwards):</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Academy Enrolments: £4,000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Co-working Memberships: £6,000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Miscellaneous (events, workshops): £500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Total Monthly Inflows: £10,500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Monthly Outflows (from Month 2 onwards):</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Rent &amp; Utilities: £2,500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Salaries &amp; Wages: £4,000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Marketing &amp; Promotions: £1,000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Maintenance &amp; Miscellaneous: £1,000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Technology &amp; Software Subscriptions: £500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Total Monthly Outflows: £9,000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r>
              <a:rPr kumimoji="0" lang="en-US" altLang="en-RO" sz="1200" b="0" i="0" u="none" strike="noStrike" cap="none" normalizeH="0" baseline="0" dirty="0">
                <a:ln>
                  <a:noFill/>
                </a:ln>
                <a:effectLst/>
              </a:rPr>
              <a:t>Net Monthly Cash Flow (from Month 2): £1,500</a:t>
            </a:r>
          </a:p>
          <a:p>
            <a:pPr marL="0" marR="0" lvl="0" indent="-228600" defTabSz="914400" fontAlgn="base">
              <a:lnSpc>
                <a:spcPct val="110000"/>
              </a:lnSpc>
              <a:spcBef>
                <a:spcPct val="0"/>
              </a:spcBef>
              <a:spcAft>
                <a:spcPts val="600"/>
              </a:spcAft>
              <a:buClrTx/>
              <a:buSzPct val="125000"/>
              <a:buFont typeface="Arial" panose="020B0604020202020204" pitchFamily="34" charset="0"/>
              <a:buChar char="•"/>
              <a:tabLst/>
            </a:pPr>
            <a:endParaRPr kumimoji="0" lang="en-US" altLang="en-RO" sz="1200" b="0" i="0" u="none" strike="noStrike" cap="none" normalizeH="0" baseline="0" dirty="0">
              <a:ln>
                <a:noFill/>
              </a:ln>
              <a:effectLst/>
            </a:endParaRPr>
          </a:p>
        </p:txBody>
      </p:sp>
      <p:sp>
        <p:nvSpPr>
          <p:cNvPr id="4" name="Rectangle 3">
            <a:extLst>
              <a:ext uri="{FF2B5EF4-FFF2-40B4-BE49-F238E27FC236}">
                <a16:creationId xmlns:a16="http://schemas.microsoft.com/office/drawing/2014/main" id="{45AD1E91-CEBD-1245-D60E-479F4999AFC9}"/>
              </a:ext>
            </a:extLst>
          </p:cNvPr>
          <p:cNvSpPr>
            <a:spLocks noChangeArrowheads="1"/>
          </p:cNvSpPr>
          <p:nvPr/>
        </p:nvSpPr>
        <p:spPr bwMode="auto">
          <a:xfrm>
            <a:off x="8642296" y="1757191"/>
            <a:ext cx="11176000" cy="377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Cash Flow Breakdown (Rounded Figures):</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1: Starting - £25,000 | Ending - £21,500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2: Starting - £21,500 | Ending - £23,000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3: Starting - £23,000 | Ending - £24,500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4: Starting - £24,500 | Ending - £26,000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5: Starting - £26,000 | Ending - £27,500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6: Starting - £27,500 | Ending - £29,000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7: Starting - £29,000 | Ending - £30,500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8: Starting - £30,500 | Ending - £32,000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9: Starting - £32,000 | Ending - £33,500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10: Starting - £33,500 | Ending - £35,000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11: Starting - £35,000 | Ending - £36,500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Month 12: Starting - £36,500 | Ending - £38,000</a:t>
            </a:r>
            <a:endParaRPr kumimoji="0" lang="en-GB" altLang="en-RO" sz="1000" b="0" i="0" u="none" strike="noStrike" cap="none" normalizeH="0" baseline="0" dirty="0">
              <a:ln>
                <a:noFill/>
              </a:ln>
              <a:solidFill>
                <a:schemeClr val="tx1"/>
              </a:solidFill>
              <a:effectLst/>
            </a:endParaRPr>
          </a:p>
          <a:p>
            <a:pPr marL="0" marR="0" lvl="0" indent="0" algn="l" defTabSz="914400" rtl="0" eaLnBrk="0" fontAlgn="base" latinLnBrk="0" hangingPunct="0">
              <a:spcBef>
                <a:spcPct val="0"/>
              </a:spcBef>
              <a:spcAft>
                <a:spcPts val="600"/>
              </a:spcAft>
              <a:buClrTx/>
              <a:buSzTx/>
              <a:buFontTx/>
              <a:buNone/>
              <a:tabLst/>
            </a:pPr>
            <a:endParaRPr kumimoji="0" lang="en-GB" altLang="en-RO" sz="1800" b="0" i="0" u="none" strike="noStrike" cap="none" normalizeH="0" baseline="0" dirty="0">
              <a:ln>
                <a:noFill/>
              </a:ln>
              <a:solidFill>
                <a:schemeClr val="tx1"/>
              </a:solidFill>
              <a:effectLst/>
            </a:endParaRPr>
          </a:p>
        </p:txBody>
      </p:sp>
      <p:sp>
        <p:nvSpPr>
          <p:cNvPr id="6" name="Rectangle 5">
            <a:extLst>
              <a:ext uri="{FF2B5EF4-FFF2-40B4-BE49-F238E27FC236}">
                <a16:creationId xmlns:a16="http://schemas.microsoft.com/office/drawing/2014/main" id="{B7E457BA-8B44-079F-4A20-16C68044AA34}"/>
              </a:ext>
            </a:extLst>
          </p:cNvPr>
          <p:cNvSpPr>
            <a:spLocks noChangeArrowheads="1"/>
          </p:cNvSpPr>
          <p:nvPr/>
        </p:nvSpPr>
        <p:spPr bwMode="auto">
          <a:xfrm>
            <a:off x="5165324" y="6176791"/>
            <a:ext cx="695047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This forecast assumes steady enrolments and memberships without considering potential growth in revenues or sudden expenses. Actual cash flows might exhibit fluctuations based on seasons, promotions, or unforeseen circumstances (</a:t>
            </a:r>
            <a:r>
              <a:rPr kumimoji="0" lang="en-GB" altLang="en-RO"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Peavler</a:t>
            </a:r>
            <a:r>
              <a:rPr kumimoji="0" lang="en-GB" altLang="en-RO"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2021).</a:t>
            </a:r>
            <a:endParaRPr kumimoji="0" lang="en-GB" altLang="en-RO" sz="1800"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F00BDB38-BBB5-0F56-0E43-DEFD538A6946}"/>
              </a:ext>
            </a:extLst>
          </p:cNvPr>
          <p:cNvSpPr txBox="1"/>
          <p:nvPr/>
        </p:nvSpPr>
        <p:spPr>
          <a:xfrm>
            <a:off x="6032877" y="56326"/>
            <a:ext cx="5101474" cy="400110"/>
          </a:xfrm>
          <a:prstGeom prst="rect">
            <a:avLst/>
          </a:prstGeom>
          <a:noFill/>
        </p:spPr>
        <p:txBody>
          <a:bodyPr wrap="square">
            <a:spAutoFit/>
          </a:bodyPr>
          <a:lstStyle/>
          <a:p>
            <a:pPr>
              <a:spcAft>
                <a:spcPts val="600"/>
              </a:spcAft>
            </a:pPr>
            <a:r>
              <a:rPr lang="en-RO" sz="2000" b="1" dirty="0">
                <a:effectLst/>
                <a:latin typeface="+mj-lt"/>
                <a:ea typeface="Calibri" panose="020F0502020204030204" pitchFamily="34" charset="0"/>
                <a:cs typeface="Times New Roman" panose="02020603050405020304" pitchFamily="18" charset="0"/>
              </a:rPr>
              <a:t>A cash flow forecast for the first 12 months</a:t>
            </a:r>
            <a:endParaRPr lang="en-RO" sz="2000" b="1" dirty="0">
              <a:latin typeface="+mj-lt"/>
            </a:endParaRPr>
          </a:p>
        </p:txBody>
      </p:sp>
    </p:spTree>
    <p:extLst>
      <p:ext uri="{BB962C8B-B14F-4D97-AF65-F5344CB8AC3E}">
        <p14:creationId xmlns:p14="http://schemas.microsoft.com/office/powerpoint/2010/main" val="4073736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1" name="Group 1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2" name="Group 1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2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RO"/>
              </a:p>
            </p:txBody>
          </p:sp>
          <p:sp>
            <p:nvSpPr>
              <p:cNvPr id="3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3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4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4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grpSp>
          <p:nvGrpSpPr>
            <p:cNvPr id="13" name="Group 1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2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grpSp>
      </p:grpSp>
      <p:grpSp>
        <p:nvGrpSpPr>
          <p:cNvPr id="52" name="Group 51">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3" name="Rectangle 52">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4"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Calculator, pen, compass, money and a paper with graphs printed on it">
            <a:extLst>
              <a:ext uri="{FF2B5EF4-FFF2-40B4-BE49-F238E27FC236}">
                <a16:creationId xmlns:a16="http://schemas.microsoft.com/office/drawing/2014/main" id="{81A383BC-7E0A-116C-CDDC-223FA2474359}"/>
              </a:ext>
            </a:extLst>
          </p:cNvPr>
          <p:cNvPicPr>
            <a:picLocks noChangeAspect="1"/>
          </p:cNvPicPr>
          <p:nvPr/>
        </p:nvPicPr>
        <p:blipFill rotWithShape="1">
          <a:blip r:embed="rId4"/>
          <a:srcRect l="31749" r="27526" b="-1"/>
          <a:stretch/>
        </p:blipFill>
        <p:spPr>
          <a:xfrm>
            <a:off x="-5597" y="10"/>
            <a:ext cx="4335545" cy="6857990"/>
          </a:xfrm>
          <a:prstGeom prst="rect">
            <a:avLst/>
          </a:prstGeom>
        </p:spPr>
      </p:pic>
      <p:grpSp>
        <p:nvGrpSpPr>
          <p:cNvPr id="56" name="Group 55">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7" name="Rectangle 56">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58"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59"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0" name="Rectangle 59">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61"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2"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3"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4"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5"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6"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7"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8"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69"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0"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1"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2"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3"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4"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5"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6"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7"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8"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79"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0"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1"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2"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3"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4"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5" name="Rectangle 84">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86"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7"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8"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89"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0"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1"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2"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3"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4"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5"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6"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7" name="Rectangle 96">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RO"/>
            </a:p>
          </p:txBody>
        </p:sp>
        <p:sp>
          <p:nvSpPr>
            <p:cNvPr id="98"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99"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0"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1"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2"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3"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4"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5"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6"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7"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8"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09"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sp>
          <p:nvSpPr>
            <p:cNvPr id="110"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RO"/>
            </a:p>
          </p:txBody>
        </p:sp>
      </p:grpSp>
      <p:sp>
        <p:nvSpPr>
          <p:cNvPr id="3" name="TextBox 2">
            <a:extLst>
              <a:ext uri="{FF2B5EF4-FFF2-40B4-BE49-F238E27FC236}">
                <a16:creationId xmlns:a16="http://schemas.microsoft.com/office/drawing/2014/main" id="{559F232F-A469-E4C3-8E35-073F5967F788}"/>
              </a:ext>
            </a:extLst>
          </p:cNvPr>
          <p:cNvSpPr txBox="1"/>
          <p:nvPr/>
        </p:nvSpPr>
        <p:spPr>
          <a:xfrm>
            <a:off x="4390272" y="550863"/>
            <a:ext cx="7749340" cy="3541714"/>
          </a:xfrm>
          <a:prstGeom prst="rect">
            <a:avLst/>
          </a:prstGeom>
        </p:spPr>
        <p:txBody>
          <a:bodyPr vert="horz" lIns="91440" tIns="45720" rIns="91440" bIns="45720" rtlCol="0">
            <a:noAutofit/>
          </a:bodyPr>
          <a:lstStyle/>
          <a:p>
            <a:pPr indent="-228600" defTabSz="914400">
              <a:lnSpc>
                <a:spcPct val="110000"/>
              </a:lnSpc>
              <a:spcAft>
                <a:spcPts val="600"/>
              </a:spcAft>
              <a:buSzPct val="125000"/>
              <a:buFont typeface="Arial" panose="020B0604020202020204" pitchFamily="34" charset="0"/>
              <a:buChar char="•"/>
            </a:pPr>
            <a:r>
              <a:rPr lang="en-US" sz="900" dirty="0" err="1">
                <a:effectLst/>
              </a:rPr>
              <a:t>Akhigbe</a:t>
            </a:r>
            <a:r>
              <a:rPr lang="en-US" sz="900" dirty="0">
                <a:effectLst/>
              </a:rPr>
              <a:t>, A., &amp; Martin, A. D. (2008). Influence of disclosure and governance on risk of US financial services firms following Sarbanes-Oxley. Journal of Banking &amp; Finance, 32(10), 2124-2135.</a:t>
            </a:r>
          </a:p>
          <a:p>
            <a:pPr indent="-228600" defTabSz="914400">
              <a:lnSpc>
                <a:spcPct val="110000"/>
              </a:lnSpc>
              <a:spcAft>
                <a:spcPts val="600"/>
              </a:spcAft>
              <a:buSzPct val="125000"/>
              <a:buFont typeface="Arial" panose="020B0604020202020204" pitchFamily="34" charset="0"/>
              <a:buChar char="•"/>
            </a:pPr>
            <a:r>
              <a:rPr lang="en-US" sz="900" dirty="0">
                <a:effectLst/>
              </a:rPr>
              <a:t>Barney, J. (1991). Firm resources and sustained competitive advantage. Journal of Management, 17(1), 99-120.</a:t>
            </a:r>
          </a:p>
          <a:p>
            <a:pPr indent="-228600" defTabSz="914400">
              <a:lnSpc>
                <a:spcPct val="110000"/>
              </a:lnSpc>
              <a:spcAft>
                <a:spcPts val="600"/>
              </a:spcAft>
              <a:buSzPct val="125000"/>
              <a:buFont typeface="Arial" panose="020B0604020202020204" pitchFamily="34" charset="0"/>
              <a:buChar char="•"/>
            </a:pPr>
            <a:r>
              <a:rPr lang="en-US" sz="900" dirty="0" err="1">
                <a:effectLst/>
              </a:rPr>
              <a:t>Bouncken</a:t>
            </a:r>
            <a:r>
              <a:rPr lang="en-US" sz="900" dirty="0">
                <a:effectLst/>
              </a:rPr>
              <a:t>, R. B., &amp; </a:t>
            </a:r>
            <a:r>
              <a:rPr lang="en-US" sz="900" dirty="0" err="1">
                <a:effectLst/>
              </a:rPr>
              <a:t>Reuschl</a:t>
            </a:r>
            <a:r>
              <a:rPr lang="en-US" sz="900" dirty="0">
                <a:effectLst/>
              </a:rPr>
              <a:t>, A. J. (2018). Coworking-spaces: how a phenomenon of the sharing economy builds a novel trend for the workplace and for entrepreneurship. Review of Managerial Science, 12(1), 317-334. </a:t>
            </a:r>
          </a:p>
          <a:p>
            <a:pPr indent="-228600" defTabSz="914400">
              <a:lnSpc>
                <a:spcPct val="110000"/>
              </a:lnSpc>
              <a:spcAft>
                <a:spcPts val="600"/>
              </a:spcAft>
              <a:buSzPct val="125000"/>
              <a:buFont typeface="Arial" panose="020B0604020202020204" pitchFamily="34" charset="0"/>
              <a:buChar char="•"/>
            </a:pPr>
            <a:r>
              <a:rPr lang="en-US" sz="900" dirty="0">
                <a:effectLst/>
              </a:rPr>
              <a:t>Chaffey, D., &amp; Ellis-Chadwick, F. (2012). Digital marketing: Strategy, implementation and practice. Pearson.</a:t>
            </a:r>
          </a:p>
          <a:p>
            <a:pPr indent="-228600" defTabSz="914400">
              <a:lnSpc>
                <a:spcPct val="110000"/>
              </a:lnSpc>
              <a:spcAft>
                <a:spcPts val="600"/>
              </a:spcAft>
              <a:buSzPct val="125000"/>
              <a:buFont typeface="Arial" panose="020B0604020202020204" pitchFamily="34" charset="0"/>
              <a:buChar char="•"/>
            </a:pPr>
            <a:r>
              <a:rPr lang="en-US" sz="900" dirty="0">
                <a:effectLst/>
              </a:rPr>
              <a:t>De Stefano, V. (2016). The rise of the “just-in-time workforce”: On-demand work, crowd work, and labor protection in the “gig-economy”. Comparative Labor Law &amp; Policy Journal, 37, 471.</a:t>
            </a:r>
          </a:p>
          <a:p>
            <a:pPr indent="-228600" defTabSz="914400">
              <a:lnSpc>
                <a:spcPct val="110000"/>
              </a:lnSpc>
              <a:spcAft>
                <a:spcPts val="600"/>
              </a:spcAft>
              <a:buSzPct val="125000"/>
              <a:buFont typeface="Arial" panose="020B0604020202020204" pitchFamily="34" charset="0"/>
              <a:buChar char="•"/>
            </a:pPr>
            <a:r>
              <a:rPr lang="en-US" sz="900" dirty="0">
                <a:effectLst/>
              </a:rPr>
              <a:t>Gillies, P. (2008). Business Law. Federation Press.</a:t>
            </a:r>
          </a:p>
          <a:p>
            <a:pPr indent="-228600" defTabSz="914400">
              <a:lnSpc>
                <a:spcPct val="110000"/>
              </a:lnSpc>
              <a:spcAft>
                <a:spcPts val="600"/>
              </a:spcAft>
              <a:buSzPct val="125000"/>
              <a:buFont typeface="Arial" panose="020B0604020202020204" pitchFamily="34" charset="0"/>
              <a:buChar char="•"/>
            </a:pPr>
            <a:r>
              <a:rPr lang="en-US" sz="900" dirty="0">
                <a:effectLst/>
              </a:rPr>
              <a:t>Grant, R. M. (2005). Contemporary strategy analysis. Blackwell Publishing.</a:t>
            </a:r>
          </a:p>
          <a:p>
            <a:pPr indent="-228600" defTabSz="914400">
              <a:lnSpc>
                <a:spcPct val="110000"/>
              </a:lnSpc>
              <a:spcAft>
                <a:spcPts val="600"/>
              </a:spcAft>
              <a:buSzPct val="125000"/>
              <a:buFont typeface="Arial" panose="020B0604020202020204" pitchFamily="34" charset="0"/>
              <a:buChar char="•"/>
            </a:pPr>
            <a:r>
              <a:rPr lang="en-US" sz="900" dirty="0" err="1">
                <a:effectLst/>
              </a:rPr>
              <a:t>Hitt</a:t>
            </a:r>
            <a:r>
              <a:rPr lang="en-US" sz="900" dirty="0">
                <a:effectLst/>
              </a:rPr>
              <a:t>, M. A., Ireland, R. D., &amp; </a:t>
            </a:r>
            <a:r>
              <a:rPr lang="en-US" sz="900" dirty="0" err="1">
                <a:effectLst/>
              </a:rPr>
              <a:t>Hoskisson</a:t>
            </a:r>
            <a:r>
              <a:rPr lang="en-US" sz="900" dirty="0">
                <a:effectLst/>
              </a:rPr>
              <a:t>, R. E. (2012). Strategic management concepts and cases: Competitiveness and globalization. Cengage Learning.</a:t>
            </a:r>
          </a:p>
          <a:p>
            <a:pPr indent="-228600" defTabSz="914400">
              <a:lnSpc>
                <a:spcPct val="110000"/>
              </a:lnSpc>
              <a:spcAft>
                <a:spcPts val="600"/>
              </a:spcAft>
              <a:buSzPct val="125000"/>
              <a:buFont typeface="Arial" panose="020B0604020202020204" pitchFamily="34" charset="0"/>
              <a:buChar char="•"/>
            </a:pPr>
            <a:r>
              <a:rPr lang="en-US" sz="900" dirty="0" err="1">
                <a:effectLst/>
              </a:rPr>
              <a:t>Hollensen</a:t>
            </a:r>
            <a:r>
              <a:rPr lang="en-US" sz="900" dirty="0">
                <a:effectLst/>
              </a:rPr>
              <a:t>, S. (2015). Marketing management: A relationship approach. Pearson Education.</a:t>
            </a:r>
          </a:p>
          <a:p>
            <a:pPr indent="-228600" defTabSz="914400">
              <a:lnSpc>
                <a:spcPct val="110000"/>
              </a:lnSpc>
              <a:spcAft>
                <a:spcPts val="600"/>
              </a:spcAft>
              <a:buSzPct val="125000"/>
              <a:buFont typeface="Arial" panose="020B0604020202020204" pitchFamily="34" charset="0"/>
              <a:buChar char="•"/>
            </a:pPr>
            <a:r>
              <a:rPr lang="en-US" sz="900" dirty="0">
                <a:effectLst/>
              </a:rPr>
              <a:t>Evers, M. T., Miller, H., &amp; </a:t>
            </a:r>
            <a:r>
              <a:rPr lang="en-US" sz="900" dirty="0" err="1">
                <a:effectLst/>
              </a:rPr>
              <a:t>Spengel</a:t>
            </a:r>
            <a:r>
              <a:rPr lang="en-US" sz="900" dirty="0">
                <a:effectLst/>
              </a:rPr>
              <a:t>, C. (2015). Intellectual property box regimes: Effective tax rates and tax policy considerations. International Tax and Public Finance, 22(3), 502-530.</a:t>
            </a:r>
          </a:p>
          <a:p>
            <a:pPr indent="-228600" defTabSz="914400">
              <a:lnSpc>
                <a:spcPct val="110000"/>
              </a:lnSpc>
              <a:spcAft>
                <a:spcPts val="600"/>
              </a:spcAft>
              <a:buSzPct val="125000"/>
              <a:buFont typeface="Arial" panose="020B0604020202020204" pitchFamily="34" charset="0"/>
              <a:buChar char="•"/>
            </a:pPr>
            <a:r>
              <a:rPr lang="en-US" sz="900" dirty="0">
                <a:effectLst/>
              </a:rPr>
              <a:t>Kane, G. C., Palmer, D., Phillips, A. N., Kiron, D., &amp; Buckley, N. (2015). Strategy, not technology, drives digital transformation. MIT Sloan Management Review and Deloitte University Press.</a:t>
            </a:r>
          </a:p>
          <a:p>
            <a:pPr indent="-228600" defTabSz="914400">
              <a:lnSpc>
                <a:spcPct val="110000"/>
              </a:lnSpc>
              <a:spcAft>
                <a:spcPts val="600"/>
              </a:spcAft>
              <a:buSzPct val="125000"/>
              <a:buFont typeface="Arial" panose="020B0604020202020204" pitchFamily="34" charset="0"/>
              <a:buChar char="•"/>
            </a:pPr>
            <a:r>
              <a:rPr lang="en-US" sz="900" dirty="0">
                <a:effectLst/>
              </a:rPr>
              <a:t>Kenny, B., &amp; </a:t>
            </a:r>
            <a:r>
              <a:rPr lang="en-US" sz="900" dirty="0" err="1">
                <a:effectLst/>
              </a:rPr>
              <a:t>Hisrich</a:t>
            </a:r>
            <a:r>
              <a:rPr lang="en-US" sz="900" dirty="0">
                <a:effectLst/>
              </a:rPr>
              <a:t>, R. (2016). The intersection of entrepreneurship and selling: An interdisciplinary approach. Journal of Selling, 16(1), 54-67.</a:t>
            </a:r>
          </a:p>
          <a:p>
            <a:pPr indent="-228600" defTabSz="914400">
              <a:lnSpc>
                <a:spcPct val="110000"/>
              </a:lnSpc>
              <a:spcAft>
                <a:spcPts val="600"/>
              </a:spcAft>
              <a:buSzPct val="125000"/>
              <a:buFont typeface="Arial" panose="020B0604020202020204" pitchFamily="34" charset="0"/>
              <a:buChar char="•"/>
            </a:pPr>
            <a:r>
              <a:rPr lang="en-US" sz="900" dirty="0">
                <a:effectLst/>
              </a:rPr>
              <a:t>Kotler, P., &amp; Armstrong, G. (2010). Principles of marketing. Pearson education.</a:t>
            </a:r>
          </a:p>
          <a:p>
            <a:pPr indent="-228600" defTabSz="914400">
              <a:lnSpc>
                <a:spcPct val="110000"/>
              </a:lnSpc>
              <a:spcAft>
                <a:spcPts val="600"/>
              </a:spcAft>
              <a:buSzPct val="125000"/>
              <a:buFont typeface="Arial" panose="020B0604020202020204" pitchFamily="34" charset="0"/>
              <a:buChar char="•"/>
            </a:pPr>
            <a:r>
              <a:rPr lang="en-US" sz="900" dirty="0" err="1">
                <a:effectLst/>
              </a:rPr>
              <a:t>Manyika</a:t>
            </a:r>
            <a:r>
              <a:rPr lang="en-US" sz="900" dirty="0">
                <a:effectLst/>
              </a:rPr>
              <a:t>, J., Chui, M., Brown, B., </a:t>
            </a:r>
            <a:r>
              <a:rPr lang="en-US" sz="900" dirty="0" err="1">
                <a:effectLst/>
              </a:rPr>
              <a:t>Bughin</a:t>
            </a:r>
            <a:r>
              <a:rPr lang="en-US" sz="900" dirty="0">
                <a:effectLst/>
              </a:rPr>
              <a:t>, J., Dobbs, R., Roxburgh, C., &amp; Hung Byers, A. (2011). Big data: The next frontier for innovation, competition, and productivity. McKinsey Global Institute.</a:t>
            </a:r>
          </a:p>
          <a:p>
            <a:pPr indent="-228600" defTabSz="914400">
              <a:lnSpc>
                <a:spcPct val="110000"/>
              </a:lnSpc>
              <a:spcAft>
                <a:spcPts val="600"/>
              </a:spcAft>
              <a:buSzPct val="125000"/>
              <a:buFont typeface="Arial" panose="020B0604020202020204" pitchFamily="34" charset="0"/>
              <a:buChar char="•"/>
            </a:pPr>
            <a:r>
              <a:rPr lang="en-US" sz="900" dirty="0">
                <a:effectLst/>
              </a:rPr>
              <a:t>Mintzberg, H. (1979). The structuring of organizations. Prentice-Hall.</a:t>
            </a:r>
          </a:p>
          <a:p>
            <a:pPr indent="-228600" defTabSz="914400">
              <a:lnSpc>
                <a:spcPct val="110000"/>
              </a:lnSpc>
              <a:spcAft>
                <a:spcPts val="600"/>
              </a:spcAft>
              <a:buSzPct val="125000"/>
              <a:buFont typeface="Arial" panose="020B0604020202020204" pitchFamily="34" charset="0"/>
              <a:buChar char="•"/>
            </a:pPr>
            <a:r>
              <a:rPr lang="en-US" sz="900" dirty="0">
                <a:effectLst/>
              </a:rPr>
              <a:t>Monroe, K. B. (1990). Pricing: Making profitable decisions. McGraw-Hill.</a:t>
            </a:r>
          </a:p>
          <a:p>
            <a:pPr indent="-228600" defTabSz="914400">
              <a:lnSpc>
                <a:spcPct val="110000"/>
              </a:lnSpc>
              <a:spcAft>
                <a:spcPts val="600"/>
              </a:spcAft>
              <a:buSzPct val="125000"/>
              <a:buFont typeface="Arial" panose="020B0604020202020204" pitchFamily="34" charset="0"/>
              <a:buChar char="•"/>
            </a:pPr>
            <a:r>
              <a:rPr lang="en-US" sz="900" dirty="0" err="1">
                <a:effectLst/>
              </a:rPr>
              <a:t>Nohria</a:t>
            </a:r>
            <a:r>
              <a:rPr lang="en-US" sz="900" dirty="0">
                <a:effectLst/>
              </a:rPr>
              <a:t>, N., &amp; Eccles, R. G. (1992). Networks and organizations: Structure, form, and action. Harvard Business Press.</a:t>
            </a:r>
          </a:p>
          <a:p>
            <a:pPr indent="-228600" defTabSz="914400">
              <a:lnSpc>
                <a:spcPct val="110000"/>
              </a:lnSpc>
              <a:spcAft>
                <a:spcPts val="600"/>
              </a:spcAft>
              <a:buSzPct val="125000"/>
              <a:buFont typeface="Arial" panose="020B0604020202020204" pitchFamily="34" charset="0"/>
              <a:buChar char="•"/>
            </a:pPr>
            <a:r>
              <a:rPr lang="en-US" sz="900" dirty="0" err="1">
                <a:effectLst/>
              </a:rPr>
              <a:t>Peavler</a:t>
            </a:r>
            <a:r>
              <a:rPr lang="en-US" sz="900" dirty="0">
                <a:effectLst/>
              </a:rPr>
              <a:t>, R. (2021). The importance of cash flow management. The Balance Small Business.</a:t>
            </a:r>
          </a:p>
          <a:p>
            <a:pPr indent="-228600" defTabSz="914400">
              <a:lnSpc>
                <a:spcPct val="110000"/>
              </a:lnSpc>
              <a:spcAft>
                <a:spcPts val="600"/>
              </a:spcAft>
              <a:buSzPct val="125000"/>
              <a:buFont typeface="Arial" panose="020B0604020202020204" pitchFamily="34" charset="0"/>
              <a:buChar char="•"/>
            </a:pPr>
            <a:r>
              <a:rPr lang="en-US" sz="900" dirty="0">
                <a:effectLst/>
              </a:rPr>
              <a:t>Porter, M. E. (1985). Competitive advantage: Creating and sustaining superior performance. Free Press.</a:t>
            </a:r>
          </a:p>
          <a:p>
            <a:pPr indent="-228600" defTabSz="914400">
              <a:lnSpc>
                <a:spcPct val="110000"/>
              </a:lnSpc>
              <a:spcAft>
                <a:spcPts val="600"/>
              </a:spcAft>
              <a:buSzPct val="125000"/>
              <a:buFont typeface="Arial" panose="020B0604020202020204" pitchFamily="34" charset="0"/>
              <a:buChar char="•"/>
            </a:pPr>
            <a:r>
              <a:rPr lang="en-US" sz="900" dirty="0" err="1">
                <a:effectLst/>
              </a:rPr>
              <a:t>Spulber</a:t>
            </a:r>
            <a:r>
              <a:rPr lang="en-US" sz="900" dirty="0">
                <a:effectLst/>
              </a:rPr>
              <a:t>, D. F. (2009). The theory of the firm: Microeconomics with endogenous entrepreneurs, firms, markets, and organizations. Cambridge University Press.</a:t>
            </a:r>
          </a:p>
          <a:p>
            <a:pPr indent="-228600" defTabSz="914400">
              <a:lnSpc>
                <a:spcPct val="110000"/>
              </a:lnSpc>
              <a:spcAft>
                <a:spcPts val="600"/>
              </a:spcAft>
              <a:buSzPct val="125000"/>
              <a:buFont typeface="Arial" panose="020B0604020202020204" pitchFamily="34" charset="0"/>
              <a:buChar char="•"/>
            </a:pPr>
            <a:r>
              <a:rPr lang="en-US" sz="900" dirty="0">
                <a:effectLst/>
              </a:rPr>
              <a:t>Wasserman, N. (2012). The founder's dilemmas: Anticipating and avoiding the pitfalls that can sink a startup. Princeton University Press.</a:t>
            </a:r>
          </a:p>
          <a:p>
            <a:pPr indent="-228600" defTabSz="914400">
              <a:lnSpc>
                <a:spcPct val="110000"/>
              </a:lnSpc>
              <a:spcAft>
                <a:spcPts val="600"/>
              </a:spcAft>
              <a:buSzPct val="125000"/>
              <a:buFont typeface="Arial" panose="020B0604020202020204" pitchFamily="34" charset="0"/>
              <a:buChar char="•"/>
            </a:pPr>
            <a:r>
              <a:rPr lang="en-US" sz="900" dirty="0" err="1">
                <a:effectLst/>
              </a:rPr>
              <a:t>Westerman</a:t>
            </a:r>
            <a:r>
              <a:rPr lang="en-US" sz="900" dirty="0">
                <a:effectLst/>
              </a:rPr>
              <a:t>, G., </a:t>
            </a:r>
            <a:r>
              <a:rPr lang="en-US" sz="900" dirty="0" err="1">
                <a:effectLst/>
              </a:rPr>
              <a:t>Calméjane</a:t>
            </a:r>
            <a:r>
              <a:rPr lang="en-US" sz="900" dirty="0">
                <a:effectLst/>
              </a:rPr>
              <a:t>, C., Bonnet, D., Ferraris, P., &amp; McAfee, A. (2014). Digital transformation: A roadmap for billion-dollar organizations. MIT Center for Digital Business and Capgemini Consulting.</a:t>
            </a:r>
          </a:p>
        </p:txBody>
      </p:sp>
      <p:sp>
        <p:nvSpPr>
          <p:cNvPr id="6" name="TextBox 5">
            <a:extLst>
              <a:ext uri="{FF2B5EF4-FFF2-40B4-BE49-F238E27FC236}">
                <a16:creationId xmlns:a16="http://schemas.microsoft.com/office/drawing/2014/main" id="{8A40E36C-B69B-C34E-9157-FA99E0CE6DDD}"/>
              </a:ext>
            </a:extLst>
          </p:cNvPr>
          <p:cNvSpPr txBox="1"/>
          <p:nvPr/>
        </p:nvSpPr>
        <p:spPr>
          <a:xfrm>
            <a:off x="4449910" y="93534"/>
            <a:ext cx="6105378" cy="369332"/>
          </a:xfrm>
          <a:prstGeom prst="rect">
            <a:avLst/>
          </a:prstGeom>
          <a:noFill/>
        </p:spPr>
        <p:txBody>
          <a:bodyPr wrap="square">
            <a:spAutoFit/>
          </a:bodyPr>
          <a:lstStyle/>
          <a:p>
            <a:r>
              <a:rPr lang="en-RO" sz="1800" dirty="0">
                <a:effectLst/>
                <a:latin typeface="Calibri" panose="020F0502020204030204" pitchFamily="34" charset="0"/>
                <a:ea typeface="Calibri" panose="020F0502020204030204" pitchFamily="34" charset="0"/>
                <a:cs typeface="Times New Roman" panose="02020603050405020304" pitchFamily="18" charset="0"/>
              </a:rPr>
              <a:t>Reference List</a:t>
            </a:r>
            <a:r>
              <a:rPr lang="en-RO" dirty="0">
                <a:effectLst/>
              </a:rPr>
              <a:t> </a:t>
            </a:r>
            <a:endParaRPr lang="en-RO" dirty="0"/>
          </a:p>
        </p:txBody>
      </p:sp>
    </p:spTree>
    <p:extLst>
      <p:ext uri="{BB962C8B-B14F-4D97-AF65-F5344CB8AC3E}">
        <p14:creationId xmlns:p14="http://schemas.microsoft.com/office/powerpoint/2010/main" val="1964594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Circuit</Template>
  <TotalTime>0</TotalTime>
  <Words>2158</Words>
  <Application>Microsoft Office PowerPoint</Application>
  <PresentationFormat>Widescreen</PresentationFormat>
  <Paragraphs>108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Tw Cen MT</vt:lpstr>
      <vt:lpstr>Circuit</vt:lpstr>
      <vt:lpstr>Digital Skill Academy &amp; Co-working Space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Academy &amp; Co-working Space  </dc:title>
  <dc:creator>TG</dc:creator>
  <cp:lastModifiedBy>Stefan Costache (2126833)</cp:lastModifiedBy>
  <cp:revision>2</cp:revision>
  <dcterms:created xsi:type="dcterms:W3CDTF">2023-10-30T19:42:36Z</dcterms:created>
  <dcterms:modified xsi:type="dcterms:W3CDTF">2023-11-16T22:40:52Z</dcterms:modified>
</cp:coreProperties>
</file>