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545" autoAdjust="0"/>
    <p:restoredTop sz="89617" autoAdjust="0"/>
  </p:normalViewPr>
  <p:slideViewPr>
    <p:cSldViewPr>
      <p:cViewPr varScale="1">
        <p:scale>
          <a:sx n="65" d="100"/>
          <a:sy n="65" d="100"/>
        </p:scale>
        <p:origin x="-1698"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27EA864-8D57-461A-A669-6ACB752E910C}" type="datetimeFigureOut">
              <a:rPr lang="en-IN" smtClean="0"/>
              <a:t>24-02-2023</a:t>
            </a:fld>
            <a:endParaRPr lang="en-IN"/>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3EC8779-7C08-4146-B5DD-4CFD924CD539}" type="slidenum">
              <a:rPr lang="en-IN" smtClean="0"/>
              <a:t>‹#›</a:t>
            </a:fld>
            <a:endParaRPr lang="en-IN"/>
          </a:p>
        </p:txBody>
      </p:sp>
    </p:spTree>
    <p:extLst>
      <p:ext uri="{BB962C8B-B14F-4D97-AF65-F5344CB8AC3E}">
        <p14:creationId xmlns:p14="http://schemas.microsoft.com/office/powerpoint/2010/main" val="30656135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8" Type="http://schemas.openxmlformats.org/officeDocument/2006/relationships/hyperlink" Target="https://www.business-humanrights.org/en/latest-news/mcdonalds-employees-claim-they-were-forced-to-continue-to-work-and-were-kept-in-the-dark-when-a-coworker-caught-covid-19-according-to-a-new-osha-complaint/" TargetMode="External"/><Relationship Id="rId3" Type="http://schemas.openxmlformats.org/officeDocument/2006/relationships/hyperlink" Target="https://www.academia.edu/download/36186444/MCFall2010OldakowskiMcEwen.pdf" TargetMode="External"/><Relationship Id="rId7" Type="http://schemas.openxmlformats.org/officeDocument/2006/relationships/hyperlink" Target="https://slidemodel.com/templates/lewins-change-model-powerpoint-template/" TargetMode="External"/><Relationship Id="rId12" Type="http://schemas.openxmlformats.org/officeDocument/2006/relationships/hyperlink" Target="https://www.theguardian.com/world/2020/may/19/hundreds-of-mcdonalds-employees-placed-on-unpaid-leave-after-covid-19-contact" TargetMode="External"/><Relationship Id="rId2" Type="http://schemas.openxmlformats.org/officeDocument/2006/relationships/slide" Target="../slides/slide17.xml"/><Relationship Id="rId1" Type="http://schemas.openxmlformats.org/officeDocument/2006/relationships/notesMaster" Target="../notesMasters/notesMaster1.xml"/><Relationship Id="rId6" Type="http://schemas.openxmlformats.org/officeDocument/2006/relationships/hyperlink" Target="https://seekingalpha.com/article/4439184-mcdonalds-stock-growing-franchise-and-labor-battles-signal-trouble-ahead" TargetMode="External"/><Relationship Id="rId11" Type="http://schemas.openxmlformats.org/officeDocument/2006/relationships/hyperlink" Target="https://www.torbenrick.eu/blog/change-management/successful-change-management-involve-the-people/" TargetMode="External"/><Relationship Id="rId5" Type="http://schemas.openxmlformats.org/officeDocument/2006/relationships/hyperlink" Target="https://www.pymnts.com/earnings/2023/mcdonalds-leverages-rewards-app-to-mitigate-inflationary-trade-down/" TargetMode="External"/><Relationship Id="rId10" Type="http://schemas.openxmlformats.org/officeDocument/2006/relationships/hyperlink" Target="https://ijcrt.org/papers/IJCRT2004094.pdf" TargetMode="External"/><Relationship Id="rId4" Type="http://schemas.openxmlformats.org/officeDocument/2006/relationships/hyperlink" Target="https://www.pymnts.com/study/consumer-inflation-sentiment-economic-recession-inflation-finance/" TargetMode="External"/><Relationship Id="rId9" Type="http://schemas.openxmlformats.org/officeDocument/2006/relationships/hyperlink" Target="https://theonebrief.com/case-study-mcdonalds-responds-to-the-covid-19-crisis-nb/"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smtClean="0">
                <a:solidFill>
                  <a:schemeClr val="tx1"/>
                </a:solidFill>
                <a:effectLst/>
                <a:latin typeface="+mn-lt"/>
                <a:ea typeface="+mn-ea"/>
                <a:cs typeface="+mn-cs"/>
              </a:rPr>
              <a:t>Underpinning this, this presentation will present an in-depth analysis of the changed management process undertaken by McDonald's in its operational context. Background of the organisation, the reason for the change and its importance in mitigating the issues posed by service-related complications. This presentation will employ the change management model (</a:t>
            </a:r>
            <a:r>
              <a:rPr lang="en-IN" sz="1200" kern="1200" dirty="0" err="1" smtClean="0">
                <a:solidFill>
                  <a:schemeClr val="tx1"/>
                </a:solidFill>
                <a:effectLst/>
                <a:latin typeface="+mn-lt"/>
                <a:ea typeface="+mn-ea"/>
                <a:cs typeface="+mn-cs"/>
              </a:rPr>
              <a:t>Lewin's</a:t>
            </a:r>
            <a:r>
              <a:rPr lang="en-IN" sz="1200" kern="1200" dirty="0" smtClean="0">
                <a:solidFill>
                  <a:schemeClr val="tx1"/>
                </a:solidFill>
                <a:effectLst/>
                <a:latin typeface="+mn-lt"/>
                <a:ea typeface="+mn-ea"/>
                <a:cs typeface="+mn-cs"/>
              </a:rPr>
              <a:t> change management model) to highlight the overall change process in its three phases, i.e. unfreeze, change, and refreeze. The driving element that helped the organisation to amend the change and the resistant factors that posed a barrier will be assessed. The relevant recommendation will be discussed based on the presentation's outcome. </a:t>
            </a:r>
          </a:p>
          <a:p>
            <a:endParaRPr lang="en-IN" dirty="0"/>
          </a:p>
        </p:txBody>
      </p:sp>
      <p:sp>
        <p:nvSpPr>
          <p:cNvPr id="4" name="Slide Number Placeholder 3"/>
          <p:cNvSpPr>
            <a:spLocks noGrp="1"/>
          </p:cNvSpPr>
          <p:nvPr>
            <p:ph type="sldNum" sz="quarter" idx="10"/>
          </p:nvPr>
        </p:nvSpPr>
        <p:spPr/>
        <p:txBody>
          <a:bodyPr/>
          <a:lstStyle/>
          <a:p>
            <a:fld id="{C3EC8779-7C08-4146-B5DD-4CFD924CD539}" type="slidenum">
              <a:rPr lang="en-IN" smtClean="0"/>
              <a:t>2</a:t>
            </a:fld>
            <a:endParaRPr lang="en-IN"/>
          </a:p>
        </p:txBody>
      </p:sp>
    </p:spTree>
    <p:extLst>
      <p:ext uri="{BB962C8B-B14F-4D97-AF65-F5344CB8AC3E}">
        <p14:creationId xmlns:p14="http://schemas.microsoft.com/office/powerpoint/2010/main" val="2869720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smtClean="0">
                <a:solidFill>
                  <a:schemeClr val="tx1"/>
                </a:solidFill>
                <a:effectLst/>
                <a:latin typeface="+mn-lt"/>
                <a:ea typeface="+mn-ea"/>
                <a:cs typeface="+mn-cs"/>
              </a:rPr>
              <a:t>McDonald's is a fast food chain company that generated $23.19 billion in sales annually in 2022. Due to a change in its international clientele's fast food consumption habits, the firm underwent significant management adjustments following the pandemic, as the top-to-bottom management restructuring aimed to </a:t>
            </a:r>
            <a:r>
              <a:rPr lang="en-IN" sz="1200" kern="1200" dirty="0" err="1" smtClean="0">
                <a:solidFill>
                  <a:schemeClr val="tx1"/>
                </a:solidFill>
                <a:effectLst/>
                <a:latin typeface="+mn-lt"/>
                <a:ea typeface="+mn-ea"/>
                <a:cs typeface="+mn-cs"/>
              </a:rPr>
              <a:t>reevaluate</a:t>
            </a:r>
            <a:r>
              <a:rPr lang="en-IN" sz="1200" kern="1200" dirty="0" smtClean="0">
                <a:solidFill>
                  <a:schemeClr val="tx1"/>
                </a:solidFill>
                <a:effectLst/>
                <a:latin typeface="+mn-lt"/>
                <a:ea typeface="+mn-ea"/>
                <a:cs typeface="+mn-cs"/>
              </a:rPr>
              <a:t> the operational plans.</a:t>
            </a:r>
          </a:p>
          <a:p>
            <a:endParaRPr lang="en-IN" dirty="0"/>
          </a:p>
        </p:txBody>
      </p:sp>
      <p:sp>
        <p:nvSpPr>
          <p:cNvPr id="4" name="Slide Number Placeholder 3"/>
          <p:cNvSpPr>
            <a:spLocks noGrp="1"/>
          </p:cNvSpPr>
          <p:nvPr>
            <p:ph type="sldNum" sz="quarter" idx="10"/>
          </p:nvPr>
        </p:nvSpPr>
        <p:spPr/>
        <p:txBody>
          <a:bodyPr/>
          <a:lstStyle/>
          <a:p>
            <a:fld id="{C3EC8779-7C08-4146-B5DD-4CFD924CD539}" type="slidenum">
              <a:rPr lang="en-IN" smtClean="0"/>
              <a:t>3</a:t>
            </a:fld>
            <a:endParaRPr lang="en-IN"/>
          </a:p>
        </p:txBody>
      </p:sp>
    </p:spTree>
    <p:extLst>
      <p:ext uri="{BB962C8B-B14F-4D97-AF65-F5344CB8AC3E}">
        <p14:creationId xmlns:p14="http://schemas.microsoft.com/office/powerpoint/2010/main" val="3674987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smtClean="0">
                <a:solidFill>
                  <a:schemeClr val="tx1"/>
                </a:solidFill>
                <a:effectLst/>
                <a:latin typeface="+mn-lt"/>
                <a:ea typeface="+mn-ea"/>
                <a:cs typeface="+mn-cs"/>
              </a:rPr>
              <a:t>McDonald's management has prioritised implementing a few new measures that are improving their service and assisting them in overcoming obstacles following the pandemic. Management of change depends on several variables, including organisational digitisation, leadership, culture, power, and competitiveness. </a:t>
            </a:r>
          </a:p>
          <a:p>
            <a:endParaRPr lang="en-IN" dirty="0"/>
          </a:p>
        </p:txBody>
      </p:sp>
      <p:sp>
        <p:nvSpPr>
          <p:cNvPr id="4" name="Slide Number Placeholder 3"/>
          <p:cNvSpPr>
            <a:spLocks noGrp="1"/>
          </p:cNvSpPr>
          <p:nvPr>
            <p:ph type="sldNum" sz="quarter" idx="10"/>
          </p:nvPr>
        </p:nvSpPr>
        <p:spPr/>
        <p:txBody>
          <a:bodyPr/>
          <a:lstStyle/>
          <a:p>
            <a:fld id="{C3EC8779-7C08-4146-B5DD-4CFD924CD539}" type="slidenum">
              <a:rPr lang="en-IN" smtClean="0"/>
              <a:t>4</a:t>
            </a:fld>
            <a:endParaRPr lang="en-IN"/>
          </a:p>
        </p:txBody>
      </p:sp>
    </p:spTree>
    <p:extLst>
      <p:ext uri="{BB962C8B-B14F-4D97-AF65-F5344CB8AC3E}">
        <p14:creationId xmlns:p14="http://schemas.microsoft.com/office/powerpoint/2010/main" val="15884137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smtClean="0">
                <a:solidFill>
                  <a:schemeClr val="tx1"/>
                </a:solidFill>
                <a:effectLst/>
                <a:latin typeface="+mn-lt"/>
                <a:ea typeface="+mn-ea"/>
                <a:cs typeface="+mn-cs"/>
              </a:rPr>
              <a:t>The global pandemic's negative effects are the main driver behind the organisation's decision to change. This global supply chain disruption decreased </a:t>
            </a:r>
            <a:r>
              <a:rPr lang="en-IN" sz="1200" kern="1200" dirty="0" err="1" smtClean="0">
                <a:solidFill>
                  <a:schemeClr val="tx1"/>
                </a:solidFill>
                <a:effectLst/>
                <a:latin typeface="+mn-lt"/>
                <a:ea typeface="+mn-ea"/>
                <a:cs typeface="+mn-cs"/>
              </a:rPr>
              <a:t>Mcdonald's</a:t>
            </a:r>
            <a:r>
              <a:rPr lang="en-IN" sz="1200" kern="1200" dirty="0" smtClean="0">
                <a:solidFill>
                  <a:schemeClr val="tx1"/>
                </a:solidFill>
                <a:effectLst/>
                <a:latin typeface="+mn-lt"/>
                <a:ea typeface="+mn-ea"/>
                <a:cs typeface="+mn-cs"/>
              </a:rPr>
              <a:t> operational productivity. Yet with such constraints, McDonald's made some changes to set up new, incredibly effective methods for tackling the issues they faced in the wake of the pandemic.</a:t>
            </a:r>
          </a:p>
          <a:p>
            <a:endParaRPr lang="en-IN" dirty="0"/>
          </a:p>
        </p:txBody>
      </p:sp>
      <p:sp>
        <p:nvSpPr>
          <p:cNvPr id="4" name="Slide Number Placeholder 3"/>
          <p:cNvSpPr>
            <a:spLocks noGrp="1"/>
          </p:cNvSpPr>
          <p:nvPr>
            <p:ph type="sldNum" sz="quarter" idx="10"/>
          </p:nvPr>
        </p:nvSpPr>
        <p:spPr/>
        <p:txBody>
          <a:bodyPr/>
          <a:lstStyle/>
          <a:p>
            <a:fld id="{C3EC8779-7C08-4146-B5DD-4CFD924CD539}" type="slidenum">
              <a:rPr lang="en-IN" smtClean="0"/>
              <a:t>5</a:t>
            </a:fld>
            <a:endParaRPr lang="en-IN"/>
          </a:p>
        </p:txBody>
      </p:sp>
    </p:spTree>
    <p:extLst>
      <p:ext uri="{BB962C8B-B14F-4D97-AF65-F5344CB8AC3E}">
        <p14:creationId xmlns:p14="http://schemas.microsoft.com/office/powerpoint/2010/main" val="14348445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smtClean="0">
                <a:solidFill>
                  <a:schemeClr val="tx1"/>
                </a:solidFill>
                <a:effectLst/>
                <a:latin typeface="+mn-lt"/>
                <a:ea typeface="+mn-ea"/>
                <a:cs typeface="+mn-cs"/>
              </a:rPr>
              <a:t>The </a:t>
            </a:r>
            <a:r>
              <a:rPr lang="en-IN" sz="1200" kern="1200" dirty="0" err="1" smtClean="0">
                <a:solidFill>
                  <a:schemeClr val="tx1"/>
                </a:solidFill>
                <a:effectLst/>
                <a:latin typeface="+mn-lt"/>
                <a:ea typeface="+mn-ea"/>
                <a:cs typeface="+mn-cs"/>
              </a:rPr>
              <a:t>covid</a:t>
            </a:r>
            <a:r>
              <a:rPr lang="en-IN" sz="1200" kern="1200" dirty="0" smtClean="0">
                <a:solidFill>
                  <a:schemeClr val="tx1"/>
                </a:solidFill>
                <a:effectLst/>
                <a:latin typeface="+mn-lt"/>
                <a:ea typeface="+mn-ea"/>
                <a:cs typeface="+mn-cs"/>
              </a:rPr>
              <a:t> 19 pandemic presents challenges for McDonald's, which is the primary driver of the change. As the company is having difficulty retaining staff members and making payroll payments on time, the amend the change effectively has become important.</a:t>
            </a:r>
          </a:p>
          <a:p>
            <a:endParaRPr lang="en-IN" dirty="0"/>
          </a:p>
        </p:txBody>
      </p:sp>
      <p:sp>
        <p:nvSpPr>
          <p:cNvPr id="4" name="Slide Number Placeholder 3"/>
          <p:cNvSpPr>
            <a:spLocks noGrp="1"/>
          </p:cNvSpPr>
          <p:nvPr>
            <p:ph type="sldNum" sz="quarter" idx="10"/>
          </p:nvPr>
        </p:nvSpPr>
        <p:spPr/>
        <p:txBody>
          <a:bodyPr/>
          <a:lstStyle/>
          <a:p>
            <a:fld id="{C3EC8779-7C08-4146-B5DD-4CFD924CD539}" type="slidenum">
              <a:rPr lang="en-IN" smtClean="0"/>
              <a:t>6</a:t>
            </a:fld>
            <a:endParaRPr lang="en-IN"/>
          </a:p>
        </p:txBody>
      </p:sp>
    </p:spTree>
    <p:extLst>
      <p:ext uri="{BB962C8B-B14F-4D97-AF65-F5344CB8AC3E}">
        <p14:creationId xmlns:p14="http://schemas.microsoft.com/office/powerpoint/2010/main" val="5300354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smtClean="0">
                <a:solidFill>
                  <a:schemeClr val="tx1"/>
                </a:solidFill>
                <a:effectLst/>
                <a:latin typeface="+mn-lt"/>
                <a:ea typeface="+mn-ea"/>
                <a:cs typeface="+mn-cs"/>
              </a:rPr>
              <a:t>To develop and maintain long-term operational goals, change is essential. It allows stakeholders to assess the need for change, consider how it can affect the organisation, commit to the change process, and take advantage of the desired outcomes.</a:t>
            </a:r>
          </a:p>
          <a:p>
            <a:endParaRPr lang="en-IN" dirty="0"/>
          </a:p>
        </p:txBody>
      </p:sp>
      <p:sp>
        <p:nvSpPr>
          <p:cNvPr id="4" name="Slide Number Placeholder 3"/>
          <p:cNvSpPr>
            <a:spLocks noGrp="1"/>
          </p:cNvSpPr>
          <p:nvPr>
            <p:ph type="sldNum" sz="quarter" idx="10"/>
          </p:nvPr>
        </p:nvSpPr>
        <p:spPr/>
        <p:txBody>
          <a:bodyPr/>
          <a:lstStyle/>
          <a:p>
            <a:fld id="{C3EC8779-7C08-4146-B5DD-4CFD924CD539}" type="slidenum">
              <a:rPr lang="en-IN" smtClean="0"/>
              <a:t>7</a:t>
            </a:fld>
            <a:endParaRPr lang="en-IN"/>
          </a:p>
        </p:txBody>
      </p:sp>
    </p:spTree>
    <p:extLst>
      <p:ext uri="{BB962C8B-B14F-4D97-AF65-F5344CB8AC3E}">
        <p14:creationId xmlns:p14="http://schemas.microsoft.com/office/powerpoint/2010/main" val="34608632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err="1" smtClean="0">
                <a:solidFill>
                  <a:schemeClr val="tx1"/>
                </a:solidFill>
                <a:effectLst/>
                <a:latin typeface="+mn-lt"/>
                <a:ea typeface="+mn-ea"/>
                <a:cs typeface="+mn-cs"/>
              </a:rPr>
              <a:t>Lewin's</a:t>
            </a:r>
            <a:r>
              <a:rPr lang="en-IN" sz="1200" kern="1200" dirty="0" smtClean="0">
                <a:solidFill>
                  <a:schemeClr val="tx1"/>
                </a:solidFill>
                <a:effectLst/>
                <a:latin typeface="+mn-lt"/>
                <a:ea typeface="+mn-ea"/>
                <a:cs typeface="+mn-cs"/>
              </a:rPr>
              <a:t> change management model involves three phases: identifying the need for change. The change phase covers the entire change process. It can increase the scope and help achieve the change's goals if done well. Ineffective execution could impair the systems' ability to function for the business. In the refreezing phase, strengthening the change within the organisation by rules, laws, and other means is the final step.</a:t>
            </a:r>
          </a:p>
          <a:p>
            <a:endParaRPr lang="en-IN" dirty="0"/>
          </a:p>
        </p:txBody>
      </p:sp>
      <p:sp>
        <p:nvSpPr>
          <p:cNvPr id="4" name="Slide Number Placeholder 3"/>
          <p:cNvSpPr>
            <a:spLocks noGrp="1"/>
          </p:cNvSpPr>
          <p:nvPr>
            <p:ph type="sldNum" sz="quarter" idx="10"/>
          </p:nvPr>
        </p:nvSpPr>
        <p:spPr/>
        <p:txBody>
          <a:bodyPr/>
          <a:lstStyle/>
          <a:p>
            <a:fld id="{C3EC8779-7C08-4146-B5DD-4CFD924CD539}" type="slidenum">
              <a:rPr lang="en-IN" smtClean="0"/>
              <a:t>8</a:t>
            </a:fld>
            <a:endParaRPr lang="en-IN"/>
          </a:p>
        </p:txBody>
      </p:sp>
    </p:spTree>
    <p:extLst>
      <p:ext uri="{BB962C8B-B14F-4D97-AF65-F5344CB8AC3E}">
        <p14:creationId xmlns:p14="http://schemas.microsoft.com/office/powerpoint/2010/main" val="3864327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smtClean="0">
                <a:solidFill>
                  <a:schemeClr val="tx1"/>
                </a:solidFill>
                <a:effectLst/>
                <a:latin typeface="+mn-lt"/>
                <a:ea typeface="+mn-ea"/>
                <a:cs typeface="+mn-cs"/>
              </a:rPr>
              <a:t>In the midst of the COVID-19 pandemic, it was discovered that McDonald's management was uninformed about both public perceptions and the truth about employee health. A system to ensure employees' health, safety and welfare was seen to be necessary at the time. McDonald's concluded that significant data and information needed to be gathered to reach a decision and improve customer service.</a:t>
            </a:r>
          </a:p>
          <a:p>
            <a:endParaRPr lang="en-IN" dirty="0"/>
          </a:p>
        </p:txBody>
      </p:sp>
      <p:sp>
        <p:nvSpPr>
          <p:cNvPr id="4" name="Slide Number Placeholder 3"/>
          <p:cNvSpPr>
            <a:spLocks noGrp="1"/>
          </p:cNvSpPr>
          <p:nvPr>
            <p:ph type="sldNum" sz="quarter" idx="10"/>
          </p:nvPr>
        </p:nvSpPr>
        <p:spPr/>
        <p:txBody>
          <a:bodyPr/>
          <a:lstStyle/>
          <a:p>
            <a:fld id="{C3EC8779-7C08-4146-B5DD-4CFD924CD539}" type="slidenum">
              <a:rPr lang="en-IN" smtClean="0"/>
              <a:t>9</a:t>
            </a:fld>
            <a:endParaRPr lang="en-IN"/>
          </a:p>
        </p:txBody>
      </p:sp>
    </p:spTree>
    <p:extLst>
      <p:ext uri="{BB962C8B-B14F-4D97-AF65-F5344CB8AC3E}">
        <p14:creationId xmlns:p14="http://schemas.microsoft.com/office/powerpoint/2010/main" val="2185113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smtClean="0">
                <a:solidFill>
                  <a:schemeClr val="tx1"/>
                </a:solidFill>
                <a:effectLst/>
                <a:latin typeface="+mn-lt"/>
                <a:ea typeface="+mn-ea"/>
                <a:cs typeface="+mn-cs"/>
              </a:rPr>
              <a:t>McDonald's has designated a senior manager who is in charge of monitoring the well-being of the employees. Throughout the transformation period, the senior manager has consistently updated the staff's health status, helping to retain employee work satisfaction and shifting their focus more towards the growth of the organisation's efforts to improve the quality of its services. As a result, McDonald's implements an employee health programme and monitors employee satisfaction.</a:t>
            </a:r>
          </a:p>
          <a:p>
            <a:endParaRPr lang="en-IN" dirty="0"/>
          </a:p>
        </p:txBody>
      </p:sp>
      <p:sp>
        <p:nvSpPr>
          <p:cNvPr id="4" name="Slide Number Placeholder 3"/>
          <p:cNvSpPr>
            <a:spLocks noGrp="1"/>
          </p:cNvSpPr>
          <p:nvPr>
            <p:ph type="sldNum" sz="quarter" idx="10"/>
          </p:nvPr>
        </p:nvSpPr>
        <p:spPr/>
        <p:txBody>
          <a:bodyPr/>
          <a:lstStyle/>
          <a:p>
            <a:fld id="{C3EC8779-7C08-4146-B5DD-4CFD924CD539}" type="slidenum">
              <a:rPr lang="en-IN" smtClean="0"/>
              <a:t>10</a:t>
            </a:fld>
            <a:endParaRPr lang="en-IN"/>
          </a:p>
        </p:txBody>
      </p:sp>
    </p:spTree>
    <p:extLst>
      <p:ext uri="{BB962C8B-B14F-4D97-AF65-F5344CB8AC3E}">
        <p14:creationId xmlns:p14="http://schemas.microsoft.com/office/powerpoint/2010/main" val="69866948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smtClean="0">
                <a:solidFill>
                  <a:schemeClr val="tx1"/>
                </a:solidFill>
                <a:effectLst/>
                <a:latin typeface="+mn-lt"/>
                <a:ea typeface="+mn-ea"/>
                <a:cs typeface="+mn-cs"/>
              </a:rPr>
              <a:t>The "</a:t>
            </a:r>
            <a:r>
              <a:rPr lang="en-IN" sz="1200" kern="1200" dirty="0" err="1" smtClean="0">
                <a:solidFill>
                  <a:schemeClr val="tx1"/>
                </a:solidFill>
                <a:effectLst/>
                <a:latin typeface="+mn-lt"/>
                <a:ea typeface="+mn-ea"/>
                <a:cs typeface="+mn-cs"/>
              </a:rPr>
              <a:t>MyStuff</a:t>
            </a:r>
            <a:r>
              <a:rPr lang="en-IN" sz="1200" kern="1200" dirty="0" smtClean="0">
                <a:solidFill>
                  <a:schemeClr val="tx1"/>
                </a:solidFill>
                <a:effectLst/>
                <a:latin typeface="+mn-lt"/>
                <a:ea typeface="+mn-ea"/>
                <a:cs typeface="+mn-cs"/>
              </a:rPr>
              <a:t> 2.0" system was modified to allow stakeholders to check if employees were fit to work by using Lateral Flow Tests (LFTs). Delivering a sufficient online training session, presenting effective sanitisation techniques and hygiene, and defining ideal work conditions</a:t>
            </a:r>
          </a:p>
          <a:p>
            <a:endParaRPr lang="en-IN" dirty="0"/>
          </a:p>
        </p:txBody>
      </p:sp>
      <p:sp>
        <p:nvSpPr>
          <p:cNvPr id="4" name="Slide Number Placeholder 3"/>
          <p:cNvSpPr>
            <a:spLocks noGrp="1"/>
          </p:cNvSpPr>
          <p:nvPr>
            <p:ph type="sldNum" sz="quarter" idx="10"/>
          </p:nvPr>
        </p:nvSpPr>
        <p:spPr/>
        <p:txBody>
          <a:bodyPr/>
          <a:lstStyle/>
          <a:p>
            <a:fld id="{C3EC8779-7C08-4146-B5DD-4CFD924CD539}" type="slidenum">
              <a:rPr lang="en-IN" smtClean="0"/>
              <a:t>11</a:t>
            </a:fld>
            <a:endParaRPr lang="en-IN"/>
          </a:p>
        </p:txBody>
      </p:sp>
    </p:spTree>
    <p:extLst>
      <p:ext uri="{BB962C8B-B14F-4D97-AF65-F5344CB8AC3E}">
        <p14:creationId xmlns:p14="http://schemas.microsoft.com/office/powerpoint/2010/main" val="72801202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smtClean="0">
                <a:solidFill>
                  <a:schemeClr val="tx1"/>
                </a:solidFill>
                <a:effectLst/>
                <a:latin typeface="+mn-lt"/>
                <a:ea typeface="+mn-ea"/>
                <a:cs typeface="+mn-cs"/>
              </a:rPr>
              <a:t>This was analysed from the recent survey that consumer behaviour transformed after the COVID-19 pandemic, as customers </a:t>
            </a:r>
            <a:r>
              <a:rPr lang="en-IN" sz="1200" kern="1200" dirty="0" err="1" smtClean="0">
                <a:solidFill>
                  <a:schemeClr val="tx1"/>
                </a:solidFill>
                <a:effectLst/>
                <a:latin typeface="+mn-lt"/>
                <a:ea typeface="+mn-ea"/>
                <a:cs typeface="+mn-cs"/>
              </a:rPr>
              <a:t>prefferedto</a:t>
            </a:r>
            <a:r>
              <a:rPr lang="en-IN" sz="1200" kern="1200" dirty="0" smtClean="0">
                <a:solidFill>
                  <a:schemeClr val="tx1"/>
                </a:solidFill>
                <a:effectLst/>
                <a:latin typeface="+mn-lt"/>
                <a:ea typeface="+mn-ea"/>
                <a:cs typeface="+mn-cs"/>
              </a:rPr>
              <a:t> eat foods at home rather than going out of going to restaurants. </a:t>
            </a:r>
          </a:p>
          <a:p>
            <a:endParaRPr lang="en-IN" dirty="0"/>
          </a:p>
        </p:txBody>
      </p:sp>
      <p:sp>
        <p:nvSpPr>
          <p:cNvPr id="4" name="Slide Number Placeholder 3"/>
          <p:cNvSpPr>
            <a:spLocks noGrp="1"/>
          </p:cNvSpPr>
          <p:nvPr>
            <p:ph type="sldNum" sz="quarter" idx="10"/>
          </p:nvPr>
        </p:nvSpPr>
        <p:spPr/>
        <p:txBody>
          <a:bodyPr/>
          <a:lstStyle/>
          <a:p>
            <a:fld id="{C3EC8779-7C08-4146-B5DD-4CFD924CD539}" type="slidenum">
              <a:rPr lang="en-IN" smtClean="0"/>
              <a:t>12</a:t>
            </a:fld>
            <a:endParaRPr lang="en-IN"/>
          </a:p>
        </p:txBody>
      </p:sp>
    </p:spTree>
    <p:extLst>
      <p:ext uri="{BB962C8B-B14F-4D97-AF65-F5344CB8AC3E}">
        <p14:creationId xmlns:p14="http://schemas.microsoft.com/office/powerpoint/2010/main" val="403291675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smtClean="0">
                <a:solidFill>
                  <a:schemeClr val="tx1"/>
                </a:solidFill>
                <a:effectLst/>
                <a:latin typeface="+mn-lt"/>
                <a:ea typeface="+mn-ea"/>
                <a:cs typeface="+mn-cs"/>
              </a:rPr>
              <a:t>Employees were reportedly forced to labour during the height of COVID-19, which resulted in an unethical operating procedure. Over 150 McDonald's restaurants in Melbourne suffered greatly due to employee protests over unpaid wages.</a:t>
            </a:r>
          </a:p>
          <a:p>
            <a:endParaRPr lang="en-IN" dirty="0"/>
          </a:p>
        </p:txBody>
      </p:sp>
      <p:sp>
        <p:nvSpPr>
          <p:cNvPr id="4" name="Slide Number Placeholder 3"/>
          <p:cNvSpPr>
            <a:spLocks noGrp="1"/>
          </p:cNvSpPr>
          <p:nvPr>
            <p:ph type="sldNum" sz="quarter" idx="10"/>
          </p:nvPr>
        </p:nvSpPr>
        <p:spPr/>
        <p:txBody>
          <a:bodyPr/>
          <a:lstStyle/>
          <a:p>
            <a:fld id="{C3EC8779-7C08-4146-B5DD-4CFD924CD539}" type="slidenum">
              <a:rPr lang="en-IN" smtClean="0"/>
              <a:t>13</a:t>
            </a:fld>
            <a:endParaRPr lang="en-IN"/>
          </a:p>
        </p:txBody>
      </p:sp>
    </p:spTree>
    <p:extLst>
      <p:ext uri="{BB962C8B-B14F-4D97-AF65-F5344CB8AC3E}">
        <p14:creationId xmlns:p14="http://schemas.microsoft.com/office/powerpoint/2010/main" val="113131954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smtClean="0">
                <a:solidFill>
                  <a:schemeClr val="tx1"/>
                </a:solidFill>
                <a:effectLst/>
                <a:latin typeface="+mn-lt"/>
                <a:ea typeface="+mn-ea"/>
                <a:cs typeface="+mn-cs"/>
              </a:rPr>
              <a:t>The employees communicate with McDonald's top management and know the adjustments. Employees have developed a strategic aim that is aiding in maintaining the goals and objectives of change management for McDonald's and the motivation behind it.</a:t>
            </a:r>
          </a:p>
          <a:p>
            <a:endParaRPr lang="en-IN" dirty="0"/>
          </a:p>
        </p:txBody>
      </p:sp>
      <p:sp>
        <p:nvSpPr>
          <p:cNvPr id="4" name="Slide Number Placeholder 3"/>
          <p:cNvSpPr>
            <a:spLocks noGrp="1"/>
          </p:cNvSpPr>
          <p:nvPr>
            <p:ph type="sldNum" sz="quarter" idx="10"/>
          </p:nvPr>
        </p:nvSpPr>
        <p:spPr/>
        <p:txBody>
          <a:bodyPr/>
          <a:lstStyle/>
          <a:p>
            <a:fld id="{C3EC8779-7C08-4146-B5DD-4CFD924CD539}" type="slidenum">
              <a:rPr lang="en-IN" smtClean="0"/>
              <a:t>14</a:t>
            </a:fld>
            <a:endParaRPr lang="en-IN"/>
          </a:p>
        </p:txBody>
      </p:sp>
    </p:spTree>
    <p:extLst>
      <p:ext uri="{BB962C8B-B14F-4D97-AF65-F5344CB8AC3E}">
        <p14:creationId xmlns:p14="http://schemas.microsoft.com/office/powerpoint/2010/main" val="116858256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smtClean="0">
                <a:solidFill>
                  <a:schemeClr val="tx1"/>
                </a:solidFill>
                <a:effectLst/>
                <a:latin typeface="+mn-lt"/>
                <a:ea typeface="+mn-ea"/>
                <a:cs typeface="+mn-cs"/>
              </a:rPr>
              <a:t>It has been established that McDonald's had issues both before and after the </a:t>
            </a:r>
            <a:r>
              <a:rPr lang="en-IN" sz="1200" kern="1200" dirty="0" err="1" smtClean="0">
                <a:solidFill>
                  <a:schemeClr val="tx1"/>
                </a:solidFill>
                <a:effectLst/>
                <a:latin typeface="+mn-lt"/>
                <a:ea typeface="+mn-ea"/>
                <a:cs typeface="+mn-cs"/>
              </a:rPr>
              <a:t>covid</a:t>
            </a:r>
            <a:r>
              <a:rPr lang="en-IN" sz="1200" kern="1200" dirty="0" smtClean="0">
                <a:solidFill>
                  <a:schemeClr val="tx1"/>
                </a:solidFill>
                <a:effectLst/>
                <a:latin typeface="+mn-lt"/>
                <a:ea typeface="+mn-ea"/>
                <a:cs typeface="+mn-cs"/>
              </a:rPr>
              <a:t> pandemic. Due to a diminished consumer base brought on by the </a:t>
            </a:r>
            <a:r>
              <a:rPr lang="en-IN" sz="1200" kern="1200" dirty="0" err="1" smtClean="0">
                <a:solidFill>
                  <a:schemeClr val="tx1"/>
                </a:solidFill>
                <a:effectLst/>
                <a:latin typeface="+mn-lt"/>
                <a:ea typeface="+mn-ea"/>
                <a:cs typeface="+mn-cs"/>
              </a:rPr>
              <a:t>ongoing</a:t>
            </a:r>
            <a:r>
              <a:rPr lang="en-IN" sz="1200" kern="1200" dirty="0" smtClean="0">
                <a:solidFill>
                  <a:schemeClr val="tx1"/>
                </a:solidFill>
                <a:effectLst/>
                <a:latin typeface="+mn-lt"/>
                <a:ea typeface="+mn-ea"/>
                <a:cs typeface="+mn-cs"/>
              </a:rPr>
              <a:t> COVID-19 pandemic, McDonald's has needed help operating. As a result, it changed its management strategy, which made it possible to foresee how the company's services would evolve. The need for change, the process of bringing about change, and how McDonald's strengthened the change by improving their COVID-19 rules were all identified using </a:t>
            </a:r>
            <a:r>
              <a:rPr lang="en-IN" sz="1200" kern="1200" dirty="0" err="1" smtClean="0">
                <a:solidFill>
                  <a:schemeClr val="tx1"/>
                </a:solidFill>
                <a:effectLst/>
                <a:latin typeface="+mn-lt"/>
                <a:ea typeface="+mn-ea"/>
                <a:cs typeface="+mn-cs"/>
              </a:rPr>
              <a:t>Lewin's</a:t>
            </a:r>
            <a:r>
              <a:rPr lang="en-IN" sz="1200" kern="1200" dirty="0" smtClean="0">
                <a:solidFill>
                  <a:schemeClr val="tx1"/>
                </a:solidFill>
                <a:effectLst/>
                <a:latin typeface="+mn-lt"/>
                <a:ea typeface="+mn-ea"/>
                <a:cs typeface="+mn-cs"/>
              </a:rPr>
              <a:t> change management model.</a:t>
            </a:r>
          </a:p>
          <a:p>
            <a:endParaRPr lang="en-IN" dirty="0"/>
          </a:p>
        </p:txBody>
      </p:sp>
      <p:sp>
        <p:nvSpPr>
          <p:cNvPr id="4" name="Slide Number Placeholder 3"/>
          <p:cNvSpPr>
            <a:spLocks noGrp="1"/>
          </p:cNvSpPr>
          <p:nvPr>
            <p:ph type="sldNum" sz="quarter" idx="10"/>
          </p:nvPr>
        </p:nvSpPr>
        <p:spPr/>
        <p:txBody>
          <a:bodyPr/>
          <a:lstStyle/>
          <a:p>
            <a:fld id="{C3EC8779-7C08-4146-B5DD-4CFD924CD539}" type="slidenum">
              <a:rPr lang="en-IN" smtClean="0"/>
              <a:t>15</a:t>
            </a:fld>
            <a:endParaRPr lang="en-IN"/>
          </a:p>
        </p:txBody>
      </p:sp>
    </p:spTree>
    <p:extLst>
      <p:ext uri="{BB962C8B-B14F-4D97-AF65-F5344CB8AC3E}">
        <p14:creationId xmlns:p14="http://schemas.microsoft.com/office/powerpoint/2010/main" val="223337748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smtClean="0">
                <a:solidFill>
                  <a:schemeClr val="tx1"/>
                </a:solidFill>
                <a:effectLst/>
                <a:latin typeface="+mn-lt"/>
                <a:ea typeface="+mn-ea"/>
                <a:cs typeface="+mn-cs"/>
              </a:rPr>
              <a:t>Systems like "</a:t>
            </a:r>
            <a:r>
              <a:rPr lang="en-IN" sz="1200" kern="1200" dirty="0" err="1" smtClean="0">
                <a:solidFill>
                  <a:schemeClr val="tx1"/>
                </a:solidFill>
                <a:effectLst/>
                <a:latin typeface="+mn-lt"/>
                <a:ea typeface="+mn-ea"/>
                <a:cs typeface="+mn-cs"/>
              </a:rPr>
              <a:t>MyStuff</a:t>
            </a:r>
            <a:r>
              <a:rPr lang="en-IN" sz="1200" kern="1200" dirty="0" smtClean="0">
                <a:solidFill>
                  <a:schemeClr val="tx1"/>
                </a:solidFill>
                <a:effectLst/>
                <a:latin typeface="+mn-lt"/>
                <a:ea typeface="+mn-ea"/>
                <a:cs typeface="+mn-cs"/>
              </a:rPr>
              <a:t> 2.0" can help the management of </a:t>
            </a:r>
            <a:r>
              <a:rPr lang="en-IN" sz="1200" kern="1200" dirty="0" err="1" smtClean="0">
                <a:solidFill>
                  <a:schemeClr val="tx1"/>
                </a:solidFill>
                <a:effectLst/>
                <a:latin typeface="+mn-lt"/>
                <a:ea typeface="+mn-ea"/>
                <a:cs typeface="+mn-cs"/>
              </a:rPr>
              <a:t>Mcdonald's</a:t>
            </a:r>
            <a:r>
              <a:rPr lang="en-IN" sz="1200" kern="1200" dirty="0" smtClean="0">
                <a:solidFill>
                  <a:schemeClr val="tx1"/>
                </a:solidFill>
                <a:effectLst/>
                <a:latin typeface="+mn-lt"/>
                <a:ea typeface="+mn-ea"/>
                <a:cs typeface="+mn-cs"/>
              </a:rPr>
              <a:t> effectively mitigate the impacts of employee protests observed in Melbourne. As the unethical practice of continuing operations in the peak,  providing adequate online training to the employees can help </a:t>
            </a:r>
            <a:r>
              <a:rPr lang="en-IN" sz="1200" kern="1200" dirty="0" err="1" smtClean="0">
                <a:solidFill>
                  <a:schemeClr val="tx1"/>
                </a:solidFill>
                <a:effectLst/>
                <a:latin typeface="+mn-lt"/>
                <a:ea typeface="+mn-ea"/>
                <a:cs typeface="+mn-cs"/>
              </a:rPr>
              <a:t>Mcdonald's</a:t>
            </a:r>
            <a:r>
              <a:rPr lang="en-IN" sz="1200" kern="1200" dirty="0" smtClean="0">
                <a:solidFill>
                  <a:schemeClr val="tx1"/>
                </a:solidFill>
                <a:effectLst/>
                <a:latin typeface="+mn-lt"/>
                <a:ea typeface="+mn-ea"/>
                <a:cs typeface="+mn-cs"/>
              </a:rPr>
              <a:t> to manage and control the workforce effectively.</a:t>
            </a:r>
          </a:p>
          <a:p>
            <a:r>
              <a:rPr lang="en-IN" sz="1200" kern="1200" dirty="0" smtClean="0">
                <a:solidFill>
                  <a:schemeClr val="tx1"/>
                </a:solidFill>
                <a:effectLst/>
                <a:latin typeface="+mn-lt"/>
                <a:ea typeface="+mn-ea"/>
                <a:cs typeface="+mn-cs"/>
              </a:rPr>
              <a:t> </a:t>
            </a:r>
            <a:endParaRPr lang="en-IN" dirty="0"/>
          </a:p>
        </p:txBody>
      </p:sp>
      <p:sp>
        <p:nvSpPr>
          <p:cNvPr id="4" name="Slide Number Placeholder 3"/>
          <p:cNvSpPr>
            <a:spLocks noGrp="1"/>
          </p:cNvSpPr>
          <p:nvPr>
            <p:ph type="sldNum" sz="quarter" idx="10"/>
          </p:nvPr>
        </p:nvSpPr>
        <p:spPr/>
        <p:txBody>
          <a:bodyPr/>
          <a:lstStyle/>
          <a:p>
            <a:fld id="{C3EC8779-7C08-4146-B5DD-4CFD924CD539}" type="slidenum">
              <a:rPr lang="en-IN" smtClean="0"/>
              <a:t>16</a:t>
            </a:fld>
            <a:endParaRPr lang="en-IN"/>
          </a:p>
        </p:txBody>
      </p:sp>
    </p:spTree>
    <p:extLst>
      <p:ext uri="{BB962C8B-B14F-4D97-AF65-F5344CB8AC3E}">
        <p14:creationId xmlns:p14="http://schemas.microsoft.com/office/powerpoint/2010/main" val="310871212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err="1" smtClean="0">
                <a:solidFill>
                  <a:schemeClr val="tx1"/>
                </a:solidFill>
                <a:effectLst/>
                <a:latin typeface="+mn-lt"/>
                <a:ea typeface="+mn-ea"/>
                <a:cs typeface="+mn-cs"/>
              </a:rPr>
              <a:t>Oldakowski</a:t>
            </a:r>
            <a:r>
              <a:rPr lang="en-GB" sz="1200" kern="1200" dirty="0" smtClean="0">
                <a:solidFill>
                  <a:schemeClr val="tx1"/>
                </a:solidFill>
                <a:effectLst/>
                <a:latin typeface="+mn-lt"/>
                <a:ea typeface="+mn-ea"/>
                <a:cs typeface="+mn-cs"/>
              </a:rPr>
              <a:t>, R., and McEwen, J. (2020). The diffusion of American fast food to Ecuador. </a:t>
            </a:r>
            <a:r>
              <a:rPr lang="en-IN" sz="1200" i="1" kern="1200" dirty="0" smtClean="0">
                <a:solidFill>
                  <a:schemeClr val="tx1"/>
                </a:solidFill>
                <a:effectLst/>
                <a:latin typeface="+mn-lt"/>
                <a:ea typeface="+mn-ea"/>
                <a:cs typeface="+mn-cs"/>
              </a:rPr>
              <a:t>Material Culture</a:t>
            </a:r>
            <a:r>
              <a:rPr lang="en-IN" sz="1200" kern="1200" dirty="0" smtClean="0">
                <a:solidFill>
                  <a:schemeClr val="tx1"/>
                </a:solidFill>
                <a:effectLst/>
                <a:latin typeface="+mn-lt"/>
                <a:ea typeface="+mn-ea"/>
                <a:cs typeface="+mn-cs"/>
              </a:rPr>
              <a:t>, 28-49. </a:t>
            </a:r>
            <a:r>
              <a:rPr lang="en-IN" sz="1200" u="sng" kern="1200" dirty="0" smtClean="0">
                <a:solidFill>
                  <a:schemeClr val="tx1"/>
                </a:solidFill>
                <a:effectLst/>
                <a:latin typeface="+mn-lt"/>
                <a:ea typeface="+mn-ea"/>
                <a:cs typeface="+mn-cs"/>
                <a:hlinkClick r:id="rId3"/>
              </a:rPr>
              <a:t>https://www.academia.edu/download/36186444/MCFall2010OldakowskiMcEwen.pdf</a:t>
            </a:r>
            <a:endParaRPr lang="en-IN" sz="1200" kern="1200" dirty="0" smtClean="0">
              <a:solidFill>
                <a:schemeClr val="tx1"/>
              </a:solidFill>
              <a:effectLst/>
              <a:latin typeface="+mn-lt"/>
              <a:ea typeface="+mn-ea"/>
              <a:cs typeface="+mn-cs"/>
            </a:endParaRPr>
          </a:p>
          <a:p>
            <a:r>
              <a:rPr lang="en-IN" sz="1200" kern="1200" dirty="0" smtClean="0">
                <a:solidFill>
                  <a:schemeClr val="tx1"/>
                </a:solidFill>
                <a:effectLst/>
                <a:latin typeface="+mn-lt"/>
                <a:ea typeface="+mn-ea"/>
                <a:cs typeface="+mn-cs"/>
              </a:rPr>
              <a:t>PYMNTS (2022). </a:t>
            </a:r>
            <a:r>
              <a:rPr lang="en-IN" sz="1200" i="1" kern="1200" dirty="0" smtClean="0">
                <a:solidFill>
                  <a:schemeClr val="tx1"/>
                </a:solidFill>
                <a:effectLst/>
                <a:latin typeface="+mn-lt"/>
                <a:ea typeface="+mn-ea"/>
                <a:cs typeface="+mn-cs"/>
              </a:rPr>
              <a:t>Consumer Inflation Sentiment - August 2022 | PYMNTS.com</a:t>
            </a:r>
            <a:r>
              <a:rPr lang="en-IN" sz="1200" kern="1200" dirty="0" smtClean="0">
                <a:solidFill>
                  <a:schemeClr val="tx1"/>
                </a:solidFill>
                <a:effectLst/>
                <a:latin typeface="+mn-lt"/>
                <a:ea typeface="+mn-ea"/>
                <a:cs typeface="+mn-cs"/>
              </a:rPr>
              <a:t>. [online] Available at: </a:t>
            </a:r>
            <a:r>
              <a:rPr lang="en-IN" sz="1200" u="sng" kern="1200" dirty="0" smtClean="0">
                <a:solidFill>
                  <a:schemeClr val="tx1"/>
                </a:solidFill>
                <a:effectLst/>
                <a:latin typeface="+mn-lt"/>
                <a:ea typeface="+mn-ea"/>
                <a:cs typeface="+mn-cs"/>
                <a:hlinkClick r:id="rId4"/>
              </a:rPr>
              <a:t>https://www.pymnts.com/study/consumer-inflation-sentiment-economic-recession-inflation-finance/</a:t>
            </a:r>
            <a:r>
              <a:rPr lang="en-IN" sz="1200" kern="1200" dirty="0" smtClean="0">
                <a:solidFill>
                  <a:schemeClr val="tx1"/>
                </a:solidFill>
                <a:effectLst/>
                <a:latin typeface="+mn-lt"/>
                <a:ea typeface="+mn-ea"/>
                <a:cs typeface="+mn-cs"/>
              </a:rPr>
              <a:t>.</a:t>
            </a:r>
          </a:p>
          <a:p>
            <a:r>
              <a:rPr lang="en-IN" sz="1200" kern="1200" dirty="0" smtClean="0">
                <a:solidFill>
                  <a:schemeClr val="tx1"/>
                </a:solidFill>
                <a:effectLst/>
                <a:latin typeface="+mn-lt"/>
                <a:ea typeface="+mn-ea"/>
                <a:cs typeface="+mn-cs"/>
              </a:rPr>
              <a:t>PYMNTS (2023). </a:t>
            </a:r>
            <a:r>
              <a:rPr lang="en-IN" sz="1200" i="1" kern="1200" dirty="0" smtClean="0">
                <a:solidFill>
                  <a:schemeClr val="tx1"/>
                </a:solidFill>
                <a:effectLst/>
                <a:latin typeface="+mn-lt"/>
                <a:ea typeface="+mn-ea"/>
                <a:cs typeface="+mn-cs"/>
              </a:rPr>
              <a:t>McDonald’s Leverages Rewards App to Mitigate Inflationary Trade-Down</a:t>
            </a:r>
            <a:r>
              <a:rPr lang="en-IN" sz="1200" kern="1200" dirty="0" smtClean="0">
                <a:solidFill>
                  <a:schemeClr val="tx1"/>
                </a:solidFill>
                <a:effectLst/>
                <a:latin typeface="+mn-lt"/>
                <a:ea typeface="+mn-ea"/>
                <a:cs typeface="+mn-cs"/>
              </a:rPr>
              <a:t>. [online] www.pymnts.com. Available at: </a:t>
            </a:r>
            <a:r>
              <a:rPr lang="en-IN" sz="1200" u="sng" kern="1200" dirty="0" smtClean="0">
                <a:solidFill>
                  <a:schemeClr val="tx1"/>
                </a:solidFill>
                <a:effectLst/>
                <a:latin typeface="+mn-lt"/>
                <a:ea typeface="+mn-ea"/>
                <a:cs typeface="+mn-cs"/>
                <a:hlinkClick r:id="rId5"/>
              </a:rPr>
              <a:t>https://www.pymnts.com/earnings/2023/mcdonalds-leverages-rewards-app-to-mitigate-inflationary-trade-down/</a:t>
            </a:r>
            <a:r>
              <a:rPr lang="en-IN" sz="1200" kern="1200" dirty="0" smtClean="0">
                <a:solidFill>
                  <a:schemeClr val="tx1"/>
                </a:solidFill>
                <a:effectLst/>
                <a:latin typeface="+mn-lt"/>
                <a:ea typeface="+mn-ea"/>
                <a:cs typeface="+mn-cs"/>
              </a:rPr>
              <a:t>.[Accessed 24 Feb. 2023].</a:t>
            </a:r>
          </a:p>
          <a:p>
            <a:r>
              <a:rPr lang="en-GB" sz="1200" kern="1200" dirty="0" smtClean="0">
                <a:solidFill>
                  <a:schemeClr val="tx1"/>
                </a:solidFill>
                <a:effectLst/>
                <a:latin typeface="+mn-lt"/>
                <a:ea typeface="+mn-ea"/>
                <a:cs typeface="+mn-cs"/>
              </a:rPr>
              <a:t>Schwartz</a:t>
            </a:r>
            <a:r>
              <a:rPr lang="en-IN" sz="1200" kern="1200" dirty="0" smtClean="0">
                <a:solidFill>
                  <a:schemeClr val="tx1"/>
                </a:solidFill>
                <a:effectLst/>
                <a:latin typeface="+mn-lt"/>
                <a:ea typeface="+mn-ea"/>
                <a:cs typeface="+mn-cs"/>
              </a:rPr>
              <a:t>, H., (2022). </a:t>
            </a:r>
            <a:r>
              <a:rPr lang="en-IN" sz="1200" i="1" kern="1200" dirty="0" smtClean="0">
                <a:solidFill>
                  <a:schemeClr val="tx1"/>
                </a:solidFill>
                <a:effectLst/>
                <a:latin typeface="+mn-lt"/>
                <a:ea typeface="+mn-ea"/>
                <a:cs typeface="+mn-cs"/>
              </a:rPr>
              <a:t>McDonald’s: Growing Challenges Signal Trouble For This Stock (NYSE:MCD) | Seeking Alpha</a:t>
            </a:r>
            <a:r>
              <a:rPr lang="en-IN" sz="1200" kern="1200" dirty="0" smtClean="0">
                <a:solidFill>
                  <a:schemeClr val="tx1"/>
                </a:solidFill>
                <a:effectLst/>
                <a:latin typeface="+mn-lt"/>
                <a:ea typeface="+mn-ea"/>
                <a:cs typeface="+mn-cs"/>
              </a:rPr>
              <a:t>. [online] Available at: </a:t>
            </a:r>
            <a:r>
              <a:rPr lang="en-IN" sz="1200" u="sng" kern="1200" dirty="0" smtClean="0">
                <a:solidFill>
                  <a:schemeClr val="tx1"/>
                </a:solidFill>
                <a:effectLst/>
                <a:latin typeface="+mn-lt"/>
                <a:ea typeface="+mn-ea"/>
                <a:cs typeface="+mn-cs"/>
                <a:hlinkClick r:id="rId6"/>
              </a:rPr>
              <a:t>https://seekingalpha.com/article/4439184-mcdonalds-stock-growing-franchise-and-labor-battles-signal-trouble-ahead</a:t>
            </a:r>
            <a:r>
              <a:rPr lang="en-IN" sz="1200" kern="1200" dirty="0" smtClean="0">
                <a:solidFill>
                  <a:schemeClr val="tx1"/>
                </a:solidFill>
                <a:effectLst/>
                <a:latin typeface="+mn-lt"/>
                <a:ea typeface="+mn-ea"/>
                <a:cs typeface="+mn-cs"/>
              </a:rPr>
              <a:t>.</a:t>
            </a:r>
          </a:p>
          <a:p>
            <a:r>
              <a:rPr lang="en-IN" sz="1200" kern="1200" dirty="0" err="1" smtClean="0">
                <a:solidFill>
                  <a:schemeClr val="tx1"/>
                </a:solidFill>
                <a:effectLst/>
                <a:latin typeface="+mn-lt"/>
                <a:ea typeface="+mn-ea"/>
                <a:cs typeface="+mn-cs"/>
              </a:rPr>
              <a:t>SlideModel</a:t>
            </a:r>
            <a:r>
              <a:rPr lang="en-IN" sz="1200" kern="1200" dirty="0" smtClean="0">
                <a:solidFill>
                  <a:schemeClr val="tx1"/>
                </a:solidFill>
                <a:effectLst/>
                <a:latin typeface="+mn-lt"/>
                <a:ea typeface="+mn-ea"/>
                <a:cs typeface="+mn-cs"/>
              </a:rPr>
              <a:t> (2020). </a:t>
            </a:r>
            <a:r>
              <a:rPr lang="en-IN" sz="1200" i="1" kern="1200" dirty="0" err="1" smtClean="0">
                <a:solidFill>
                  <a:schemeClr val="tx1"/>
                </a:solidFill>
                <a:effectLst/>
                <a:latin typeface="+mn-lt"/>
                <a:ea typeface="+mn-ea"/>
                <a:cs typeface="+mn-cs"/>
              </a:rPr>
              <a:t>Lewin’s</a:t>
            </a:r>
            <a:r>
              <a:rPr lang="en-IN" sz="1200" i="1" kern="1200" dirty="0" smtClean="0">
                <a:solidFill>
                  <a:schemeClr val="tx1"/>
                </a:solidFill>
                <a:effectLst/>
                <a:latin typeface="+mn-lt"/>
                <a:ea typeface="+mn-ea"/>
                <a:cs typeface="+mn-cs"/>
              </a:rPr>
              <a:t> Change Model PowerPoint Template - </a:t>
            </a:r>
            <a:r>
              <a:rPr lang="en-IN" sz="1200" i="1" kern="1200" dirty="0" err="1" smtClean="0">
                <a:solidFill>
                  <a:schemeClr val="tx1"/>
                </a:solidFill>
                <a:effectLst/>
                <a:latin typeface="+mn-lt"/>
                <a:ea typeface="+mn-ea"/>
                <a:cs typeface="+mn-cs"/>
              </a:rPr>
              <a:t>SlideModel</a:t>
            </a:r>
            <a:r>
              <a:rPr lang="en-IN" sz="1200" kern="1200" dirty="0" smtClean="0">
                <a:solidFill>
                  <a:schemeClr val="tx1"/>
                </a:solidFill>
                <a:effectLst/>
                <a:latin typeface="+mn-lt"/>
                <a:ea typeface="+mn-ea"/>
                <a:cs typeface="+mn-cs"/>
              </a:rPr>
              <a:t>. [online] </a:t>
            </a:r>
            <a:r>
              <a:rPr lang="en-IN" sz="1200" kern="1200" dirty="0" err="1" smtClean="0">
                <a:solidFill>
                  <a:schemeClr val="tx1"/>
                </a:solidFill>
                <a:effectLst/>
                <a:latin typeface="+mn-lt"/>
                <a:ea typeface="+mn-ea"/>
                <a:cs typeface="+mn-cs"/>
              </a:rPr>
              <a:t>SlideModel</a:t>
            </a:r>
            <a:r>
              <a:rPr lang="en-IN" sz="1200" kern="1200" dirty="0" smtClean="0">
                <a:solidFill>
                  <a:schemeClr val="tx1"/>
                </a:solidFill>
                <a:effectLst/>
                <a:latin typeface="+mn-lt"/>
                <a:ea typeface="+mn-ea"/>
                <a:cs typeface="+mn-cs"/>
              </a:rPr>
              <a:t>. Available at: </a:t>
            </a:r>
            <a:r>
              <a:rPr lang="en-IN" sz="1200" u="sng" kern="1200" dirty="0" smtClean="0">
                <a:solidFill>
                  <a:schemeClr val="tx1"/>
                </a:solidFill>
                <a:effectLst/>
                <a:latin typeface="+mn-lt"/>
                <a:ea typeface="+mn-ea"/>
                <a:cs typeface="+mn-cs"/>
                <a:hlinkClick r:id="rId7"/>
              </a:rPr>
              <a:t>https://slidemodel.com/templates/lewins-change-model-powerpoint-template/</a:t>
            </a:r>
            <a:r>
              <a:rPr lang="en-IN" sz="1200" kern="1200" dirty="0" smtClean="0">
                <a:solidFill>
                  <a:schemeClr val="tx1"/>
                </a:solidFill>
                <a:effectLst/>
                <a:latin typeface="+mn-lt"/>
                <a:ea typeface="+mn-ea"/>
                <a:cs typeface="+mn-cs"/>
              </a:rPr>
              <a:t>.</a:t>
            </a:r>
          </a:p>
          <a:p>
            <a:r>
              <a:rPr lang="en-IN" sz="1200" kern="1200" dirty="0" smtClean="0">
                <a:solidFill>
                  <a:schemeClr val="tx1"/>
                </a:solidFill>
                <a:effectLst/>
                <a:latin typeface="+mn-lt"/>
                <a:ea typeface="+mn-ea"/>
                <a:cs typeface="+mn-cs"/>
              </a:rPr>
              <a:t>Taylor, K., (2020). </a:t>
            </a:r>
            <a:r>
              <a:rPr lang="en-IN" sz="1200" i="1" kern="1200" dirty="0" smtClean="0">
                <a:solidFill>
                  <a:schemeClr val="tx1"/>
                </a:solidFill>
                <a:effectLst/>
                <a:latin typeface="+mn-lt"/>
                <a:ea typeface="+mn-ea"/>
                <a:cs typeface="+mn-cs"/>
              </a:rPr>
              <a:t>McDonald’s employees claim they were forced to continue to work and were kept in the dark when a </a:t>
            </a:r>
            <a:r>
              <a:rPr lang="en-IN" sz="1200" i="1" kern="1200" dirty="0" err="1" smtClean="0">
                <a:solidFill>
                  <a:schemeClr val="tx1"/>
                </a:solidFill>
                <a:effectLst/>
                <a:latin typeface="+mn-lt"/>
                <a:ea typeface="+mn-ea"/>
                <a:cs typeface="+mn-cs"/>
              </a:rPr>
              <a:t>coworker</a:t>
            </a:r>
            <a:r>
              <a:rPr lang="en-IN" sz="1200" i="1" kern="1200" dirty="0" smtClean="0">
                <a:solidFill>
                  <a:schemeClr val="tx1"/>
                </a:solidFill>
                <a:effectLst/>
                <a:latin typeface="+mn-lt"/>
                <a:ea typeface="+mn-ea"/>
                <a:cs typeface="+mn-cs"/>
              </a:rPr>
              <a:t> caught COVID-19, according to a new OSHA complaint</a:t>
            </a:r>
            <a:r>
              <a:rPr lang="en-IN" sz="1200" kern="1200" dirty="0" smtClean="0">
                <a:solidFill>
                  <a:schemeClr val="tx1"/>
                </a:solidFill>
                <a:effectLst/>
                <a:latin typeface="+mn-lt"/>
                <a:ea typeface="+mn-ea"/>
                <a:cs typeface="+mn-cs"/>
              </a:rPr>
              <a:t>. [online] Available at: </a:t>
            </a:r>
            <a:r>
              <a:rPr lang="en-IN" sz="1200" u="sng" kern="1200" dirty="0" smtClean="0">
                <a:solidFill>
                  <a:schemeClr val="tx1"/>
                </a:solidFill>
                <a:effectLst/>
                <a:latin typeface="+mn-lt"/>
                <a:ea typeface="+mn-ea"/>
                <a:cs typeface="+mn-cs"/>
                <a:hlinkClick r:id="rId8"/>
              </a:rPr>
              <a:t>https://www.business-humanrights.org/en/latest-news/mcdonalds-employees-claim-they-were-forced-to-continue-to-work-and-were-kept-in-the-dark-when-a-coworker-caught-covid-19-according-to-a-new-osha-complaint/</a:t>
            </a:r>
            <a:r>
              <a:rPr lang="en-IN" sz="1200" kern="1200" dirty="0" smtClean="0">
                <a:solidFill>
                  <a:schemeClr val="tx1"/>
                </a:solidFill>
                <a:effectLst/>
                <a:latin typeface="+mn-lt"/>
                <a:ea typeface="+mn-ea"/>
                <a:cs typeface="+mn-cs"/>
              </a:rPr>
              <a:t>.</a:t>
            </a:r>
          </a:p>
          <a:p>
            <a:r>
              <a:rPr lang="en-IN" sz="1200" kern="1200" dirty="0" smtClean="0">
                <a:solidFill>
                  <a:schemeClr val="tx1"/>
                </a:solidFill>
                <a:effectLst/>
                <a:latin typeface="+mn-lt"/>
                <a:ea typeface="+mn-ea"/>
                <a:cs typeface="+mn-cs"/>
              </a:rPr>
              <a:t>The One Brief (2021). </a:t>
            </a:r>
            <a:r>
              <a:rPr lang="en-IN" sz="1200" i="1" kern="1200" dirty="0" smtClean="0">
                <a:solidFill>
                  <a:schemeClr val="tx1"/>
                </a:solidFill>
                <a:effectLst/>
                <a:latin typeface="+mn-lt"/>
                <a:ea typeface="+mn-ea"/>
                <a:cs typeface="+mn-cs"/>
              </a:rPr>
              <a:t>Case study: McDonalds responds to the COVID-19 crisis</a:t>
            </a:r>
            <a:r>
              <a:rPr lang="en-IN" sz="1200" kern="1200" dirty="0" smtClean="0">
                <a:solidFill>
                  <a:schemeClr val="tx1"/>
                </a:solidFill>
                <a:effectLst/>
                <a:latin typeface="+mn-lt"/>
                <a:ea typeface="+mn-ea"/>
                <a:cs typeface="+mn-cs"/>
              </a:rPr>
              <a:t>. [online] The One Brief. Available at: </a:t>
            </a:r>
            <a:r>
              <a:rPr lang="en-IN" sz="1200" u="sng" kern="1200" dirty="0" smtClean="0">
                <a:solidFill>
                  <a:schemeClr val="tx1"/>
                </a:solidFill>
                <a:effectLst/>
                <a:latin typeface="+mn-lt"/>
                <a:ea typeface="+mn-ea"/>
                <a:cs typeface="+mn-cs"/>
                <a:hlinkClick r:id="rId9"/>
              </a:rPr>
              <a:t>https://theonebrief.com/case-study-mcdonalds-responds-to-the-covid-19-crisis-nb/</a:t>
            </a:r>
            <a:r>
              <a:rPr lang="en-IN" sz="1200" kern="1200" dirty="0" smtClean="0">
                <a:solidFill>
                  <a:schemeClr val="tx1"/>
                </a:solidFill>
                <a:effectLst/>
                <a:latin typeface="+mn-lt"/>
                <a:ea typeface="+mn-ea"/>
                <a:cs typeface="+mn-cs"/>
              </a:rPr>
              <a:t>.</a:t>
            </a:r>
          </a:p>
          <a:p>
            <a:r>
              <a:rPr lang="en-IN" sz="1200" kern="1200" dirty="0" err="1" smtClean="0">
                <a:solidFill>
                  <a:schemeClr val="tx1"/>
                </a:solidFill>
                <a:effectLst/>
                <a:latin typeface="+mn-lt"/>
                <a:ea typeface="+mn-ea"/>
                <a:cs typeface="+mn-cs"/>
              </a:rPr>
              <a:t>Tilwani</a:t>
            </a:r>
            <a:r>
              <a:rPr lang="en-IN" sz="1200" kern="1200" dirty="0" smtClean="0">
                <a:solidFill>
                  <a:schemeClr val="tx1"/>
                </a:solidFill>
                <a:effectLst/>
                <a:latin typeface="+mn-lt"/>
                <a:ea typeface="+mn-ea"/>
                <a:cs typeface="+mn-cs"/>
              </a:rPr>
              <a:t>, S., Patel, V., Singh, S., Singh, M. and </a:t>
            </a:r>
            <a:r>
              <a:rPr lang="en-IN" sz="1200" kern="1200" dirty="0" err="1" smtClean="0">
                <a:solidFill>
                  <a:schemeClr val="tx1"/>
                </a:solidFill>
                <a:effectLst/>
                <a:latin typeface="+mn-lt"/>
                <a:ea typeface="+mn-ea"/>
                <a:cs typeface="+mn-cs"/>
              </a:rPr>
              <a:t>Goyal</a:t>
            </a:r>
            <a:r>
              <a:rPr lang="en-IN" sz="1200" kern="1200" dirty="0" smtClean="0">
                <a:solidFill>
                  <a:schemeClr val="tx1"/>
                </a:solidFill>
                <a:effectLst/>
                <a:latin typeface="+mn-lt"/>
                <a:ea typeface="+mn-ea"/>
                <a:cs typeface="+mn-cs"/>
              </a:rPr>
              <a:t>, N. (2020). ‘A STUDY OF THE CHALLANGES FACED BY MCDONALD’S WHILE ENTERING THE MARKET OF INDIA’. </a:t>
            </a:r>
            <a:r>
              <a:rPr lang="en-IN" sz="1200" i="1" kern="1200" dirty="0" smtClean="0">
                <a:solidFill>
                  <a:schemeClr val="tx1"/>
                </a:solidFill>
                <a:effectLst/>
                <a:latin typeface="+mn-lt"/>
                <a:ea typeface="+mn-ea"/>
                <a:cs typeface="+mn-cs"/>
              </a:rPr>
              <a:t>International Journal of Creative Research Thoughts</a:t>
            </a:r>
            <a:r>
              <a:rPr lang="en-IN" sz="1200" kern="1200" dirty="0" smtClean="0">
                <a:solidFill>
                  <a:schemeClr val="tx1"/>
                </a:solidFill>
                <a:effectLst/>
                <a:latin typeface="+mn-lt"/>
                <a:ea typeface="+mn-ea"/>
                <a:cs typeface="+mn-cs"/>
              </a:rPr>
              <a:t>, [online] 8(4), p.745. Available at: </a:t>
            </a:r>
            <a:r>
              <a:rPr lang="en-IN" sz="1200" u="sng" kern="1200" dirty="0" smtClean="0">
                <a:solidFill>
                  <a:schemeClr val="tx1"/>
                </a:solidFill>
                <a:effectLst/>
                <a:latin typeface="+mn-lt"/>
                <a:ea typeface="+mn-ea"/>
                <a:cs typeface="+mn-cs"/>
                <a:hlinkClick r:id="rId10"/>
              </a:rPr>
              <a:t>https://ijcrt.org/papers/IJCRT2004094.pdf</a:t>
            </a:r>
            <a:r>
              <a:rPr lang="en-IN" sz="1200" kern="1200" dirty="0" smtClean="0">
                <a:solidFill>
                  <a:schemeClr val="tx1"/>
                </a:solidFill>
                <a:effectLst/>
                <a:latin typeface="+mn-lt"/>
                <a:ea typeface="+mn-ea"/>
                <a:cs typeface="+mn-cs"/>
              </a:rPr>
              <a:t>.</a:t>
            </a:r>
          </a:p>
          <a:p>
            <a:r>
              <a:rPr lang="en-IN" sz="1200" kern="1200" dirty="0" err="1" smtClean="0">
                <a:solidFill>
                  <a:schemeClr val="tx1"/>
                </a:solidFill>
                <a:effectLst/>
                <a:latin typeface="+mn-lt"/>
                <a:ea typeface="+mn-ea"/>
                <a:cs typeface="+mn-cs"/>
              </a:rPr>
              <a:t>Torben</a:t>
            </a:r>
            <a:r>
              <a:rPr lang="en-IN" sz="1200" kern="1200" dirty="0" smtClean="0">
                <a:solidFill>
                  <a:schemeClr val="tx1"/>
                </a:solidFill>
                <a:effectLst/>
                <a:latin typeface="+mn-lt"/>
                <a:ea typeface="+mn-ea"/>
                <a:cs typeface="+mn-cs"/>
              </a:rPr>
              <a:t> Rick (2019). </a:t>
            </a:r>
            <a:r>
              <a:rPr lang="en-IN" sz="1200" i="1" kern="1200" dirty="0" smtClean="0">
                <a:solidFill>
                  <a:schemeClr val="tx1"/>
                </a:solidFill>
                <a:effectLst/>
                <a:latin typeface="+mn-lt"/>
                <a:ea typeface="+mn-ea"/>
                <a:cs typeface="+mn-cs"/>
              </a:rPr>
              <a:t>Successful change management involves the employees</a:t>
            </a:r>
            <a:r>
              <a:rPr lang="en-IN" sz="1200" kern="1200" dirty="0" smtClean="0">
                <a:solidFill>
                  <a:schemeClr val="tx1"/>
                </a:solidFill>
                <a:effectLst/>
                <a:latin typeface="+mn-lt"/>
                <a:ea typeface="+mn-ea"/>
                <a:cs typeface="+mn-cs"/>
              </a:rPr>
              <a:t>. [online] </a:t>
            </a:r>
            <a:r>
              <a:rPr lang="en-IN" sz="1200" kern="1200" dirty="0" err="1" smtClean="0">
                <a:solidFill>
                  <a:schemeClr val="tx1"/>
                </a:solidFill>
                <a:effectLst/>
                <a:latin typeface="+mn-lt"/>
                <a:ea typeface="+mn-ea"/>
                <a:cs typeface="+mn-cs"/>
              </a:rPr>
              <a:t>Torben</a:t>
            </a:r>
            <a:r>
              <a:rPr lang="en-IN" sz="1200" kern="1200" dirty="0" smtClean="0">
                <a:solidFill>
                  <a:schemeClr val="tx1"/>
                </a:solidFill>
                <a:effectLst/>
                <a:latin typeface="+mn-lt"/>
                <a:ea typeface="+mn-ea"/>
                <a:cs typeface="+mn-cs"/>
              </a:rPr>
              <a:t> Rick. Available at: </a:t>
            </a:r>
            <a:r>
              <a:rPr lang="en-IN" sz="1200" u="sng" kern="1200" dirty="0" smtClean="0">
                <a:solidFill>
                  <a:schemeClr val="tx1"/>
                </a:solidFill>
                <a:effectLst/>
                <a:latin typeface="+mn-lt"/>
                <a:ea typeface="+mn-ea"/>
                <a:cs typeface="+mn-cs"/>
                <a:hlinkClick r:id="rId11"/>
              </a:rPr>
              <a:t>https://www.torbenrick.eu/blog/change-management/successful-change-management-involve-the-people/</a:t>
            </a:r>
            <a:r>
              <a:rPr lang="en-IN" sz="1200" kern="1200" dirty="0" smtClean="0">
                <a:solidFill>
                  <a:schemeClr val="tx1"/>
                </a:solidFill>
                <a:effectLst/>
                <a:latin typeface="+mn-lt"/>
                <a:ea typeface="+mn-ea"/>
                <a:cs typeface="+mn-cs"/>
              </a:rPr>
              <a:t>.</a:t>
            </a:r>
          </a:p>
          <a:p>
            <a:r>
              <a:rPr lang="en-IN" sz="1200" kern="1200" dirty="0" err="1" smtClean="0">
                <a:solidFill>
                  <a:schemeClr val="tx1"/>
                </a:solidFill>
                <a:effectLst/>
                <a:latin typeface="+mn-lt"/>
                <a:ea typeface="+mn-ea"/>
                <a:cs typeface="+mn-cs"/>
              </a:rPr>
              <a:t>Wahlquist</a:t>
            </a:r>
            <a:r>
              <a:rPr lang="en-IN" sz="1200" kern="1200" dirty="0" smtClean="0">
                <a:solidFill>
                  <a:schemeClr val="tx1"/>
                </a:solidFill>
                <a:effectLst/>
                <a:latin typeface="+mn-lt"/>
                <a:ea typeface="+mn-ea"/>
                <a:cs typeface="+mn-cs"/>
              </a:rPr>
              <a:t>, C. (2020). Hundreds of Melbourne McDonald’s employees placed on unpaid leave after Covid-19 contact. </a:t>
            </a:r>
            <a:r>
              <a:rPr lang="en-IN" sz="1200" i="1" kern="1200" dirty="0" smtClean="0">
                <a:solidFill>
                  <a:schemeClr val="tx1"/>
                </a:solidFill>
                <a:effectLst/>
                <a:latin typeface="+mn-lt"/>
                <a:ea typeface="+mn-ea"/>
                <a:cs typeface="+mn-cs"/>
              </a:rPr>
              <a:t>The Guardian</a:t>
            </a:r>
            <a:r>
              <a:rPr lang="en-IN" sz="1200" kern="1200" dirty="0" smtClean="0">
                <a:solidFill>
                  <a:schemeClr val="tx1"/>
                </a:solidFill>
                <a:effectLst/>
                <a:latin typeface="+mn-lt"/>
                <a:ea typeface="+mn-ea"/>
                <a:cs typeface="+mn-cs"/>
              </a:rPr>
              <a:t>. [online] 18 May. Available at: </a:t>
            </a:r>
            <a:r>
              <a:rPr lang="en-IN" sz="1200" u="sng" kern="1200" dirty="0" smtClean="0">
                <a:solidFill>
                  <a:schemeClr val="tx1"/>
                </a:solidFill>
                <a:effectLst/>
                <a:latin typeface="+mn-lt"/>
                <a:ea typeface="+mn-ea"/>
                <a:cs typeface="+mn-cs"/>
                <a:hlinkClick r:id="rId12"/>
              </a:rPr>
              <a:t>https://www.theguardian.com/world/2020/may/19/hundreds-of-mcdonalds-employees-placed-on-unpaid-leave-after-covid-19-contact</a:t>
            </a:r>
            <a:r>
              <a:rPr lang="en-IN" sz="1200" kern="1200" dirty="0" smtClean="0">
                <a:solidFill>
                  <a:schemeClr val="tx1"/>
                </a:solidFill>
                <a:effectLst/>
                <a:latin typeface="+mn-lt"/>
                <a:ea typeface="+mn-ea"/>
                <a:cs typeface="+mn-cs"/>
              </a:rPr>
              <a:t>.</a:t>
            </a:r>
          </a:p>
          <a:p>
            <a:endParaRPr lang="en-IN" dirty="0"/>
          </a:p>
        </p:txBody>
      </p:sp>
      <p:sp>
        <p:nvSpPr>
          <p:cNvPr id="4" name="Slide Number Placeholder 3"/>
          <p:cNvSpPr>
            <a:spLocks noGrp="1"/>
          </p:cNvSpPr>
          <p:nvPr>
            <p:ph type="sldNum" sz="quarter" idx="10"/>
          </p:nvPr>
        </p:nvSpPr>
        <p:spPr/>
        <p:txBody>
          <a:bodyPr/>
          <a:lstStyle/>
          <a:p>
            <a:fld id="{C3EC8779-7C08-4146-B5DD-4CFD924CD539}" type="slidenum">
              <a:rPr lang="en-IN" smtClean="0"/>
              <a:t>17</a:t>
            </a:fld>
            <a:endParaRPr lang="en-IN"/>
          </a:p>
        </p:txBody>
      </p:sp>
    </p:spTree>
    <p:extLst>
      <p:ext uri="{BB962C8B-B14F-4D97-AF65-F5344CB8AC3E}">
        <p14:creationId xmlns:p14="http://schemas.microsoft.com/office/powerpoint/2010/main" val="11730743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457CA088-AAF5-45B0-A1B2-52F7970C6100}" type="datetimeFigureOut">
              <a:rPr lang="en-IN" smtClean="0"/>
              <a:t>24-02-2023</a:t>
            </a:fld>
            <a:endParaRPr lang="en-IN"/>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IN"/>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A0B63ABF-0BA6-45A8-9764-003FC2CDFDD2}" type="slidenum">
              <a:rPr lang="en-IN" smtClean="0"/>
              <a:t>‹#›</a:t>
            </a:fld>
            <a:endParaRPr lang="en-IN"/>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457CA088-AAF5-45B0-A1B2-52F7970C6100}" type="datetimeFigureOut">
              <a:rPr lang="en-IN" smtClean="0"/>
              <a:t>24-02-2023</a:t>
            </a:fld>
            <a:endParaRPr lang="en-IN"/>
          </a:p>
        </p:txBody>
      </p:sp>
      <p:sp>
        <p:nvSpPr>
          <p:cNvPr id="5" name="Footer Placeholder 4"/>
          <p:cNvSpPr>
            <a:spLocks noGrp="1"/>
          </p:cNvSpPr>
          <p:nvPr>
            <p:ph type="ftr" sz="quarter" idx="11"/>
          </p:nvPr>
        </p:nvSpPr>
        <p:spPr/>
        <p:txBody>
          <a:bodyPr/>
          <a:lstStyle>
            <a:extLst/>
          </a:lstStyle>
          <a:p>
            <a:endParaRPr lang="en-IN"/>
          </a:p>
        </p:txBody>
      </p:sp>
      <p:sp>
        <p:nvSpPr>
          <p:cNvPr id="6" name="Slide Number Placeholder 5"/>
          <p:cNvSpPr>
            <a:spLocks noGrp="1"/>
          </p:cNvSpPr>
          <p:nvPr>
            <p:ph type="sldNum" sz="quarter" idx="12"/>
          </p:nvPr>
        </p:nvSpPr>
        <p:spPr/>
        <p:txBody>
          <a:bodyPr/>
          <a:lstStyle>
            <a:extLst/>
          </a:lstStyle>
          <a:p>
            <a:fld id="{A0B63ABF-0BA6-45A8-9764-003FC2CDFDD2}" type="slidenum">
              <a:rPr lang="en-IN" smtClean="0"/>
              <a:t>‹#›</a:t>
            </a:fld>
            <a:endParaRPr lang="en-IN"/>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457CA088-AAF5-45B0-A1B2-52F7970C6100}" type="datetimeFigureOut">
              <a:rPr lang="en-IN" smtClean="0"/>
              <a:t>24-02-2023</a:t>
            </a:fld>
            <a:endParaRPr lang="en-IN"/>
          </a:p>
        </p:txBody>
      </p:sp>
      <p:sp>
        <p:nvSpPr>
          <p:cNvPr id="5" name="Footer Placeholder 4"/>
          <p:cNvSpPr>
            <a:spLocks noGrp="1"/>
          </p:cNvSpPr>
          <p:nvPr>
            <p:ph type="ftr" sz="quarter" idx="11"/>
          </p:nvPr>
        </p:nvSpPr>
        <p:spPr/>
        <p:txBody>
          <a:bodyPr/>
          <a:lstStyle>
            <a:extLst/>
          </a:lstStyle>
          <a:p>
            <a:endParaRPr lang="en-IN"/>
          </a:p>
        </p:txBody>
      </p:sp>
      <p:sp>
        <p:nvSpPr>
          <p:cNvPr id="6" name="Slide Number Placeholder 5"/>
          <p:cNvSpPr>
            <a:spLocks noGrp="1"/>
          </p:cNvSpPr>
          <p:nvPr>
            <p:ph type="sldNum" sz="quarter" idx="12"/>
          </p:nvPr>
        </p:nvSpPr>
        <p:spPr/>
        <p:txBody>
          <a:bodyPr/>
          <a:lstStyle>
            <a:extLst/>
          </a:lstStyle>
          <a:p>
            <a:fld id="{A0B63ABF-0BA6-45A8-9764-003FC2CDFDD2}" type="slidenum">
              <a:rPr lang="en-IN" smtClean="0"/>
              <a:t>‹#›</a:t>
            </a:fld>
            <a:endParaRPr lang="en-IN"/>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457CA088-AAF5-45B0-A1B2-52F7970C6100}" type="datetimeFigureOut">
              <a:rPr lang="en-IN" smtClean="0"/>
              <a:t>24-02-2023</a:t>
            </a:fld>
            <a:endParaRPr lang="en-IN"/>
          </a:p>
        </p:txBody>
      </p:sp>
      <p:sp>
        <p:nvSpPr>
          <p:cNvPr id="6" name="Footer Placeholder 5"/>
          <p:cNvSpPr>
            <a:spLocks noGrp="1"/>
          </p:cNvSpPr>
          <p:nvPr>
            <p:ph type="ftr" sz="quarter" idx="11"/>
          </p:nvPr>
        </p:nvSpPr>
        <p:spPr/>
        <p:txBody>
          <a:bodyPr/>
          <a:lstStyle>
            <a:extLst/>
          </a:lstStyle>
          <a:p>
            <a:endParaRPr lang="en-IN"/>
          </a:p>
        </p:txBody>
      </p:sp>
      <p:sp>
        <p:nvSpPr>
          <p:cNvPr id="7" name="Slide Number Placeholder 6"/>
          <p:cNvSpPr>
            <a:spLocks noGrp="1"/>
          </p:cNvSpPr>
          <p:nvPr>
            <p:ph type="sldNum" sz="quarter" idx="12"/>
          </p:nvPr>
        </p:nvSpPr>
        <p:spPr/>
        <p:txBody>
          <a:bodyPr/>
          <a:lstStyle>
            <a:extLst/>
          </a:lstStyle>
          <a:p>
            <a:fld id="{A0B63ABF-0BA6-45A8-9764-003FC2CDFDD2}" type="slidenum">
              <a:rPr lang="en-IN" smtClean="0"/>
              <a:t>‹#›</a:t>
            </a:fld>
            <a:endParaRPr lang="en-IN"/>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457CA088-AAF5-45B0-A1B2-52F7970C6100}" type="datetimeFigureOut">
              <a:rPr lang="en-IN" smtClean="0"/>
              <a:t>24-02-2023</a:t>
            </a:fld>
            <a:endParaRPr lang="en-IN"/>
          </a:p>
        </p:txBody>
      </p:sp>
      <p:sp>
        <p:nvSpPr>
          <p:cNvPr id="8" name="Footer Placeholder 7"/>
          <p:cNvSpPr>
            <a:spLocks noGrp="1"/>
          </p:cNvSpPr>
          <p:nvPr>
            <p:ph type="ftr" sz="quarter" idx="11"/>
          </p:nvPr>
        </p:nvSpPr>
        <p:spPr/>
        <p:txBody>
          <a:bodyPr/>
          <a:lstStyle>
            <a:extLst/>
          </a:lstStyle>
          <a:p>
            <a:endParaRPr lang="en-IN"/>
          </a:p>
        </p:txBody>
      </p:sp>
      <p:sp>
        <p:nvSpPr>
          <p:cNvPr id="9" name="Slide Number Placeholder 8"/>
          <p:cNvSpPr>
            <a:spLocks noGrp="1"/>
          </p:cNvSpPr>
          <p:nvPr>
            <p:ph type="sldNum" sz="quarter" idx="12"/>
          </p:nvPr>
        </p:nvSpPr>
        <p:spPr/>
        <p:txBody>
          <a:bodyPr/>
          <a:lstStyle>
            <a:extLst/>
          </a:lstStyle>
          <a:p>
            <a:fld id="{A0B63ABF-0BA6-45A8-9764-003FC2CDFDD2}" type="slidenum">
              <a:rPr lang="en-IN" smtClean="0"/>
              <a:t>‹#›</a:t>
            </a:fld>
            <a:endParaRPr lang="en-IN"/>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457CA088-AAF5-45B0-A1B2-52F7970C6100}" type="datetimeFigureOut">
              <a:rPr lang="en-IN" smtClean="0"/>
              <a:t>24-02-2023</a:t>
            </a:fld>
            <a:endParaRPr lang="en-IN"/>
          </a:p>
        </p:txBody>
      </p:sp>
      <p:sp>
        <p:nvSpPr>
          <p:cNvPr id="4" name="Footer Placeholder 3"/>
          <p:cNvSpPr>
            <a:spLocks noGrp="1"/>
          </p:cNvSpPr>
          <p:nvPr>
            <p:ph type="ftr" sz="quarter" idx="11"/>
          </p:nvPr>
        </p:nvSpPr>
        <p:spPr/>
        <p:txBody>
          <a:bodyPr/>
          <a:lstStyle>
            <a:extLst/>
          </a:lstStyle>
          <a:p>
            <a:endParaRPr lang="en-IN"/>
          </a:p>
        </p:txBody>
      </p:sp>
      <p:sp>
        <p:nvSpPr>
          <p:cNvPr id="5" name="Slide Number Placeholder 4"/>
          <p:cNvSpPr>
            <a:spLocks noGrp="1"/>
          </p:cNvSpPr>
          <p:nvPr>
            <p:ph type="sldNum" sz="quarter" idx="12"/>
          </p:nvPr>
        </p:nvSpPr>
        <p:spPr/>
        <p:txBody>
          <a:bodyPr/>
          <a:lstStyle>
            <a:extLst/>
          </a:lstStyle>
          <a:p>
            <a:fld id="{A0B63ABF-0BA6-45A8-9764-003FC2CDFDD2}" type="slidenum">
              <a:rPr lang="en-IN" smtClean="0"/>
              <a:t>‹#›</a:t>
            </a:fld>
            <a:endParaRPr lang="en-IN"/>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457CA088-AAF5-45B0-A1B2-52F7970C6100}" type="datetimeFigureOut">
              <a:rPr lang="en-IN" smtClean="0"/>
              <a:t>24-02-2023</a:t>
            </a:fld>
            <a:endParaRPr lang="en-IN"/>
          </a:p>
        </p:txBody>
      </p:sp>
      <p:sp>
        <p:nvSpPr>
          <p:cNvPr id="3" name="Footer Placeholder 2"/>
          <p:cNvSpPr>
            <a:spLocks noGrp="1"/>
          </p:cNvSpPr>
          <p:nvPr>
            <p:ph type="ftr" sz="quarter" idx="11"/>
          </p:nvPr>
        </p:nvSpPr>
        <p:spPr/>
        <p:txBody>
          <a:bodyPr/>
          <a:lstStyle>
            <a:extLst/>
          </a:lstStyle>
          <a:p>
            <a:endParaRPr lang="en-IN"/>
          </a:p>
        </p:txBody>
      </p:sp>
      <p:sp>
        <p:nvSpPr>
          <p:cNvPr id="4" name="Slide Number Placeholder 3"/>
          <p:cNvSpPr>
            <a:spLocks noGrp="1"/>
          </p:cNvSpPr>
          <p:nvPr>
            <p:ph type="sldNum" sz="quarter" idx="12"/>
          </p:nvPr>
        </p:nvSpPr>
        <p:spPr/>
        <p:txBody>
          <a:bodyPr/>
          <a:lstStyle>
            <a:extLst/>
          </a:lstStyle>
          <a:p>
            <a:fld id="{A0B63ABF-0BA6-45A8-9764-003FC2CDFDD2}" type="slidenum">
              <a:rPr lang="en-IN" smtClean="0"/>
              <a:t>‹#›</a:t>
            </a:fld>
            <a:endParaRPr lang="en-IN"/>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457CA088-AAF5-45B0-A1B2-52F7970C6100}" type="datetimeFigureOut">
              <a:rPr lang="en-IN" smtClean="0"/>
              <a:t>24-02-2023</a:t>
            </a:fld>
            <a:endParaRPr lang="en-IN"/>
          </a:p>
        </p:txBody>
      </p:sp>
      <p:sp>
        <p:nvSpPr>
          <p:cNvPr id="6" name="Footer Placeholder 5"/>
          <p:cNvSpPr>
            <a:spLocks noGrp="1"/>
          </p:cNvSpPr>
          <p:nvPr>
            <p:ph type="ftr" sz="quarter" idx="11"/>
          </p:nvPr>
        </p:nvSpPr>
        <p:spPr/>
        <p:txBody>
          <a:bodyPr/>
          <a:lstStyle>
            <a:extLst/>
          </a:lstStyle>
          <a:p>
            <a:endParaRPr lang="en-IN"/>
          </a:p>
        </p:txBody>
      </p:sp>
      <p:sp>
        <p:nvSpPr>
          <p:cNvPr id="7" name="Slide Number Placeholder 6"/>
          <p:cNvSpPr>
            <a:spLocks noGrp="1"/>
          </p:cNvSpPr>
          <p:nvPr>
            <p:ph type="sldNum" sz="quarter" idx="12"/>
          </p:nvPr>
        </p:nvSpPr>
        <p:spPr/>
        <p:txBody>
          <a:bodyPr/>
          <a:lstStyle>
            <a:extLst/>
          </a:lstStyle>
          <a:p>
            <a:fld id="{A0B63ABF-0BA6-45A8-9764-003FC2CDFDD2}" type="slidenum">
              <a:rPr lang="en-IN" smtClean="0"/>
              <a:t>‹#›</a:t>
            </a:fld>
            <a:endParaRPr lang="en-IN"/>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457CA088-AAF5-45B0-A1B2-52F7970C6100}" type="datetimeFigureOut">
              <a:rPr lang="en-IN" smtClean="0"/>
              <a:t>24-02-2023</a:t>
            </a:fld>
            <a:endParaRPr lang="en-IN"/>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IN"/>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A0B63ABF-0BA6-45A8-9764-003FC2CDFDD2}" type="slidenum">
              <a:rPr lang="en-IN" smtClean="0"/>
              <a:t>‹#›</a:t>
            </a:fld>
            <a:endParaRPr lang="en-IN"/>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457CA088-AAF5-45B0-A1B2-52F7970C6100}" type="datetimeFigureOut">
              <a:rPr lang="en-IN" smtClean="0"/>
              <a:t>24-02-2023</a:t>
            </a:fld>
            <a:endParaRPr lang="en-IN"/>
          </a:p>
        </p:txBody>
      </p:sp>
      <p:sp>
        <p:nvSpPr>
          <p:cNvPr id="5" name="Footer Placeholder 4"/>
          <p:cNvSpPr>
            <a:spLocks noGrp="1"/>
          </p:cNvSpPr>
          <p:nvPr>
            <p:ph type="ftr" sz="quarter" idx="11"/>
          </p:nvPr>
        </p:nvSpPr>
        <p:spPr/>
        <p:txBody>
          <a:bodyPr/>
          <a:lstStyle>
            <a:extLst/>
          </a:lstStyle>
          <a:p>
            <a:endParaRPr lang="en-IN"/>
          </a:p>
        </p:txBody>
      </p:sp>
      <p:sp>
        <p:nvSpPr>
          <p:cNvPr id="6" name="Slide Number Placeholder 5"/>
          <p:cNvSpPr>
            <a:spLocks noGrp="1"/>
          </p:cNvSpPr>
          <p:nvPr>
            <p:ph type="sldNum" sz="quarter" idx="12"/>
          </p:nvPr>
        </p:nvSpPr>
        <p:spPr/>
        <p:txBody>
          <a:bodyPr/>
          <a:lstStyle>
            <a:extLst/>
          </a:lstStyle>
          <a:p>
            <a:fld id="{A0B63ABF-0BA6-45A8-9764-003FC2CDFDD2}" type="slidenum">
              <a:rPr lang="en-IN" smtClean="0"/>
              <a:t>‹#›</a:t>
            </a:fld>
            <a:endParaRPr lang="en-IN"/>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457CA088-AAF5-45B0-A1B2-52F7970C6100}" type="datetimeFigureOut">
              <a:rPr lang="en-IN" smtClean="0"/>
              <a:t>24-02-2023</a:t>
            </a:fld>
            <a:endParaRPr lang="en-IN"/>
          </a:p>
        </p:txBody>
      </p:sp>
      <p:sp>
        <p:nvSpPr>
          <p:cNvPr id="5" name="Footer Placeholder 4"/>
          <p:cNvSpPr>
            <a:spLocks noGrp="1"/>
          </p:cNvSpPr>
          <p:nvPr>
            <p:ph type="ftr" sz="quarter" idx="11"/>
          </p:nvPr>
        </p:nvSpPr>
        <p:spPr/>
        <p:txBody>
          <a:bodyPr/>
          <a:lstStyle>
            <a:extLst/>
          </a:lstStyle>
          <a:p>
            <a:endParaRPr lang="en-IN"/>
          </a:p>
        </p:txBody>
      </p:sp>
      <p:sp>
        <p:nvSpPr>
          <p:cNvPr id="6" name="Slide Number Placeholder 5"/>
          <p:cNvSpPr>
            <a:spLocks noGrp="1"/>
          </p:cNvSpPr>
          <p:nvPr>
            <p:ph type="sldNum" sz="quarter" idx="12"/>
          </p:nvPr>
        </p:nvSpPr>
        <p:spPr/>
        <p:txBody>
          <a:bodyPr/>
          <a:lstStyle>
            <a:extLst/>
          </a:lstStyle>
          <a:p>
            <a:fld id="{A0B63ABF-0BA6-45A8-9764-003FC2CDFDD2}" type="slidenum">
              <a:rPr lang="en-IN" smtClean="0"/>
              <a:t>‹#›</a:t>
            </a:fld>
            <a:endParaRPr lang="en-IN"/>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457CA088-AAF5-45B0-A1B2-52F7970C6100}" type="datetimeFigureOut">
              <a:rPr lang="en-IN" smtClean="0"/>
              <a:t>24-02-2023</a:t>
            </a:fld>
            <a:endParaRPr lang="en-IN"/>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IN"/>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A0B63ABF-0BA6-45A8-9764-003FC2CDFDD2}" type="slidenum">
              <a:rPr lang="en-IN" smtClean="0"/>
              <a:t>‹#›</a:t>
            </a:fld>
            <a:endParaRPr lang="en-IN"/>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seekingalpha.com/article/4575293-mcdonalds-unsustainable-price-increases#:~:text=A%20classic%20cheeseburger%20will%20soon" TargetMode="External"/><Relationship Id="rId7" Type="http://schemas.openxmlformats.org/officeDocument/2006/relationships/hyperlink" Target="https://www.prnewswire.com/news-releases/mcdonalds-announces-new-growth-strategy-301168170.html"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hyperlink" Target="https://www.mcdonalds.com/content/dam/sites/ie/nfl/pdf/COVID-19-Employee-Safety-and-Wellbeing-210422-v17.0.pdf" TargetMode="External"/><Relationship Id="rId5" Type="http://schemas.openxmlformats.org/officeDocument/2006/relationships/hyperlink" Target="https://whatfix.com/blog/lewins-change-model/#:~:text=Lewin" TargetMode="External"/><Relationship Id="rId4" Type="http://schemas.openxmlformats.org/officeDocument/2006/relationships/hyperlink" Target="https://www.macrotrends.net/stocks/charts/MCD/mcdonalds/revenu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692697"/>
            <a:ext cx="7772400" cy="2889666"/>
          </a:xfrm>
        </p:spPr>
        <p:txBody>
          <a:bodyPr>
            <a:normAutofit/>
          </a:bodyPr>
          <a:lstStyle/>
          <a:p>
            <a:pPr algn="ctr"/>
            <a:r>
              <a:rPr lang="en-IN" dirty="0" smtClean="0"/>
              <a:t>BMMB7000:</a:t>
            </a:r>
            <a:r>
              <a:rPr lang="en-IN" dirty="0"/>
              <a:t/>
            </a:r>
            <a:br>
              <a:rPr lang="en-IN" dirty="0"/>
            </a:br>
            <a:r>
              <a:rPr lang="en-IN" dirty="0"/>
              <a:t>Change &amp;</a:t>
            </a:r>
            <a:r>
              <a:rPr lang="en-IN" dirty="0" smtClean="0"/>
              <a:t> </a:t>
            </a:r>
            <a:r>
              <a:rPr lang="en-IN" dirty="0"/>
              <a:t>Stability Management</a:t>
            </a:r>
          </a:p>
        </p:txBody>
      </p:sp>
      <p:sp>
        <p:nvSpPr>
          <p:cNvPr id="3" name="Subtitle 2"/>
          <p:cNvSpPr>
            <a:spLocks noGrp="1"/>
          </p:cNvSpPr>
          <p:nvPr>
            <p:ph type="subTitle" idx="1"/>
          </p:nvPr>
        </p:nvSpPr>
        <p:spPr>
          <a:xfrm>
            <a:off x="683568" y="4221088"/>
            <a:ext cx="7772400" cy="1199704"/>
          </a:xfrm>
        </p:spPr>
        <p:txBody>
          <a:bodyPr/>
          <a:lstStyle/>
          <a:p>
            <a:pPr algn="ctr"/>
            <a:r>
              <a:rPr lang="en-US" dirty="0" smtClean="0"/>
              <a:t>Student name:</a:t>
            </a:r>
          </a:p>
          <a:p>
            <a:pPr algn="ctr"/>
            <a:r>
              <a:rPr lang="en-US" dirty="0" smtClean="0"/>
              <a:t>Student ID:</a:t>
            </a:r>
            <a:endParaRPr lang="en-IN" dirty="0"/>
          </a:p>
        </p:txBody>
      </p:sp>
    </p:spTree>
    <p:extLst>
      <p:ext uri="{BB962C8B-B14F-4D97-AF65-F5344CB8AC3E}">
        <p14:creationId xmlns:p14="http://schemas.microsoft.com/office/powerpoint/2010/main" val="8483735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481329"/>
            <a:ext cx="4402832" cy="4323936"/>
          </a:xfrm>
        </p:spPr>
        <p:txBody>
          <a:bodyPr>
            <a:normAutofit fontScale="62500" lnSpcReduction="20000"/>
          </a:bodyPr>
          <a:lstStyle/>
          <a:p>
            <a:pPr lvl="0" algn="just"/>
            <a:r>
              <a:rPr lang="en-IN" dirty="0"/>
              <a:t>This "Change &amp; Stability Management" presentation will critically present the organisational facets of change management.</a:t>
            </a:r>
          </a:p>
          <a:p>
            <a:pPr lvl="0" algn="just"/>
            <a:r>
              <a:rPr lang="en-IN" dirty="0"/>
              <a:t>After the COVID-19 pandemic, major changes in the global fast food chains were observed.</a:t>
            </a:r>
          </a:p>
          <a:p>
            <a:pPr lvl="0" algn="just"/>
            <a:r>
              <a:rPr lang="en-IN" dirty="0"/>
              <a:t>Prominent market players like McDonald's Corporation were immensely impacted due to consumer behaviour changes along with service-related issues.</a:t>
            </a:r>
          </a:p>
          <a:p>
            <a:pPr lvl="0" algn="just"/>
            <a:r>
              <a:rPr lang="en-IN" dirty="0" err="1"/>
              <a:t>Lewin's</a:t>
            </a:r>
            <a:r>
              <a:rPr lang="en-IN" dirty="0"/>
              <a:t> change management model will demonstrate the overall change process at McDonald's. </a:t>
            </a:r>
          </a:p>
        </p:txBody>
      </p:sp>
      <p:sp>
        <p:nvSpPr>
          <p:cNvPr id="2" name="Title 1"/>
          <p:cNvSpPr>
            <a:spLocks noGrp="1"/>
          </p:cNvSpPr>
          <p:nvPr>
            <p:ph type="title"/>
          </p:nvPr>
        </p:nvSpPr>
        <p:spPr/>
        <p:txBody>
          <a:bodyPr/>
          <a:lstStyle/>
          <a:p>
            <a:r>
              <a:rPr lang="en-IN" dirty="0">
                <a:effectLst/>
              </a:rPr>
              <a:t>1. Introduction</a:t>
            </a:r>
          </a:p>
        </p:txBody>
      </p:sp>
      <p:pic>
        <p:nvPicPr>
          <p:cNvPr id="4" name="image6.png"/>
          <p:cNvPicPr/>
          <p:nvPr/>
        </p:nvPicPr>
        <p:blipFill>
          <a:blip r:embed="rId3"/>
          <a:stretch>
            <a:fillRect/>
          </a:stretch>
        </p:blipFill>
        <p:spPr>
          <a:xfrm>
            <a:off x="5652120" y="1457324"/>
            <a:ext cx="3223895" cy="1971675"/>
          </a:xfrm>
          <a:prstGeom prst="rect">
            <a:avLst/>
          </a:prstGeom>
        </p:spPr>
      </p:pic>
      <p:sp>
        <p:nvSpPr>
          <p:cNvPr id="5" name="Rectangle 4"/>
          <p:cNvSpPr/>
          <p:nvPr/>
        </p:nvSpPr>
        <p:spPr>
          <a:xfrm>
            <a:off x="5220072" y="4077072"/>
            <a:ext cx="3360215" cy="369332"/>
          </a:xfrm>
          <a:prstGeom prst="rect">
            <a:avLst/>
          </a:prstGeom>
        </p:spPr>
        <p:txBody>
          <a:bodyPr wrap="none">
            <a:spAutoFit/>
          </a:bodyPr>
          <a:lstStyle/>
          <a:p>
            <a:r>
              <a:rPr lang="en-IN" dirty="0"/>
              <a:t>(Source: </a:t>
            </a:r>
            <a:r>
              <a:rPr lang="en-IN" dirty="0" err="1"/>
              <a:t>Macrotrends</a:t>
            </a:r>
            <a:r>
              <a:rPr lang="en-IN" dirty="0"/>
              <a:t>, 2022)</a:t>
            </a:r>
          </a:p>
        </p:txBody>
      </p:sp>
    </p:spTree>
    <p:extLst>
      <p:ext uri="{BB962C8B-B14F-4D97-AF65-F5344CB8AC3E}">
        <p14:creationId xmlns:p14="http://schemas.microsoft.com/office/powerpoint/2010/main" val="10388734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481328"/>
            <a:ext cx="5050904" cy="4525963"/>
          </a:xfrm>
        </p:spPr>
        <p:txBody>
          <a:bodyPr>
            <a:normAutofit fontScale="62500" lnSpcReduction="20000"/>
          </a:bodyPr>
          <a:lstStyle/>
          <a:p>
            <a:pPr lvl="0" algn="just"/>
            <a:r>
              <a:rPr lang="en-IN" dirty="0"/>
              <a:t>McDonald's is a USA-based fast food company which was launched in 1940.</a:t>
            </a:r>
          </a:p>
          <a:p>
            <a:pPr lvl="0" algn="just"/>
            <a:r>
              <a:rPr lang="en-IN" dirty="0"/>
              <a:t>With a global presence, the company has over 40,000 restaurants and sees over 70.01 million clients in more than 100 nations. </a:t>
            </a:r>
          </a:p>
          <a:p>
            <a:pPr lvl="0" algn="just"/>
            <a:r>
              <a:rPr lang="en-IN" dirty="0"/>
              <a:t>The company's annual revenue declined by 0.18%, reaching an estimated $23.19 billion in 2022 (</a:t>
            </a:r>
            <a:r>
              <a:rPr lang="en-IN" dirty="0" err="1"/>
              <a:t>Macrotrends</a:t>
            </a:r>
            <a:r>
              <a:rPr lang="en-IN" dirty="0"/>
              <a:t>, 2022).</a:t>
            </a:r>
          </a:p>
          <a:p>
            <a:pPr lvl="0" algn="just"/>
            <a:r>
              <a:rPr lang="en-IN" dirty="0"/>
              <a:t>Sustainability has been given prioritisation in recent times.</a:t>
            </a:r>
          </a:p>
          <a:p>
            <a:pPr lvl="0" algn="just"/>
            <a:r>
              <a:rPr lang="en-IN" dirty="0"/>
              <a:t>As per </a:t>
            </a:r>
            <a:r>
              <a:rPr lang="en-IN" dirty="0" err="1"/>
              <a:t>Oldakowski</a:t>
            </a:r>
            <a:r>
              <a:rPr lang="en-IN" dirty="0"/>
              <a:t> and McEwen (2020), after the COVID-19 pandemic, the organisation has experienced major management changes primarily due to a shift in its global client fast food consumption behaviour.</a:t>
            </a:r>
          </a:p>
          <a:p>
            <a:pPr lvl="0" algn="just"/>
            <a:r>
              <a:rPr lang="en-IN" dirty="0"/>
              <a:t>Restructuring the top-to-bottom management that intends to redefine the operational strategies.</a:t>
            </a:r>
          </a:p>
        </p:txBody>
      </p:sp>
      <p:sp>
        <p:nvSpPr>
          <p:cNvPr id="2" name="Title 1"/>
          <p:cNvSpPr>
            <a:spLocks noGrp="1"/>
          </p:cNvSpPr>
          <p:nvPr>
            <p:ph type="title"/>
          </p:nvPr>
        </p:nvSpPr>
        <p:spPr/>
        <p:txBody>
          <a:bodyPr>
            <a:normAutofit fontScale="90000"/>
          </a:bodyPr>
          <a:lstStyle/>
          <a:p>
            <a:r>
              <a:rPr lang="en-IN" dirty="0">
                <a:effectLst/>
              </a:rPr>
              <a:t>2. Organisational background of McDonald’s</a:t>
            </a:r>
          </a:p>
        </p:txBody>
      </p:sp>
      <p:pic>
        <p:nvPicPr>
          <p:cNvPr id="4" name="image8.png"/>
          <p:cNvPicPr/>
          <p:nvPr/>
        </p:nvPicPr>
        <p:blipFill>
          <a:blip r:embed="rId3"/>
          <a:stretch>
            <a:fillRect/>
          </a:stretch>
        </p:blipFill>
        <p:spPr>
          <a:xfrm>
            <a:off x="5580112" y="1556792"/>
            <a:ext cx="3269709" cy="2880320"/>
          </a:xfrm>
          <a:prstGeom prst="rect">
            <a:avLst/>
          </a:prstGeom>
        </p:spPr>
      </p:pic>
      <p:sp>
        <p:nvSpPr>
          <p:cNvPr id="5" name="Rectangle 4"/>
          <p:cNvSpPr/>
          <p:nvPr/>
        </p:nvSpPr>
        <p:spPr>
          <a:xfrm>
            <a:off x="5489606" y="4869160"/>
            <a:ext cx="3360215" cy="369332"/>
          </a:xfrm>
          <a:prstGeom prst="rect">
            <a:avLst/>
          </a:prstGeom>
        </p:spPr>
        <p:txBody>
          <a:bodyPr wrap="none">
            <a:spAutoFit/>
          </a:bodyPr>
          <a:lstStyle/>
          <a:p>
            <a:r>
              <a:rPr lang="en-IN" dirty="0"/>
              <a:t>(Source: </a:t>
            </a:r>
            <a:r>
              <a:rPr lang="en-IN" dirty="0" err="1"/>
              <a:t>Macrotrends</a:t>
            </a:r>
            <a:r>
              <a:rPr lang="en-IN" dirty="0"/>
              <a:t>, 2022)</a:t>
            </a:r>
          </a:p>
        </p:txBody>
      </p:sp>
    </p:spTree>
    <p:extLst>
      <p:ext uri="{BB962C8B-B14F-4D97-AF65-F5344CB8AC3E}">
        <p14:creationId xmlns:p14="http://schemas.microsoft.com/office/powerpoint/2010/main" val="36120529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481328"/>
            <a:ext cx="4834880" cy="4525963"/>
          </a:xfrm>
        </p:spPr>
        <p:txBody>
          <a:bodyPr>
            <a:normAutofit fontScale="85000" lnSpcReduction="20000"/>
          </a:bodyPr>
          <a:lstStyle/>
          <a:p>
            <a:pPr lvl="0" algn="just"/>
            <a:r>
              <a:rPr lang="en-IN" dirty="0" smtClean="0"/>
              <a:t>McDonald's experience in controlling and managing health and safety-related concerns, risk preparedness and supply chain planning vulnerabilities was exposed after the COVID-19 pandemic.</a:t>
            </a:r>
          </a:p>
          <a:p>
            <a:pPr lvl="0" algn="just"/>
            <a:r>
              <a:rPr lang="en-IN" dirty="0" smtClean="0"/>
              <a:t>The company's senior leadership addresses operational transformation through its vast supporting workforce during the pandemic.</a:t>
            </a:r>
          </a:p>
          <a:p>
            <a:pPr algn="just"/>
            <a:endParaRPr lang="en-IN" dirty="0"/>
          </a:p>
        </p:txBody>
      </p:sp>
      <p:sp>
        <p:nvSpPr>
          <p:cNvPr id="2" name="Title 1"/>
          <p:cNvSpPr>
            <a:spLocks noGrp="1"/>
          </p:cNvSpPr>
          <p:nvPr>
            <p:ph type="title"/>
          </p:nvPr>
        </p:nvSpPr>
        <p:spPr/>
        <p:txBody>
          <a:bodyPr>
            <a:normAutofit fontScale="90000"/>
          </a:bodyPr>
          <a:lstStyle/>
          <a:p>
            <a:r>
              <a:rPr lang="en-IN" dirty="0">
                <a:effectLst/>
              </a:rPr>
              <a:t>3. Organisational background  of McDonald’s (</a:t>
            </a:r>
            <a:r>
              <a:rPr lang="en-IN" dirty="0" err="1">
                <a:effectLst/>
              </a:rPr>
              <a:t>Cont</a:t>
            </a:r>
            <a:r>
              <a:rPr lang="en-IN" dirty="0">
                <a:effectLst/>
              </a:rPr>
              <a:t>)</a:t>
            </a:r>
          </a:p>
        </p:txBody>
      </p:sp>
      <p:pic>
        <p:nvPicPr>
          <p:cNvPr id="4" name="image11.png"/>
          <p:cNvPicPr/>
          <p:nvPr/>
        </p:nvPicPr>
        <p:blipFill>
          <a:blip r:embed="rId3"/>
          <a:stretch>
            <a:fillRect/>
          </a:stretch>
        </p:blipFill>
        <p:spPr>
          <a:xfrm>
            <a:off x="5796136" y="1628800"/>
            <a:ext cx="3024336" cy="2758422"/>
          </a:xfrm>
          <a:prstGeom prst="rect">
            <a:avLst/>
          </a:prstGeom>
        </p:spPr>
      </p:pic>
      <p:sp>
        <p:nvSpPr>
          <p:cNvPr id="5" name="Rectangle 4"/>
          <p:cNvSpPr/>
          <p:nvPr/>
        </p:nvSpPr>
        <p:spPr>
          <a:xfrm>
            <a:off x="5652120" y="4941168"/>
            <a:ext cx="2970685" cy="369332"/>
          </a:xfrm>
          <a:prstGeom prst="rect">
            <a:avLst/>
          </a:prstGeom>
        </p:spPr>
        <p:txBody>
          <a:bodyPr wrap="none">
            <a:spAutoFit/>
          </a:bodyPr>
          <a:lstStyle/>
          <a:p>
            <a:r>
              <a:rPr lang="en-IN" dirty="0"/>
              <a:t>(Source: Schwartz, 2022)</a:t>
            </a:r>
          </a:p>
        </p:txBody>
      </p:sp>
    </p:spTree>
    <p:extLst>
      <p:ext uri="{BB962C8B-B14F-4D97-AF65-F5344CB8AC3E}">
        <p14:creationId xmlns:p14="http://schemas.microsoft.com/office/powerpoint/2010/main" val="22646726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481328"/>
            <a:ext cx="4762872" cy="4525963"/>
          </a:xfrm>
        </p:spPr>
        <p:txBody>
          <a:bodyPr>
            <a:normAutofit fontScale="62500" lnSpcReduction="20000"/>
          </a:bodyPr>
          <a:lstStyle/>
          <a:p>
            <a:pPr lvl="0" algn="just"/>
            <a:r>
              <a:rPr lang="en-IN" dirty="0"/>
              <a:t>The primary reason for implementing change in the organisation is the negative impacts incurred after the global pandemic.</a:t>
            </a:r>
          </a:p>
          <a:p>
            <a:pPr lvl="0" algn="just"/>
            <a:r>
              <a:rPr lang="en-IN" dirty="0"/>
              <a:t>Disruption of its global supply chain resulted in the organisation’s operational productivity downfall. </a:t>
            </a:r>
          </a:p>
          <a:p>
            <a:pPr lvl="0" algn="just"/>
            <a:r>
              <a:rPr lang="en-IN" dirty="0"/>
              <a:t>This risk posed by the economic shutdown resulted in the organisation incurring a significant loss in its functioning mechanisms  (Fung, 2023). </a:t>
            </a:r>
          </a:p>
          <a:p>
            <a:pPr lvl="0" algn="just"/>
            <a:r>
              <a:rPr lang="en-IN" dirty="0"/>
              <a:t>Conversely, McDonald's made some adjustments to implement new, highly successful systems for addressing the problems they encountered following the pandemic (Schwartz, 2022).</a:t>
            </a:r>
          </a:p>
        </p:txBody>
      </p:sp>
      <p:sp>
        <p:nvSpPr>
          <p:cNvPr id="2" name="Title 1"/>
          <p:cNvSpPr>
            <a:spLocks noGrp="1"/>
          </p:cNvSpPr>
          <p:nvPr>
            <p:ph type="title"/>
          </p:nvPr>
        </p:nvSpPr>
        <p:spPr/>
        <p:txBody>
          <a:bodyPr/>
          <a:lstStyle/>
          <a:p>
            <a:r>
              <a:rPr lang="en-IN" dirty="0">
                <a:effectLst/>
              </a:rPr>
              <a:t>4. Reason for the change</a:t>
            </a:r>
          </a:p>
        </p:txBody>
      </p:sp>
      <p:pic>
        <p:nvPicPr>
          <p:cNvPr id="4" name="image10.png"/>
          <p:cNvPicPr/>
          <p:nvPr/>
        </p:nvPicPr>
        <p:blipFill>
          <a:blip r:embed="rId3"/>
          <a:stretch>
            <a:fillRect/>
          </a:stretch>
        </p:blipFill>
        <p:spPr>
          <a:xfrm>
            <a:off x="5796658" y="1556792"/>
            <a:ext cx="2951805" cy="2664296"/>
          </a:xfrm>
          <a:prstGeom prst="rect">
            <a:avLst/>
          </a:prstGeom>
        </p:spPr>
      </p:pic>
      <p:sp>
        <p:nvSpPr>
          <p:cNvPr id="5" name="Rectangle 4"/>
          <p:cNvSpPr/>
          <p:nvPr/>
        </p:nvSpPr>
        <p:spPr>
          <a:xfrm>
            <a:off x="5580112" y="4941168"/>
            <a:ext cx="2970685" cy="369332"/>
          </a:xfrm>
          <a:prstGeom prst="rect">
            <a:avLst/>
          </a:prstGeom>
        </p:spPr>
        <p:txBody>
          <a:bodyPr wrap="none">
            <a:spAutoFit/>
          </a:bodyPr>
          <a:lstStyle/>
          <a:p>
            <a:r>
              <a:rPr lang="en-IN" dirty="0"/>
              <a:t>(Source: Schwartz, 2022)</a:t>
            </a:r>
          </a:p>
        </p:txBody>
      </p:sp>
    </p:spTree>
    <p:extLst>
      <p:ext uri="{BB962C8B-B14F-4D97-AF65-F5344CB8AC3E}">
        <p14:creationId xmlns:p14="http://schemas.microsoft.com/office/powerpoint/2010/main" val="11403455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481328"/>
            <a:ext cx="4978896" cy="4525963"/>
          </a:xfrm>
        </p:spPr>
        <p:txBody>
          <a:bodyPr>
            <a:normAutofit fontScale="85000" lnSpcReduction="20000"/>
          </a:bodyPr>
          <a:lstStyle/>
          <a:p>
            <a:pPr lvl="0" algn="just"/>
            <a:r>
              <a:rPr lang="en-IN" dirty="0"/>
              <a:t>The main driver of the change is McDonald's current struggles caused by the COVID-19 outbreak.</a:t>
            </a:r>
          </a:p>
          <a:p>
            <a:pPr lvl="0" algn="just"/>
            <a:r>
              <a:rPr lang="en-IN" dirty="0"/>
              <a:t>Keeping their staff and ensuring they receive their salaries on time are issues that McDonald's is also dealing with.</a:t>
            </a:r>
          </a:p>
          <a:p>
            <a:pPr lvl="0" algn="just"/>
            <a:r>
              <a:rPr lang="en-IN" dirty="0"/>
              <a:t>As a result of the COVID-19 outbreak, most people are more concerned about food safety and hygiene while dining in cafes and restaurants.</a:t>
            </a:r>
          </a:p>
        </p:txBody>
      </p:sp>
      <p:sp>
        <p:nvSpPr>
          <p:cNvPr id="2" name="Title 1"/>
          <p:cNvSpPr>
            <a:spLocks noGrp="1"/>
          </p:cNvSpPr>
          <p:nvPr>
            <p:ph type="title"/>
          </p:nvPr>
        </p:nvSpPr>
        <p:spPr/>
        <p:txBody>
          <a:bodyPr/>
          <a:lstStyle/>
          <a:p>
            <a:r>
              <a:rPr lang="en-IN" dirty="0">
                <a:effectLst/>
              </a:rPr>
              <a:t>5. Reason for the change (</a:t>
            </a:r>
            <a:r>
              <a:rPr lang="en-IN" dirty="0" err="1">
                <a:effectLst/>
              </a:rPr>
              <a:t>Cont</a:t>
            </a:r>
            <a:r>
              <a:rPr lang="en-IN" dirty="0">
                <a:effectLst/>
              </a:rPr>
              <a:t>)</a:t>
            </a:r>
          </a:p>
        </p:txBody>
      </p:sp>
      <p:pic>
        <p:nvPicPr>
          <p:cNvPr id="4" name="image9.png"/>
          <p:cNvPicPr/>
          <p:nvPr/>
        </p:nvPicPr>
        <p:blipFill>
          <a:blip r:embed="rId3"/>
          <a:stretch>
            <a:fillRect/>
          </a:stretch>
        </p:blipFill>
        <p:spPr>
          <a:xfrm>
            <a:off x="5508104" y="1406148"/>
            <a:ext cx="3061970" cy="2054860"/>
          </a:xfrm>
          <a:prstGeom prst="rect">
            <a:avLst/>
          </a:prstGeom>
        </p:spPr>
      </p:pic>
      <p:sp>
        <p:nvSpPr>
          <p:cNvPr id="5" name="Rectangle 4"/>
          <p:cNvSpPr/>
          <p:nvPr/>
        </p:nvSpPr>
        <p:spPr>
          <a:xfrm>
            <a:off x="5601035" y="4437112"/>
            <a:ext cx="2876108" cy="369332"/>
          </a:xfrm>
          <a:prstGeom prst="rect">
            <a:avLst/>
          </a:prstGeom>
        </p:spPr>
        <p:txBody>
          <a:bodyPr wrap="none">
            <a:spAutoFit/>
          </a:bodyPr>
          <a:lstStyle/>
          <a:p>
            <a:r>
              <a:rPr lang="en-IN" dirty="0"/>
              <a:t>(Source: PYMNTS, 2023)</a:t>
            </a:r>
          </a:p>
        </p:txBody>
      </p:sp>
    </p:spTree>
    <p:extLst>
      <p:ext uri="{BB962C8B-B14F-4D97-AF65-F5344CB8AC3E}">
        <p14:creationId xmlns:p14="http://schemas.microsoft.com/office/powerpoint/2010/main" val="20960762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481328"/>
            <a:ext cx="5338936" cy="4525963"/>
          </a:xfrm>
        </p:spPr>
        <p:txBody>
          <a:bodyPr>
            <a:normAutofit/>
          </a:bodyPr>
          <a:lstStyle/>
          <a:p>
            <a:pPr lvl="0" algn="just"/>
            <a:r>
              <a:rPr lang="en-IN" sz="1800" dirty="0"/>
              <a:t>Change is important for growing and sustain for long-term operational objectives.</a:t>
            </a:r>
          </a:p>
          <a:p>
            <a:pPr lvl="0" algn="just"/>
            <a:r>
              <a:rPr lang="en-IN" sz="1800" dirty="0"/>
              <a:t>The change enables the stakeholders to evaluate the necessity of change and how it can impact the organisation, commit to the change process, and avail the desirable outcomes. </a:t>
            </a:r>
          </a:p>
        </p:txBody>
      </p:sp>
      <p:sp>
        <p:nvSpPr>
          <p:cNvPr id="2" name="Title 1"/>
          <p:cNvSpPr>
            <a:spLocks noGrp="1"/>
          </p:cNvSpPr>
          <p:nvPr>
            <p:ph type="title"/>
          </p:nvPr>
        </p:nvSpPr>
        <p:spPr/>
        <p:txBody>
          <a:bodyPr>
            <a:normAutofit fontScale="90000"/>
          </a:bodyPr>
          <a:lstStyle/>
          <a:p>
            <a:r>
              <a:rPr lang="en-IN" dirty="0">
                <a:effectLst/>
              </a:rPr>
              <a:t>6. Importance of change for the organisation</a:t>
            </a:r>
          </a:p>
        </p:txBody>
      </p:sp>
      <p:pic>
        <p:nvPicPr>
          <p:cNvPr id="4" name="image12.png"/>
          <p:cNvPicPr/>
          <p:nvPr/>
        </p:nvPicPr>
        <p:blipFill>
          <a:blip r:embed="rId3"/>
          <a:stretch>
            <a:fillRect/>
          </a:stretch>
        </p:blipFill>
        <p:spPr>
          <a:xfrm>
            <a:off x="5868144" y="1340768"/>
            <a:ext cx="3014345" cy="1866900"/>
          </a:xfrm>
          <a:prstGeom prst="rect">
            <a:avLst/>
          </a:prstGeom>
        </p:spPr>
      </p:pic>
      <p:sp>
        <p:nvSpPr>
          <p:cNvPr id="5" name="Rectangle 4"/>
          <p:cNvSpPr/>
          <p:nvPr/>
        </p:nvSpPr>
        <p:spPr>
          <a:xfrm>
            <a:off x="5579982" y="3933056"/>
            <a:ext cx="3302507" cy="369332"/>
          </a:xfrm>
          <a:prstGeom prst="rect">
            <a:avLst/>
          </a:prstGeom>
        </p:spPr>
        <p:txBody>
          <a:bodyPr wrap="none">
            <a:spAutoFit/>
          </a:bodyPr>
          <a:lstStyle/>
          <a:p>
            <a:r>
              <a:rPr lang="en-IN" dirty="0"/>
              <a:t>(Source: </a:t>
            </a:r>
            <a:r>
              <a:rPr lang="en-IN" dirty="0" err="1"/>
              <a:t>Torben</a:t>
            </a:r>
            <a:r>
              <a:rPr lang="en-IN" dirty="0"/>
              <a:t> Rick, 2019)</a:t>
            </a:r>
          </a:p>
        </p:txBody>
      </p:sp>
    </p:spTree>
    <p:extLst>
      <p:ext uri="{BB962C8B-B14F-4D97-AF65-F5344CB8AC3E}">
        <p14:creationId xmlns:p14="http://schemas.microsoft.com/office/powerpoint/2010/main" val="35605264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481328"/>
            <a:ext cx="5482952" cy="4525963"/>
          </a:xfrm>
        </p:spPr>
        <p:txBody>
          <a:bodyPr>
            <a:normAutofit fontScale="62500" lnSpcReduction="20000"/>
          </a:bodyPr>
          <a:lstStyle/>
          <a:p>
            <a:pPr lvl="0" algn="just"/>
            <a:r>
              <a:rPr lang="en-IN" dirty="0"/>
              <a:t>The change management model is an effective design to be followed by organisations planning to transform different operational, service-related changes,</a:t>
            </a:r>
          </a:p>
          <a:p>
            <a:pPr lvl="0" algn="just"/>
            <a:r>
              <a:rPr lang="en-IN" dirty="0" err="1"/>
              <a:t>Lewi's</a:t>
            </a:r>
            <a:r>
              <a:rPr lang="en-IN" dirty="0"/>
              <a:t> Force Field Theory conveys that influencing elements that pose a barrier to the organisation later becomes a deciding factor for change.</a:t>
            </a:r>
          </a:p>
          <a:p>
            <a:pPr lvl="0" algn="just"/>
            <a:r>
              <a:rPr lang="en-IN" dirty="0"/>
              <a:t>The 3 phases of change unfreeze where the need for change is identified. </a:t>
            </a:r>
          </a:p>
          <a:p>
            <a:pPr lvl="0" algn="just"/>
            <a:r>
              <a:rPr lang="en-IN" dirty="0"/>
              <a:t>The change phase entails the overall procedure of change; this is the pivotal phase; if effectively done, then it can incline scope and meet the objectives for change. </a:t>
            </a:r>
          </a:p>
          <a:p>
            <a:pPr lvl="0" algn="just"/>
            <a:r>
              <a:rPr lang="en-IN" dirty="0"/>
              <a:t>It might hamper the company's functioning systems if not done effectively.</a:t>
            </a:r>
          </a:p>
          <a:p>
            <a:pPr lvl="0" algn="just"/>
            <a:r>
              <a:rPr lang="en-IN" dirty="0"/>
              <a:t>The refreeze phase involves fortifying the change in the organisation through policies, regulations and others (Malik, 2022).   </a:t>
            </a:r>
          </a:p>
        </p:txBody>
      </p:sp>
      <p:sp>
        <p:nvSpPr>
          <p:cNvPr id="2" name="Title 1"/>
          <p:cNvSpPr>
            <a:spLocks noGrp="1"/>
          </p:cNvSpPr>
          <p:nvPr>
            <p:ph type="title"/>
          </p:nvPr>
        </p:nvSpPr>
        <p:spPr>
          <a:xfrm>
            <a:off x="457200" y="274638"/>
            <a:ext cx="8229600" cy="1066130"/>
          </a:xfrm>
        </p:spPr>
        <p:txBody>
          <a:bodyPr>
            <a:noAutofit/>
          </a:bodyPr>
          <a:lstStyle/>
          <a:p>
            <a:r>
              <a:rPr lang="en-IN" sz="3200" dirty="0">
                <a:effectLst/>
              </a:rPr>
              <a:t>7. Change management models (</a:t>
            </a:r>
            <a:r>
              <a:rPr lang="en-IN" sz="3200" dirty="0" err="1">
                <a:effectLst/>
              </a:rPr>
              <a:t>Lewin's</a:t>
            </a:r>
            <a:r>
              <a:rPr lang="en-IN" sz="3200" dirty="0">
                <a:effectLst/>
              </a:rPr>
              <a:t> change management model)</a:t>
            </a:r>
          </a:p>
        </p:txBody>
      </p:sp>
      <p:pic>
        <p:nvPicPr>
          <p:cNvPr id="4" name="image7.png"/>
          <p:cNvPicPr/>
          <p:nvPr/>
        </p:nvPicPr>
        <p:blipFill>
          <a:blip r:embed="rId3"/>
          <a:srcRect b="10981"/>
          <a:stretch>
            <a:fillRect/>
          </a:stretch>
        </p:blipFill>
        <p:spPr>
          <a:xfrm>
            <a:off x="6156176" y="1556792"/>
            <a:ext cx="2752725" cy="2442845"/>
          </a:xfrm>
          <a:prstGeom prst="rect">
            <a:avLst/>
          </a:prstGeom>
        </p:spPr>
      </p:pic>
      <p:sp>
        <p:nvSpPr>
          <p:cNvPr id="5" name="Rectangle 4"/>
          <p:cNvSpPr/>
          <p:nvPr/>
        </p:nvSpPr>
        <p:spPr>
          <a:xfrm>
            <a:off x="6252380" y="4797152"/>
            <a:ext cx="2560316" cy="369332"/>
          </a:xfrm>
          <a:prstGeom prst="rect">
            <a:avLst/>
          </a:prstGeom>
        </p:spPr>
        <p:txBody>
          <a:bodyPr wrap="none">
            <a:spAutoFit/>
          </a:bodyPr>
          <a:lstStyle/>
          <a:p>
            <a:r>
              <a:rPr lang="en-IN" dirty="0"/>
              <a:t>(Source: Malik, 2022)</a:t>
            </a:r>
          </a:p>
        </p:txBody>
      </p:sp>
    </p:spTree>
    <p:extLst>
      <p:ext uri="{BB962C8B-B14F-4D97-AF65-F5344CB8AC3E}">
        <p14:creationId xmlns:p14="http://schemas.microsoft.com/office/powerpoint/2010/main" val="23020455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481328"/>
            <a:ext cx="4906888" cy="4525963"/>
          </a:xfrm>
        </p:spPr>
        <p:txBody>
          <a:bodyPr>
            <a:normAutofit fontScale="77500" lnSpcReduction="20000"/>
          </a:bodyPr>
          <a:lstStyle/>
          <a:p>
            <a:pPr lvl="0" algn="just"/>
            <a:r>
              <a:rPr lang="en-IN" dirty="0"/>
              <a:t>It was identified that McDonald's management was ignorant of the public's opinions and the facts about the employees' health during the peak COVID-19 pandemic.</a:t>
            </a:r>
          </a:p>
          <a:p>
            <a:pPr lvl="0" algn="just"/>
            <a:r>
              <a:rPr lang="en-IN" dirty="0"/>
              <a:t>During the time, it was assessed that there was an urgency to create a mechanism ensuring employees' H&amp;S.</a:t>
            </a:r>
          </a:p>
          <a:p>
            <a:pPr lvl="0" algn="just"/>
            <a:r>
              <a:rPr lang="en-IN" dirty="0"/>
              <a:t>Thus, McDonald's concluded that crucial data and information must be gathered to make the final choice and raise the standard of customer care.</a:t>
            </a:r>
          </a:p>
        </p:txBody>
      </p:sp>
      <p:sp>
        <p:nvSpPr>
          <p:cNvPr id="2" name="Title 1"/>
          <p:cNvSpPr>
            <a:spLocks noGrp="1"/>
          </p:cNvSpPr>
          <p:nvPr>
            <p:ph type="title"/>
          </p:nvPr>
        </p:nvSpPr>
        <p:spPr/>
        <p:txBody>
          <a:bodyPr>
            <a:normAutofit fontScale="90000"/>
          </a:bodyPr>
          <a:lstStyle/>
          <a:p>
            <a:r>
              <a:rPr lang="en-IN" dirty="0">
                <a:effectLst/>
              </a:rPr>
              <a:t>8. </a:t>
            </a:r>
            <a:r>
              <a:rPr lang="en-IN" dirty="0" err="1">
                <a:effectLst/>
              </a:rPr>
              <a:t>Lewin's</a:t>
            </a:r>
            <a:r>
              <a:rPr lang="en-IN" dirty="0">
                <a:effectLst/>
              </a:rPr>
              <a:t> change management model (Unfreeze)</a:t>
            </a:r>
          </a:p>
        </p:txBody>
      </p:sp>
      <p:pic>
        <p:nvPicPr>
          <p:cNvPr id="4" name="image1.png"/>
          <p:cNvPicPr/>
          <p:nvPr/>
        </p:nvPicPr>
        <p:blipFill>
          <a:blip r:embed="rId3"/>
          <a:stretch>
            <a:fillRect/>
          </a:stretch>
        </p:blipFill>
        <p:spPr>
          <a:xfrm>
            <a:off x="5940152" y="1419224"/>
            <a:ext cx="2664296" cy="2513832"/>
          </a:xfrm>
          <a:prstGeom prst="rect">
            <a:avLst/>
          </a:prstGeom>
        </p:spPr>
      </p:pic>
      <p:sp>
        <p:nvSpPr>
          <p:cNvPr id="5" name="Rectangle 4"/>
          <p:cNvSpPr/>
          <p:nvPr/>
        </p:nvSpPr>
        <p:spPr>
          <a:xfrm>
            <a:off x="5682762" y="4509120"/>
            <a:ext cx="3179075" cy="369332"/>
          </a:xfrm>
          <a:prstGeom prst="rect">
            <a:avLst/>
          </a:prstGeom>
        </p:spPr>
        <p:txBody>
          <a:bodyPr wrap="none">
            <a:spAutoFit/>
          </a:bodyPr>
          <a:lstStyle/>
          <a:p>
            <a:r>
              <a:rPr lang="en-IN" dirty="0"/>
              <a:t>(Source: </a:t>
            </a:r>
            <a:r>
              <a:rPr lang="en-IN" dirty="0" err="1"/>
              <a:t>SlideModel</a:t>
            </a:r>
            <a:r>
              <a:rPr lang="en-IN" dirty="0"/>
              <a:t>, 2020)</a:t>
            </a:r>
          </a:p>
        </p:txBody>
      </p:sp>
    </p:spTree>
    <p:extLst>
      <p:ext uri="{BB962C8B-B14F-4D97-AF65-F5344CB8AC3E}">
        <p14:creationId xmlns:p14="http://schemas.microsoft.com/office/powerpoint/2010/main" val="18879801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481328"/>
            <a:ext cx="5122912" cy="4525963"/>
          </a:xfrm>
        </p:spPr>
        <p:txBody>
          <a:bodyPr>
            <a:normAutofit fontScale="70000" lnSpcReduction="20000"/>
          </a:bodyPr>
          <a:lstStyle/>
          <a:p>
            <a:pPr lvl="0" algn="just"/>
            <a:r>
              <a:rPr lang="en-IN" dirty="0"/>
              <a:t>A senior manager was chosen by McDonald's, who accepts responsibility for keeping track of the workers' health.</a:t>
            </a:r>
          </a:p>
          <a:p>
            <a:pPr lvl="0" algn="just"/>
            <a:r>
              <a:rPr lang="en-IN" dirty="0"/>
              <a:t>The senior manager has routinely updated the health status of the staff during the transformation period, which assists in maintaining employee job satisfaction and directing their attention more towards the development of the organisation's efforts to raise the standard of its services.</a:t>
            </a:r>
          </a:p>
          <a:p>
            <a:pPr lvl="0" algn="just"/>
            <a:r>
              <a:rPr lang="en-IN" dirty="0"/>
              <a:t>As a result, the service for employee health is implemented by McDonald's, and it keeps track of staff well-being.</a:t>
            </a:r>
          </a:p>
        </p:txBody>
      </p:sp>
      <p:sp>
        <p:nvSpPr>
          <p:cNvPr id="2" name="Title 1"/>
          <p:cNvSpPr>
            <a:spLocks noGrp="1"/>
          </p:cNvSpPr>
          <p:nvPr>
            <p:ph type="title"/>
          </p:nvPr>
        </p:nvSpPr>
        <p:spPr/>
        <p:txBody>
          <a:bodyPr>
            <a:normAutofit fontScale="90000"/>
          </a:bodyPr>
          <a:lstStyle/>
          <a:p>
            <a:r>
              <a:rPr lang="en-IN" dirty="0">
                <a:effectLst/>
              </a:rPr>
              <a:t>9. </a:t>
            </a:r>
            <a:r>
              <a:rPr lang="en-IN" dirty="0" err="1">
                <a:effectLst/>
              </a:rPr>
              <a:t>Lewin's</a:t>
            </a:r>
            <a:r>
              <a:rPr lang="en-IN" dirty="0">
                <a:effectLst/>
              </a:rPr>
              <a:t> change management model (Change)</a:t>
            </a:r>
          </a:p>
        </p:txBody>
      </p:sp>
      <p:pic>
        <p:nvPicPr>
          <p:cNvPr id="4" name="image5.png"/>
          <p:cNvPicPr/>
          <p:nvPr/>
        </p:nvPicPr>
        <p:blipFill>
          <a:blip r:embed="rId3"/>
          <a:stretch>
            <a:fillRect/>
          </a:stretch>
        </p:blipFill>
        <p:spPr>
          <a:xfrm>
            <a:off x="6444208" y="1514474"/>
            <a:ext cx="2232248" cy="2130550"/>
          </a:xfrm>
          <a:prstGeom prst="rect">
            <a:avLst/>
          </a:prstGeom>
        </p:spPr>
      </p:pic>
      <p:sp>
        <p:nvSpPr>
          <p:cNvPr id="5" name="Rectangle 4"/>
          <p:cNvSpPr/>
          <p:nvPr/>
        </p:nvSpPr>
        <p:spPr>
          <a:xfrm>
            <a:off x="5724128" y="4509120"/>
            <a:ext cx="3179075" cy="369332"/>
          </a:xfrm>
          <a:prstGeom prst="rect">
            <a:avLst/>
          </a:prstGeom>
        </p:spPr>
        <p:txBody>
          <a:bodyPr wrap="none">
            <a:spAutoFit/>
          </a:bodyPr>
          <a:lstStyle/>
          <a:p>
            <a:r>
              <a:rPr lang="en-IN" dirty="0"/>
              <a:t>(Source: </a:t>
            </a:r>
            <a:r>
              <a:rPr lang="en-IN" dirty="0" err="1"/>
              <a:t>SlideModel</a:t>
            </a:r>
            <a:r>
              <a:rPr lang="en-IN" dirty="0"/>
              <a:t>, 2020)</a:t>
            </a:r>
          </a:p>
        </p:txBody>
      </p:sp>
    </p:spTree>
    <p:extLst>
      <p:ext uri="{BB962C8B-B14F-4D97-AF65-F5344CB8AC3E}">
        <p14:creationId xmlns:p14="http://schemas.microsoft.com/office/powerpoint/2010/main" val="33322804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481328"/>
            <a:ext cx="5626968" cy="4525963"/>
          </a:xfrm>
        </p:spPr>
        <p:txBody>
          <a:bodyPr>
            <a:noAutofit/>
          </a:bodyPr>
          <a:lstStyle/>
          <a:p>
            <a:pPr lvl="0" algn="just"/>
            <a:r>
              <a:rPr lang="en-IN" sz="2000" dirty="0"/>
              <a:t>Stakeholders were fostered and supported to  use ”Lateral Flow Tests” (LFTs)</a:t>
            </a:r>
          </a:p>
          <a:p>
            <a:pPr lvl="0" algn="just"/>
            <a:r>
              <a:rPr lang="en-IN" sz="2000" dirty="0"/>
              <a:t>The "</a:t>
            </a:r>
            <a:r>
              <a:rPr lang="en-IN" sz="2000" dirty="0" err="1"/>
              <a:t>MyStuff</a:t>
            </a:r>
            <a:r>
              <a:rPr lang="en-IN" sz="2000" dirty="0"/>
              <a:t> 2.0" system was amended to assess whether employees were fit to operate (McDonald's, 2022).</a:t>
            </a:r>
          </a:p>
          <a:p>
            <a:pPr lvl="0" algn="just"/>
            <a:r>
              <a:rPr lang="en-IN" sz="2000" dirty="0"/>
              <a:t>Providing adequate online training modules, demonstrating effective sanitising procedures, and maintaining hygiene and optimal work requirements (The One Brief, 2021).</a:t>
            </a:r>
          </a:p>
        </p:txBody>
      </p:sp>
      <p:sp>
        <p:nvSpPr>
          <p:cNvPr id="2" name="Title 1"/>
          <p:cNvSpPr>
            <a:spLocks noGrp="1"/>
          </p:cNvSpPr>
          <p:nvPr>
            <p:ph type="title"/>
          </p:nvPr>
        </p:nvSpPr>
        <p:spPr/>
        <p:txBody>
          <a:bodyPr>
            <a:normAutofit fontScale="90000"/>
          </a:bodyPr>
          <a:lstStyle/>
          <a:p>
            <a:r>
              <a:rPr lang="en-IN" dirty="0">
                <a:effectLst/>
              </a:rPr>
              <a:t>10. </a:t>
            </a:r>
            <a:r>
              <a:rPr lang="en-IN" dirty="0" err="1">
                <a:effectLst/>
              </a:rPr>
              <a:t>Lewin's</a:t>
            </a:r>
            <a:r>
              <a:rPr lang="en-IN" dirty="0">
                <a:effectLst/>
              </a:rPr>
              <a:t> change management model (Refreeze)</a:t>
            </a:r>
          </a:p>
        </p:txBody>
      </p:sp>
      <p:pic>
        <p:nvPicPr>
          <p:cNvPr id="4" name="image4.png"/>
          <p:cNvPicPr/>
          <p:nvPr/>
        </p:nvPicPr>
        <p:blipFill>
          <a:blip r:embed="rId3"/>
          <a:stretch>
            <a:fillRect/>
          </a:stretch>
        </p:blipFill>
        <p:spPr>
          <a:xfrm>
            <a:off x="6660232" y="1628800"/>
            <a:ext cx="2232248" cy="2592288"/>
          </a:xfrm>
          <a:prstGeom prst="rect">
            <a:avLst/>
          </a:prstGeom>
        </p:spPr>
      </p:pic>
      <p:sp>
        <p:nvSpPr>
          <p:cNvPr id="5" name="Rectangle 4"/>
          <p:cNvSpPr/>
          <p:nvPr/>
        </p:nvSpPr>
        <p:spPr>
          <a:xfrm>
            <a:off x="5580112" y="5085184"/>
            <a:ext cx="3179075" cy="369332"/>
          </a:xfrm>
          <a:prstGeom prst="rect">
            <a:avLst/>
          </a:prstGeom>
        </p:spPr>
        <p:txBody>
          <a:bodyPr wrap="none">
            <a:spAutoFit/>
          </a:bodyPr>
          <a:lstStyle/>
          <a:p>
            <a:r>
              <a:rPr lang="en-IN" dirty="0"/>
              <a:t>(Source: </a:t>
            </a:r>
            <a:r>
              <a:rPr lang="en-IN" dirty="0" err="1"/>
              <a:t>SlideModel</a:t>
            </a:r>
            <a:r>
              <a:rPr lang="en-IN" dirty="0"/>
              <a:t>, 2020)</a:t>
            </a:r>
          </a:p>
        </p:txBody>
      </p:sp>
    </p:spTree>
    <p:extLst>
      <p:ext uri="{BB962C8B-B14F-4D97-AF65-F5344CB8AC3E}">
        <p14:creationId xmlns:p14="http://schemas.microsoft.com/office/powerpoint/2010/main" val="26854904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481328"/>
            <a:ext cx="5482952" cy="4525963"/>
          </a:xfrm>
        </p:spPr>
        <p:txBody>
          <a:bodyPr>
            <a:noAutofit/>
          </a:bodyPr>
          <a:lstStyle/>
          <a:p>
            <a:pPr lvl="0" algn="just"/>
            <a:r>
              <a:rPr lang="en-IN" sz="2000" dirty="0"/>
              <a:t>In a survey conducted on approximately 2,150 consumers, 78.05% said they ate at home more frequently to save money in the face of inflation (PYMNTS, 2022).</a:t>
            </a:r>
          </a:p>
          <a:p>
            <a:pPr lvl="0" algn="just"/>
            <a:r>
              <a:rPr lang="en-IN" sz="2000" dirty="0"/>
              <a:t>In the aftermath of the pandemic, consumers' behaviour was still influenced by inflation (PYMNTS, 2023).</a:t>
            </a:r>
          </a:p>
          <a:p>
            <a:pPr lvl="0" algn="just"/>
            <a:r>
              <a:rPr lang="en-IN" sz="2000" dirty="0"/>
              <a:t>Concerns about hygienic stores and sanitisation in the current scenario also contributed to amending the change.</a:t>
            </a:r>
          </a:p>
        </p:txBody>
      </p:sp>
      <p:sp>
        <p:nvSpPr>
          <p:cNvPr id="2" name="Title 1"/>
          <p:cNvSpPr>
            <a:spLocks noGrp="1"/>
          </p:cNvSpPr>
          <p:nvPr>
            <p:ph type="title"/>
          </p:nvPr>
        </p:nvSpPr>
        <p:spPr/>
        <p:txBody>
          <a:bodyPr/>
          <a:lstStyle/>
          <a:p>
            <a:r>
              <a:rPr lang="en-IN" dirty="0">
                <a:effectLst/>
              </a:rPr>
              <a:t>11. Driving factor for change</a:t>
            </a:r>
          </a:p>
        </p:txBody>
      </p:sp>
      <p:pic>
        <p:nvPicPr>
          <p:cNvPr id="4" name="image2.png"/>
          <p:cNvPicPr/>
          <p:nvPr/>
        </p:nvPicPr>
        <p:blipFill>
          <a:blip r:embed="rId3"/>
          <a:srcRect b="6476"/>
          <a:stretch>
            <a:fillRect/>
          </a:stretch>
        </p:blipFill>
        <p:spPr>
          <a:xfrm>
            <a:off x="6084168" y="1628800"/>
            <a:ext cx="2736304" cy="2448272"/>
          </a:xfrm>
          <a:prstGeom prst="rect">
            <a:avLst/>
          </a:prstGeom>
        </p:spPr>
      </p:pic>
      <p:sp>
        <p:nvSpPr>
          <p:cNvPr id="5" name="Rectangle 4"/>
          <p:cNvSpPr/>
          <p:nvPr/>
        </p:nvSpPr>
        <p:spPr>
          <a:xfrm>
            <a:off x="5868322" y="4509120"/>
            <a:ext cx="2949846" cy="369332"/>
          </a:xfrm>
          <a:prstGeom prst="rect">
            <a:avLst/>
          </a:prstGeom>
        </p:spPr>
        <p:txBody>
          <a:bodyPr wrap="none">
            <a:spAutoFit/>
          </a:bodyPr>
          <a:lstStyle/>
          <a:p>
            <a:r>
              <a:rPr lang="en-IN" dirty="0"/>
              <a:t> (Source: PYMNTS, 2023)</a:t>
            </a:r>
          </a:p>
        </p:txBody>
      </p:sp>
    </p:spTree>
    <p:extLst>
      <p:ext uri="{BB962C8B-B14F-4D97-AF65-F5344CB8AC3E}">
        <p14:creationId xmlns:p14="http://schemas.microsoft.com/office/powerpoint/2010/main" val="11956888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481328"/>
            <a:ext cx="4834880" cy="4525963"/>
          </a:xfrm>
        </p:spPr>
        <p:txBody>
          <a:bodyPr>
            <a:noAutofit/>
          </a:bodyPr>
          <a:lstStyle/>
          <a:p>
            <a:pPr lvl="0" algn="just"/>
            <a:r>
              <a:rPr lang="en-IN" sz="2000" dirty="0"/>
              <a:t>It was observed that employees were forced to work during the peak of COVID-19, leading to an unethical operating procedure (Taylor, 2020).</a:t>
            </a:r>
          </a:p>
          <a:p>
            <a:pPr lvl="0" algn="just"/>
            <a:r>
              <a:rPr lang="en-IN" sz="2000" dirty="0"/>
              <a:t>According to the reports of </a:t>
            </a:r>
            <a:r>
              <a:rPr lang="en-IN" sz="2000" dirty="0" err="1"/>
              <a:t>Wahlquist</a:t>
            </a:r>
            <a:r>
              <a:rPr lang="en-IN" sz="2000" dirty="0"/>
              <a:t> (2020), employee protests due to non-payment of salaries immensely impacted more than 150 </a:t>
            </a:r>
            <a:r>
              <a:rPr lang="en-IN" sz="2000" dirty="0" err="1"/>
              <a:t>Mcdonald's</a:t>
            </a:r>
            <a:r>
              <a:rPr lang="en-IN" sz="2000" dirty="0"/>
              <a:t> stores in Melbourne</a:t>
            </a:r>
          </a:p>
        </p:txBody>
      </p:sp>
      <p:sp>
        <p:nvSpPr>
          <p:cNvPr id="2" name="Title 1"/>
          <p:cNvSpPr>
            <a:spLocks noGrp="1"/>
          </p:cNvSpPr>
          <p:nvPr>
            <p:ph type="title"/>
          </p:nvPr>
        </p:nvSpPr>
        <p:spPr/>
        <p:txBody>
          <a:bodyPr>
            <a:normAutofit fontScale="90000"/>
          </a:bodyPr>
          <a:lstStyle/>
          <a:p>
            <a:r>
              <a:rPr lang="en-IN" dirty="0">
                <a:effectLst/>
              </a:rPr>
              <a:t>12. Resistance factors to the change</a:t>
            </a:r>
          </a:p>
        </p:txBody>
      </p:sp>
      <p:pic>
        <p:nvPicPr>
          <p:cNvPr id="4" name="image3.png"/>
          <p:cNvPicPr/>
          <p:nvPr/>
        </p:nvPicPr>
        <p:blipFill>
          <a:blip r:embed="rId3"/>
          <a:stretch>
            <a:fillRect/>
          </a:stretch>
        </p:blipFill>
        <p:spPr>
          <a:xfrm>
            <a:off x="5580112" y="1700808"/>
            <a:ext cx="3312368" cy="2880320"/>
          </a:xfrm>
          <a:prstGeom prst="rect">
            <a:avLst/>
          </a:prstGeom>
        </p:spPr>
      </p:pic>
      <p:sp>
        <p:nvSpPr>
          <p:cNvPr id="5" name="Rectangle 4"/>
          <p:cNvSpPr/>
          <p:nvPr/>
        </p:nvSpPr>
        <p:spPr>
          <a:xfrm>
            <a:off x="5527520" y="5085184"/>
            <a:ext cx="3132589" cy="369332"/>
          </a:xfrm>
          <a:prstGeom prst="rect">
            <a:avLst/>
          </a:prstGeom>
        </p:spPr>
        <p:txBody>
          <a:bodyPr wrap="none">
            <a:spAutoFit/>
          </a:bodyPr>
          <a:lstStyle/>
          <a:p>
            <a:r>
              <a:rPr lang="en-IN" dirty="0"/>
              <a:t> (Source: </a:t>
            </a:r>
            <a:r>
              <a:rPr lang="en-IN" dirty="0" err="1"/>
              <a:t>Wahlquist</a:t>
            </a:r>
            <a:r>
              <a:rPr lang="en-IN" dirty="0"/>
              <a:t>, 2020)</a:t>
            </a:r>
          </a:p>
        </p:txBody>
      </p:sp>
    </p:spTree>
    <p:extLst>
      <p:ext uri="{BB962C8B-B14F-4D97-AF65-F5344CB8AC3E}">
        <p14:creationId xmlns:p14="http://schemas.microsoft.com/office/powerpoint/2010/main" val="37440576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481328"/>
            <a:ext cx="5122912" cy="4525963"/>
          </a:xfrm>
        </p:spPr>
        <p:txBody>
          <a:bodyPr>
            <a:normAutofit fontScale="85000" lnSpcReduction="20000"/>
          </a:bodyPr>
          <a:lstStyle/>
          <a:p>
            <a:pPr lvl="0" algn="just"/>
            <a:r>
              <a:rPr lang="en-IN" dirty="0"/>
              <a:t>Currently, the staff is in contact with McDonald's higher management and is informed of the changes.</a:t>
            </a:r>
          </a:p>
          <a:p>
            <a:pPr lvl="0" algn="just"/>
            <a:r>
              <a:rPr lang="en-IN" dirty="0"/>
              <a:t>The agent also informs them of the change's goal and execution strategy.</a:t>
            </a:r>
          </a:p>
          <a:p>
            <a:pPr lvl="0" algn="just"/>
            <a:r>
              <a:rPr lang="en-IN" dirty="0"/>
              <a:t>The strategic aim established by the employees is assisting in maintaining the goals and objectives of change management for McDonald's and the motivation behind it (McDonald's Corporation, 2020).</a:t>
            </a:r>
          </a:p>
        </p:txBody>
      </p:sp>
      <p:sp>
        <p:nvSpPr>
          <p:cNvPr id="2" name="Title 1"/>
          <p:cNvSpPr>
            <a:spLocks noGrp="1"/>
          </p:cNvSpPr>
          <p:nvPr>
            <p:ph type="title"/>
          </p:nvPr>
        </p:nvSpPr>
        <p:spPr/>
        <p:txBody>
          <a:bodyPr>
            <a:normAutofit fontScale="90000"/>
          </a:bodyPr>
          <a:lstStyle/>
          <a:p>
            <a:r>
              <a:rPr lang="en-IN" dirty="0">
                <a:effectLst/>
              </a:rPr>
              <a:t>13. Assessment of the change faster for McDonald’s</a:t>
            </a: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96136" y="1412776"/>
            <a:ext cx="3309764" cy="2647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Rectangle 3"/>
          <p:cNvSpPr/>
          <p:nvPr/>
        </p:nvSpPr>
        <p:spPr>
          <a:xfrm>
            <a:off x="4439016" y="5917922"/>
            <a:ext cx="4740400" cy="369332"/>
          </a:xfrm>
          <a:prstGeom prst="rect">
            <a:avLst/>
          </a:prstGeom>
        </p:spPr>
        <p:txBody>
          <a:bodyPr wrap="none">
            <a:spAutoFit/>
          </a:bodyPr>
          <a:lstStyle/>
          <a:p>
            <a:r>
              <a:rPr lang="en-IN" dirty="0" smtClean="0"/>
              <a:t>(Source: McDonald's Corporation, 2020)</a:t>
            </a:r>
            <a:endParaRPr lang="en-IN" dirty="0"/>
          </a:p>
        </p:txBody>
      </p:sp>
    </p:spTree>
    <p:extLst>
      <p:ext uri="{BB962C8B-B14F-4D97-AF65-F5344CB8AC3E}">
        <p14:creationId xmlns:p14="http://schemas.microsoft.com/office/powerpoint/2010/main" val="38558029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481328"/>
            <a:ext cx="5050904" cy="4525963"/>
          </a:xfrm>
        </p:spPr>
        <p:txBody>
          <a:bodyPr>
            <a:normAutofit fontScale="70000" lnSpcReduction="20000"/>
          </a:bodyPr>
          <a:lstStyle/>
          <a:p>
            <a:pPr lvl="0" algn="just"/>
            <a:r>
              <a:rPr lang="en-IN" dirty="0"/>
              <a:t>In conclusion, it has been identified that McDonald's experienced problems both during and after the </a:t>
            </a:r>
            <a:r>
              <a:rPr lang="en-IN" dirty="0" err="1"/>
              <a:t>covid</a:t>
            </a:r>
            <a:r>
              <a:rPr lang="en-IN" dirty="0"/>
              <a:t> epidemic.</a:t>
            </a:r>
          </a:p>
          <a:p>
            <a:pPr lvl="0" algn="just"/>
            <a:r>
              <a:rPr lang="en-IN" dirty="0"/>
              <a:t>The prolonged COVID-19 pandemic has resulted in a low customer base for McDonald's, and as a result, the company has experienced difficulties. </a:t>
            </a:r>
          </a:p>
          <a:p>
            <a:pPr lvl="0" algn="just"/>
            <a:r>
              <a:rPr lang="en-IN" dirty="0"/>
              <a:t>This has caused it to alter its management system, which has helped to predict how the company's services will develop.</a:t>
            </a:r>
          </a:p>
          <a:p>
            <a:pPr lvl="0" algn="just"/>
            <a:r>
              <a:rPr lang="en-IN" dirty="0" err="1"/>
              <a:t>Lewin's</a:t>
            </a:r>
            <a:r>
              <a:rPr lang="en-IN" dirty="0"/>
              <a:t> change management model was used to identify the necessity of change, the change process and how McDonald's fortified the change by improving their COVID-19 regulations. </a:t>
            </a:r>
          </a:p>
        </p:txBody>
      </p:sp>
      <p:sp>
        <p:nvSpPr>
          <p:cNvPr id="2" name="Title 1"/>
          <p:cNvSpPr>
            <a:spLocks noGrp="1"/>
          </p:cNvSpPr>
          <p:nvPr>
            <p:ph type="title"/>
          </p:nvPr>
        </p:nvSpPr>
        <p:spPr/>
        <p:txBody>
          <a:bodyPr/>
          <a:lstStyle/>
          <a:p>
            <a:r>
              <a:rPr lang="en-IN" dirty="0">
                <a:effectLst/>
              </a:rPr>
              <a:t>14. Conclusion</a:t>
            </a:r>
          </a:p>
        </p:txBody>
      </p:sp>
      <p:pic>
        <p:nvPicPr>
          <p:cNvPr id="3074" name="Picture 2" descr="15,135 Conclusion Stock Photos - Free &amp; Royalty-Free Stock Photos from  Dreamstim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42984" y="1556792"/>
            <a:ext cx="3468984" cy="29791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618429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481328"/>
            <a:ext cx="5338936" cy="4525963"/>
          </a:xfrm>
        </p:spPr>
        <p:txBody>
          <a:bodyPr>
            <a:normAutofit/>
          </a:bodyPr>
          <a:lstStyle/>
          <a:p>
            <a:pPr lvl="0" algn="just"/>
            <a:r>
              <a:rPr lang="en-IN" sz="2000" dirty="0"/>
              <a:t>It is recommended that more systems like "</a:t>
            </a:r>
            <a:r>
              <a:rPr lang="en-IN" sz="2000" dirty="0" err="1"/>
              <a:t>MyStuff</a:t>
            </a:r>
            <a:r>
              <a:rPr lang="en-IN" sz="2000" dirty="0"/>
              <a:t> 2.0" could help the company to maintain its </a:t>
            </a:r>
            <a:r>
              <a:rPr lang="en-IN" sz="2000" dirty="0" err="1"/>
              <a:t>operationality</a:t>
            </a:r>
            <a:r>
              <a:rPr lang="en-IN" sz="2000" dirty="0"/>
              <a:t> in different regions.</a:t>
            </a:r>
          </a:p>
          <a:p>
            <a:pPr lvl="0" algn="just"/>
            <a:r>
              <a:rPr lang="en-IN" sz="2000" dirty="0"/>
              <a:t>The management should focus on gaining employee feedback, as it will give a brief insight to the management on where to implement the change (</a:t>
            </a:r>
            <a:r>
              <a:rPr lang="en-IN" sz="2000" dirty="0" err="1"/>
              <a:t>Tilwani</a:t>
            </a:r>
            <a:r>
              <a:rPr lang="en-IN" sz="2000" dirty="0"/>
              <a:t> et al., 2020).</a:t>
            </a:r>
          </a:p>
        </p:txBody>
      </p:sp>
      <p:sp>
        <p:nvSpPr>
          <p:cNvPr id="2" name="Title 1"/>
          <p:cNvSpPr>
            <a:spLocks noGrp="1"/>
          </p:cNvSpPr>
          <p:nvPr>
            <p:ph type="title"/>
          </p:nvPr>
        </p:nvSpPr>
        <p:spPr/>
        <p:txBody>
          <a:bodyPr/>
          <a:lstStyle/>
          <a:p>
            <a:r>
              <a:rPr lang="en-IN" dirty="0">
                <a:effectLst/>
              </a:rPr>
              <a:t>15. Recommendation</a:t>
            </a:r>
          </a:p>
        </p:txBody>
      </p:sp>
      <p:pic>
        <p:nvPicPr>
          <p:cNvPr id="2050" name="Picture 2" descr="McDonald's Adds $200 Million To 2020 'Marketing War Chest' To Bolster  Recovery | AdExchange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40152" y="1556792"/>
            <a:ext cx="2987824" cy="2499792"/>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4323960" y="4725144"/>
            <a:ext cx="4572000" cy="646331"/>
          </a:xfrm>
          <a:prstGeom prst="rect">
            <a:avLst/>
          </a:prstGeom>
        </p:spPr>
        <p:txBody>
          <a:bodyPr>
            <a:spAutoFit/>
          </a:bodyPr>
          <a:lstStyle/>
          <a:p>
            <a:r>
              <a:rPr lang="en-IN" dirty="0" smtClean="0"/>
              <a:t>(Source: McDonald's Corporation, 2020)</a:t>
            </a:r>
            <a:endParaRPr lang="en-IN" dirty="0"/>
          </a:p>
        </p:txBody>
      </p:sp>
    </p:spTree>
    <p:extLst>
      <p:ext uri="{BB962C8B-B14F-4D97-AF65-F5344CB8AC3E}">
        <p14:creationId xmlns:p14="http://schemas.microsoft.com/office/powerpoint/2010/main" val="18127519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62500" lnSpcReduction="20000"/>
          </a:bodyPr>
          <a:lstStyle/>
          <a:p>
            <a:r>
              <a:rPr lang="en-IN" dirty="0"/>
              <a:t>Fung, F. (2023). </a:t>
            </a:r>
            <a:r>
              <a:rPr lang="en-IN" i="1" dirty="0"/>
              <a:t>McDonald’s: Unsustainable Price Increases (NYSE:MCD) | Seeking Alpha</a:t>
            </a:r>
            <a:r>
              <a:rPr lang="en-IN" dirty="0"/>
              <a:t>. [online] seekingalpha.com. Available at: </a:t>
            </a:r>
            <a:r>
              <a:rPr lang="en-IN" u="sng" dirty="0">
                <a:hlinkClick r:id="rId3"/>
              </a:rPr>
              <a:t>https://seekingalpha.com/article/4575293-mcdonalds-unsustainable-price-increases#:~:text=A%20classic%20cheeseburger%20will%20soon</a:t>
            </a:r>
            <a:r>
              <a:rPr lang="en-IN" dirty="0"/>
              <a:t>.[Accessed 24 Feb. 2023].</a:t>
            </a:r>
          </a:p>
          <a:p>
            <a:r>
              <a:rPr lang="en-IN" dirty="0" err="1"/>
              <a:t>Macrotrends</a:t>
            </a:r>
            <a:r>
              <a:rPr lang="en-IN" dirty="0"/>
              <a:t> (2022). </a:t>
            </a:r>
            <a:r>
              <a:rPr lang="en-IN" i="1" dirty="0"/>
              <a:t>McDonald’s Revenue 2009-2022 | MCD</a:t>
            </a:r>
            <a:r>
              <a:rPr lang="en-IN" dirty="0"/>
              <a:t>. [online] Macrotrends.net. Available at: </a:t>
            </a:r>
            <a:r>
              <a:rPr lang="en-IN" u="sng" dirty="0">
                <a:hlinkClick r:id="rId4"/>
              </a:rPr>
              <a:t>https://www.macrotrends.net/stocks/charts/MCD/mcdonalds/revenue</a:t>
            </a:r>
            <a:r>
              <a:rPr lang="en-IN" dirty="0"/>
              <a:t>.</a:t>
            </a:r>
          </a:p>
          <a:p>
            <a:r>
              <a:rPr lang="en-IN" dirty="0"/>
              <a:t>‌Malik, P. (2022). </a:t>
            </a:r>
            <a:r>
              <a:rPr lang="en-IN" i="1" dirty="0" err="1"/>
              <a:t>Lewin’s</a:t>
            </a:r>
            <a:r>
              <a:rPr lang="en-IN" i="1" dirty="0"/>
              <a:t> 3-Stage Model of Change Theory: Overview - </a:t>
            </a:r>
            <a:r>
              <a:rPr lang="en-IN" i="1" dirty="0" err="1"/>
              <a:t>Whatfix</a:t>
            </a:r>
            <a:r>
              <a:rPr lang="en-IN" dirty="0"/>
              <a:t>. [online] The </a:t>
            </a:r>
            <a:r>
              <a:rPr lang="en-IN" dirty="0" err="1"/>
              <a:t>Whatfix</a:t>
            </a:r>
            <a:r>
              <a:rPr lang="en-IN" dirty="0"/>
              <a:t> Blog | Drive Digital Adoption. Available at: </a:t>
            </a:r>
            <a:r>
              <a:rPr lang="en-IN" u="sng" dirty="0">
                <a:hlinkClick r:id="rId5"/>
              </a:rPr>
              <a:t>https://whatfix.com/blog/lewins-change-model/#:~:text=Lewin</a:t>
            </a:r>
            <a:r>
              <a:rPr lang="en-IN" dirty="0"/>
              <a:t>.</a:t>
            </a:r>
          </a:p>
          <a:p>
            <a:r>
              <a:rPr lang="en-IN" dirty="0"/>
              <a:t>McDonald’s (2022). [online] Risk Assessments (equipment &amp; procedures) Page 1 Version 17.0,COVID-19: Employee Safety &amp; Wellbeing. Available at: </a:t>
            </a:r>
            <a:r>
              <a:rPr lang="en-IN" u="sng" dirty="0">
                <a:hlinkClick r:id="rId6"/>
              </a:rPr>
              <a:t>https://www.mcdonalds.com/content/dam/sites/ie/nfl/pdf/COVID-19-Employee-Safety-and-Wellbeing-210422-v17.0.pdf</a:t>
            </a:r>
            <a:r>
              <a:rPr lang="en-IN" dirty="0"/>
              <a:t>.</a:t>
            </a:r>
          </a:p>
          <a:p>
            <a:r>
              <a:rPr lang="en-IN" dirty="0"/>
              <a:t>McDonald's Corporation (2020). </a:t>
            </a:r>
            <a:r>
              <a:rPr lang="en-IN" i="1" dirty="0"/>
              <a:t>McDonald’s Announces New Growth Strategy</a:t>
            </a:r>
            <a:r>
              <a:rPr lang="en-IN" dirty="0"/>
              <a:t>. [online] </a:t>
            </a:r>
            <a:r>
              <a:rPr lang="en-IN" dirty="0" err="1"/>
              <a:t>Cision</a:t>
            </a:r>
            <a:r>
              <a:rPr lang="en-IN" dirty="0"/>
              <a:t> PR Newswire. Available at: </a:t>
            </a:r>
            <a:r>
              <a:rPr lang="en-IN" u="sng" dirty="0">
                <a:hlinkClick r:id="rId7"/>
              </a:rPr>
              <a:t>https://www.prnewswire.com/news-releases/mcdonalds-announces-new-growth-strategy-301168170.html</a:t>
            </a:r>
            <a:r>
              <a:rPr lang="en-IN" dirty="0"/>
              <a:t>.</a:t>
            </a:r>
          </a:p>
        </p:txBody>
      </p:sp>
      <p:sp>
        <p:nvSpPr>
          <p:cNvPr id="2" name="Title 1"/>
          <p:cNvSpPr>
            <a:spLocks noGrp="1"/>
          </p:cNvSpPr>
          <p:nvPr>
            <p:ph type="title"/>
          </p:nvPr>
        </p:nvSpPr>
        <p:spPr/>
        <p:txBody>
          <a:bodyPr/>
          <a:lstStyle/>
          <a:p>
            <a:r>
              <a:rPr lang="en-IN" dirty="0" err="1">
                <a:effectLst/>
              </a:rPr>
              <a:t>Referene</a:t>
            </a:r>
            <a:r>
              <a:rPr lang="en-IN" dirty="0">
                <a:effectLst/>
              </a:rPr>
              <a:t> list</a:t>
            </a:r>
          </a:p>
        </p:txBody>
      </p:sp>
    </p:spTree>
    <p:extLst>
      <p:ext uri="{BB962C8B-B14F-4D97-AF65-F5344CB8AC3E}">
        <p14:creationId xmlns:p14="http://schemas.microsoft.com/office/powerpoint/2010/main" val="68752022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30</TotalTime>
  <Words>2213</Words>
  <Application>Microsoft Office PowerPoint</Application>
  <PresentationFormat>On-screen Show (4:3)</PresentationFormat>
  <Paragraphs>130</Paragraphs>
  <Slides>17</Slides>
  <Notes>16</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Concourse</vt:lpstr>
      <vt:lpstr>BMMB7000: Change &amp; Stability Management</vt:lpstr>
      <vt:lpstr>1. Introduction</vt:lpstr>
      <vt:lpstr>2. Organisational background of McDonald’s</vt:lpstr>
      <vt:lpstr>3. Organisational background  of McDonald’s (Cont)</vt:lpstr>
      <vt:lpstr>4. Reason for the change</vt:lpstr>
      <vt:lpstr>5. Reason for the change (Cont)</vt:lpstr>
      <vt:lpstr>6. Importance of change for the organisation</vt:lpstr>
      <vt:lpstr>7. Change management models (Lewin's change management model)</vt:lpstr>
      <vt:lpstr>8. Lewin's change management model (Unfreeze)</vt:lpstr>
      <vt:lpstr>9. Lewin's change management model (Change)</vt:lpstr>
      <vt:lpstr>10. Lewin's change management model (Refreeze)</vt:lpstr>
      <vt:lpstr>11. Driving factor for change</vt:lpstr>
      <vt:lpstr>12. Resistance factors to the change</vt:lpstr>
      <vt:lpstr>13. Assessment of the change faster for McDonald’s</vt:lpstr>
      <vt:lpstr>14. Conclusion</vt:lpstr>
      <vt:lpstr>15. Recommendation</vt:lpstr>
      <vt:lpstr>Referene list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adim</dc:creator>
  <cp:lastModifiedBy>adim</cp:lastModifiedBy>
  <cp:revision>12</cp:revision>
  <dcterms:created xsi:type="dcterms:W3CDTF">2023-02-24T13:43:12Z</dcterms:created>
  <dcterms:modified xsi:type="dcterms:W3CDTF">2023-02-24T14:14:09Z</dcterms:modified>
</cp:coreProperties>
</file>