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sldIdLst>
    <p:sldId id="281" r:id="rId5"/>
    <p:sldId id="360" r:id="rId6"/>
    <p:sldId id="353" r:id="rId7"/>
    <p:sldId id="383" r:id="rId8"/>
    <p:sldId id="335" r:id="rId9"/>
    <p:sldId id="382" r:id="rId10"/>
    <p:sldId id="359" r:id="rId11"/>
    <p:sldId id="351" r:id="rId12"/>
    <p:sldId id="355" r:id="rId13"/>
    <p:sldId id="362" r:id="rId14"/>
    <p:sldId id="363" r:id="rId15"/>
    <p:sldId id="364" r:id="rId16"/>
    <p:sldId id="365" r:id="rId17"/>
    <p:sldId id="366" r:id="rId18"/>
    <p:sldId id="338" r:id="rId19"/>
    <p:sldId id="381" r:id="rId20"/>
    <p:sldId id="339" r:id="rId21"/>
    <p:sldId id="367" r:id="rId22"/>
    <p:sldId id="368" r:id="rId23"/>
    <p:sldId id="358" r:id="rId24"/>
    <p:sldId id="357" r:id="rId25"/>
    <p:sldId id="369" r:id="rId26"/>
    <p:sldId id="256" r:id="rId27"/>
    <p:sldId id="349" r:id="rId28"/>
    <p:sldId id="372" r:id="rId29"/>
    <p:sldId id="332" r:id="rId30"/>
    <p:sldId id="374" r:id="rId31"/>
    <p:sldId id="333" r:id="rId32"/>
    <p:sldId id="293" r:id="rId33"/>
    <p:sldId id="295" r:id="rId34"/>
    <p:sldId id="294" r:id="rId35"/>
    <p:sldId id="343" r:id="rId36"/>
    <p:sldId id="257" r:id="rId37"/>
    <p:sldId id="292" r:id="rId38"/>
    <p:sldId id="289" r:id="rId39"/>
    <p:sldId id="282" r:id="rId40"/>
    <p:sldId id="352" r:id="rId41"/>
    <p:sldId id="375" r:id="rId42"/>
    <p:sldId id="288" r:id="rId43"/>
    <p:sldId id="283" r:id="rId44"/>
    <p:sldId id="290" r:id="rId45"/>
    <p:sldId id="378" r:id="rId46"/>
    <p:sldId id="377" r:id="rId47"/>
    <p:sldId id="284" r:id="rId48"/>
    <p:sldId id="287" r:id="rId49"/>
    <p:sldId id="286" r:id="rId50"/>
    <p:sldId id="285" r:id="rId51"/>
    <p:sldId id="291" r:id="rId52"/>
    <p:sldId id="379" r:id="rId53"/>
    <p:sldId id="380"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6560" autoAdjust="0"/>
  </p:normalViewPr>
  <p:slideViewPr>
    <p:cSldViewPr snapToGrid="0">
      <p:cViewPr varScale="1">
        <p:scale>
          <a:sx n="64" d="100"/>
          <a:sy n="64" d="100"/>
        </p:scale>
        <p:origin x="23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50637C-B4B0-4E5A-8748-7D9571A4A3D4}" type="datetimeFigureOut">
              <a:rPr lang="en-GB" smtClean="0"/>
              <a:t>03/02/2023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6FAF0B-17DC-4B6D-A92B-9D8D6B20693E}" type="slidenum">
              <a:rPr lang="en-GB" smtClean="0"/>
              <a:t>‹#›</a:t>
            </a:fld>
            <a:endParaRPr lang="en-GB"/>
          </a:p>
        </p:txBody>
      </p:sp>
    </p:spTree>
    <p:extLst>
      <p:ext uri="{BB962C8B-B14F-4D97-AF65-F5344CB8AC3E}">
        <p14:creationId xmlns:p14="http://schemas.microsoft.com/office/powerpoint/2010/main" val="3965435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8" Type="http://schemas.openxmlformats.org/officeDocument/2006/relationships/hyperlink" Target="https://gov.wales/sites/default/files/publications/2021-03/childrens-commissioner-for-wales-review-welsh-governments-exercise-of-their-functions-government-response.pdf" TargetMode="External"/><Relationship Id="rId3" Type="http://schemas.openxmlformats.org/officeDocument/2006/relationships/hyperlink" Target="https://www.theguardian.com/society/2016/jan/22/concerns-raised-about-boy-who-died-of-scurvy-a-year-before-his-death-leaked-report" TargetMode="External"/><Relationship Id="rId7" Type="http://schemas.openxmlformats.org/officeDocument/2006/relationships/hyperlink" Target="https://www.childcomwales.org.uk/a-review-of-the-welsh-governments-exercise-of-its-functions-home-education-and-independent-schools/" TargetMode="External"/><Relationship Id="rId2" Type="http://schemas.openxmlformats.org/officeDocument/2006/relationships/slide" Target="../slides/slide40.xml"/><Relationship Id="rId1" Type="http://schemas.openxmlformats.org/officeDocument/2006/relationships/notesMaster" Target="../notesMasters/notesMaster1.xml"/><Relationship Id="rId6" Type="http://schemas.openxmlformats.org/officeDocument/2006/relationships/hyperlink" Target="https://llyw.cymru/sites/default/files/publications/2021-03/adolygiad-comisiynydd-plant-cymru-ymarfer-llywodraeth-cymru-ou-swyddogaethau-ymateb-y-llywodraeth.pdf" TargetMode="External"/><Relationship Id="rId5" Type="http://schemas.openxmlformats.org/officeDocument/2006/relationships/hyperlink" Target="https://www.complantcymru.org.uk/adolygiad-o-sut-mae-llywodraeth-cymru-wedi-ymarfer-ei-swyddogaethau-addysgu-gartref-ac-ysgolion-annibynnol/" TargetMode="External"/><Relationship Id="rId4" Type="http://schemas.openxmlformats.org/officeDocument/2006/relationships/hyperlink" Target="https://www.theguardian.com/uk/wales"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Will need:</a:t>
            </a:r>
          </a:p>
          <a:p>
            <a:endParaRPr lang="en-US" dirty="0"/>
          </a:p>
          <a:p>
            <a:r>
              <a:rPr lang="en-US" dirty="0"/>
              <a:t>Photocopies of the </a:t>
            </a:r>
            <a:r>
              <a:rPr lang="en-US" dirty="0" err="1"/>
              <a:t>CCfW</a:t>
            </a:r>
            <a:r>
              <a:rPr lang="en-US" dirty="0"/>
              <a:t> Policies</a:t>
            </a:r>
          </a:p>
          <a:p>
            <a:r>
              <a:rPr lang="en-US" dirty="0" err="1"/>
              <a:t>Sams</a:t>
            </a:r>
            <a:r>
              <a:rPr lang="en-US" dirty="0"/>
              <a:t> Story</a:t>
            </a:r>
          </a:p>
          <a:p>
            <a:r>
              <a:rPr lang="en-US" dirty="0"/>
              <a:t>The Right Way</a:t>
            </a:r>
          </a:p>
          <a:p>
            <a:r>
              <a:rPr lang="en-US" dirty="0"/>
              <a:t>No wrong door</a:t>
            </a:r>
          </a:p>
          <a:p>
            <a:r>
              <a:rPr lang="en-US" dirty="0"/>
              <a:t>Building blocks</a:t>
            </a:r>
          </a:p>
          <a:p>
            <a:endParaRPr lang="en-US" dirty="0"/>
          </a:p>
          <a:p>
            <a:r>
              <a:rPr lang="en-US" dirty="0"/>
              <a:t>No need to copy loads. A few as they will split into groups and use this for peer learning so just figure out how many is in the group.</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2</a:t>
            </a:fld>
            <a:endParaRPr lang="en-GB"/>
          </a:p>
        </p:txBody>
      </p:sp>
    </p:spTree>
    <p:extLst>
      <p:ext uri="{BB962C8B-B14F-4D97-AF65-F5344CB8AC3E}">
        <p14:creationId xmlns:p14="http://schemas.microsoft.com/office/powerpoint/2010/main" val="277602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a:t>
            </a:fld>
            <a:endParaRPr lang="en-GB"/>
          </a:p>
        </p:txBody>
      </p:sp>
    </p:spTree>
    <p:extLst>
      <p:ext uri="{BB962C8B-B14F-4D97-AF65-F5344CB8AC3E}">
        <p14:creationId xmlns:p14="http://schemas.microsoft.com/office/powerpoint/2010/main" val="536909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2496355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2771345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3298620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36319864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3735452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1595997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2199913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37788573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376098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9000115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1232488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523108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3666491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19</a:t>
            </a:fld>
            <a:endParaRPr lang="en-GB"/>
          </a:p>
        </p:txBody>
      </p:sp>
    </p:spTree>
    <p:extLst>
      <p:ext uri="{BB962C8B-B14F-4D97-AF65-F5344CB8AC3E}">
        <p14:creationId xmlns:p14="http://schemas.microsoft.com/office/powerpoint/2010/main" val="2517564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20</a:t>
            </a:fld>
            <a:endParaRPr lang="en-GB"/>
          </a:p>
        </p:txBody>
      </p:sp>
    </p:spTree>
    <p:extLst>
      <p:ext uri="{BB962C8B-B14F-4D97-AF65-F5344CB8AC3E}">
        <p14:creationId xmlns:p14="http://schemas.microsoft.com/office/powerpoint/2010/main" val="2824552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116070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24</a:t>
            </a:fld>
            <a:endParaRPr lang="en-GB"/>
          </a:p>
        </p:txBody>
      </p:sp>
    </p:spTree>
    <p:extLst>
      <p:ext uri="{BB962C8B-B14F-4D97-AF65-F5344CB8AC3E}">
        <p14:creationId xmlns:p14="http://schemas.microsoft.com/office/powerpoint/2010/main" val="42450504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dirty="0">
              <a:solidFill>
                <a:srgbClr val="202122"/>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DB084FE0-78DB-4804-A96B-AC45080AD220}" type="slidenum">
              <a:rPr lang="en-GB" smtClean="0"/>
              <a:t>25</a:t>
            </a:fld>
            <a:endParaRPr lang="en-GB"/>
          </a:p>
        </p:txBody>
      </p:sp>
    </p:spTree>
    <p:extLst>
      <p:ext uri="{BB962C8B-B14F-4D97-AF65-F5344CB8AC3E}">
        <p14:creationId xmlns:p14="http://schemas.microsoft.com/office/powerpoint/2010/main" val="17589930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26</a:t>
            </a:fld>
            <a:endParaRPr lang="en-GB"/>
          </a:p>
        </p:txBody>
      </p:sp>
    </p:spTree>
    <p:extLst>
      <p:ext uri="{BB962C8B-B14F-4D97-AF65-F5344CB8AC3E}">
        <p14:creationId xmlns:p14="http://schemas.microsoft.com/office/powerpoint/2010/main" val="17589930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27</a:t>
            </a:fld>
            <a:endParaRPr lang="en-GB"/>
          </a:p>
        </p:txBody>
      </p:sp>
    </p:spTree>
    <p:extLst>
      <p:ext uri="{BB962C8B-B14F-4D97-AF65-F5344CB8AC3E}">
        <p14:creationId xmlns:p14="http://schemas.microsoft.com/office/powerpoint/2010/main" val="15958930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28</a:t>
            </a:fld>
            <a:endParaRPr lang="en-GB"/>
          </a:p>
        </p:txBody>
      </p:sp>
    </p:spTree>
    <p:extLst>
      <p:ext uri="{BB962C8B-B14F-4D97-AF65-F5344CB8AC3E}">
        <p14:creationId xmlns:p14="http://schemas.microsoft.com/office/powerpoint/2010/main" val="15958930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Mae </a:t>
            </a:r>
            <a:r>
              <a:rPr lang="en-GB" b="1" i="0" dirty="0" err="1">
                <a:solidFill>
                  <a:srgbClr val="202124"/>
                </a:solidFill>
                <a:effectLst/>
                <a:latin typeface="arial" panose="020B0604020202020204" pitchFamily="34" charset="0"/>
              </a:rPr>
              <a:t>llywodraeth</a:t>
            </a:r>
            <a:r>
              <a:rPr lang="en-GB" b="1" i="0" dirty="0">
                <a:solidFill>
                  <a:srgbClr val="202124"/>
                </a:solidFill>
                <a:effectLst/>
                <a:latin typeface="arial" panose="020B0604020202020204" pitchFamily="34" charset="0"/>
              </a:rPr>
              <a:t> y DU yn </a:t>
            </a:r>
            <a:r>
              <a:rPr lang="en-GB" b="1" i="0" dirty="0" err="1">
                <a:solidFill>
                  <a:srgbClr val="202124"/>
                </a:solidFill>
                <a:effectLst/>
                <a:latin typeface="arial" panose="020B0604020202020204" pitchFamily="34" charset="0"/>
              </a:rPr>
              <a:t>credu</a:t>
            </a:r>
            <a:r>
              <a:rPr lang="en-GB" b="1" i="0" dirty="0">
                <a:solidFill>
                  <a:srgbClr val="202124"/>
                </a:solidFill>
                <a:effectLst/>
                <a:latin typeface="arial" panose="020B0604020202020204" pitchFamily="34" charset="0"/>
              </a:rPr>
              <a:t> bod y </a:t>
            </a:r>
            <a:r>
              <a:rPr lang="en-GB" b="1" i="0" dirty="0" err="1">
                <a:solidFill>
                  <a:srgbClr val="202124"/>
                </a:solidFill>
                <a:effectLst/>
                <a:latin typeface="arial" panose="020B0604020202020204" pitchFamily="34" charset="0"/>
              </a:rPr>
              <a:t>Ddeddf</a:t>
            </a:r>
            <a:r>
              <a:rPr lang="en-GB" b="1" i="0" dirty="0">
                <a:solidFill>
                  <a:srgbClr val="202124"/>
                </a:solidFill>
                <a:effectLst/>
                <a:latin typeface="arial" panose="020B0604020202020204" pitchFamily="34" charset="0"/>
              </a:rPr>
              <a:t> Hawliau </a:t>
            </a:r>
            <a:r>
              <a:rPr lang="en-GB" b="1" i="0" dirty="0" err="1">
                <a:solidFill>
                  <a:srgbClr val="202124"/>
                </a:solidFill>
                <a:effectLst/>
                <a:latin typeface="arial" panose="020B0604020202020204" pitchFamily="34" charset="0"/>
              </a:rPr>
              <a:t>Dynol</a:t>
            </a:r>
            <a:r>
              <a:rPr lang="en-GB" b="1" i="0" dirty="0">
                <a:solidFill>
                  <a:srgbClr val="202124"/>
                </a:solidFill>
                <a:effectLst/>
                <a:latin typeface="arial" panose="020B0604020202020204" pitchFamily="34" charset="0"/>
              </a:rPr>
              <a:t> wedi cael ei “cham-</a:t>
            </a:r>
            <a:r>
              <a:rPr lang="en-GB" b="1" i="0" dirty="0" err="1">
                <a:solidFill>
                  <a:srgbClr val="202124"/>
                </a:solidFill>
                <a:effectLst/>
                <a:latin typeface="arial" panose="020B0604020202020204" pitchFamily="34" charset="0"/>
              </a:rPr>
              <a:t>drin</a:t>
            </a:r>
            <a:r>
              <a:rPr lang="en-GB" b="1" i="0" dirty="0">
                <a:solidFill>
                  <a:srgbClr val="202124"/>
                </a:solidFill>
                <a:effectLst/>
                <a:latin typeface="arial" panose="020B0604020202020204" pitchFamily="34" charset="0"/>
              </a:rPr>
              <a:t>” gan </a:t>
            </a:r>
            <a:r>
              <a:rPr lang="en-GB" b="1" i="0" dirty="0" err="1">
                <a:solidFill>
                  <a:srgbClr val="202124"/>
                </a:solidFill>
                <a:effectLst/>
                <a:latin typeface="arial" panose="020B0604020202020204" pitchFamily="34" charset="0"/>
              </a:rPr>
              <a:t>wladolion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tramor</a:t>
            </a:r>
            <a:r>
              <a:rPr lang="en-GB" b="1" i="0" dirty="0">
                <a:solidFill>
                  <a:srgbClr val="202124"/>
                </a:solidFill>
                <a:effectLst/>
                <a:latin typeface="arial" panose="020B0604020202020204" pitchFamily="34" charset="0"/>
              </a:rPr>
              <a:t> a </a:t>
            </a:r>
            <a:r>
              <a:rPr lang="en-GB" b="1" i="0" dirty="0" err="1">
                <a:solidFill>
                  <a:srgbClr val="202124"/>
                </a:solidFill>
                <a:effectLst/>
                <a:latin typeface="arial" panose="020B0604020202020204" pitchFamily="34" charset="0"/>
              </a:rPr>
              <a:t>gafwyd</a:t>
            </a:r>
            <a:r>
              <a:rPr lang="en-GB" b="1" i="0" dirty="0">
                <a:solidFill>
                  <a:srgbClr val="202124"/>
                </a:solidFill>
                <a:effectLst/>
                <a:latin typeface="arial" panose="020B0604020202020204" pitchFamily="34" charset="0"/>
              </a:rPr>
              <a:t> yn </a:t>
            </a:r>
            <a:r>
              <a:rPr lang="en-GB" b="1" i="0" dirty="0" err="1">
                <a:solidFill>
                  <a:srgbClr val="202124"/>
                </a:solidFill>
                <a:effectLst/>
                <a:latin typeface="arial" panose="020B0604020202020204" pitchFamily="34" charset="0"/>
              </a:rPr>
              <a:t>euog</a:t>
            </a:r>
            <a:r>
              <a:rPr lang="en-GB" b="1" i="0" dirty="0">
                <a:solidFill>
                  <a:srgbClr val="202124"/>
                </a:solidFill>
                <a:effectLst/>
                <a:latin typeface="arial" panose="020B0604020202020204" pitchFamily="34" charset="0"/>
              </a:rPr>
              <a:t>  ac yn </a:t>
            </a:r>
            <a:r>
              <a:rPr lang="en-GB" b="1" i="0" dirty="0" err="1">
                <a:solidFill>
                  <a:srgbClr val="202124"/>
                </a:solidFill>
                <a:effectLst/>
                <a:latin typeface="arial" panose="020B0604020202020204" pitchFamily="34" charset="0"/>
              </a:rPr>
              <a:t>dweud</a:t>
            </a:r>
            <a:r>
              <a:rPr lang="en-GB" b="1" i="0" dirty="0">
                <a:solidFill>
                  <a:srgbClr val="202124"/>
                </a:solidFill>
                <a:effectLst/>
                <a:latin typeface="arial" panose="020B0604020202020204" pitchFamily="34" charset="0"/>
              </a:rPr>
              <a:t> y bydd y </a:t>
            </a:r>
            <a:r>
              <a:rPr lang="en-GB" b="1" i="0" dirty="0" err="1">
                <a:solidFill>
                  <a:srgbClr val="202124"/>
                </a:solidFill>
                <a:effectLst/>
                <a:latin typeface="arial" panose="020B0604020202020204" pitchFamily="34" charset="0"/>
              </a:rPr>
              <a:t>newidiadau</a:t>
            </a:r>
            <a:r>
              <a:rPr lang="en-GB" b="1" i="0" dirty="0">
                <a:solidFill>
                  <a:srgbClr val="202124"/>
                </a:solidFill>
                <a:effectLst/>
                <a:latin typeface="arial" panose="020B0604020202020204" pitchFamily="34" charset="0"/>
              </a:rPr>
              <a:t> yn “ei gwneud </a:t>
            </a:r>
            <a:r>
              <a:rPr lang="en-GB" b="1" i="0" dirty="0" err="1">
                <a:solidFill>
                  <a:srgbClr val="202124"/>
                </a:solidFill>
                <a:effectLst/>
                <a:latin typeface="arial" panose="020B0604020202020204" pitchFamily="34" charset="0"/>
              </a:rPr>
              <a:t>hi’n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anoddach</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droseddwyr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tramor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rwystro’r</a:t>
            </a:r>
            <a:r>
              <a:rPr lang="en-GB" b="1" i="0" dirty="0">
                <a:solidFill>
                  <a:srgbClr val="202124"/>
                </a:solidFill>
                <a:effectLst/>
                <a:latin typeface="arial" panose="020B0604020202020204" pitchFamily="34" charset="0"/>
              </a:rPr>
              <a:t> broses </a:t>
            </a:r>
            <a:r>
              <a:rPr lang="en-GB" b="1" i="0" dirty="0" err="1">
                <a:solidFill>
                  <a:srgbClr val="202124"/>
                </a:solidFill>
                <a:effectLst/>
                <a:latin typeface="arial" panose="020B0604020202020204" pitchFamily="34" charset="0"/>
              </a:rPr>
              <a:t>alltudio</a:t>
            </a:r>
            <a:r>
              <a:rPr lang="en-GB" b="1" i="0" dirty="0">
                <a:solidFill>
                  <a:srgbClr val="202124"/>
                </a:solidFill>
                <a:effectLst/>
                <a:latin typeface="arial" panose="020B0604020202020204" pitchFamily="34" charset="0"/>
              </a:rPr>
              <a:t>.</a:t>
            </a:r>
          </a:p>
          <a:p>
            <a:r>
              <a:rPr lang="en-GB" b="1" i="0" dirty="0">
                <a:solidFill>
                  <a:srgbClr val="202124"/>
                </a:solidFill>
                <a:effectLst/>
                <a:latin typeface="arial" panose="020B0604020202020204" pitchFamily="34" charset="0"/>
              </a:rPr>
              <a:t>O dan y </a:t>
            </a:r>
            <a:r>
              <a:rPr lang="en-GB" b="1" i="0" dirty="0" err="1">
                <a:solidFill>
                  <a:srgbClr val="202124"/>
                </a:solidFill>
                <a:effectLst/>
                <a:latin typeface="arial" panose="020B0604020202020204" pitchFamily="34" charset="0"/>
              </a:rPr>
              <a:t>Ddeddf</a:t>
            </a:r>
            <a:r>
              <a:rPr lang="en-GB" b="1" i="0" dirty="0">
                <a:solidFill>
                  <a:srgbClr val="202124"/>
                </a:solidFill>
                <a:effectLst/>
                <a:latin typeface="arial" panose="020B0604020202020204" pitchFamily="34" charset="0"/>
              </a:rPr>
              <a:t> Hawliau </a:t>
            </a:r>
            <a:r>
              <a:rPr lang="en-GB" b="1" i="0" dirty="0" err="1">
                <a:solidFill>
                  <a:srgbClr val="202124"/>
                </a:solidFill>
                <a:effectLst/>
                <a:latin typeface="arial" panose="020B0604020202020204" pitchFamily="34" charset="0"/>
              </a:rPr>
              <a:t>Dynol</a:t>
            </a:r>
            <a:r>
              <a:rPr lang="en-GB" b="1" i="0" dirty="0">
                <a:solidFill>
                  <a:srgbClr val="202124"/>
                </a:solidFill>
                <a:effectLst/>
                <a:latin typeface="arial" panose="020B0604020202020204" pitchFamily="34" charset="0"/>
              </a:rPr>
              <a:t>, mae’n rhaid i </a:t>
            </a:r>
            <a:r>
              <a:rPr lang="en-GB" b="1" i="0" dirty="0" err="1">
                <a:solidFill>
                  <a:srgbClr val="202124"/>
                </a:solidFill>
                <a:effectLst/>
                <a:latin typeface="arial" panose="020B0604020202020204" pitchFamily="34" charset="0"/>
              </a:rPr>
              <a:t>awdurdodau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cyhoeddus</a:t>
            </a:r>
            <a:r>
              <a:rPr lang="en-GB" b="1" i="0" dirty="0">
                <a:solidFill>
                  <a:srgbClr val="202124"/>
                </a:solidFill>
                <a:effectLst/>
                <a:latin typeface="arial" panose="020B0604020202020204" pitchFamily="34" charset="0"/>
              </a:rPr>
              <a:t> – fel y </a:t>
            </a:r>
            <a:r>
              <a:rPr lang="en-GB" b="1" i="0" dirty="0" err="1">
                <a:solidFill>
                  <a:srgbClr val="202124"/>
                </a:solidFill>
                <a:effectLst/>
                <a:latin typeface="arial" panose="020B0604020202020204" pitchFamily="34" charset="0"/>
              </a:rPr>
              <a:t>Llywodraeth</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cynghorau</a:t>
            </a:r>
            <a:r>
              <a:rPr lang="en-GB" b="1" i="0" dirty="0">
                <a:solidFill>
                  <a:srgbClr val="202124"/>
                </a:solidFill>
                <a:effectLst/>
                <a:latin typeface="arial" panose="020B0604020202020204" pitchFamily="34" charset="0"/>
              </a:rPr>
              <a:t> lleol, a’r </a:t>
            </a:r>
            <a:r>
              <a:rPr lang="en-GB" b="1" i="0" dirty="0" err="1">
                <a:solidFill>
                  <a:srgbClr val="202124"/>
                </a:solidFill>
                <a:effectLst/>
                <a:latin typeface="arial" panose="020B0604020202020204" pitchFamily="34" charset="0"/>
              </a:rPr>
              <a:t>heddlu</a:t>
            </a:r>
            <a:r>
              <a:rPr lang="en-GB" b="1" i="0" dirty="0">
                <a:solidFill>
                  <a:srgbClr val="202124"/>
                </a:solidFill>
                <a:effectLst/>
                <a:latin typeface="arial" panose="020B0604020202020204" pitchFamily="34" charset="0"/>
              </a:rPr>
              <a:t> – roi </a:t>
            </a:r>
            <a:r>
              <a:rPr lang="en-GB" b="1" i="0" dirty="0" err="1">
                <a:solidFill>
                  <a:srgbClr val="202124"/>
                </a:solidFill>
                <a:effectLst/>
                <a:latin typeface="arial" panose="020B0604020202020204" pitchFamily="34" charset="0"/>
              </a:rPr>
              <a:t>mesurau</a:t>
            </a:r>
            <a:r>
              <a:rPr lang="en-GB" b="1" i="0" dirty="0">
                <a:solidFill>
                  <a:srgbClr val="202124"/>
                </a:solidFill>
                <a:effectLst/>
                <a:latin typeface="arial" panose="020B0604020202020204" pitchFamily="34" charset="0"/>
              </a:rPr>
              <a:t> ar waith i barchu ac </a:t>
            </a:r>
            <a:r>
              <a:rPr lang="en-GB" b="1" i="0" dirty="0" err="1">
                <a:solidFill>
                  <a:srgbClr val="202124"/>
                </a:solidFill>
                <a:effectLst/>
                <a:latin typeface="arial" panose="020B0604020202020204" pitchFamily="34" charset="0"/>
              </a:rPr>
              <a:t>amddiffyn</a:t>
            </a:r>
            <a:r>
              <a:rPr lang="en-GB" b="1" i="0" dirty="0">
                <a:solidFill>
                  <a:srgbClr val="202124"/>
                </a:solidFill>
                <a:effectLst/>
                <a:latin typeface="arial" panose="020B0604020202020204" pitchFamily="34" charset="0"/>
              </a:rPr>
              <a:t> hawliau pobl.</a:t>
            </a:r>
          </a:p>
          <a:p>
            <a:r>
              <a:rPr lang="en-GB" b="1" i="0" dirty="0">
                <a:solidFill>
                  <a:srgbClr val="202124"/>
                </a:solidFill>
                <a:effectLst/>
                <a:latin typeface="arial" panose="020B0604020202020204" pitchFamily="34" charset="0"/>
              </a:rPr>
              <a:t>Y </a:t>
            </a:r>
            <a:r>
              <a:rPr lang="en-GB" b="1" i="0" dirty="0" err="1">
                <a:solidFill>
                  <a:srgbClr val="202124"/>
                </a:solidFill>
                <a:effectLst/>
                <a:latin typeface="arial" panose="020B0604020202020204" pitchFamily="34" charset="0"/>
              </a:rPr>
              <a:t>ddyletswydd</a:t>
            </a:r>
            <a:r>
              <a:rPr lang="en-GB" b="1" i="0" dirty="0">
                <a:solidFill>
                  <a:srgbClr val="202124"/>
                </a:solidFill>
                <a:effectLst/>
                <a:latin typeface="arial" panose="020B0604020202020204" pitchFamily="34" charset="0"/>
              </a:rPr>
              <a:t> hon i </a:t>
            </a:r>
            <a:r>
              <a:rPr lang="en-GB" b="1" i="0" dirty="0" err="1">
                <a:solidFill>
                  <a:srgbClr val="202124"/>
                </a:solidFill>
                <a:effectLst/>
                <a:latin typeface="arial" panose="020B0604020202020204" pitchFamily="34" charset="0"/>
              </a:rPr>
              <a:t>amddiffyn</a:t>
            </a:r>
            <a:r>
              <a:rPr lang="en-GB" b="1" i="0" dirty="0">
                <a:solidFill>
                  <a:srgbClr val="202124"/>
                </a:solidFill>
                <a:effectLst/>
                <a:latin typeface="arial" panose="020B0604020202020204" pitchFamily="34" charset="0"/>
              </a:rPr>
              <a:t> hawliau a </a:t>
            </a:r>
            <a:r>
              <a:rPr lang="en-GB" b="1" i="0" dirty="0" err="1">
                <a:solidFill>
                  <a:srgbClr val="202124"/>
                </a:solidFill>
                <a:effectLst/>
                <a:latin typeface="arial" panose="020B0604020202020204" pitchFamily="34" charset="0"/>
              </a:rPr>
              <a:t>alluogodd</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ddioddefwyr</a:t>
            </a:r>
            <a:r>
              <a:rPr lang="en-GB" b="1" i="0" dirty="0">
                <a:solidFill>
                  <a:srgbClr val="202124"/>
                </a:solidFill>
                <a:effectLst/>
                <a:latin typeface="arial" panose="020B0604020202020204" pitchFamily="34" charset="0"/>
              </a:rPr>
              <a:t> y </a:t>
            </a:r>
            <a:r>
              <a:rPr lang="en-GB" b="1" i="0" dirty="0" err="1">
                <a:solidFill>
                  <a:srgbClr val="202124"/>
                </a:solidFill>
                <a:effectLst/>
                <a:latin typeface="arial" panose="020B0604020202020204" pitchFamily="34" charset="0"/>
              </a:rPr>
              <a:t>treisiwr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cyfresol</a:t>
            </a:r>
            <a:r>
              <a:rPr lang="en-GB" b="1" i="0" dirty="0">
                <a:solidFill>
                  <a:srgbClr val="202124"/>
                </a:solidFill>
                <a:effectLst/>
                <a:latin typeface="arial" panose="020B0604020202020204" pitchFamily="34" charset="0"/>
              </a:rPr>
              <a:t> John </a:t>
            </a:r>
            <a:r>
              <a:rPr lang="en-GB" b="1" i="0" dirty="0" err="1">
                <a:solidFill>
                  <a:srgbClr val="202124"/>
                </a:solidFill>
                <a:effectLst/>
                <a:latin typeface="arial" panose="020B0604020202020204" pitchFamily="34" charset="0"/>
              </a:rPr>
              <a:t>Worboys</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orfodi’r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Heddlu</a:t>
            </a:r>
            <a:r>
              <a:rPr lang="en-GB" b="1" i="0" dirty="0">
                <a:solidFill>
                  <a:srgbClr val="202124"/>
                </a:solidFill>
                <a:effectLst/>
                <a:latin typeface="arial" panose="020B0604020202020204" pitchFamily="34" charset="0"/>
              </a:rPr>
              <a:t> Metropolitan i </a:t>
            </a:r>
            <a:r>
              <a:rPr lang="en-GB" b="1" i="0" dirty="0" err="1">
                <a:solidFill>
                  <a:srgbClr val="202124"/>
                </a:solidFill>
                <a:effectLst/>
                <a:latin typeface="arial" panose="020B0604020202020204" pitchFamily="34" charset="0"/>
              </a:rPr>
              <a:t>ymchwilio’n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iawn</a:t>
            </a:r>
            <a:r>
              <a:rPr lang="en-GB" b="1" i="0" dirty="0">
                <a:solidFill>
                  <a:srgbClr val="202124"/>
                </a:solidFill>
                <a:effectLst/>
                <a:latin typeface="arial" panose="020B0604020202020204" pitchFamily="34" charset="0"/>
              </a:rPr>
              <a:t> i’w </a:t>
            </a:r>
            <a:r>
              <a:rPr lang="en-GB" b="1" i="0" dirty="0" err="1">
                <a:solidFill>
                  <a:srgbClr val="202124"/>
                </a:solidFill>
                <a:effectLst/>
                <a:latin typeface="arial" panose="020B0604020202020204" pitchFamily="34" charset="0"/>
              </a:rPr>
              <a:t>droseddau</a:t>
            </a:r>
            <a:r>
              <a:rPr lang="en-GB" b="1" i="0" dirty="0">
                <a:solidFill>
                  <a:srgbClr val="202124"/>
                </a:solidFill>
                <a:effectLst/>
                <a:latin typeface="arial" panose="020B0604020202020204" pitchFamily="34" charset="0"/>
              </a:rPr>
              <a:t>.</a:t>
            </a:r>
          </a:p>
          <a:p>
            <a:r>
              <a:rPr lang="en-GB" b="1" i="0" dirty="0">
                <a:solidFill>
                  <a:srgbClr val="202124"/>
                </a:solidFill>
                <a:effectLst/>
                <a:latin typeface="arial" panose="020B0604020202020204" pitchFamily="34" charset="0"/>
              </a:rPr>
              <a:t>A'r </a:t>
            </a:r>
            <a:r>
              <a:rPr lang="en-GB" b="1" i="0" dirty="0" err="1">
                <a:solidFill>
                  <a:srgbClr val="202124"/>
                </a:solidFill>
                <a:effectLst/>
                <a:latin typeface="arial" panose="020B0604020202020204" pitchFamily="34" charset="0"/>
              </a:rPr>
              <a:t>ddyletswydd</a:t>
            </a:r>
            <a:r>
              <a:rPr lang="en-GB" b="1" i="0" dirty="0">
                <a:solidFill>
                  <a:srgbClr val="202124"/>
                </a:solidFill>
                <a:effectLst/>
                <a:latin typeface="arial" panose="020B0604020202020204" pitchFamily="34" charset="0"/>
              </a:rPr>
              <a:t> ar y </a:t>
            </a:r>
            <a:r>
              <a:rPr lang="en-GB" b="1" i="0" dirty="0" err="1">
                <a:solidFill>
                  <a:srgbClr val="202124"/>
                </a:solidFill>
                <a:effectLst/>
                <a:latin typeface="arial" panose="020B0604020202020204" pitchFamily="34" charset="0"/>
              </a:rPr>
              <a:t>Wladwriaeth</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ymchwilio'n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iawn</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farwolaethau</a:t>
            </a:r>
            <a:r>
              <a:rPr lang="en-GB" b="1" i="0" dirty="0">
                <a:solidFill>
                  <a:srgbClr val="202124"/>
                </a:solidFill>
                <a:effectLst/>
                <a:latin typeface="arial" panose="020B0604020202020204" pitchFamily="34" charset="0"/>
              </a:rPr>
              <a:t> mewn </a:t>
            </a:r>
            <a:r>
              <a:rPr lang="en-GB" b="1" i="0" dirty="0" err="1">
                <a:solidFill>
                  <a:srgbClr val="202124"/>
                </a:solidFill>
                <a:effectLst/>
                <a:latin typeface="arial" panose="020B0604020202020204" pitchFamily="34" charset="0"/>
              </a:rPr>
              <a:t>amgylchiadau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amheus</a:t>
            </a:r>
            <a:r>
              <a:rPr lang="en-GB" b="1" i="0" dirty="0">
                <a:solidFill>
                  <a:srgbClr val="202124"/>
                </a:solidFill>
                <a:effectLst/>
                <a:latin typeface="arial" panose="020B0604020202020204" pitchFamily="34" charset="0"/>
              </a:rPr>
              <a:t> a </a:t>
            </a:r>
            <a:r>
              <a:rPr lang="en-GB" b="1" i="0" dirty="0" err="1">
                <a:solidFill>
                  <a:srgbClr val="202124"/>
                </a:solidFill>
                <a:effectLst/>
                <a:latin typeface="arial" panose="020B0604020202020204" pitchFamily="34" charset="0"/>
              </a:rPr>
              <a:t>orfododd</a:t>
            </a:r>
            <a:r>
              <a:rPr lang="en-GB" b="1" i="0" dirty="0">
                <a:solidFill>
                  <a:srgbClr val="202124"/>
                </a:solidFill>
                <a:effectLst/>
                <a:latin typeface="arial" panose="020B0604020202020204" pitchFamily="34" charset="0"/>
              </a:rPr>
              <a:t> yr ail </a:t>
            </a:r>
            <a:r>
              <a:rPr lang="en-GB" b="1" i="0" dirty="0" err="1">
                <a:solidFill>
                  <a:srgbClr val="202124"/>
                </a:solidFill>
                <a:effectLst/>
                <a:latin typeface="arial" panose="020B0604020202020204" pitchFamily="34" charset="0"/>
              </a:rPr>
              <a:t>gwest</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drychineb</a:t>
            </a:r>
            <a:r>
              <a:rPr lang="en-GB" b="1" i="0" dirty="0">
                <a:solidFill>
                  <a:srgbClr val="202124"/>
                </a:solidFill>
                <a:effectLst/>
                <a:latin typeface="arial" panose="020B0604020202020204" pitchFamily="34" charset="0"/>
              </a:rPr>
              <a:t> Hillsborough a </a:t>
            </a:r>
            <a:r>
              <a:rPr lang="en-GB" b="1" i="0" dirty="0" err="1">
                <a:solidFill>
                  <a:srgbClr val="202124"/>
                </a:solidFill>
                <a:effectLst/>
                <a:latin typeface="arial" panose="020B0604020202020204" pitchFamily="34" charset="0"/>
              </a:rPr>
              <a:t>gafodd</a:t>
            </a:r>
            <a:r>
              <a:rPr lang="en-GB" b="1" i="0" dirty="0">
                <a:solidFill>
                  <a:srgbClr val="202124"/>
                </a:solidFill>
                <a:effectLst/>
                <a:latin typeface="arial" panose="020B0604020202020204" pitchFamily="34" charset="0"/>
              </a:rPr>
              <a:t> y </a:t>
            </a:r>
            <a:r>
              <a:rPr lang="en-GB" b="1" i="0" dirty="0" err="1">
                <a:solidFill>
                  <a:srgbClr val="202124"/>
                </a:solidFill>
                <a:effectLst/>
                <a:latin typeface="arial" panose="020B0604020202020204" pitchFamily="34" charset="0"/>
              </a:rPr>
              <a:t>gwir</a:t>
            </a:r>
            <a:r>
              <a:rPr lang="en-GB" b="1" i="0" dirty="0">
                <a:solidFill>
                  <a:srgbClr val="202124"/>
                </a:solidFill>
                <a:effectLst/>
                <a:latin typeface="arial" panose="020B0604020202020204" pitchFamily="34" charset="0"/>
              </a:rPr>
              <a:t> o'r </a:t>
            </a:r>
            <a:r>
              <a:rPr lang="en-GB" b="1" i="0" dirty="0" err="1">
                <a:solidFill>
                  <a:srgbClr val="202124"/>
                </a:solidFill>
                <a:effectLst/>
                <a:latin typeface="arial" panose="020B0604020202020204" pitchFamily="34" charset="0"/>
              </a:rPr>
              <a:t>diwedd</a:t>
            </a:r>
            <a:r>
              <a:rPr lang="en-GB" b="1" i="0" dirty="0">
                <a:solidFill>
                  <a:srgbClr val="202124"/>
                </a:solidFill>
                <a:effectLst/>
                <a:latin typeface="arial" panose="020B0604020202020204" pitchFamily="34" charset="0"/>
              </a:rPr>
              <a:t> am y 97 o </a:t>
            </a:r>
            <a:r>
              <a:rPr lang="en-GB" b="1" i="0" dirty="0" err="1">
                <a:solidFill>
                  <a:srgbClr val="202124"/>
                </a:solidFill>
                <a:effectLst/>
                <a:latin typeface="arial" panose="020B0604020202020204" pitchFamily="34" charset="0"/>
              </a:rPr>
              <a:t>bobl</a:t>
            </a:r>
            <a:r>
              <a:rPr lang="en-GB" b="1" i="0" dirty="0">
                <a:solidFill>
                  <a:srgbClr val="202124"/>
                </a:solidFill>
                <a:effectLst/>
                <a:latin typeface="arial" panose="020B0604020202020204" pitchFamily="34" charset="0"/>
              </a:rPr>
              <a:t> a fu </a:t>
            </a:r>
            <a:r>
              <a:rPr lang="en-GB" b="1" i="0" dirty="0" err="1">
                <a:solidFill>
                  <a:srgbClr val="202124"/>
                </a:solidFill>
                <a:effectLst/>
                <a:latin typeface="arial" panose="020B0604020202020204" pitchFamily="34" charset="0"/>
              </a:rPr>
              <a:t>farw</a:t>
            </a:r>
            <a:r>
              <a:rPr lang="en-GB" b="1" i="0" dirty="0">
                <a:solidFill>
                  <a:srgbClr val="202124"/>
                </a:solidFill>
                <a:effectLst/>
                <a:latin typeface="arial" panose="020B0604020202020204" pitchFamily="34" charset="0"/>
              </a:rPr>
              <a:t>.</a:t>
            </a:r>
          </a:p>
          <a:p>
            <a:r>
              <a:rPr lang="en-GB" b="1" i="0" dirty="0">
                <a:solidFill>
                  <a:srgbClr val="202124"/>
                </a:solidFill>
                <a:effectLst/>
                <a:latin typeface="arial" panose="020B0604020202020204" pitchFamily="34" charset="0"/>
              </a:rPr>
              <a:t>Ond mae'r </a:t>
            </a:r>
            <a:r>
              <a:rPr lang="en-GB" b="1" i="0" dirty="0" err="1">
                <a:solidFill>
                  <a:srgbClr val="202124"/>
                </a:solidFill>
                <a:effectLst/>
                <a:latin typeface="arial" panose="020B0604020202020204" pitchFamily="34" charset="0"/>
              </a:rPr>
              <a:t>Mesur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Dileu</a:t>
            </a:r>
            <a:r>
              <a:rPr lang="en-GB" b="1" i="0" dirty="0">
                <a:solidFill>
                  <a:srgbClr val="202124"/>
                </a:solidFill>
                <a:effectLst/>
                <a:latin typeface="arial" panose="020B0604020202020204" pitchFamily="34" charset="0"/>
              </a:rPr>
              <a:t> Hawliau yn </a:t>
            </a:r>
            <a:r>
              <a:rPr lang="en-GB" b="1" i="0" dirty="0" err="1">
                <a:solidFill>
                  <a:srgbClr val="202124"/>
                </a:solidFill>
                <a:effectLst/>
                <a:latin typeface="arial" panose="020B0604020202020204" pitchFamily="34" charset="0"/>
              </a:rPr>
              <a:t>dweud</a:t>
            </a:r>
            <a:r>
              <a:rPr lang="en-GB" b="1" i="0" dirty="0">
                <a:solidFill>
                  <a:srgbClr val="202124"/>
                </a:solidFill>
                <a:effectLst/>
                <a:latin typeface="arial" panose="020B0604020202020204" pitchFamily="34" charset="0"/>
              </a:rPr>
              <a:t> wrth </a:t>
            </a:r>
            <a:r>
              <a:rPr lang="en-GB" b="1" i="0" dirty="0" err="1">
                <a:solidFill>
                  <a:srgbClr val="202124"/>
                </a:solidFill>
                <a:effectLst/>
                <a:latin typeface="arial" panose="020B0604020202020204" pitchFamily="34" charset="0"/>
              </a:rPr>
              <a:t>lysoedd</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blygu</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arbenigedd</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awdurdodau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cyhoeddus</a:t>
            </a:r>
            <a:r>
              <a:rPr lang="en-GB" b="1" i="0" dirty="0">
                <a:solidFill>
                  <a:srgbClr val="202124"/>
                </a:solidFill>
                <a:effectLst/>
                <a:latin typeface="arial" panose="020B0604020202020204" pitchFamily="34" charset="0"/>
              </a:rPr>
              <a:t> pan </a:t>
            </a:r>
            <a:r>
              <a:rPr lang="en-GB" b="1" i="0" dirty="0" err="1">
                <a:solidFill>
                  <a:srgbClr val="202124"/>
                </a:solidFill>
                <a:effectLst/>
                <a:latin typeface="arial" panose="020B0604020202020204" pitchFamily="34" charset="0"/>
              </a:rPr>
              <a:t>ddaw'n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fater</a:t>
            </a:r>
            <a:r>
              <a:rPr lang="en-GB" b="1" i="0" dirty="0">
                <a:solidFill>
                  <a:srgbClr val="202124"/>
                </a:solidFill>
                <a:effectLst/>
                <a:latin typeface="arial" panose="020B0604020202020204" pitchFamily="34" charset="0"/>
              </a:rPr>
              <a:t> o </a:t>
            </a:r>
            <a:r>
              <a:rPr lang="en-GB" b="1" i="0" dirty="0" err="1">
                <a:solidFill>
                  <a:srgbClr val="202124"/>
                </a:solidFill>
                <a:effectLst/>
                <a:latin typeface="arial" panose="020B0604020202020204" pitchFamily="34" charset="0"/>
              </a:rPr>
              <a:t>ddyrannu</a:t>
            </a:r>
            <a:r>
              <a:rPr lang="en-GB" b="1" i="0" dirty="0">
                <a:solidFill>
                  <a:srgbClr val="202124"/>
                </a:solidFill>
                <a:effectLst/>
                <a:latin typeface="arial" panose="020B0604020202020204" pitchFamily="34" charset="0"/>
              </a:rPr>
              <a:t> eu </a:t>
            </a:r>
            <a:r>
              <a:rPr lang="en-GB" b="1" i="0" dirty="0" err="1">
                <a:solidFill>
                  <a:srgbClr val="202124"/>
                </a:solidFill>
                <a:effectLst/>
                <a:latin typeface="arial" panose="020B0604020202020204" pitchFamily="34" charset="0"/>
              </a:rPr>
              <a:t>hadnoddau</a:t>
            </a:r>
            <a:r>
              <a:rPr lang="en-GB" b="1" i="0" dirty="0">
                <a:solidFill>
                  <a:srgbClr val="202124"/>
                </a:solidFill>
                <a:effectLst/>
                <a:latin typeface="arial" panose="020B0604020202020204" pitchFamily="34" charset="0"/>
              </a:rPr>
              <a:t> eu hunain. Mae hyn yn </a:t>
            </a:r>
            <a:r>
              <a:rPr lang="en-GB" b="1" i="0" dirty="0" err="1">
                <a:solidFill>
                  <a:srgbClr val="202124"/>
                </a:solidFill>
                <a:effectLst/>
                <a:latin typeface="arial" panose="020B0604020202020204" pitchFamily="34" charset="0"/>
              </a:rPr>
              <a:t>gwanhau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pwerau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barnwyr</a:t>
            </a:r>
            <a:r>
              <a:rPr lang="en-GB" b="1" i="0" dirty="0">
                <a:solidFill>
                  <a:srgbClr val="202124"/>
                </a:solidFill>
                <a:effectLst/>
                <a:latin typeface="arial" panose="020B0604020202020204" pitchFamily="34" charset="0"/>
              </a:rPr>
              <a:t> yn </a:t>
            </a:r>
            <a:r>
              <a:rPr lang="en-GB" b="1" i="0" dirty="0" err="1">
                <a:solidFill>
                  <a:srgbClr val="202124"/>
                </a:solidFill>
                <a:effectLst/>
                <a:latin typeface="arial" panose="020B0604020202020204" pitchFamily="34" charset="0"/>
              </a:rPr>
              <a:t>ddifrifol</a:t>
            </a:r>
            <a:r>
              <a:rPr lang="en-GB" b="1" i="0" dirty="0">
                <a:solidFill>
                  <a:srgbClr val="202124"/>
                </a:solidFill>
                <a:effectLst/>
                <a:latin typeface="arial" panose="020B0604020202020204" pitchFamily="34" charset="0"/>
              </a:rPr>
              <a:t> i wneud yn siŵr bod </a:t>
            </a:r>
            <a:r>
              <a:rPr lang="en-GB" b="1" i="0" dirty="0" err="1">
                <a:solidFill>
                  <a:srgbClr val="202124"/>
                </a:solidFill>
                <a:effectLst/>
                <a:latin typeface="arial" panose="020B0604020202020204" pitchFamily="34" charset="0"/>
              </a:rPr>
              <a:t>cyrff</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cyhoeddus</a:t>
            </a:r>
            <a:r>
              <a:rPr lang="en-GB" b="1" i="0" dirty="0">
                <a:solidFill>
                  <a:srgbClr val="202124"/>
                </a:solidFill>
                <a:effectLst/>
                <a:latin typeface="arial" panose="020B0604020202020204" pitchFamily="34" charset="0"/>
              </a:rPr>
              <a:t> yn </a:t>
            </a:r>
            <a:r>
              <a:rPr lang="en-GB" b="1" i="0" dirty="0" err="1">
                <a:solidFill>
                  <a:srgbClr val="202124"/>
                </a:solidFill>
                <a:effectLst/>
                <a:latin typeface="arial" panose="020B0604020202020204" pitchFamily="34" charset="0"/>
              </a:rPr>
              <a:t>amddiffyn</a:t>
            </a:r>
            <a:r>
              <a:rPr lang="en-GB" b="1" i="0" dirty="0">
                <a:solidFill>
                  <a:srgbClr val="202124"/>
                </a:solidFill>
                <a:effectLst/>
                <a:latin typeface="arial" panose="020B0604020202020204" pitchFamily="34" charset="0"/>
              </a:rPr>
              <a:t> hawliau pobl ac yn </a:t>
            </a:r>
            <a:r>
              <a:rPr lang="en-GB" b="1" i="0" dirty="0" err="1">
                <a:solidFill>
                  <a:srgbClr val="202124"/>
                </a:solidFill>
                <a:effectLst/>
                <a:latin typeface="arial" panose="020B0604020202020204" pitchFamily="34" charset="0"/>
              </a:rPr>
              <a:t>ymchwilio</a:t>
            </a:r>
            <a:r>
              <a:rPr lang="en-GB" b="1" i="0" dirty="0">
                <a:solidFill>
                  <a:srgbClr val="202124"/>
                </a:solidFill>
                <a:effectLst/>
                <a:latin typeface="arial" panose="020B0604020202020204" pitchFamily="34" charset="0"/>
              </a:rPr>
              <a:t> ac yn dysgu pan </a:t>
            </a:r>
            <a:r>
              <a:rPr lang="en-GB" b="1" i="0" dirty="0" err="1">
                <a:solidFill>
                  <a:srgbClr val="202124"/>
                </a:solidFill>
                <a:effectLst/>
                <a:latin typeface="arial" panose="020B0604020202020204" pitchFamily="34" charset="0"/>
              </a:rPr>
              <a:t>aiff</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pethau</a:t>
            </a:r>
            <a:r>
              <a:rPr lang="en-GB" b="1" i="0" dirty="0">
                <a:solidFill>
                  <a:srgbClr val="202124"/>
                </a:solidFill>
                <a:effectLst/>
                <a:latin typeface="arial" panose="020B0604020202020204" pitchFamily="34" charset="0"/>
              </a:rPr>
              <a:t> o </a:t>
            </a:r>
            <a:r>
              <a:rPr lang="en-GB" b="1" i="0" dirty="0" err="1">
                <a:solidFill>
                  <a:srgbClr val="202124"/>
                </a:solidFill>
                <a:effectLst/>
                <a:latin typeface="arial" panose="020B0604020202020204" pitchFamily="34" charset="0"/>
              </a:rPr>
              <a:t>chwith</a:t>
            </a:r>
            <a:r>
              <a:rPr lang="en-GB" b="1" i="0" dirty="0">
                <a:solidFill>
                  <a:srgbClr val="202124"/>
                </a:solidFill>
                <a:effectLst/>
                <a:latin typeface="arial" panose="020B0604020202020204" pitchFamily="34" charset="0"/>
              </a:rPr>
              <a:t>.</a:t>
            </a:r>
          </a:p>
          <a:p>
            <a:endParaRPr lang="en-GB" b="1" i="0" dirty="0">
              <a:solidFill>
                <a:srgbClr val="202124"/>
              </a:solidFill>
              <a:effectLst/>
              <a:latin typeface="arial" panose="020B0604020202020204" pitchFamily="34" charset="0"/>
            </a:endParaRPr>
          </a:p>
          <a:p>
            <a:endParaRPr lang="en-GB" b="1" i="0" dirty="0">
              <a:solidFill>
                <a:srgbClr val="202124"/>
              </a:solidFill>
              <a:effectLst/>
              <a:latin typeface="arial" panose="020B0604020202020204" pitchFamily="34" charset="0"/>
            </a:endParaRPr>
          </a:p>
          <a:p>
            <a:r>
              <a:rPr lang="en-GB" b="1" i="0" dirty="0">
                <a:solidFill>
                  <a:srgbClr val="202124"/>
                </a:solidFill>
                <a:effectLst/>
                <a:latin typeface="arial" panose="020B0604020202020204" pitchFamily="34" charset="0"/>
              </a:rPr>
              <a:t>The UK government believes that the Human Rights Act has been “abused” by convicted foreign nationals</a:t>
            </a:r>
            <a:r>
              <a:rPr lang="en-GB" b="0" i="0" dirty="0">
                <a:solidFill>
                  <a:srgbClr val="202124"/>
                </a:solidFill>
                <a:effectLst/>
                <a:latin typeface="arial" panose="020B0604020202020204" pitchFamily="34" charset="0"/>
              </a:rPr>
              <a:t> and says the changes will “make it harder for foreign criminals to frustrate the deportation process.</a:t>
            </a:r>
          </a:p>
          <a:p>
            <a:pPr algn="l"/>
            <a:r>
              <a:rPr lang="en-GB" b="0" i="0" dirty="0">
                <a:solidFill>
                  <a:srgbClr val="666666"/>
                </a:solidFill>
                <a:effectLst/>
                <a:latin typeface="Helvetica Neue"/>
              </a:rPr>
              <a:t>Under the Human Rights Act, public authorities – like the Government, local councils, and police – have to put measures in place to respect and protect people’s rights.</a:t>
            </a:r>
          </a:p>
          <a:p>
            <a:pPr algn="l"/>
            <a:r>
              <a:rPr lang="en-GB" b="0" i="0" dirty="0">
                <a:solidFill>
                  <a:srgbClr val="666666"/>
                </a:solidFill>
                <a:effectLst/>
                <a:latin typeface="Helvetica Neue"/>
              </a:rPr>
              <a:t>It was this duty to protect rights that enabled the victims of serial rapist John </a:t>
            </a:r>
            <a:r>
              <a:rPr lang="en-GB" b="0" i="0" dirty="0" err="1">
                <a:solidFill>
                  <a:srgbClr val="666666"/>
                </a:solidFill>
                <a:effectLst/>
                <a:latin typeface="Helvetica Neue"/>
              </a:rPr>
              <a:t>Worboys</a:t>
            </a:r>
            <a:r>
              <a:rPr lang="en-GB" b="0" i="0" dirty="0">
                <a:solidFill>
                  <a:srgbClr val="666666"/>
                </a:solidFill>
                <a:effectLst/>
                <a:latin typeface="Helvetica Neue"/>
              </a:rPr>
              <a:t> to force the Metropolitan Police to properly investigate his crimes.</a:t>
            </a:r>
          </a:p>
          <a:p>
            <a:pPr algn="l"/>
            <a:r>
              <a:rPr lang="en-GB" b="0" i="0" dirty="0">
                <a:solidFill>
                  <a:srgbClr val="666666"/>
                </a:solidFill>
                <a:effectLst/>
                <a:latin typeface="Helvetica Neue"/>
              </a:rPr>
              <a:t>And it was the duty on the State to properly investigate deaths in suspicious circumstances that forced the second inquest into the Hillsborough disaster that finally got the truth for the 97 people who died.</a:t>
            </a:r>
          </a:p>
          <a:p>
            <a:pPr algn="l"/>
            <a:r>
              <a:rPr lang="en-GB" b="0" i="0" dirty="0">
                <a:solidFill>
                  <a:srgbClr val="666666"/>
                </a:solidFill>
                <a:effectLst/>
                <a:latin typeface="Helvetica Neue"/>
              </a:rPr>
              <a:t>But the Rights Removal Bill tells courts to bow to the expertise of public authorities when it comes to allocating their own resources. This seriously weakens judges’ powers to make sure public bodies protect people’s rights and investigate and learn when things go wrong.</a:t>
            </a:r>
          </a:p>
          <a:p>
            <a:endParaRPr lang="en-GB" b="1" dirty="0">
              <a:effectLst/>
            </a:endParaRPr>
          </a:p>
        </p:txBody>
      </p:sp>
      <p:sp>
        <p:nvSpPr>
          <p:cNvPr id="4" name="Slide Number Placeholder 3"/>
          <p:cNvSpPr>
            <a:spLocks noGrp="1"/>
          </p:cNvSpPr>
          <p:nvPr>
            <p:ph type="sldNum" sz="quarter" idx="5"/>
          </p:nvPr>
        </p:nvSpPr>
        <p:spPr/>
        <p:txBody>
          <a:bodyPr/>
          <a:lstStyle/>
          <a:p>
            <a:fld id="{336FAF0B-17DC-4B6D-A92B-9D8D6B20693E}" type="slidenum">
              <a:rPr lang="en-GB" smtClean="0"/>
              <a:t>29</a:t>
            </a:fld>
            <a:endParaRPr lang="en-GB"/>
          </a:p>
        </p:txBody>
      </p:sp>
    </p:spTree>
    <p:extLst>
      <p:ext uri="{BB962C8B-B14F-4D97-AF65-F5344CB8AC3E}">
        <p14:creationId xmlns:p14="http://schemas.microsoft.com/office/powerpoint/2010/main" val="4043378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30</a:t>
            </a:fld>
            <a:endParaRPr lang="en-GB"/>
          </a:p>
        </p:txBody>
      </p:sp>
    </p:spTree>
    <p:extLst>
      <p:ext uri="{BB962C8B-B14F-4D97-AF65-F5344CB8AC3E}">
        <p14:creationId xmlns:p14="http://schemas.microsoft.com/office/powerpoint/2010/main" val="10232055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32</a:t>
            </a:fld>
            <a:endParaRPr lang="en-GB"/>
          </a:p>
        </p:txBody>
      </p:sp>
    </p:spTree>
    <p:extLst>
      <p:ext uri="{BB962C8B-B14F-4D97-AF65-F5344CB8AC3E}">
        <p14:creationId xmlns:p14="http://schemas.microsoft.com/office/powerpoint/2010/main" val="9105858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33</a:t>
            </a:fld>
            <a:endParaRPr lang="en-GB"/>
          </a:p>
        </p:txBody>
      </p:sp>
    </p:spTree>
    <p:extLst>
      <p:ext uri="{BB962C8B-B14F-4D97-AF65-F5344CB8AC3E}">
        <p14:creationId xmlns:p14="http://schemas.microsoft.com/office/powerpoint/2010/main" val="18961236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34</a:t>
            </a:fld>
            <a:endParaRPr lang="en-GB"/>
          </a:p>
        </p:txBody>
      </p:sp>
    </p:spTree>
    <p:extLst>
      <p:ext uri="{BB962C8B-B14F-4D97-AF65-F5344CB8AC3E}">
        <p14:creationId xmlns:p14="http://schemas.microsoft.com/office/powerpoint/2010/main" val="8556180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err="1">
                <a:solidFill>
                  <a:srgbClr val="0072BB"/>
                </a:solidFill>
                <a:effectLst/>
                <a:latin typeface="VAGRounded"/>
              </a:rPr>
              <a:t>Crynodeb</a:t>
            </a:r>
            <a:r>
              <a:rPr lang="en-GB" b="1" i="0" dirty="0">
                <a:solidFill>
                  <a:srgbClr val="0072BB"/>
                </a:solidFill>
                <a:effectLst/>
                <a:latin typeface="VAGRounded"/>
              </a:rPr>
              <a:t> o </a:t>
            </a:r>
            <a:r>
              <a:rPr lang="en-GB" b="1" i="0" dirty="0" err="1">
                <a:solidFill>
                  <a:srgbClr val="0072BB"/>
                </a:solidFill>
                <a:effectLst/>
                <a:latin typeface="VAGRounded"/>
              </a:rPr>
              <a:t>bwerau’r</a:t>
            </a:r>
            <a:r>
              <a:rPr lang="en-GB" b="1" i="0" dirty="0">
                <a:solidFill>
                  <a:srgbClr val="0072BB"/>
                </a:solidFill>
                <a:effectLst/>
                <a:latin typeface="VAGRounded"/>
              </a:rPr>
              <a:t> </a:t>
            </a:r>
            <a:r>
              <a:rPr lang="en-GB" b="1" i="0" dirty="0" err="1">
                <a:solidFill>
                  <a:srgbClr val="0072BB"/>
                </a:solidFill>
                <a:effectLst/>
                <a:latin typeface="VAGRounded"/>
              </a:rPr>
              <a:t>Comisiynydd</a:t>
            </a:r>
            <a:endParaRPr lang="en-GB" b="1" i="0" dirty="0">
              <a:solidFill>
                <a:srgbClr val="0072BB"/>
              </a:solidFill>
              <a:effectLst/>
              <a:latin typeface="VAGRounded"/>
            </a:endParaRP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adolygu’r </a:t>
            </a:r>
            <a:r>
              <a:rPr lang="en-GB" b="0" i="0" dirty="0" err="1">
                <a:solidFill>
                  <a:srgbClr val="212529"/>
                </a:solidFill>
                <a:effectLst/>
                <a:latin typeface="VAGRounded"/>
              </a:rPr>
              <a:t>effaith</a:t>
            </a:r>
            <a:r>
              <a:rPr lang="en-GB" b="0" i="0" dirty="0">
                <a:solidFill>
                  <a:srgbClr val="212529"/>
                </a:solidFill>
                <a:effectLst/>
                <a:latin typeface="VAGRounded"/>
              </a:rPr>
              <a:t> a </a:t>
            </a:r>
            <a:r>
              <a:rPr lang="en-GB" b="0" i="0" dirty="0" err="1">
                <a:solidFill>
                  <a:srgbClr val="212529"/>
                </a:solidFill>
                <a:effectLst/>
                <a:latin typeface="VAGRounded"/>
              </a:rPr>
              <a:t>geir</a:t>
            </a:r>
            <a:r>
              <a:rPr lang="en-GB" b="0" i="0" dirty="0">
                <a:solidFill>
                  <a:srgbClr val="212529"/>
                </a:solidFill>
                <a:effectLst/>
                <a:latin typeface="VAGRounded"/>
              </a:rPr>
              <a:t> ar blant wrth i </a:t>
            </a:r>
            <a:r>
              <a:rPr lang="en-GB" b="0" i="0" dirty="0" err="1">
                <a:solidFill>
                  <a:srgbClr val="212529"/>
                </a:solidFill>
                <a:effectLst/>
                <a:latin typeface="VAGRounded"/>
              </a:rPr>
              <a:t>gyrff</a:t>
            </a:r>
            <a:r>
              <a:rPr lang="en-GB" b="0" i="0" dirty="0">
                <a:solidFill>
                  <a:srgbClr val="212529"/>
                </a:solidFill>
                <a:effectLst/>
                <a:latin typeface="VAGRounded"/>
              </a:rPr>
              <a:t> </a:t>
            </a:r>
            <a:r>
              <a:rPr lang="en-GB" b="0" i="0" dirty="0" err="1">
                <a:solidFill>
                  <a:srgbClr val="212529"/>
                </a:solidFill>
                <a:effectLst/>
                <a:latin typeface="VAGRounded"/>
              </a:rPr>
              <a:t>cyhoeddus</a:t>
            </a:r>
            <a:r>
              <a:rPr lang="en-GB" b="0" i="0" dirty="0">
                <a:solidFill>
                  <a:srgbClr val="212529"/>
                </a:solidFill>
                <a:effectLst/>
                <a:latin typeface="VAGRounded"/>
              </a:rPr>
              <a:t> a </a:t>
            </a:r>
            <a:r>
              <a:rPr lang="en-GB" b="0" i="0" dirty="0" err="1">
                <a:solidFill>
                  <a:srgbClr val="212529"/>
                </a:solidFill>
                <a:effectLst/>
                <a:latin typeface="VAGRounded"/>
              </a:rPr>
              <a:t>ddiffiniwyd</a:t>
            </a:r>
            <a:r>
              <a:rPr lang="en-GB" b="0" i="0" dirty="0">
                <a:solidFill>
                  <a:srgbClr val="212529"/>
                </a:solidFill>
                <a:effectLst/>
                <a:latin typeface="VAGRounded"/>
              </a:rPr>
              <a:t>, gan gynnwys </a:t>
            </a:r>
            <a:r>
              <a:rPr lang="en-GB" b="0" i="0" dirty="0" err="1">
                <a:solidFill>
                  <a:srgbClr val="212529"/>
                </a:solidFill>
                <a:effectLst/>
                <a:latin typeface="VAGRounded"/>
              </a:rPr>
              <a:t>Llywodraeth</a:t>
            </a:r>
            <a:r>
              <a:rPr lang="en-GB" b="0" i="0" dirty="0">
                <a:solidFill>
                  <a:srgbClr val="212529"/>
                </a:solidFill>
                <a:effectLst/>
                <a:latin typeface="VAGRounded"/>
              </a:rPr>
              <a:t> Cymru, ymarfer eu </a:t>
            </a:r>
            <a:r>
              <a:rPr lang="en-GB" b="0" i="0" dirty="0" err="1">
                <a:solidFill>
                  <a:srgbClr val="212529"/>
                </a:solidFill>
                <a:effectLst/>
                <a:latin typeface="VAGRounded"/>
              </a:rPr>
              <a:t>swyddogaethau</a:t>
            </a:r>
            <a:r>
              <a:rPr lang="en-GB" b="0" i="0" dirty="0">
                <a:solidFill>
                  <a:srgbClr val="212529"/>
                </a:solidFill>
                <a:effectLst/>
                <a:latin typeface="VAGRounded"/>
              </a:rPr>
              <a:t> neu </a:t>
            </a:r>
            <a:r>
              <a:rPr lang="en-GB" b="0" i="0" dirty="0" err="1">
                <a:solidFill>
                  <a:srgbClr val="212529"/>
                </a:solidFill>
                <a:effectLst/>
                <a:latin typeface="VAGRounded"/>
              </a:rPr>
              <a:t>fwriadu</a:t>
            </a:r>
            <a:r>
              <a:rPr lang="en-GB" b="0" i="0" dirty="0">
                <a:solidFill>
                  <a:srgbClr val="212529"/>
                </a:solidFill>
                <a:effectLst/>
                <a:latin typeface="VAGRounded"/>
              </a:rPr>
              <a:t> ymarfer eu </a:t>
            </a:r>
            <a:r>
              <a:rPr lang="en-GB" b="0" i="0" dirty="0" err="1">
                <a:solidFill>
                  <a:srgbClr val="212529"/>
                </a:solidFill>
                <a:effectLst/>
                <a:latin typeface="VAGRounded"/>
              </a:rPr>
              <a:t>swyddogaethau</a:t>
            </a:r>
            <a:r>
              <a:rPr lang="en-GB" b="0" i="0" dirty="0">
                <a:solidFill>
                  <a:srgbClr val="212529"/>
                </a:solidFill>
                <a:effectLst/>
                <a:latin typeface="VAGRounded"/>
              </a:rPr>
              <a:t>.</a:t>
            </a: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a:t>
            </a:r>
            <a:r>
              <a:rPr lang="en-GB" b="0" i="0" dirty="0" err="1">
                <a:solidFill>
                  <a:srgbClr val="212529"/>
                </a:solidFill>
                <a:effectLst/>
                <a:latin typeface="VAGRounded"/>
              </a:rPr>
              <a:t>adolygu</a:t>
            </a:r>
            <a:r>
              <a:rPr lang="en-GB" b="0" i="0" dirty="0">
                <a:solidFill>
                  <a:srgbClr val="212529"/>
                </a:solidFill>
                <a:effectLst/>
                <a:latin typeface="VAGRounded"/>
              </a:rPr>
              <a:t> a </a:t>
            </a:r>
            <a:r>
              <a:rPr lang="en-GB" b="0" i="0" dirty="0" err="1">
                <a:solidFill>
                  <a:srgbClr val="212529"/>
                </a:solidFill>
                <a:effectLst/>
                <a:latin typeface="VAGRounded"/>
              </a:rPr>
              <a:t>monitro</a:t>
            </a:r>
            <a:r>
              <a:rPr lang="en-GB" b="0" i="0" dirty="0">
                <a:solidFill>
                  <a:srgbClr val="212529"/>
                </a:solidFill>
                <a:effectLst/>
                <a:latin typeface="VAGRounded"/>
              </a:rPr>
              <a:t> pa mor effeithiol </a:t>
            </a:r>
            <a:r>
              <a:rPr lang="en-GB" b="0" i="0" dirty="0" err="1">
                <a:solidFill>
                  <a:srgbClr val="212529"/>
                </a:solidFill>
                <a:effectLst/>
                <a:latin typeface="VAGRounded"/>
              </a:rPr>
              <a:t>yw</a:t>
            </a:r>
            <a:r>
              <a:rPr lang="en-GB" b="0" i="0" dirty="0">
                <a:solidFill>
                  <a:srgbClr val="212529"/>
                </a:solidFill>
                <a:effectLst/>
                <a:latin typeface="VAGRounded"/>
              </a:rPr>
              <a:t> </a:t>
            </a:r>
            <a:r>
              <a:rPr lang="en-GB" b="0" i="0" dirty="0" err="1">
                <a:solidFill>
                  <a:srgbClr val="212529"/>
                </a:solidFill>
                <a:effectLst/>
                <a:latin typeface="VAGRounded"/>
              </a:rPr>
              <a:t>trefniadau</a:t>
            </a:r>
            <a:r>
              <a:rPr lang="en-GB" b="0" i="0" dirty="0">
                <a:solidFill>
                  <a:srgbClr val="212529"/>
                </a:solidFill>
                <a:effectLst/>
                <a:latin typeface="VAGRounded"/>
              </a:rPr>
              <a:t> </a:t>
            </a:r>
            <a:r>
              <a:rPr lang="en-GB" b="0" i="0" dirty="0" err="1">
                <a:solidFill>
                  <a:srgbClr val="212529"/>
                </a:solidFill>
                <a:effectLst/>
                <a:latin typeface="VAGRounded"/>
              </a:rPr>
              <a:t>cyrff</a:t>
            </a:r>
            <a:r>
              <a:rPr lang="en-GB" b="0" i="0" dirty="0">
                <a:solidFill>
                  <a:srgbClr val="212529"/>
                </a:solidFill>
                <a:effectLst/>
                <a:latin typeface="VAGRounded"/>
              </a:rPr>
              <a:t> </a:t>
            </a:r>
            <a:r>
              <a:rPr lang="en-GB" b="0" i="0" dirty="0" err="1">
                <a:solidFill>
                  <a:srgbClr val="212529"/>
                </a:solidFill>
                <a:effectLst/>
                <a:latin typeface="VAGRounded"/>
              </a:rPr>
              <a:t>cyhoeddus</a:t>
            </a:r>
            <a:r>
              <a:rPr lang="en-GB" b="0" i="0" dirty="0">
                <a:solidFill>
                  <a:srgbClr val="212529"/>
                </a:solidFill>
                <a:effectLst/>
                <a:latin typeface="VAGRounded"/>
              </a:rPr>
              <a:t> a </a:t>
            </a:r>
            <a:r>
              <a:rPr lang="en-GB" b="0" i="0" dirty="0" err="1">
                <a:solidFill>
                  <a:srgbClr val="212529"/>
                </a:solidFill>
                <a:effectLst/>
                <a:latin typeface="VAGRounded"/>
              </a:rPr>
              <a:t>ddiffiniwyd</a:t>
            </a:r>
            <a:r>
              <a:rPr lang="en-GB" b="0" i="0" dirty="0">
                <a:solidFill>
                  <a:srgbClr val="212529"/>
                </a:solidFill>
                <a:effectLst/>
                <a:latin typeface="VAGRounded"/>
              </a:rPr>
              <a:t> ar gyfer </a:t>
            </a:r>
            <a:r>
              <a:rPr lang="en-GB" b="0" i="0" dirty="0" err="1">
                <a:solidFill>
                  <a:srgbClr val="212529"/>
                </a:solidFill>
                <a:effectLst/>
                <a:latin typeface="VAGRounded"/>
              </a:rPr>
              <a:t>cwynion</a:t>
            </a:r>
            <a:r>
              <a:rPr lang="en-GB" b="0" i="0" dirty="0">
                <a:solidFill>
                  <a:srgbClr val="212529"/>
                </a:solidFill>
                <a:effectLst/>
                <a:latin typeface="VAGRounded"/>
              </a:rPr>
              <a:t>, </a:t>
            </a:r>
            <a:r>
              <a:rPr lang="en-GB" b="0" i="0" dirty="0" err="1">
                <a:solidFill>
                  <a:srgbClr val="212529"/>
                </a:solidFill>
                <a:effectLst/>
                <a:latin typeface="VAGRounded"/>
              </a:rPr>
              <a:t>datgelu</a:t>
            </a:r>
            <a:r>
              <a:rPr lang="en-GB" b="0" i="0" dirty="0">
                <a:solidFill>
                  <a:srgbClr val="212529"/>
                </a:solidFill>
                <a:effectLst/>
                <a:latin typeface="VAGRounded"/>
              </a:rPr>
              <a:t> </a:t>
            </a:r>
            <a:r>
              <a:rPr lang="en-GB" b="0" i="0" dirty="0" err="1">
                <a:solidFill>
                  <a:srgbClr val="212529"/>
                </a:solidFill>
                <a:effectLst/>
                <a:latin typeface="VAGRounded"/>
              </a:rPr>
              <a:t>camarfer</a:t>
            </a:r>
            <a:r>
              <a:rPr lang="en-GB" b="0" i="0" dirty="0">
                <a:solidFill>
                  <a:srgbClr val="212529"/>
                </a:solidFill>
                <a:effectLst/>
                <a:latin typeface="VAGRounded"/>
              </a:rPr>
              <a:t> ac </a:t>
            </a:r>
            <a:r>
              <a:rPr lang="en-GB" b="0" i="0" dirty="0" err="1">
                <a:solidFill>
                  <a:srgbClr val="212529"/>
                </a:solidFill>
                <a:effectLst/>
                <a:latin typeface="VAGRounded"/>
              </a:rPr>
              <a:t>eiriolaeth</a:t>
            </a:r>
            <a:r>
              <a:rPr lang="en-GB" b="0" i="0" dirty="0">
                <a:solidFill>
                  <a:srgbClr val="212529"/>
                </a:solidFill>
                <a:effectLst/>
                <a:latin typeface="VAGRounded"/>
              </a:rPr>
              <a:t>, o </a:t>
            </a:r>
            <a:r>
              <a:rPr lang="en-GB" b="0" i="0" dirty="0" err="1">
                <a:solidFill>
                  <a:srgbClr val="212529"/>
                </a:solidFill>
                <a:effectLst/>
                <a:latin typeface="VAGRounded"/>
              </a:rPr>
              <a:t>safbwynt</a:t>
            </a:r>
            <a:r>
              <a:rPr lang="en-GB" b="0" i="0" dirty="0">
                <a:solidFill>
                  <a:srgbClr val="212529"/>
                </a:solidFill>
                <a:effectLst/>
                <a:latin typeface="VAGRounded"/>
              </a:rPr>
              <a:t> diogelu a hybu hawliau a </a:t>
            </a:r>
            <a:r>
              <a:rPr lang="en-GB" b="0" i="0" dirty="0" err="1">
                <a:solidFill>
                  <a:srgbClr val="212529"/>
                </a:solidFill>
                <a:effectLst/>
                <a:latin typeface="VAGRounded"/>
              </a:rPr>
              <a:t>lles</a:t>
            </a:r>
            <a:r>
              <a:rPr lang="en-GB" b="0" i="0" dirty="0">
                <a:solidFill>
                  <a:srgbClr val="212529"/>
                </a:solidFill>
                <a:effectLst/>
                <a:latin typeface="VAGRounded"/>
              </a:rPr>
              <a:t> plant.</a:t>
            </a: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a:t>
            </a:r>
            <a:r>
              <a:rPr lang="en-GB" b="0" i="0" dirty="0" err="1">
                <a:solidFill>
                  <a:srgbClr val="212529"/>
                </a:solidFill>
                <a:effectLst/>
                <a:latin typeface="VAGRounded"/>
              </a:rPr>
              <a:t>archwilio</a:t>
            </a:r>
            <a:r>
              <a:rPr lang="en-GB" b="0" i="0" dirty="0">
                <a:solidFill>
                  <a:srgbClr val="212529"/>
                </a:solidFill>
                <a:effectLst/>
                <a:latin typeface="VAGRounded"/>
              </a:rPr>
              <a:t> </a:t>
            </a:r>
            <a:r>
              <a:rPr lang="en-GB" b="0" i="0" dirty="0" err="1">
                <a:solidFill>
                  <a:srgbClr val="212529"/>
                </a:solidFill>
                <a:effectLst/>
                <a:latin typeface="VAGRounded"/>
              </a:rPr>
              <a:t>achosion</a:t>
            </a:r>
            <a:r>
              <a:rPr lang="en-GB" b="0" i="0" dirty="0">
                <a:solidFill>
                  <a:srgbClr val="212529"/>
                </a:solidFill>
                <a:effectLst/>
                <a:latin typeface="VAGRounded"/>
              </a:rPr>
              <a: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nghyswllt</a:t>
            </a:r>
            <a:r>
              <a:rPr lang="en-GB" b="0" i="0" dirty="0">
                <a:solidFill>
                  <a:srgbClr val="212529"/>
                </a:solidFill>
                <a:effectLst/>
                <a:latin typeface="VAGRounded"/>
              </a:rPr>
              <a:t> plant unigol o dan </a:t>
            </a:r>
            <a:r>
              <a:rPr lang="en-GB" b="0" i="0" dirty="0" err="1">
                <a:solidFill>
                  <a:srgbClr val="212529"/>
                </a:solidFill>
                <a:effectLst/>
                <a:latin typeface="VAGRounded"/>
              </a:rPr>
              <a:t>amgylchiadau</a:t>
            </a:r>
            <a:r>
              <a:rPr lang="en-GB" b="0" i="0" dirty="0">
                <a:solidFill>
                  <a:srgbClr val="212529"/>
                </a:solidFill>
                <a:effectLst/>
                <a:latin typeface="VAGRounded"/>
              </a:rPr>
              <a:t> penodol.</a:t>
            </a: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roi </a:t>
            </a:r>
            <a:r>
              <a:rPr lang="en-GB" b="0" i="0" dirty="0" err="1">
                <a:solidFill>
                  <a:srgbClr val="212529"/>
                </a:solidFill>
                <a:effectLst/>
                <a:latin typeface="VAGRounded"/>
              </a:rPr>
              <a:t>cymorth</a:t>
            </a:r>
            <a:r>
              <a:rPr lang="en-GB" b="0" i="0" dirty="0">
                <a:solidFill>
                  <a:srgbClr val="212529"/>
                </a:solidFill>
                <a:effectLst/>
                <a:latin typeface="VAGRounded"/>
              </a:rPr>
              <a:t> i blant o dan </a:t>
            </a:r>
            <a:r>
              <a:rPr lang="en-GB" b="0" i="0" dirty="0" err="1">
                <a:solidFill>
                  <a:srgbClr val="212529"/>
                </a:solidFill>
                <a:effectLst/>
                <a:latin typeface="VAGRounded"/>
              </a:rPr>
              <a:t>amgylchiadau</a:t>
            </a:r>
            <a:r>
              <a:rPr lang="en-GB" b="0" i="0" dirty="0">
                <a:solidFill>
                  <a:srgbClr val="212529"/>
                </a:solidFill>
                <a:effectLst/>
                <a:latin typeface="VAGRounded"/>
              </a:rPr>
              <a:t> penodol.</a:t>
            </a: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a:t>
            </a:r>
            <a:r>
              <a:rPr lang="en-GB" b="0" i="0" dirty="0" err="1">
                <a:solidFill>
                  <a:srgbClr val="212529"/>
                </a:solidFill>
                <a:effectLst/>
                <a:latin typeface="VAGRounded"/>
              </a:rPr>
              <a:t>gyflwyno</a:t>
            </a:r>
            <a:r>
              <a:rPr lang="en-GB" b="0" i="0" dirty="0">
                <a:solidFill>
                  <a:srgbClr val="212529"/>
                </a:solidFill>
                <a:effectLst/>
                <a:latin typeface="VAGRounded"/>
              </a:rPr>
              <a:t> </a:t>
            </a:r>
            <a:r>
              <a:rPr lang="en-GB" b="0" i="0" dirty="0" err="1">
                <a:solidFill>
                  <a:srgbClr val="212529"/>
                </a:solidFill>
                <a:effectLst/>
                <a:latin typeface="VAGRounded"/>
              </a:rPr>
              <a:t>sylwadau</a:t>
            </a:r>
            <a:r>
              <a:rPr lang="en-GB" b="0" i="0" dirty="0">
                <a:solidFill>
                  <a:srgbClr val="212529"/>
                </a:solidFill>
                <a:effectLst/>
                <a:latin typeface="VAGRounded"/>
              </a:rPr>
              <a:t> i </a:t>
            </a:r>
            <a:r>
              <a:rPr lang="en-GB" b="0" i="0" dirty="0" err="1">
                <a:solidFill>
                  <a:srgbClr val="212529"/>
                </a:solidFill>
                <a:effectLst/>
                <a:latin typeface="VAGRounded"/>
              </a:rPr>
              <a:t>Lywodraeth</a:t>
            </a:r>
            <a:r>
              <a:rPr lang="en-GB" b="0" i="0" dirty="0">
                <a:solidFill>
                  <a:srgbClr val="212529"/>
                </a:solidFill>
                <a:effectLst/>
                <a:latin typeface="VAGRounded"/>
              </a:rPr>
              <a:t> Cymru ar </a:t>
            </a:r>
            <a:r>
              <a:rPr lang="en-GB" b="0" i="0" dirty="0" err="1">
                <a:solidFill>
                  <a:srgbClr val="212529"/>
                </a:solidFill>
                <a:effectLst/>
                <a:latin typeface="VAGRounded"/>
              </a:rPr>
              <a:t>unrhyw</a:t>
            </a:r>
            <a:r>
              <a:rPr lang="en-GB" b="0" i="0" dirty="0">
                <a:solidFill>
                  <a:srgbClr val="212529"/>
                </a:solidFill>
                <a:effectLst/>
                <a:latin typeface="VAGRounded"/>
              </a:rPr>
              <a:t> </a:t>
            </a:r>
            <a:r>
              <a:rPr lang="en-GB" b="0" i="0" dirty="0" err="1">
                <a:solidFill>
                  <a:srgbClr val="212529"/>
                </a:solidFill>
                <a:effectLst/>
                <a:latin typeface="VAGRounded"/>
              </a:rPr>
              <a:t>faterion</a:t>
            </a:r>
            <a:r>
              <a:rPr lang="en-GB" b="0" i="0" dirty="0">
                <a:solidFill>
                  <a:srgbClr val="212529"/>
                </a:solidFill>
                <a:effectLst/>
                <a:latin typeface="VAGRounded"/>
              </a:rPr>
              <a:t> sy’n </a:t>
            </a:r>
            <a:r>
              <a:rPr lang="en-GB" b="0" i="0" dirty="0" err="1">
                <a:solidFill>
                  <a:srgbClr val="212529"/>
                </a:solidFill>
                <a:effectLst/>
                <a:latin typeface="VAGRounded"/>
              </a:rPr>
              <a:t>destun</a:t>
            </a:r>
            <a:r>
              <a:rPr lang="en-GB" b="0" i="0" dirty="0">
                <a:solidFill>
                  <a:srgbClr val="212529"/>
                </a:solidFill>
                <a:effectLst/>
                <a:latin typeface="VAGRounded"/>
              </a:rPr>
              <a:t> </a:t>
            </a:r>
            <a:r>
              <a:rPr lang="en-GB" b="0" i="0" dirty="0" err="1">
                <a:solidFill>
                  <a:srgbClr val="212529"/>
                </a:solidFill>
                <a:effectLst/>
                <a:latin typeface="VAGRounded"/>
              </a:rPr>
              <a:t>pryder</a:t>
            </a:r>
            <a:r>
              <a:rPr lang="en-GB" b="0" i="0" dirty="0">
                <a:solidFill>
                  <a:srgbClr val="212529"/>
                </a:solidFill>
                <a:effectLst/>
                <a:latin typeface="VAGRounded"/>
              </a:rPr>
              <a:t> </a:t>
            </a:r>
            <a:r>
              <a:rPr lang="en-GB" b="0" i="0" dirty="0" err="1">
                <a:solidFill>
                  <a:srgbClr val="212529"/>
                </a:solidFill>
                <a:effectLst/>
                <a:latin typeface="VAGRounded"/>
              </a:rPr>
              <a:t>iddi</a:t>
            </a:r>
            <a:r>
              <a:rPr lang="en-GB" b="0" i="0" dirty="0">
                <a:solidFill>
                  <a:srgbClr val="212529"/>
                </a:solidFill>
                <a:effectLst/>
                <a:latin typeface="VAGRounded"/>
              </a:rPr>
              <a:t> sy’n </a:t>
            </a:r>
            <a:r>
              <a:rPr lang="en-GB" b="0" i="0" dirty="0" err="1">
                <a:solidFill>
                  <a:srgbClr val="212529"/>
                </a:solidFill>
                <a:effectLst/>
                <a:latin typeface="VAGRounded"/>
              </a:rPr>
              <a:t>effeithio</a:t>
            </a:r>
            <a:r>
              <a:rPr lang="en-GB" b="0" i="0" dirty="0">
                <a:solidFill>
                  <a:srgbClr val="212529"/>
                </a:solidFill>
                <a:effectLst/>
                <a:latin typeface="VAGRounded"/>
              </a:rPr>
              <a:t> ar hawliau a </a:t>
            </a:r>
            <a:r>
              <a:rPr lang="en-GB" b="0" i="0" dirty="0" err="1">
                <a:solidFill>
                  <a:srgbClr val="212529"/>
                </a:solidFill>
                <a:effectLst/>
                <a:latin typeface="VAGRounded"/>
              </a:rPr>
              <a:t>lles</a:t>
            </a:r>
            <a:r>
              <a:rPr lang="en-GB" b="0" i="0" dirty="0">
                <a:solidFill>
                  <a:srgbClr val="212529"/>
                </a:solidFill>
                <a:effectLst/>
                <a:latin typeface="VAGRounded"/>
              </a:rPr>
              <a:t> plant ac nad oes </a:t>
            </a:r>
            <a:r>
              <a:rPr lang="en-GB" b="0" i="0" dirty="0" err="1">
                <a:solidFill>
                  <a:srgbClr val="212529"/>
                </a:solidFill>
                <a:effectLst/>
                <a:latin typeface="VAGRounded"/>
              </a:rPr>
              <a:t>ganddi</a:t>
            </a:r>
            <a:r>
              <a:rPr lang="en-GB" b="0" i="0" dirty="0">
                <a:solidFill>
                  <a:srgbClr val="212529"/>
                </a:solidFill>
                <a:effectLst/>
                <a:latin typeface="VAGRounded"/>
              </a:rPr>
              <a:t> </a:t>
            </a:r>
            <a:r>
              <a:rPr lang="en-GB" b="0" i="0" dirty="0" err="1">
                <a:solidFill>
                  <a:srgbClr val="212529"/>
                </a:solidFill>
                <a:effectLst/>
                <a:latin typeface="VAGRounded"/>
              </a:rPr>
              <a:t>bŵer</a:t>
            </a:r>
            <a:r>
              <a:rPr lang="en-GB" b="0" i="0" dirty="0">
                <a:solidFill>
                  <a:srgbClr val="212529"/>
                </a:solidFill>
                <a:effectLst/>
                <a:latin typeface="VAGRounded"/>
              </a:rPr>
              <a:t> i </a:t>
            </a:r>
            <a:r>
              <a:rPr lang="en-GB" b="0" i="0" dirty="0" err="1">
                <a:solidFill>
                  <a:srgbClr val="212529"/>
                </a:solidFill>
                <a:effectLst/>
                <a:latin typeface="VAGRounded"/>
              </a:rPr>
              <a:t>weithredu</a:t>
            </a:r>
            <a:r>
              <a:rPr lang="en-GB" b="0" i="0" dirty="0">
                <a:solidFill>
                  <a:srgbClr val="212529"/>
                </a:solidFill>
                <a:effectLst/>
                <a:latin typeface="VAGRounded"/>
              </a:rPr>
              <a:t> yn eu </a:t>
            </a:r>
            <a:r>
              <a:rPr lang="en-GB" b="0" i="0" dirty="0" err="1">
                <a:solidFill>
                  <a:srgbClr val="212529"/>
                </a:solidFill>
                <a:effectLst/>
                <a:latin typeface="VAGRounded"/>
              </a:rPr>
              <a:t>cylch</a:t>
            </a:r>
            <a:r>
              <a:rPr lang="en-GB" b="0" i="0" dirty="0">
                <a:solidFill>
                  <a:srgbClr val="212529"/>
                </a:solidFill>
                <a:effectLst/>
                <a:latin typeface="VAGRounded"/>
              </a:rPr>
              <a:t>.</a:t>
            </a:r>
          </a:p>
          <a:p>
            <a:pPr algn="l">
              <a:buFont typeface="+mj-lt"/>
              <a:buAutoNum type="arabicPeriod"/>
            </a:pPr>
            <a:r>
              <a:rPr lang="en-GB" b="0" i="0" dirty="0">
                <a:solidFill>
                  <a:srgbClr val="212529"/>
                </a:solidFill>
                <a:effectLst/>
                <a:latin typeface="VAGRounded"/>
              </a:rPr>
              <a:t>Nid oes gan y </a:t>
            </a:r>
            <a:r>
              <a:rPr lang="en-GB" b="0" i="0" dirty="0" err="1">
                <a:solidFill>
                  <a:srgbClr val="212529"/>
                </a:solidFill>
                <a:effectLst/>
                <a:latin typeface="VAGRounded"/>
              </a:rPr>
              <a:t>Comisiynydd</a:t>
            </a:r>
            <a:r>
              <a:rPr lang="en-GB" b="0" i="0" dirty="0">
                <a:solidFill>
                  <a:srgbClr val="212529"/>
                </a:solidFill>
                <a:effectLst/>
                <a:latin typeface="VAGRounded"/>
              </a:rPr>
              <a:t> </a:t>
            </a:r>
            <a:r>
              <a:rPr lang="en-GB" b="0" i="0" dirty="0" err="1">
                <a:solidFill>
                  <a:srgbClr val="212529"/>
                </a:solidFill>
                <a:effectLst/>
                <a:latin typeface="VAGRounded"/>
              </a:rPr>
              <a:t>bŵer</a:t>
            </a:r>
            <a:r>
              <a:rPr lang="en-GB" b="0" i="0" dirty="0">
                <a:solidFill>
                  <a:srgbClr val="212529"/>
                </a:solidFill>
                <a:effectLst/>
                <a:latin typeface="VAGRounded"/>
              </a:rPr>
              <a:t> i </a:t>
            </a:r>
            <a:r>
              <a:rPr lang="en-GB" b="0" i="0" dirty="0" err="1">
                <a:solidFill>
                  <a:srgbClr val="212529"/>
                </a:solidFill>
                <a:effectLst/>
                <a:latin typeface="VAGRounded"/>
              </a:rPr>
              <a:t>weithredu</a:t>
            </a:r>
            <a:r>
              <a:rPr lang="en-GB" b="0" i="0" dirty="0">
                <a:solidFill>
                  <a:srgbClr val="212529"/>
                </a:solidFill>
                <a:effectLst/>
                <a:latin typeface="VAGRounded"/>
              </a:rPr>
              <a:t> mewn </a:t>
            </a:r>
            <a:r>
              <a:rPr lang="en-GB" b="0" i="0" dirty="0" err="1">
                <a:solidFill>
                  <a:srgbClr val="212529"/>
                </a:solidFill>
                <a:effectLst/>
                <a:latin typeface="VAGRounded"/>
              </a:rPr>
              <a:t>nifer</a:t>
            </a:r>
            <a:r>
              <a:rPr lang="en-GB" b="0" i="0" dirty="0">
                <a:solidFill>
                  <a:srgbClr val="212529"/>
                </a:solidFill>
                <a:effectLst/>
                <a:latin typeface="VAGRounded"/>
              </a:rPr>
              <a:t> o </a:t>
            </a:r>
            <a:r>
              <a:rPr lang="en-GB" b="0" i="0" dirty="0" err="1">
                <a:solidFill>
                  <a:srgbClr val="212529"/>
                </a:solidFill>
                <a:effectLst/>
                <a:latin typeface="VAGRounded"/>
              </a:rPr>
              <a:t>amgylchiadau</a:t>
            </a:r>
            <a:r>
              <a:rPr lang="en-GB" b="0" i="0" dirty="0">
                <a:solidFill>
                  <a:srgbClr val="212529"/>
                </a:solidFill>
                <a:effectLst/>
                <a:latin typeface="VAGRounded"/>
              </a:rPr>
              <a:t> a </a:t>
            </a:r>
            <a:r>
              <a:rPr lang="en-GB" b="0" i="0" dirty="0" err="1">
                <a:solidFill>
                  <a:srgbClr val="212529"/>
                </a:solidFill>
                <a:effectLst/>
                <a:latin typeface="VAGRounded"/>
              </a:rPr>
              <a:t>ddiffiniwyd</a:t>
            </a:r>
            <a:r>
              <a:rPr lang="en-GB" b="0" i="0" dirty="0">
                <a:solidFill>
                  <a:srgbClr val="212529"/>
                </a:solidFill>
                <a:effectLst/>
                <a:latin typeface="VAGRounded"/>
              </a:rPr>
              <a:t>:</a:t>
            </a:r>
          </a:p>
          <a:p>
            <a:pPr marL="742950" lvl="1" indent="-285750" algn="l">
              <a:buFont typeface="Arial" panose="020B0604020202020204" pitchFamily="34" charset="0"/>
              <a:buChar char="•"/>
            </a:pPr>
            <a:r>
              <a:rPr lang="en-GB" b="0" i="0" dirty="0" err="1">
                <a:solidFill>
                  <a:srgbClr val="212529"/>
                </a:solidFill>
                <a:effectLst/>
                <a:latin typeface="VAGRounded"/>
              </a:rPr>
              <a:t>materion</a:t>
            </a:r>
            <a:r>
              <a:rPr lang="en-GB" b="0" i="0" dirty="0">
                <a:solidFill>
                  <a:srgbClr val="212529"/>
                </a:solidFill>
                <a:effectLst/>
                <a:latin typeface="VAGRounded"/>
              </a:rPr>
              <a:t> sydd </a:t>
            </a:r>
            <a:r>
              <a:rPr lang="en-GB" b="0" i="0" dirty="0" err="1">
                <a:solidFill>
                  <a:srgbClr val="212529"/>
                </a:solidFill>
                <a:effectLst/>
                <a:latin typeface="VAGRounded"/>
              </a:rPr>
              <a:t>heb</a:t>
            </a:r>
            <a:r>
              <a:rPr lang="en-GB" b="0" i="0" dirty="0">
                <a:solidFill>
                  <a:srgbClr val="212529"/>
                </a:solidFill>
                <a:effectLst/>
                <a:latin typeface="VAGRounded"/>
              </a:rPr>
              <a:t> eu </a:t>
            </a:r>
            <a:r>
              <a:rPr lang="en-GB" b="0" i="0" dirty="0" err="1">
                <a:solidFill>
                  <a:srgbClr val="212529"/>
                </a:solidFill>
                <a:effectLst/>
                <a:latin typeface="VAGRounded"/>
              </a:rPr>
              <a:t>datganoli</a:t>
            </a:r>
            <a:r>
              <a:rPr lang="en-GB" b="0" i="0" dirty="0">
                <a:solidFill>
                  <a:srgbClr val="212529"/>
                </a:solidFill>
                <a:effectLst/>
                <a:latin typeface="VAGRounded"/>
              </a:rPr>
              <a:t> i’r Senedd, sy’n cynnwys </a:t>
            </a:r>
            <a:r>
              <a:rPr lang="en-GB" b="0" i="0" dirty="0" err="1">
                <a:solidFill>
                  <a:srgbClr val="212529"/>
                </a:solidFill>
                <a:effectLst/>
                <a:latin typeface="VAGRounded"/>
              </a:rPr>
              <a:t>mewnfudo</a:t>
            </a:r>
            <a:r>
              <a:rPr lang="en-GB" b="0" i="0" dirty="0">
                <a:solidFill>
                  <a:srgbClr val="212529"/>
                </a:solidFill>
                <a:effectLst/>
                <a:latin typeface="VAGRounded"/>
              </a:rPr>
              <a:t> a </a:t>
            </a:r>
            <a:r>
              <a:rPr lang="en-GB" b="0" i="0" dirty="0" err="1">
                <a:solidFill>
                  <a:srgbClr val="212529"/>
                </a:solidFill>
                <a:effectLst/>
                <a:latin typeface="VAGRounded"/>
              </a:rPr>
              <a:t>lloches</a:t>
            </a:r>
            <a:r>
              <a:rPr lang="en-GB" b="0" i="0" dirty="0">
                <a:solidFill>
                  <a:srgbClr val="212529"/>
                </a:solidFill>
                <a:effectLst/>
                <a:latin typeface="VAGRounded"/>
              </a:rPr>
              <a:t>, </a:t>
            </a:r>
            <a:r>
              <a:rPr lang="en-GB" b="0" i="0" dirty="0" err="1">
                <a:solidFill>
                  <a:srgbClr val="212529"/>
                </a:solidFill>
                <a:effectLst/>
                <a:latin typeface="VAGRounded"/>
              </a:rPr>
              <a:t>budd</a:t>
            </a:r>
            <a:r>
              <a:rPr lang="en-GB" b="0" i="0" dirty="0">
                <a:solidFill>
                  <a:srgbClr val="212529"/>
                </a:solidFill>
                <a:effectLst/>
                <a:latin typeface="VAGRounded"/>
              </a:rPr>
              <a:t>-daliadau </a:t>
            </a:r>
            <a:r>
              <a:rPr lang="en-GB" b="0" i="0" dirty="0" err="1">
                <a:solidFill>
                  <a:srgbClr val="212529"/>
                </a:solidFill>
                <a:effectLst/>
                <a:latin typeface="VAGRounded"/>
              </a:rPr>
              <a:t>lles</a:t>
            </a:r>
            <a:r>
              <a:rPr lang="en-GB" b="0" i="0" dirty="0">
                <a:solidFill>
                  <a:srgbClr val="212529"/>
                </a:solidFill>
                <a:effectLst/>
                <a:latin typeface="VAGRounded"/>
              </a:rPr>
              <a:t>, </a:t>
            </a:r>
            <a:r>
              <a:rPr lang="en-GB" b="0" i="0" dirty="0" err="1">
                <a:solidFill>
                  <a:srgbClr val="212529"/>
                </a:solidFill>
                <a:effectLst/>
                <a:latin typeface="VAGRounded"/>
              </a:rPr>
              <a:t>cyfiawnder</a:t>
            </a:r>
            <a:r>
              <a:rPr lang="en-GB" b="0" i="0" dirty="0">
                <a:solidFill>
                  <a:srgbClr val="212529"/>
                </a:solidFill>
                <a:effectLst/>
                <a:latin typeface="VAGRounded"/>
              </a:rPr>
              <a:t> a </a:t>
            </a:r>
            <a:r>
              <a:rPr lang="en-GB" b="0" i="0" dirty="0" err="1">
                <a:solidFill>
                  <a:srgbClr val="212529"/>
                </a:solidFill>
                <a:effectLst/>
                <a:latin typeface="VAGRounded"/>
              </a:rPr>
              <a:t>phlismona</a:t>
            </a:r>
            <a:r>
              <a:rPr lang="en-GB" b="0" i="0" dirty="0">
                <a:solidFill>
                  <a:srgbClr val="212529"/>
                </a:solidFill>
                <a:effectLst/>
                <a:latin typeface="VAGRounded"/>
              </a:rPr>
              <a:t>, a phlant yn y </a:t>
            </a:r>
            <a:r>
              <a:rPr lang="en-GB" b="0" i="0" dirty="0" err="1">
                <a:solidFill>
                  <a:srgbClr val="212529"/>
                </a:solidFill>
                <a:effectLst/>
                <a:latin typeface="VAGRounded"/>
              </a:rPr>
              <a:t>lluoedd</a:t>
            </a:r>
            <a:r>
              <a:rPr lang="en-GB" b="0" i="0" dirty="0">
                <a:solidFill>
                  <a:srgbClr val="212529"/>
                </a:solidFill>
                <a:effectLst/>
                <a:latin typeface="VAGRounded"/>
              </a:rPr>
              <a:t> </a:t>
            </a:r>
            <a:r>
              <a:rPr lang="en-GB" b="0" i="0" dirty="0" err="1">
                <a:solidFill>
                  <a:srgbClr val="212529"/>
                </a:solidFill>
                <a:effectLst/>
                <a:latin typeface="VAGRounded"/>
              </a:rPr>
              <a:t>arfog</a:t>
            </a:r>
            <a:r>
              <a:rPr lang="en-GB" b="0" i="0" dirty="0">
                <a:solidFill>
                  <a:srgbClr val="212529"/>
                </a:solidFill>
                <a:effectLst/>
                <a:latin typeface="VAGRounded"/>
              </a:rPr>
              <a:t>;</a:t>
            </a:r>
          </a:p>
          <a:p>
            <a:pPr marL="742950" lvl="1" indent="-285750" algn="l">
              <a:buFont typeface="Arial" panose="020B0604020202020204" pitchFamily="34" charset="0"/>
              <a:buChar char="•"/>
            </a:pPr>
            <a:r>
              <a:rPr lang="en-GB" b="0" i="0" dirty="0">
                <a:solidFill>
                  <a:srgbClr val="212529"/>
                </a:solidFill>
                <a:effectLst/>
                <a:latin typeface="VAGRounded"/>
              </a:rPr>
              <a:t>lle gall CAFCASS (Gwasanaeth </a:t>
            </a:r>
            <a:r>
              <a:rPr lang="en-GB" b="0" i="0" dirty="0" err="1">
                <a:solidFill>
                  <a:srgbClr val="212529"/>
                </a:solidFill>
                <a:effectLst/>
                <a:latin typeface="VAGRounded"/>
              </a:rPr>
              <a:t>Ymgynghorol</a:t>
            </a:r>
            <a:r>
              <a:rPr lang="en-GB" b="0" i="0" dirty="0">
                <a:solidFill>
                  <a:srgbClr val="212529"/>
                </a:solidFill>
                <a:effectLst/>
                <a:latin typeface="VAGRounded"/>
              </a:rPr>
              <a:t> Plant a’r </a:t>
            </a:r>
            <a:r>
              <a:rPr lang="en-GB" b="0" i="0" dirty="0" err="1">
                <a:solidFill>
                  <a:srgbClr val="212529"/>
                </a:solidFill>
                <a:effectLst/>
                <a:latin typeface="VAGRounded"/>
              </a:rPr>
              <a:t>Llysoedd</a:t>
            </a:r>
            <a:r>
              <a:rPr lang="en-GB" b="0" i="0" dirty="0">
                <a:solidFill>
                  <a:srgbClr val="212529"/>
                </a:solidFill>
                <a:effectLst/>
                <a:latin typeface="VAGRounded"/>
              </a:rPr>
              <a:t>) </a:t>
            </a:r>
            <a:r>
              <a:rPr lang="en-GB" b="0" i="0" dirty="0" err="1">
                <a:solidFill>
                  <a:srgbClr val="212529"/>
                </a:solidFill>
                <a:effectLst/>
                <a:latin typeface="VAGRounded"/>
              </a:rPr>
              <a:t>weithredu</a:t>
            </a:r>
            <a:r>
              <a:rPr lang="en-GB" b="0" i="0" dirty="0">
                <a:solidFill>
                  <a:srgbClr val="212529"/>
                </a:solidFill>
                <a:effectLst/>
                <a:latin typeface="VAGRounded"/>
              </a:rPr>
              <a:t>;</a:t>
            </a:r>
          </a:p>
          <a:p>
            <a:pPr marL="742950" lvl="1" indent="-285750" algn="l">
              <a:buFont typeface="Arial" panose="020B0604020202020204" pitchFamily="34" charset="0"/>
              <a:buChar char="•"/>
            </a:pPr>
            <a:r>
              <a:rPr lang="en-GB" b="0" i="0" dirty="0">
                <a:solidFill>
                  <a:srgbClr val="212529"/>
                </a:solidFill>
                <a:effectLst/>
                <a:latin typeface="VAGRounded"/>
              </a:rPr>
              <a:t>lle mae gan </a:t>
            </a:r>
            <a:r>
              <a:rPr lang="en-GB" b="0" i="0" dirty="0" err="1">
                <a:solidFill>
                  <a:srgbClr val="212529"/>
                </a:solidFill>
                <a:effectLst/>
                <a:latin typeface="VAGRounded"/>
              </a:rPr>
              <a:t>Weinidogion</a:t>
            </a:r>
            <a:r>
              <a:rPr lang="en-GB" b="0" i="0" dirty="0">
                <a:solidFill>
                  <a:srgbClr val="212529"/>
                </a:solidFill>
                <a:effectLst/>
                <a:latin typeface="VAGRounded"/>
              </a:rPr>
              <a:t> Cymru </a:t>
            </a:r>
            <a:r>
              <a:rPr lang="en-GB" b="0" i="0" dirty="0" err="1">
                <a:solidFill>
                  <a:srgbClr val="212529"/>
                </a:solidFill>
                <a:effectLst/>
                <a:latin typeface="VAGRounded"/>
              </a:rPr>
              <a:t>swyddogaethau</a:t>
            </a:r>
            <a:r>
              <a:rPr lang="en-GB" b="0" i="0" dirty="0">
                <a:solidFill>
                  <a:srgbClr val="212529"/>
                </a:solidFill>
                <a:effectLst/>
                <a:latin typeface="VAGRounded"/>
              </a:rPr>
              <a: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nghyswllt</a:t>
            </a:r>
            <a:r>
              <a:rPr lang="en-GB" b="0" i="0" dirty="0">
                <a:solidFill>
                  <a:srgbClr val="212529"/>
                </a:solidFill>
                <a:effectLst/>
                <a:latin typeface="VAGRounded"/>
              </a:rPr>
              <a:t> </a:t>
            </a:r>
            <a:r>
              <a:rPr lang="en-GB" b="0" i="0" dirty="0" err="1">
                <a:solidFill>
                  <a:srgbClr val="212529"/>
                </a:solidFill>
                <a:effectLst/>
                <a:latin typeface="VAGRounded"/>
              </a:rPr>
              <a:t>achosion</a:t>
            </a:r>
            <a:r>
              <a:rPr lang="en-GB" b="0" i="0" dirty="0">
                <a:solidFill>
                  <a:srgbClr val="212529"/>
                </a:solidFill>
                <a:effectLst/>
                <a:latin typeface="VAGRounded"/>
              </a:rPr>
              <a:t> teulu; a</a:t>
            </a:r>
          </a:p>
          <a:p>
            <a:pPr marL="742950" lvl="1" indent="-285750" algn="l">
              <a:buFont typeface="Arial" panose="020B0604020202020204" pitchFamily="34" charset="0"/>
              <a:buChar char="•"/>
            </a:pPr>
            <a:r>
              <a:rPr lang="en-GB" b="0" i="0" dirty="0" err="1">
                <a:solidFill>
                  <a:srgbClr val="212529"/>
                </a:solidFill>
                <a:effectLst/>
                <a:latin typeface="VAGRounded"/>
              </a:rPr>
              <a:t>ni</a:t>
            </a:r>
            <a:r>
              <a:rPr lang="en-GB" b="0" i="0" dirty="0">
                <a:solidFill>
                  <a:srgbClr val="212529"/>
                </a:solidFill>
                <a:effectLst/>
                <a:latin typeface="VAGRounded"/>
              </a:rPr>
              <a:t> </a:t>
            </a:r>
            <a:r>
              <a:rPr lang="en-GB" b="0" i="0" dirty="0" err="1">
                <a:solidFill>
                  <a:srgbClr val="212529"/>
                </a:solidFill>
                <a:effectLst/>
                <a:latin typeface="VAGRounded"/>
              </a:rPr>
              <a:t>chaiff</a:t>
            </a:r>
            <a:r>
              <a:rPr lang="en-GB" b="0" i="0" dirty="0">
                <a:solidFill>
                  <a:srgbClr val="212529"/>
                </a:solidFill>
                <a:effectLst/>
                <a:latin typeface="VAGRounded"/>
              </a:rPr>
              <a:t> </a:t>
            </a:r>
            <a:r>
              <a:rPr lang="en-GB" b="0" i="0" dirty="0" err="1">
                <a:solidFill>
                  <a:srgbClr val="212529"/>
                </a:solidFill>
                <a:effectLst/>
                <a:latin typeface="VAGRounded"/>
              </a:rPr>
              <a:t>ymchwilio</a:t>
            </a:r>
            <a:r>
              <a:rPr lang="en-GB" b="0" i="0" dirty="0">
                <a:solidFill>
                  <a:srgbClr val="212529"/>
                </a:solidFill>
                <a:effectLst/>
                <a:latin typeface="VAGRounded"/>
              </a:rPr>
              <a:t> i </a:t>
            </a:r>
            <a:r>
              <a:rPr lang="en-GB" b="0" i="0" dirty="0" err="1">
                <a:solidFill>
                  <a:srgbClr val="212529"/>
                </a:solidFill>
                <a:effectLst/>
                <a:latin typeface="VAGRounded"/>
              </a:rPr>
              <a:t>unrhyw</a:t>
            </a:r>
            <a:r>
              <a:rPr lang="en-GB" b="0" i="0" dirty="0">
                <a:solidFill>
                  <a:srgbClr val="212529"/>
                </a:solidFill>
                <a:effectLst/>
                <a:latin typeface="VAGRounded"/>
              </a:rPr>
              <a:t> </a:t>
            </a:r>
            <a:r>
              <a:rPr lang="en-GB" b="0" i="0" dirty="0" err="1">
                <a:solidFill>
                  <a:srgbClr val="212529"/>
                </a:solidFill>
                <a:effectLst/>
                <a:latin typeface="VAGRounded"/>
              </a:rPr>
              <a:t>fater</a:t>
            </a:r>
            <a:r>
              <a:rPr lang="en-GB" b="0" i="0" dirty="0">
                <a:solidFill>
                  <a:srgbClr val="212529"/>
                </a:solidFill>
                <a:effectLst/>
                <a:latin typeface="VAGRounded"/>
              </a:rPr>
              <a:t> neu </a:t>
            </a:r>
            <a:r>
              <a:rPr lang="en-GB" b="0" i="0" dirty="0" err="1">
                <a:solidFill>
                  <a:srgbClr val="212529"/>
                </a:solidFill>
                <a:effectLst/>
                <a:latin typeface="VAGRounded"/>
              </a:rPr>
              <a:t>adrodd</a:t>
            </a:r>
            <a:r>
              <a:rPr lang="en-GB" b="0" i="0" dirty="0">
                <a:solidFill>
                  <a:srgbClr val="212529"/>
                </a:solidFill>
                <a:effectLst/>
                <a:latin typeface="VAGRounded"/>
              </a:rPr>
              <a:t> </a:t>
            </a:r>
            <a:r>
              <a:rPr lang="en-GB" b="0" i="0" dirty="0" err="1">
                <a:solidFill>
                  <a:srgbClr val="212529"/>
                </a:solidFill>
                <a:effectLst/>
                <a:latin typeface="VAGRounded"/>
              </a:rPr>
              <a:t>arno</a:t>
            </a:r>
            <a:r>
              <a:rPr lang="en-GB" b="0" i="0" dirty="0">
                <a:solidFill>
                  <a:srgbClr val="212529"/>
                </a:solidFill>
                <a:effectLst/>
                <a:latin typeface="VAGRounded"/>
              </a:rPr>
              <a:t> </a:t>
            </a:r>
            <a:r>
              <a:rPr lang="en-GB" b="0" i="0" dirty="0" err="1">
                <a:solidFill>
                  <a:srgbClr val="212529"/>
                </a:solidFill>
                <a:effectLst/>
                <a:latin typeface="VAGRounded"/>
              </a:rPr>
              <a:t>os</a:t>
            </a:r>
            <a:r>
              <a:rPr lang="en-GB" b="0" i="0" dirty="0">
                <a:solidFill>
                  <a:srgbClr val="212529"/>
                </a:solidFill>
                <a:effectLst/>
                <a:latin typeface="VAGRounded"/>
              </a:rPr>
              <a:t> </a:t>
            </a:r>
            <a:r>
              <a:rPr lang="en-GB" b="0" i="0" dirty="0" err="1">
                <a:solidFill>
                  <a:srgbClr val="212529"/>
                </a:solidFill>
                <a:effectLst/>
                <a:latin typeface="VAGRounded"/>
              </a:rPr>
              <a:t>yw</a:t>
            </a:r>
            <a:r>
              <a:rPr lang="en-GB" b="0" i="0" dirty="0">
                <a:solidFill>
                  <a:srgbClr val="212529"/>
                </a:solidFill>
                <a:effectLst/>
                <a:latin typeface="VAGRounded"/>
              </a:rPr>
              <a:t> neu </a:t>
            </a:r>
            <a:r>
              <a:rPr lang="en-GB" b="0" i="0" dirty="0" err="1">
                <a:solidFill>
                  <a:srgbClr val="212529"/>
                </a:solidFill>
                <a:effectLst/>
                <a:latin typeface="VAGRounded"/>
              </a:rPr>
              <a:t>os</a:t>
            </a:r>
            <a:r>
              <a:rPr lang="en-GB" b="0" i="0" dirty="0">
                <a:solidFill>
                  <a:srgbClr val="212529"/>
                </a:solidFill>
                <a:effectLst/>
                <a:latin typeface="VAGRounded"/>
              </a:rPr>
              <a:t> </a:t>
            </a:r>
            <a:r>
              <a:rPr lang="en-GB" b="0" i="0" dirty="0" err="1">
                <a:solidFill>
                  <a:srgbClr val="212529"/>
                </a:solidFill>
                <a:effectLst/>
                <a:latin typeface="VAGRounded"/>
              </a:rPr>
              <a:t>bu’n</a:t>
            </a:r>
            <a:r>
              <a:rPr lang="en-GB" b="0" i="0" dirty="0">
                <a:solidFill>
                  <a:srgbClr val="212529"/>
                </a:solidFill>
                <a:effectLst/>
                <a:latin typeface="VAGRounded"/>
              </a:rPr>
              <a:t> </a:t>
            </a:r>
            <a:r>
              <a:rPr lang="en-GB" b="0" i="0" dirty="0" err="1">
                <a:solidFill>
                  <a:srgbClr val="212529"/>
                </a:solidFill>
                <a:effectLst/>
                <a:latin typeface="VAGRounded"/>
              </a:rPr>
              <a:t>destun</a:t>
            </a:r>
            <a:r>
              <a:rPr lang="en-GB" b="0" i="0" dirty="0">
                <a:solidFill>
                  <a:srgbClr val="212529"/>
                </a:solidFill>
                <a:effectLst/>
                <a:latin typeface="VAGRounded"/>
              </a:rPr>
              <a:t> </a:t>
            </a:r>
            <a:r>
              <a:rPr lang="en-GB" b="0" i="0" dirty="0" err="1">
                <a:solidFill>
                  <a:srgbClr val="212529"/>
                </a:solidFill>
                <a:effectLst/>
                <a:latin typeface="VAGRounded"/>
              </a:rPr>
              <a:t>achos</a:t>
            </a:r>
            <a:r>
              <a:rPr lang="en-GB" b="0" i="0" dirty="0">
                <a:solidFill>
                  <a:srgbClr val="212529"/>
                </a:solidFill>
                <a:effectLst/>
                <a:latin typeface="VAGRounded"/>
              </a:rPr>
              <a:t> </a:t>
            </a:r>
            <a:r>
              <a:rPr lang="en-GB" b="0" i="0" dirty="0" err="1">
                <a:solidFill>
                  <a:srgbClr val="212529"/>
                </a:solidFill>
                <a:effectLst/>
                <a:latin typeface="VAGRounded"/>
              </a:rPr>
              <a:t>cyfreithiol</a:t>
            </a:r>
            <a:r>
              <a:rPr lang="en-GB" b="0" i="0" dirty="0">
                <a:solidFill>
                  <a:srgbClr val="212529"/>
                </a:solidFill>
                <a:effectLst/>
                <a:latin typeface="VAGRounded"/>
              </a:rPr>
              <a:t>.</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Here is a summary of the Commissioner’s powers:</a:t>
            </a:r>
          </a:p>
          <a:p>
            <a:pPr algn="l">
              <a:buFont typeface="+mj-lt"/>
              <a:buAutoNum type="arabicPeriod"/>
            </a:pPr>
            <a:r>
              <a:rPr lang="en-GB" b="0" i="0" dirty="0">
                <a:solidFill>
                  <a:srgbClr val="212529"/>
                </a:solidFill>
                <a:effectLst/>
                <a:latin typeface="VAGRounded"/>
              </a:rPr>
              <a:t>The power to review the effect on children of exercise of functions or proposed exercise of functions of defined public bodies including Welsh Government.</a:t>
            </a:r>
          </a:p>
          <a:p>
            <a:pPr algn="l">
              <a:buFont typeface="+mj-lt"/>
              <a:buAutoNum type="arabicPeriod"/>
            </a:pPr>
            <a:r>
              <a:rPr lang="en-GB" b="0" i="0" dirty="0">
                <a:solidFill>
                  <a:srgbClr val="212529"/>
                </a:solidFill>
                <a:effectLst/>
                <a:latin typeface="VAGRounded"/>
              </a:rPr>
              <a:t>The power to review and monitor how effective are the arrangements for complaints, whistleblowing and advocacy of defined public bodies in safeguarding and promoting the rights and welfare of children.</a:t>
            </a:r>
          </a:p>
          <a:p>
            <a:pPr algn="l">
              <a:buFont typeface="+mj-lt"/>
              <a:buAutoNum type="arabicPeriod"/>
            </a:pPr>
            <a:r>
              <a:rPr lang="en-GB" b="0" i="0" dirty="0">
                <a:solidFill>
                  <a:srgbClr val="212529"/>
                </a:solidFill>
                <a:effectLst/>
                <a:latin typeface="VAGRounded"/>
              </a:rPr>
              <a:t>The power to examine cases in respect of individual children in certain circumstances.</a:t>
            </a:r>
          </a:p>
          <a:p>
            <a:pPr algn="l">
              <a:buFont typeface="+mj-lt"/>
              <a:buAutoNum type="arabicPeriod"/>
            </a:pPr>
            <a:r>
              <a:rPr lang="en-GB" b="0" i="0" dirty="0">
                <a:solidFill>
                  <a:srgbClr val="212529"/>
                </a:solidFill>
                <a:effectLst/>
                <a:latin typeface="VAGRounded"/>
              </a:rPr>
              <a:t>The power to provide assistance to a child in certain circumstances.</a:t>
            </a:r>
          </a:p>
          <a:p>
            <a:pPr algn="l">
              <a:buFont typeface="+mj-lt"/>
              <a:buAutoNum type="arabicPeriod"/>
            </a:pPr>
            <a:r>
              <a:rPr lang="en-GB" b="0" i="0" dirty="0">
                <a:solidFill>
                  <a:srgbClr val="212529"/>
                </a:solidFill>
                <a:effectLst/>
                <a:latin typeface="VAGRounded"/>
              </a:rPr>
              <a:t>The power to make representations to the Welsh Government about any matters affecting the rights and welfare of children which concern her and for which she does not have the power to act.</a:t>
            </a:r>
          </a:p>
          <a:p>
            <a:pPr algn="l">
              <a:buFont typeface="+mj-lt"/>
              <a:buAutoNum type="arabicPeriod"/>
            </a:pPr>
            <a:r>
              <a:rPr lang="en-GB" b="0" i="0" dirty="0">
                <a:solidFill>
                  <a:srgbClr val="212529"/>
                </a:solidFill>
                <a:effectLst/>
                <a:latin typeface="VAGRounded"/>
              </a:rPr>
              <a:t>The Commissioner does not have the power to act in a number of defined circumstances:</a:t>
            </a:r>
          </a:p>
          <a:p>
            <a:pPr marL="742950" lvl="1" indent="-285750" algn="l">
              <a:buFont typeface="Arial" panose="020B0604020202020204" pitchFamily="34" charset="0"/>
              <a:buChar char="•"/>
            </a:pPr>
            <a:r>
              <a:rPr lang="en-GB" b="0" i="0" dirty="0">
                <a:solidFill>
                  <a:srgbClr val="212529"/>
                </a:solidFill>
                <a:effectLst/>
                <a:latin typeface="VAGRounded"/>
              </a:rPr>
              <a:t>Matters that have not been devolved to the Senedd which include immigration and asylum, welfare benefits, justice and policing, and children in the military.</a:t>
            </a:r>
          </a:p>
          <a:p>
            <a:pPr marL="742950" lvl="1" indent="-285750" algn="l">
              <a:buFont typeface="Arial" panose="020B0604020202020204" pitchFamily="34" charset="0"/>
              <a:buChar char="•"/>
            </a:pPr>
            <a:r>
              <a:rPr lang="en-GB" b="0" i="0" dirty="0">
                <a:solidFill>
                  <a:srgbClr val="212529"/>
                </a:solidFill>
                <a:effectLst/>
                <a:latin typeface="VAGRounded"/>
              </a:rPr>
              <a:t>Where CAFCASS (the Children and Court Advisory Service) is able to act.</a:t>
            </a:r>
          </a:p>
          <a:p>
            <a:pPr marL="742950" lvl="1" indent="-285750" algn="l">
              <a:buFont typeface="Arial" panose="020B0604020202020204" pitchFamily="34" charset="0"/>
              <a:buChar char="•"/>
            </a:pPr>
            <a:r>
              <a:rPr lang="en-GB" b="0" i="0" dirty="0">
                <a:solidFill>
                  <a:srgbClr val="212529"/>
                </a:solidFill>
                <a:effectLst/>
                <a:latin typeface="VAGRounded"/>
              </a:rPr>
              <a:t>Where Welsh Ministers have functions in respect of family proceedings.</a:t>
            </a:r>
          </a:p>
          <a:p>
            <a:pPr marL="742950" lvl="1" indent="-285750" algn="l">
              <a:buFont typeface="Arial" panose="020B0604020202020204" pitchFamily="34" charset="0"/>
              <a:buChar char="•"/>
            </a:pPr>
            <a:r>
              <a:rPr lang="en-GB" b="0" i="0" dirty="0">
                <a:solidFill>
                  <a:srgbClr val="212529"/>
                </a:solidFill>
                <a:effectLst/>
                <a:latin typeface="VAGRounded"/>
              </a:rPr>
              <a:t>From enquiring about or reporting on any matter that is or has been the subject of legal proceedings.</a:t>
            </a:r>
          </a:p>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36</a:t>
            </a:fld>
            <a:endParaRPr lang="en-GB"/>
          </a:p>
        </p:txBody>
      </p:sp>
    </p:spTree>
    <p:extLst>
      <p:ext uri="{BB962C8B-B14F-4D97-AF65-F5344CB8AC3E}">
        <p14:creationId xmlns:p14="http://schemas.microsoft.com/office/powerpoint/2010/main" val="2589886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37</a:t>
            </a:fld>
            <a:endParaRPr lang="en-GB"/>
          </a:p>
        </p:txBody>
      </p:sp>
    </p:spTree>
    <p:extLst>
      <p:ext uri="{BB962C8B-B14F-4D97-AF65-F5344CB8AC3E}">
        <p14:creationId xmlns:p14="http://schemas.microsoft.com/office/powerpoint/2010/main" val="4592132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rhai pobl yn </a:t>
            </a:r>
            <a:r>
              <a:rPr lang="en-GB" dirty="0" err="1"/>
              <a:t>credu</a:t>
            </a:r>
            <a:r>
              <a:rPr lang="en-GB" dirty="0"/>
              <a:t> yn y </a:t>
            </a:r>
            <a:r>
              <a:rPr lang="en-GB" dirty="0" err="1"/>
              <a:t>rhyddid</a:t>
            </a:r>
            <a:r>
              <a:rPr lang="en-GB" dirty="0"/>
              <a:t> i </a:t>
            </a:r>
            <a:r>
              <a:rPr lang="en-GB" dirty="0" err="1"/>
              <a:t>addysgu</a:t>
            </a:r>
            <a:r>
              <a:rPr lang="en-GB" dirty="0"/>
              <a:t> plant. Beth </a:t>
            </a:r>
            <a:r>
              <a:rPr lang="en-GB" dirty="0" err="1"/>
              <a:t>yw</a:t>
            </a:r>
            <a:r>
              <a:rPr lang="en-GB" dirty="0"/>
              <a:t> barn y </a:t>
            </a:r>
            <a:r>
              <a:rPr lang="en-GB" dirty="0" err="1"/>
              <a:t>dosbarth</a:t>
            </a:r>
            <a:r>
              <a:rPr lang="en-GB" dirty="0"/>
              <a:t>?</a:t>
            </a:r>
          </a:p>
          <a:p>
            <a:endParaRPr lang="en-GB" dirty="0"/>
          </a:p>
          <a:p>
            <a:endParaRPr lang="en-GB" dirty="0"/>
          </a:p>
          <a:p>
            <a:r>
              <a:rPr lang="en-GB" dirty="0" err="1"/>
              <a:t>Roedd</a:t>
            </a:r>
            <a:r>
              <a:rPr lang="en-GB" dirty="0"/>
              <a:t> Dylan Seabridge yn 8 </a:t>
            </a:r>
            <a:r>
              <a:rPr lang="en-GB" dirty="0" err="1"/>
              <a:t>oed</a:t>
            </a:r>
            <a:r>
              <a:rPr lang="en-GB" dirty="0"/>
              <a:t> pan fu </a:t>
            </a:r>
            <a:r>
              <a:rPr lang="en-GB" dirty="0" err="1"/>
              <a:t>farw</a:t>
            </a:r>
            <a:r>
              <a:rPr lang="en-GB" dirty="0"/>
              <a:t> ar </a:t>
            </a:r>
            <a:r>
              <a:rPr lang="en-GB" dirty="0" err="1"/>
              <a:t>ôl</a:t>
            </a:r>
            <a:r>
              <a:rPr lang="en-GB" dirty="0"/>
              <a:t> </a:t>
            </a:r>
            <a:r>
              <a:rPr lang="en-GB" dirty="0" err="1"/>
              <a:t>marwolaeth</a:t>
            </a:r>
            <a:r>
              <a:rPr lang="en-GB" dirty="0"/>
              <a:t> o scurvy gael ei wneud yn “</a:t>
            </a:r>
            <a:r>
              <a:rPr lang="en-GB" dirty="0" err="1"/>
              <a:t>anweledig</a:t>
            </a:r>
            <a:r>
              <a:rPr lang="en-GB" dirty="0"/>
              <a:t>” i’r </a:t>
            </a:r>
            <a:r>
              <a:rPr lang="en-GB" dirty="0" err="1"/>
              <a:t>awdurdodau</a:t>
            </a:r>
            <a:r>
              <a:rPr lang="en-GB" dirty="0"/>
              <a:t> yn y gymuned </a:t>
            </a:r>
            <a:r>
              <a:rPr lang="en-GB" dirty="0" err="1"/>
              <a:t>leol</a:t>
            </a:r>
            <a:r>
              <a:rPr lang="en-GB" dirty="0"/>
              <a:t> yn eu cymuned </a:t>
            </a:r>
            <a:r>
              <a:rPr lang="en-GB" dirty="0" err="1"/>
              <a:t>wledig</a:t>
            </a:r>
            <a:r>
              <a:rPr lang="en-GB" dirty="0"/>
              <a:t> yn eu cymuned </a:t>
            </a:r>
            <a:r>
              <a:rPr lang="en-GB" dirty="0" err="1"/>
              <a:t>wledig</a:t>
            </a:r>
            <a:r>
              <a:rPr lang="en-GB" dirty="0"/>
              <a:t> ar </a:t>
            </a:r>
            <a:r>
              <a:rPr lang="en-GB" dirty="0" err="1"/>
              <a:t>ôl</a:t>
            </a:r>
            <a:r>
              <a:rPr lang="en-GB" dirty="0"/>
              <a:t> </a:t>
            </a:r>
            <a:r>
              <a:rPr lang="en-GB" dirty="0" err="1"/>
              <a:t>sefydlu</a:t>
            </a:r>
            <a:r>
              <a:rPr lang="en-GB" dirty="0"/>
              <a:t> dod i'r </a:t>
            </a:r>
            <a:r>
              <a:rPr lang="en-GB" dirty="0" err="1"/>
              <a:t>dref</a:t>
            </a:r>
            <a:r>
              <a:rPr lang="en-GB" dirty="0"/>
              <a:t> yn </a:t>
            </a:r>
            <a:r>
              <a:rPr lang="en-GB" dirty="0" err="1"/>
              <a:t>byw</a:t>
            </a:r>
            <a:r>
              <a:rPr lang="en-GB" dirty="0"/>
              <a:t> </a:t>
            </a:r>
            <a:r>
              <a:rPr lang="en-GB" dirty="0" err="1"/>
              <a:t>gyda'i</a:t>
            </a:r>
            <a:r>
              <a:rPr lang="en-GB" dirty="0"/>
              <a:t> rhieni, Nid </a:t>
            </a:r>
            <a:r>
              <a:rPr lang="en-GB" dirty="0" err="1"/>
              <a:t>oedd</a:t>
            </a:r>
            <a:r>
              <a:rPr lang="en-GB" dirty="0"/>
              <a:t> Glynn a Julie, ac un </a:t>
            </a:r>
            <a:r>
              <a:rPr lang="en-GB" dirty="0" err="1"/>
              <a:t>brawd</a:t>
            </a:r>
            <a:r>
              <a:rPr lang="en-GB" dirty="0"/>
              <a:t> neu </a:t>
            </a:r>
            <a:r>
              <a:rPr lang="en-GB" dirty="0" err="1"/>
              <a:t>chwaer</a:t>
            </a:r>
            <a:r>
              <a:rPr lang="en-GB" dirty="0"/>
              <a:t> yn cefnogi </a:t>
            </a:r>
            <a:r>
              <a:rPr lang="en-GB" dirty="0" err="1"/>
              <a:t>yng</a:t>
            </a:r>
            <a:r>
              <a:rPr lang="en-GB" dirty="0"/>
              <a:t> </a:t>
            </a:r>
            <a:r>
              <a:rPr lang="en-GB" dirty="0" err="1"/>
              <a:t>nghefn</a:t>
            </a:r>
            <a:r>
              <a:rPr lang="en-GB" dirty="0"/>
              <a:t> </a:t>
            </a:r>
            <a:r>
              <a:rPr lang="en-GB" dirty="0" err="1"/>
              <a:t>gwlad</a:t>
            </a:r>
            <a:r>
              <a:rPr lang="en-GB" dirty="0"/>
              <a:t> Sir </a:t>
            </a:r>
            <a:r>
              <a:rPr lang="en-GB" dirty="0" err="1"/>
              <a:t>Benfro</a:t>
            </a:r>
            <a:r>
              <a:rPr lang="en-GB" dirty="0"/>
              <a:t>, wedi cael eu gweld gan </a:t>
            </a:r>
            <a:r>
              <a:rPr lang="en-GB" dirty="0" err="1"/>
              <a:t>weithwyr</a:t>
            </a:r>
            <a:r>
              <a:rPr lang="en-GB" dirty="0"/>
              <a:t> iechyd, addysg na gofal plant, er bod </a:t>
            </a:r>
            <a:r>
              <a:rPr lang="en-GB" dirty="0" err="1"/>
              <a:t>iddo</a:t>
            </a:r>
            <a:r>
              <a:rPr lang="en-GB" dirty="0"/>
              <a:t> yn 13 mis </a:t>
            </a:r>
            <a:r>
              <a:rPr lang="en-GB" dirty="0" err="1"/>
              <a:t>oed</a:t>
            </a:r>
            <a:r>
              <a:rPr lang="en-GB" dirty="0"/>
              <a:t>.</a:t>
            </a:r>
          </a:p>
          <a:p>
            <a:r>
              <a:rPr lang="en-GB" dirty="0"/>
              <a:t>Pan </a:t>
            </a:r>
            <a:r>
              <a:rPr lang="en-GB" dirty="0" err="1"/>
              <a:t>lewygodd</a:t>
            </a:r>
            <a:r>
              <a:rPr lang="en-GB" dirty="0"/>
              <a:t> ym mis </a:t>
            </a:r>
            <a:r>
              <a:rPr lang="en-GB" dirty="0" err="1"/>
              <a:t>Rhagfyr</a:t>
            </a:r>
            <a:r>
              <a:rPr lang="en-GB" dirty="0"/>
              <a:t> 2011, </a:t>
            </a:r>
            <a:r>
              <a:rPr lang="en-GB" dirty="0" err="1"/>
              <a:t>ffoniodd</a:t>
            </a:r>
            <a:r>
              <a:rPr lang="en-GB" dirty="0"/>
              <a:t> ei </a:t>
            </a:r>
            <a:r>
              <a:rPr lang="en-GB" dirty="0" err="1"/>
              <a:t>deulu</a:t>
            </a:r>
            <a:r>
              <a:rPr lang="en-GB" dirty="0"/>
              <a:t> 999. </a:t>
            </a:r>
            <a:r>
              <a:rPr lang="en-GB" dirty="0" err="1"/>
              <a:t>Dioddefodd</a:t>
            </a:r>
            <a:r>
              <a:rPr lang="en-GB" dirty="0"/>
              <a:t> y </a:t>
            </a:r>
            <a:r>
              <a:rPr lang="en-GB" dirty="0" err="1"/>
              <a:t>bachgen</a:t>
            </a:r>
            <a:r>
              <a:rPr lang="en-GB" dirty="0"/>
              <a:t> </a:t>
            </a:r>
            <a:r>
              <a:rPr lang="en-GB" dirty="0" err="1"/>
              <a:t>ataliad</a:t>
            </a:r>
            <a:r>
              <a:rPr lang="en-GB" dirty="0"/>
              <a:t> ar y </a:t>
            </a:r>
            <a:r>
              <a:rPr lang="en-GB" dirty="0" err="1"/>
              <a:t>galon</a:t>
            </a:r>
            <a:r>
              <a:rPr lang="en-GB" dirty="0"/>
              <a:t> mewn </a:t>
            </a:r>
            <a:r>
              <a:rPr lang="en-GB" dirty="0" err="1"/>
              <a:t>gwobrau</a:t>
            </a:r>
            <a:r>
              <a:rPr lang="en-GB" dirty="0"/>
              <a:t> gan ei fod yn cael ei </a:t>
            </a:r>
            <a:r>
              <a:rPr lang="en-GB" dirty="0" err="1"/>
              <a:t>gludo</a:t>
            </a:r>
            <a:r>
              <a:rPr lang="en-GB" dirty="0"/>
              <a:t> i’r </a:t>
            </a:r>
            <a:r>
              <a:rPr lang="en-GB" dirty="0" err="1"/>
              <a:t>ysbyty</a:t>
            </a:r>
            <a:r>
              <a:rPr lang="en-GB" dirty="0"/>
              <a:t> ac </a:t>
            </a:r>
            <a:r>
              <a:rPr lang="en-GB" dirty="0" err="1"/>
              <a:t>ni</a:t>
            </a:r>
            <a:r>
              <a:rPr lang="en-GB" dirty="0"/>
              <a:t> allai ei </a:t>
            </a:r>
            <a:r>
              <a:rPr lang="en-GB" dirty="0" err="1"/>
              <a:t>achub</a:t>
            </a:r>
            <a:r>
              <a:rPr lang="en-GB" dirty="0"/>
              <a:t>.</a:t>
            </a:r>
          </a:p>
          <a:p>
            <a:r>
              <a:rPr lang="en-GB" dirty="0"/>
              <a:t>‘post mortem’ fod gan </a:t>
            </a:r>
            <a:r>
              <a:rPr lang="en-GB" dirty="0" err="1"/>
              <a:t>anemia</a:t>
            </a:r>
            <a:r>
              <a:rPr lang="en-GB" dirty="0"/>
              <a:t> a bod rhai </a:t>
            </a:r>
            <a:r>
              <a:rPr lang="en-GB" dirty="0" err="1"/>
              <a:t>o’i</a:t>
            </a:r>
            <a:r>
              <a:rPr lang="en-GB" dirty="0"/>
              <a:t> </a:t>
            </a:r>
            <a:r>
              <a:rPr lang="en-GB" dirty="0" err="1"/>
              <a:t>ddannedd</a:t>
            </a:r>
            <a:r>
              <a:rPr lang="en-GB" dirty="0"/>
              <a:t> yn rhydd. </a:t>
            </a:r>
            <a:r>
              <a:rPr lang="en-GB" dirty="0" err="1"/>
              <a:t>Daeth</a:t>
            </a:r>
            <a:r>
              <a:rPr lang="en-GB" dirty="0"/>
              <a:t> i’r </a:t>
            </a:r>
            <a:r>
              <a:rPr lang="en-GB" dirty="0" err="1"/>
              <a:t>strategaeth</a:t>
            </a:r>
            <a:r>
              <a:rPr lang="en-GB" dirty="0"/>
              <a:t> fod “y grŵp hyn </a:t>
            </a:r>
            <a:r>
              <a:rPr lang="en-GB" dirty="0" err="1"/>
              <a:t>gyda’i</a:t>
            </a:r>
            <a:r>
              <a:rPr lang="en-GB" dirty="0"/>
              <a:t> gilydd yn </a:t>
            </a:r>
            <a:r>
              <a:rPr lang="en-GB" dirty="0" err="1"/>
              <a:t>eglur</a:t>
            </a:r>
            <a:r>
              <a:rPr lang="en-GB" dirty="0"/>
              <a:t> trwy </a:t>
            </a:r>
            <a:r>
              <a:rPr lang="en-GB" dirty="0" err="1"/>
              <a:t>gyfradd</a:t>
            </a:r>
            <a:r>
              <a:rPr lang="en-GB" dirty="0"/>
              <a:t> </a:t>
            </a:r>
            <a:r>
              <a:rPr lang="en-GB" dirty="0" err="1"/>
              <a:t>diffyg</a:t>
            </a:r>
            <a:r>
              <a:rPr lang="en-GB" dirty="0"/>
              <a:t> </a:t>
            </a:r>
            <a:r>
              <a:rPr lang="en-GB" dirty="0" err="1"/>
              <a:t>llafur</a:t>
            </a:r>
            <a:r>
              <a:rPr lang="en-GB" dirty="0"/>
              <a:t> C </a:t>
            </a:r>
            <a:r>
              <a:rPr lang="en-GB" dirty="0" err="1"/>
              <a:t>hirsefydlog</a:t>
            </a:r>
            <a:r>
              <a:rPr lang="en-GB" dirty="0"/>
              <a:t>”.</a:t>
            </a:r>
          </a:p>
          <a:p>
            <a:endParaRPr lang="en-GB" dirty="0"/>
          </a:p>
          <a:p>
            <a:endParaRPr lang="en-GB" dirty="0"/>
          </a:p>
          <a:p>
            <a:r>
              <a:rPr lang="en-GB" dirty="0" err="1"/>
              <a:t>comisiynydd</a:t>
            </a:r>
            <a:r>
              <a:rPr lang="en-GB" dirty="0"/>
              <a:t> plant Cymru, Sally Holland: “</a:t>
            </a:r>
            <a:r>
              <a:rPr lang="en-GB" dirty="0" err="1"/>
              <a:t>Rwy’n</a:t>
            </a:r>
            <a:r>
              <a:rPr lang="en-GB" dirty="0"/>
              <a:t> </a:t>
            </a:r>
            <a:r>
              <a:rPr lang="en-GB" dirty="0" err="1"/>
              <a:t>dweud</a:t>
            </a:r>
            <a:r>
              <a:rPr lang="en-GB" dirty="0"/>
              <a:t> am </a:t>
            </a:r>
            <a:r>
              <a:rPr lang="en-GB" dirty="0" err="1"/>
              <a:t>nifer</a:t>
            </a:r>
            <a:r>
              <a:rPr lang="en-GB" dirty="0"/>
              <a:t> </a:t>
            </a:r>
            <a:r>
              <a:rPr lang="en-GB" dirty="0" err="1"/>
              <a:t>fach</a:t>
            </a:r>
            <a:r>
              <a:rPr lang="en-GB" dirty="0"/>
              <a:t> o blant nad ydynt yn yr </a:t>
            </a:r>
            <a:r>
              <a:rPr lang="en-GB" dirty="0" err="1"/>
              <a:t>ysgol</a:t>
            </a:r>
            <a:r>
              <a:rPr lang="en-GB" dirty="0"/>
              <a:t> ac a allai fod wedi </a:t>
            </a:r>
            <a:r>
              <a:rPr lang="en-GB" dirty="0" err="1"/>
              <a:t>disgyn</a:t>
            </a:r>
            <a:r>
              <a:rPr lang="en-GB" dirty="0"/>
              <a:t> o dan y radar. O dan y </a:t>
            </a:r>
            <a:r>
              <a:rPr lang="en-GB" dirty="0" err="1"/>
              <a:t>fenter</a:t>
            </a:r>
            <a:r>
              <a:rPr lang="en-GB" dirty="0"/>
              <a:t> </a:t>
            </a:r>
            <a:r>
              <a:rPr lang="en-GB" dirty="0" err="1"/>
              <a:t>bresennol</a:t>
            </a:r>
            <a:r>
              <a:rPr lang="en-GB" dirty="0"/>
              <a:t>, mae’n </a:t>
            </a:r>
            <a:r>
              <a:rPr lang="en-GB" dirty="0" err="1"/>
              <a:t>bosibl</a:t>
            </a:r>
            <a:r>
              <a:rPr lang="en-GB" dirty="0"/>
              <a:t> i </a:t>
            </a:r>
            <a:r>
              <a:rPr lang="en-GB" dirty="0" err="1"/>
              <a:t>awdurdod</a:t>
            </a:r>
            <a:r>
              <a:rPr lang="en-GB" dirty="0"/>
              <a:t> lleol a </a:t>
            </a:r>
            <a:r>
              <a:rPr lang="en-GB" dirty="0" err="1"/>
              <a:t>bwrdd</a:t>
            </a:r>
            <a:r>
              <a:rPr lang="en-GB" dirty="0"/>
              <a:t> iechyd fod yn </a:t>
            </a:r>
            <a:r>
              <a:rPr lang="en-GB" dirty="0" err="1"/>
              <a:t>ymwybodol</a:t>
            </a:r>
            <a:r>
              <a:rPr lang="en-GB" dirty="0"/>
              <a:t> bod y plentyn yn </a:t>
            </a:r>
            <a:r>
              <a:rPr lang="en-GB" dirty="0" err="1"/>
              <a:t>byw</a:t>
            </a:r>
            <a:r>
              <a:rPr lang="en-GB" dirty="0"/>
              <a:t> yn eu </a:t>
            </a:r>
            <a:r>
              <a:rPr lang="en-GB" dirty="0" err="1"/>
              <a:t>cylch</a:t>
            </a:r>
            <a:r>
              <a:rPr lang="en-GB" dirty="0"/>
              <a:t> ac i’r plentyn </a:t>
            </a:r>
            <a:r>
              <a:rPr lang="en-GB" dirty="0" err="1"/>
              <a:t>hwnnw</a:t>
            </a:r>
            <a:r>
              <a:rPr lang="en-GB" dirty="0"/>
              <a:t> </a:t>
            </a:r>
            <a:r>
              <a:rPr lang="en-GB" dirty="0" err="1"/>
              <a:t>beidio</a:t>
            </a:r>
            <a:r>
              <a:rPr lang="en-GB" dirty="0"/>
              <a:t> â </a:t>
            </a:r>
            <a:r>
              <a:rPr lang="en-GB" dirty="0" err="1"/>
              <a:t>chael</a:t>
            </a:r>
            <a:r>
              <a:rPr lang="en-GB" dirty="0"/>
              <a:t> </a:t>
            </a:r>
            <a:r>
              <a:rPr lang="en-GB" dirty="0" err="1"/>
              <a:t>unrhyw</a:t>
            </a:r>
            <a:r>
              <a:rPr lang="en-GB" dirty="0"/>
              <a:t> addysg gofal iechyd. Mae hyn yn </a:t>
            </a:r>
            <a:r>
              <a:rPr lang="en-GB" dirty="0" err="1"/>
              <a:t>wir</a:t>
            </a:r>
            <a:r>
              <a:rPr lang="en-GB" dirty="0"/>
              <a:t> </a:t>
            </a:r>
            <a:r>
              <a:rPr lang="en-GB" dirty="0" err="1"/>
              <a:t>yng</a:t>
            </a:r>
            <a:r>
              <a:rPr lang="en-GB" dirty="0"/>
              <a:t> </a:t>
            </a:r>
            <a:r>
              <a:rPr lang="en-GB" dirty="0" err="1"/>
              <a:t>Nghymru</a:t>
            </a:r>
            <a:r>
              <a:rPr lang="en-GB" dirty="0"/>
              <a:t> a'r DU.</a:t>
            </a:r>
          </a:p>
          <a:p>
            <a:r>
              <a:rPr lang="en-GB" dirty="0"/>
              <a:t>“</a:t>
            </a:r>
            <a:r>
              <a:rPr lang="en-GB" dirty="0" err="1"/>
              <a:t>Rwy’n</a:t>
            </a:r>
            <a:r>
              <a:rPr lang="en-GB" dirty="0"/>
              <a:t> meddwl ei fod yn </a:t>
            </a:r>
            <a:r>
              <a:rPr lang="en-GB" dirty="0" err="1"/>
              <a:t>debygol</a:t>
            </a:r>
            <a:r>
              <a:rPr lang="en-GB" dirty="0"/>
              <a:t> bod pob plentyn yn cael </a:t>
            </a:r>
            <a:r>
              <a:rPr lang="en-GB" dirty="0" err="1"/>
              <a:t>cyfle</a:t>
            </a:r>
            <a:r>
              <a:rPr lang="en-GB" dirty="0"/>
              <a:t> i’w </a:t>
            </a:r>
            <a:r>
              <a:rPr lang="en-GB" dirty="0" err="1"/>
              <a:t>ddarlledu</a:t>
            </a:r>
            <a:r>
              <a:rPr lang="en-GB" dirty="0"/>
              <a:t> am addysg i’w weld gan </a:t>
            </a:r>
            <a:r>
              <a:rPr lang="en-GB" dirty="0" err="1"/>
              <a:t>weithiwr</a:t>
            </a:r>
            <a:r>
              <a:rPr lang="en-GB" dirty="0"/>
              <a:t> proffesiynol yn </a:t>
            </a:r>
            <a:r>
              <a:rPr lang="en-GB" dirty="0" err="1"/>
              <a:t>ddiweddarach</a:t>
            </a:r>
            <a:r>
              <a:rPr lang="en-GB" dirty="0"/>
              <a:t>. Dylai pob plentyn </a:t>
            </a:r>
            <a:r>
              <a:rPr lang="en-GB" dirty="0" err="1"/>
              <a:t>dderbyn</a:t>
            </a:r>
            <a:r>
              <a:rPr lang="en-GB" dirty="0"/>
              <a:t> gofal iechyd, gan gynnwys </a:t>
            </a:r>
            <a:r>
              <a:rPr lang="en-GB" dirty="0" err="1"/>
              <a:t>swyddogaethau</a:t>
            </a:r>
            <a:r>
              <a:rPr lang="en-GB" dirty="0"/>
              <a:t> a </a:t>
            </a:r>
            <a:r>
              <a:rPr lang="en-GB" dirty="0" err="1"/>
              <a:t>ddyfarniadau</a:t>
            </a:r>
            <a:r>
              <a:rPr lang="en-GB" dirty="0"/>
              <a:t>.”</a:t>
            </a:r>
          </a:p>
          <a:p>
            <a:r>
              <a:rPr lang="en-GB" dirty="0" err="1"/>
              <a:t>Dywedodd</a:t>
            </a:r>
            <a:r>
              <a:rPr lang="en-GB" dirty="0"/>
              <a:t> Des Mannion, </a:t>
            </a:r>
            <a:r>
              <a:rPr lang="en-GB" dirty="0" err="1"/>
              <a:t>pennaeth</a:t>
            </a:r>
            <a:r>
              <a:rPr lang="en-GB" dirty="0"/>
              <a:t> NSPCC Cymru/Wales: “</a:t>
            </a:r>
            <a:r>
              <a:rPr lang="en-GB" dirty="0" err="1"/>
              <a:t>Roedd</a:t>
            </a:r>
            <a:r>
              <a:rPr lang="en-GB" dirty="0"/>
              <a:t> hwn yn </a:t>
            </a:r>
            <a:r>
              <a:rPr lang="en-GB" dirty="0" err="1"/>
              <a:t>achos</a:t>
            </a:r>
            <a:r>
              <a:rPr lang="en-GB" dirty="0"/>
              <a:t> </a:t>
            </a:r>
            <a:r>
              <a:rPr lang="en-GB" dirty="0" err="1"/>
              <a:t>prin</a:t>
            </a:r>
            <a:r>
              <a:rPr lang="en-GB" dirty="0"/>
              <a:t> – ond mae’n </a:t>
            </a:r>
            <a:r>
              <a:rPr lang="en-GB" dirty="0" err="1"/>
              <a:t>cynnig</a:t>
            </a:r>
            <a:r>
              <a:rPr lang="en-GB" dirty="0"/>
              <a:t> </a:t>
            </a:r>
            <a:r>
              <a:rPr lang="en-GB" dirty="0" err="1"/>
              <a:t>arweiniad</a:t>
            </a:r>
            <a:r>
              <a:rPr lang="en-GB" dirty="0"/>
              <a:t> i’w dysgu ac mae’n </a:t>
            </a:r>
            <a:r>
              <a:rPr lang="en-GB" dirty="0" err="1"/>
              <a:t>bwysig</a:t>
            </a:r>
            <a:r>
              <a:rPr lang="en-GB" dirty="0"/>
              <a:t> </a:t>
            </a:r>
            <a:r>
              <a:rPr lang="en-GB" dirty="0" err="1"/>
              <a:t>bellach</a:t>
            </a:r>
            <a:r>
              <a:rPr lang="en-GB" dirty="0"/>
              <a:t> bod [</a:t>
            </a:r>
            <a:r>
              <a:rPr lang="en-GB" dirty="0" err="1"/>
              <a:t>Llywodraethwr</a:t>
            </a:r>
            <a:r>
              <a:rPr lang="en-GB" dirty="0"/>
              <a:t> Cymru] yn </a:t>
            </a:r>
            <a:r>
              <a:rPr lang="en-GB" dirty="0" err="1"/>
              <a:t>mabwysiadu</a:t>
            </a:r>
            <a:r>
              <a:rPr lang="en-GB" dirty="0"/>
              <a:t> pob un o’r </a:t>
            </a:r>
            <a:r>
              <a:rPr lang="en-GB" dirty="0" err="1"/>
              <a:t>argymhellion</a:t>
            </a:r>
            <a:r>
              <a:rPr lang="en-GB" dirty="0"/>
              <a:t> hyn </a:t>
            </a:r>
            <a:r>
              <a:rPr lang="en-GB" dirty="0" err="1"/>
              <a:t>cyn</a:t>
            </a:r>
            <a:r>
              <a:rPr lang="en-GB" dirty="0"/>
              <a:t> hynny. </a:t>
            </a:r>
            <a:r>
              <a:rPr lang="en-GB" dirty="0" err="1"/>
              <a:t>Gwyddom</a:t>
            </a:r>
            <a:r>
              <a:rPr lang="en-GB" dirty="0"/>
              <a:t> fod y </a:t>
            </a:r>
            <a:r>
              <a:rPr lang="en-GB" dirty="0" err="1"/>
              <a:t>noson</a:t>
            </a:r>
            <a:r>
              <a:rPr lang="en-GB" dirty="0"/>
              <a:t> </a:t>
            </a:r>
            <a:r>
              <a:rPr lang="en-GB" dirty="0" err="1"/>
              <a:t>llethol</a:t>
            </a:r>
            <a:r>
              <a:rPr lang="en-GB" dirty="0"/>
              <a:t> o </a:t>
            </a:r>
            <a:r>
              <a:rPr lang="en-GB" dirty="0" err="1"/>
              <a:t>rieni</a:t>
            </a:r>
            <a:r>
              <a:rPr lang="en-GB" dirty="0"/>
              <a:t> </a:t>
            </a:r>
            <a:r>
              <a:rPr lang="en-GB" dirty="0" err="1"/>
              <a:t>eisiau</a:t>
            </a:r>
            <a:r>
              <a:rPr lang="en-GB" dirty="0"/>
              <a:t> amgylchedd dysgu diogel i'w plant. </a:t>
            </a:r>
            <a:r>
              <a:rPr lang="en-GB" dirty="0" err="1"/>
              <a:t>cofrestrwch</a:t>
            </a:r>
            <a:r>
              <a:rPr lang="en-GB" dirty="0"/>
              <a:t> yn helpu i sicrhau bod hyn yn </a:t>
            </a:r>
            <a:r>
              <a:rPr lang="en-GB" dirty="0" err="1"/>
              <a:t>wir</a:t>
            </a:r>
            <a:r>
              <a:rPr lang="en-GB" dirty="0"/>
              <a:t> am bob plentyn yn cael ei </a:t>
            </a:r>
            <a:r>
              <a:rPr lang="en-GB" dirty="0" err="1"/>
              <a:t>addysgu</a:t>
            </a:r>
            <a:r>
              <a:rPr lang="en-GB" dirty="0"/>
              <a:t> yn y </a:t>
            </a:r>
            <a:r>
              <a:rPr lang="en-GB" dirty="0" err="1"/>
              <a:t>cartref</a:t>
            </a:r>
            <a:r>
              <a:rPr lang="en-GB" dirty="0"/>
              <a:t>.</a:t>
            </a:r>
          </a:p>
          <a:p>
            <a:endParaRPr lang="en-GB" dirty="0"/>
          </a:p>
          <a:p>
            <a:endParaRPr lang="en-GB" dirty="0"/>
          </a:p>
          <a:p>
            <a:r>
              <a:rPr lang="en-GB" dirty="0"/>
              <a:t>Mae </a:t>
            </a:r>
            <a:r>
              <a:rPr lang="en-GB" dirty="0" err="1"/>
              <a:t>hawl</a:t>
            </a:r>
            <a:r>
              <a:rPr lang="en-GB" dirty="0"/>
              <a:t> plentyn i gael addysg yn cael ei nodi o dan </a:t>
            </a:r>
            <a:r>
              <a:rPr lang="en-GB" dirty="0" err="1"/>
              <a:t>Erthygl</a:t>
            </a:r>
            <a:r>
              <a:rPr lang="en-GB" dirty="0"/>
              <a:t> 2 o </a:t>
            </a:r>
            <a:r>
              <a:rPr lang="en-GB" dirty="0" err="1"/>
              <a:t>Brotocol</a:t>
            </a:r>
            <a:r>
              <a:rPr lang="en-GB" dirty="0"/>
              <a:t> 1 o’r </a:t>
            </a:r>
            <a:r>
              <a:rPr lang="en-GB" dirty="0" err="1"/>
              <a:t>Ddeddf</a:t>
            </a:r>
            <a:endParaRPr lang="en-GB" dirty="0"/>
          </a:p>
          <a:p>
            <a:r>
              <a:rPr lang="en-GB" dirty="0" err="1"/>
              <a:t>Confensiwn</a:t>
            </a:r>
            <a:r>
              <a:rPr lang="en-GB" dirty="0"/>
              <a:t> </a:t>
            </a:r>
            <a:r>
              <a:rPr lang="en-GB" dirty="0" err="1"/>
              <a:t>Ewropeaidd</a:t>
            </a:r>
            <a:r>
              <a:rPr lang="en-GB" dirty="0"/>
              <a:t> ar Hawliau </a:t>
            </a:r>
            <a:r>
              <a:rPr lang="en-GB" dirty="0" err="1"/>
              <a:t>Dynol</a:t>
            </a:r>
            <a:r>
              <a:rPr lang="en-GB" dirty="0"/>
              <a:t> (ECHR) ac o dan </a:t>
            </a:r>
            <a:r>
              <a:rPr lang="en-GB" dirty="0" err="1"/>
              <a:t>Erthygl</a:t>
            </a:r>
            <a:r>
              <a:rPr lang="en-GB" dirty="0"/>
              <a:t> 28 o’r </a:t>
            </a:r>
            <a:r>
              <a:rPr lang="en-GB" dirty="0" err="1"/>
              <a:t>Unedig</a:t>
            </a:r>
            <a:endParaRPr lang="en-GB" dirty="0"/>
          </a:p>
          <a:p>
            <a:r>
              <a:rPr lang="en-GB" dirty="0" err="1"/>
              <a:t>Confensiynau’r</a:t>
            </a:r>
            <a:r>
              <a:rPr lang="en-GB" dirty="0"/>
              <a:t> </a:t>
            </a:r>
            <a:r>
              <a:rPr lang="en-GB" dirty="0" err="1"/>
              <a:t>Cenhedloedd</a:t>
            </a:r>
            <a:r>
              <a:rPr lang="en-GB" dirty="0"/>
              <a:t> ar </a:t>
            </a:r>
            <a:r>
              <a:rPr lang="en-GB" dirty="0" err="1"/>
              <a:t>Hawliau’r</a:t>
            </a:r>
            <a:r>
              <a:rPr lang="en-GB" dirty="0"/>
              <a:t> Plentyn (CCUHP). Mae </a:t>
            </a:r>
            <a:r>
              <a:rPr lang="en-GB" dirty="0" err="1"/>
              <a:t>rôl</a:t>
            </a:r>
            <a:r>
              <a:rPr lang="en-GB" dirty="0"/>
              <a:t> y ddau riant a’r </a:t>
            </a:r>
            <a:r>
              <a:rPr lang="en-GB" dirty="0" err="1"/>
              <a:t>Wladwriaeth</a:t>
            </a:r>
            <a:r>
              <a:rPr lang="en-GB" dirty="0"/>
              <a:t> yn hanfodol i’r ECHR a’r CCUHP. </a:t>
            </a:r>
            <a:r>
              <a:rPr lang="en-GB" dirty="0" err="1"/>
              <a:t>Rhoddir</a:t>
            </a:r>
            <a:r>
              <a:rPr lang="en-GB" dirty="0"/>
              <a:t> hawliau i </a:t>
            </a:r>
            <a:r>
              <a:rPr lang="en-GB" dirty="0" err="1"/>
              <a:t>rieni</a:t>
            </a:r>
            <a:r>
              <a:rPr lang="en-GB" dirty="0"/>
              <a:t> sicrhau bod eu plant yn cael eu </a:t>
            </a:r>
            <a:r>
              <a:rPr lang="en-GB" dirty="0" err="1"/>
              <a:t>haddysgu</a:t>
            </a:r>
            <a:r>
              <a:rPr lang="en-GB" dirty="0"/>
              <a:t>, a’u </a:t>
            </a:r>
            <a:r>
              <a:rPr lang="en-GB" dirty="0" err="1"/>
              <a:t>magu</a:t>
            </a:r>
            <a:r>
              <a:rPr lang="en-GB" dirty="0"/>
              <a:t> (</a:t>
            </a:r>
            <a:r>
              <a:rPr lang="en-GB" dirty="0" err="1"/>
              <a:t>h.y</a:t>
            </a:r>
            <a:r>
              <a:rPr lang="en-GB" dirty="0"/>
              <a:t>. yn cael </a:t>
            </a:r>
            <a:r>
              <a:rPr lang="en-GB" dirty="0" err="1"/>
              <a:t>bywyd</a:t>
            </a:r>
            <a:r>
              <a:rPr lang="en-GB" dirty="0"/>
              <a:t> </a:t>
            </a:r>
            <a:r>
              <a:rPr lang="en-GB" dirty="0" err="1"/>
              <a:t>preifat</a:t>
            </a:r>
            <a:r>
              <a:rPr lang="en-GB" dirty="0"/>
              <a:t> a </a:t>
            </a:r>
            <a:r>
              <a:rPr lang="en-GB" dirty="0" err="1"/>
              <a:t>theuluol</a:t>
            </a:r>
            <a:r>
              <a:rPr lang="en-GB" dirty="0"/>
              <a:t>), mewn modd sy’n </a:t>
            </a:r>
            <a:r>
              <a:rPr lang="en-GB" dirty="0" err="1"/>
              <a:t>cydymffurfio</a:t>
            </a:r>
            <a:r>
              <a:rPr lang="en-GB" dirty="0"/>
              <a:t> </a:t>
            </a:r>
            <a:r>
              <a:rPr lang="en-GB" dirty="0" err="1"/>
              <a:t>â’u</a:t>
            </a:r>
            <a:r>
              <a:rPr lang="en-GB" dirty="0"/>
              <a:t> </a:t>
            </a:r>
            <a:r>
              <a:rPr lang="en-GB" dirty="0" err="1"/>
              <a:t>credoau</a:t>
            </a:r>
            <a:r>
              <a:rPr lang="en-GB" dirty="0"/>
              <a:t> </a:t>
            </a:r>
            <a:r>
              <a:rPr lang="en-GB" dirty="0" err="1"/>
              <a:t>crefyddol</a:t>
            </a:r>
            <a:r>
              <a:rPr lang="en-GB" dirty="0"/>
              <a:t>, </a:t>
            </a:r>
            <a:r>
              <a:rPr lang="en-GB" dirty="0" err="1"/>
              <a:t>athronyddol</a:t>
            </a:r>
            <a:r>
              <a:rPr lang="en-GB" dirty="0"/>
              <a:t> a diwylliannol. </a:t>
            </a:r>
            <a:r>
              <a:rPr lang="en-GB" dirty="0" err="1"/>
              <a:t>Yng</a:t>
            </a:r>
            <a:r>
              <a:rPr lang="en-GB" dirty="0"/>
              <a:t> </a:t>
            </a:r>
            <a:r>
              <a:rPr lang="en-GB" dirty="0" err="1"/>
              <a:t>Nghymru</a:t>
            </a:r>
            <a:r>
              <a:rPr lang="en-GB" dirty="0"/>
              <a:t>, mae’n </a:t>
            </a:r>
            <a:r>
              <a:rPr lang="en-GB" dirty="0" err="1"/>
              <a:t>ofynnol</a:t>
            </a:r>
            <a:r>
              <a:rPr lang="en-GB" dirty="0"/>
              <a:t> i </a:t>
            </a:r>
            <a:r>
              <a:rPr lang="en-GB" dirty="0" err="1"/>
              <a:t>rieni</a:t>
            </a:r>
            <a:r>
              <a:rPr lang="en-GB" dirty="0"/>
              <a:t> sicrhau bod eu plentyn yn cael addysg amser </a:t>
            </a:r>
            <a:r>
              <a:rPr lang="en-GB" dirty="0" err="1"/>
              <a:t>llawn</a:t>
            </a:r>
            <a:r>
              <a:rPr lang="en-GB" dirty="0"/>
              <a:t> addas ac </a:t>
            </a:r>
            <a:r>
              <a:rPr lang="en-GB" dirty="0" err="1"/>
              <a:t>effeithlon</a:t>
            </a:r>
            <a:r>
              <a:rPr lang="en-GB" dirty="0"/>
              <a:t> </a:t>
            </a:r>
            <a:r>
              <a:rPr lang="en-GB" dirty="0" err="1"/>
              <a:t>drwy</a:t>
            </a:r>
            <a:r>
              <a:rPr lang="en-GB" dirty="0"/>
              <a:t> </a:t>
            </a:r>
            <a:r>
              <a:rPr lang="en-GB" dirty="0" err="1"/>
              <a:t>fynychu’r</a:t>
            </a:r>
            <a:r>
              <a:rPr lang="en-GB" dirty="0"/>
              <a:t> </a:t>
            </a:r>
            <a:r>
              <a:rPr lang="en-GB" dirty="0" err="1"/>
              <a:t>ysgol</a:t>
            </a:r>
            <a:r>
              <a:rPr lang="en-GB" dirty="0"/>
              <a:t> yn </a:t>
            </a:r>
            <a:r>
              <a:rPr lang="en-GB" dirty="0" err="1"/>
              <a:t>rheolaidd</a:t>
            </a:r>
            <a:r>
              <a:rPr lang="en-GB" dirty="0"/>
              <a:t> neu fel arall (</a:t>
            </a:r>
            <a:r>
              <a:rPr lang="en-GB" dirty="0" err="1"/>
              <a:t>gweler</a:t>
            </a:r>
            <a:r>
              <a:rPr lang="en-GB" dirty="0"/>
              <a:t> </a:t>
            </a:r>
            <a:r>
              <a:rPr lang="en-GB" dirty="0" err="1"/>
              <a:t>adran</a:t>
            </a:r>
            <a:r>
              <a:rPr lang="en-GB" dirty="0"/>
              <a:t> 7 o </a:t>
            </a:r>
            <a:r>
              <a:rPr lang="en-GB" dirty="0" err="1"/>
              <a:t>Ddeddf</a:t>
            </a:r>
            <a:r>
              <a:rPr lang="en-GB" dirty="0"/>
              <a:t> Addysg 1996).</a:t>
            </a:r>
          </a:p>
          <a:p>
            <a:r>
              <a:rPr lang="en-GB" dirty="0"/>
              <a:t>Rhaid i </a:t>
            </a:r>
            <a:r>
              <a:rPr lang="en-GB" dirty="0" err="1"/>
              <a:t>rieni</a:t>
            </a:r>
            <a:r>
              <a:rPr lang="en-GB" dirty="0"/>
              <a:t> </a:t>
            </a:r>
            <a:r>
              <a:rPr lang="en-GB" dirty="0" err="1"/>
              <a:t>hysbysu</a:t>
            </a:r>
            <a:r>
              <a:rPr lang="en-GB" dirty="0"/>
              <a:t> </a:t>
            </a:r>
            <a:r>
              <a:rPr lang="en-GB" dirty="0" err="1"/>
              <a:t>awdurdodau</a:t>
            </a:r>
            <a:r>
              <a:rPr lang="en-GB" dirty="0"/>
              <a:t> lleol </a:t>
            </a:r>
            <a:r>
              <a:rPr lang="en-GB" dirty="0" err="1"/>
              <a:t>o'u</a:t>
            </a:r>
            <a:r>
              <a:rPr lang="en-GB" dirty="0"/>
              <a:t> </a:t>
            </a:r>
            <a:r>
              <a:rPr lang="en-GB" dirty="0" err="1"/>
              <a:t>bwriad</a:t>
            </a:r>
            <a:r>
              <a:rPr lang="en-GB" dirty="0"/>
              <a:t> i </a:t>
            </a:r>
            <a:r>
              <a:rPr lang="en-GB" dirty="0" err="1"/>
              <a:t>dynnu</a:t>
            </a:r>
            <a:r>
              <a:rPr lang="en-GB" dirty="0"/>
              <a:t> plentyn allan o </a:t>
            </a:r>
            <a:r>
              <a:rPr lang="en-GB" dirty="0" err="1"/>
              <a:t>ddarpariaeth</a:t>
            </a:r>
            <a:r>
              <a:rPr lang="en-GB" dirty="0"/>
              <a:t> </a:t>
            </a:r>
            <a:r>
              <a:rPr lang="en-GB" dirty="0" err="1"/>
              <a:t>addysgol</a:t>
            </a:r>
            <a:r>
              <a:rPr lang="en-GB" dirty="0"/>
              <a:t> yn yr </a:t>
            </a:r>
            <a:r>
              <a:rPr lang="en-GB" dirty="0" err="1"/>
              <a:t>ysgol</a:t>
            </a:r>
            <a:r>
              <a:rPr lang="en-GB" dirty="0"/>
              <a:t> ond nid oes </a:t>
            </a:r>
            <a:r>
              <a:rPr lang="en-GB" dirty="0" err="1"/>
              <a:t>unrhyw</a:t>
            </a:r>
            <a:r>
              <a:rPr lang="en-GB" dirty="0"/>
              <a:t> </a:t>
            </a:r>
            <a:r>
              <a:rPr lang="en-GB" dirty="0" err="1"/>
              <a:t>rwymedigaeth</a:t>
            </a:r>
            <a:r>
              <a:rPr lang="en-GB" dirty="0"/>
              <a:t> </a:t>
            </a:r>
            <a:r>
              <a:rPr lang="en-GB" dirty="0" err="1"/>
              <a:t>arnynt</a:t>
            </a:r>
            <a:r>
              <a:rPr lang="en-GB" dirty="0"/>
              <a:t> i </a:t>
            </a:r>
            <a:r>
              <a:rPr lang="en-GB" dirty="0" err="1"/>
              <a:t>gwrdd</a:t>
            </a:r>
            <a:r>
              <a:rPr lang="en-GB" dirty="0"/>
              <a:t> â </a:t>
            </a:r>
            <a:r>
              <a:rPr lang="en-GB" dirty="0" err="1"/>
              <a:t>chynrychiolwyr</a:t>
            </a:r>
            <a:r>
              <a:rPr lang="en-GB" dirty="0"/>
              <a:t> </a:t>
            </a:r>
            <a:r>
              <a:rPr lang="en-GB" dirty="0" err="1"/>
              <a:t>awdurdodau</a:t>
            </a:r>
            <a:r>
              <a:rPr lang="en-GB" dirty="0"/>
              <a:t> lleol, na </a:t>
            </a:r>
            <a:r>
              <a:rPr lang="en-GB" dirty="0" err="1"/>
              <a:t>chaniatáu</a:t>
            </a:r>
            <a:r>
              <a:rPr lang="en-GB" dirty="0"/>
              <a:t> </a:t>
            </a:r>
            <a:r>
              <a:rPr lang="en-GB" dirty="0" err="1"/>
              <a:t>mynediad</a:t>
            </a:r>
            <a:r>
              <a:rPr lang="en-GB" dirty="0"/>
              <a:t> i'w </a:t>
            </a:r>
            <a:r>
              <a:rPr lang="en-GB" dirty="0" err="1"/>
              <a:t>heiddo</a:t>
            </a:r>
            <a:r>
              <a:rPr lang="en-GB" dirty="0"/>
              <a:t>. </a:t>
            </a:r>
            <a:r>
              <a:rPr lang="en-GB" dirty="0" err="1"/>
              <a:t>Fodd</a:t>
            </a:r>
            <a:r>
              <a:rPr lang="en-GB" dirty="0"/>
              <a:t> </a:t>
            </a:r>
            <a:r>
              <a:rPr lang="en-GB" dirty="0" err="1"/>
              <a:t>bynnag</a:t>
            </a:r>
            <a:r>
              <a:rPr lang="en-GB" dirty="0"/>
              <a:t>, mae'n </a:t>
            </a:r>
            <a:r>
              <a:rPr lang="en-GB" dirty="0" err="1"/>
              <a:t>ofynnol</a:t>
            </a:r>
            <a:r>
              <a:rPr lang="en-GB" dirty="0"/>
              <a:t> hefyd i </a:t>
            </a:r>
            <a:r>
              <a:rPr lang="en-GB" dirty="0" err="1"/>
              <a:t>awdurdodau</a:t>
            </a:r>
            <a:r>
              <a:rPr lang="en-GB" dirty="0"/>
              <a:t> lleol sicrhau bod plant yn cael addysg briodol, </a:t>
            </a:r>
            <a:r>
              <a:rPr lang="en-GB" dirty="0" err="1"/>
              <a:t>neu'n</a:t>
            </a:r>
            <a:r>
              <a:rPr lang="en-GB" dirty="0"/>
              <a:t> cael </a:t>
            </a:r>
            <a:r>
              <a:rPr lang="en-GB" dirty="0" err="1"/>
              <a:t>mynediad</a:t>
            </a:r>
            <a:r>
              <a:rPr lang="en-GB" dirty="0"/>
              <a:t> at addysg briodol (</a:t>
            </a:r>
            <a:r>
              <a:rPr lang="en-GB" dirty="0" err="1"/>
              <a:t>gweler</a:t>
            </a:r>
            <a:r>
              <a:rPr lang="en-GB" dirty="0"/>
              <a:t> </a:t>
            </a:r>
            <a:r>
              <a:rPr lang="en-GB" dirty="0" err="1"/>
              <a:t>adran</a:t>
            </a:r>
            <a:r>
              <a:rPr lang="en-GB" dirty="0"/>
              <a:t> 436A o </a:t>
            </a:r>
            <a:r>
              <a:rPr lang="en-GB" dirty="0" err="1"/>
              <a:t>Ddeddf</a:t>
            </a:r>
            <a:r>
              <a:rPr lang="en-GB" dirty="0"/>
              <a:t> Addysg 1996)6. Lle </a:t>
            </a:r>
            <a:r>
              <a:rPr lang="en-GB" dirty="0" err="1"/>
              <a:t>bo</a:t>
            </a:r>
            <a:r>
              <a:rPr lang="en-GB" dirty="0"/>
              <a:t> angen, gall </a:t>
            </a:r>
            <a:r>
              <a:rPr lang="en-GB" dirty="0" err="1"/>
              <a:t>awdurdodau</a:t>
            </a:r>
            <a:r>
              <a:rPr lang="en-GB" dirty="0"/>
              <a:t> lleol </a:t>
            </a:r>
            <a:r>
              <a:rPr lang="en-GB" dirty="0" err="1"/>
              <a:t>gyhoeddi</a:t>
            </a:r>
            <a:r>
              <a:rPr lang="en-GB" dirty="0"/>
              <a:t> neu wneud </a:t>
            </a:r>
            <a:r>
              <a:rPr lang="en-GB" dirty="0" err="1"/>
              <a:t>cais</a:t>
            </a:r>
            <a:r>
              <a:rPr lang="en-GB" dirty="0"/>
              <a:t> am </a:t>
            </a:r>
            <a:r>
              <a:rPr lang="en-GB" dirty="0" err="1"/>
              <a:t>Orchmynion</a:t>
            </a:r>
            <a:r>
              <a:rPr lang="en-GB" dirty="0"/>
              <a:t> </a:t>
            </a:r>
            <a:r>
              <a:rPr lang="en-GB" dirty="0" err="1"/>
              <a:t>Presenoldeb</a:t>
            </a:r>
            <a:r>
              <a:rPr lang="en-GB" dirty="0"/>
              <a:t> Ysgol (GCA) a </a:t>
            </a:r>
            <a:r>
              <a:rPr lang="en-GB" dirty="0" err="1"/>
              <a:t>Gorchmynion</a:t>
            </a:r>
            <a:r>
              <a:rPr lang="en-GB" dirty="0"/>
              <a:t> </a:t>
            </a:r>
            <a:r>
              <a:rPr lang="en-GB" dirty="0" err="1"/>
              <a:t>Goruchwylio</a:t>
            </a:r>
            <a:r>
              <a:rPr lang="en-GB" dirty="0"/>
              <a:t> Addysg (ESOs). Mae </a:t>
            </a:r>
            <a:r>
              <a:rPr lang="en-GB" dirty="0" err="1"/>
              <a:t>canllawiau</a:t>
            </a:r>
            <a:r>
              <a:rPr lang="en-GB" dirty="0"/>
              <a:t> </a:t>
            </a:r>
            <a:r>
              <a:rPr lang="en-GB" dirty="0" err="1"/>
              <a:t>anstatudol</a:t>
            </a:r>
            <a:r>
              <a:rPr lang="en-GB" dirty="0"/>
              <a:t> (</a:t>
            </a:r>
            <a:r>
              <a:rPr lang="en-GB" dirty="0" err="1"/>
              <a:t>Llywodraeth</a:t>
            </a:r>
            <a:r>
              <a:rPr lang="en-GB" dirty="0"/>
              <a:t> Cymru, 2017) yn </a:t>
            </a:r>
            <a:r>
              <a:rPr lang="en-GB" dirty="0" err="1"/>
              <a:t>darparu’r</a:t>
            </a:r>
            <a:r>
              <a:rPr lang="en-GB" dirty="0"/>
              <a:t> sail ar gyfer y dull ymgysylltu a </a:t>
            </a:r>
            <a:r>
              <a:rPr lang="en-GB" dirty="0" err="1"/>
              <a:t>ffefrir</a:t>
            </a:r>
            <a:r>
              <a:rPr lang="en-GB" dirty="0"/>
              <a:t> gan </a:t>
            </a:r>
            <a:r>
              <a:rPr lang="en-GB" dirty="0" err="1"/>
              <a:t>Lywodraeth</a:t>
            </a:r>
            <a:r>
              <a:rPr lang="en-GB" dirty="0"/>
              <a:t> Cymru ar hyn o </a:t>
            </a:r>
            <a:r>
              <a:rPr lang="en-GB" dirty="0" err="1"/>
              <a:t>bryd</a:t>
            </a:r>
            <a:r>
              <a:rPr lang="en-GB" dirty="0"/>
              <a:t>.</a:t>
            </a:r>
          </a:p>
          <a:p>
            <a:r>
              <a:rPr lang="en-GB" dirty="0"/>
              <a:t>Yn </a:t>
            </a:r>
            <a:r>
              <a:rPr lang="en-GB" dirty="0" err="1"/>
              <a:t>ogystal</a:t>
            </a:r>
            <a:r>
              <a:rPr lang="en-GB" dirty="0"/>
              <a:t> â’r </a:t>
            </a:r>
            <a:r>
              <a:rPr lang="en-GB" dirty="0" err="1"/>
              <a:t>Ddeddf</a:t>
            </a:r>
            <a:r>
              <a:rPr lang="en-GB" dirty="0"/>
              <a:t> Addysg, mae </a:t>
            </a:r>
            <a:r>
              <a:rPr lang="en-GB" dirty="0" err="1"/>
              <a:t>Deddf</a:t>
            </a:r>
            <a:r>
              <a:rPr lang="en-GB" dirty="0"/>
              <a:t> Gwasanaethau Cymdeithasol a </a:t>
            </a:r>
            <a:r>
              <a:rPr lang="en-GB" dirty="0" err="1"/>
              <a:t>Llesiant</a:t>
            </a:r>
            <a:r>
              <a:rPr lang="en-GB" dirty="0"/>
              <a:t> (Cymru) 2014 yn nodi addysg fel </a:t>
            </a:r>
            <a:r>
              <a:rPr lang="en-GB" dirty="0" err="1"/>
              <a:t>maes</a:t>
            </a:r>
            <a:r>
              <a:rPr lang="en-GB" dirty="0"/>
              <a:t> </a:t>
            </a:r>
            <a:r>
              <a:rPr lang="en-GB" dirty="0" err="1"/>
              <a:t>llesiant</a:t>
            </a:r>
            <a:r>
              <a:rPr lang="en-GB" dirty="0"/>
              <a:t>. O’r </a:t>
            </a:r>
            <a:r>
              <a:rPr lang="en-GB" dirty="0" err="1"/>
              <a:t>herwydd</a:t>
            </a:r>
            <a:r>
              <a:rPr lang="en-GB" dirty="0"/>
              <a:t>, rhaid i </a:t>
            </a:r>
            <a:r>
              <a:rPr lang="en-GB" dirty="0" err="1"/>
              <a:t>awdurdodau</a:t>
            </a:r>
            <a:r>
              <a:rPr lang="en-GB" dirty="0"/>
              <a:t> lleol roi </a:t>
            </a:r>
            <a:r>
              <a:rPr lang="en-GB" dirty="0" err="1"/>
              <a:t>sylw</a:t>
            </a:r>
            <a:r>
              <a:rPr lang="en-GB" dirty="0"/>
              <a:t> </a:t>
            </a:r>
            <a:r>
              <a:rPr lang="en-GB" dirty="0" err="1"/>
              <a:t>dyledus</a:t>
            </a:r>
            <a:r>
              <a:rPr lang="en-GB" dirty="0"/>
              <a:t> i </a:t>
            </a:r>
            <a:r>
              <a:rPr lang="en-GB" dirty="0" err="1"/>
              <a:t>lesiant</a:t>
            </a:r>
            <a:r>
              <a:rPr lang="en-GB" dirty="0"/>
              <a:t> addysg plentyn </a:t>
            </a:r>
            <a:r>
              <a:rPr lang="en-GB" dirty="0" err="1"/>
              <a:t>yng</a:t>
            </a:r>
            <a:r>
              <a:rPr lang="en-GB" dirty="0"/>
              <a:t> </a:t>
            </a:r>
            <a:r>
              <a:rPr lang="en-GB" dirty="0" err="1"/>
              <a:t>nghwrs</a:t>
            </a:r>
            <a:r>
              <a:rPr lang="en-GB" dirty="0"/>
              <a:t> eu </a:t>
            </a:r>
            <a:r>
              <a:rPr lang="en-GB" dirty="0" err="1"/>
              <a:t>gwaith</a:t>
            </a:r>
            <a:r>
              <a:rPr lang="en-GB" dirty="0"/>
              <a:t> (mae hyn yn </a:t>
            </a:r>
            <a:r>
              <a:rPr lang="en-GB" dirty="0" err="1"/>
              <a:t>berthnasol</a:t>
            </a:r>
            <a:r>
              <a:rPr lang="en-GB" dirty="0"/>
              <a:t> </a:t>
            </a:r>
            <a:r>
              <a:rPr lang="en-GB" dirty="0" err="1"/>
              <a:t>waeth</a:t>
            </a:r>
            <a:r>
              <a:rPr lang="en-GB" dirty="0"/>
              <a:t> </a:t>
            </a:r>
            <a:r>
              <a:rPr lang="en-GB" dirty="0" err="1"/>
              <a:t>beth</a:t>
            </a:r>
            <a:r>
              <a:rPr lang="en-GB" dirty="0"/>
              <a:t> </a:t>
            </a:r>
            <a:r>
              <a:rPr lang="en-GB" dirty="0" err="1"/>
              <a:t>fo</a:t>
            </a:r>
            <a:r>
              <a:rPr lang="en-GB" dirty="0"/>
              <a:t> </a:t>
            </a:r>
            <a:r>
              <a:rPr lang="en-GB" dirty="0" err="1"/>
              <a:t>ffurf</a:t>
            </a:r>
            <a:r>
              <a:rPr lang="en-GB" dirty="0"/>
              <a:t> yr addysg). Gall rhieni </a:t>
            </a:r>
            <a:r>
              <a:rPr lang="en-GB" dirty="0" err="1"/>
              <a:t>dderbyn</a:t>
            </a:r>
            <a:r>
              <a:rPr lang="en-GB" dirty="0"/>
              <a:t>, neu </a:t>
            </a:r>
            <a:r>
              <a:rPr lang="en-GB" dirty="0" err="1"/>
              <a:t>wrthod</a:t>
            </a:r>
            <a:r>
              <a:rPr lang="en-GB" dirty="0"/>
              <a:t>, </a:t>
            </a:r>
            <a:r>
              <a:rPr lang="en-GB" dirty="0" err="1"/>
              <a:t>asesiad</a:t>
            </a:r>
            <a:r>
              <a:rPr lang="en-GB" dirty="0"/>
              <a:t> a gwasanaethau gan </a:t>
            </a:r>
            <a:r>
              <a:rPr lang="en-GB" dirty="0" err="1"/>
              <a:t>awdurdodau</a:t>
            </a:r>
            <a:r>
              <a:rPr lang="en-GB" dirty="0"/>
              <a:t> lleol ar gyfer ystod o anghenion gofal a </a:t>
            </a:r>
            <a:r>
              <a:rPr lang="en-GB" dirty="0" err="1"/>
              <a:t>chymorth</a:t>
            </a:r>
            <a:r>
              <a:rPr lang="en-GB" dirty="0"/>
              <a:t> o dan y </a:t>
            </a:r>
            <a:r>
              <a:rPr lang="en-GB" dirty="0" err="1"/>
              <a:t>Ddeddf</a:t>
            </a:r>
            <a:r>
              <a:rPr lang="en-GB" dirty="0"/>
              <a:t> hon (</a:t>
            </a:r>
            <a:r>
              <a:rPr lang="en-GB" dirty="0" err="1"/>
              <a:t>gweler</a:t>
            </a:r>
            <a:r>
              <a:rPr lang="en-GB" dirty="0"/>
              <a:t> </a:t>
            </a:r>
            <a:r>
              <a:rPr lang="en-GB" dirty="0" err="1"/>
              <a:t>Rhannau</a:t>
            </a:r>
            <a:r>
              <a:rPr lang="en-GB" dirty="0"/>
              <a:t> 3 a 4 o’r </a:t>
            </a:r>
            <a:r>
              <a:rPr lang="en-GB" dirty="0" err="1"/>
              <a:t>Ddeddf</a:t>
            </a:r>
            <a:r>
              <a:rPr lang="en-GB" dirty="0"/>
              <a:t> a t </a:t>
            </a:r>
            <a:r>
              <a:rPr lang="en-GB" dirty="0" err="1"/>
              <a:t>Gweler</a:t>
            </a:r>
            <a:r>
              <a:rPr lang="en-GB" dirty="0"/>
              <a:t> R v yr </a:t>
            </a:r>
            <a:r>
              <a:rPr lang="en-GB" dirty="0" err="1"/>
              <a:t>Ysgrifennydd</a:t>
            </a:r>
            <a:r>
              <a:rPr lang="en-GB" dirty="0"/>
              <a:t> </a:t>
            </a:r>
            <a:r>
              <a:rPr lang="en-GB" dirty="0" err="1"/>
              <a:t>Gwladol</a:t>
            </a:r>
            <a:r>
              <a:rPr lang="en-GB" dirty="0"/>
              <a:t> dros Addysg a </a:t>
            </a:r>
            <a:r>
              <a:rPr lang="en-GB" dirty="0" err="1"/>
              <a:t>Gwyddoniaeth</a:t>
            </a:r>
            <a:r>
              <a:rPr lang="en-GB" dirty="0"/>
              <a:t>, ex </a:t>
            </a:r>
            <a:r>
              <a:rPr lang="en-GB" dirty="0" err="1"/>
              <a:t>parte</a:t>
            </a:r>
            <a:r>
              <a:rPr lang="en-GB" dirty="0"/>
              <a:t> Talmud). Torah </a:t>
            </a:r>
            <a:r>
              <a:rPr lang="en-GB" dirty="0" err="1"/>
              <a:t>Machzikei</a:t>
            </a:r>
            <a:r>
              <a:rPr lang="en-GB" dirty="0"/>
              <a:t> </a:t>
            </a:r>
            <a:r>
              <a:rPr lang="en-GB" dirty="0" err="1"/>
              <a:t>Hadass</a:t>
            </a:r>
            <a:r>
              <a:rPr lang="en-GB" dirty="0"/>
              <a:t> School Trust Times Law Reports 12 </a:t>
            </a:r>
            <a:r>
              <a:rPr lang="en-GB" dirty="0" err="1"/>
              <a:t>Ebrill</a:t>
            </a:r>
            <a:r>
              <a:rPr lang="en-GB" dirty="0"/>
              <a:t> 1985 6 Ar hyn o </a:t>
            </a:r>
            <a:r>
              <a:rPr lang="en-GB" dirty="0" err="1"/>
              <a:t>bryd</a:t>
            </a:r>
            <a:r>
              <a:rPr lang="en-GB" dirty="0"/>
              <a:t> nid oes gan Estyn </a:t>
            </a:r>
            <a:r>
              <a:rPr lang="en-GB" dirty="0" err="1"/>
              <a:t>unrhyw</a:t>
            </a:r>
            <a:r>
              <a:rPr lang="en-GB" dirty="0"/>
              <a:t> </a:t>
            </a:r>
            <a:r>
              <a:rPr lang="en-GB" dirty="0" err="1"/>
              <a:t>rwymedigaeth</a:t>
            </a:r>
            <a:r>
              <a:rPr lang="en-GB" dirty="0"/>
              <a:t> i </a:t>
            </a:r>
            <a:r>
              <a:rPr lang="en-GB" dirty="0" err="1"/>
              <a:t>fonitro</a:t>
            </a:r>
            <a:r>
              <a:rPr lang="en-GB" dirty="0"/>
              <a:t> cefnogaeth ac </a:t>
            </a:r>
            <a:r>
              <a:rPr lang="en-GB" dirty="0" err="1"/>
              <a:t>asesiad</a:t>
            </a:r>
            <a:r>
              <a:rPr lang="en-GB" dirty="0"/>
              <a:t> </a:t>
            </a:r>
            <a:r>
              <a:rPr lang="en-GB" dirty="0" err="1"/>
              <a:t>awdurdodau</a:t>
            </a:r>
            <a:r>
              <a:rPr lang="en-GB" dirty="0"/>
              <a:t> lleol o addysg yn y </a:t>
            </a:r>
            <a:r>
              <a:rPr lang="en-GB" dirty="0" err="1"/>
              <a:t>cartref</a:t>
            </a:r>
            <a:r>
              <a:rPr lang="en-GB" dirty="0"/>
              <a:t>.</a:t>
            </a:r>
          </a:p>
          <a:p>
            <a:r>
              <a:rPr lang="en-GB" dirty="0" err="1"/>
              <a:t>Disgrifir</a:t>
            </a:r>
            <a:r>
              <a:rPr lang="en-GB" dirty="0"/>
              <a:t> SAOs o dan </a:t>
            </a:r>
            <a:r>
              <a:rPr lang="en-GB" dirty="0" err="1"/>
              <a:t>adran</a:t>
            </a:r>
            <a:r>
              <a:rPr lang="en-GB" dirty="0"/>
              <a:t> 437 o </a:t>
            </a:r>
            <a:r>
              <a:rPr lang="en-GB" dirty="0" err="1"/>
              <a:t>Ddeddf</a:t>
            </a:r>
            <a:r>
              <a:rPr lang="en-GB" dirty="0"/>
              <a:t> Addysg 1996 ac ESOs o dan </a:t>
            </a:r>
            <a:r>
              <a:rPr lang="en-GB" dirty="0" err="1"/>
              <a:t>adran</a:t>
            </a:r>
            <a:r>
              <a:rPr lang="en-GB" dirty="0"/>
              <a:t> 36 o </a:t>
            </a:r>
            <a:r>
              <a:rPr lang="en-GB" dirty="0" err="1"/>
              <a:t>Ddeddf</a:t>
            </a:r>
            <a:r>
              <a:rPr lang="en-GB" dirty="0"/>
              <a:t> Plant 1989.</a:t>
            </a:r>
          </a:p>
          <a:p>
            <a:endParaRPr lang="en-GB" dirty="0"/>
          </a:p>
          <a:p>
            <a:r>
              <a:rPr lang="en-GB" dirty="0"/>
              <a:t>Mae rhai pobl yn </a:t>
            </a:r>
            <a:r>
              <a:rPr lang="en-GB" dirty="0" err="1"/>
              <a:t>credu</a:t>
            </a:r>
            <a:r>
              <a:rPr lang="en-GB" dirty="0"/>
              <a:t> yn y </a:t>
            </a:r>
            <a:r>
              <a:rPr lang="en-GB" dirty="0" err="1"/>
              <a:t>rhyddid</a:t>
            </a:r>
            <a:r>
              <a:rPr lang="en-GB" dirty="0"/>
              <a:t> i </a:t>
            </a:r>
            <a:r>
              <a:rPr lang="en-GB" dirty="0" err="1"/>
              <a:t>addysgu</a:t>
            </a:r>
            <a:r>
              <a:rPr lang="en-GB" dirty="0"/>
              <a:t> eu plant </a:t>
            </a:r>
            <a:r>
              <a:rPr lang="en-GB" dirty="0" err="1"/>
              <a:t>gartref</a:t>
            </a:r>
            <a:r>
              <a:rPr lang="en-GB" dirty="0"/>
              <a:t>. Beth </a:t>
            </a:r>
            <a:r>
              <a:rPr lang="en-GB" dirty="0" err="1"/>
              <a:t>yw</a:t>
            </a:r>
            <a:r>
              <a:rPr lang="en-GB" dirty="0"/>
              <a:t> barn y </a:t>
            </a:r>
            <a:r>
              <a:rPr lang="en-GB" dirty="0" err="1"/>
              <a:t>dosbarth</a:t>
            </a:r>
            <a:r>
              <a:rPr lang="en-GB" dirty="0"/>
              <a:t>?</a:t>
            </a:r>
          </a:p>
          <a:p>
            <a:endParaRPr lang="en-GB" dirty="0"/>
          </a:p>
          <a:p>
            <a:endParaRPr lang="en-GB" dirty="0"/>
          </a:p>
          <a:p>
            <a:r>
              <a:rPr lang="en-GB" dirty="0" err="1"/>
              <a:t>Teimla</a:t>
            </a:r>
            <a:r>
              <a:rPr lang="en-GB" dirty="0"/>
              <a:t> rhai nad </a:t>
            </a:r>
            <a:r>
              <a:rPr lang="en-GB" dirty="0" err="1"/>
              <a:t>oedd</a:t>
            </a:r>
            <a:r>
              <a:rPr lang="en-GB" dirty="0"/>
              <a:t> ganddynt </a:t>
            </a:r>
            <a:r>
              <a:rPr lang="en-GB" dirty="0" err="1"/>
              <a:t>unrhyw</a:t>
            </a:r>
            <a:r>
              <a:rPr lang="en-GB" dirty="0"/>
              <a:t> </a:t>
            </a:r>
            <a:r>
              <a:rPr lang="en-GB" dirty="0" err="1"/>
              <a:t>ddewis</a:t>
            </a:r>
            <a:r>
              <a:rPr lang="en-GB" dirty="0"/>
              <a:t> – y rhai yr </a:t>
            </a:r>
            <a:r>
              <a:rPr lang="en-GB" dirty="0" err="1"/>
              <a:t>oedd</a:t>
            </a:r>
            <a:r>
              <a:rPr lang="en-GB" dirty="0"/>
              <a:t> eu plant yn cael eu </a:t>
            </a:r>
            <a:r>
              <a:rPr lang="en-GB" dirty="0" err="1"/>
              <a:t>bwlio</a:t>
            </a:r>
            <a:r>
              <a:rPr lang="en-GB" dirty="0"/>
              <a:t> neu ag ADY nad </a:t>
            </a:r>
            <a:r>
              <a:rPr lang="en-GB" dirty="0" err="1"/>
              <a:t>oeddent</a:t>
            </a:r>
            <a:r>
              <a:rPr lang="en-GB" dirty="0"/>
              <a:t> yn teimlo eu bod yn cael eu cefnogi a’r rhai â </a:t>
            </a:r>
            <a:r>
              <a:rPr lang="en-GB" dirty="0" err="1"/>
              <a:t>chefndir</a:t>
            </a:r>
            <a:r>
              <a:rPr lang="en-GB" dirty="0"/>
              <a:t> diwylliannol a </a:t>
            </a:r>
            <a:r>
              <a:rPr lang="en-GB" dirty="0" err="1"/>
              <a:t>hiliol</a:t>
            </a:r>
            <a:r>
              <a:rPr lang="en-GB" dirty="0"/>
              <a:t> a </a:t>
            </a:r>
            <a:r>
              <a:rPr lang="en-GB" dirty="0" err="1"/>
              <a:t>oedd</a:t>
            </a:r>
            <a:r>
              <a:rPr lang="en-GB" dirty="0"/>
              <a:t> yn </a:t>
            </a:r>
            <a:r>
              <a:rPr lang="en-GB" dirty="0" err="1"/>
              <a:t>ystyried</a:t>
            </a:r>
            <a:r>
              <a:rPr lang="en-GB" dirty="0"/>
              <a:t> eu hunain yn </a:t>
            </a:r>
            <a:r>
              <a:rPr lang="en-GB" dirty="0" err="1"/>
              <a:t>anniogel</a:t>
            </a:r>
            <a:r>
              <a:rPr lang="en-GB" dirty="0"/>
              <a:t> yn amgylchedd yr </a:t>
            </a:r>
            <a:r>
              <a:rPr lang="en-GB" dirty="0" err="1"/>
              <a:t>ysgol</a:t>
            </a:r>
            <a:r>
              <a:rPr lang="en-GB" dirty="0"/>
              <a:t> </a:t>
            </a:r>
            <a:r>
              <a:rPr lang="en-GB" dirty="0" err="1"/>
              <a:t>megis</a:t>
            </a:r>
            <a:r>
              <a:rPr lang="en-GB" dirty="0"/>
              <a:t> plant </a:t>
            </a:r>
            <a:r>
              <a:rPr lang="en-GB" dirty="0" err="1"/>
              <a:t>Sipsiwn</a:t>
            </a:r>
            <a:r>
              <a:rPr lang="en-GB" dirty="0"/>
              <a:t> Roma </a:t>
            </a:r>
            <a:r>
              <a:rPr lang="en-GB" dirty="0" err="1"/>
              <a:t>Teithwyr</a:t>
            </a:r>
            <a:r>
              <a:rPr lang="en-GB" dirty="0"/>
              <a:t>. O </a:t>
            </a:r>
            <a:r>
              <a:rPr lang="en-GB" dirty="0" err="1"/>
              <a:t>ganlyniad</a:t>
            </a:r>
            <a:r>
              <a:rPr lang="en-GB" dirty="0"/>
              <a:t> i </a:t>
            </a:r>
            <a:r>
              <a:rPr lang="en-GB" dirty="0" err="1"/>
              <a:t>fwlio</a:t>
            </a:r>
            <a:r>
              <a:rPr lang="en-GB" dirty="0"/>
              <a:t> </a:t>
            </a:r>
            <a:r>
              <a:rPr lang="en-GB" dirty="0" err="1"/>
              <a:t>hiliaeth</a:t>
            </a:r>
            <a:r>
              <a:rPr lang="en-GB" dirty="0"/>
              <a:t> a </a:t>
            </a:r>
            <a:r>
              <a:rPr lang="en-GB" dirty="0" err="1"/>
              <a:t>phrofiadau</a:t>
            </a:r>
            <a:r>
              <a:rPr lang="en-GB" dirty="0"/>
              <a:t> </a:t>
            </a:r>
            <a:r>
              <a:rPr lang="en-GB" dirty="0" err="1"/>
              <a:t>negyddol</a:t>
            </a:r>
            <a:r>
              <a:rPr lang="en-GB" dirty="0"/>
              <a:t>."</a:t>
            </a:r>
          </a:p>
        </p:txBody>
      </p:sp>
      <p:sp>
        <p:nvSpPr>
          <p:cNvPr id="4" name="Slide Number Placeholder 3"/>
          <p:cNvSpPr>
            <a:spLocks noGrp="1"/>
          </p:cNvSpPr>
          <p:nvPr>
            <p:ph type="sldNum" sz="quarter" idx="5"/>
          </p:nvPr>
        </p:nvSpPr>
        <p:spPr/>
        <p:txBody>
          <a:bodyPr/>
          <a:lstStyle/>
          <a:p>
            <a:fld id="{336FAF0B-17DC-4B6D-A92B-9D8D6B20693E}" type="slidenum">
              <a:rPr lang="en-GB" smtClean="0"/>
              <a:t>39</a:t>
            </a:fld>
            <a:endParaRPr lang="en-GB"/>
          </a:p>
        </p:txBody>
      </p:sp>
    </p:spTree>
    <p:extLst>
      <p:ext uri="{BB962C8B-B14F-4D97-AF65-F5344CB8AC3E}">
        <p14:creationId xmlns:p14="http://schemas.microsoft.com/office/powerpoint/2010/main" val="27585693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45720" indent="2540">
              <a:lnSpc>
                <a:spcPct val="123000"/>
              </a:lnSpc>
              <a:spcAft>
                <a:spcPts val="1160"/>
              </a:spcAft>
            </a:pPr>
            <a:r>
              <a:rPr lang="en-GB" sz="1800" dirty="0">
                <a:solidFill>
                  <a:srgbClr val="000000"/>
                </a:solidFill>
                <a:effectLst/>
                <a:latin typeface="Arial" panose="020B0604020202020204" pitchFamily="34" charset="0"/>
                <a:ea typeface="Arial" panose="020B0604020202020204" pitchFamily="34" charset="0"/>
              </a:rPr>
              <a:t>A child’s right to an education is identified under Article 2 of Protocol 1 of the </a:t>
            </a:r>
          </a:p>
          <a:p>
            <a:pPr marR="45720" indent="2540">
              <a:lnSpc>
                <a:spcPct val="123000"/>
              </a:lnSpc>
              <a:spcAft>
                <a:spcPts val="1160"/>
              </a:spcAft>
            </a:pPr>
            <a:r>
              <a:rPr lang="en-GB" sz="1800" dirty="0">
                <a:solidFill>
                  <a:srgbClr val="000000"/>
                </a:solidFill>
                <a:effectLst/>
                <a:latin typeface="Arial" panose="020B0604020202020204" pitchFamily="34" charset="0"/>
                <a:ea typeface="Arial" panose="020B0604020202020204" pitchFamily="34" charset="0"/>
              </a:rPr>
              <a:t>European Convention on Human Rights (ECHR) and under Article 28 of the United </a:t>
            </a:r>
          </a:p>
          <a:p>
            <a:pPr marR="45720" indent="2540">
              <a:lnSpc>
                <a:spcPct val="123000"/>
              </a:lnSpc>
              <a:spcAft>
                <a:spcPts val="1160"/>
              </a:spcAft>
            </a:pPr>
            <a:r>
              <a:rPr lang="en-GB" sz="1800" dirty="0">
                <a:solidFill>
                  <a:srgbClr val="000000"/>
                </a:solidFill>
                <a:effectLst/>
                <a:latin typeface="Arial" panose="020B0604020202020204" pitchFamily="34" charset="0"/>
                <a:ea typeface="Arial" panose="020B0604020202020204" pitchFamily="34" charset="0"/>
              </a:rPr>
              <a:t>Nations Conventions on Rights of the Child (UNCRC). Integral to both the ECHR and UNCRC are the role of both parents and the State. Parents are afforded rights to ensure that their children are educated, and brought up (i.e. have a private and family life), in a manner which conforms with their religious, philosophical and cultural beliefs. In Wales, parents are obligated to ensure that their child receives a suitable and efficient fulltime education by regular attendance at school or otherwise (see section 7 of the Education Act 1996).  </a:t>
            </a:r>
          </a:p>
          <a:p>
            <a:pPr marR="45720" indent="2540">
              <a:lnSpc>
                <a:spcPct val="123000"/>
              </a:lnSpc>
              <a:spcAft>
                <a:spcPts val="1160"/>
              </a:spcAft>
            </a:pPr>
            <a:r>
              <a:rPr lang="en-GB" sz="1800" dirty="0">
                <a:solidFill>
                  <a:srgbClr val="000000"/>
                </a:solidFill>
                <a:effectLst/>
                <a:latin typeface="Arial" panose="020B0604020202020204" pitchFamily="34" charset="0"/>
                <a:ea typeface="Arial" panose="020B0604020202020204" pitchFamily="34" charset="0"/>
              </a:rPr>
              <a:t>Parents must notify local authorities of their intention to withdraw a child from school based educational provision but they are under no obligation to meet with local authority representatives, or permit access to their property. Local authorities are, however, also obligated to ensure that children are receiving, or have access to, appropriate education (see section 436A of the Education Act 1996)</a:t>
            </a:r>
            <a:r>
              <a:rPr lang="en-GB" sz="1800" baseline="30000" dirty="0">
                <a:solidFill>
                  <a:srgbClr val="000000"/>
                </a:solidFill>
                <a:effectLst/>
                <a:latin typeface="Arial" panose="020B0604020202020204" pitchFamily="34" charset="0"/>
                <a:ea typeface="Arial" panose="020B0604020202020204" pitchFamily="34" charset="0"/>
              </a:rPr>
              <a:t>6</a:t>
            </a:r>
            <a:r>
              <a:rPr lang="en-GB" sz="1800" dirty="0">
                <a:solidFill>
                  <a:srgbClr val="000000"/>
                </a:solidFill>
                <a:effectLst/>
                <a:latin typeface="Arial" panose="020B0604020202020204" pitchFamily="34" charset="0"/>
                <a:ea typeface="Arial" panose="020B0604020202020204" pitchFamily="34" charset="0"/>
              </a:rPr>
              <a:t>. Where necessary local authorities may issue or apply for School Attendance Orders (SAOs) and Education Supervision Orders (ESOs). Non-statutory guidance (Welsh Government, 2017) provides the basis for the Welsh Government’s currently preferred method of engagement.  </a:t>
            </a:r>
          </a:p>
          <a:p>
            <a:pPr>
              <a:lnSpc>
                <a:spcPct val="107000"/>
              </a:lnSpc>
            </a:pPr>
            <a:r>
              <a:rPr lang="en-GB" sz="1800" dirty="0">
                <a:solidFill>
                  <a:srgbClr val="000000"/>
                </a:solidFill>
                <a:effectLst/>
                <a:latin typeface="Arial" panose="020B0604020202020204" pitchFamily="34" charset="0"/>
                <a:ea typeface="Arial" panose="020B0604020202020204" pitchFamily="34" charset="0"/>
              </a:rPr>
              <a:t>In addition to the Education Act, the Social Services and Well-being (Wales) Act 2014 identifies education as a domain of well-being. As such, local authorities must have due regard to the well-being of a child’s education in the course of their work (this applies regardless of the form of education). Parents can accept, or decline, both assessment and services from local authorities for a range of care and support needs under this Act (see Parts 3 and 4 of the Act and t</a:t>
            </a:r>
            <a:r>
              <a:rPr lang="en-GB" dirty="0">
                <a:effectLst/>
              </a:rPr>
              <a:t> </a:t>
            </a:r>
            <a:r>
              <a:rPr lang="en-GB" sz="1800" dirty="0">
                <a:solidFill>
                  <a:srgbClr val="000000"/>
                </a:solidFill>
                <a:effectLst/>
                <a:latin typeface="Calibri" panose="020F0502020204030204" pitchFamily="34" charset="0"/>
                <a:ea typeface="Calibri" panose="020F0502020204030204" pitchFamily="34" charset="0"/>
              </a:rPr>
              <a:t>See </a:t>
            </a:r>
            <a:r>
              <a:rPr lang="en-GB" sz="1800" i="1" dirty="0">
                <a:solidFill>
                  <a:srgbClr val="000000"/>
                </a:solidFill>
                <a:effectLst/>
                <a:latin typeface="Arial" panose="020B0604020202020204" pitchFamily="34" charset="0"/>
                <a:ea typeface="Arial" panose="020B0604020202020204" pitchFamily="34" charset="0"/>
              </a:rPr>
              <a:t>R v Secretary of State for Education and Science, ex </a:t>
            </a:r>
            <a:r>
              <a:rPr lang="en-GB" sz="1800" i="1" dirty="0" err="1">
                <a:solidFill>
                  <a:srgbClr val="000000"/>
                </a:solidFill>
                <a:effectLst/>
                <a:latin typeface="Arial" panose="020B0604020202020204" pitchFamily="34" charset="0"/>
                <a:ea typeface="Arial" panose="020B0604020202020204" pitchFamily="34" charset="0"/>
              </a:rPr>
              <a:t>parte</a:t>
            </a:r>
            <a:r>
              <a:rPr lang="en-GB" sz="1800" i="1" dirty="0">
                <a:solidFill>
                  <a:srgbClr val="000000"/>
                </a:solidFill>
                <a:effectLst/>
                <a:latin typeface="Arial" panose="020B0604020202020204" pitchFamily="34" charset="0"/>
                <a:ea typeface="Arial" panose="020B0604020202020204" pitchFamily="34" charset="0"/>
              </a:rPr>
              <a:t> Talmud Torah </a:t>
            </a:r>
            <a:r>
              <a:rPr lang="en-GB" sz="1800" i="1" dirty="0" err="1">
                <a:solidFill>
                  <a:srgbClr val="000000"/>
                </a:solidFill>
                <a:effectLst/>
                <a:latin typeface="Arial" panose="020B0604020202020204" pitchFamily="34" charset="0"/>
                <a:ea typeface="Arial" panose="020B0604020202020204" pitchFamily="34" charset="0"/>
              </a:rPr>
              <a:t>Machzikei</a:t>
            </a:r>
            <a:r>
              <a:rPr lang="en-GB" sz="1800" i="1" dirty="0">
                <a:solidFill>
                  <a:srgbClr val="000000"/>
                </a:solidFill>
                <a:effectLst/>
                <a:latin typeface="Arial" panose="020B0604020202020204" pitchFamily="34" charset="0"/>
                <a:ea typeface="Arial" panose="020B0604020202020204" pitchFamily="34" charset="0"/>
              </a:rPr>
              <a:t> </a:t>
            </a:r>
            <a:r>
              <a:rPr lang="en-GB" sz="1800" i="1" dirty="0" err="1">
                <a:solidFill>
                  <a:srgbClr val="000000"/>
                </a:solidFill>
                <a:effectLst/>
                <a:latin typeface="Arial" panose="020B0604020202020204" pitchFamily="34" charset="0"/>
                <a:ea typeface="Arial" panose="020B0604020202020204" pitchFamily="34" charset="0"/>
              </a:rPr>
              <a:t>Hadass</a:t>
            </a:r>
            <a:r>
              <a:rPr lang="en-GB" sz="1800" i="1" dirty="0">
                <a:solidFill>
                  <a:srgbClr val="000000"/>
                </a:solidFill>
                <a:effectLst/>
                <a:latin typeface="Arial" panose="020B0604020202020204" pitchFamily="34" charset="0"/>
                <a:ea typeface="Arial" panose="020B0604020202020204" pitchFamily="34" charset="0"/>
              </a:rPr>
              <a:t> School Trust</a:t>
            </a:r>
            <a:r>
              <a:rPr lang="en-GB" sz="1800" dirty="0">
                <a:solidFill>
                  <a:srgbClr val="000000"/>
                </a:solidFill>
                <a:effectLst/>
                <a:latin typeface="Arial" panose="020B0604020202020204" pitchFamily="34" charset="0"/>
                <a:ea typeface="Arial" panose="020B0604020202020204" pitchFamily="34" charset="0"/>
              </a:rPr>
              <a:t> Times Law Reports</a:t>
            </a:r>
            <a:r>
              <a:rPr lang="en-GB" sz="1800" i="1" dirty="0">
                <a:solidFill>
                  <a:srgbClr val="000000"/>
                </a:solidFill>
                <a:effectLst/>
                <a:latin typeface="Arial" panose="020B0604020202020204" pitchFamily="34" charset="0"/>
                <a:ea typeface="Arial" panose="020B0604020202020204" pitchFamily="34" charset="0"/>
              </a:rPr>
              <a:t> </a:t>
            </a:r>
            <a:r>
              <a:rPr lang="en-GB" sz="1800" dirty="0">
                <a:solidFill>
                  <a:srgbClr val="000000"/>
                </a:solidFill>
                <a:effectLst/>
                <a:latin typeface="Arial" panose="020B0604020202020204" pitchFamily="34" charset="0"/>
                <a:ea typeface="Arial" panose="020B0604020202020204" pitchFamily="34" charset="0"/>
              </a:rPr>
              <a:t>12 April 1985 for an explanation of the terms ‘efficient’ and ‘suitable’.</a:t>
            </a:r>
            <a:r>
              <a:rPr lang="en-GB" sz="1800" dirty="0">
                <a:solidFill>
                  <a:srgbClr val="000000"/>
                </a:solidFill>
                <a:effectLst/>
                <a:latin typeface="Calibri" panose="020F0502020204030204" pitchFamily="34" charset="0"/>
                <a:ea typeface="Calibri" panose="020F0502020204030204" pitchFamily="34" charset="0"/>
              </a:rPr>
              <a:t> </a:t>
            </a:r>
            <a:r>
              <a:rPr lang="en-GB" sz="1800" baseline="30000" dirty="0">
                <a:solidFill>
                  <a:srgbClr val="000000"/>
                </a:solidFill>
                <a:effectLst/>
                <a:latin typeface="Arial" panose="020B0604020202020204" pitchFamily="34" charset="0"/>
                <a:ea typeface="Arial" panose="020B0604020202020204" pitchFamily="34" charset="0"/>
              </a:rPr>
              <a:t>6</a:t>
            </a:r>
            <a:r>
              <a:rPr lang="en-GB" sz="1800" dirty="0">
                <a:solidFill>
                  <a:srgbClr val="000000"/>
                </a:solidFill>
                <a:effectLst/>
                <a:latin typeface="Arial" panose="020B0604020202020204" pitchFamily="34" charset="0"/>
                <a:ea typeface="Arial" panose="020B0604020202020204" pitchFamily="34" charset="0"/>
              </a:rPr>
              <a:t> Estyn currently has no obligation to monitor local authorities support and assessment of home education. </a:t>
            </a:r>
          </a:p>
          <a:p>
            <a:pPr>
              <a:lnSpc>
                <a:spcPct val="94000"/>
              </a:lnSpc>
            </a:pPr>
            <a:r>
              <a:rPr lang="en-GB" sz="1800" dirty="0">
                <a:solidFill>
                  <a:srgbClr val="000000"/>
                </a:solidFill>
                <a:effectLst/>
                <a:latin typeface="Arial" panose="020B0604020202020204" pitchFamily="34" charset="0"/>
                <a:ea typeface="Arial" panose="020B0604020202020204" pitchFamily="34" charset="0"/>
              </a:rPr>
              <a:t>SAOs are described under section 437 of the Education Act 1996 and ESOs under section 36 of the Children Act 1989.</a:t>
            </a:r>
            <a:r>
              <a:rPr lang="en-GB" sz="1800" dirty="0">
                <a:solidFill>
                  <a:srgbClr val="000000"/>
                </a:solidFill>
                <a:effectLst/>
                <a:latin typeface="Calibri" panose="020F0502020204030204" pitchFamily="34" charset="0"/>
                <a:ea typeface="Calibri" panose="020F0502020204030204" pitchFamily="34" charset="0"/>
              </a:rPr>
              <a:t> </a:t>
            </a:r>
            <a:endParaRPr lang="en-GB" sz="1800" dirty="0">
              <a:solidFill>
                <a:srgbClr val="000000"/>
              </a:solidFill>
              <a:effectLst/>
              <a:latin typeface="Arial" panose="020B0604020202020204" pitchFamily="34" charset="0"/>
              <a:ea typeface="Arial" panose="020B0604020202020204" pitchFamily="34" charset="0"/>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Some people believe in the freedom to home educate their children. What is the view of the class?</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Some feel they had no choice – those who’s children were bullied or had ALN which </a:t>
            </a:r>
            <a:r>
              <a:rPr lang="en-GB" b="0" i="0" dirty="0" err="1">
                <a:solidFill>
                  <a:srgbClr val="212529"/>
                </a:solidFill>
                <a:effectLst/>
                <a:latin typeface="VAGRounded"/>
              </a:rPr>
              <a:t>thyey</a:t>
            </a:r>
            <a:r>
              <a:rPr lang="en-GB" b="0" i="0" dirty="0">
                <a:solidFill>
                  <a:srgbClr val="212529"/>
                </a:solidFill>
                <a:effectLst/>
                <a:latin typeface="VAGRounded"/>
              </a:rPr>
              <a:t> felt was not being supported and those with cultural and racial backgrounds that considered themselves unsafe in the school environment such as Gypsy Roma Traveller </a:t>
            </a:r>
            <a:r>
              <a:rPr lang="en-GB" b="0" i="0" dirty="0" err="1">
                <a:solidFill>
                  <a:srgbClr val="212529"/>
                </a:solidFill>
                <a:effectLst/>
                <a:latin typeface="VAGRounded"/>
              </a:rPr>
              <a:t>chidlren</a:t>
            </a:r>
            <a:r>
              <a:rPr lang="en-GB" b="0" i="0" dirty="0">
                <a:solidFill>
                  <a:srgbClr val="212529"/>
                </a:solidFill>
                <a:effectLst/>
                <a:latin typeface="VAGRounded"/>
              </a:rPr>
              <a:t>. </a:t>
            </a:r>
            <a:r>
              <a:rPr lang="en-GB" b="0" i="0" dirty="0" err="1">
                <a:solidFill>
                  <a:srgbClr val="212529"/>
                </a:solidFill>
                <a:effectLst/>
                <a:latin typeface="VAGRounded"/>
              </a:rPr>
              <a:t>Duer</a:t>
            </a:r>
            <a:r>
              <a:rPr lang="en-GB" b="0" i="0" dirty="0">
                <a:solidFill>
                  <a:srgbClr val="212529"/>
                </a:solidFill>
                <a:effectLst/>
                <a:latin typeface="VAGRounded"/>
              </a:rPr>
              <a:t> to bullying racism and negative </a:t>
            </a:r>
            <a:r>
              <a:rPr lang="en-GB" b="0" i="0" dirty="0" err="1">
                <a:solidFill>
                  <a:srgbClr val="212529"/>
                </a:solidFill>
                <a:effectLst/>
                <a:latin typeface="VAGRounded"/>
              </a:rPr>
              <a:t>expereince.s</a:t>
            </a:r>
            <a:r>
              <a:rPr lang="en-GB" b="0" i="0" dirty="0">
                <a:solidFill>
                  <a:srgbClr val="212529"/>
                </a:solidFill>
                <a:effectLst/>
                <a:latin typeface="VAGRounded"/>
              </a:rPr>
              <a:t>. </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fontAlgn="base"/>
            <a:r>
              <a:rPr lang="en-GB" b="0" i="0" dirty="0">
                <a:solidFill>
                  <a:srgbClr val="212529"/>
                </a:solidFill>
                <a:effectLst/>
                <a:latin typeface="VAGRounded"/>
              </a:rPr>
              <a:t>Dylan Seabridge was 8 when he</a:t>
            </a:r>
            <a:r>
              <a:rPr lang="en-GB" b="0" i="0" dirty="0">
                <a:solidFill>
                  <a:srgbClr val="121212"/>
                </a:solidFill>
                <a:effectLst/>
                <a:latin typeface="GuardianTextEgyptian"/>
              </a:rPr>
              <a:t> died after suffering from scurvy was made “invisible” to the authorities following his parents’ decision to educate him at their secluded Welsh rural home and refuse officials any access, an independent report has concluded He lived with his parents, Glynn and Julie, and one sibling deep in the Pembrokeshire countryside, had not been seen by health, education or childcare professionals, since he was 13 months old.</a:t>
            </a:r>
          </a:p>
          <a:p>
            <a:pPr algn="l" fontAlgn="base"/>
            <a:r>
              <a:rPr lang="en-GB" b="0" i="0" dirty="0">
                <a:solidFill>
                  <a:srgbClr val="121212"/>
                </a:solidFill>
                <a:effectLst/>
                <a:latin typeface="GuardianTextEgyptian"/>
              </a:rPr>
              <a:t>When </a:t>
            </a:r>
            <a:r>
              <a:rPr lang="en-GB" b="0" i="0" u="none" strike="noStrike" dirty="0">
                <a:solidFill>
                  <a:srgbClr val="C70000"/>
                </a:solidFill>
                <a:effectLst/>
                <a:latin typeface="GuardianTextEgyptian"/>
                <a:hlinkClick r:id="rId3"/>
              </a:rPr>
              <a:t>he collapsed in December 2011, </a:t>
            </a:r>
            <a:r>
              <a:rPr lang="en-GB" b="0" i="0" dirty="0">
                <a:solidFill>
                  <a:srgbClr val="121212"/>
                </a:solidFill>
                <a:effectLst/>
                <a:latin typeface="GuardianTextEgyptian"/>
              </a:rPr>
              <a:t>his family dialled 999. The boy suffered a cardiac arrest in an ambulance as he was taken to hospital and could not be saved.</a:t>
            </a:r>
          </a:p>
          <a:p>
            <a:pPr algn="l" fontAlgn="base"/>
            <a:r>
              <a:rPr lang="en-GB" b="0" i="0" dirty="0">
                <a:solidFill>
                  <a:srgbClr val="121212"/>
                </a:solidFill>
                <a:effectLst/>
                <a:latin typeface="GuardianTextEgyptian"/>
              </a:rPr>
              <a:t>A </a:t>
            </a:r>
            <a:r>
              <a:rPr lang="en-GB" b="0" i="0" dirty="0" err="1">
                <a:solidFill>
                  <a:srgbClr val="121212"/>
                </a:solidFill>
                <a:effectLst/>
                <a:latin typeface="GuardianTextEgyptian"/>
              </a:rPr>
              <a:t>postmortem</a:t>
            </a:r>
            <a:r>
              <a:rPr lang="en-GB" b="0" i="0" dirty="0">
                <a:solidFill>
                  <a:srgbClr val="121212"/>
                </a:solidFill>
                <a:effectLst/>
                <a:latin typeface="GuardianTextEgyptian"/>
              </a:rPr>
              <a:t> report said he had anaemia and some of his teeth were loose. It concluded that “these findings together are explicable through the effects of longstanding vitamin C deficiency (scurvy)”.</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fontAlgn="base"/>
            <a:r>
              <a:rPr lang="en-GB" b="0" i="0" dirty="0">
                <a:solidFill>
                  <a:srgbClr val="121212"/>
                </a:solidFill>
                <a:effectLst/>
                <a:latin typeface="GuardianTextEgyptian"/>
              </a:rPr>
              <a:t>The children’s commissioner for </a:t>
            </a:r>
            <a:r>
              <a:rPr lang="en-GB" b="0" i="0" u="none" strike="noStrike" dirty="0">
                <a:solidFill>
                  <a:srgbClr val="C70000"/>
                </a:solidFill>
                <a:effectLst/>
                <a:latin typeface="GuardianTextEgyptian"/>
                <a:hlinkClick r:id="rId4"/>
              </a:rPr>
              <a:t>Wales</a:t>
            </a:r>
            <a:r>
              <a:rPr lang="en-GB" b="0" i="0" dirty="0">
                <a:solidFill>
                  <a:srgbClr val="121212"/>
                </a:solidFill>
                <a:effectLst/>
                <a:latin typeface="GuardianTextEgyptian"/>
              </a:rPr>
              <a:t>, Sally Holland, said: “I am concerned about a small number of children who are not in school and may have fallen under the radar. Under the current arrangements, it is possible for a local authority and health board to be unaware that the child is resident in their area and for that child not to be receiving any meaningful education and health care. This is the case in Wales and throughout the UK.</a:t>
            </a:r>
          </a:p>
          <a:p>
            <a:pPr algn="l" fontAlgn="base"/>
            <a:r>
              <a:rPr lang="en-GB" b="0" i="0" dirty="0">
                <a:solidFill>
                  <a:srgbClr val="121212"/>
                </a:solidFill>
                <a:effectLst/>
                <a:latin typeface="GuardianTextEgyptian"/>
              </a:rPr>
              <a:t>“I think it is vital that every child has the opportunity to express their view about their education and to be seen by a professional on at least an annual basis. Every child should receive health care, including routine checks and dentistry.”</a:t>
            </a:r>
          </a:p>
          <a:p>
            <a:pPr algn="l" fontAlgn="base"/>
            <a:r>
              <a:rPr lang="en-GB" b="0" i="0" dirty="0">
                <a:solidFill>
                  <a:srgbClr val="121212"/>
                </a:solidFill>
                <a:effectLst/>
                <a:latin typeface="GuardianTextEgyptian"/>
              </a:rPr>
              <a:t>Des Mannion, the head of NSPCC Cymru/Wales, said: “This was a rare case – but there are clear lessons to learn and it is now important that [the] Welsh government adopts each of these recommendations as swiftly as possible. We know that the overwhelming majority of parents want a safe learning environment for their children. A register would help to ensure this is the case for every single home-educated child.”</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The children’s commissioner fought from 2016 until her leaving office in 2021 for Welsh Government to agree to registration of children who were elective home educated but there was a backlash from those who were doing this as one of the reasons was that they did not want to be part of a system. The WG took a long time to come to the agreement to look  into it – even as it seemed blocked the Commissioner review the exercising of functions of WG. There was a lot of resistance to </a:t>
            </a:r>
            <a:r>
              <a:rPr lang="en-GB" b="0" i="0" dirty="0" err="1">
                <a:solidFill>
                  <a:srgbClr val="212529"/>
                </a:solidFill>
                <a:effectLst/>
                <a:latin typeface="VAGRounded"/>
              </a:rPr>
              <a:t>CCfW’s</a:t>
            </a:r>
            <a:r>
              <a:rPr lang="en-GB" b="0" i="0" dirty="0">
                <a:solidFill>
                  <a:srgbClr val="212529"/>
                </a:solidFill>
                <a:effectLst/>
                <a:latin typeface="VAGRounded"/>
              </a:rPr>
              <a:t> attempts to review the functions of WG at the time. Although they have accepted some changes need to be made in principle. Until 2023 this has still not been done in Wales and the UK government has decided on a register. </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 </a:t>
            </a:r>
          </a:p>
          <a:p>
            <a:pPr algn="l"/>
            <a:r>
              <a:rPr lang="en-GB" b="0" i="0" dirty="0">
                <a:solidFill>
                  <a:srgbClr val="212529"/>
                </a:solidFill>
                <a:effectLst/>
                <a:latin typeface="VAGRounded"/>
              </a:rPr>
              <a:t>This is an example of a policy position by the Children’s Commissioner (it was Sally Holland who put this position forward)</a:t>
            </a:r>
          </a:p>
          <a:p>
            <a:pPr algn="l"/>
            <a:endParaRPr lang="en-GB" b="0" i="0" dirty="0">
              <a:solidFill>
                <a:srgbClr val="212529"/>
              </a:solidFill>
              <a:effectLst/>
              <a:latin typeface="VAGRounded"/>
            </a:endParaRPr>
          </a:p>
          <a:p>
            <a:r>
              <a:rPr lang="en-GB" b="1" dirty="0">
                <a:solidFill>
                  <a:srgbClr val="0072BB"/>
                </a:solidFill>
                <a:effectLst/>
                <a:latin typeface="inherit"/>
              </a:rPr>
              <a:t>Addysg yn y </a:t>
            </a:r>
            <a:r>
              <a:rPr lang="en-GB" b="1" dirty="0" err="1">
                <a:solidFill>
                  <a:srgbClr val="0072BB"/>
                </a:solidFill>
                <a:effectLst/>
                <a:latin typeface="inherit"/>
              </a:rPr>
              <a:t>Cartref</a:t>
            </a:r>
            <a:endParaRPr lang="en-GB" b="1" dirty="0">
              <a:solidFill>
                <a:srgbClr val="0072BB"/>
              </a:solidFill>
              <a:effectLst/>
              <a:latin typeface="inherit"/>
            </a:endParaRPr>
          </a:p>
          <a:p>
            <a:pPr algn="l"/>
            <a:r>
              <a:rPr lang="en-GB" b="0" i="0" dirty="0">
                <a:solidFill>
                  <a:srgbClr val="212529"/>
                </a:solidFill>
                <a:effectLst/>
                <a:latin typeface="VAGRounded"/>
              </a:rPr>
              <a:t>Mae’r </a:t>
            </a:r>
            <a:r>
              <a:rPr lang="en-GB" b="0" i="0" dirty="0" err="1">
                <a:solidFill>
                  <a:srgbClr val="212529"/>
                </a:solidFill>
                <a:effectLst/>
                <a:latin typeface="VAGRounded"/>
              </a:rPr>
              <a:t>Comisiynydd</a:t>
            </a:r>
            <a:r>
              <a:rPr lang="en-GB" b="0" i="0" dirty="0">
                <a:solidFill>
                  <a:srgbClr val="212529"/>
                </a:solidFill>
                <a:effectLst/>
                <a:latin typeface="VAGRounded"/>
              </a:rPr>
              <a:t> yn </a:t>
            </a:r>
            <a:r>
              <a:rPr lang="en-GB" b="0" i="0" dirty="0" err="1">
                <a:solidFill>
                  <a:srgbClr val="212529"/>
                </a:solidFill>
                <a:effectLst/>
                <a:latin typeface="VAGRounded"/>
              </a:rPr>
              <a:t>cefnogi’r</a:t>
            </a:r>
            <a:r>
              <a:rPr lang="en-GB" b="0" i="0" dirty="0">
                <a:solidFill>
                  <a:srgbClr val="212529"/>
                </a:solidFill>
                <a:effectLst/>
                <a:latin typeface="VAGRounded"/>
              </a:rPr>
              <a:t> </a:t>
            </a:r>
            <a:r>
              <a:rPr lang="en-GB" b="0" i="0" dirty="0" err="1">
                <a:solidFill>
                  <a:srgbClr val="212529"/>
                </a:solidFill>
                <a:effectLst/>
                <a:latin typeface="VAGRounded"/>
              </a:rPr>
              <a:t>ffaith</a:t>
            </a:r>
            <a:r>
              <a:rPr lang="en-GB" b="0" i="0" dirty="0">
                <a:solidFill>
                  <a:srgbClr val="212529"/>
                </a:solidFill>
                <a:effectLst/>
                <a:latin typeface="VAGRounded"/>
              </a:rPr>
              <a:t> bod teuluoedd yn gallu </a:t>
            </a:r>
            <a:r>
              <a:rPr lang="en-GB" b="0" i="0" dirty="0" err="1">
                <a:solidFill>
                  <a:srgbClr val="212529"/>
                </a:solidFill>
                <a:effectLst/>
                <a:latin typeface="VAGRounded"/>
              </a:rPr>
              <a:t>dewis</a:t>
            </a:r>
            <a:r>
              <a:rPr lang="en-GB" b="0" i="0" dirty="0">
                <a:solidFill>
                  <a:srgbClr val="212529"/>
                </a:solidFill>
                <a:effectLst/>
                <a:latin typeface="VAGRounded"/>
              </a:rPr>
              <a:t> i </a:t>
            </a:r>
            <a:r>
              <a:rPr lang="en-GB" b="0" i="0" dirty="0" err="1">
                <a:solidFill>
                  <a:srgbClr val="212529"/>
                </a:solidFill>
                <a:effectLst/>
                <a:latin typeface="VAGRounded"/>
              </a:rPr>
              <a:t>addysgu</a:t>
            </a:r>
            <a:r>
              <a:rPr lang="en-GB" b="0" i="0" dirty="0">
                <a:solidFill>
                  <a:srgbClr val="212529"/>
                </a:solidFill>
                <a:effectLst/>
                <a:latin typeface="VAGRounded"/>
              </a:rPr>
              <a:t> eu plant </a:t>
            </a:r>
            <a:r>
              <a:rPr lang="en-GB" b="0" i="0" dirty="0" err="1">
                <a:solidFill>
                  <a:srgbClr val="212529"/>
                </a:solidFill>
                <a:effectLst/>
                <a:latin typeface="VAGRounded"/>
              </a:rPr>
              <a:t>adref</a:t>
            </a:r>
            <a:r>
              <a:rPr lang="en-GB" b="0" i="0" dirty="0">
                <a:solidFill>
                  <a:srgbClr val="212529"/>
                </a:solidFill>
                <a:effectLst/>
                <a:latin typeface="VAGRounded"/>
              </a:rPr>
              <a:t>.</a:t>
            </a:r>
          </a:p>
          <a:p>
            <a:pPr algn="l"/>
            <a:r>
              <a:rPr lang="en-GB" b="0" i="0" dirty="0">
                <a:solidFill>
                  <a:srgbClr val="212529"/>
                </a:solidFill>
                <a:effectLst/>
                <a:latin typeface="VAGRounded"/>
              </a:rPr>
              <a:t>Mae teuluoedd yn </a:t>
            </a:r>
            <a:r>
              <a:rPr lang="en-GB" b="0" i="0" dirty="0" err="1">
                <a:solidFill>
                  <a:srgbClr val="212529"/>
                </a:solidFill>
                <a:effectLst/>
                <a:latin typeface="VAGRounded"/>
              </a:rPr>
              <a:t>dewis</a:t>
            </a:r>
            <a:r>
              <a:rPr lang="en-GB" b="0" i="0" dirty="0">
                <a:solidFill>
                  <a:srgbClr val="212529"/>
                </a:solidFill>
                <a:effectLst/>
                <a:latin typeface="VAGRounded"/>
              </a:rPr>
              <a:t> i wneud hyn am sawl </a:t>
            </a:r>
            <a:r>
              <a:rPr lang="en-GB" b="0" i="0" dirty="0" err="1">
                <a:solidFill>
                  <a:srgbClr val="212529"/>
                </a:solidFill>
                <a:effectLst/>
                <a:latin typeface="VAGRounded"/>
              </a:rPr>
              <a:t>rheswm</a:t>
            </a:r>
            <a:r>
              <a:rPr lang="en-GB" b="0" i="0" dirty="0">
                <a:solidFill>
                  <a:srgbClr val="212529"/>
                </a:solidFill>
                <a:effectLst/>
                <a:latin typeface="VAGRounded"/>
              </a:rPr>
              <a:t>. Mae addysg yn y </a:t>
            </a:r>
            <a:r>
              <a:rPr lang="en-GB" b="0" i="0" dirty="0" err="1">
                <a:solidFill>
                  <a:srgbClr val="212529"/>
                </a:solidFill>
                <a:effectLst/>
                <a:latin typeface="VAGRounded"/>
              </a:rPr>
              <a:t>cartref</a:t>
            </a:r>
            <a:r>
              <a:rPr lang="en-GB" b="0" i="0" dirty="0">
                <a:solidFill>
                  <a:srgbClr val="212529"/>
                </a:solidFill>
                <a:effectLst/>
                <a:latin typeface="VAGRounded"/>
              </a:rPr>
              <a:t> yn gallu helpu plant i ddatblygu eu </a:t>
            </a:r>
            <a:r>
              <a:rPr lang="en-GB" b="0" i="0" dirty="0" err="1">
                <a:solidFill>
                  <a:srgbClr val="212529"/>
                </a:solidFill>
                <a:effectLst/>
                <a:latin typeface="VAGRounded"/>
              </a:rPr>
              <a:t>talentau</a:t>
            </a:r>
            <a:r>
              <a:rPr lang="en-GB" b="0" i="0" dirty="0">
                <a:solidFill>
                  <a:srgbClr val="212529"/>
                </a:solidFill>
                <a:effectLst/>
                <a:latin typeface="VAGRounded"/>
              </a:rPr>
              <a:t> a’u </a:t>
            </a:r>
            <a:r>
              <a:rPr lang="en-GB" b="0" i="0" dirty="0" err="1">
                <a:solidFill>
                  <a:srgbClr val="212529"/>
                </a:solidFill>
                <a:effectLst/>
                <a:latin typeface="VAGRounded"/>
              </a:rPr>
              <a:t>dawniau</a:t>
            </a:r>
            <a:r>
              <a:rPr lang="en-GB" b="0" i="0" dirty="0">
                <a:solidFill>
                  <a:srgbClr val="212529"/>
                </a:solidFill>
                <a:effectLst/>
                <a:latin typeface="VAGRounded"/>
              </a:rPr>
              <a:t> ac i </a:t>
            </a:r>
            <a:r>
              <a:rPr lang="en-GB" b="0" i="0" dirty="0" err="1">
                <a:solidFill>
                  <a:srgbClr val="212529"/>
                </a:solidFill>
                <a:effectLst/>
                <a:latin typeface="VAGRounded"/>
              </a:rPr>
              <a:t>gyrraedd</a:t>
            </a:r>
            <a:r>
              <a:rPr lang="en-GB" b="0" i="0" dirty="0">
                <a:solidFill>
                  <a:srgbClr val="212529"/>
                </a:solidFill>
                <a:effectLst/>
                <a:latin typeface="VAGRounded"/>
              </a:rPr>
              <a:t> eu potensial, mewn amgylchedd lle </a:t>
            </a:r>
            <a:r>
              <a:rPr lang="en-GB" b="0" i="0" dirty="0" err="1">
                <a:solidFill>
                  <a:srgbClr val="212529"/>
                </a:solidFill>
                <a:effectLst/>
                <a:latin typeface="VAGRounded"/>
              </a:rPr>
              <a:t>maen</a:t>
            </a:r>
            <a:r>
              <a:rPr lang="en-GB" b="0" i="0" dirty="0">
                <a:solidFill>
                  <a:srgbClr val="212529"/>
                </a:solidFill>
                <a:effectLst/>
                <a:latin typeface="VAGRounded"/>
              </a:rPr>
              <a:t> </a:t>
            </a:r>
            <a:r>
              <a:rPr lang="en-GB" b="0" i="0" dirty="0" err="1">
                <a:solidFill>
                  <a:srgbClr val="212529"/>
                </a:solidFill>
                <a:effectLst/>
                <a:latin typeface="VAGRounded"/>
              </a:rPr>
              <a:t>nhw’n</a:t>
            </a:r>
            <a:r>
              <a:rPr lang="en-GB" b="0" i="0" dirty="0">
                <a:solidFill>
                  <a:srgbClr val="212529"/>
                </a:solidFill>
                <a:effectLst/>
                <a:latin typeface="VAGRounded"/>
              </a:rPr>
              <a:t> </a:t>
            </a:r>
            <a:r>
              <a:rPr lang="en-GB" b="0" i="0" dirty="0" err="1">
                <a:solidFill>
                  <a:srgbClr val="212529"/>
                </a:solidFill>
                <a:effectLst/>
                <a:latin typeface="VAGRounded"/>
              </a:rPr>
              <a:t>hapus</a:t>
            </a:r>
            <a:r>
              <a:rPr lang="en-GB" b="0" i="0" dirty="0">
                <a:solidFill>
                  <a:srgbClr val="212529"/>
                </a:solidFill>
                <a:effectLst/>
                <a:latin typeface="VAGRounded"/>
              </a:rPr>
              <a:t>, yn </a:t>
            </a:r>
            <a:r>
              <a:rPr lang="en-GB" b="0" i="0" dirty="0" err="1">
                <a:solidFill>
                  <a:srgbClr val="212529"/>
                </a:solidFill>
                <a:effectLst/>
                <a:latin typeface="VAGRounded"/>
              </a:rPr>
              <a:t>iach</a:t>
            </a:r>
            <a:r>
              <a:rPr lang="en-GB" b="0" i="0" dirty="0">
                <a:solidFill>
                  <a:srgbClr val="212529"/>
                </a:solidFill>
                <a:effectLst/>
                <a:latin typeface="VAGRounded"/>
              </a:rPr>
              <a:t>, ac yn </a:t>
            </a:r>
            <a:r>
              <a:rPr lang="en-GB" b="0" i="0" dirty="0" err="1">
                <a:solidFill>
                  <a:srgbClr val="212529"/>
                </a:solidFill>
                <a:effectLst/>
                <a:latin typeface="VAGRounded"/>
              </a:rPr>
              <a:t>ddiogel</a:t>
            </a:r>
            <a:r>
              <a:rPr lang="en-GB" b="0" i="0" dirty="0">
                <a:solidFill>
                  <a:srgbClr val="212529"/>
                </a:solidFill>
                <a:effectLst/>
                <a:latin typeface="VAGRounded"/>
              </a:rPr>
              <a:t>.</a:t>
            </a:r>
          </a:p>
          <a:p>
            <a:pPr algn="l"/>
            <a:r>
              <a:rPr lang="en-GB" b="1" i="0" dirty="0">
                <a:solidFill>
                  <a:srgbClr val="0072BB"/>
                </a:solidFill>
                <a:effectLst/>
                <a:latin typeface="VAGRounded"/>
              </a:rPr>
              <a:t>Am </a:t>
            </a:r>
            <a:r>
              <a:rPr lang="en-GB" b="1" i="0" dirty="0" err="1">
                <a:solidFill>
                  <a:srgbClr val="0072BB"/>
                </a:solidFill>
                <a:effectLst/>
                <a:latin typeface="VAGRounded"/>
              </a:rPr>
              <a:t>beth</a:t>
            </a:r>
            <a:r>
              <a:rPr lang="en-GB" b="1" i="0" dirty="0">
                <a:solidFill>
                  <a:srgbClr val="0072BB"/>
                </a:solidFill>
                <a:effectLst/>
                <a:latin typeface="VAGRounded"/>
              </a:rPr>
              <a:t> mae’r </a:t>
            </a:r>
            <a:r>
              <a:rPr lang="en-GB" b="1" i="0" dirty="0" err="1">
                <a:solidFill>
                  <a:srgbClr val="0072BB"/>
                </a:solidFill>
                <a:effectLst/>
                <a:latin typeface="VAGRounded"/>
              </a:rPr>
              <a:t>Comisiynydd</a:t>
            </a:r>
            <a:r>
              <a:rPr lang="en-GB" b="1" i="0" dirty="0">
                <a:solidFill>
                  <a:srgbClr val="0072BB"/>
                </a:solidFill>
                <a:effectLst/>
                <a:latin typeface="VAGRounded"/>
              </a:rPr>
              <a:t> Plant wedi bod yn </a:t>
            </a:r>
            <a:r>
              <a:rPr lang="en-GB" b="1" i="0" dirty="0" err="1">
                <a:solidFill>
                  <a:srgbClr val="0072BB"/>
                </a:solidFill>
                <a:effectLst/>
                <a:latin typeface="VAGRounded"/>
              </a:rPr>
              <a:t>galw</a:t>
            </a:r>
            <a:r>
              <a:rPr lang="en-GB" b="1" i="0" dirty="0">
                <a:solidFill>
                  <a:srgbClr val="0072BB"/>
                </a:solidFill>
                <a:effectLst/>
                <a:latin typeface="VAGRounded"/>
              </a:rPr>
              <a:t>?</a:t>
            </a:r>
          </a:p>
          <a:p>
            <a:pPr algn="l"/>
            <a:r>
              <a:rPr lang="en-GB" b="0" i="0" dirty="0">
                <a:solidFill>
                  <a:srgbClr val="212529"/>
                </a:solidFill>
                <a:effectLst/>
                <a:latin typeface="VAGRounded"/>
              </a:rPr>
              <a:t>Mae’r </a:t>
            </a:r>
            <a:r>
              <a:rPr lang="en-GB" b="0" i="0" dirty="0" err="1">
                <a:solidFill>
                  <a:srgbClr val="212529"/>
                </a:solidFill>
                <a:effectLst/>
                <a:latin typeface="VAGRounded"/>
              </a:rPr>
              <a:t>Comisiynydd</a:t>
            </a:r>
            <a:r>
              <a:rPr lang="en-GB" b="0" i="0" dirty="0">
                <a:solidFill>
                  <a:srgbClr val="212529"/>
                </a:solidFill>
                <a:effectLst/>
                <a:latin typeface="VAGRounded"/>
              </a:rPr>
              <a:t> </a:t>
            </a:r>
            <a:r>
              <a:rPr lang="en-GB" b="0" i="0" dirty="0" err="1">
                <a:solidFill>
                  <a:srgbClr val="212529"/>
                </a:solidFill>
                <a:effectLst/>
                <a:latin typeface="VAGRounded"/>
              </a:rPr>
              <a:t>eisiau</a:t>
            </a:r>
            <a:r>
              <a:rPr lang="en-GB" b="0" i="0" dirty="0">
                <a:solidFill>
                  <a:srgbClr val="212529"/>
                </a:solidFill>
                <a:effectLst/>
                <a:latin typeface="VAGRounded"/>
              </a:rPr>
              <a:t> i’r </a:t>
            </a:r>
            <a:r>
              <a:rPr lang="en-GB" b="0" i="0" dirty="0" err="1">
                <a:solidFill>
                  <a:srgbClr val="212529"/>
                </a:solidFill>
                <a:effectLst/>
                <a:latin typeface="VAGRounded"/>
              </a:rPr>
              <a:t>Llywodraeth</a:t>
            </a:r>
            <a:r>
              <a:rPr lang="en-GB" b="0" i="0" dirty="0">
                <a:solidFill>
                  <a:srgbClr val="212529"/>
                </a:solidFill>
                <a:effectLst/>
                <a:latin typeface="VAGRounded"/>
              </a:rPr>
              <a:t> sicrhau bod pob plentyn yn derbyn eu hawliau </a:t>
            </a:r>
            <a:r>
              <a:rPr lang="en-GB" b="0" i="0" dirty="0" err="1">
                <a:solidFill>
                  <a:srgbClr val="212529"/>
                </a:solidFill>
                <a:effectLst/>
                <a:latin typeface="VAGRounded"/>
              </a:rPr>
              <a:t>dynol</a:t>
            </a:r>
            <a:r>
              <a:rPr lang="en-GB" b="0" i="0" dirty="0">
                <a:solidFill>
                  <a:srgbClr val="212529"/>
                </a:solidFill>
                <a:effectLst/>
                <a:latin typeface="VAGRounded"/>
              </a:rPr>
              <a:t>. Mae gan bob plentyn hawliau </a:t>
            </a:r>
            <a:r>
              <a:rPr lang="en-GB" b="0" i="0" dirty="0" err="1">
                <a:solidFill>
                  <a:srgbClr val="212529"/>
                </a:solidFill>
                <a:effectLst/>
                <a:latin typeface="VAGRounded"/>
              </a:rPr>
              <a:t>dynol</a:t>
            </a:r>
            <a:r>
              <a:rPr lang="en-GB" b="0" i="0" dirty="0">
                <a:solidFill>
                  <a:srgbClr val="212529"/>
                </a:solidFill>
                <a:effectLst/>
                <a:latin typeface="VAGRounded"/>
              </a:rPr>
              <a:t> fel rhan o </a:t>
            </a:r>
            <a:r>
              <a:rPr lang="en-GB" b="0" i="0" dirty="0" err="1">
                <a:solidFill>
                  <a:srgbClr val="212529"/>
                </a:solidFill>
                <a:effectLst/>
                <a:latin typeface="VAGRounded"/>
              </a:rPr>
              <a:t>Gonfensiwn</a:t>
            </a:r>
            <a:r>
              <a:rPr lang="en-GB" b="0" i="0" dirty="0">
                <a:solidFill>
                  <a:srgbClr val="212529"/>
                </a:solidFill>
                <a:effectLst/>
                <a:latin typeface="VAGRounded"/>
              </a:rPr>
              <a:t> y </a:t>
            </a:r>
            <a:r>
              <a:rPr lang="en-GB" b="0" i="0" dirty="0" err="1">
                <a:solidFill>
                  <a:srgbClr val="212529"/>
                </a:solidFill>
                <a:effectLst/>
                <a:latin typeface="VAGRounded"/>
              </a:rPr>
              <a:t>Cenhedloedd</a:t>
            </a:r>
            <a:r>
              <a:rPr lang="en-GB" b="0" i="0" dirty="0">
                <a:solidFill>
                  <a:srgbClr val="212529"/>
                </a:solidFill>
                <a:effectLst/>
                <a:latin typeface="VAGRounded"/>
              </a:rPr>
              <a:t> </a:t>
            </a:r>
            <a:r>
              <a:rPr lang="en-GB" b="0" i="0" dirty="0" err="1">
                <a:solidFill>
                  <a:srgbClr val="212529"/>
                </a:solidFill>
                <a:effectLst/>
                <a:latin typeface="VAGRounded"/>
              </a:rPr>
              <a:t>Unedig</a:t>
            </a:r>
            <a:r>
              <a:rPr lang="en-GB" b="0" i="0" dirty="0">
                <a:solidFill>
                  <a:srgbClr val="212529"/>
                </a:solidFill>
                <a:effectLst/>
                <a:latin typeface="VAGRounded"/>
              </a:rPr>
              <a:t> ar </a:t>
            </a:r>
            <a:r>
              <a:rPr lang="en-GB" b="0" i="0" dirty="0" err="1">
                <a:solidFill>
                  <a:srgbClr val="212529"/>
                </a:solidFill>
                <a:effectLst/>
                <a:latin typeface="VAGRounded"/>
              </a:rPr>
              <a:t>Hawliau’r</a:t>
            </a:r>
            <a:r>
              <a:rPr lang="en-GB" b="0" i="0" dirty="0">
                <a:solidFill>
                  <a:srgbClr val="212529"/>
                </a:solidFill>
                <a:effectLst/>
                <a:latin typeface="VAGRounded"/>
              </a:rPr>
              <a:t> Plentyn. Dylai pob plentyn </a:t>
            </a:r>
            <a:r>
              <a:rPr lang="en-GB" b="0" i="0" dirty="0" err="1">
                <a:solidFill>
                  <a:srgbClr val="212529"/>
                </a:solidFill>
                <a:effectLst/>
                <a:latin typeface="VAGRounded"/>
              </a:rPr>
              <a:t>profi</a:t>
            </a:r>
            <a:r>
              <a:rPr lang="en-GB" b="0" i="0" dirty="0">
                <a:solidFill>
                  <a:srgbClr val="212529"/>
                </a:solidFill>
                <a:effectLst/>
                <a:latin typeface="VAGRounded"/>
              </a:rPr>
              <a:t> ei hawliau, lle </a:t>
            </a:r>
            <a:r>
              <a:rPr lang="en-GB" b="0" i="0" dirty="0" err="1">
                <a:solidFill>
                  <a:srgbClr val="212529"/>
                </a:solidFill>
                <a:effectLst/>
                <a:latin typeface="VAGRounded"/>
              </a:rPr>
              <a:t>bynnag</a:t>
            </a:r>
            <a:r>
              <a:rPr lang="en-GB" b="0" i="0" dirty="0">
                <a:solidFill>
                  <a:srgbClr val="212529"/>
                </a:solidFill>
                <a:effectLst/>
                <a:latin typeface="VAGRounded"/>
              </a:rPr>
              <a:t> mae </a:t>
            </a:r>
            <a:r>
              <a:rPr lang="en-GB" b="0" i="0" dirty="0" err="1">
                <a:solidFill>
                  <a:srgbClr val="212529"/>
                </a:solidFill>
                <a:effectLst/>
                <a:latin typeface="VAGRounded"/>
              </a:rPr>
              <a:t>nhw’n</a:t>
            </a:r>
            <a:r>
              <a:rPr lang="en-GB" b="0" i="0" dirty="0">
                <a:solidFill>
                  <a:srgbClr val="212529"/>
                </a:solidFill>
                <a:effectLst/>
                <a:latin typeface="VAGRounded"/>
              </a:rPr>
              <a:t> derbyn ei addysg.</a:t>
            </a:r>
          </a:p>
          <a:p>
            <a:pPr algn="l"/>
            <a:r>
              <a:rPr lang="en-GB" b="0" i="0" dirty="0" err="1">
                <a:solidFill>
                  <a:srgbClr val="212529"/>
                </a:solidFill>
                <a:effectLst/>
                <a:latin typeface="VAGRounded"/>
              </a:rPr>
              <a:t>Ers</a:t>
            </a:r>
            <a:r>
              <a:rPr lang="en-GB" b="0" i="0" dirty="0">
                <a:solidFill>
                  <a:srgbClr val="212529"/>
                </a:solidFill>
                <a:effectLst/>
                <a:latin typeface="VAGRounded"/>
              </a:rPr>
              <a:t> 2015 mae’r </a:t>
            </a:r>
            <a:r>
              <a:rPr lang="en-GB" b="0" i="0" dirty="0" err="1">
                <a:solidFill>
                  <a:srgbClr val="212529"/>
                </a:solidFill>
                <a:effectLst/>
                <a:latin typeface="VAGRounded"/>
              </a:rPr>
              <a:t>Comisiynydd</a:t>
            </a:r>
            <a:r>
              <a:rPr lang="en-GB" b="0" i="0" dirty="0">
                <a:solidFill>
                  <a:srgbClr val="212529"/>
                </a:solidFill>
                <a:effectLst/>
                <a:latin typeface="VAGRounded"/>
              </a:rPr>
              <a:t> Plant wedi bod yn </a:t>
            </a:r>
            <a:r>
              <a:rPr lang="en-GB" b="0" i="0" dirty="0" err="1">
                <a:solidFill>
                  <a:srgbClr val="212529"/>
                </a:solidFill>
                <a:effectLst/>
                <a:latin typeface="VAGRounded"/>
              </a:rPr>
              <a:t>galw</a:t>
            </a:r>
            <a:r>
              <a:rPr lang="en-GB" b="0" i="0" dirty="0">
                <a:solidFill>
                  <a:srgbClr val="212529"/>
                </a:solidFill>
                <a:effectLst/>
                <a:latin typeface="VAGRounded"/>
              </a:rPr>
              <a:t> ar y </a:t>
            </a:r>
            <a:r>
              <a:rPr lang="en-GB" b="0" i="0" dirty="0" err="1">
                <a:solidFill>
                  <a:srgbClr val="212529"/>
                </a:solidFill>
                <a:effectLst/>
                <a:latin typeface="VAGRounded"/>
              </a:rPr>
              <a:t>llywodraeth</a:t>
            </a:r>
            <a:r>
              <a:rPr lang="en-GB" b="0" i="0" dirty="0">
                <a:solidFill>
                  <a:srgbClr val="212529"/>
                </a:solidFill>
                <a:effectLst/>
                <a:latin typeface="VAGRounded"/>
              </a:rPr>
              <a:t> i ddatblygu polisi newydd ar gyfer plant sy’n cael eu haddysg </a:t>
            </a:r>
            <a:r>
              <a:rPr lang="en-GB" b="0" i="0" dirty="0" err="1">
                <a:solidFill>
                  <a:srgbClr val="212529"/>
                </a:solidFill>
                <a:effectLst/>
                <a:latin typeface="VAGRounded"/>
              </a:rPr>
              <a:t>gartref</a:t>
            </a:r>
            <a:r>
              <a:rPr lang="en-GB" b="0" i="0" dirty="0">
                <a:solidFill>
                  <a:srgbClr val="212529"/>
                </a:solidFill>
                <a:effectLst/>
                <a:latin typeface="VAGRounded"/>
              </a:rPr>
              <a:t>. Mae angen i’r polisi hwn </a:t>
            </a:r>
            <a:r>
              <a:rPr lang="en-GB" b="0" i="0" dirty="0" err="1">
                <a:solidFill>
                  <a:srgbClr val="212529"/>
                </a:solidFill>
                <a:effectLst/>
                <a:latin typeface="VAGRounded"/>
              </a:rPr>
              <a:t>fodloni</a:t>
            </a:r>
            <a:r>
              <a:rPr lang="en-GB" b="0" i="0" dirty="0">
                <a:solidFill>
                  <a:srgbClr val="212529"/>
                </a:solidFill>
                <a:effectLst/>
                <a:latin typeface="VAGRounded"/>
              </a:rPr>
              <a:t> tri </a:t>
            </a:r>
            <a:r>
              <a:rPr lang="en-GB" b="0" i="0" dirty="0" err="1">
                <a:solidFill>
                  <a:srgbClr val="212529"/>
                </a:solidFill>
                <a:effectLst/>
                <a:latin typeface="VAGRounded"/>
              </a:rPr>
              <a:t>phrawf</a:t>
            </a:r>
            <a:r>
              <a:rPr lang="en-GB" b="0" i="0" dirty="0">
                <a:solidFill>
                  <a:srgbClr val="212529"/>
                </a:solidFill>
                <a:effectLst/>
                <a:latin typeface="VAGRounded"/>
              </a:rPr>
              <a:t>:</a:t>
            </a:r>
          </a:p>
          <a:p>
            <a:pPr algn="l">
              <a:buFont typeface="Arial" panose="020B0604020202020204" pitchFamily="34" charset="0"/>
              <a:buChar char="•"/>
            </a:pPr>
            <a:r>
              <a:rPr lang="en-GB" b="0" i="0" dirty="0">
                <a:solidFill>
                  <a:srgbClr val="212529"/>
                </a:solidFill>
                <a:effectLst/>
                <a:latin typeface="VAGRounded"/>
              </a:rPr>
              <a:t>Yn </a:t>
            </a:r>
            <a:r>
              <a:rPr lang="en-GB" b="0" i="0" dirty="0" err="1">
                <a:solidFill>
                  <a:srgbClr val="212529"/>
                </a:solidFill>
                <a:effectLst/>
                <a:latin typeface="VAGRounded"/>
              </a:rPr>
              <a:t>gyntaf</a:t>
            </a:r>
            <a:r>
              <a:rPr lang="en-GB" b="0" i="0" dirty="0">
                <a:solidFill>
                  <a:srgbClr val="212529"/>
                </a:solidFill>
                <a:effectLst/>
                <a:latin typeface="VAGRounded"/>
              </a:rPr>
              <a:t>, bod modd rhoi </a:t>
            </a:r>
            <a:r>
              <a:rPr lang="en-GB" b="0" i="0" dirty="0" err="1">
                <a:solidFill>
                  <a:srgbClr val="212529"/>
                </a:solidFill>
                <a:effectLst/>
                <a:latin typeface="VAGRounded"/>
              </a:rPr>
              <a:t>cyfrif</a:t>
            </a:r>
            <a:r>
              <a:rPr lang="en-GB" b="0" i="0" dirty="0">
                <a:solidFill>
                  <a:srgbClr val="212529"/>
                </a:solidFill>
                <a:effectLst/>
                <a:latin typeface="VAGRounded"/>
              </a:rPr>
              <a:t> am yr holl blant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Nghymru</a:t>
            </a:r>
            <a:r>
              <a:rPr lang="en-GB" b="0" i="0" dirty="0">
                <a:solidFill>
                  <a:srgbClr val="212529"/>
                </a:solidFill>
                <a:effectLst/>
                <a:latin typeface="VAGRounded"/>
              </a:rPr>
              <a:t>, </a:t>
            </a:r>
            <a:r>
              <a:rPr lang="en-GB" b="0" i="0" dirty="0" err="1">
                <a:solidFill>
                  <a:srgbClr val="212529"/>
                </a:solidFill>
                <a:effectLst/>
                <a:latin typeface="VAGRounded"/>
              </a:rPr>
              <a:t>heb</a:t>
            </a:r>
            <a:r>
              <a:rPr lang="en-GB" b="0" i="0" dirty="0">
                <a:solidFill>
                  <a:srgbClr val="212529"/>
                </a:solidFill>
                <a:effectLst/>
                <a:latin typeface="VAGRounded"/>
              </a:rPr>
              <a:t> i neb </a:t>
            </a:r>
            <a:r>
              <a:rPr lang="en-GB" b="0" i="0" dirty="0" err="1">
                <a:solidFill>
                  <a:srgbClr val="212529"/>
                </a:solidFill>
                <a:effectLst/>
                <a:latin typeface="VAGRounded"/>
              </a:rPr>
              <a:t>ohonyn</a:t>
            </a:r>
            <a:r>
              <a:rPr lang="en-GB" b="0" i="0" dirty="0">
                <a:solidFill>
                  <a:srgbClr val="212529"/>
                </a:solidFill>
                <a:effectLst/>
                <a:latin typeface="VAGRounded"/>
              </a:rPr>
              <a:t> </a:t>
            </a:r>
            <a:r>
              <a:rPr lang="en-GB" b="0" i="0" dirty="0" err="1">
                <a:solidFill>
                  <a:srgbClr val="212529"/>
                </a:solidFill>
                <a:effectLst/>
                <a:latin typeface="VAGRounded"/>
              </a:rPr>
              <a:t>nhw</a:t>
            </a:r>
            <a:r>
              <a:rPr lang="en-GB" b="0" i="0" dirty="0">
                <a:solidFill>
                  <a:srgbClr val="212529"/>
                </a:solidFill>
                <a:effectLst/>
                <a:latin typeface="VAGRounded"/>
              </a:rPr>
              <a:t> fod yn </a:t>
            </a:r>
            <a:r>
              <a:rPr lang="en-GB" b="0" i="0" dirty="0" err="1">
                <a:solidFill>
                  <a:srgbClr val="212529"/>
                </a:solidFill>
                <a:effectLst/>
                <a:latin typeface="VAGRounded"/>
              </a:rPr>
              <a:t>anweledig</a:t>
            </a:r>
            <a:r>
              <a:rPr lang="en-GB" b="0" i="0" dirty="0">
                <a:solidFill>
                  <a:srgbClr val="212529"/>
                </a:solidFill>
                <a:effectLst/>
                <a:latin typeface="VAGRounded"/>
              </a:rPr>
              <a:t>.</a:t>
            </a:r>
          </a:p>
          <a:p>
            <a:pPr algn="l">
              <a:buFont typeface="Arial" panose="020B0604020202020204" pitchFamily="34" charset="0"/>
              <a:buChar char="•"/>
            </a:pPr>
            <a:r>
              <a:rPr lang="en-GB" b="0" i="0" dirty="0">
                <a:solidFill>
                  <a:srgbClr val="212529"/>
                </a:solidFill>
                <a:effectLst/>
                <a:latin typeface="VAGRounded"/>
              </a:rPr>
              <a:t>Yn ail, bod pob plentyn yn derbyn addysg addas a’u hawliau </a:t>
            </a:r>
            <a:r>
              <a:rPr lang="en-GB" b="0" i="0" dirty="0" err="1">
                <a:solidFill>
                  <a:srgbClr val="212529"/>
                </a:solidFill>
                <a:effectLst/>
                <a:latin typeface="VAGRounded"/>
              </a:rPr>
              <a:t>dynol</a:t>
            </a:r>
            <a:r>
              <a:rPr lang="en-GB" b="0" i="0" dirty="0">
                <a:solidFill>
                  <a:srgbClr val="212529"/>
                </a:solidFill>
                <a:effectLst/>
                <a:latin typeface="VAGRounded"/>
              </a:rPr>
              <a:t> eraill, gan gynnwys iechyd, gofal a </a:t>
            </a:r>
            <a:r>
              <a:rPr lang="en-GB" b="0" i="0" dirty="0" err="1">
                <a:solidFill>
                  <a:srgbClr val="212529"/>
                </a:solidFill>
                <a:effectLst/>
                <a:latin typeface="VAGRounded"/>
              </a:rPr>
              <a:t>diogelwch</a:t>
            </a:r>
            <a:r>
              <a:rPr lang="en-GB" b="0" i="0" dirty="0">
                <a:solidFill>
                  <a:srgbClr val="212529"/>
                </a:solidFill>
                <a:effectLst/>
                <a:latin typeface="VAGRounded"/>
              </a:rPr>
              <a:t>.</a:t>
            </a:r>
          </a:p>
          <a:p>
            <a:pPr algn="l">
              <a:buFont typeface="Arial" panose="020B0604020202020204" pitchFamily="34" charset="0"/>
              <a:buChar char="•"/>
            </a:pPr>
            <a:r>
              <a:rPr lang="en-GB" b="0" i="0" dirty="0">
                <a:solidFill>
                  <a:srgbClr val="212529"/>
                </a:solidFill>
                <a:effectLst/>
                <a:latin typeface="VAGRounded"/>
              </a:rPr>
              <a:t>Ac yn </a:t>
            </a:r>
            <a:r>
              <a:rPr lang="en-GB" b="0" i="0" dirty="0" err="1">
                <a:solidFill>
                  <a:srgbClr val="212529"/>
                </a:solidFill>
                <a:effectLst/>
                <a:latin typeface="VAGRounded"/>
              </a:rPr>
              <a:t>drydydd</a:t>
            </a:r>
            <a:r>
              <a:rPr lang="en-GB" b="0" i="0" dirty="0">
                <a:solidFill>
                  <a:srgbClr val="212529"/>
                </a:solidFill>
                <a:effectLst/>
                <a:latin typeface="VAGRounded"/>
              </a:rPr>
              <a:t>, bod pob plentyn yn cael eu gweld a bod eu barn a’u </a:t>
            </a:r>
            <a:r>
              <a:rPr lang="en-GB" b="0" i="0" dirty="0" err="1">
                <a:solidFill>
                  <a:srgbClr val="212529"/>
                </a:solidFill>
                <a:effectLst/>
                <a:latin typeface="VAGRounded"/>
              </a:rPr>
              <a:t>profiadau’n</a:t>
            </a:r>
            <a:r>
              <a:rPr lang="en-GB" b="0" i="0" dirty="0">
                <a:solidFill>
                  <a:srgbClr val="212529"/>
                </a:solidFill>
                <a:effectLst/>
                <a:latin typeface="VAGRounded"/>
              </a:rPr>
              <a:t> cael eu gwrando. Mae hyn yn hanfodol </a:t>
            </a:r>
            <a:r>
              <a:rPr lang="en-GB" b="0" i="0" dirty="0" err="1">
                <a:solidFill>
                  <a:srgbClr val="212529"/>
                </a:solidFill>
                <a:effectLst/>
                <a:latin typeface="VAGRounded"/>
              </a:rPr>
              <a:t>os</a:t>
            </a:r>
            <a:r>
              <a:rPr lang="en-GB" b="0" i="0" dirty="0">
                <a:solidFill>
                  <a:srgbClr val="212529"/>
                </a:solidFill>
                <a:effectLst/>
                <a:latin typeface="VAGRounded"/>
              </a:rPr>
              <a:t> yw’r ddau </a:t>
            </a:r>
            <a:r>
              <a:rPr lang="en-GB" b="0" i="0" dirty="0" err="1">
                <a:solidFill>
                  <a:srgbClr val="212529"/>
                </a:solidFill>
                <a:effectLst/>
                <a:latin typeface="VAGRounded"/>
              </a:rPr>
              <a:t>brawf</a:t>
            </a:r>
            <a:r>
              <a:rPr lang="en-GB" b="0" i="0" dirty="0">
                <a:solidFill>
                  <a:srgbClr val="212529"/>
                </a:solidFill>
                <a:effectLst/>
                <a:latin typeface="VAGRounded"/>
              </a:rPr>
              <a:t> </a:t>
            </a:r>
            <a:r>
              <a:rPr lang="en-GB" b="0" i="0" dirty="0" err="1">
                <a:solidFill>
                  <a:srgbClr val="212529"/>
                </a:solidFill>
                <a:effectLst/>
                <a:latin typeface="VAGRounded"/>
              </a:rPr>
              <a:t>cyntaf</a:t>
            </a:r>
            <a:r>
              <a:rPr lang="en-GB" b="0" i="0" dirty="0">
                <a:solidFill>
                  <a:srgbClr val="212529"/>
                </a:solidFill>
                <a:effectLst/>
                <a:latin typeface="VAGRounded"/>
              </a:rPr>
              <a:t> i gael eu </a:t>
            </a:r>
            <a:r>
              <a:rPr lang="en-GB" b="0" i="0" dirty="0" err="1">
                <a:solidFill>
                  <a:srgbClr val="212529"/>
                </a:solidFill>
                <a:effectLst/>
                <a:latin typeface="VAGRounded"/>
              </a:rPr>
              <a:t>bodloni</a:t>
            </a:r>
            <a:r>
              <a:rPr lang="en-GB" b="0" i="0" dirty="0">
                <a:solidFill>
                  <a:srgbClr val="212529"/>
                </a:solidFill>
                <a:effectLst/>
                <a:latin typeface="VAGRounded"/>
              </a:rPr>
              <a:t>.</a:t>
            </a:r>
          </a:p>
          <a:p>
            <a:pPr algn="l"/>
            <a:r>
              <a:rPr lang="en-GB" b="1" i="0" dirty="0">
                <a:solidFill>
                  <a:srgbClr val="0072BB"/>
                </a:solidFill>
                <a:effectLst/>
                <a:latin typeface="VAGRounded"/>
              </a:rPr>
              <a:t>Pam mae’r </a:t>
            </a:r>
            <a:r>
              <a:rPr lang="en-GB" b="1" i="0" dirty="0" err="1">
                <a:solidFill>
                  <a:srgbClr val="0072BB"/>
                </a:solidFill>
                <a:effectLst/>
                <a:latin typeface="VAGRounded"/>
              </a:rPr>
              <a:t>Comisiynydd</a:t>
            </a:r>
            <a:r>
              <a:rPr lang="en-GB" b="1" i="0" dirty="0">
                <a:solidFill>
                  <a:srgbClr val="0072BB"/>
                </a:solidFill>
                <a:effectLst/>
                <a:latin typeface="VAGRounded"/>
              </a:rPr>
              <a:t> wedi bod yn </a:t>
            </a:r>
            <a:r>
              <a:rPr lang="en-GB" b="1" i="0" dirty="0" err="1">
                <a:solidFill>
                  <a:srgbClr val="0072BB"/>
                </a:solidFill>
                <a:effectLst/>
                <a:latin typeface="VAGRounded"/>
              </a:rPr>
              <a:t>galw</a:t>
            </a:r>
            <a:r>
              <a:rPr lang="en-GB" b="1" i="0" dirty="0">
                <a:solidFill>
                  <a:srgbClr val="0072BB"/>
                </a:solidFill>
                <a:effectLst/>
                <a:latin typeface="VAGRounded"/>
              </a:rPr>
              <a:t> am newid?</a:t>
            </a:r>
          </a:p>
          <a:p>
            <a:pPr algn="l"/>
            <a:r>
              <a:rPr lang="en-GB" b="0" i="0" dirty="0">
                <a:solidFill>
                  <a:srgbClr val="212529"/>
                </a:solidFill>
                <a:effectLst/>
                <a:latin typeface="VAGRounded"/>
              </a:rPr>
              <a:t>Mae </a:t>
            </a:r>
            <a:r>
              <a:rPr lang="en-GB" b="0" i="0" dirty="0" err="1">
                <a:solidFill>
                  <a:srgbClr val="212529"/>
                </a:solidFill>
                <a:effectLst/>
                <a:latin typeface="VAGRounded"/>
              </a:rPr>
              <a:t>galwadau’r</a:t>
            </a:r>
            <a:r>
              <a:rPr lang="en-GB" b="0" i="0" dirty="0">
                <a:solidFill>
                  <a:srgbClr val="212529"/>
                </a:solidFill>
                <a:effectLst/>
                <a:latin typeface="VAGRounded"/>
              </a:rPr>
              <a:t> </a:t>
            </a:r>
            <a:r>
              <a:rPr lang="en-GB" b="0" i="0" dirty="0" err="1">
                <a:solidFill>
                  <a:srgbClr val="212529"/>
                </a:solidFill>
                <a:effectLst/>
                <a:latin typeface="VAGRounded"/>
              </a:rPr>
              <a:t>Comisiynydd</a:t>
            </a:r>
            <a:r>
              <a:rPr lang="en-GB" b="0" i="0" dirty="0">
                <a:solidFill>
                  <a:srgbClr val="212529"/>
                </a:solidFill>
                <a:effectLst/>
                <a:latin typeface="VAGRounded"/>
              </a:rPr>
              <a:t> wedi cael eu </a:t>
            </a:r>
            <a:r>
              <a:rPr lang="en-GB" b="0" i="0" dirty="0" err="1">
                <a:solidFill>
                  <a:srgbClr val="212529"/>
                </a:solidFill>
                <a:effectLst/>
                <a:latin typeface="VAGRounded"/>
              </a:rPr>
              <a:t>llywio</a:t>
            </a:r>
            <a:r>
              <a:rPr lang="en-GB" b="0" i="0" dirty="0">
                <a:solidFill>
                  <a:srgbClr val="212529"/>
                </a:solidFill>
                <a:effectLst/>
                <a:latin typeface="VAGRounded"/>
              </a:rPr>
              <a:t> gan adroddiadau seiliedig ar </a:t>
            </a:r>
            <a:r>
              <a:rPr lang="en-GB" b="0" i="0" dirty="0" err="1">
                <a:solidFill>
                  <a:srgbClr val="212529"/>
                </a:solidFill>
                <a:effectLst/>
                <a:latin typeface="VAGRounded"/>
              </a:rPr>
              <a:t>dystiolaeth</a:t>
            </a:r>
            <a:r>
              <a:rPr lang="en-GB" b="0" i="0" dirty="0">
                <a:solidFill>
                  <a:srgbClr val="212529"/>
                </a:solidFill>
                <a:effectLst/>
                <a:latin typeface="VAGRounded"/>
              </a:rPr>
              <a:t> ac </a:t>
            </a:r>
            <a:r>
              <a:rPr lang="en-GB" b="0" i="0" dirty="0" err="1">
                <a:solidFill>
                  <a:srgbClr val="212529"/>
                </a:solidFill>
                <a:effectLst/>
                <a:latin typeface="VAGRounded"/>
              </a:rPr>
              <a:t>adolygiadau</a:t>
            </a:r>
            <a:r>
              <a:rPr lang="en-GB" b="0" i="0" dirty="0">
                <a:solidFill>
                  <a:srgbClr val="212529"/>
                </a:solidFill>
                <a:effectLst/>
                <a:latin typeface="VAGRounded"/>
              </a:rPr>
              <a:t> sydd wedi dangos nad yw’r </a:t>
            </a:r>
            <a:r>
              <a:rPr lang="en-GB" b="0" i="0" dirty="0" err="1">
                <a:solidFill>
                  <a:srgbClr val="212529"/>
                </a:solidFill>
                <a:effectLst/>
                <a:latin typeface="VAGRounded"/>
              </a:rPr>
              <a:t>cyfreithiau</a:t>
            </a:r>
            <a:r>
              <a:rPr lang="en-GB" b="0" i="0" dirty="0">
                <a:solidFill>
                  <a:srgbClr val="212529"/>
                </a:solidFill>
                <a:effectLst/>
                <a:latin typeface="VAGRounded"/>
              </a:rPr>
              <a:t> a’r </a:t>
            </a:r>
            <a:r>
              <a:rPr lang="en-GB" b="0" i="0" dirty="0" err="1">
                <a:solidFill>
                  <a:srgbClr val="212529"/>
                </a:solidFill>
                <a:effectLst/>
                <a:latin typeface="VAGRounded"/>
              </a:rPr>
              <a:t>canllawiau</a:t>
            </a:r>
            <a:r>
              <a:rPr lang="en-GB" b="0" i="0" dirty="0">
                <a:solidFill>
                  <a:srgbClr val="212529"/>
                </a:solidFill>
                <a:effectLst/>
                <a:latin typeface="VAGRounded"/>
              </a:rPr>
              <a:t> presennol </a:t>
            </a:r>
            <a:r>
              <a:rPr lang="en-GB" b="0" i="0" dirty="0" err="1">
                <a:solidFill>
                  <a:srgbClr val="212529"/>
                </a:solidFill>
                <a:effectLst/>
                <a:latin typeface="VAGRounded"/>
              </a:rPr>
              <a:t>ynghylch</a:t>
            </a:r>
            <a:r>
              <a:rPr lang="en-GB" b="0" i="0" dirty="0">
                <a:solidFill>
                  <a:srgbClr val="212529"/>
                </a:solidFill>
                <a:effectLst/>
                <a:latin typeface="VAGRounded"/>
              </a:rPr>
              <a:t> addysg </a:t>
            </a:r>
            <a:r>
              <a:rPr lang="en-GB" b="0" i="0" dirty="0" err="1">
                <a:solidFill>
                  <a:srgbClr val="212529"/>
                </a:solidFill>
                <a:effectLst/>
                <a:latin typeface="VAGRounded"/>
              </a:rPr>
              <a:t>gartref</a:t>
            </a:r>
            <a:r>
              <a:rPr lang="en-GB" b="0" i="0" dirty="0">
                <a:solidFill>
                  <a:srgbClr val="212529"/>
                </a:solidFill>
                <a:effectLst/>
                <a:latin typeface="VAGRounded"/>
              </a:rPr>
              <a:t> yn </a:t>
            </a:r>
            <a:r>
              <a:rPr lang="en-GB" b="0" i="0" dirty="0" err="1">
                <a:solidFill>
                  <a:srgbClr val="212529"/>
                </a:solidFill>
                <a:effectLst/>
                <a:latin typeface="VAGRounded"/>
              </a:rPr>
              <a:t>amddiffyn</a:t>
            </a:r>
            <a:r>
              <a:rPr lang="en-GB" b="0" i="0" dirty="0">
                <a:solidFill>
                  <a:srgbClr val="212529"/>
                </a:solidFill>
                <a:effectLst/>
                <a:latin typeface="VAGRounded"/>
              </a:rPr>
              <a:t> hawliau </a:t>
            </a:r>
            <a:r>
              <a:rPr lang="en-GB" b="0" i="0" dirty="0" err="1">
                <a:solidFill>
                  <a:srgbClr val="212529"/>
                </a:solidFill>
                <a:effectLst/>
                <a:latin typeface="VAGRounded"/>
              </a:rPr>
              <a:t>dynol</a:t>
            </a:r>
            <a:r>
              <a:rPr lang="en-GB" b="0" i="0" dirty="0">
                <a:solidFill>
                  <a:srgbClr val="212529"/>
                </a:solidFill>
                <a:effectLst/>
                <a:latin typeface="VAGRounded"/>
              </a:rPr>
              <a:t> plant.</a:t>
            </a:r>
          </a:p>
          <a:p>
            <a:pPr algn="l"/>
            <a:r>
              <a:rPr lang="en-GB" b="0" i="0" dirty="0">
                <a:solidFill>
                  <a:srgbClr val="212529"/>
                </a:solidFill>
                <a:effectLst/>
                <a:latin typeface="VAGRounded"/>
              </a:rPr>
              <a:t>Mae’r </a:t>
            </a:r>
            <a:r>
              <a:rPr lang="en-GB" b="0" i="0" dirty="0" err="1">
                <a:solidFill>
                  <a:srgbClr val="212529"/>
                </a:solidFill>
                <a:effectLst/>
                <a:latin typeface="VAGRounded"/>
              </a:rPr>
              <a:t>Comisiynydd</a:t>
            </a:r>
            <a:r>
              <a:rPr lang="en-GB" b="0" i="0" dirty="0">
                <a:solidFill>
                  <a:srgbClr val="212529"/>
                </a:solidFill>
                <a:effectLst/>
                <a:latin typeface="VAGRounded"/>
              </a:rPr>
              <a:t> hefyd wedi gwrando ar blant sy’n cael eu haddysg </a:t>
            </a:r>
            <a:r>
              <a:rPr lang="en-GB" b="0" i="0" dirty="0" err="1">
                <a:solidFill>
                  <a:srgbClr val="212529"/>
                </a:solidFill>
                <a:effectLst/>
                <a:latin typeface="VAGRounded"/>
              </a:rPr>
              <a:t>gartref</a:t>
            </a:r>
            <a:r>
              <a:rPr lang="en-GB" b="0" i="0" dirty="0">
                <a:solidFill>
                  <a:srgbClr val="212529"/>
                </a:solidFill>
                <a:effectLst/>
                <a:latin typeface="VAGRounded"/>
              </a:rPr>
              <a:t> a’u teuluoedd. Mae ystod </a:t>
            </a:r>
            <a:r>
              <a:rPr lang="en-GB" b="0" i="0" dirty="0" err="1">
                <a:solidFill>
                  <a:srgbClr val="212529"/>
                </a:solidFill>
                <a:effectLst/>
                <a:latin typeface="VAGRounded"/>
              </a:rPr>
              <a:t>eang</a:t>
            </a:r>
            <a:r>
              <a:rPr lang="en-GB" b="0" i="0" dirty="0">
                <a:solidFill>
                  <a:srgbClr val="212529"/>
                </a:solidFill>
                <a:effectLst/>
                <a:latin typeface="VAGRounded"/>
              </a:rPr>
              <a:t> o </a:t>
            </a:r>
            <a:r>
              <a:rPr lang="en-GB" b="0" i="0" dirty="0" err="1">
                <a:solidFill>
                  <a:srgbClr val="212529"/>
                </a:solidFill>
                <a:effectLst/>
                <a:latin typeface="VAGRounded"/>
              </a:rPr>
              <a:t>farn</a:t>
            </a:r>
            <a:r>
              <a:rPr lang="en-GB" b="0" i="0" dirty="0">
                <a:solidFill>
                  <a:srgbClr val="212529"/>
                </a:solidFill>
                <a:effectLst/>
                <a:latin typeface="VAGRounded"/>
              </a:rPr>
              <a:t> gan blant a </a:t>
            </a:r>
            <a:r>
              <a:rPr lang="en-GB" b="0" i="0" dirty="0" err="1">
                <a:solidFill>
                  <a:srgbClr val="212529"/>
                </a:solidFill>
                <a:effectLst/>
                <a:latin typeface="VAGRounded"/>
              </a:rPr>
              <a:t>phobl</a:t>
            </a:r>
            <a:r>
              <a:rPr lang="en-GB" b="0" i="0" dirty="0">
                <a:solidFill>
                  <a:srgbClr val="212529"/>
                </a:solidFill>
                <a:effectLst/>
                <a:latin typeface="VAGRounded"/>
              </a:rPr>
              <a:t> </a:t>
            </a:r>
            <a:r>
              <a:rPr lang="en-GB" b="0" i="0" dirty="0" err="1">
                <a:solidFill>
                  <a:srgbClr val="212529"/>
                </a:solidFill>
                <a:effectLst/>
                <a:latin typeface="VAGRounded"/>
              </a:rPr>
              <a:t>ifanc</a:t>
            </a:r>
            <a:r>
              <a:rPr lang="en-GB" b="0" i="0" dirty="0">
                <a:solidFill>
                  <a:srgbClr val="212529"/>
                </a:solidFill>
                <a:effectLst/>
                <a:latin typeface="VAGRounded"/>
              </a:rPr>
              <a:t> sy’n cael eu haddysg </a:t>
            </a:r>
            <a:r>
              <a:rPr lang="en-GB" b="0" i="0" dirty="0" err="1">
                <a:solidFill>
                  <a:srgbClr val="212529"/>
                </a:solidFill>
                <a:effectLst/>
                <a:latin typeface="VAGRounded"/>
              </a:rPr>
              <a:t>gartref</a:t>
            </a:r>
            <a:r>
              <a:rPr lang="en-GB" b="0" i="0" dirty="0">
                <a:solidFill>
                  <a:srgbClr val="212529"/>
                </a:solidFill>
                <a:effectLst/>
                <a:latin typeface="VAGRounded"/>
              </a:rPr>
              <a:t>. Mae rhai pobl </a:t>
            </a:r>
            <a:r>
              <a:rPr lang="en-GB" b="0" i="0" dirty="0" err="1">
                <a:solidFill>
                  <a:srgbClr val="212529"/>
                </a:solidFill>
                <a:effectLst/>
                <a:latin typeface="VAGRounded"/>
              </a:rPr>
              <a:t>ifanc</a:t>
            </a:r>
            <a:r>
              <a:rPr lang="en-GB" b="0" i="0" dirty="0">
                <a:solidFill>
                  <a:srgbClr val="212529"/>
                </a:solidFill>
                <a:effectLst/>
                <a:latin typeface="VAGRounded"/>
              </a:rPr>
              <a:t> wedi </a:t>
            </a:r>
            <a:r>
              <a:rPr lang="en-GB" b="0" i="0" dirty="0" err="1">
                <a:solidFill>
                  <a:srgbClr val="212529"/>
                </a:solidFill>
                <a:effectLst/>
                <a:latin typeface="VAGRounded"/>
              </a:rPr>
              <a:t>dweud</a:t>
            </a:r>
            <a:r>
              <a:rPr lang="en-GB" b="0" i="0" dirty="0">
                <a:solidFill>
                  <a:srgbClr val="212529"/>
                </a:solidFill>
                <a:effectLst/>
                <a:latin typeface="VAGRounded"/>
              </a:rPr>
              <a:t> wrth y </a:t>
            </a:r>
            <a:r>
              <a:rPr lang="en-GB" b="0" i="0" dirty="0" err="1">
                <a:solidFill>
                  <a:srgbClr val="212529"/>
                </a:solidFill>
                <a:effectLst/>
                <a:latin typeface="VAGRounded"/>
              </a:rPr>
              <a:t>Comisiynydd</a:t>
            </a:r>
            <a:r>
              <a:rPr lang="en-GB" b="0" i="0" dirty="0">
                <a:solidFill>
                  <a:srgbClr val="212529"/>
                </a:solidFill>
                <a:effectLst/>
                <a:latin typeface="VAGRounded"/>
              </a:rPr>
              <a:t> eu bod </a:t>
            </a:r>
            <a:r>
              <a:rPr lang="en-GB" b="0" i="0" dirty="0" err="1">
                <a:solidFill>
                  <a:srgbClr val="212529"/>
                </a:solidFill>
                <a:effectLst/>
                <a:latin typeface="VAGRounded"/>
              </a:rPr>
              <a:t>nhw</a:t>
            </a:r>
            <a:r>
              <a:rPr lang="en-GB" b="0" i="0" dirty="0">
                <a:solidFill>
                  <a:srgbClr val="212529"/>
                </a:solidFill>
                <a:effectLst/>
                <a:latin typeface="VAGRounded"/>
              </a:rPr>
              <a:t> </a:t>
            </a:r>
            <a:r>
              <a:rPr lang="en-GB" b="0" i="0" dirty="0" err="1">
                <a:solidFill>
                  <a:srgbClr val="212529"/>
                </a:solidFill>
                <a:effectLst/>
                <a:latin typeface="VAGRounded"/>
              </a:rPr>
              <a:t>eisiau</a:t>
            </a:r>
            <a:r>
              <a:rPr lang="en-GB" b="0" i="0" dirty="0">
                <a:solidFill>
                  <a:srgbClr val="212529"/>
                </a:solidFill>
                <a:effectLst/>
                <a:latin typeface="VAGRounded"/>
              </a:rPr>
              <a:t> i’r </a:t>
            </a:r>
            <a:r>
              <a:rPr lang="en-GB" b="0" i="0" dirty="0" err="1">
                <a:solidFill>
                  <a:srgbClr val="212529"/>
                </a:solidFill>
                <a:effectLst/>
                <a:latin typeface="VAGRounded"/>
              </a:rPr>
              <a:t>cyfreithiau</a:t>
            </a:r>
            <a:r>
              <a:rPr lang="en-GB" b="0" i="0" dirty="0">
                <a:solidFill>
                  <a:srgbClr val="212529"/>
                </a:solidFill>
                <a:effectLst/>
                <a:latin typeface="VAGRounded"/>
              </a:rPr>
              <a:t> gael eu newid. </a:t>
            </a:r>
            <a:r>
              <a:rPr lang="en-GB" b="0" i="0" dirty="0" err="1">
                <a:solidFill>
                  <a:srgbClr val="212529"/>
                </a:solidFill>
                <a:effectLst/>
                <a:latin typeface="VAGRounded"/>
              </a:rPr>
              <a:t>Dyw</a:t>
            </a:r>
            <a:r>
              <a:rPr lang="en-GB" b="0" i="0" dirty="0">
                <a:solidFill>
                  <a:srgbClr val="212529"/>
                </a:solidFill>
                <a:effectLst/>
                <a:latin typeface="VAGRounded"/>
              </a:rPr>
              <a:t> pobl </a:t>
            </a:r>
            <a:r>
              <a:rPr lang="en-GB" b="0" i="0" dirty="0" err="1">
                <a:solidFill>
                  <a:srgbClr val="212529"/>
                </a:solidFill>
                <a:effectLst/>
                <a:latin typeface="VAGRounded"/>
              </a:rPr>
              <a:t>ifanc</a:t>
            </a:r>
            <a:r>
              <a:rPr lang="en-GB" b="0" i="0" dirty="0">
                <a:solidFill>
                  <a:srgbClr val="212529"/>
                </a:solidFill>
                <a:effectLst/>
                <a:latin typeface="VAGRounded"/>
              </a:rPr>
              <a:t> eraill </a:t>
            </a:r>
            <a:r>
              <a:rPr lang="en-GB" b="0" i="0" dirty="0" err="1">
                <a:solidFill>
                  <a:srgbClr val="212529"/>
                </a:solidFill>
                <a:effectLst/>
                <a:latin typeface="VAGRounded"/>
              </a:rPr>
              <a:t>ddim</a:t>
            </a:r>
            <a:r>
              <a:rPr lang="en-GB" b="0" i="0" dirty="0">
                <a:solidFill>
                  <a:srgbClr val="212529"/>
                </a:solidFill>
                <a:effectLst/>
                <a:latin typeface="VAGRounded"/>
              </a:rPr>
              <a:t> am weld </a:t>
            </a:r>
            <a:r>
              <a:rPr lang="en-GB" b="0" i="0" dirty="0" err="1">
                <a:solidFill>
                  <a:srgbClr val="212529"/>
                </a:solidFill>
                <a:effectLst/>
                <a:latin typeface="VAGRounded"/>
              </a:rPr>
              <a:t>unrhyw</a:t>
            </a:r>
            <a:r>
              <a:rPr lang="en-GB" b="0" i="0" dirty="0">
                <a:solidFill>
                  <a:srgbClr val="212529"/>
                </a:solidFill>
                <a:effectLst/>
                <a:latin typeface="VAGRounded"/>
              </a:rPr>
              <a:t> </a:t>
            </a:r>
            <a:r>
              <a:rPr lang="en-GB" b="0" i="0" dirty="0" err="1">
                <a:solidFill>
                  <a:srgbClr val="212529"/>
                </a:solidFill>
                <a:effectLst/>
                <a:latin typeface="VAGRounded"/>
              </a:rPr>
              <a:t>newidiadau</a:t>
            </a:r>
            <a:r>
              <a:rPr lang="en-GB" b="0" i="0" dirty="0">
                <a:solidFill>
                  <a:srgbClr val="212529"/>
                </a:solidFill>
                <a:effectLst/>
                <a:latin typeface="VAGRounded"/>
              </a:rPr>
              <a: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Nghymru</a:t>
            </a:r>
            <a:r>
              <a:rPr lang="en-GB" b="0" i="0" dirty="0">
                <a:solidFill>
                  <a:srgbClr val="212529"/>
                </a:solidFill>
                <a:effectLst/>
                <a:latin typeface="VAGRounded"/>
              </a:rPr>
              <a:t>.</a:t>
            </a:r>
          </a:p>
          <a:p>
            <a:pPr algn="l"/>
            <a:r>
              <a:rPr lang="en-GB" b="1" i="0" dirty="0">
                <a:solidFill>
                  <a:srgbClr val="0072BB"/>
                </a:solidFill>
                <a:effectLst/>
                <a:latin typeface="VAGRounded"/>
              </a:rPr>
              <a:t>Pa </a:t>
            </a:r>
            <a:r>
              <a:rPr lang="en-GB" b="1" i="0" dirty="0" err="1">
                <a:solidFill>
                  <a:srgbClr val="0072BB"/>
                </a:solidFill>
                <a:effectLst/>
                <a:latin typeface="VAGRounded"/>
              </a:rPr>
              <a:t>gefnogaeth</a:t>
            </a:r>
            <a:r>
              <a:rPr lang="en-GB" b="1" i="0" dirty="0">
                <a:solidFill>
                  <a:srgbClr val="0072BB"/>
                </a:solidFill>
                <a:effectLst/>
                <a:latin typeface="VAGRounded"/>
              </a:rPr>
              <a:t> ychwanegol mae’r </a:t>
            </a:r>
            <a:r>
              <a:rPr lang="en-GB" b="1" i="0" dirty="0" err="1">
                <a:solidFill>
                  <a:srgbClr val="0072BB"/>
                </a:solidFill>
                <a:effectLst/>
                <a:latin typeface="VAGRounded"/>
              </a:rPr>
              <a:t>Comisiynydd</a:t>
            </a:r>
            <a:r>
              <a:rPr lang="en-GB" b="1" i="0" dirty="0">
                <a:solidFill>
                  <a:srgbClr val="0072BB"/>
                </a:solidFill>
                <a:effectLst/>
                <a:latin typeface="VAGRounded"/>
              </a:rPr>
              <a:t> </a:t>
            </a:r>
            <a:r>
              <a:rPr lang="en-GB" b="1" i="0" dirty="0" err="1">
                <a:solidFill>
                  <a:srgbClr val="0072BB"/>
                </a:solidFill>
                <a:effectLst/>
                <a:latin typeface="VAGRounded"/>
              </a:rPr>
              <a:t>eisiau</a:t>
            </a:r>
            <a:r>
              <a:rPr lang="en-GB" b="1" i="0" dirty="0">
                <a:solidFill>
                  <a:srgbClr val="0072BB"/>
                </a:solidFill>
                <a:effectLst/>
                <a:latin typeface="VAGRounded"/>
              </a:rPr>
              <a:t> ar gyfer plant sy’n cael eu haddysg </a:t>
            </a:r>
            <a:r>
              <a:rPr lang="en-GB" b="1" i="0" dirty="0" err="1">
                <a:solidFill>
                  <a:srgbClr val="0072BB"/>
                </a:solidFill>
                <a:effectLst/>
                <a:latin typeface="VAGRounded"/>
              </a:rPr>
              <a:t>gartref</a:t>
            </a:r>
            <a:r>
              <a:rPr lang="en-GB" b="1" i="0" dirty="0">
                <a:solidFill>
                  <a:srgbClr val="0072BB"/>
                </a:solidFill>
                <a:effectLst/>
                <a:latin typeface="VAGRounded"/>
              </a:rPr>
              <a:t>?</a:t>
            </a:r>
          </a:p>
          <a:p>
            <a:pPr algn="l"/>
            <a:r>
              <a:rPr lang="en-GB" b="0" i="0" dirty="0">
                <a:solidFill>
                  <a:srgbClr val="212529"/>
                </a:solidFill>
                <a:effectLst/>
                <a:latin typeface="VAGRounded"/>
              </a:rPr>
              <a:t>Trwy </a:t>
            </a:r>
            <a:r>
              <a:rPr lang="en-GB" b="0" i="0" dirty="0" err="1">
                <a:solidFill>
                  <a:srgbClr val="212529"/>
                </a:solidFill>
                <a:effectLst/>
                <a:latin typeface="VAGRounded"/>
              </a:rPr>
              <a:t>wrando</a:t>
            </a:r>
            <a:r>
              <a:rPr lang="en-GB" b="0" i="0" dirty="0">
                <a:solidFill>
                  <a:srgbClr val="212529"/>
                </a:solidFill>
                <a:effectLst/>
                <a:latin typeface="VAGRounded"/>
              </a:rPr>
              <a:t> ar blant sy’n cael eu haddysg </a:t>
            </a:r>
            <a:r>
              <a:rPr lang="en-GB" b="0" i="0" dirty="0" err="1">
                <a:solidFill>
                  <a:srgbClr val="212529"/>
                </a:solidFill>
                <a:effectLst/>
                <a:latin typeface="VAGRounded"/>
              </a:rPr>
              <a:t>gartref</a:t>
            </a:r>
            <a:r>
              <a:rPr lang="en-GB" b="0" i="0" dirty="0">
                <a:solidFill>
                  <a:srgbClr val="212529"/>
                </a:solidFill>
                <a:effectLst/>
                <a:latin typeface="VAGRounded"/>
              </a:rPr>
              <a:t> a’u teuluoedd, mae’r </a:t>
            </a:r>
            <a:r>
              <a:rPr lang="en-GB" b="0" i="0" dirty="0" err="1">
                <a:solidFill>
                  <a:srgbClr val="212529"/>
                </a:solidFill>
                <a:effectLst/>
                <a:latin typeface="VAGRounded"/>
              </a:rPr>
              <a:t>Comisiynydd</a:t>
            </a:r>
            <a:r>
              <a:rPr lang="en-GB" b="0" i="0" dirty="0">
                <a:solidFill>
                  <a:srgbClr val="212529"/>
                </a:solidFill>
                <a:effectLst/>
                <a:latin typeface="VAGRounded"/>
              </a:rPr>
              <a:t> wedi </a:t>
            </a:r>
            <a:r>
              <a:rPr lang="en-GB" b="0" i="0" dirty="0" err="1">
                <a:solidFill>
                  <a:srgbClr val="212529"/>
                </a:solidFill>
                <a:effectLst/>
                <a:latin typeface="VAGRounded"/>
              </a:rPr>
              <a:t>gofyn</a:t>
            </a:r>
            <a:r>
              <a:rPr lang="en-GB" b="0" i="0" dirty="0">
                <a:solidFill>
                  <a:srgbClr val="212529"/>
                </a:solidFill>
                <a:effectLst/>
                <a:latin typeface="VAGRounded"/>
              </a:rPr>
              <a:t> am </a:t>
            </a:r>
            <a:r>
              <a:rPr lang="en-GB" b="0" i="0" dirty="0" err="1">
                <a:solidFill>
                  <a:srgbClr val="212529"/>
                </a:solidFill>
                <a:effectLst/>
                <a:latin typeface="VAGRounded"/>
              </a:rPr>
              <a:t>ddarparu</a:t>
            </a:r>
            <a:r>
              <a:rPr lang="en-GB" b="0" i="0" dirty="0">
                <a:solidFill>
                  <a:srgbClr val="212529"/>
                </a:solidFill>
                <a:effectLst/>
                <a:latin typeface="VAGRounded"/>
              </a:rPr>
              <a:t> mwy o </a:t>
            </a:r>
            <a:r>
              <a:rPr lang="en-GB" b="0" i="0" dirty="0" err="1">
                <a:solidFill>
                  <a:srgbClr val="212529"/>
                </a:solidFill>
                <a:effectLst/>
                <a:latin typeface="VAGRounded"/>
              </a:rPr>
              <a:t>gefnogaeth</a:t>
            </a:r>
            <a:r>
              <a:rPr lang="en-GB" b="0" i="0" dirty="0">
                <a:solidFill>
                  <a:srgbClr val="212529"/>
                </a:solidFill>
                <a:effectLst/>
                <a:latin typeface="VAGRounded"/>
              </a:rPr>
              <a:t> i blant sy’n cael eu </a:t>
            </a:r>
            <a:r>
              <a:rPr lang="en-GB" b="0" i="0" dirty="0" err="1">
                <a:solidFill>
                  <a:srgbClr val="212529"/>
                </a:solidFill>
                <a:effectLst/>
                <a:latin typeface="VAGRounded"/>
              </a:rPr>
              <a:t>haddysgu</a:t>
            </a:r>
            <a:r>
              <a:rPr lang="en-GB" b="0" i="0" dirty="0">
                <a:solidFill>
                  <a:srgbClr val="212529"/>
                </a:solidFill>
                <a:effectLst/>
                <a:latin typeface="VAGRounded"/>
              </a:rPr>
              <a:t> </a:t>
            </a:r>
            <a:r>
              <a:rPr lang="en-GB" b="0" i="0" dirty="0" err="1">
                <a:solidFill>
                  <a:srgbClr val="212529"/>
                </a:solidFill>
                <a:effectLst/>
                <a:latin typeface="VAGRounded"/>
              </a:rPr>
              <a:t>gartref</a:t>
            </a:r>
            <a:r>
              <a:rPr lang="en-GB" b="0" i="0" dirty="0">
                <a:solidFill>
                  <a:srgbClr val="212529"/>
                </a:solidFill>
                <a:effectLst/>
                <a:latin typeface="VAGRounded"/>
              </a:rPr>
              <a:t> am </a:t>
            </a:r>
            <a:r>
              <a:rPr lang="en-GB" b="0" i="0" dirty="0" err="1">
                <a:solidFill>
                  <a:srgbClr val="212529"/>
                </a:solidFill>
                <a:effectLst/>
                <a:latin typeface="VAGRounded"/>
              </a:rPr>
              <a:t>faterion</a:t>
            </a:r>
            <a:r>
              <a:rPr lang="en-GB" b="0" i="0" dirty="0">
                <a:solidFill>
                  <a:srgbClr val="212529"/>
                </a:solidFill>
                <a:effectLst/>
                <a:latin typeface="VAGRounded"/>
              </a:rPr>
              <a:t> sy’n </a:t>
            </a:r>
            <a:r>
              <a:rPr lang="en-GB" b="0" i="0" dirty="0" err="1">
                <a:solidFill>
                  <a:srgbClr val="212529"/>
                </a:solidFill>
                <a:effectLst/>
                <a:latin typeface="VAGRounded"/>
              </a:rPr>
              <a:t>bwysig</a:t>
            </a:r>
            <a:r>
              <a:rPr lang="en-GB" b="0" i="0" dirty="0">
                <a:solidFill>
                  <a:srgbClr val="212529"/>
                </a:solidFill>
                <a:effectLst/>
                <a:latin typeface="VAGRounded"/>
              </a:rPr>
              <a:t> </a:t>
            </a:r>
            <a:r>
              <a:rPr lang="en-GB" b="0" i="0" dirty="0" err="1">
                <a:solidFill>
                  <a:srgbClr val="212529"/>
                </a:solidFill>
                <a:effectLst/>
                <a:latin typeface="VAGRounded"/>
              </a:rPr>
              <a:t>iddyn</a:t>
            </a:r>
            <a:r>
              <a:rPr lang="en-GB" b="0" i="0" dirty="0">
                <a:solidFill>
                  <a:srgbClr val="212529"/>
                </a:solidFill>
                <a:effectLst/>
                <a:latin typeface="VAGRounded"/>
              </a:rPr>
              <a:t> </a:t>
            </a:r>
            <a:r>
              <a:rPr lang="en-GB" b="0" i="0" dirty="0" err="1">
                <a:solidFill>
                  <a:srgbClr val="212529"/>
                </a:solidFill>
                <a:effectLst/>
                <a:latin typeface="VAGRounded"/>
              </a:rPr>
              <a:t>nhw</a:t>
            </a:r>
            <a:r>
              <a:rPr lang="en-GB" b="0" i="0" dirty="0">
                <a:solidFill>
                  <a:srgbClr val="212529"/>
                </a:solidFill>
                <a:effectLst/>
                <a:latin typeface="VAGRounded"/>
              </a:rPr>
              <a:t>. Er enghraifft, mae’r </a:t>
            </a:r>
            <a:r>
              <a:rPr lang="en-GB" b="0" i="0" dirty="0" err="1">
                <a:solidFill>
                  <a:srgbClr val="212529"/>
                </a:solidFill>
                <a:effectLst/>
                <a:latin typeface="VAGRounded"/>
              </a:rPr>
              <a:t>Comisiynydd</a:t>
            </a:r>
            <a:r>
              <a:rPr lang="en-GB" b="0" i="0" dirty="0">
                <a:solidFill>
                  <a:srgbClr val="212529"/>
                </a:solidFill>
                <a:effectLst/>
                <a:latin typeface="VAGRounded"/>
              </a:rPr>
              <a:t> wedi </a:t>
            </a:r>
            <a:r>
              <a:rPr lang="en-GB" b="0" i="0" dirty="0" err="1">
                <a:solidFill>
                  <a:srgbClr val="212529"/>
                </a:solidFill>
                <a:effectLst/>
                <a:latin typeface="VAGRounded"/>
              </a:rPr>
              <a:t>gofyn</a:t>
            </a:r>
            <a:r>
              <a:rPr lang="en-GB" b="0" i="0" dirty="0">
                <a:solidFill>
                  <a:srgbClr val="212529"/>
                </a:solidFill>
                <a:effectLst/>
                <a:latin typeface="VAGRounded"/>
              </a:rPr>
              <a:t> am fwy o </a:t>
            </a:r>
            <a:r>
              <a:rPr lang="en-GB" b="0" i="0" dirty="0" err="1">
                <a:solidFill>
                  <a:srgbClr val="212529"/>
                </a:solidFill>
                <a:effectLst/>
                <a:latin typeface="VAGRounded"/>
              </a:rPr>
              <a:t>gefnogaeth</a:t>
            </a:r>
            <a:r>
              <a:rPr lang="en-GB" b="0" i="0" dirty="0">
                <a:solidFill>
                  <a:srgbClr val="212529"/>
                </a:solidFill>
                <a:effectLst/>
                <a:latin typeface="VAGRounded"/>
              </a:rPr>
              <a:t> i </a:t>
            </a:r>
            <a:r>
              <a:rPr lang="en-GB" b="0" i="0" dirty="0" err="1">
                <a:solidFill>
                  <a:srgbClr val="212529"/>
                </a:solidFill>
                <a:effectLst/>
                <a:latin typeface="VAGRounded"/>
              </a:rPr>
              <a:t>bobl</a:t>
            </a:r>
            <a:r>
              <a:rPr lang="en-GB" b="0" i="0" dirty="0">
                <a:solidFill>
                  <a:srgbClr val="212529"/>
                </a:solidFill>
                <a:effectLst/>
                <a:latin typeface="VAGRounded"/>
              </a:rPr>
              <a:t> </a:t>
            </a:r>
            <a:r>
              <a:rPr lang="en-GB" b="0" i="0" dirty="0" err="1">
                <a:solidFill>
                  <a:srgbClr val="212529"/>
                </a:solidFill>
                <a:effectLst/>
                <a:latin typeface="VAGRounded"/>
              </a:rPr>
              <a:t>ifanc</a:t>
            </a:r>
            <a:r>
              <a:rPr lang="en-GB" b="0" i="0" dirty="0">
                <a:solidFill>
                  <a:srgbClr val="212529"/>
                </a:solidFill>
                <a:effectLst/>
                <a:latin typeface="VAGRounded"/>
              </a:rPr>
              <a:t> sy’n cael eu </a:t>
            </a:r>
            <a:r>
              <a:rPr lang="en-GB" b="0" i="0" dirty="0" err="1">
                <a:solidFill>
                  <a:srgbClr val="212529"/>
                </a:solidFill>
                <a:effectLst/>
                <a:latin typeface="VAGRounded"/>
              </a:rPr>
              <a:t>haddysgu</a:t>
            </a:r>
            <a:r>
              <a:rPr lang="en-GB" b="0" i="0" dirty="0">
                <a:solidFill>
                  <a:srgbClr val="212529"/>
                </a:solidFill>
                <a:effectLst/>
                <a:latin typeface="VAGRounded"/>
              </a:rPr>
              <a:t> </a:t>
            </a:r>
            <a:r>
              <a:rPr lang="en-GB" b="0" i="0" dirty="0" err="1">
                <a:solidFill>
                  <a:srgbClr val="212529"/>
                </a:solidFill>
                <a:effectLst/>
                <a:latin typeface="VAGRounded"/>
              </a:rPr>
              <a:t>gartref</a:t>
            </a:r>
            <a:r>
              <a:rPr lang="en-GB" b="0" i="0" dirty="0">
                <a:solidFill>
                  <a:srgbClr val="212529"/>
                </a:solidFill>
                <a:effectLst/>
                <a:latin typeface="VAGRounded"/>
              </a:rPr>
              <a:t> </a:t>
            </a:r>
            <a:r>
              <a:rPr lang="en-GB" b="0" i="0" dirty="0" err="1">
                <a:solidFill>
                  <a:srgbClr val="212529"/>
                </a:solidFill>
                <a:effectLst/>
                <a:latin typeface="VAGRounded"/>
              </a:rPr>
              <a:t>sefyll</a:t>
            </a:r>
            <a:r>
              <a:rPr lang="en-GB" b="0" i="0" dirty="0">
                <a:solidFill>
                  <a:srgbClr val="212529"/>
                </a:solidFill>
                <a:effectLst/>
                <a:latin typeface="VAGRounded"/>
              </a:rPr>
              <a:t> </a:t>
            </a:r>
            <a:r>
              <a:rPr lang="en-GB" b="0" i="0" dirty="0" err="1">
                <a:solidFill>
                  <a:srgbClr val="212529"/>
                </a:solidFill>
                <a:effectLst/>
                <a:latin typeface="VAGRounded"/>
              </a:rPr>
              <a:t>cymwysterau</a:t>
            </a:r>
            <a:r>
              <a:rPr lang="en-GB" b="0" i="0" dirty="0">
                <a:solidFill>
                  <a:srgbClr val="212529"/>
                </a:solidFill>
                <a:effectLst/>
                <a:latin typeface="VAGRounded"/>
              </a:rPr>
              <a:t>, a </a:t>
            </a:r>
            <a:r>
              <a:rPr lang="en-GB" b="0" i="0" dirty="0" err="1">
                <a:solidFill>
                  <a:srgbClr val="212529"/>
                </a:solidFill>
                <a:effectLst/>
                <a:latin typeface="VAGRounded"/>
              </a:rPr>
              <a:t>rhagor</a:t>
            </a:r>
            <a:r>
              <a:rPr lang="en-GB" b="0" i="0" dirty="0">
                <a:solidFill>
                  <a:srgbClr val="212529"/>
                </a:solidFill>
                <a:effectLst/>
                <a:latin typeface="VAGRounded"/>
              </a:rPr>
              <a:t> o </a:t>
            </a:r>
            <a:r>
              <a:rPr lang="en-GB" b="0" i="0" dirty="0" err="1">
                <a:solidFill>
                  <a:srgbClr val="212529"/>
                </a:solidFill>
                <a:effectLst/>
                <a:latin typeface="VAGRounded"/>
              </a:rPr>
              <a:t>wybodaeth</a:t>
            </a:r>
            <a:r>
              <a:rPr lang="en-GB" b="0" i="0" dirty="0">
                <a:solidFill>
                  <a:srgbClr val="212529"/>
                </a:solidFill>
                <a:effectLst/>
                <a:latin typeface="VAGRounded"/>
              </a:rPr>
              <a:t> er mwyn </a:t>
            </a:r>
            <a:r>
              <a:rPr lang="en-GB" b="0" i="0" dirty="0" err="1">
                <a:solidFill>
                  <a:srgbClr val="212529"/>
                </a:solidFill>
                <a:effectLst/>
                <a:latin typeface="VAGRounded"/>
              </a:rPr>
              <a:t>iddyn</a:t>
            </a:r>
            <a:r>
              <a:rPr lang="en-GB" b="0" i="0" dirty="0">
                <a:solidFill>
                  <a:srgbClr val="212529"/>
                </a:solidFill>
                <a:effectLst/>
                <a:latin typeface="VAGRounded"/>
              </a:rPr>
              <a:t> </a:t>
            </a:r>
            <a:r>
              <a:rPr lang="en-GB" b="0" i="0" dirty="0" err="1">
                <a:solidFill>
                  <a:srgbClr val="212529"/>
                </a:solidFill>
                <a:effectLst/>
                <a:latin typeface="VAGRounded"/>
              </a:rPr>
              <a:t>nhw</a:t>
            </a:r>
            <a:r>
              <a:rPr lang="en-GB" b="0" i="0" dirty="0">
                <a:solidFill>
                  <a:srgbClr val="212529"/>
                </a:solidFill>
                <a:effectLst/>
                <a:latin typeface="VAGRounded"/>
              </a:rPr>
              <a:t> </a:t>
            </a:r>
            <a:r>
              <a:rPr lang="en-GB" b="0" i="0" dirty="0" err="1">
                <a:solidFill>
                  <a:srgbClr val="212529"/>
                </a:solidFill>
                <a:effectLst/>
                <a:latin typeface="VAGRounded"/>
              </a:rPr>
              <a:t>fedru</a:t>
            </a:r>
            <a:r>
              <a:rPr lang="en-GB" b="0" i="0" dirty="0">
                <a:solidFill>
                  <a:srgbClr val="212529"/>
                </a:solidFill>
                <a:effectLst/>
                <a:latin typeface="VAGRounded"/>
              </a:rPr>
              <a:t> cael cefnogaeth iechyd meddwl a </a:t>
            </a:r>
            <a:r>
              <a:rPr lang="en-GB" b="0" i="0" dirty="0" err="1">
                <a:solidFill>
                  <a:srgbClr val="212529"/>
                </a:solidFill>
                <a:effectLst/>
                <a:latin typeface="VAGRounded"/>
              </a:rPr>
              <a:t>llesiant</a:t>
            </a:r>
            <a:r>
              <a:rPr lang="en-GB" b="0" i="0" dirty="0">
                <a:solidFill>
                  <a:srgbClr val="212529"/>
                </a:solidFill>
                <a:effectLst/>
                <a:latin typeface="VAGRounded"/>
              </a:rPr>
              <a:t>.</a:t>
            </a:r>
          </a:p>
          <a:p>
            <a:pPr algn="l"/>
            <a:r>
              <a:rPr lang="en-GB" b="1" i="0" dirty="0">
                <a:solidFill>
                  <a:srgbClr val="0072BB"/>
                </a:solidFill>
                <a:effectLst/>
                <a:latin typeface="VAGRounded"/>
              </a:rPr>
              <a:t>Sut mae’r </a:t>
            </a:r>
            <a:r>
              <a:rPr lang="en-GB" b="1" i="0" dirty="0" err="1">
                <a:solidFill>
                  <a:srgbClr val="0072BB"/>
                </a:solidFill>
                <a:effectLst/>
                <a:latin typeface="VAGRounded"/>
              </a:rPr>
              <a:t>Llywodraeth</a:t>
            </a:r>
            <a:r>
              <a:rPr lang="en-GB" b="1" i="0" dirty="0">
                <a:solidFill>
                  <a:srgbClr val="0072BB"/>
                </a:solidFill>
                <a:effectLst/>
                <a:latin typeface="VAGRounded"/>
              </a:rPr>
              <a:t> wedi </a:t>
            </a:r>
            <a:r>
              <a:rPr lang="en-GB" b="1" i="0" dirty="0" err="1">
                <a:solidFill>
                  <a:srgbClr val="0072BB"/>
                </a:solidFill>
                <a:effectLst/>
                <a:latin typeface="VAGRounded"/>
              </a:rPr>
              <a:t>ymateb</a:t>
            </a:r>
            <a:r>
              <a:rPr lang="en-GB" b="1" i="0" dirty="0">
                <a:solidFill>
                  <a:srgbClr val="0072BB"/>
                </a:solidFill>
                <a:effectLst/>
                <a:latin typeface="VAGRounded"/>
              </a:rPr>
              <a:t> i </a:t>
            </a:r>
            <a:r>
              <a:rPr lang="en-GB" b="1" i="0" dirty="0" err="1">
                <a:solidFill>
                  <a:srgbClr val="0072BB"/>
                </a:solidFill>
                <a:effectLst/>
                <a:latin typeface="VAGRounded"/>
              </a:rPr>
              <a:t>alwadau’r</a:t>
            </a:r>
            <a:r>
              <a:rPr lang="en-GB" b="1" i="0" dirty="0">
                <a:solidFill>
                  <a:srgbClr val="0072BB"/>
                </a:solidFill>
                <a:effectLst/>
                <a:latin typeface="VAGRounded"/>
              </a:rPr>
              <a:t> </a:t>
            </a:r>
            <a:r>
              <a:rPr lang="en-GB" b="1" i="0" dirty="0" err="1">
                <a:solidFill>
                  <a:srgbClr val="0072BB"/>
                </a:solidFill>
                <a:effectLst/>
                <a:latin typeface="VAGRounded"/>
              </a:rPr>
              <a:t>Comisiynydd</a:t>
            </a:r>
            <a:r>
              <a:rPr lang="en-GB" b="1" i="0" dirty="0">
                <a:solidFill>
                  <a:srgbClr val="0072BB"/>
                </a:solidFill>
                <a:effectLst/>
                <a:latin typeface="VAGRounded"/>
              </a:rPr>
              <a:t>?</a:t>
            </a:r>
          </a:p>
          <a:p>
            <a:pPr algn="l"/>
            <a:r>
              <a:rPr lang="en-GB" b="0" i="0" dirty="0">
                <a:solidFill>
                  <a:srgbClr val="212529"/>
                </a:solidFill>
                <a:effectLst/>
                <a:latin typeface="VAGRounded"/>
              </a:rPr>
              <a:t>Ym mis </a:t>
            </a:r>
            <a:r>
              <a:rPr lang="en-GB" b="0" i="0" dirty="0" err="1">
                <a:solidFill>
                  <a:srgbClr val="212529"/>
                </a:solidFill>
                <a:effectLst/>
                <a:latin typeface="VAGRounded"/>
              </a:rPr>
              <a:t>Chwefror</a:t>
            </a:r>
            <a:r>
              <a:rPr lang="en-GB" b="0" i="0" dirty="0">
                <a:solidFill>
                  <a:srgbClr val="212529"/>
                </a:solidFill>
                <a:effectLst/>
                <a:latin typeface="VAGRounded"/>
              </a:rPr>
              <a:t> 2021, </a:t>
            </a:r>
            <a:r>
              <a:rPr lang="en-GB" b="1" i="0" u="sng" dirty="0" err="1">
                <a:solidFill>
                  <a:srgbClr val="0072BB"/>
                </a:solidFill>
                <a:effectLst/>
                <a:latin typeface="VAGRounded"/>
                <a:hlinkClick r:id="rId5"/>
              </a:rPr>
              <a:t>fe</a:t>
            </a:r>
            <a:r>
              <a:rPr lang="en-GB" b="1" i="0" u="sng" dirty="0">
                <a:solidFill>
                  <a:srgbClr val="0072BB"/>
                </a:solidFill>
                <a:effectLst/>
                <a:latin typeface="VAGRounded"/>
                <a:hlinkClick r:id="rId5"/>
              </a:rPr>
              <a:t> </a:t>
            </a:r>
            <a:r>
              <a:rPr lang="en-GB" b="1" i="0" u="sng" dirty="0" err="1">
                <a:solidFill>
                  <a:srgbClr val="0072BB"/>
                </a:solidFill>
                <a:effectLst/>
                <a:latin typeface="VAGRounded"/>
                <a:hlinkClick r:id="rId5"/>
              </a:rPr>
              <a:t>gyhoeddon</a:t>
            </a:r>
            <a:r>
              <a:rPr lang="en-GB" b="1" i="0" u="sng" dirty="0">
                <a:solidFill>
                  <a:srgbClr val="0072BB"/>
                </a:solidFill>
                <a:effectLst/>
                <a:latin typeface="VAGRounded"/>
                <a:hlinkClick r:id="rId5"/>
              </a:rPr>
              <a:t> </a:t>
            </a:r>
            <a:r>
              <a:rPr lang="en-GB" b="1" i="0" u="sng" dirty="0" err="1">
                <a:solidFill>
                  <a:srgbClr val="0072BB"/>
                </a:solidFill>
                <a:effectLst/>
                <a:latin typeface="VAGRounded"/>
                <a:hlinkClick r:id="rId5"/>
              </a:rPr>
              <a:t>ni</a:t>
            </a:r>
            <a:r>
              <a:rPr lang="en-GB" b="1" i="0" u="sng" dirty="0">
                <a:solidFill>
                  <a:srgbClr val="0072BB"/>
                </a:solidFill>
                <a:effectLst/>
                <a:latin typeface="VAGRounded"/>
                <a:hlinkClick r:id="rId5"/>
              </a:rPr>
              <a:t> ein </a:t>
            </a:r>
            <a:r>
              <a:rPr lang="en-GB" b="1" i="0" u="sng" dirty="0" err="1">
                <a:solidFill>
                  <a:srgbClr val="0072BB"/>
                </a:solidFill>
                <a:effectLst/>
                <a:latin typeface="VAGRounded"/>
                <a:hlinkClick r:id="rId5"/>
              </a:rPr>
              <a:t>hadolygiad</a:t>
            </a:r>
            <a:r>
              <a:rPr lang="en-GB" b="0" i="0" dirty="0">
                <a:solidFill>
                  <a:srgbClr val="212529"/>
                </a:solidFill>
                <a:effectLst/>
                <a:latin typeface="VAGRounded"/>
              </a:rPr>
              <a:t> </a:t>
            </a:r>
            <a:r>
              <a:rPr lang="en-GB" b="0" i="0" dirty="0" err="1">
                <a:solidFill>
                  <a:srgbClr val="212529"/>
                </a:solidFill>
                <a:effectLst/>
                <a:latin typeface="VAGRounded"/>
              </a:rPr>
              <a:t>helaeth</a:t>
            </a:r>
            <a:r>
              <a:rPr lang="en-GB" b="0" i="0" dirty="0">
                <a:solidFill>
                  <a:srgbClr val="212529"/>
                </a:solidFill>
                <a:effectLst/>
                <a:latin typeface="VAGRounded"/>
              </a:rPr>
              <a:t> o </a:t>
            </a:r>
            <a:r>
              <a:rPr lang="en-GB" b="0" i="0" dirty="0" err="1">
                <a:solidFill>
                  <a:srgbClr val="212529"/>
                </a:solidFill>
                <a:effectLst/>
                <a:latin typeface="VAGRounded"/>
              </a:rPr>
              <a:t>weithredoedd</a:t>
            </a:r>
            <a:r>
              <a:rPr lang="en-GB" b="0" i="0" dirty="0">
                <a:solidFill>
                  <a:srgbClr val="212529"/>
                </a:solidFill>
                <a:effectLst/>
                <a:latin typeface="VAGRounded"/>
              </a:rPr>
              <a:t> y </a:t>
            </a:r>
            <a:r>
              <a:rPr lang="en-GB" b="0" i="0" dirty="0" err="1">
                <a:solidFill>
                  <a:srgbClr val="212529"/>
                </a:solidFill>
                <a:effectLst/>
                <a:latin typeface="VAGRounded"/>
              </a:rPr>
              <a:t>Llywodraeth</a:t>
            </a:r>
            <a:r>
              <a:rPr lang="en-GB" b="0" i="0" dirty="0">
                <a:solidFill>
                  <a:srgbClr val="212529"/>
                </a:solidFill>
                <a:effectLst/>
                <a:latin typeface="VAGRounded"/>
              </a:rPr>
              <a:t> ar addysg </a:t>
            </a:r>
            <a:r>
              <a:rPr lang="en-GB" b="0" i="0" dirty="0" err="1">
                <a:solidFill>
                  <a:srgbClr val="212529"/>
                </a:solidFill>
                <a:effectLst/>
                <a:latin typeface="VAGRounded"/>
              </a:rPr>
              <a:t>ddewisol</a:t>
            </a:r>
            <a:r>
              <a:rPr lang="en-GB" b="0" i="0" dirty="0">
                <a:solidFill>
                  <a:srgbClr val="212529"/>
                </a:solidFill>
                <a:effectLst/>
                <a:latin typeface="VAGRounded"/>
              </a:rPr>
              <a:t> yn y </a:t>
            </a:r>
            <a:r>
              <a:rPr lang="en-GB" b="0" i="0" dirty="0" err="1">
                <a:solidFill>
                  <a:srgbClr val="212529"/>
                </a:solidFill>
                <a:effectLst/>
                <a:latin typeface="VAGRounded"/>
              </a:rPr>
              <a:t>cartref</a:t>
            </a:r>
            <a:r>
              <a:rPr lang="en-GB" b="0" i="0" dirty="0">
                <a:solidFill>
                  <a:srgbClr val="212529"/>
                </a:solidFill>
                <a:effectLst/>
                <a:latin typeface="VAGRounded"/>
              </a:rPr>
              <a:t>.</a:t>
            </a:r>
          </a:p>
          <a:p>
            <a:pPr algn="l"/>
            <a:r>
              <a:rPr lang="en-GB" b="0" i="0" dirty="0" err="1">
                <a:solidFill>
                  <a:srgbClr val="212529"/>
                </a:solidFill>
                <a:effectLst/>
                <a:latin typeface="VAGRounded"/>
              </a:rPr>
              <a:t>Canfu’r</a:t>
            </a:r>
            <a:r>
              <a:rPr lang="en-GB" b="0" i="0" dirty="0">
                <a:solidFill>
                  <a:srgbClr val="212529"/>
                </a:solidFill>
                <a:effectLst/>
                <a:latin typeface="VAGRounded"/>
              </a:rPr>
              <a:t> </a:t>
            </a:r>
            <a:r>
              <a:rPr lang="en-GB" b="0" i="0" dirty="0" err="1">
                <a:solidFill>
                  <a:srgbClr val="212529"/>
                </a:solidFill>
                <a:effectLst/>
                <a:latin typeface="VAGRounded"/>
              </a:rPr>
              <a:t>Adolygiad</a:t>
            </a:r>
            <a:r>
              <a:rPr lang="en-GB" b="0" i="0" dirty="0">
                <a:solidFill>
                  <a:srgbClr val="212529"/>
                </a:solidFill>
                <a:effectLst/>
                <a:latin typeface="VAGRounded"/>
              </a:rPr>
              <a:t> </a:t>
            </a:r>
            <a:r>
              <a:rPr lang="en-GB" b="1" i="0" dirty="0">
                <a:solidFill>
                  <a:srgbClr val="000000"/>
                </a:solidFill>
                <a:effectLst/>
                <a:latin typeface="VAGRounded"/>
              </a:rPr>
              <a:t>na </a:t>
            </a:r>
            <a:r>
              <a:rPr lang="en-GB" b="1" i="0" dirty="0" err="1">
                <a:solidFill>
                  <a:srgbClr val="000000"/>
                </a:solidFill>
                <a:effectLst/>
                <a:latin typeface="VAGRounded"/>
              </a:rPr>
              <a:t>fyddai</a:t>
            </a:r>
            <a:r>
              <a:rPr lang="en-GB" b="0" i="0" dirty="0">
                <a:solidFill>
                  <a:srgbClr val="212529"/>
                </a:solidFill>
                <a:effectLst/>
                <a:latin typeface="VAGRounded"/>
              </a:rPr>
              <a:t> </a:t>
            </a:r>
            <a:r>
              <a:rPr lang="en-GB" b="0" i="0" dirty="0" err="1">
                <a:solidFill>
                  <a:srgbClr val="212529"/>
                </a:solidFill>
                <a:effectLst/>
                <a:latin typeface="VAGRounded"/>
              </a:rPr>
              <a:t>cynigion</a:t>
            </a:r>
            <a:r>
              <a:rPr lang="en-GB" b="0" i="0" dirty="0">
                <a:solidFill>
                  <a:srgbClr val="212529"/>
                </a:solidFill>
                <a:effectLst/>
                <a:latin typeface="VAGRounded"/>
              </a:rPr>
              <a:t> y </a:t>
            </a:r>
            <a:r>
              <a:rPr lang="en-GB" b="0" i="0" dirty="0" err="1">
                <a:solidFill>
                  <a:srgbClr val="212529"/>
                </a:solidFill>
                <a:effectLst/>
                <a:latin typeface="VAGRounded"/>
              </a:rPr>
              <a:t>Llywodraeth</a:t>
            </a:r>
            <a:r>
              <a:rPr lang="en-GB" b="0" i="0" dirty="0">
                <a:solidFill>
                  <a:srgbClr val="212529"/>
                </a:solidFill>
                <a:effectLst/>
                <a:latin typeface="VAGRounded"/>
              </a:rPr>
              <a:t> 2019/20 ar gyfer is-</a:t>
            </a:r>
            <a:r>
              <a:rPr lang="en-GB" b="0" i="0" dirty="0" err="1">
                <a:solidFill>
                  <a:srgbClr val="212529"/>
                </a:solidFill>
                <a:effectLst/>
                <a:latin typeface="VAGRounded"/>
              </a:rPr>
              <a:t>ddeddfwriaeth</a:t>
            </a:r>
            <a:r>
              <a:rPr lang="en-GB" b="0" i="0" dirty="0">
                <a:solidFill>
                  <a:srgbClr val="212529"/>
                </a:solidFill>
                <a:effectLst/>
                <a:latin typeface="VAGRounded"/>
              </a:rPr>
              <a:t> (</a:t>
            </a:r>
            <a:r>
              <a:rPr lang="en-GB" b="0" i="0" dirty="0" err="1">
                <a:solidFill>
                  <a:srgbClr val="212529"/>
                </a:solidFill>
                <a:effectLst/>
                <a:latin typeface="VAGRounded"/>
              </a:rPr>
              <a:t>rheoliadau</a:t>
            </a:r>
            <a:r>
              <a:rPr lang="en-GB" b="0" i="0" dirty="0">
                <a:solidFill>
                  <a:srgbClr val="212529"/>
                </a:solidFill>
                <a:effectLst/>
                <a:latin typeface="VAGRounded"/>
              </a:rPr>
              <a:t> a </a:t>
            </a:r>
            <a:r>
              <a:rPr lang="en-GB" b="0" i="0" dirty="0" err="1">
                <a:solidFill>
                  <a:srgbClr val="212529"/>
                </a:solidFill>
                <a:effectLst/>
                <a:latin typeface="VAGRounded"/>
              </a:rPr>
              <a:t>chanllawiau</a:t>
            </a:r>
            <a:r>
              <a:rPr lang="en-GB" b="0" i="0" dirty="0">
                <a:solidFill>
                  <a:srgbClr val="212529"/>
                </a:solidFill>
                <a:effectLst/>
                <a:latin typeface="VAGRounded"/>
              </a:rPr>
              <a:t> </a:t>
            </a:r>
            <a:r>
              <a:rPr lang="en-GB" b="0" i="0" dirty="0" err="1">
                <a:solidFill>
                  <a:srgbClr val="212529"/>
                </a:solidFill>
                <a:effectLst/>
                <a:latin typeface="VAGRounded"/>
              </a:rPr>
              <a:t>statudol</a:t>
            </a:r>
            <a:r>
              <a:rPr lang="en-GB" b="0" i="0" dirty="0">
                <a:solidFill>
                  <a:srgbClr val="212529"/>
                </a:solidFill>
                <a:effectLst/>
                <a:latin typeface="VAGRounded"/>
              </a:rPr>
              <a:t>) yn gallu cyflawni eu nod polisi </a:t>
            </a:r>
            <a:r>
              <a:rPr lang="en-GB" b="0" i="0" dirty="0" err="1">
                <a:solidFill>
                  <a:srgbClr val="212529"/>
                </a:solidFill>
                <a:effectLst/>
                <a:latin typeface="VAGRounded"/>
              </a:rPr>
              <a:t>datganedig</a:t>
            </a:r>
            <a:r>
              <a:rPr lang="en-GB" b="0" i="0" dirty="0">
                <a:solidFill>
                  <a:srgbClr val="212529"/>
                </a:solidFill>
                <a:effectLst/>
                <a:latin typeface="VAGRounded"/>
              </a:rPr>
              <a:t>, </a:t>
            </a:r>
            <a:r>
              <a:rPr lang="en-GB" b="0" i="0" dirty="0" err="1">
                <a:solidFill>
                  <a:srgbClr val="212529"/>
                </a:solidFill>
                <a:effectLst/>
                <a:latin typeface="VAGRounded"/>
              </a:rPr>
              <a:t>sef</a:t>
            </a:r>
            <a:r>
              <a:rPr lang="en-GB" b="0" i="0" dirty="0">
                <a:solidFill>
                  <a:srgbClr val="212529"/>
                </a:solidFill>
                <a:effectLst/>
                <a:latin typeface="VAGRounded"/>
              </a:rPr>
              <a:t> </a:t>
            </a:r>
            <a:r>
              <a:rPr lang="en-GB" b="0" i="0" dirty="0" err="1">
                <a:solidFill>
                  <a:srgbClr val="212529"/>
                </a:solidFill>
                <a:effectLst/>
                <a:latin typeface="VAGRounded"/>
              </a:rPr>
              <a:t>bodloni</a:t>
            </a:r>
            <a:r>
              <a:rPr lang="en-GB" b="0" i="0" dirty="0">
                <a:solidFill>
                  <a:srgbClr val="212529"/>
                </a:solidFill>
                <a:effectLst/>
                <a:latin typeface="VAGRounded"/>
              </a:rPr>
              <a:t> tri </a:t>
            </a:r>
            <a:r>
              <a:rPr lang="en-GB" b="0" i="0" dirty="0" err="1">
                <a:solidFill>
                  <a:srgbClr val="212529"/>
                </a:solidFill>
                <a:effectLst/>
                <a:latin typeface="VAGRounded"/>
              </a:rPr>
              <a:t>phrawf</a:t>
            </a:r>
            <a:r>
              <a:rPr lang="en-GB" b="0" i="0" dirty="0">
                <a:solidFill>
                  <a:srgbClr val="212529"/>
                </a:solidFill>
                <a:effectLst/>
                <a:latin typeface="VAGRounded"/>
              </a:rPr>
              <a:t> y </a:t>
            </a:r>
            <a:r>
              <a:rPr lang="en-GB" b="0" i="0" dirty="0" err="1">
                <a:solidFill>
                  <a:srgbClr val="212529"/>
                </a:solidFill>
                <a:effectLst/>
                <a:latin typeface="VAGRounded"/>
              </a:rPr>
              <a:t>Comisiynydd</a:t>
            </a:r>
            <a:r>
              <a:rPr lang="en-GB" b="0" i="0" dirty="0">
                <a:solidFill>
                  <a:srgbClr val="212529"/>
                </a:solidFill>
                <a:effectLst/>
                <a:latin typeface="VAGRounded"/>
              </a:rPr>
              <a:t> yn </a:t>
            </a:r>
            <a:r>
              <a:rPr lang="en-GB" b="0" i="0" dirty="0" err="1">
                <a:solidFill>
                  <a:srgbClr val="212529"/>
                </a:solidFill>
                <a:effectLst/>
                <a:latin typeface="VAGRounded"/>
              </a:rPr>
              <a:t>llawn</a:t>
            </a:r>
            <a:r>
              <a:rPr lang="en-GB" b="0" i="0" dirty="0">
                <a:solidFill>
                  <a:srgbClr val="212529"/>
                </a:solidFill>
                <a:effectLst/>
                <a:latin typeface="VAGRounded"/>
              </a:rPr>
              <a:t>.</a:t>
            </a:r>
          </a:p>
          <a:p>
            <a:pPr algn="l"/>
            <a:r>
              <a:rPr lang="en-GB" b="0" i="0" dirty="0">
                <a:solidFill>
                  <a:srgbClr val="212529"/>
                </a:solidFill>
                <a:effectLst/>
                <a:latin typeface="VAGRounded"/>
              </a:rPr>
              <a:t>Y </a:t>
            </a:r>
            <a:r>
              <a:rPr lang="en-GB" b="0" i="0" dirty="0" err="1">
                <a:solidFill>
                  <a:srgbClr val="212529"/>
                </a:solidFill>
                <a:effectLst/>
                <a:latin typeface="VAGRounded"/>
              </a:rPr>
              <a:t>rheswm</a:t>
            </a:r>
            <a:r>
              <a:rPr lang="en-GB" b="0" i="0" dirty="0">
                <a:solidFill>
                  <a:srgbClr val="212529"/>
                </a:solidFill>
                <a:effectLst/>
                <a:latin typeface="VAGRounded"/>
              </a:rPr>
              <a:t> </a:t>
            </a:r>
            <a:r>
              <a:rPr lang="en-GB" b="0" i="0" dirty="0" err="1">
                <a:solidFill>
                  <a:srgbClr val="212529"/>
                </a:solidFill>
                <a:effectLst/>
                <a:latin typeface="VAGRounded"/>
              </a:rPr>
              <a:t>yw</a:t>
            </a:r>
            <a:r>
              <a:rPr lang="en-GB" b="0" i="0" dirty="0">
                <a:solidFill>
                  <a:srgbClr val="212529"/>
                </a:solidFill>
                <a:effectLst/>
                <a:latin typeface="VAGRounded"/>
              </a:rPr>
              <a:t>, nid yw’r </a:t>
            </a:r>
            <a:r>
              <a:rPr lang="en-GB" b="0" i="0" dirty="0" err="1">
                <a:solidFill>
                  <a:srgbClr val="212529"/>
                </a:solidFill>
                <a:effectLst/>
                <a:latin typeface="VAGRounded"/>
              </a:rPr>
              <a:t>ddeddfwriaeth</a:t>
            </a:r>
            <a:r>
              <a:rPr lang="en-GB" b="0" i="0" dirty="0">
                <a:solidFill>
                  <a:srgbClr val="212529"/>
                </a:solidFill>
                <a:effectLst/>
                <a:latin typeface="VAGRounded"/>
              </a:rPr>
              <a:t> </a:t>
            </a:r>
            <a:r>
              <a:rPr lang="en-GB" b="0" i="0" dirty="0" err="1">
                <a:solidFill>
                  <a:srgbClr val="212529"/>
                </a:solidFill>
                <a:effectLst/>
                <a:latin typeface="VAGRounded"/>
              </a:rPr>
              <a:t>bresennol</a:t>
            </a:r>
            <a:r>
              <a:rPr lang="en-GB" b="0" i="0" dirty="0">
                <a:solidFill>
                  <a:srgbClr val="212529"/>
                </a:solidFill>
                <a:effectLst/>
                <a:latin typeface="VAGRounded"/>
              </a:rPr>
              <a:t> yn rhoi </a:t>
            </a:r>
            <a:r>
              <a:rPr lang="en-GB" b="0" i="0" dirty="0" err="1">
                <a:solidFill>
                  <a:srgbClr val="212529"/>
                </a:solidFill>
                <a:effectLst/>
                <a:latin typeface="VAGRounded"/>
              </a:rPr>
              <a:t>pŵer</a:t>
            </a:r>
            <a:r>
              <a:rPr lang="en-GB" b="0" i="0" dirty="0">
                <a:solidFill>
                  <a:srgbClr val="212529"/>
                </a:solidFill>
                <a:effectLst/>
                <a:latin typeface="VAGRounded"/>
              </a:rPr>
              <a:t> i’r </a:t>
            </a:r>
            <a:r>
              <a:rPr lang="en-GB" b="0" i="0" dirty="0" err="1">
                <a:solidFill>
                  <a:srgbClr val="212529"/>
                </a:solidFill>
                <a:effectLst/>
                <a:latin typeface="VAGRounded"/>
              </a:rPr>
              <a:t>Llywodraeth</a:t>
            </a:r>
            <a:r>
              <a:rPr lang="en-GB" b="0" i="0" dirty="0">
                <a:solidFill>
                  <a:srgbClr val="212529"/>
                </a:solidFill>
                <a:effectLst/>
                <a:latin typeface="VAGRounded"/>
              </a:rPr>
              <a:t> ei gwneud </a:t>
            </a:r>
            <a:r>
              <a:rPr lang="en-GB" b="0" i="0" dirty="0" err="1">
                <a:solidFill>
                  <a:srgbClr val="212529"/>
                </a:solidFill>
                <a:effectLst/>
                <a:latin typeface="VAGRounded"/>
              </a:rPr>
              <a:t>hi’n</a:t>
            </a:r>
            <a:r>
              <a:rPr lang="en-GB" b="0" i="0" dirty="0">
                <a:solidFill>
                  <a:srgbClr val="212529"/>
                </a:solidFill>
                <a:effectLst/>
                <a:latin typeface="VAGRounded"/>
              </a:rPr>
              <a:t> </a:t>
            </a:r>
            <a:r>
              <a:rPr lang="en-GB" b="0" i="0" dirty="0" err="1">
                <a:solidFill>
                  <a:srgbClr val="212529"/>
                </a:solidFill>
                <a:effectLst/>
                <a:latin typeface="VAGRounded"/>
              </a:rPr>
              <a:t>ofynnol</a:t>
            </a:r>
            <a:r>
              <a:rPr lang="en-GB" b="0" i="0" dirty="0">
                <a:solidFill>
                  <a:srgbClr val="212529"/>
                </a:solidFill>
                <a:effectLst/>
                <a:latin typeface="VAGRounded"/>
              </a:rPr>
              <a:t> i bob plentyn gael eu gweld ac i siarad â </a:t>
            </a:r>
            <a:r>
              <a:rPr lang="en-GB" b="0" i="0" dirty="0" err="1">
                <a:solidFill>
                  <a:srgbClr val="212529"/>
                </a:solidFill>
                <a:effectLst/>
                <a:latin typeface="VAGRounded"/>
              </a:rPr>
              <a:t>nhw</a:t>
            </a:r>
            <a:r>
              <a:rPr lang="en-GB" b="0" i="0" dirty="0">
                <a:solidFill>
                  <a:srgbClr val="212529"/>
                </a:solidFill>
                <a:effectLst/>
                <a:latin typeface="VAGRounded"/>
              </a:rPr>
              <a:t> am eu haddysg. Mae’r </a:t>
            </a:r>
            <a:r>
              <a:rPr lang="en-GB" b="0" i="0" dirty="0" err="1">
                <a:solidFill>
                  <a:srgbClr val="212529"/>
                </a:solidFill>
                <a:effectLst/>
                <a:latin typeface="VAGRounded"/>
              </a:rPr>
              <a:t>canllawiau</a:t>
            </a:r>
            <a:r>
              <a:rPr lang="en-GB" b="0" i="0" dirty="0">
                <a:solidFill>
                  <a:srgbClr val="212529"/>
                </a:solidFill>
                <a:effectLst/>
                <a:latin typeface="VAGRounded"/>
              </a:rPr>
              <a:t> fel </a:t>
            </a:r>
            <a:r>
              <a:rPr lang="en-GB" b="0" i="0" dirty="0" err="1">
                <a:solidFill>
                  <a:srgbClr val="212529"/>
                </a:solidFill>
                <a:effectLst/>
                <a:latin typeface="VAGRounded"/>
              </a:rPr>
              <a:t>y’u</a:t>
            </a:r>
            <a:r>
              <a:rPr lang="en-GB" b="0" i="0" dirty="0">
                <a:solidFill>
                  <a:srgbClr val="212529"/>
                </a:solidFill>
                <a:effectLst/>
                <a:latin typeface="VAGRounded"/>
              </a:rPr>
              <a:t> </a:t>
            </a:r>
            <a:r>
              <a:rPr lang="en-GB" b="0" i="0" dirty="0" err="1">
                <a:solidFill>
                  <a:srgbClr val="212529"/>
                </a:solidFill>
                <a:effectLst/>
                <a:latin typeface="VAGRounded"/>
              </a:rPr>
              <a:t>drafftiwyd</a:t>
            </a:r>
            <a:r>
              <a:rPr lang="en-GB" b="0" i="0" dirty="0">
                <a:solidFill>
                  <a:srgbClr val="212529"/>
                </a:solidFill>
                <a:effectLst/>
                <a:latin typeface="VAGRounded"/>
              </a:rPr>
              <a:t> yn nodi y “dylai” hyn </a:t>
            </a:r>
            <a:r>
              <a:rPr lang="en-GB" b="0" i="0" dirty="0" err="1">
                <a:solidFill>
                  <a:srgbClr val="212529"/>
                </a:solidFill>
                <a:effectLst/>
                <a:latin typeface="VAGRounded"/>
              </a:rPr>
              <a:t>ddigwydd</a:t>
            </a:r>
            <a:r>
              <a:rPr lang="en-GB" b="0" i="0" dirty="0">
                <a:solidFill>
                  <a:srgbClr val="212529"/>
                </a:solidFill>
                <a:effectLst/>
                <a:latin typeface="VAGRounded"/>
              </a:rPr>
              <a:t>, ond </a:t>
            </a:r>
            <a:r>
              <a:rPr lang="en-GB" b="0" i="0" dirty="0" err="1">
                <a:solidFill>
                  <a:srgbClr val="212529"/>
                </a:solidFill>
                <a:effectLst/>
                <a:latin typeface="VAGRounded"/>
              </a:rPr>
              <a:t>roedd</a:t>
            </a:r>
            <a:r>
              <a:rPr lang="en-GB" b="0" i="0" dirty="0">
                <a:solidFill>
                  <a:srgbClr val="212529"/>
                </a:solidFill>
                <a:effectLst/>
                <a:latin typeface="VAGRounded"/>
              </a:rPr>
              <a:t> hyn yn parhau i fod yn </a:t>
            </a:r>
            <a:r>
              <a:rPr lang="en-GB" b="0" i="1" dirty="0">
                <a:solidFill>
                  <a:srgbClr val="212529"/>
                </a:solidFill>
                <a:effectLst/>
                <a:latin typeface="VAGRounded"/>
              </a:rPr>
              <a:t>loophole</a:t>
            </a:r>
            <a:r>
              <a:rPr lang="en-GB" b="0" i="0" dirty="0">
                <a:solidFill>
                  <a:srgbClr val="212529"/>
                </a:solidFill>
                <a:effectLst/>
                <a:latin typeface="VAGRounded"/>
              </a:rPr>
              <a:t>. </a:t>
            </a:r>
            <a:r>
              <a:rPr lang="en-GB" b="0" i="0" dirty="0" err="1">
                <a:solidFill>
                  <a:srgbClr val="212529"/>
                </a:solidFill>
                <a:effectLst/>
                <a:latin typeface="VAGRounded"/>
              </a:rPr>
              <a:t>Mynegodd</a:t>
            </a:r>
            <a:r>
              <a:rPr lang="en-GB" b="0" i="0" dirty="0">
                <a:solidFill>
                  <a:srgbClr val="212529"/>
                </a:solidFill>
                <a:effectLst/>
                <a:latin typeface="VAGRounded"/>
              </a:rPr>
              <a:t> timau </a:t>
            </a:r>
            <a:r>
              <a:rPr lang="en-GB" b="0" i="0" dirty="0" err="1">
                <a:solidFill>
                  <a:srgbClr val="212529"/>
                </a:solidFill>
                <a:effectLst/>
                <a:latin typeface="VAGRounded"/>
              </a:rPr>
              <a:t>cyfreithiol</a:t>
            </a:r>
            <a:r>
              <a:rPr lang="en-GB" b="0" i="0" dirty="0">
                <a:solidFill>
                  <a:srgbClr val="212529"/>
                </a:solidFill>
                <a:effectLst/>
                <a:latin typeface="VAGRounded"/>
              </a:rPr>
              <a:t> </a:t>
            </a:r>
            <a:r>
              <a:rPr lang="en-GB" b="0" i="0" dirty="0" err="1">
                <a:solidFill>
                  <a:srgbClr val="212529"/>
                </a:solidFill>
                <a:effectLst/>
                <a:latin typeface="VAGRounded"/>
              </a:rPr>
              <a:t>awdurdodau</a:t>
            </a:r>
            <a:r>
              <a:rPr lang="en-GB" b="0" i="0" dirty="0">
                <a:solidFill>
                  <a:srgbClr val="212529"/>
                </a:solidFill>
                <a:effectLst/>
                <a:latin typeface="VAGRounded"/>
              </a:rPr>
              <a:t> lleol </a:t>
            </a:r>
            <a:r>
              <a:rPr lang="en-GB" b="0" i="0" dirty="0" err="1">
                <a:solidFill>
                  <a:srgbClr val="212529"/>
                </a:solidFill>
                <a:effectLst/>
                <a:latin typeface="VAGRounded"/>
              </a:rPr>
              <a:t>amheuon</a:t>
            </a:r>
            <a:r>
              <a:rPr lang="en-GB" b="0" i="0" dirty="0">
                <a:solidFill>
                  <a:srgbClr val="212529"/>
                </a:solidFill>
                <a:effectLst/>
                <a:latin typeface="VAGRounded"/>
              </a:rPr>
              <a:t> hefyd.</a:t>
            </a:r>
          </a:p>
          <a:p>
            <a:pPr algn="l"/>
            <a:r>
              <a:rPr lang="en-GB" b="1" i="0" dirty="0" err="1">
                <a:solidFill>
                  <a:srgbClr val="0072BB"/>
                </a:solidFill>
                <a:effectLst/>
                <a:latin typeface="VAGRounded"/>
              </a:rPr>
              <a:t>Ymateb</a:t>
            </a:r>
            <a:r>
              <a:rPr lang="en-GB" b="1" i="0" dirty="0">
                <a:solidFill>
                  <a:srgbClr val="0072BB"/>
                </a:solidFill>
                <a:effectLst/>
                <a:latin typeface="VAGRounded"/>
              </a:rPr>
              <a:t> y </a:t>
            </a:r>
            <a:r>
              <a:rPr lang="en-GB" b="1" i="0" dirty="0" err="1">
                <a:solidFill>
                  <a:srgbClr val="0072BB"/>
                </a:solidFill>
                <a:effectLst/>
                <a:latin typeface="VAGRounded"/>
              </a:rPr>
              <a:t>Llywodraeth</a:t>
            </a:r>
            <a:endParaRPr lang="en-GB" b="1" i="0" dirty="0">
              <a:solidFill>
                <a:srgbClr val="0072BB"/>
              </a:solidFill>
              <a:effectLst/>
              <a:latin typeface="VAGRounded"/>
            </a:endParaRPr>
          </a:p>
          <a:p>
            <a:pPr algn="l"/>
            <a:r>
              <a:rPr lang="en-GB" b="0" i="0" dirty="0">
                <a:solidFill>
                  <a:srgbClr val="212529"/>
                </a:solidFill>
                <a:effectLst/>
                <a:latin typeface="VAGRounded"/>
              </a:rPr>
              <a:t>Mae </a:t>
            </a:r>
            <a:r>
              <a:rPr lang="en-GB" b="0" i="0" dirty="0" err="1">
                <a:solidFill>
                  <a:srgbClr val="212529"/>
                </a:solidFill>
                <a:effectLst/>
                <a:latin typeface="VAGRounded"/>
              </a:rPr>
              <a:t>ymateb</a:t>
            </a:r>
            <a:r>
              <a:rPr lang="en-GB" b="0" i="0" dirty="0">
                <a:solidFill>
                  <a:srgbClr val="212529"/>
                </a:solidFill>
                <a:effectLst/>
                <a:latin typeface="VAGRounded"/>
              </a:rPr>
              <a:t> </a:t>
            </a:r>
            <a:r>
              <a:rPr lang="en-GB" b="0" i="0" dirty="0" err="1">
                <a:solidFill>
                  <a:srgbClr val="212529"/>
                </a:solidFill>
                <a:effectLst/>
                <a:latin typeface="VAGRounded"/>
              </a:rPr>
              <a:t>Llywodraeth</a:t>
            </a:r>
            <a:r>
              <a:rPr lang="en-GB" b="0" i="0" dirty="0">
                <a:solidFill>
                  <a:srgbClr val="212529"/>
                </a:solidFill>
                <a:effectLst/>
                <a:latin typeface="VAGRounded"/>
              </a:rPr>
              <a:t> Cymru </a:t>
            </a:r>
            <a:r>
              <a:rPr lang="en-GB" b="1" i="0" u="sng" dirty="0">
                <a:solidFill>
                  <a:srgbClr val="0072BB"/>
                </a:solidFill>
                <a:effectLst/>
                <a:latin typeface="VAGRounded"/>
                <a:hlinkClick r:id="rId6"/>
              </a:rPr>
              <a:t>yn y PDF </a:t>
            </a:r>
            <a:r>
              <a:rPr lang="en-GB" b="1" i="0" u="sng" dirty="0" err="1">
                <a:solidFill>
                  <a:srgbClr val="0072BB"/>
                </a:solidFill>
                <a:effectLst/>
                <a:latin typeface="VAGRounded"/>
                <a:hlinkClick r:id="rId6"/>
              </a:rPr>
              <a:t>yma</a:t>
            </a:r>
            <a:r>
              <a:rPr lang="en-GB" b="1" i="0" u="sng" dirty="0">
                <a:solidFill>
                  <a:srgbClr val="0072BB"/>
                </a:solidFill>
                <a:effectLst/>
                <a:latin typeface="VAGRounded"/>
                <a:hlinkClick r:id="rId6"/>
              </a:rPr>
              <a:t>.</a:t>
            </a:r>
            <a:endParaRPr lang="en-GB" b="0" i="0" dirty="0">
              <a:solidFill>
                <a:srgbClr val="212529"/>
              </a:solidFill>
              <a:effectLst/>
              <a:latin typeface="VAGRounded"/>
            </a:endParaRPr>
          </a:p>
          <a:p>
            <a:pPr algn="l"/>
            <a:r>
              <a:rPr lang="en-GB" b="0" i="0" dirty="0">
                <a:solidFill>
                  <a:srgbClr val="212529"/>
                </a:solidFill>
                <a:effectLst/>
                <a:latin typeface="VAGRounded"/>
              </a:rPr>
              <a:t>Er bod y </a:t>
            </a:r>
            <a:r>
              <a:rPr lang="en-GB" b="0" i="0" dirty="0" err="1">
                <a:solidFill>
                  <a:srgbClr val="212529"/>
                </a:solidFill>
                <a:effectLst/>
                <a:latin typeface="VAGRounded"/>
              </a:rPr>
              <a:t>Llywodraeth</a:t>
            </a:r>
            <a:r>
              <a:rPr lang="en-GB" b="0" i="0" dirty="0">
                <a:solidFill>
                  <a:srgbClr val="212529"/>
                </a:solidFill>
                <a:effectLst/>
                <a:latin typeface="VAGRounded"/>
              </a:rPr>
              <a:t> wedi derbyn ein </a:t>
            </a:r>
            <a:r>
              <a:rPr lang="en-GB" b="0" i="0" dirty="0" err="1">
                <a:solidFill>
                  <a:srgbClr val="212529"/>
                </a:solidFill>
                <a:effectLst/>
                <a:latin typeface="VAGRounded"/>
              </a:rPr>
              <a:t>hargymhelliad</a:t>
            </a:r>
            <a:r>
              <a:rPr lang="en-GB" b="0" i="0" dirty="0">
                <a:solidFill>
                  <a:srgbClr val="212529"/>
                </a:solidFill>
                <a:effectLst/>
                <a:latin typeface="VAGRounded"/>
              </a:rPr>
              <a:t> am </a:t>
            </a:r>
            <a:r>
              <a:rPr lang="en-GB" b="0" i="0" dirty="0" err="1">
                <a:solidFill>
                  <a:srgbClr val="212529"/>
                </a:solidFill>
                <a:effectLst/>
                <a:latin typeface="VAGRounded"/>
              </a:rPr>
              <a:t>ddeddfwriaeth</a:t>
            </a:r>
            <a:r>
              <a:rPr lang="en-GB" b="0" i="0" dirty="0">
                <a:solidFill>
                  <a:srgbClr val="212529"/>
                </a:solidFill>
                <a:effectLst/>
                <a:latin typeface="VAGRounded"/>
              </a:rPr>
              <a:t> sylfaenol ar addysg </a:t>
            </a:r>
            <a:r>
              <a:rPr lang="en-GB" b="0" i="0" dirty="0" err="1">
                <a:solidFill>
                  <a:srgbClr val="212529"/>
                </a:solidFill>
                <a:effectLst/>
                <a:latin typeface="VAGRounded"/>
              </a:rPr>
              <a:t>ddewisol</a:t>
            </a:r>
            <a:r>
              <a:rPr lang="en-GB" b="0" i="0" dirty="0">
                <a:solidFill>
                  <a:srgbClr val="212529"/>
                </a:solidFill>
                <a:effectLst/>
                <a:latin typeface="VAGRounded"/>
              </a:rPr>
              <a:t> yn y </a:t>
            </a:r>
            <a:r>
              <a:rPr lang="en-GB" b="0" i="0" dirty="0" err="1">
                <a:solidFill>
                  <a:srgbClr val="212529"/>
                </a:solidFill>
                <a:effectLst/>
                <a:latin typeface="VAGRounded"/>
              </a:rPr>
              <a:t>cartref</a:t>
            </a:r>
            <a:r>
              <a:rPr lang="en-GB" b="0" i="0" dirty="0">
                <a:solidFill>
                  <a:srgbClr val="212529"/>
                </a:solidFill>
                <a:effectLst/>
                <a:latin typeface="VAGRounded"/>
              </a:rPr>
              <a:t> ‘mewn </a:t>
            </a:r>
            <a:r>
              <a:rPr lang="en-GB" b="0" i="0" dirty="0" err="1">
                <a:solidFill>
                  <a:srgbClr val="212529"/>
                </a:solidFill>
                <a:effectLst/>
                <a:latin typeface="VAGRounded"/>
              </a:rPr>
              <a:t>egwyddor</a:t>
            </a:r>
            <a:r>
              <a:rPr lang="en-GB" b="0" i="0" dirty="0">
                <a:solidFill>
                  <a:srgbClr val="212529"/>
                </a:solidFill>
                <a:effectLst/>
                <a:latin typeface="VAGRounded"/>
              </a:rPr>
              <a:t>’, mae wedi nodi wrth y </a:t>
            </a:r>
            <a:r>
              <a:rPr lang="en-GB" b="0" i="0" dirty="0" err="1">
                <a:solidFill>
                  <a:srgbClr val="212529"/>
                </a:solidFill>
                <a:effectLst/>
                <a:latin typeface="VAGRounded"/>
              </a:rPr>
              <a:t>Comisiynydd</a:t>
            </a:r>
            <a:r>
              <a:rPr lang="en-GB" b="0" i="0" dirty="0">
                <a:solidFill>
                  <a:srgbClr val="212529"/>
                </a:solidFill>
                <a:effectLst/>
                <a:latin typeface="VAGRounded"/>
              </a:rPr>
              <a:t> ei bod yn </a:t>
            </a:r>
            <a:r>
              <a:rPr lang="en-GB" b="0" i="0" dirty="0" err="1">
                <a:solidFill>
                  <a:srgbClr val="212529"/>
                </a:solidFill>
                <a:effectLst/>
                <a:latin typeface="VAGRounded"/>
              </a:rPr>
              <a:t>bwriadu</a:t>
            </a:r>
            <a:r>
              <a:rPr lang="en-GB" b="0" i="0" dirty="0">
                <a:solidFill>
                  <a:srgbClr val="212529"/>
                </a:solidFill>
                <a:effectLst/>
                <a:latin typeface="VAGRounded"/>
              </a:rPr>
              <a:t> </a:t>
            </a:r>
            <a:r>
              <a:rPr lang="en-GB" b="0" i="0" dirty="0" err="1">
                <a:solidFill>
                  <a:srgbClr val="212529"/>
                </a:solidFill>
                <a:effectLst/>
                <a:latin typeface="VAGRounded"/>
              </a:rPr>
              <a:t>cyflwyno</a:t>
            </a:r>
            <a:r>
              <a:rPr lang="en-GB" b="0" i="0" dirty="0">
                <a:solidFill>
                  <a:srgbClr val="212529"/>
                </a:solidFill>
                <a:effectLst/>
                <a:latin typeface="VAGRounded"/>
              </a:rPr>
              <a:t> is-</a:t>
            </a:r>
            <a:r>
              <a:rPr lang="en-GB" b="0" i="0" dirty="0" err="1">
                <a:solidFill>
                  <a:srgbClr val="212529"/>
                </a:solidFill>
                <a:effectLst/>
                <a:latin typeface="VAGRounded"/>
              </a:rPr>
              <a:t>ddeddfwriaeth</a:t>
            </a:r>
            <a:r>
              <a:rPr lang="en-GB" b="0" i="0" dirty="0">
                <a:solidFill>
                  <a:srgbClr val="212529"/>
                </a:solidFill>
                <a:effectLst/>
                <a:latin typeface="VAGRounded"/>
              </a:rPr>
              <a:t>.</a:t>
            </a:r>
          </a:p>
          <a:p>
            <a:pPr algn="l"/>
            <a:r>
              <a:rPr lang="en-GB" b="0" i="0" dirty="0">
                <a:solidFill>
                  <a:srgbClr val="212529"/>
                </a:solidFill>
                <a:effectLst/>
                <a:latin typeface="VAGRounded"/>
              </a:rPr>
              <a:t>Ond mae’r </a:t>
            </a:r>
            <a:r>
              <a:rPr lang="en-GB" b="0" i="0" dirty="0" err="1">
                <a:solidFill>
                  <a:srgbClr val="212529"/>
                </a:solidFill>
                <a:effectLst/>
                <a:latin typeface="VAGRounded"/>
              </a:rPr>
              <a:t>Llywodraeth</a:t>
            </a:r>
            <a:r>
              <a:rPr lang="en-GB" b="0" i="0" dirty="0">
                <a:solidFill>
                  <a:srgbClr val="212529"/>
                </a:solidFill>
                <a:effectLst/>
                <a:latin typeface="VAGRounded"/>
              </a:rPr>
              <a:t> wedi </a:t>
            </a:r>
            <a:r>
              <a:rPr lang="en-GB" b="0" i="0" dirty="0" err="1">
                <a:solidFill>
                  <a:srgbClr val="212529"/>
                </a:solidFill>
                <a:effectLst/>
                <a:latin typeface="VAGRounded"/>
              </a:rPr>
              <a:t>darparu</a:t>
            </a:r>
            <a:r>
              <a:rPr lang="en-GB" b="0" i="0" dirty="0">
                <a:solidFill>
                  <a:srgbClr val="212529"/>
                </a:solidFill>
                <a:effectLst/>
                <a:latin typeface="VAGRounded"/>
              </a:rPr>
              <a:t> </a:t>
            </a:r>
            <a:r>
              <a:rPr lang="en-GB" b="0" i="0" dirty="0" err="1">
                <a:solidFill>
                  <a:srgbClr val="212529"/>
                </a:solidFill>
                <a:effectLst/>
                <a:latin typeface="VAGRounded"/>
              </a:rPr>
              <a:t>arian</a:t>
            </a:r>
            <a:r>
              <a:rPr lang="en-GB" b="0" i="0" dirty="0">
                <a:solidFill>
                  <a:srgbClr val="212529"/>
                </a:solidFill>
                <a:effectLst/>
                <a:latin typeface="VAGRounded"/>
              </a:rPr>
              <a:t> ychwanegol ar gyfer mwy o </a:t>
            </a:r>
            <a:r>
              <a:rPr lang="en-GB" b="0" i="0" dirty="0" err="1">
                <a:solidFill>
                  <a:srgbClr val="212529"/>
                </a:solidFill>
                <a:effectLst/>
                <a:latin typeface="VAGRounded"/>
              </a:rPr>
              <a:t>gefnogaeth</a:t>
            </a:r>
            <a:r>
              <a:rPr lang="en-GB" b="0" i="0" dirty="0">
                <a:solidFill>
                  <a:srgbClr val="212529"/>
                </a:solidFill>
                <a:effectLst/>
                <a:latin typeface="VAGRounded"/>
              </a:rPr>
              <a:t> i </a:t>
            </a:r>
            <a:r>
              <a:rPr lang="en-GB" b="0" i="0" dirty="0" err="1">
                <a:solidFill>
                  <a:srgbClr val="212529"/>
                </a:solidFill>
                <a:effectLst/>
                <a:latin typeface="VAGRounded"/>
              </a:rPr>
              <a:t>deuluoedd</a:t>
            </a:r>
            <a:r>
              <a:rPr lang="en-GB" b="0" i="0" dirty="0">
                <a:solidFill>
                  <a:srgbClr val="212529"/>
                </a:solidFill>
                <a:effectLst/>
                <a:latin typeface="VAGRounded"/>
              </a:rPr>
              <a:t> sy’n </a:t>
            </a:r>
            <a:r>
              <a:rPr lang="en-GB" b="0" i="0" dirty="0" err="1">
                <a:solidFill>
                  <a:srgbClr val="212529"/>
                </a:solidFill>
                <a:effectLst/>
                <a:latin typeface="VAGRounded"/>
              </a:rPr>
              <a:t>addysgu</a:t>
            </a:r>
            <a:r>
              <a:rPr lang="en-GB" b="0" i="0" dirty="0">
                <a:solidFill>
                  <a:srgbClr val="212529"/>
                </a:solidFill>
                <a:effectLst/>
                <a:latin typeface="VAGRounded"/>
              </a:rPr>
              <a:t> </a:t>
            </a:r>
            <a:r>
              <a:rPr lang="en-GB" b="0" i="0" dirty="0" err="1">
                <a:solidFill>
                  <a:srgbClr val="212529"/>
                </a:solidFill>
                <a:effectLst/>
                <a:latin typeface="VAGRounded"/>
              </a:rPr>
              <a:t>adref</a:t>
            </a:r>
            <a:r>
              <a:rPr lang="en-GB" b="0" i="0" dirty="0">
                <a:solidFill>
                  <a:srgbClr val="212529"/>
                </a:solidFill>
                <a:effectLst/>
                <a:latin typeface="VAGRounded"/>
              </a:rPr>
              <a:t>. Mae </a:t>
            </a:r>
            <a:r>
              <a:rPr lang="en-GB" b="0" i="0" dirty="0" err="1">
                <a:solidFill>
                  <a:srgbClr val="212529"/>
                </a:solidFill>
                <a:effectLst/>
                <a:latin typeface="VAGRounded"/>
              </a:rPr>
              <a:t>awdurdodau</a:t>
            </a:r>
            <a:r>
              <a:rPr lang="en-GB" b="0" i="0" dirty="0">
                <a:solidFill>
                  <a:srgbClr val="212529"/>
                </a:solidFill>
                <a:effectLst/>
                <a:latin typeface="VAGRounded"/>
              </a:rPr>
              <a:t> lleol wedi </a:t>
            </a:r>
            <a:r>
              <a:rPr lang="en-GB" b="0" i="0" dirty="0" err="1">
                <a:solidFill>
                  <a:srgbClr val="212529"/>
                </a:solidFill>
                <a:effectLst/>
                <a:latin typeface="VAGRounded"/>
              </a:rPr>
              <a:t>defnyddio</a:t>
            </a:r>
            <a:r>
              <a:rPr lang="en-GB" b="0" i="0" dirty="0">
                <a:solidFill>
                  <a:srgbClr val="212529"/>
                </a:solidFill>
                <a:effectLst/>
                <a:latin typeface="VAGRounded"/>
              </a:rPr>
              <a:t> yr </a:t>
            </a:r>
            <a:r>
              <a:rPr lang="en-GB" b="0" i="0" dirty="0" err="1">
                <a:solidFill>
                  <a:srgbClr val="212529"/>
                </a:solidFill>
                <a:effectLst/>
                <a:latin typeface="VAGRounded"/>
              </a:rPr>
              <a:t>arian</a:t>
            </a:r>
            <a:r>
              <a:rPr lang="en-GB" b="0" i="0" dirty="0">
                <a:solidFill>
                  <a:srgbClr val="212529"/>
                </a:solidFill>
                <a:effectLst/>
                <a:latin typeface="VAGRounded"/>
              </a:rPr>
              <a:t> </a:t>
            </a:r>
            <a:r>
              <a:rPr lang="en-GB" b="0" i="0" dirty="0" err="1">
                <a:solidFill>
                  <a:srgbClr val="212529"/>
                </a:solidFill>
                <a:effectLst/>
                <a:latin typeface="VAGRounded"/>
              </a:rPr>
              <a:t>yma</a:t>
            </a:r>
            <a:r>
              <a:rPr lang="en-GB" b="0" i="0" dirty="0">
                <a:solidFill>
                  <a:srgbClr val="212529"/>
                </a:solidFill>
                <a:effectLst/>
                <a:latin typeface="VAGRounded"/>
              </a:rPr>
              <a:t> i </a:t>
            </a:r>
            <a:r>
              <a:rPr lang="en-GB" b="0" i="0" dirty="0" err="1">
                <a:solidFill>
                  <a:srgbClr val="212529"/>
                </a:solidFill>
                <a:effectLst/>
                <a:latin typeface="VAGRounded"/>
              </a:rPr>
              <a:t>gefnogi</a:t>
            </a:r>
            <a:r>
              <a:rPr lang="en-GB" b="0" i="0" dirty="0">
                <a:solidFill>
                  <a:srgbClr val="212529"/>
                </a:solidFill>
                <a:effectLst/>
                <a:latin typeface="VAGRounded"/>
              </a:rPr>
              <a:t> pobl </a:t>
            </a:r>
            <a:r>
              <a:rPr lang="en-GB" b="0" i="0" dirty="0" err="1">
                <a:solidFill>
                  <a:srgbClr val="212529"/>
                </a:solidFill>
                <a:effectLst/>
                <a:latin typeface="VAGRounded"/>
              </a:rPr>
              <a:t>ifanc</a:t>
            </a:r>
            <a:r>
              <a:rPr lang="en-GB" b="0" i="0" dirty="0">
                <a:solidFill>
                  <a:srgbClr val="212529"/>
                </a:solidFill>
                <a:effectLst/>
                <a:latin typeface="VAGRounded"/>
              </a:rPr>
              <a:t> gyda </a:t>
            </a:r>
            <a:r>
              <a:rPr lang="en-GB" b="0" i="0" dirty="0" err="1">
                <a:solidFill>
                  <a:srgbClr val="212529"/>
                </a:solidFill>
                <a:effectLst/>
                <a:latin typeface="VAGRounded"/>
              </a:rPr>
              <a:t>chymwysterau</a:t>
            </a:r>
            <a:r>
              <a:rPr lang="en-GB" b="0" i="0" dirty="0">
                <a:solidFill>
                  <a:srgbClr val="212529"/>
                </a:solidFill>
                <a:effectLst/>
                <a:latin typeface="VAGRounded"/>
              </a:rPr>
              <a:t>, adnoddau dysgu, a </a:t>
            </a:r>
            <a:r>
              <a:rPr lang="en-GB" b="0" i="0" dirty="0" err="1">
                <a:solidFill>
                  <a:srgbClr val="212529"/>
                </a:solidFill>
                <a:effectLst/>
                <a:latin typeface="VAGRounded"/>
              </a:rPr>
              <a:t>gweithgareddau</a:t>
            </a:r>
            <a:r>
              <a:rPr lang="en-GB" b="0" i="0" dirty="0">
                <a:solidFill>
                  <a:srgbClr val="212529"/>
                </a:solidFill>
                <a:effectLst/>
                <a:latin typeface="VAGRounded"/>
              </a:rPr>
              <a:t> </a:t>
            </a:r>
            <a:r>
              <a:rPr lang="en-GB" b="0" i="0" dirty="0" err="1">
                <a:solidFill>
                  <a:srgbClr val="212529"/>
                </a:solidFill>
                <a:effectLst/>
                <a:latin typeface="VAGRounded"/>
              </a:rPr>
              <a:t>lles</a:t>
            </a:r>
            <a:r>
              <a:rPr lang="en-GB" b="0" i="0" dirty="0">
                <a:solidFill>
                  <a:srgbClr val="212529"/>
                </a:solidFill>
                <a:effectLst/>
                <a:latin typeface="VAGRounded"/>
              </a:rPr>
              <a:t>. </a:t>
            </a:r>
            <a:r>
              <a:rPr lang="en-GB" b="0" i="0" dirty="0" err="1">
                <a:solidFill>
                  <a:srgbClr val="212529"/>
                </a:solidFill>
                <a:effectLst/>
                <a:latin typeface="VAGRounded"/>
              </a:rPr>
              <a:t>Rydyn</a:t>
            </a:r>
            <a:r>
              <a:rPr lang="en-GB" b="0" i="0" dirty="0">
                <a:solidFill>
                  <a:srgbClr val="212529"/>
                </a:solidFill>
                <a:effectLst/>
                <a:latin typeface="VAGRounded"/>
              </a:rPr>
              <a:t> </a:t>
            </a:r>
            <a:r>
              <a:rPr lang="en-GB" b="0" i="0" dirty="0" err="1">
                <a:solidFill>
                  <a:srgbClr val="212529"/>
                </a:solidFill>
                <a:effectLst/>
                <a:latin typeface="VAGRounded"/>
              </a:rPr>
              <a:t>ni’n</a:t>
            </a:r>
            <a:r>
              <a:rPr lang="en-GB" b="0" i="0" dirty="0">
                <a:solidFill>
                  <a:srgbClr val="212529"/>
                </a:solidFill>
                <a:effectLst/>
                <a:latin typeface="VAGRounded"/>
              </a:rPr>
              <a:t> </a:t>
            </a:r>
            <a:r>
              <a:rPr lang="en-GB" b="0" i="0" dirty="0" err="1">
                <a:solidFill>
                  <a:srgbClr val="212529"/>
                </a:solidFill>
                <a:effectLst/>
                <a:latin typeface="VAGRounded"/>
              </a:rPr>
              <a:t>croesawu</a:t>
            </a:r>
            <a:r>
              <a:rPr lang="en-GB" b="0" i="0" dirty="0">
                <a:solidFill>
                  <a:srgbClr val="212529"/>
                </a:solidFill>
                <a:effectLst/>
                <a:latin typeface="VAGRounded"/>
              </a:rPr>
              <a:t> hyn, ac </a:t>
            </a:r>
            <a:r>
              <a:rPr lang="en-GB" b="0" i="0" dirty="0" err="1">
                <a:solidFill>
                  <a:srgbClr val="212529"/>
                </a:solidFill>
                <a:effectLst/>
                <a:latin typeface="VAGRounded"/>
              </a:rPr>
              <a:t>hoffwn</a:t>
            </a:r>
            <a:r>
              <a:rPr lang="en-GB" b="0" i="0" dirty="0">
                <a:solidFill>
                  <a:srgbClr val="212529"/>
                </a:solidFill>
                <a:effectLst/>
                <a:latin typeface="VAGRounded"/>
              </a:rPr>
              <a:t> weld y dull </a:t>
            </a:r>
            <a:r>
              <a:rPr lang="en-GB" b="0" i="0" dirty="0" err="1">
                <a:solidFill>
                  <a:srgbClr val="212529"/>
                </a:solidFill>
                <a:effectLst/>
                <a:latin typeface="VAGRounded"/>
              </a:rPr>
              <a:t>cydweithiol</a:t>
            </a:r>
            <a:r>
              <a:rPr lang="en-GB" b="0" i="0" dirty="0">
                <a:solidFill>
                  <a:srgbClr val="212529"/>
                </a:solidFill>
                <a:effectLst/>
                <a:latin typeface="VAGRounded"/>
              </a:rPr>
              <a:t> </a:t>
            </a:r>
            <a:r>
              <a:rPr lang="en-GB" b="0" i="0" dirty="0" err="1">
                <a:solidFill>
                  <a:srgbClr val="212529"/>
                </a:solidFill>
                <a:effectLst/>
                <a:latin typeface="VAGRounded"/>
              </a:rPr>
              <a:t>yma</a:t>
            </a:r>
            <a:r>
              <a:rPr lang="en-GB" b="0" i="0" dirty="0">
                <a:solidFill>
                  <a:srgbClr val="212529"/>
                </a:solidFill>
                <a:effectLst/>
                <a:latin typeface="VAGRounded"/>
              </a:rPr>
              <a:t> i </a:t>
            </a:r>
            <a:r>
              <a:rPr lang="en-GB" b="0" i="0" dirty="0" err="1">
                <a:solidFill>
                  <a:srgbClr val="212529"/>
                </a:solidFill>
                <a:effectLst/>
                <a:latin typeface="VAGRounded"/>
              </a:rPr>
              <a:t>gefnogi</a:t>
            </a:r>
            <a:r>
              <a:rPr lang="en-GB" b="0" i="0" dirty="0">
                <a:solidFill>
                  <a:srgbClr val="212529"/>
                </a:solidFill>
                <a:effectLst/>
                <a:latin typeface="VAGRounded"/>
              </a:rPr>
              <a:t> hawliau plant yn parhau.</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a:t>
            </a:r>
          </a:p>
          <a:p>
            <a:pPr algn="l"/>
            <a:endParaRPr lang="en-GB" b="0" i="0" dirty="0">
              <a:solidFill>
                <a:srgbClr val="212529"/>
              </a:solidFill>
              <a:effectLst/>
              <a:latin typeface="VAGRounded"/>
            </a:endParaRPr>
          </a:p>
          <a:p>
            <a:pPr algn="l"/>
            <a:r>
              <a:rPr lang="en-GB" b="0" i="0" dirty="0">
                <a:solidFill>
                  <a:srgbClr val="212529"/>
                </a:solidFill>
                <a:effectLst/>
                <a:latin typeface="VAGRounded"/>
              </a:rPr>
              <a:t>The Children’s Commissioner supports the choice currently available to all families to educate their children at home.</a:t>
            </a:r>
          </a:p>
          <a:p>
            <a:pPr algn="l"/>
            <a:r>
              <a:rPr lang="en-GB" b="0" i="0" dirty="0">
                <a:solidFill>
                  <a:srgbClr val="212529"/>
                </a:solidFill>
                <a:effectLst/>
                <a:latin typeface="VAGRounded"/>
              </a:rPr>
              <a:t>Families choose home education for many different reasons. Home education can enable children to develop their talents and skills to the full, in an environment where they are happy, healthy and safe.</a:t>
            </a:r>
          </a:p>
          <a:p>
            <a:pPr algn="l"/>
            <a:r>
              <a:rPr lang="en-GB" b="1" i="0" dirty="0">
                <a:solidFill>
                  <a:srgbClr val="0072BB"/>
                </a:solidFill>
                <a:effectLst/>
                <a:latin typeface="VAGRounded"/>
              </a:rPr>
              <a:t>What has the Children’s Commissioner called for in the past?</a:t>
            </a:r>
          </a:p>
          <a:p>
            <a:pPr algn="l"/>
            <a:r>
              <a:rPr lang="en-GB" b="0" i="0" dirty="0">
                <a:solidFill>
                  <a:srgbClr val="212529"/>
                </a:solidFill>
                <a:effectLst/>
                <a:latin typeface="VAGRounded"/>
              </a:rPr>
              <a:t>The Commissioner wants Government to make sure that all children are getting their human rights.  This is because children’s human rights, under the UNCRC, are universal.  All children should experience their rights, wherever they’re educated.</a:t>
            </a:r>
          </a:p>
          <a:p>
            <a:pPr algn="l"/>
            <a:r>
              <a:rPr lang="en-GB" b="0" i="0" dirty="0">
                <a:solidFill>
                  <a:srgbClr val="212529"/>
                </a:solidFill>
                <a:effectLst/>
                <a:latin typeface="VAGRounded"/>
              </a:rPr>
              <a:t>Since 2015 the Children’s Commissioner has been calling for the government to develop new policy for children that are educated at home. There are three tests that this policy needs to meet:</a:t>
            </a:r>
          </a:p>
          <a:p>
            <a:pPr algn="l">
              <a:buFont typeface="Arial" panose="020B0604020202020204" pitchFamily="34" charset="0"/>
              <a:buChar char="•"/>
            </a:pPr>
            <a:r>
              <a:rPr lang="en-GB" b="0" i="0" dirty="0">
                <a:solidFill>
                  <a:srgbClr val="212529"/>
                </a:solidFill>
                <a:effectLst/>
                <a:latin typeface="VAGRounded"/>
              </a:rPr>
              <a:t>First, that all children in Wales can be accounted for and that none are invisible.</a:t>
            </a:r>
          </a:p>
          <a:p>
            <a:pPr algn="l">
              <a:buFont typeface="Arial" panose="020B0604020202020204" pitchFamily="34" charset="0"/>
              <a:buChar char="•"/>
            </a:pPr>
            <a:r>
              <a:rPr lang="en-GB" b="0" i="0" dirty="0">
                <a:solidFill>
                  <a:srgbClr val="212529"/>
                </a:solidFill>
                <a:effectLst/>
                <a:latin typeface="VAGRounded"/>
              </a:rPr>
              <a:t>Second, that every child receives a suitable education and their other human rights, including health, care and safety.</a:t>
            </a:r>
          </a:p>
          <a:p>
            <a:pPr algn="l">
              <a:buFont typeface="Arial" panose="020B0604020202020204" pitchFamily="34" charset="0"/>
              <a:buChar char="•"/>
            </a:pPr>
            <a:r>
              <a:rPr lang="en-GB" b="0" i="0" dirty="0">
                <a:solidFill>
                  <a:srgbClr val="212529"/>
                </a:solidFill>
                <a:effectLst/>
                <a:latin typeface="VAGRounded"/>
              </a:rPr>
              <a:t>And third, that every child is seen and their views and experiences are listened to. This is essential for the first two tests to be met.</a:t>
            </a:r>
          </a:p>
          <a:p>
            <a:pPr algn="l"/>
            <a:r>
              <a:rPr lang="en-GB" b="1" i="0" dirty="0">
                <a:solidFill>
                  <a:srgbClr val="0072BB"/>
                </a:solidFill>
                <a:effectLst/>
                <a:latin typeface="VAGRounded"/>
              </a:rPr>
              <a:t>Why has the Commissioner called for change?</a:t>
            </a:r>
          </a:p>
          <a:p>
            <a:pPr algn="l"/>
            <a:r>
              <a:rPr lang="en-GB" b="0" i="0" dirty="0">
                <a:solidFill>
                  <a:srgbClr val="212529"/>
                </a:solidFill>
                <a:effectLst/>
                <a:latin typeface="VAGRounded"/>
              </a:rPr>
              <a:t>The Commissioner’s calls for change have been informed by evidence-based reports and reviews that have shown the current laws and guidance around home education do not protect the human rights of children.</a:t>
            </a:r>
          </a:p>
          <a:p>
            <a:pPr algn="l"/>
            <a:r>
              <a:rPr lang="en-GB" b="0" i="0" dirty="0">
                <a:solidFill>
                  <a:srgbClr val="212529"/>
                </a:solidFill>
                <a:effectLst/>
                <a:latin typeface="VAGRounded"/>
              </a:rPr>
              <a:t>The Commissioner has also listened to home educated children and families. There are a wide range of views held by children and young people who are home educated.  Some young people have told the Commissioner that they do want the laws to be changed.  Other young people do not want there to be any changes in Wales.</a:t>
            </a:r>
          </a:p>
          <a:p>
            <a:pPr algn="l"/>
            <a:r>
              <a:rPr lang="en-GB" b="1" i="0" dirty="0">
                <a:solidFill>
                  <a:srgbClr val="0072BB"/>
                </a:solidFill>
                <a:effectLst/>
                <a:latin typeface="VAGRounded"/>
              </a:rPr>
              <a:t>What extra support does the Commissioner want for home educated children?</a:t>
            </a:r>
          </a:p>
          <a:p>
            <a:pPr algn="l"/>
            <a:r>
              <a:rPr lang="en-GB" b="0" i="0" dirty="0">
                <a:solidFill>
                  <a:srgbClr val="212529"/>
                </a:solidFill>
                <a:effectLst/>
                <a:latin typeface="VAGRounded"/>
              </a:rPr>
              <a:t>Through listening to home educated children and their families, the Commissioner has asked for more support to be made available to home educated children about matters that are important to them.  For example, the Commissioner has requested more support for home educated young people to take qualifications and more information so they can access support for mental health and wellbeing.</a:t>
            </a:r>
          </a:p>
          <a:p>
            <a:pPr algn="l"/>
            <a:r>
              <a:rPr lang="en-GB" b="1" i="0" dirty="0">
                <a:solidFill>
                  <a:srgbClr val="0072BB"/>
                </a:solidFill>
                <a:effectLst/>
                <a:latin typeface="VAGRounded"/>
              </a:rPr>
              <a:t>How has Government responded to the Commissioner’s calls?</a:t>
            </a:r>
          </a:p>
          <a:p>
            <a:pPr algn="l"/>
            <a:r>
              <a:rPr lang="en-GB" b="0" i="0" dirty="0">
                <a:solidFill>
                  <a:srgbClr val="212529"/>
                </a:solidFill>
                <a:effectLst/>
                <a:latin typeface="VAGRounded"/>
              </a:rPr>
              <a:t>In February 2021 the Commissioner </a:t>
            </a:r>
            <a:r>
              <a:rPr lang="en-GB" b="1" i="0" u="sng" dirty="0">
                <a:solidFill>
                  <a:srgbClr val="0072BB"/>
                </a:solidFill>
                <a:effectLst/>
                <a:latin typeface="VAGRounded"/>
                <a:hlinkClick r:id="rId7"/>
              </a:rPr>
              <a:t>published an extensive review of the Government’s actions on elective home education.</a:t>
            </a:r>
            <a:endParaRPr lang="en-GB" b="0" i="0" dirty="0">
              <a:solidFill>
                <a:srgbClr val="212529"/>
              </a:solidFill>
              <a:effectLst/>
              <a:latin typeface="VAGRounded"/>
            </a:endParaRPr>
          </a:p>
          <a:p>
            <a:pPr algn="l"/>
            <a:r>
              <a:rPr lang="en-GB" b="0" i="0" dirty="0">
                <a:solidFill>
                  <a:srgbClr val="212529"/>
                </a:solidFill>
                <a:effectLst/>
                <a:latin typeface="VAGRounded"/>
              </a:rPr>
              <a:t>This Review found that Government’s 2019/20 proposals for secondary legislation (regulations and statutory guidance) would </a:t>
            </a:r>
            <a:r>
              <a:rPr lang="en-GB" b="1" i="0" dirty="0">
                <a:solidFill>
                  <a:srgbClr val="000000"/>
                </a:solidFill>
                <a:effectLst/>
                <a:latin typeface="VAGRounded"/>
              </a:rPr>
              <a:t>not</a:t>
            </a:r>
            <a:r>
              <a:rPr lang="en-GB" b="0" i="0" dirty="0">
                <a:solidFill>
                  <a:srgbClr val="212529"/>
                </a:solidFill>
                <a:effectLst/>
                <a:latin typeface="VAGRounded"/>
              </a:rPr>
              <a:t> be able to achieve their stated policy aim, which was to meet the Commissioner’s three tests in full.</a:t>
            </a:r>
          </a:p>
          <a:p>
            <a:pPr algn="l"/>
            <a:r>
              <a:rPr lang="en-GB" b="0" i="0" dirty="0">
                <a:solidFill>
                  <a:srgbClr val="212529"/>
                </a:solidFill>
                <a:effectLst/>
                <a:latin typeface="VAGRounded"/>
              </a:rPr>
              <a:t>This is because existing legislation does not give Government the power to require that all children are seen and spoken to about their education.  The guidance as drafted said that this “should” happen but this remained a major loophole. Local authority legal teams also expressed reservations.</a:t>
            </a:r>
          </a:p>
          <a:p>
            <a:pPr algn="l"/>
            <a:r>
              <a:rPr lang="en-GB" b="1" i="0" dirty="0">
                <a:solidFill>
                  <a:srgbClr val="0072BB"/>
                </a:solidFill>
                <a:effectLst/>
                <a:latin typeface="VAGRounded"/>
              </a:rPr>
              <a:t>Welsh Government response</a:t>
            </a:r>
          </a:p>
          <a:p>
            <a:pPr algn="l"/>
            <a:r>
              <a:rPr lang="en-GB" b="0" i="0" dirty="0">
                <a:solidFill>
                  <a:srgbClr val="212529"/>
                </a:solidFill>
                <a:effectLst/>
                <a:latin typeface="VAGRounded"/>
              </a:rPr>
              <a:t>You can read the Government’s response to the review </a:t>
            </a:r>
            <a:r>
              <a:rPr lang="en-GB" b="1" i="0" u="sng" dirty="0">
                <a:solidFill>
                  <a:srgbClr val="0072BB"/>
                </a:solidFill>
                <a:effectLst/>
                <a:latin typeface="VAGRounded"/>
                <a:hlinkClick r:id="rId8"/>
              </a:rPr>
              <a:t>on this PDF document.</a:t>
            </a:r>
            <a:endParaRPr lang="en-GB" b="0" i="0" dirty="0">
              <a:solidFill>
                <a:srgbClr val="212529"/>
              </a:solidFill>
              <a:effectLst/>
              <a:latin typeface="VAGRounded"/>
            </a:endParaRPr>
          </a:p>
          <a:p>
            <a:pPr algn="l"/>
            <a:r>
              <a:rPr lang="en-GB" b="0" i="0" dirty="0">
                <a:solidFill>
                  <a:srgbClr val="212529"/>
                </a:solidFill>
                <a:effectLst/>
                <a:latin typeface="VAGRounded"/>
              </a:rPr>
              <a:t>Although this accepts ‘in principle’ the recommendation for primary legislation, Government are bringing forward the plans for secondary legislation instead.</a:t>
            </a:r>
          </a:p>
          <a:p>
            <a:pPr algn="l"/>
            <a:r>
              <a:rPr lang="en-GB" b="0" i="0" dirty="0">
                <a:solidFill>
                  <a:srgbClr val="212529"/>
                </a:solidFill>
                <a:effectLst/>
                <a:latin typeface="VAGRounded"/>
              </a:rPr>
              <a:t>However, Government have provided funding for additional support for home educating families. Local authorities have used this funding to offer support with qualifications, learning resources and wellbeing activities.  This is welcome and the Commissioner would like to see this collaborative approach to supporting children’s rights continued.</a:t>
            </a:r>
          </a:p>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40</a:t>
            </a:fld>
            <a:endParaRPr lang="en-GB"/>
          </a:p>
        </p:txBody>
      </p:sp>
    </p:spTree>
    <p:extLst>
      <p:ext uri="{BB962C8B-B14F-4D97-AF65-F5344CB8AC3E}">
        <p14:creationId xmlns:p14="http://schemas.microsoft.com/office/powerpoint/2010/main" val="24667480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41</a:t>
            </a:fld>
            <a:endParaRPr lang="en-GB"/>
          </a:p>
        </p:txBody>
      </p:sp>
    </p:spTree>
    <p:extLst>
      <p:ext uri="{BB962C8B-B14F-4D97-AF65-F5344CB8AC3E}">
        <p14:creationId xmlns:p14="http://schemas.microsoft.com/office/powerpoint/2010/main" val="21897531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42</a:t>
            </a:fld>
            <a:endParaRPr lang="en-GB"/>
          </a:p>
        </p:txBody>
      </p:sp>
    </p:spTree>
    <p:extLst>
      <p:ext uri="{BB962C8B-B14F-4D97-AF65-F5344CB8AC3E}">
        <p14:creationId xmlns:p14="http://schemas.microsoft.com/office/powerpoint/2010/main" val="27527498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43</a:t>
            </a:fld>
            <a:endParaRPr lang="en-GB"/>
          </a:p>
        </p:txBody>
      </p:sp>
    </p:spTree>
    <p:extLst>
      <p:ext uri="{BB962C8B-B14F-4D97-AF65-F5344CB8AC3E}">
        <p14:creationId xmlns:p14="http://schemas.microsoft.com/office/powerpoint/2010/main" val="2193735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should take a good hour or so depending on size of the group.</a:t>
            </a:r>
          </a:p>
          <a:p>
            <a:r>
              <a:rPr lang="en-GB" dirty="0"/>
              <a:t>It would be worth making sure you have read each report and make sure you have considered some of the issues for implementing change and give an example of </a:t>
            </a:r>
          </a:p>
        </p:txBody>
      </p:sp>
      <p:sp>
        <p:nvSpPr>
          <p:cNvPr id="4" name="Slide Number Placeholder 3"/>
          <p:cNvSpPr>
            <a:spLocks noGrp="1"/>
          </p:cNvSpPr>
          <p:nvPr>
            <p:ph type="sldNum" sz="quarter" idx="5"/>
          </p:nvPr>
        </p:nvSpPr>
        <p:spPr/>
        <p:txBody>
          <a:bodyPr/>
          <a:lstStyle/>
          <a:p>
            <a:fld id="{336FAF0B-17DC-4B6D-A92B-9D8D6B20693E}" type="slidenum">
              <a:rPr lang="en-GB" smtClean="0"/>
              <a:t>44</a:t>
            </a:fld>
            <a:endParaRPr lang="en-GB"/>
          </a:p>
        </p:txBody>
      </p:sp>
    </p:spTree>
    <p:extLst>
      <p:ext uri="{BB962C8B-B14F-4D97-AF65-F5344CB8AC3E}">
        <p14:creationId xmlns:p14="http://schemas.microsoft.com/office/powerpoint/2010/main" val="41217226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45</a:t>
            </a:fld>
            <a:endParaRPr lang="en-GB"/>
          </a:p>
        </p:txBody>
      </p:sp>
    </p:spTree>
    <p:extLst>
      <p:ext uri="{BB962C8B-B14F-4D97-AF65-F5344CB8AC3E}">
        <p14:creationId xmlns:p14="http://schemas.microsoft.com/office/powerpoint/2010/main" val="19306393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46</a:t>
            </a:fld>
            <a:endParaRPr lang="en-GB"/>
          </a:p>
        </p:txBody>
      </p:sp>
    </p:spTree>
    <p:extLst>
      <p:ext uri="{BB962C8B-B14F-4D97-AF65-F5344CB8AC3E}">
        <p14:creationId xmlns:p14="http://schemas.microsoft.com/office/powerpoint/2010/main" val="331240877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Bronfenbrenner’s systems theory can represent a good way of considering the issues needed to think critically about a problem at level 6. </a:t>
            </a:r>
          </a:p>
          <a:p>
            <a:endParaRPr lang="en-GB" dirty="0"/>
          </a:p>
          <a:p>
            <a:r>
              <a:rPr lang="en-GB" dirty="0"/>
              <a:t>For this assignment we need to consider a critical exploration of a report by the Children’s Commissioner so here we can read a report, and use Bronfenbrenner as a format for thinking about the problems putting into play the report itself. </a:t>
            </a:r>
          </a:p>
          <a:p>
            <a:endParaRPr lang="en-GB" dirty="0"/>
          </a:p>
          <a:p>
            <a:r>
              <a:rPr lang="en-GB" dirty="0"/>
              <a:t>It could be quite general – issues around the way people perceive the problem in society and culture – the macro system, or it could be in the </a:t>
            </a:r>
            <a:r>
              <a:rPr lang="en-GB" dirty="0" err="1"/>
              <a:t>exosystems</a:t>
            </a:r>
            <a:r>
              <a:rPr lang="en-GB" dirty="0"/>
              <a:t> – lack of funding perhaps or pressure on services. It could be issues around families or the child itself depending on the issue at hand. Lets consider and critique an issues related tot  he children’s commissioner together. </a:t>
            </a:r>
          </a:p>
          <a:p>
            <a:endParaRPr lang="en-GB" dirty="0"/>
          </a:p>
          <a:p>
            <a:r>
              <a:rPr lang="en-GB" dirty="0"/>
              <a:t>When we consider the issues around the adoption of the ideas for </a:t>
            </a:r>
          </a:p>
        </p:txBody>
      </p:sp>
      <p:sp>
        <p:nvSpPr>
          <p:cNvPr id="4" name="Slide Number Placeholder 3"/>
          <p:cNvSpPr>
            <a:spLocks noGrp="1"/>
          </p:cNvSpPr>
          <p:nvPr>
            <p:ph type="sldNum" sz="quarter" idx="5"/>
          </p:nvPr>
        </p:nvSpPr>
        <p:spPr/>
        <p:txBody>
          <a:bodyPr/>
          <a:lstStyle/>
          <a:p>
            <a:fld id="{336FAF0B-17DC-4B6D-A92B-9D8D6B20693E}" type="slidenum">
              <a:rPr lang="en-GB" smtClean="0"/>
              <a:t>47</a:t>
            </a:fld>
            <a:endParaRPr lang="en-GB"/>
          </a:p>
        </p:txBody>
      </p:sp>
    </p:spTree>
    <p:extLst>
      <p:ext uri="{BB962C8B-B14F-4D97-AF65-F5344CB8AC3E}">
        <p14:creationId xmlns:p14="http://schemas.microsoft.com/office/powerpoint/2010/main" val="258859729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Gall theori systemau Bronfenbrenner </a:t>
            </a:r>
            <a:r>
              <a:rPr lang="en-GB" dirty="0" err="1"/>
              <a:t>gynrychioli</a:t>
            </a:r>
            <a:r>
              <a:rPr lang="en-GB" dirty="0"/>
              <a:t> ffordd </a:t>
            </a:r>
            <a:r>
              <a:rPr lang="en-GB" dirty="0" err="1"/>
              <a:t>dda</a:t>
            </a:r>
            <a:r>
              <a:rPr lang="en-GB" dirty="0"/>
              <a:t> o </a:t>
            </a:r>
            <a:r>
              <a:rPr lang="en-GB" dirty="0" err="1"/>
              <a:t>ystyried</a:t>
            </a:r>
            <a:r>
              <a:rPr lang="en-GB" dirty="0"/>
              <a:t> y </a:t>
            </a:r>
            <a:r>
              <a:rPr lang="en-GB" dirty="0" err="1"/>
              <a:t>materion</a:t>
            </a:r>
            <a:r>
              <a:rPr lang="en-GB" dirty="0"/>
              <a:t> sydd eu </a:t>
            </a:r>
            <a:r>
              <a:rPr lang="en-GB" dirty="0" err="1"/>
              <a:t>hangen</a:t>
            </a:r>
            <a:r>
              <a:rPr lang="en-GB" dirty="0"/>
              <a:t> i </a:t>
            </a:r>
            <a:r>
              <a:rPr lang="en-GB" dirty="0" err="1"/>
              <a:t>feddwl</a:t>
            </a:r>
            <a:r>
              <a:rPr lang="en-GB" dirty="0"/>
              <a:t> yn </a:t>
            </a:r>
            <a:r>
              <a:rPr lang="en-GB" dirty="0" err="1"/>
              <a:t>feirniadol</a:t>
            </a:r>
            <a:r>
              <a:rPr lang="en-GB" dirty="0"/>
              <a:t> am </a:t>
            </a:r>
            <a:r>
              <a:rPr lang="en-GB" dirty="0" err="1"/>
              <a:t>broblem</a:t>
            </a:r>
            <a:r>
              <a:rPr lang="en-GB" dirty="0"/>
              <a:t> ar lefel 6.</a:t>
            </a:r>
          </a:p>
          <a:p>
            <a:endParaRPr lang="en-GB" dirty="0"/>
          </a:p>
          <a:p>
            <a:r>
              <a:rPr lang="en-GB" dirty="0"/>
              <a:t>Ar gyfer yr </a:t>
            </a:r>
            <a:r>
              <a:rPr lang="en-GB" dirty="0" err="1"/>
              <a:t>aseiniad</a:t>
            </a:r>
            <a:r>
              <a:rPr lang="en-GB" dirty="0"/>
              <a:t> hwn mae angen i </a:t>
            </a:r>
            <a:r>
              <a:rPr lang="en-GB" dirty="0" err="1"/>
              <a:t>ni</a:t>
            </a:r>
            <a:r>
              <a:rPr lang="en-GB" dirty="0"/>
              <a:t> </a:t>
            </a:r>
            <a:r>
              <a:rPr lang="en-GB" dirty="0" err="1"/>
              <a:t>ystyried</a:t>
            </a:r>
            <a:r>
              <a:rPr lang="en-GB" dirty="0"/>
              <a:t> </a:t>
            </a:r>
            <a:r>
              <a:rPr lang="en-GB" dirty="0" err="1"/>
              <a:t>archwiliad</a:t>
            </a:r>
            <a:r>
              <a:rPr lang="en-GB" dirty="0"/>
              <a:t> </a:t>
            </a:r>
            <a:r>
              <a:rPr lang="en-GB" dirty="0" err="1"/>
              <a:t>beirniadol</a:t>
            </a:r>
            <a:r>
              <a:rPr lang="en-GB" dirty="0"/>
              <a:t> o adroddiad gan y </a:t>
            </a:r>
            <a:r>
              <a:rPr lang="en-GB" dirty="0" err="1"/>
              <a:t>Comisiynydd</a:t>
            </a:r>
            <a:r>
              <a:rPr lang="en-GB" dirty="0"/>
              <a:t> Plant fel y gallwn </a:t>
            </a:r>
            <a:r>
              <a:rPr lang="en-GB" dirty="0" err="1"/>
              <a:t>ddarllen</a:t>
            </a:r>
            <a:r>
              <a:rPr lang="en-GB" dirty="0"/>
              <a:t> adroddiad </a:t>
            </a:r>
            <a:r>
              <a:rPr lang="en-GB" dirty="0" err="1"/>
              <a:t>yma</a:t>
            </a:r>
            <a:r>
              <a:rPr lang="en-GB" dirty="0"/>
              <a:t>, a </a:t>
            </a:r>
            <a:r>
              <a:rPr lang="en-GB" dirty="0" err="1"/>
              <a:t>defnyddio</a:t>
            </a:r>
            <a:r>
              <a:rPr lang="en-GB" dirty="0"/>
              <a:t> Bronfenbrenner fel </a:t>
            </a:r>
            <a:r>
              <a:rPr lang="en-GB" dirty="0" err="1"/>
              <a:t>fformat</a:t>
            </a:r>
            <a:r>
              <a:rPr lang="en-GB" dirty="0"/>
              <a:t> ar gyfer meddwl am y </a:t>
            </a:r>
            <a:r>
              <a:rPr lang="en-GB" dirty="0" err="1"/>
              <a:t>problemau</a:t>
            </a:r>
            <a:r>
              <a:rPr lang="en-GB" dirty="0"/>
              <a:t> sy’n ymwneud â </a:t>
            </a:r>
            <a:r>
              <a:rPr lang="en-GB" dirty="0" err="1"/>
              <a:t>rhoi’r</a:t>
            </a:r>
            <a:r>
              <a:rPr lang="en-GB" dirty="0"/>
              <a:t> adroddiad ei hun ar waith.</a:t>
            </a:r>
          </a:p>
          <a:p>
            <a:endParaRPr lang="en-GB" dirty="0"/>
          </a:p>
          <a:p>
            <a:r>
              <a:rPr lang="en-GB" dirty="0"/>
              <a:t>Gallai fod yn </a:t>
            </a:r>
            <a:r>
              <a:rPr lang="en-GB" dirty="0" err="1"/>
              <a:t>eithaf</a:t>
            </a:r>
            <a:r>
              <a:rPr lang="en-GB" dirty="0"/>
              <a:t> cyffredinol – </a:t>
            </a:r>
            <a:r>
              <a:rPr lang="en-GB" dirty="0" err="1"/>
              <a:t>materion</a:t>
            </a:r>
            <a:r>
              <a:rPr lang="en-GB" dirty="0"/>
              <a:t> yn ymwneud â’r ffordd y mae pobl yn </a:t>
            </a:r>
            <a:r>
              <a:rPr lang="en-GB" dirty="0" err="1"/>
              <a:t>canfod</a:t>
            </a:r>
            <a:r>
              <a:rPr lang="en-GB" dirty="0"/>
              <a:t> y </a:t>
            </a:r>
            <a:r>
              <a:rPr lang="en-GB" dirty="0" err="1"/>
              <a:t>broblem</a:t>
            </a:r>
            <a:r>
              <a:rPr lang="en-GB" dirty="0"/>
              <a:t> mewn </a:t>
            </a:r>
            <a:r>
              <a:rPr lang="en-GB" dirty="0" err="1"/>
              <a:t>cymdeithas</a:t>
            </a:r>
            <a:r>
              <a:rPr lang="en-GB" dirty="0"/>
              <a:t> a diwylliant – y system </a:t>
            </a:r>
            <a:r>
              <a:rPr lang="en-GB" dirty="0" err="1"/>
              <a:t>facro</a:t>
            </a:r>
            <a:r>
              <a:rPr lang="en-GB" dirty="0"/>
              <a:t>, neu gallai fod yn yr </a:t>
            </a:r>
            <a:r>
              <a:rPr lang="en-GB" dirty="0" err="1"/>
              <a:t>ecsos</a:t>
            </a:r>
            <a:r>
              <a:rPr lang="en-GB" dirty="0"/>
              <a:t>-systemau – </a:t>
            </a:r>
            <a:r>
              <a:rPr lang="en-GB" dirty="0" err="1"/>
              <a:t>diffyg</a:t>
            </a:r>
            <a:r>
              <a:rPr lang="en-GB" dirty="0"/>
              <a:t> </a:t>
            </a:r>
            <a:r>
              <a:rPr lang="en-GB" dirty="0" err="1"/>
              <a:t>cyllid</a:t>
            </a:r>
            <a:r>
              <a:rPr lang="en-GB" dirty="0"/>
              <a:t> </a:t>
            </a:r>
            <a:r>
              <a:rPr lang="en-GB" dirty="0" err="1"/>
              <a:t>efallai</a:t>
            </a:r>
            <a:r>
              <a:rPr lang="en-GB" dirty="0"/>
              <a:t> neu </a:t>
            </a:r>
            <a:r>
              <a:rPr lang="en-GB" dirty="0" err="1"/>
              <a:t>bwysau</a:t>
            </a:r>
            <a:r>
              <a:rPr lang="en-GB" dirty="0"/>
              <a:t> ar wasanaethau. Gallai fod yn </a:t>
            </a:r>
            <a:r>
              <a:rPr lang="en-GB" dirty="0" err="1"/>
              <a:t>faterion</a:t>
            </a:r>
            <a:r>
              <a:rPr lang="en-GB" dirty="0"/>
              <a:t> sy'n ymwneud â theuluoedd neu'r plentyn ei hun yn </a:t>
            </a:r>
            <a:r>
              <a:rPr lang="en-GB" dirty="0" err="1"/>
              <a:t>dibynnu</a:t>
            </a:r>
            <a:r>
              <a:rPr lang="en-GB" dirty="0"/>
              <a:t> ar y mater dan </a:t>
            </a:r>
            <a:r>
              <a:rPr lang="en-GB" dirty="0" err="1"/>
              <a:t>sylw</a:t>
            </a:r>
            <a:r>
              <a:rPr lang="en-GB" dirty="0"/>
              <a:t>. </a:t>
            </a:r>
            <a:r>
              <a:rPr lang="en-GB" dirty="0" err="1"/>
              <a:t>Gadewch</a:t>
            </a:r>
            <a:r>
              <a:rPr lang="en-GB" dirty="0"/>
              <a:t> i </a:t>
            </a:r>
            <a:r>
              <a:rPr lang="en-GB" dirty="0" err="1"/>
              <a:t>ni</a:t>
            </a:r>
            <a:r>
              <a:rPr lang="en-GB" dirty="0"/>
              <a:t> </a:t>
            </a:r>
            <a:r>
              <a:rPr lang="en-GB" dirty="0" err="1"/>
              <a:t>ystyried</a:t>
            </a:r>
            <a:r>
              <a:rPr lang="en-GB" dirty="0"/>
              <a:t> a </a:t>
            </a:r>
            <a:r>
              <a:rPr lang="en-GB" dirty="0" err="1"/>
              <a:t>beirniadu</a:t>
            </a:r>
            <a:r>
              <a:rPr lang="en-GB" dirty="0"/>
              <a:t> </a:t>
            </a:r>
            <a:r>
              <a:rPr lang="en-GB" dirty="0" err="1"/>
              <a:t>materion</a:t>
            </a:r>
            <a:r>
              <a:rPr lang="en-GB" dirty="0"/>
              <a:t> sy’n ymwneud â’r </a:t>
            </a:r>
            <a:r>
              <a:rPr lang="en-GB" dirty="0" err="1"/>
              <a:t>comisiynydd</a:t>
            </a:r>
            <a:r>
              <a:rPr lang="en-GB" dirty="0"/>
              <a:t> plant gyda’n gilydd.</a:t>
            </a:r>
          </a:p>
          <a:p>
            <a:endParaRPr lang="en-GB" dirty="0"/>
          </a:p>
          <a:p>
            <a:r>
              <a:rPr lang="en-GB" dirty="0"/>
              <a:t>Pan </a:t>
            </a:r>
            <a:r>
              <a:rPr lang="en-GB" dirty="0" err="1"/>
              <a:t>fyddwn</a:t>
            </a:r>
            <a:r>
              <a:rPr lang="en-GB" dirty="0"/>
              <a:t> yn </a:t>
            </a:r>
            <a:r>
              <a:rPr lang="en-GB" dirty="0" err="1"/>
              <a:t>ystyried</a:t>
            </a:r>
            <a:r>
              <a:rPr lang="en-GB" dirty="0"/>
              <a:t> y </a:t>
            </a:r>
            <a:r>
              <a:rPr lang="en-GB" dirty="0" err="1"/>
              <a:t>materion</a:t>
            </a:r>
            <a:r>
              <a:rPr lang="en-GB" dirty="0"/>
              <a:t> sy'n ymwneud â </a:t>
            </a:r>
            <a:r>
              <a:rPr lang="en-GB" dirty="0" err="1"/>
              <a:t>mabwysiadu'r</a:t>
            </a:r>
            <a:r>
              <a:rPr lang="en-GB" dirty="0"/>
              <a:t> </a:t>
            </a:r>
            <a:r>
              <a:rPr lang="en-GB" dirty="0" err="1"/>
              <a:t>syniadau</a:t>
            </a:r>
            <a:r>
              <a:rPr lang="en-GB" dirty="0"/>
              <a:t> ar gyfer</a:t>
            </a:r>
          </a:p>
        </p:txBody>
      </p:sp>
      <p:sp>
        <p:nvSpPr>
          <p:cNvPr id="4" name="Slide Number Placeholder 3"/>
          <p:cNvSpPr>
            <a:spLocks noGrp="1"/>
          </p:cNvSpPr>
          <p:nvPr>
            <p:ph type="sldNum" sz="quarter" idx="5"/>
          </p:nvPr>
        </p:nvSpPr>
        <p:spPr/>
        <p:txBody>
          <a:bodyPr/>
          <a:lstStyle/>
          <a:p>
            <a:fld id="{336FAF0B-17DC-4B6D-A92B-9D8D6B20693E}" type="slidenum">
              <a:rPr lang="en-GB" smtClean="0"/>
              <a:t>48</a:t>
            </a:fld>
            <a:endParaRPr lang="en-GB"/>
          </a:p>
        </p:txBody>
      </p:sp>
    </p:spTree>
    <p:extLst>
      <p:ext uri="{BB962C8B-B14F-4D97-AF65-F5344CB8AC3E}">
        <p14:creationId xmlns:p14="http://schemas.microsoft.com/office/powerpoint/2010/main" val="3653839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9804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youtu.be/o4e77ldN6hAyoutu.be/o4e77ldN6hA"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youtu.be/o4e77ldN6hAyoutu.be/o4e77ldN6h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s://youtu.be/BOc-fpC1bak"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hyperlink" Target="https://www.legislation.gov.uk/ukpga/1998/42/section/6"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jpeg"/></Relationships>
</file>

<file path=ppt/slides/_rels/slide33.xml.rels><?xml version="1.0" encoding="UTF-8" standalone="yes"?>
<Relationships xmlns="http://schemas.openxmlformats.org/package/2006/relationships"><Relationship Id="rId3" Type="http://schemas.openxmlformats.org/officeDocument/2006/relationships/hyperlink" Target="https://www.childcomwales.org.uk/our-schemes/community/"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16.jp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youtu.be/TR_dlf7djTM" TargetMode="External"/><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youtu.be/TR_dlf7djTM" TargetMode="External"/><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4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9.xml"/><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CA8A94-F239-55E8-2F65-852547DCFD1E}"/>
              </a:ext>
            </a:extLst>
          </p:cNvPr>
          <p:cNvSpPr txBox="1"/>
          <p:nvPr/>
        </p:nvSpPr>
        <p:spPr>
          <a:xfrm>
            <a:off x="1207469" y="4379495"/>
            <a:ext cx="10389512" cy="707886"/>
          </a:xfrm>
          <a:prstGeom prst="rect">
            <a:avLst/>
          </a:prstGeom>
          <a:noFill/>
        </p:spPr>
        <p:txBody>
          <a:bodyPr wrap="none" rtlCol="0">
            <a:spAutoFit/>
          </a:bodyPr>
          <a:lstStyle/>
          <a:p>
            <a:pPr algn="ctr"/>
            <a:r>
              <a:rPr lang="en-GB" sz="2000" b="1" dirty="0" err="1">
                <a:solidFill>
                  <a:schemeClr val="bg1"/>
                </a:solidFill>
                <a:latin typeface="+mj-lt"/>
                <a:cs typeface="Arial" panose="020B0604020202020204" pitchFamily="34" charset="0"/>
              </a:rPr>
              <a:t>Gwers</a:t>
            </a:r>
            <a:r>
              <a:rPr lang="en-GB" sz="2000" b="1" dirty="0">
                <a:solidFill>
                  <a:schemeClr val="bg1"/>
                </a:solidFill>
                <a:latin typeface="+mj-lt"/>
                <a:cs typeface="Arial" panose="020B0604020202020204" pitchFamily="34" charset="0"/>
              </a:rPr>
              <a:t> 2 – </a:t>
            </a:r>
            <a:r>
              <a:rPr lang="en-GB" sz="2000" b="1" i="0" dirty="0">
                <a:solidFill>
                  <a:srgbClr val="666666"/>
                </a:solidFill>
                <a:effectLst/>
                <a:latin typeface="+mj-lt"/>
              </a:rPr>
              <a:t>Bod yn </a:t>
            </a:r>
            <a:r>
              <a:rPr lang="en-GB" sz="2000" b="1" i="0" dirty="0" err="1">
                <a:solidFill>
                  <a:srgbClr val="666666"/>
                </a:solidFill>
                <a:effectLst/>
                <a:latin typeface="+mj-lt"/>
              </a:rPr>
              <a:t>asiant</a:t>
            </a:r>
            <a:r>
              <a:rPr lang="en-GB" sz="2000" b="1" i="0" dirty="0">
                <a:solidFill>
                  <a:srgbClr val="666666"/>
                </a:solidFill>
                <a:effectLst/>
                <a:latin typeface="+mj-lt"/>
              </a:rPr>
              <a:t> newid: </a:t>
            </a:r>
            <a:r>
              <a:rPr lang="en-GB" sz="2000" b="1" i="0" dirty="0" err="1">
                <a:solidFill>
                  <a:srgbClr val="666666"/>
                </a:solidFill>
                <a:effectLst/>
                <a:latin typeface="+mj-lt"/>
              </a:rPr>
              <a:t>Rôl</a:t>
            </a:r>
            <a:r>
              <a:rPr lang="en-GB" sz="2000" b="1" i="0" dirty="0">
                <a:solidFill>
                  <a:srgbClr val="666666"/>
                </a:solidFill>
                <a:effectLst/>
                <a:latin typeface="+mj-lt"/>
              </a:rPr>
              <a:t> y </a:t>
            </a:r>
            <a:r>
              <a:rPr lang="en-GB" sz="2000" b="1" i="0" dirty="0" err="1">
                <a:solidFill>
                  <a:srgbClr val="666666"/>
                </a:solidFill>
                <a:effectLst/>
                <a:latin typeface="+mj-lt"/>
              </a:rPr>
              <a:t>Comisiynydd</a:t>
            </a:r>
            <a:r>
              <a:rPr lang="en-GB" sz="2000" b="1" i="0" dirty="0">
                <a:solidFill>
                  <a:srgbClr val="666666"/>
                </a:solidFill>
                <a:effectLst/>
                <a:latin typeface="+mj-lt"/>
              </a:rPr>
              <a:t> Plant Cymru: </a:t>
            </a:r>
          </a:p>
          <a:p>
            <a:pPr algn="ctr"/>
            <a:r>
              <a:rPr lang="en-GB" sz="2000" b="1" i="0" dirty="0">
                <a:solidFill>
                  <a:srgbClr val="666666"/>
                </a:solidFill>
                <a:effectLst/>
                <a:latin typeface="+mj-lt"/>
              </a:rPr>
              <a:t>Lesson 2: Being a change agent. The role of the Children's Commissioner for Wales</a:t>
            </a:r>
            <a:endParaRPr lang="en-GB" sz="2000" b="1" dirty="0">
              <a:solidFill>
                <a:schemeClr val="bg1"/>
              </a:solidFill>
              <a:latin typeface="+mj-lt"/>
              <a:cs typeface="Arial" panose="020B0604020202020204" pitchFamily="34" charset="0"/>
            </a:endParaRPr>
          </a:p>
        </p:txBody>
      </p:sp>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F3BC-E89C-4746-B38D-C38C848DCEF8}"/>
              </a:ext>
            </a:extLst>
          </p:cNvPr>
          <p:cNvSpPr>
            <a:spLocks noGrp="1"/>
          </p:cNvSpPr>
          <p:nvPr>
            <p:ph type="title"/>
          </p:nvPr>
        </p:nvSpPr>
        <p:spPr/>
        <p:txBody>
          <a:bodyPr>
            <a:normAutofit fontScale="90000"/>
          </a:bodyPr>
          <a:lstStyle/>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Recap: </a:t>
            </a:r>
            <a:r>
              <a:rPr lang="en-GB" sz="3200" dirty="0">
                <a:latin typeface="Arial" panose="020B0604020202020204" pitchFamily="34" charset="0"/>
                <a:cs typeface="Arial" panose="020B0604020202020204" pitchFamily="34" charset="0"/>
              </a:rPr>
              <a:t>Dull arweinyddiaeth </a:t>
            </a:r>
            <a:r>
              <a:rPr lang="en-GB" sz="3200" dirty="0" err="1">
                <a:latin typeface="Arial" panose="020B0604020202020204" pitchFamily="34" charset="0"/>
                <a:cs typeface="Arial" panose="020B0604020202020204" pitchFamily="34" charset="0"/>
              </a:rPr>
              <a:t>Gatalytig</a:t>
            </a:r>
            <a:r>
              <a:rPr lang="en-GB" sz="3200" dirty="0">
                <a:latin typeface="Arial" panose="020B0604020202020204" pitchFamily="34" charset="0"/>
                <a:cs typeface="Arial" panose="020B0604020202020204" pitchFamily="34" charset="0"/>
              </a:rPr>
              <a:t> Ella Baker</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Ella Baker’s Catalytic Leadership approach</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‘Strong people don’t need strong leaders’ </a:t>
            </a:r>
            <a:br>
              <a:rPr lang="en-GB" b="1"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0FE62B6-48BC-4E1F-B726-E67EAA7761E3}"/>
              </a:ext>
            </a:extLst>
          </p:cNvPr>
          <p:cNvSpPr>
            <a:spLocks noGrp="1"/>
          </p:cNvSpPr>
          <p:nvPr>
            <p:ph sz="half" idx="1"/>
          </p:nvPr>
        </p:nvSpPr>
        <p:spPr>
          <a:xfrm>
            <a:off x="609600" y="2139351"/>
            <a:ext cx="5384800" cy="3449890"/>
          </a:xfrm>
        </p:spPr>
        <p:txBody>
          <a:bodyPr/>
          <a:lstStyle/>
          <a:p>
            <a:r>
              <a:rPr lang="en-GB" dirty="0" err="1"/>
              <a:t>Galluoedd</a:t>
            </a:r>
            <a:r>
              <a:rPr lang="en-GB" dirty="0"/>
              <a:t> </a:t>
            </a:r>
            <a:r>
              <a:rPr lang="en-GB" dirty="0" err="1"/>
              <a:t>cyfathrebu</a:t>
            </a:r>
            <a:endParaRPr lang="en-GB" dirty="0"/>
          </a:p>
          <a:p>
            <a:r>
              <a:rPr lang="en-GB" dirty="0" err="1"/>
              <a:t>Gofodau</a:t>
            </a:r>
            <a:r>
              <a:rPr lang="en-GB" dirty="0"/>
              <a:t> </a:t>
            </a:r>
            <a:r>
              <a:rPr lang="en-GB" dirty="0" err="1"/>
              <a:t>sydd</a:t>
            </a:r>
            <a:r>
              <a:rPr lang="en-GB" dirty="0"/>
              <a:t> </a:t>
            </a:r>
            <a:r>
              <a:rPr lang="en-GB" dirty="0" err="1"/>
              <a:t>yn</a:t>
            </a:r>
            <a:r>
              <a:rPr lang="en-GB" dirty="0"/>
              <a:t> </a:t>
            </a:r>
            <a:r>
              <a:rPr lang="en-GB" dirty="0" err="1"/>
              <a:t>cataleiddio</a:t>
            </a:r>
            <a:r>
              <a:rPr lang="en-GB" dirty="0"/>
              <a:t> </a:t>
            </a:r>
            <a:r>
              <a:rPr lang="en-GB" dirty="0" err="1"/>
              <a:t>llwybrau</a:t>
            </a:r>
            <a:r>
              <a:rPr lang="en-GB" dirty="0"/>
              <a:t> </a:t>
            </a:r>
            <a:r>
              <a:rPr lang="en-GB" dirty="0" err="1"/>
              <a:t>unigol</a:t>
            </a:r>
            <a:r>
              <a:rPr lang="en-GB" dirty="0"/>
              <a:t> </a:t>
            </a:r>
            <a:r>
              <a:rPr lang="en-GB" dirty="0" err="1"/>
              <a:t>i</a:t>
            </a:r>
            <a:r>
              <a:rPr lang="en-GB" dirty="0"/>
              <a:t> </a:t>
            </a:r>
            <a:r>
              <a:rPr lang="en-GB" dirty="0" err="1"/>
              <a:t>ymwybyddiaeth</a:t>
            </a:r>
            <a:r>
              <a:rPr lang="en-GB" dirty="0"/>
              <a:t> </a:t>
            </a:r>
            <a:r>
              <a:rPr lang="en-GB" dirty="0" err="1"/>
              <a:t>cyfunol</a:t>
            </a:r>
            <a:endParaRPr lang="en-GB" dirty="0"/>
          </a:p>
          <a:p>
            <a:r>
              <a:rPr lang="en-GB" dirty="0"/>
              <a:t>Gwaith </a:t>
            </a:r>
            <a:r>
              <a:rPr lang="en-GB" dirty="0" err="1"/>
              <a:t>trawsnewidiol</a:t>
            </a:r>
            <a:endParaRPr lang="en-GB" dirty="0"/>
          </a:p>
          <a:p>
            <a:r>
              <a:rPr lang="en-GB" dirty="0" err="1"/>
              <a:t>Gofodau</a:t>
            </a:r>
            <a:r>
              <a:rPr lang="en-GB" dirty="0"/>
              <a:t> </a:t>
            </a:r>
            <a:r>
              <a:rPr lang="en-GB" dirty="0" err="1"/>
              <a:t>cydweithredol</a:t>
            </a:r>
            <a:endParaRPr lang="en-GB" dirty="0"/>
          </a:p>
        </p:txBody>
      </p:sp>
      <p:sp>
        <p:nvSpPr>
          <p:cNvPr id="6" name="Content Placeholder 5">
            <a:extLst>
              <a:ext uri="{FF2B5EF4-FFF2-40B4-BE49-F238E27FC236}">
                <a16:creationId xmlns:a16="http://schemas.microsoft.com/office/drawing/2014/main" id="{52E6CF62-377C-4DA0-8B40-A4ACFF447A19}"/>
              </a:ext>
            </a:extLst>
          </p:cNvPr>
          <p:cNvSpPr>
            <a:spLocks noGrp="1"/>
          </p:cNvSpPr>
          <p:nvPr>
            <p:ph sz="half" idx="2"/>
          </p:nvPr>
        </p:nvSpPr>
        <p:spPr>
          <a:xfrm>
            <a:off x="6197600" y="2139351"/>
            <a:ext cx="5384800" cy="3449890"/>
          </a:xfrm>
        </p:spPr>
        <p:txBody>
          <a:bodyPr/>
          <a:lstStyle/>
          <a:p>
            <a:r>
              <a:rPr lang="en-GB" dirty="0">
                <a:latin typeface="Arial" panose="020B0604020202020204" pitchFamily="34" charset="0"/>
                <a:cs typeface="Arial" panose="020B0604020202020204" pitchFamily="34" charset="0"/>
              </a:rPr>
              <a:t>Communication capacities</a:t>
            </a:r>
          </a:p>
          <a:p>
            <a:r>
              <a:rPr lang="en-GB" dirty="0">
                <a:latin typeface="Arial" panose="020B0604020202020204" pitchFamily="34" charset="0"/>
                <a:cs typeface="Arial" panose="020B0604020202020204" pitchFamily="34" charset="0"/>
              </a:rPr>
              <a:t>Spaces that catalyse individual routes to collective consciousness</a:t>
            </a:r>
          </a:p>
          <a:p>
            <a:r>
              <a:rPr lang="en-GB" dirty="0">
                <a:latin typeface="Arial" panose="020B0604020202020204" pitchFamily="34" charset="0"/>
                <a:cs typeface="Arial" panose="020B0604020202020204" pitchFamily="34" charset="0"/>
              </a:rPr>
              <a:t>Transformative work </a:t>
            </a:r>
          </a:p>
          <a:p>
            <a:r>
              <a:rPr lang="en-GB" dirty="0">
                <a:latin typeface="Arial" panose="020B0604020202020204" pitchFamily="34" charset="0"/>
                <a:cs typeface="Arial" panose="020B0604020202020204" pitchFamily="34" charset="0"/>
              </a:rPr>
              <a:t>Co-active spaces       </a:t>
            </a:r>
          </a:p>
          <a:p>
            <a:pPr marL="0" indent="0">
              <a:buNone/>
            </a:pPr>
            <a:r>
              <a:rPr lang="en-GB" dirty="0">
                <a:latin typeface="Arial" panose="020B0604020202020204" pitchFamily="34" charset="0"/>
                <a:cs typeface="Arial" panose="020B0604020202020204" pitchFamily="34" charset="0"/>
              </a:rPr>
              <a:t>                            (Parker, 2020)</a:t>
            </a:r>
          </a:p>
          <a:p>
            <a:endParaRPr lang="en-GB" dirty="0"/>
          </a:p>
        </p:txBody>
      </p:sp>
    </p:spTree>
    <p:extLst>
      <p:ext uri="{BB962C8B-B14F-4D97-AF65-F5344CB8AC3E}">
        <p14:creationId xmlns:p14="http://schemas.microsoft.com/office/powerpoint/2010/main" val="1081080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38,343 Angry Emoji Stock Photos, Pictures &amp;amp; Royalty-Free Images - iStock">
            <a:extLst>
              <a:ext uri="{FF2B5EF4-FFF2-40B4-BE49-F238E27FC236}">
                <a16:creationId xmlns:a16="http://schemas.microsoft.com/office/drawing/2014/main" id="{2095E32C-F093-4C43-8A48-FCB8F4281A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1311" y="192509"/>
            <a:ext cx="2302917" cy="14604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398C5C-1DFA-45A4-9B10-CFD995FAEE7A}"/>
              </a:ext>
            </a:extLst>
          </p:cNvPr>
          <p:cNvSpPr>
            <a:spLocks noGrp="1"/>
          </p:cNvSpPr>
          <p:nvPr>
            <p:ph type="title"/>
          </p:nvPr>
        </p:nvSpPr>
        <p:spPr>
          <a:xfrm>
            <a:off x="517585" y="365127"/>
            <a:ext cx="3226279" cy="1460497"/>
          </a:xfrm>
        </p:spPr>
        <p:txBody>
          <a:bodyPr>
            <a:normAutofit/>
          </a:bodyPr>
          <a:lstStyle/>
          <a:p>
            <a:r>
              <a:rPr lang="en-GB" b="1" dirty="0" err="1">
                <a:latin typeface="Arial" panose="020B0604020202020204" pitchFamily="34" charset="0"/>
                <a:cs typeface="Arial" panose="020B0604020202020204" pitchFamily="34" charset="0"/>
              </a:rPr>
              <a:t>Rheolaeth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Control </a:t>
            </a:r>
          </a:p>
        </p:txBody>
      </p:sp>
      <p:sp>
        <p:nvSpPr>
          <p:cNvPr id="3" name="Content Placeholder 2">
            <a:extLst>
              <a:ext uri="{FF2B5EF4-FFF2-40B4-BE49-F238E27FC236}">
                <a16:creationId xmlns:a16="http://schemas.microsoft.com/office/drawing/2014/main" id="{A012035F-82D5-4E47-9415-A182D1C2CD5F}"/>
              </a:ext>
            </a:extLst>
          </p:cNvPr>
          <p:cNvSpPr>
            <a:spLocks noGrp="1"/>
          </p:cNvSpPr>
          <p:nvPr>
            <p:ph sz="half" idx="1"/>
          </p:nvPr>
        </p:nvSpPr>
        <p:spPr>
          <a:xfrm>
            <a:off x="276045" y="1653006"/>
            <a:ext cx="5400136" cy="3379371"/>
          </a:xfrm>
        </p:spPr>
        <p:txBody>
          <a:bodyPr>
            <a:noAutofit/>
          </a:bodyPr>
          <a:lstStyle/>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ffurf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arddull</a:t>
            </a:r>
            <a:r>
              <a:rPr lang="en-GB" dirty="0">
                <a:latin typeface="Arial" panose="020B0604020202020204" pitchFamily="34" charset="0"/>
                <a:cs typeface="Arial" panose="020B0604020202020204" pitchFamily="34" charset="0"/>
              </a:rPr>
              <a:t> di-</a:t>
            </a:r>
            <a:r>
              <a:rPr lang="en-GB" dirty="0" err="1">
                <a:latin typeface="Arial" panose="020B0604020202020204" pitchFamily="34" charset="0"/>
                <a:cs typeface="Arial" panose="020B0604020202020204" pitchFamily="34" charset="0"/>
              </a:rPr>
              <a:t>gyfeiriad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dylanwad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ffactor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allweddol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arddull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ymyrraeth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ddramatig</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F3341860-46C2-417C-B719-2F1EEC985694}"/>
              </a:ext>
            </a:extLst>
          </p:cNvPr>
          <p:cNvSpPr>
            <a:spLocks noGrp="1"/>
          </p:cNvSpPr>
          <p:nvPr>
            <p:ph sz="half" idx="2"/>
          </p:nvPr>
        </p:nvSpPr>
        <p:spPr>
          <a:xfrm>
            <a:off x="6095999" y="1570008"/>
            <a:ext cx="5819955" cy="4606955"/>
          </a:xfrm>
        </p:spPr>
        <p:txBody>
          <a:bodyPr>
            <a:normAutofit lnSpcReduction="10000"/>
          </a:bodyPr>
          <a:lstStyle/>
          <a:p>
            <a:pPr marL="0" indent="0">
              <a:buNone/>
            </a:pPr>
            <a:r>
              <a:rPr lang="en-GB" sz="3200" dirty="0">
                <a:latin typeface="Arial" panose="020B0604020202020204" pitchFamily="34" charset="0"/>
                <a:cs typeface="Arial" panose="020B0604020202020204" pitchFamily="34" charset="0"/>
              </a:rPr>
              <a:t>Leadership does not and should not be in the form of control but can be achieved through non-direction and influence. </a:t>
            </a:r>
          </a:p>
          <a:p>
            <a:pPr marL="0" indent="0">
              <a:buNone/>
            </a:pPr>
            <a:r>
              <a:rPr lang="en-GB" sz="3200" dirty="0">
                <a:latin typeface="Arial" panose="020B0604020202020204" pitchFamily="34" charset="0"/>
                <a:cs typeface="Arial" panose="020B0604020202020204" pitchFamily="34" charset="0"/>
              </a:rPr>
              <a:t>The key factor here is the style in which change is built with small steps as opposed to dramatic intervention. </a:t>
            </a:r>
          </a:p>
          <a:p>
            <a:pPr marL="0" indent="0" algn="r">
              <a:buNone/>
            </a:pPr>
            <a:r>
              <a:rPr lang="en-GB" dirty="0">
                <a:latin typeface="Arial" panose="020B0604020202020204" pitchFamily="34" charset="0"/>
                <a:cs typeface="Arial" panose="020B0604020202020204" pitchFamily="34" charset="0"/>
              </a:rPr>
              <a:t>(McDowall Clark, 2012)</a:t>
            </a:r>
          </a:p>
        </p:txBody>
      </p:sp>
    </p:spTree>
    <p:extLst>
      <p:ext uri="{BB962C8B-B14F-4D97-AF65-F5344CB8AC3E}">
        <p14:creationId xmlns:p14="http://schemas.microsoft.com/office/powerpoint/2010/main" val="1543113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E15CE-0CCA-22BD-ABB2-5144CBF140F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Arweinyddiaeth </a:t>
            </a:r>
            <a:r>
              <a:rPr lang="en-GB" b="1" dirty="0" err="1">
                <a:latin typeface="Arial" panose="020B0604020202020204" pitchFamily="34" charset="0"/>
                <a:cs typeface="Arial" panose="020B0604020202020204" pitchFamily="34" charset="0"/>
              </a:rPr>
              <a:t>Gatalytig</a:t>
            </a:r>
            <a:r>
              <a:rPr lang="en-GB" b="1" dirty="0">
                <a:latin typeface="Arial" panose="020B0604020202020204" pitchFamily="34" charset="0"/>
                <a:cs typeface="Arial" panose="020B0604020202020204" pitchFamily="34" charset="0"/>
              </a:rPr>
              <a:t> ac ansawdd</a:t>
            </a:r>
            <a:endParaRPr lang="en-GB" dirty="0"/>
          </a:p>
        </p:txBody>
      </p:sp>
      <p:sp>
        <p:nvSpPr>
          <p:cNvPr id="3" name="Content Placeholder 2">
            <a:extLst>
              <a:ext uri="{FF2B5EF4-FFF2-40B4-BE49-F238E27FC236}">
                <a16:creationId xmlns:a16="http://schemas.microsoft.com/office/drawing/2014/main" id="{31626B79-395A-643D-BF50-09EBBF4E464E}"/>
              </a:ext>
            </a:extLst>
          </p:cNvPr>
          <p:cNvSpPr>
            <a:spLocks noGrp="1"/>
          </p:cNvSpPr>
          <p:nvPr>
            <p:ph idx="1"/>
          </p:nvPr>
        </p:nvSpPr>
        <p:spPr>
          <a:xfrm>
            <a:off x="838200" y="2048395"/>
            <a:ext cx="10515600" cy="4351338"/>
          </a:xfrm>
        </p:spPr>
        <p:txBody>
          <a:bodyPr/>
          <a:lstStyle/>
          <a:p>
            <a:pPr marL="0" indent="0">
              <a:buNone/>
            </a:pPr>
            <a:r>
              <a:rPr lang="en-GB" dirty="0"/>
              <a:t>Er mwyn </a:t>
            </a:r>
            <a:r>
              <a:rPr lang="en-GB" dirty="0" err="1"/>
              <a:t>gwella</a:t>
            </a:r>
            <a:r>
              <a:rPr lang="en-GB" dirty="0"/>
              <a:t> ansawdd yn y </a:t>
            </a:r>
            <a:r>
              <a:rPr lang="en-GB" dirty="0" err="1"/>
              <a:t>tymor</a:t>
            </a:r>
            <a:r>
              <a:rPr lang="en-GB" dirty="0"/>
              <a:t> hir, mae angen </a:t>
            </a:r>
            <a:r>
              <a:rPr lang="en-GB" dirty="0" err="1"/>
              <a:t>ymrwymiad</a:t>
            </a:r>
            <a:r>
              <a:rPr lang="en-GB" dirty="0"/>
              <a:t> gan </a:t>
            </a:r>
            <a:r>
              <a:rPr lang="en-GB" dirty="0" err="1"/>
              <a:t>arweinwyr</a:t>
            </a:r>
            <a:r>
              <a:rPr lang="en-GB" dirty="0"/>
              <a:t>, ymarferwyr ac </a:t>
            </a:r>
            <a:r>
              <a:rPr lang="en-GB" dirty="0" err="1"/>
              <a:t>athrawon</a:t>
            </a:r>
            <a:r>
              <a:rPr lang="en-GB" dirty="0"/>
              <a:t> yn </a:t>
            </a:r>
            <a:r>
              <a:rPr lang="en-GB" dirty="0" err="1"/>
              <a:t>hytrach</a:t>
            </a:r>
            <a:r>
              <a:rPr lang="en-GB" dirty="0"/>
              <a:t> na newid </a:t>
            </a:r>
            <a:r>
              <a:rPr lang="en-GB" dirty="0" err="1"/>
              <a:t>tymor</a:t>
            </a:r>
            <a:r>
              <a:rPr lang="en-GB" dirty="0"/>
              <a:t> </a:t>
            </a:r>
            <a:r>
              <a:rPr lang="en-GB" dirty="0" err="1"/>
              <a:t>byr</a:t>
            </a:r>
            <a:r>
              <a:rPr lang="en-GB" dirty="0"/>
              <a:t>, o </a:t>
            </a:r>
            <a:r>
              <a:rPr lang="en-GB" dirty="0" err="1"/>
              <a:t>ganlyniad</a:t>
            </a:r>
            <a:r>
              <a:rPr lang="en-GB" dirty="0"/>
              <a:t> i </a:t>
            </a:r>
            <a:r>
              <a:rPr lang="en-GB" dirty="0" err="1"/>
              <a:t>gydymffurfio’n</a:t>
            </a:r>
            <a:r>
              <a:rPr lang="en-GB" dirty="0"/>
              <a:t> </a:t>
            </a:r>
            <a:r>
              <a:rPr lang="en-GB" dirty="0" err="1"/>
              <a:t>ufudd</a:t>
            </a:r>
            <a:r>
              <a:rPr lang="en-GB" dirty="0"/>
              <a:t>.’</a:t>
            </a:r>
          </a:p>
          <a:p>
            <a:endParaRPr lang="en-GB" dirty="0"/>
          </a:p>
          <a:p>
            <a:r>
              <a:rPr lang="en-GB" dirty="0"/>
              <a:t>(Siraj-Blatchford a Hallett, 2014, t. 103</a:t>
            </a:r>
          </a:p>
        </p:txBody>
      </p:sp>
    </p:spTree>
    <p:extLst>
      <p:ext uri="{BB962C8B-B14F-4D97-AF65-F5344CB8AC3E}">
        <p14:creationId xmlns:p14="http://schemas.microsoft.com/office/powerpoint/2010/main" val="2004881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51886-C34A-44A3-AB1B-39029DF6C9DA}"/>
              </a:ext>
            </a:extLst>
          </p:cNvPr>
          <p:cNvSpPr>
            <a:spLocks noGrp="1"/>
          </p:cNvSpPr>
          <p:nvPr>
            <p:ph type="title"/>
          </p:nvPr>
        </p:nvSpPr>
        <p:spPr>
          <a:xfrm>
            <a:off x="838200" y="300161"/>
            <a:ext cx="10515600" cy="1325563"/>
          </a:xfrm>
        </p:spPr>
        <p:txBody>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Catalytic Leadership and Quality</a:t>
            </a:r>
          </a:p>
        </p:txBody>
      </p:sp>
      <p:sp>
        <p:nvSpPr>
          <p:cNvPr id="5" name="Content Placeholder 4">
            <a:extLst>
              <a:ext uri="{FF2B5EF4-FFF2-40B4-BE49-F238E27FC236}">
                <a16:creationId xmlns:a16="http://schemas.microsoft.com/office/drawing/2014/main" id="{EA71782C-965C-4117-ABF0-44A304B6C199}"/>
              </a:ext>
            </a:extLst>
          </p:cNvPr>
          <p:cNvSpPr>
            <a:spLocks noGrp="1"/>
          </p:cNvSpPr>
          <p:nvPr>
            <p:ph idx="1"/>
          </p:nvPr>
        </p:nvSpPr>
        <p:spPr>
          <a:xfrm>
            <a:off x="609600" y="1880557"/>
            <a:ext cx="10972800" cy="3636675"/>
          </a:xfrm>
        </p:spPr>
        <p:txBody>
          <a:bodyPr>
            <a:normAutofit/>
          </a:bodyPr>
          <a:lstStyle/>
          <a:p>
            <a:pPr marL="0" indent="0">
              <a:buNone/>
            </a:pPr>
            <a:r>
              <a:rPr lang="en-GB" sz="4000" dirty="0">
                <a:latin typeface="Arial" panose="020B0604020202020204" pitchFamily="34" charset="0"/>
                <a:cs typeface="Arial" panose="020B0604020202020204" pitchFamily="34" charset="0"/>
              </a:rPr>
              <a:t>‘</a:t>
            </a:r>
            <a:r>
              <a:rPr lang="en-GB" sz="4000" dirty="0">
                <a:solidFill>
                  <a:srgbClr val="0070C0"/>
                </a:solidFill>
                <a:latin typeface="Arial" panose="020B0604020202020204" pitchFamily="34" charset="0"/>
                <a:cs typeface="Arial" panose="020B0604020202020204" pitchFamily="34" charset="0"/>
              </a:rPr>
              <a:t>Long term quality improvement requires commitment from leaders, practitioners and teachers rather than short term change, resulting from obedient compliance.’  </a:t>
            </a:r>
          </a:p>
          <a:p>
            <a:pPr marL="0" indent="0">
              <a:buNone/>
            </a:pPr>
            <a:endParaRPr lang="en-GB" sz="4000" dirty="0">
              <a:latin typeface="Arial" panose="020B0604020202020204" pitchFamily="34" charset="0"/>
              <a:cs typeface="Arial" panose="020B0604020202020204" pitchFamily="34" charset="0"/>
            </a:endParaRPr>
          </a:p>
          <a:p>
            <a:pPr marL="0" indent="0" algn="r">
              <a:buNone/>
            </a:pPr>
            <a:r>
              <a:rPr lang="en-GB" sz="3200" dirty="0">
                <a:latin typeface="Arial" panose="020B0604020202020204" pitchFamily="34" charset="0"/>
                <a:cs typeface="Arial" panose="020B0604020202020204" pitchFamily="34" charset="0"/>
              </a:rPr>
              <a:t>(Siraj-Blatchford and Hallett, 2014, p. 103) </a:t>
            </a:r>
          </a:p>
        </p:txBody>
      </p:sp>
    </p:spTree>
    <p:extLst>
      <p:ext uri="{BB962C8B-B14F-4D97-AF65-F5344CB8AC3E}">
        <p14:creationId xmlns:p14="http://schemas.microsoft.com/office/powerpoint/2010/main" val="3505931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181E-F637-49C3-B996-D1ADBCF70787}"/>
              </a:ext>
            </a:extLst>
          </p:cNvPr>
          <p:cNvSpPr>
            <a:spLocks noGrp="1"/>
          </p:cNvSpPr>
          <p:nvPr>
            <p:ph type="title"/>
          </p:nvPr>
        </p:nvSpPr>
        <p:spPr/>
        <p:txBody>
          <a:bodyPr/>
          <a:lstStyle/>
          <a:p>
            <a:r>
              <a:rPr lang="en-GB" dirty="0" err="1"/>
              <a:t>Ymarferion</a:t>
            </a:r>
            <a:r>
              <a:rPr lang="en-GB" dirty="0"/>
              <a:t> Arweinyddiaeth </a:t>
            </a:r>
            <a:r>
              <a:rPr lang="en-GB" dirty="0" err="1"/>
              <a:t>Catalytig</a:t>
            </a:r>
            <a:endParaRPr lang="en-GB" dirty="0"/>
          </a:p>
        </p:txBody>
      </p:sp>
      <p:sp>
        <p:nvSpPr>
          <p:cNvPr id="3" name="Content Placeholder 2">
            <a:extLst>
              <a:ext uri="{FF2B5EF4-FFF2-40B4-BE49-F238E27FC236}">
                <a16:creationId xmlns:a16="http://schemas.microsoft.com/office/drawing/2014/main" id="{0C4B7BDC-38D1-7371-75A0-9083F4E33EFC}"/>
              </a:ext>
            </a:extLst>
          </p:cNvPr>
          <p:cNvSpPr>
            <a:spLocks noGrp="1"/>
          </p:cNvSpPr>
          <p:nvPr>
            <p:ph sz="half" idx="1"/>
          </p:nvPr>
        </p:nvSpPr>
        <p:spPr/>
        <p:txBody>
          <a:bodyPr/>
          <a:lstStyle/>
          <a:p>
            <a:r>
              <a:rPr lang="en-GB" dirty="0"/>
              <a:t>Mae arweinyddiaeth </a:t>
            </a:r>
            <a:r>
              <a:rPr lang="en-GB" dirty="0" err="1"/>
              <a:t>catalytig</a:t>
            </a:r>
            <a:r>
              <a:rPr lang="en-GB" dirty="0"/>
              <a:t> yn set </a:t>
            </a:r>
            <a:r>
              <a:rPr lang="en-GB" dirty="0" err="1"/>
              <a:t>goncrid</a:t>
            </a:r>
            <a:r>
              <a:rPr lang="en-GB" dirty="0"/>
              <a:t> o arferion cyfathrebu ar gyfer arweinyddiaeth </a:t>
            </a:r>
            <a:r>
              <a:rPr lang="en-GB" dirty="0" err="1"/>
              <a:t>cyfiawnder</a:t>
            </a:r>
            <a:r>
              <a:rPr lang="en-GB" dirty="0"/>
              <a:t> cymdeithasol … gweithio mewn partneriaeth </a:t>
            </a:r>
            <a:r>
              <a:rPr lang="en-GB" b="1" i="1" dirty="0"/>
              <a:t>â</a:t>
            </a:r>
            <a:r>
              <a:rPr lang="en-GB" b="1" dirty="0"/>
              <a:t> </a:t>
            </a:r>
            <a:r>
              <a:rPr lang="en-GB" dirty="0"/>
              <a:t>yn </a:t>
            </a:r>
            <a:r>
              <a:rPr lang="en-GB" dirty="0" err="1"/>
              <a:t>hytrach</a:t>
            </a:r>
            <a:r>
              <a:rPr lang="en-GB" dirty="0"/>
              <a:t> nag </a:t>
            </a:r>
            <a:r>
              <a:rPr lang="en-GB" b="1" i="1" dirty="0" err="1"/>
              <a:t>arno</a:t>
            </a:r>
            <a:r>
              <a:rPr lang="en-GB" dirty="0"/>
              <a:t>…</a:t>
            </a:r>
          </a:p>
        </p:txBody>
      </p:sp>
      <p:pic>
        <p:nvPicPr>
          <p:cNvPr id="5" name="Picture 2" descr="Ella Baker&amp;#39;s Catalytic Leadership: A Primer on Community Engagement and  Communication for Social Justice by Patricia S. Parker">
            <a:extLst>
              <a:ext uri="{FF2B5EF4-FFF2-40B4-BE49-F238E27FC236}">
                <a16:creationId xmlns:a16="http://schemas.microsoft.com/office/drawing/2014/main" id="{E4EC6E95-AD7F-3DAB-DAE3-D6E48AD7C31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467409" y="1390910"/>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94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9FD4-666A-4815-8952-C2F4953D015A}"/>
              </a:ext>
            </a:extLst>
          </p:cNvPr>
          <p:cNvSpPr>
            <a:spLocks noGrp="1"/>
          </p:cNvSpPr>
          <p:nvPr>
            <p:ph type="title"/>
          </p:nvPr>
        </p:nvSpPr>
        <p:spPr>
          <a:xfrm>
            <a:off x="448574" y="365127"/>
            <a:ext cx="10905226" cy="1325563"/>
          </a:xfrm>
        </p:spPr>
        <p:txBody>
          <a:bodyPr>
            <a:normAutofit/>
          </a:bodyPr>
          <a:lstStyle/>
          <a:p>
            <a:r>
              <a:rPr lang="en-GB" sz="3400" b="1" dirty="0">
                <a:latin typeface="Arial" panose="020B0604020202020204" pitchFamily="34" charset="0"/>
                <a:cs typeface="Arial" panose="020B0604020202020204" pitchFamily="34" charset="0"/>
              </a:rPr>
              <a:t>Catalytic Leadership Praxis</a:t>
            </a:r>
          </a:p>
        </p:txBody>
      </p:sp>
      <p:sp>
        <p:nvSpPr>
          <p:cNvPr id="3" name="Content Placeholder 2">
            <a:extLst>
              <a:ext uri="{FF2B5EF4-FFF2-40B4-BE49-F238E27FC236}">
                <a16:creationId xmlns:a16="http://schemas.microsoft.com/office/drawing/2014/main" id="{6341DB8E-D04B-413D-8E4C-561D0BC8F61E}"/>
              </a:ext>
            </a:extLst>
          </p:cNvPr>
          <p:cNvSpPr>
            <a:spLocks noGrp="1"/>
          </p:cNvSpPr>
          <p:nvPr>
            <p:ph sz="half" idx="1"/>
          </p:nvPr>
        </p:nvSpPr>
        <p:spPr>
          <a:xfrm>
            <a:off x="524774" y="1566832"/>
            <a:ext cx="5571226" cy="4351338"/>
          </a:xfrm>
        </p:spPr>
        <p:txBody>
          <a:bodyPr>
            <a:normAutofit/>
          </a:bodyPr>
          <a:lstStyle/>
          <a:p>
            <a:pPr marL="0" indent="0">
              <a:buNone/>
            </a:pPr>
            <a:r>
              <a:rPr lang="en-GB" sz="3600" b="0" i="0" dirty="0">
                <a:solidFill>
                  <a:srgbClr val="0070C0"/>
                </a:solidFill>
                <a:effectLst/>
                <a:latin typeface="Arial" panose="020B0604020202020204" pitchFamily="34" charset="0"/>
                <a:cs typeface="Arial" panose="020B0604020202020204" pitchFamily="34" charset="0"/>
              </a:rPr>
              <a:t>Catalytic leadership is a concrete set of communication practices for social justice leadership … working in partnership </a:t>
            </a:r>
            <a:r>
              <a:rPr lang="en-GB" sz="3600" b="1" i="0" dirty="0">
                <a:solidFill>
                  <a:srgbClr val="0070C0"/>
                </a:solidFill>
                <a:effectLst/>
                <a:latin typeface="Arial" panose="020B0604020202020204" pitchFamily="34" charset="0"/>
                <a:cs typeface="Arial" panose="020B0604020202020204" pitchFamily="34" charset="0"/>
              </a:rPr>
              <a:t>with</a:t>
            </a:r>
            <a:r>
              <a:rPr lang="en-GB" sz="3600" b="0" i="0" dirty="0">
                <a:solidFill>
                  <a:srgbClr val="0070C0"/>
                </a:solidFill>
                <a:effectLst/>
                <a:latin typeface="Arial" panose="020B0604020202020204" pitchFamily="34" charset="0"/>
                <a:cs typeface="Arial" panose="020B0604020202020204" pitchFamily="34" charset="0"/>
              </a:rPr>
              <a:t> instead of </a:t>
            </a:r>
            <a:r>
              <a:rPr lang="en-GB" sz="3600" b="1" i="0" dirty="0">
                <a:solidFill>
                  <a:srgbClr val="0070C0"/>
                </a:solidFill>
                <a:effectLst/>
                <a:latin typeface="Arial" panose="020B0604020202020204" pitchFamily="34" charset="0"/>
                <a:cs typeface="Arial" panose="020B0604020202020204" pitchFamily="34" charset="0"/>
              </a:rPr>
              <a:t>on</a:t>
            </a:r>
            <a:r>
              <a:rPr lang="en-GB" sz="3600" b="0" i="0" dirty="0">
                <a:solidFill>
                  <a:srgbClr val="0070C0"/>
                </a:solidFill>
                <a:effectLst/>
                <a:latin typeface="Arial" panose="020B0604020202020204" pitchFamily="34" charset="0"/>
                <a:cs typeface="Arial" panose="020B0604020202020204" pitchFamily="34" charset="0"/>
              </a:rPr>
              <a:t>…</a:t>
            </a:r>
            <a:endParaRPr lang="en-GB" sz="3600" dirty="0">
              <a:solidFill>
                <a:srgbClr val="0070C0"/>
              </a:solidFill>
              <a:latin typeface="Arial" panose="020B0604020202020204" pitchFamily="34" charset="0"/>
              <a:cs typeface="Arial" panose="020B0604020202020204" pitchFamily="34" charset="0"/>
            </a:endParaRPr>
          </a:p>
        </p:txBody>
      </p:sp>
      <p:pic>
        <p:nvPicPr>
          <p:cNvPr id="7170" name="Picture 2" descr="Ella Baker&amp;#39;s Catalytic Leadership: A Primer on Community Engagement and  Communication for Social Justice by Patricia S. Parker">
            <a:extLst>
              <a:ext uri="{FF2B5EF4-FFF2-40B4-BE49-F238E27FC236}">
                <a16:creationId xmlns:a16="http://schemas.microsoft.com/office/drawing/2014/main" id="{6040E98D-1C3A-4F4B-8682-24E67048884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66293" y="172528"/>
            <a:ext cx="5825707" cy="6685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85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058874-63A2-4A62-AE54-03B6789233B1}"/>
              </a:ext>
            </a:extLst>
          </p:cNvPr>
          <p:cNvSpPr>
            <a:spLocks noGrp="1"/>
          </p:cNvSpPr>
          <p:nvPr>
            <p:ph type="title"/>
          </p:nvPr>
        </p:nvSpPr>
        <p:spPr>
          <a:xfrm>
            <a:off x="609600" y="365127"/>
            <a:ext cx="10744200" cy="1325563"/>
          </a:xfrm>
        </p:spPr>
        <p:txBody>
          <a:bodyPr/>
          <a:lstStyle/>
          <a:p>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/Change</a:t>
            </a:r>
          </a:p>
        </p:txBody>
      </p:sp>
      <p:sp>
        <p:nvSpPr>
          <p:cNvPr id="6" name="Content Placeholder 5">
            <a:extLst>
              <a:ext uri="{FF2B5EF4-FFF2-40B4-BE49-F238E27FC236}">
                <a16:creationId xmlns:a16="http://schemas.microsoft.com/office/drawing/2014/main" id="{55A7F026-C969-46B8-8F66-337F2022183E}"/>
              </a:ext>
            </a:extLst>
          </p:cNvPr>
          <p:cNvSpPr>
            <a:spLocks noGrp="1"/>
          </p:cNvSpPr>
          <p:nvPr>
            <p:ph idx="1"/>
          </p:nvPr>
        </p:nvSpPr>
        <p:spPr/>
        <p:txBody>
          <a:bodyPr/>
          <a:lstStyle/>
          <a:p>
            <a:endParaRPr lang="en-GB" dirty="0"/>
          </a:p>
          <a:p>
            <a:pPr marL="0" indent="0">
              <a:buNone/>
            </a:pPr>
            <a:r>
              <a:rPr lang="en-GB" sz="3600" dirty="0">
                <a:latin typeface="Arial" panose="020B0604020202020204" pitchFamily="34" charset="0"/>
                <a:cs typeface="Arial" panose="020B0604020202020204" pitchFamily="34" charset="0"/>
              </a:rPr>
              <a:t>‘A leader with authority by job title can impose change, but a catalytic leader brings change through progressive action.’ </a:t>
            </a:r>
          </a:p>
          <a:p>
            <a:pPr marL="0" indent="0">
              <a:buNone/>
            </a:pPr>
            <a:endParaRPr lang="en-GB" sz="3600"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a:t>
            </a:r>
          </a:p>
          <a:p>
            <a:pPr marL="0" indent="0" algn="r">
              <a:buNone/>
            </a:pPr>
            <a:r>
              <a:rPr lang="en-GB" dirty="0">
                <a:latin typeface="Arial" panose="020B0604020202020204" pitchFamily="34" charset="0"/>
                <a:cs typeface="Arial" panose="020B0604020202020204" pitchFamily="34" charset="0"/>
              </a:rPr>
              <a:t>2012, cited in Siraj-Blatchford a Hallett, 2014, p. 103)</a:t>
            </a:r>
          </a:p>
        </p:txBody>
      </p:sp>
    </p:spTree>
    <p:extLst>
      <p:ext uri="{BB962C8B-B14F-4D97-AF65-F5344CB8AC3E}">
        <p14:creationId xmlns:p14="http://schemas.microsoft.com/office/powerpoint/2010/main" val="3602263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6BF91B-2581-45DF-93C7-41C4AC14E82E}"/>
              </a:ext>
            </a:extLst>
          </p:cNvPr>
          <p:cNvSpPr>
            <a:spLocks noGrp="1"/>
          </p:cNvSpPr>
          <p:nvPr>
            <p:ph type="title"/>
          </p:nvPr>
        </p:nvSpPr>
        <p:spPr>
          <a:xfrm>
            <a:off x="838200" y="365127"/>
            <a:ext cx="10515600" cy="928835"/>
          </a:xfrm>
        </p:spPr>
        <p:txBody>
          <a:bodyPr/>
          <a:lstStyle/>
          <a:p>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her                        </a:t>
            </a:r>
            <a:r>
              <a:rPr lang="en-GB" b="1" dirty="0">
                <a:solidFill>
                  <a:srgbClr val="0070C0"/>
                </a:solidFill>
                <a:latin typeface="Arial" panose="020B0604020202020204" pitchFamily="34" charset="0"/>
                <a:cs typeface="Arial" panose="020B0604020202020204" pitchFamily="34" charset="0"/>
              </a:rPr>
              <a:t>The challenge</a:t>
            </a:r>
          </a:p>
        </p:txBody>
      </p:sp>
      <p:sp>
        <p:nvSpPr>
          <p:cNvPr id="5" name="Content Placeholder 4">
            <a:extLst>
              <a:ext uri="{FF2B5EF4-FFF2-40B4-BE49-F238E27FC236}">
                <a16:creationId xmlns:a16="http://schemas.microsoft.com/office/drawing/2014/main" id="{C072AEC1-8AE4-4357-A4D5-6B258D92542B}"/>
              </a:ext>
            </a:extLst>
          </p:cNvPr>
          <p:cNvSpPr>
            <a:spLocks noGrp="1"/>
          </p:cNvSpPr>
          <p:nvPr>
            <p:ph sz="half" idx="1"/>
          </p:nvPr>
        </p:nvSpPr>
        <p:spPr>
          <a:xfrm>
            <a:off x="322053" y="1293962"/>
            <a:ext cx="5697747" cy="4883001"/>
          </a:xfrm>
        </p:spPr>
        <p:txBody>
          <a:bodyPr>
            <a:normAutofit lnSpcReduction="10000"/>
          </a:bodyPr>
          <a:lstStyle/>
          <a:p>
            <a:r>
              <a:rPr lang="en-GB" dirty="0">
                <a:latin typeface="Arial" panose="020B0604020202020204" pitchFamily="34" charset="0"/>
                <a:cs typeface="Arial" panose="020B0604020202020204" pitchFamily="34" charset="0"/>
              </a:rPr>
              <a:t>I arwain y broses o newid, lle mae ymarferwyr yn cymryd rhan;</a:t>
            </a:r>
          </a:p>
          <a:p>
            <a:pPr marL="0" indent="0">
              <a:buNone/>
            </a:pP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ymgysylltu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broses o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penderfyniadau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Mi </a:t>
            </a:r>
            <a:r>
              <a:rPr lang="en-GB" dirty="0" err="1">
                <a:latin typeface="Arial" panose="020B0604020202020204" pitchFamily="34" charset="0"/>
                <a:cs typeface="Arial" panose="020B0604020202020204" pitchFamily="34" charset="0"/>
              </a:rPr>
              <a:t>ddyle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creu </a:t>
            </a:r>
            <a:r>
              <a:rPr lang="en-GB" dirty="0" err="1">
                <a:latin typeface="Arial" panose="020B0604020202020204" pitchFamily="34" charset="0"/>
                <a:cs typeface="Arial" panose="020B0604020202020204" pitchFamily="34" charset="0"/>
              </a:rPr>
              <a:t>amgylcheddau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ar gyfer ymarferwyr lle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yn teimlo eu bod yn cael eu gynnwys a’u ymgynghori. (Bush, 2011)</a:t>
            </a:r>
          </a:p>
          <a:p>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20DF9AD-C814-4CDF-9338-05DF2BF2D5B1}"/>
              </a:ext>
            </a:extLst>
          </p:cNvPr>
          <p:cNvSpPr>
            <a:spLocks noGrp="1"/>
          </p:cNvSpPr>
          <p:nvPr>
            <p:ph sz="half" idx="2"/>
          </p:nvPr>
        </p:nvSpPr>
        <p:spPr>
          <a:xfrm>
            <a:off x="6172199" y="1466491"/>
            <a:ext cx="5697747" cy="4710472"/>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To lead the process of change where all practitioners participate;</a:t>
            </a:r>
          </a:p>
          <a:p>
            <a:r>
              <a:rPr lang="en-GB" dirty="0">
                <a:solidFill>
                  <a:srgbClr val="0070C0"/>
                </a:solidFill>
                <a:latin typeface="Arial" panose="020B0604020202020204" pitchFamily="34" charset="0"/>
                <a:cs typeface="Arial" panose="020B0604020202020204" pitchFamily="34" charset="0"/>
              </a:rPr>
              <a:t>providing opportunities for everyone to engage in the decision-making process of the setting.                         </a:t>
            </a:r>
          </a:p>
          <a:p>
            <a:r>
              <a:rPr lang="en-GB" dirty="0">
                <a:solidFill>
                  <a:srgbClr val="0070C0"/>
                </a:solidFill>
                <a:latin typeface="Arial" panose="020B0604020202020204" pitchFamily="34" charset="0"/>
                <a:cs typeface="Arial" panose="020B0604020202020204" pitchFamily="34" charset="0"/>
              </a:rPr>
              <a:t>Leaders should create safe environments for practitioners in which they feel consulted and involved. (Bush, 2011)</a:t>
            </a: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99216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FB19E-4CDB-4641-A387-71B9DB011EF9}"/>
              </a:ext>
            </a:extLst>
          </p:cNvPr>
          <p:cNvSpPr>
            <a:spLocks noGrp="1"/>
          </p:cNvSpPr>
          <p:nvPr>
            <p:ph type="title"/>
          </p:nvPr>
        </p:nvSpPr>
        <p:spPr>
          <a:xfrm>
            <a:off x="838200" y="365127"/>
            <a:ext cx="10738448" cy="1325563"/>
          </a:xfrm>
        </p:spPr>
        <p:txBody>
          <a:bodyPr/>
          <a:lstStyle/>
          <a:p>
            <a:endParaRPr lang="en-GB" dirty="0"/>
          </a:p>
        </p:txBody>
      </p:sp>
      <p:sp>
        <p:nvSpPr>
          <p:cNvPr id="4" name="Content Placeholder 3">
            <a:extLst>
              <a:ext uri="{FF2B5EF4-FFF2-40B4-BE49-F238E27FC236}">
                <a16:creationId xmlns:a16="http://schemas.microsoft.com/office/drawing/2014/main" id="{542A6FA3-B4B6-44C2-8E96-16E45703450A}"/>
              </a:ext>
            </a:extLst>
          </p:cNvPr>
          <p:cNvSpPr>
            <a:spLocks noGrp="1"/>
          </p:cNvSpPr>
          <p:nvPr>
            <p:ph sz="half" idx="2"/>
          </p:nvPr>
        </p:nvSpPr>
        <p:spPr>
          <a:xfrm>
            <a:off x="5520905" y="365127"/>
            <a:ext cx="6360544" cy="5811836"/>
          </a:xfrm>
        </p:spPr>
        <p:txBody>
          <a:bodyPr>
            <a:normAutofit/>
          </a:bodyPr>
          <a:lstStyle/>
          <a:p>
            <a:pPr marL="0" indent="0">
              <a:buNone/>
            </a:pPr>
            <a:r>
              <a:rPr lang="en-GB" sz="2400" dirty="0"/>
              <a:t>‘</a:t>
            </a:r>
            <a:r>
              <a:rPr lang="en-GB" sz="2400" dirty="0" err="1">
                <a:latin typeface="Arial" panose="020B0604020202020204" pitchFamily="34" charset="0"/>
                <a:cs typeface="Arial" panose="020B0604020202020204" pitchFamily="34" charset="0"/>
              </a:rPr>
              <a:t>Mae’r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gyflym</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bob </a:t>
            </a:r>
            <a:r>
              <a:rPr lang="en-GB" sz="2400" dirty="0" err="1">
                <a:latin typeface="Arial" panose="020B0604020202020204" pitchFamily="34" charset="0"/>
                <a:cs typeface="Arial" panose="020B0604020202020204" pitchFamily="34" charset="0"/>
              </a:rPr>
              <a:t>lefel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gorfod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cadw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cyflymder</a:t>
            </a:r>
            <a:r>
              <a:rPr lang="en-GB" sz="2400" dirty="0">
                <a:latin typeface="Arial" panose="020B0604020202020204" pitchFamily="34" charset="0"/>
                <a:cs typeface="Arial" panose="020B0604020202020204" pitchFamily="34" charset="0"/>
              </a:rPr>
              <a:t>.</a:t>
            </a:r>
          </a:p>
          <a:p>
            <a:pPr marL="0" indent="0">
              <a:buNone/>
            </a:pPr>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tîm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gorfod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cwrdd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heriau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gyflwyno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corwynt</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barhaol</a:t>
            </a: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a:t>
            </a:r>
            <a:r>
              <a:rPr lang="en-GB" sz="2400" dirty="0">
                <a:solidFill>
                  <a:srgbClr val="0070C0"/>
                </a:solidFill>
                <a:latin typeface="Arial" panose="020B0604020202020204" pitchFamily="34" charset="0"/>
                <a:cs typeface="Arial" panose="020B0604020202020204" pitchFamily="34" charset="0"/>
              </a:rPr>
              <a:t>The world is changing and it’s changing fast. Leadership at all levels must keep pace. </a:t>
            </a:r>
          </a:p>
          <a:p>
            <a:pPr marL="0" indent="0">
              <a:buNone/>
            </a:pPr>
            <a:r>
              <a:rPr lang="en-GB" sz="2400" dirty="0">
                <a:solidFill>
                  <a:srgbClr val="0070C0"/>
                </a:solidFill>
                <a:latin typeface="Arial" panose="020B0604020202020204" pitchFamily="34" charset="0"/>
                <a:cs typeface="Arial" panose="020B0604020202020204" pitchFamily="34" charset="0"/>
              </a:rPr>
              <a:t>Leadership and teamwork must meet the challenges presented by this whirlwind of continual change.’ </a:t>
            </a:r>
          </a:p>
          <a:p>
            <a:pPr marL="0" indent="0" algn="r">
              <a:buNone/>
            </a:pPr>
            <a:r>
              <a:rPr lang="en-GB" sz="2400" dirty="0">
                <a:latin typeface="Arial" panose="020B0604020202020204" pitchFamily="34" charset="0"/>
                <a:cs typeface="Arial" panose="020B0604020202020204" pitchFamily="34" charset="0"/>
              </a:rPr>
              <a:t>(Toomer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2018, p. xxi)</a:t>
            </a:r>
          </a:p>
          <a:p>
            <a:pPr marL="0" indent="0">
              <a:buNone/>
            </a:pPr>
            <a:endParaRPr lang="en-GB" dirty="0"/>
          </a:p>
        </p:txBody>
      </p:sp>
      <p:pic>
        <p:nvPicPr>
          <p:cNvPr id="8194" name="Picture 2" descr="The Catalyst Effect: 12 Skills and Behaviors to Boost your Impact and  Elevate Team Performance: Amazon.co.uk: Jerry Toomer, Craig Caldwell, Steve  Weitzenkorn, Chelsea Clark: 9781787435520: Books">
            <a:extLst>
              <a:ext uri="{FF2B5EF4-FFF2-40B4-BE49-F238E27FC236}">
                <a16:creationId xmlns:a16="http://schemas.microsoft.com/office/drawing/2014/main" id="{E760A2B8-5393-4FFF-843C-12BC5314E09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10551" y="209852"/>
            <a:ext cx="4899804" cy="5466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809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fontScale="92500" lnSpcReduction="10000"/>
          </a:bodyPr>
          <a:lstStyle/>
          <a:p>
            <a:endParaRPr lang="en-GB" dirty="0"/>
          </a:p>
          <a:p>
            <a:pPr marL="0" indent="0">
              <a:buNone/>
            </a:pPr>
            <a:r>
              <a:rPr lang="en-GB" sz="3000" dirty="0">
                <a:latin typeface="Arial" panose="020B0604020202020204" pitchFamily="34" charset="0"/>
                <a:cs typeface="Arial" panose="020B0604020202020204" pitchFamily="34" charset="0"/>
              </a:rPr>
              <a:t>The Catalyst Effect is created by fusing leadership and teamwork into a dynamic, optimistic and cohesive force that raises the performance of everyone involved and elevates overall team success.’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 xxii)  </a:t>
            </a:r>
          </a:p>
          <a:p>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‘The hallmark of catalytic teamwork and leadership is unselfishly making others better and heightening the team’s ability to achieve results.’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a:t>
            </a:r>
            <a:r>
              <a:rPr lang="en-GB" sz="3000" dirty="0">
                <a:latin typeface="Arial" panose="020B0604020202020204" pitchFamily="34" charset="0"/>
                <a:cs typeface="Arial" panose="020B0604020202020204" pitchFamily="34" charset="0"/>
              </a:rPr>
              <a:t> 2018 p. 1) </a:t>
            </a:r>
          </a:p>
          <a:p>
            <a:endParaRPr lang="en-GB" dirty="0"/>
          </a:p>
        </p:txBody>
      </p:sp>
    </p:spTree>
    <p:extLst>
      <p:ext uri="{BB962C8B-B14F-4D97-AF65-F5344CB8AC3E}">
        <p14:creationId xmlns:p14="http://schemas.microsoft.com/office/powerpoint/2010/main" val="841762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lnSpcReduction="10000"/>
          </a:bodyPr>
          <a:lstStyle/>
          <a:p>
            <a:endParaRPr lang="en-GB" dirty="0"/>
          </a:p>
          <a:p>
            <a:pPr marL="0" indent="0">
              <a:buNone/>
            </a:pPr>
            <a:r>
              <a:rPr lang="en-GB" sz="3000" dirty="0">
                <a:latin typeface="Arial" panose="020B0604020202020204" pitchFamily="34" charset="0"/>
                <a:cs typeface="Arial" panose="020B0604020202020204" pitchFamily="34" charset="0"/>
              </a:rPr>
              <a:t>‘Catalysts think beyond their immediate role to ensure what they do is aligned with the overall strategy.’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 3)  </a:t>
            </a:r>
          </a:p>
          <a:p>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‘Catalytic performance depends on trust, and integrity is one of its primary attributes.’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p.16) </a:t>
            </a:r>
          </a:p>
          <a:p>
            <a:endParaRPr lang="en-GB" dirty="0"/>
          </a:p>
        </p:txBody>
      </p:sp>
    </p:spTree>
    <p:extLst>
      <p:ext uri="{BB962C8B-B14F-4D97-AF65-F5344CB8AC3E}">
        <p14:creationId xmlns:p14="http://schemas.microsoft.com/office/powerpoint/2010/main" val="350747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fontScale="92500" lnSpcReduction="10000"/>
          </a:bodyPr>
          <a:lstStyle/>
          <a:p>
            <a:pPr marL="0" indent="0">
              <a:buNone/>
            </a:pPr>
            <a:endParaRPr lang="en-GB" dirty="0"/>
          </a:p>
          <a:p>
            <a:pPr marL="0" indent="0">
              <a:buNone/>
            </a:pPr>
            <a:r>
              <a:rPr lang="en-GB" sz="4000" dirty="0">
                <a:latin typeface="Arial" panose="020B0604020202020204" pitchFamily="34" charset="0"/>
                <a:cs typeface="Arial" panose="020B0604020202020204" pitchFamily="34" charset="0"/>
              </a:rPr>
              <a:t>‘In physical science, a catalyst causes a chemical transformation to develop faster. In social sciences, a human catalyst accelerates action towards a goal. By blending the two definitions, we get to the crux of catalytic teamwork and leadership.’ </a:t>
            </a:r>
          </a:p>
          <a:p>
            <a:pPr marL="0" indent="0" algn="r">
              <a:buNone/>
            </a:pPr>
            <a:endParaRPr lang="en-GB" sz="3000" dirty="0">
              <a:latin typeface="Arial" panose="020B0604020202020204" pitchFamily="34" charset="0"/>
              <a:cs typeface="Arial" panose="020B0604020202020204" pitchFamily="34" charset="0"/>
            </a:endParaRP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p.4) </a:t>
            </a:r>
          </a:p>
          <a:p>
            <a:endParaRPr lang="en-GB" dirty="0"/>
          </a:p>
        </p:txBody>
      </p:sp>
    </p:spTree>
    <p:extLst>
      <p:ext uri="{BB962C8B-B14F-4D97-AF65-F5344CB8AC3E}">
        <p14:creationId xmlns:p14="http://schemas.microsoft.com/office/powerpoint/2010/main" val="2064813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838200" y="365128"/>
            <a:ext cx="10515600" cy="877076"/>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r>
              <a:rPr lang="en-GB" dirty="0">
                <a:latin typeface="Arial" panose="020B0604020202020204" pitchFamily="34" charset="0"/>
                <a:cs typeface="Arial" panose="020B0604020202020204" pitchFamily="34" charset="0"/>
              </a:rPr>
              <a:t>   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sz="half" idx="1"/>
          </p:nvPr>
        </p:nvSpPr>
        <p:spPr>
          <a:xfrm>
            <a:off x="477328" y="1242204"/>
            <a:ext cx="5542472" cy="4934759"/>
          </a:xfrm>
        </p:spPr>
        <p:txBody>
          <a:bodyPr>
            <a:normAutofit fontScale="92500"/>
          </a:bodyPr>
          <a:lstStyle/>
          <a:p>
            <a:r>
              <a:rPr lang="en-GB" sz="2200" b="1" dirty="0" err="1">
                <a:latin typeface="Arial" panose="020B0604020202020204" pitchFamily="34" charset="0"/>
                <a:cs typeface="Arial" panose="020B0604020202020204" pitchFamily="34" charset="0"/>
              </a:rPr>
              <a:t>Adeiladu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hygrededd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ymddiriedaeth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uniondeb</a:t>
            </a:r>
            <a:r>
              <a:rPr lang="en-GB" sz="2200" dirty="0">
                <a:latin typeface="Arial" panose="020B0604020202020204" pitchFamily="34" charset="0"/>
                <a:cs typeface="Arial" panose="020B0604020202020204" pitchFamily="34" charset="0"/>
              </a:rPr>
              <a:t> a </a:t>
            </a:r>
            <a:r>
              <a:rPr lang="en-GB" sz="2200" dirty="0" err="1">
                <a:latin typeface="Arial" panose="020B0604020202020204" pitchFamily="34" charset="0"/>
                <a:cs typeface="Arial" panose="020B0604020202020204" pitchFamily="34" charset="0"/>
              </a:rPr>
              <a:t>hygrededd</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nodweddion</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gatalyst</a:t>
            </a:r>
            <a:r>
              <a:rPr lang="en-GB" sz="2200" dirty="0">
                <a:latin typeface="Arial" panose="020B0604020202020204" pitchFamily="34" charset="0"/>
                <a:cs typeface="Arial" panose="020B0604020202020204" pitchFamily="34" charset="0"/>
              </a:rPr>
              <a:t>; </a:t>
            </a:r>
          </a:p>
          <a:p>
            <a:r>
              <a:rPr lang="en-GB" sz="2200" b="1" dirty="0" err="1">
                <a:latin typeface="Arial" panose="020B0604020202020204" pitchFamily="34" charset="0"/>
                <a:cs typeface="Arial" panose="020B0604020202020204" pitchFamily="34" charset="0"/>
              </a:rPr>
              <a:t>Creu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Cydlyniad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perthnasau</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Cynhyrchu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Momentwm</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egnio</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eraill</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Mentora</a:t>
            </a:r>
            <a:r>
              <a:rPr lang="en-GB" sz="2200" b="1" dirty="0">
                <a:latin typeface="Arial" panose="020B0604020202020204" pitchFamily="34" charset="0"/>
                <a:cs typeface="Arial" panose="020B0604020202020204" pitchFamily="34" charset="0"/>
              </a:rPr>
              <a:t> a </a:t>
            </a:r>
            <a:r>
              <a:rPr lang="en-GB" sz="2200" b="1" dirty="0" err="1">
                <a:latin typeface="Arial" panose="020B0604020202020204" pitchFamily="34" charset="0"/>
                <a:cs typeface="Arial" panose="020B0604020202020204" pitchFamily="34" charset="0"/>
              </a:rPr>
              <a:t>hyfforddi</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cefnogaeth</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Dyfnhau</a:t>
            </a:r>
            <a:r>
              <a:rPr lang="en-GB" sz="2200" b="1" dirty="0">
                <a:latin typeface="Arial" panose="020B0604020202020204" pitchFamily="34" charset="0"/>
                <a:cs typeface="Arial" panose="020B0604020202020204" pitchFamily="34" charset="0"/>
              </a:rPr>
              <a:t> ac </a:t>
            </a:r>
            <a:r>
              <a:rPr lang="en-GB" sz="2200" b="1" dirty="0" err="1">
                <a:latin typeface="Arial" panose="020B0604020202020204" pitchFamily="34" charset="0"/>
                <a:cs typeface="Arial" panose="020B0604020202020204" pitchFamily="34" charset="0"/>
              </a:rPr>
              <a:t>ehangu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beth</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chi’n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gwybod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chi’n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gallu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neud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DPP; </a:t>
            </a:r>
          </a:p>
          <a:p>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gwneud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eich</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chwilfrydedd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angerddol</a:t>
            </a:r>
            <a:r>
              <a:rPr lang="en-GB" sz="2200" b="1"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springfwrddio</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oddi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arbenigedd</a:t>
            </a:r>
            <a:r>
              <a:rPr lang="en-GB" sz="2200" b="1" dirty="0">
                <a:latin typeface="Arial" panose="020B0604020202020204" pitchFamily="34" charset="0"/>
                <a:cs typeface="Arial" panose="020B0604020202020204" pitchFamily="34" charset="0"/>
              </a:rPr>
              <a:t> a </a:t>
            </a:r>
            <a:r>
              <a:rPr lang="en-GB" sz="2200" b="1" dirty="0" err="1">
                <a:latin typeface="Arial" panose="020B0604020202020204" pitchFamily="34" charset="0"/>
                <a:cs typeface="Arial" panose="020B0604020202020204" pitchFamily="34" charset="0"/>
              </a:rPr>
              <a:t>mewnwelediadau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eraill</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ysbrydoli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newydd</a:t>
            </a:r>
            <a:r>
              <a:rPr lang="en-GB" sz="2200" dirty="0">
                <a:latin typeface="Arial" panose="020B0604020202020204" pitchFamily="34" charset="0"/>
                <a:cs typeface="Arial" panose="020B0604020202020204" pitchFamily="34" charset="0"/>
              </a:rPr>
              <a:t>. </a:t>
            </a: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endParaRPr lang="en-GB" dirty="0"/>
          </a:p>
        </p:txBody>
      </p:sp>
      <p:sp>
        <p:nvSpPr>
          <p:cNvPr id="2" name="Content Placeholder 1">
            <a:extLst>
              <a:ext uri="{FF2B5EF4-FFF2-40B4-BE49-F238E27FC236}">
                <a16:creationId xmlns:a16="http://schemas.microsoft.com/office/drawing/2014/main" id="{CF137C82-5A24-4BF1-B310-3F7AB8B228DF}"/>
              </a:ext>
            </a:extLst>
          </p:cNvPr>
          <p:cNvSpPr>
            <a:spLocks noGrp="1"/>
          </p:cNvSpPr>
          <p:nvPr>
            <p:ph sz="half" idx="2"/>
          </p:nvPr>
        </p:nvSpPr>
        <p:spPr>
          <a:xfrm>
            <a:off x="6172200" y="1242204"/>
            <a:ext cx="5542472" cy="4934759"/>
          </a:xfrm>
        </p:spPr>
        <p:txBody>
          <a:bodyPr>
            <a:normAutofit fontScale="92500"/>
          </a:bodyPr>
          <a:lstStyle/>
          <a:p>
            <a:r>
              <a:rPr lang="en-GB" sz="2400" b="1" dirty="0">
                <a:solidFill>
                  <a:srgbClr val="0070C0"/>
                </a:solidFill>
                <a:latin typeface="Arial" panose="020B0604020202020204" pitchFamily="34" charset="0"/>
                <a:cs typeface="Arial" panose="020B0604020202020204" pitchFamily="34" charset="0"/>
              </a:rPr>
              <a:t>Building Credibility </a:t>
            </a:r>
            <a:r>
              <a:rPr lang="en-GB" sz="2400" dirty="0">
                <a:solidFill>
                  <a:srgbClr val="0070C0"/>
                </a:solidFill>
                <a:latin typeface="Arial" panose="020B0604020202020204" pitchFamily="34" charset="0"/>
                <a:cs typeface="Arial" panose="020B0604020202020204" pitchFamily="34" charset="0"/>
              </a:rPr>
              <a:t>– trust, integrity and credibility – hallmarks of a catalyst</a:t>
            </a:r>
          </a:p>
          <a:p>
            <a:r>
              <a:rPr lang="en-GB" sz="2400" b="1" dirty="0">
                <a:solidFill>
                  <a:srgbClr val="0070C0"/>
                </a:solidFill>
                <a:latin typeface="Arial" panose="020B0604020202020204" pitchFamily="34" charset="0"/>
                <a:cs typeface="Arial" panose="020B0604020202020204" pitchFamily="34" charset="0"/>
              </a:rPr>
              <a:t>Creating Cohesion </a:t>
            </a:r>
            <a:r>
              <a:rPr lang="en-GB" sz="2400" dirty="0">
                <a:solidFill>
                  <a:srgbClr val="0070C0"/>
                </a:solidFill>
                <a:latin typeface="Arial" panose="020B0604020202020204" pitchFamily="34" charset="0"/>
                <a:cs typeface="Arial" panose="020B0604020202020204" pitchFamily="34" charset="0"/>
              </a:rPr>
              <a:t>– relationships</a:t>
            </a:r>
          </a:p>
          <a:p>
            <a:r>
              <a:rPr lang="en-GB" sz="2400" b="1" dirty="0">
                <a:solidFill>
                  <a:srgbClr val="0070C0"/>
                </a:solidFill>
                <a:latin typeface="Arial" panose="020B0604020202020204" pitchFamily="34" charset="0"/>
                <a:cs typeface="Arial" panose="020B0604020202020204" pitchFamily="34" charset="0"/>
              </a:rPr>
              <a:t>Generating Momentum </a:t>
            </a:r>
            <a:r>
              <a:rPr lang="en-GB" sz="2400" dirty="0">
                <a:solidFill>
                  <a:srgbClr val="0070C0"/>
                </a:solidFill>
                <a:latin typeface="Arial" panose="020B0604020202020204" pitchFamily="34" charset="0"/>
                <a:cs typeface="Arial" panose="020B0604020202020204" pitchFamily="34" charset="0"/>
              </a:rPr>
              <a:t>– energising others</a:t>
            </a:r>
          </a:p>
          <a:p>
            <a:r>
              <a:rPr lang="en-GB" sz="2400" b="1" dirty="0">
                <a:solidFill>
                  <a:srgbClr val="0070C0"/>
                </a:solidFill>
                <a:latin typeface="Arial" panose="020B0604020202020204" pitchFamily="34" charset="0"/>
                <a:cs typeface="Arial" panose="020B0604020202020204" pitchFamily="34" charset="0"/>
              </a:rPr>
              <a:t>Mentoring and Coaching </a:t>
            </a:r>
            <a:r>
              <a:rPr lang="en-GB" sz="2400" dirty="0">
                <a:solidFill>
                  <a:srgbClr val="0070C0"/>
                </a:solidFill>
                <a:latin typeface="Arial" panose="020B0604020202020204" pitchFamily="34" charset="0"/>
                <a:cs typeface="Arial" panose="020B0604020202020204" pitchFamily="34" charset="0"/>
              </a:rPr>
              <a:t>- support</a:t>
            </a:r>
          </a:p>
          <a:p>
            <a:r>
              <a:rPr lang="en-GB" sz="2400" b="1" dirty="0">
                <a:solidFill>
                  <a:srgbClr val="0070C0"/>
                </a:solidFill>
                <a:latin typeface="Arial" panose="020B0604020202020204" pitchFamily="34" charset="0"/>
                <a:cs typeface="Arial" panose="020B0604020202020204" pitchFamily="34" charset="0"/>
              </a:rPr>
              <a:t>Deepening and expanding what you know you can do </a:t>
            </a:r>
            <a:r>
              <a:rPr lang="en-GB" sz="2400" dirty="0">
                <a:solidFill>
                  <a:srgbClr val="0070C0"/>
                </a:solidFill>
                <a:latin typeface="Arial" panose="020B0604020202020204" pitchFamily="34" charset="0"/>
                <a:cs typeface="Arial" panose="020B0604020202020204" pitchFamily="34" charset="0"/>
              </a:rPr>
              <a:t>- CPD</a:t>
            </a:r>
          </a:p>
          <a:p>
            <a:r>
              <a:rPr lang="en-GB" sz="2400" b="1" dirty="0">
                <a:solidFill>
                  <a:srgbClr val="0070C0"/>
                </a:solidFill>
                <a:latin typeface="Arial" panose="020B0604020202020204" pitchFamily="34" charset="0"/>
                <a:cs typeface="Arial" panose="020B0604020202020204" pitchFamily="34" charset="0"/>
              </a:rPr>
              <a:t>Making curiosity a passion</a:t>
            </a:r>
          </a:p>
          <a:p>
            <a:r>
              <a:rPr lang="en-GB" sz="2400" b="1" dirty="0">
                <a:solidFill>
                  <a:srgbClr val="0070C0"/>
                </a:solidFill>
                <a:latin typeface="Arial" panose="020B0604020202020204" pitchFamily="34" charset="0"/>
                <a:cs typeface="Arial" panose="020B0604020202020204" pitchFamily="34" charset="0"/>
              </a:rPr>
              <a:t>Springboard off the expertise and insights of others </a:t>
            </a:r>
            <a:r>
              <a:rPr lang="en-GB" sz="2400" dirty="0">
                <a:solidFill>
                  <a:srgbClr val="0070C0"/>
                </a:solidFill>
                <a:latin typeface="Arial" panose="020B0604020202020204" pitchFamily="34" charset="0"/>
                <a:cs typeface="Arial" panose="020B0604020202020204" pitchFamily="34" charset="0"/>
              </a:rPr>
              <a:t>– inspiring new ideas.</a:t>
            </a:r>
          </a:p>
          <a:p>
            <a:pPr marL="0" indent="0">
              <a:buNone/>
            </a:pPr>
            <a:r>
              <a:rPr lang="en-GB" sz="2600" b="1" dirty="0">
                <a:solidFill>
                  <a:srgbClr val="0070C0"/>
                </a:solidFill>
                <a:latin typeface="Arial" panose="020B0604020202020204" pitchFamily="34" charset="0"/>
                <a:cs typeface="Arial" panose="020B0604020202020204" pitchFamily="34" charset="0"/>
              </a:rPr>
              <a:t>      (Toomer </a:t>
            </a:r>
            <a:r>
              <a:rPr lang="en-GB" sz="2600" b="1" i="1" dirty="0">
                <a:solidFill>
                  <a:srgbClr val="0070C0"/>
                </a:solidFill>
                <a:latin typeface="Arial" panose="020B0604020202020204" pitchFamily="34" charset="0"/>
                <a:cs typeface="Arial" panose="020B0604020202020204" pitchFamily="34" charset="0"/>
              </a:rPr>
              <a:t>et al., </a:t>
            </a:r>
            <a:r>
              <a:rPr lang="en-GB" sz="2600" b="1" dirty="0">
                <a:solidFill>
                  <a:srgbClr val="0070C0"/>
                </a:solidFill>
                <a:latin typeface="Arial" panose="020B0604020202020204" pitchFamily="34" charset="0"/>
                <a:cs typeface="Arial" panose="020B0604020202020204" pitchFamily="34" charset="0"/>
              </a:rPr>
              <a:t>2018)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4107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3ED5-8AE8-4C77-80C3-723CDFFE8CBE}"/>
              </a:ext>
            </a:extLst>
          </p:cNvPr>
          <p:cNvSpPr>
            <a:spLocks noGrp="1"/>
          </p:cNvSpPr>
          <p:nvPr>
            <p:ph type="title"/>
          </p:nvPr>
        </p:nvSpPr>
        <p:spPr>
          <a:xfrm>
            <a:off x="838200" y="1340768"/>
            <a:ext cx="10515600" cy="729572"/>
          </a:xfrm>
        </p:spPr>
        <p:txBody>
          <a:bodyPr>
            <a:normAutofit fontScale="90000"/>
          </a:bodyPr>
          <a:lstStyle/>
          <a:p>
            <a:r>
              <a:rPr lang="en-GB" b="1" i="0" dirty="0">
                <a:effectLst/>
                <a:latin typeface="Roboto" panose="020B0604020202020204" pitchFamily="2" charset="0"/>
              </a:rPr>
              <a:t>Margaret Heffernan</a:t>
            </a:r>
            <a:r>
              <a:rPr lang="en-GB" b="0" i="0" dirty="0">
                <a:effectLst/>
                <a:latin typeface="Roboto" panose="020B0604020202020204" pitchFamily="2" charset="0"/>
              </a:rPr>
              <a:t>: </a:t>
            </a:r>
            <a:br>
              <a:rPr lang="en-GB" b="0" i="0" dirty="0">
                <a:effectLst/>
                <a:latin typeface="Roboto" panose="020B0604020202020204" pitchFamily="2" charset="0"/>
              </a:rPr>
            </a:br>
            <a:r>
              <a:rPr lang="en-GB" b="0" i="0" dirty="0">
                <a:effectLst/>
                <a:latin typeface="Roboto" panose="020B0604020202020204" pitchFamily="2" charset="0"/>
              </a:rPr>
              <a:t>‘Why it's time to forget the pecking order at work’.</a:t>
            </a:r>
            <a:br>
              <a:rPr lang="en-GB" b="0" i="0" dirty="0">
                <a:effectLst/>
                <a:latin typeface="Roboto" panose="020B0604020202020204" pitchFamily="2" charset="0"/>
              </a:rPr>
            </a:br>
            <a:endParaRPr lang="en-GB" dirty="0"/>
          </a:p>
        </p:txBody>
      </p:sp>
      <p:sp>
        <p:nvSpPr>
          <p:cNvPr id="3" name="Content Placeholder 2">
            <a:extLst>
              <a:ext uri="{FF2B5EF4-FFF2-40B4-BE49-F238E27FC236}">
                <a16:creationId xmlns:a16="http://schemas.microsoft.com/office/drawing/2014/main" id="{A9CEF7EC-7A1D-49A3-B58E-E672C76EA6D7}"/>
              </a:ext>
            </a:extLst>
          </p:cNvPr>
          <p:cNvSpPr>
            <a:spLocks noGrp="1"/>
          </p:cNvSpPr>
          <p:nvPr>
            <p:ph idx="1"/>
          </p:nvPr>
        </p:nvSpPr>
        <p:spPr>
          <a:xfrm>
            <a:off x="609600" y="2294625"/>
            <a:ext cx="10972800" cy="3222607"/>
          </a:xfrm>
        </p:spPr>
        <p:txBody>
          <a:bodyPr/>
          <a:lstStyle/>
          <a:p>
            <a:endParaRPr lang="en-GB" dirty="0">
              <a:hlinkClick r:id="" action="ppaction://noaction"/>
            </a:endParaRPr>
          </a:p>
          <a:p>
            <a:pPr marL="0" indent="0">
              <a:buNone/>
            </a:pPr>
            <a:r>
              <a:rPr lang="en-GB" dirty="0">
                <a:hlinkClick r:id="" action="ppaction://noaction"/>
              </a:rPr>
              <a:t>Margaret Heffernan: Why it's time to forget the pecking order at work – YouTube</a:t>
            </a:r>
            <a:endParaRPr lang="en-GB" dirty="0"/>
          </a:p>
          <a:p>
            <a:pPr marL="0" indent="0">
              <a:buNone/>
            </a:pPr>
            <a:r>
              <a:rPr lang="en-GB" dirty="0"/>
              <a:t>2015</a:t>
            </a:r>
          </a:p>
        </p:txBody>
      </p:sp>
    </p:spTree>
    <p:extLst>
      <p:ext uri="{BB962C8B-B14F-4D97-AF65-F5344CB8AC3E}">
        <p14:creationId xmlns:p14="http://schemas.microsoft.com/office/powerpoint/2010/main" val="2425100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A4C9-8ABE-4A4A-9861-130D821A9F93}"/>
              </a:ext>
            </a:extLst>
          </p:cNvPr>
          <p:cNvSpPr>
            <a:spLocks noGrp="1"/>
          </p:cNvSpPr>
          <p:nvPr>
            <p:ph type="title"/>
          </p:nvPr>
        </p:nvSpPr>
        <p:spPr>
          <a:xfrm>
            <a:off x="5421491" y="241541"/>
            <a:ext cx="6465710" cy="724618"/>
          </a:xfrm>
        </p:spPr>
        <p:txBody>
          <a:bodyPr>
            <a:normAutofit/>
          </a:bodyPr>
          <a:lstStyle/>
          <a:p>
            <a:r>
              <a:rPr lang="en-GB" b="1" dirty="0">
                <a:solidFill>
                  <a:schemeClr val="accent1">
                    <a:lumMod val="50000"/>
                  </a:schemeClr>
                </a:solidFill>
                <a:latin typeface="Arial" panose="020B0604020202020204" pitchFamily="34" charset="0"/>
                <a:cs typeface="Arial" panose="020B0604020202020204" pitchFamily="34" charset="0"/>
              </a:rPr>
              <a:t>Margaret Heffernan</a:t>
            </a:r>
          </a:p>
        </p:txBody>
      </p:sp>
      <p:pic>
        <p:nvPicPr>
          <p:cNvPr id="5124" name="Picture 4" descr="Margaret Heffernan | Speaker | TED">
            <a:extLst>
              <a:ext uri="{FF2B5EF4-FFF2-40B4-BE49-F238E27FC236}">
                <a16:creationId xmlns:a16="http://schemas.microsoft.com/office/drawing/2014/main" id="{FB0C9C20-C49E-49B6-8F39-37F742F756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29" r="2070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0F4F061E-1F42-4822-A480-E65A4F28CC50}"/>
              </a:ext>
            </a:extLst>
          </p:cNvPr>
          <p:cNvSpPr>
            <a:spLocks noGrp="1"/>
          </p:cNvSpPr>
          <p:nvPr>
            <p:ph idx="1"/>
          </p:nvPr>
        </p:nvSpPr>
        <p:spPr>
          <a:xfrm>
            <a:off x="5609221" y="1293962"/>
            <a:ext cx="6465710" cy="4360976"/>
          </a:xfrm>
        </p:spPr>
        <p:txBody>
          <a:bodyPr anchor="t">
            <a:normAutofit fontScale="85000" lnSpcReduction="20000"/>
          </a:bodyPr>
          <a:lstStyle/>
          <a:p>
            <a:pPr marL="0" indent="0">
              <a:buNone/>
            </a:pPr>
            <a:r>
              <a:rPr lang="en-GB" sz="3200" b="1" dirty="0" err="1">
                <a:solidFill>
                  <a:schemeClr val="accent1">
                    <a:lumMod val="50000"/>
                  </a:schemeClr>
                </a:solidFill>
                <a:latin typeface="Arial" panose="020B0604020202020204" pitchFamily="34" charset="0"/>
                <a:cs typeface="Arial" panose="020B0604020202020204" pitchFamily="34" charset="0"/>
              </a:rPr>
              <a:t>Prif</a:t>
            </a:r>
            <a:r>
              <a:rPr lang="en-GB" sz="3200" b="1" dirty="0">
                <a:solidFill>
                  <a:schemeClr val="accent1">
                    <a:lumMod val="50000"/>
                  </a:schemeClr>
                </a:solidFill>
                <a:latin typeface="Arial" panose="020B0604020202020204" pitchFamily="34" charset="0"/>
                <a:cs typeface="Arial" panose="020B0604020202020204" pitchFamily="34" charset="0"/>
              </a:rPr>
              <a:t> </a:t>
            </a:r>
            <a:r>
              <a:rPr lang="en-GB" sz="3200" b="1" dirty="0" err="1">
                <a:solidFill>
                  <a:schemeClr val="accent1">
                    <a:lumMod val="50000"/>
                  </a:schemeClr>
                </a:solidFill>
                <a:latin typeface="Arial" panose="020B0604020202020204" pitchFamily="34" charset="0"/>
                <a:cs typeface="Arial" panose="020B0604020202020204" pitchFamily="34" charset="0"/>
              </a:rPr>
              <a:t>bwyntiau</a:t>
            </a:r>
            <a:endParaRPr lang="en-GB" sz="3200" b="1" dirty="0">
              <a:solidFill>
                <a:schemeClr val="accent1">
                  <a:lumMod val="50000"/>
                </a:schemeClr>
              </a:solidFill>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Mae </a:t>
            </a:r>
            <a:r>
              <a:rPr lang="en-GB" sz="3200" dirty="0" err="1">
                <a:latin typeface="Arial" panose="020B0604020202020204" pitchFamily="34" charset="0"/>
                <a:cs typeface="Arial" panose="020B0604020202020204" pitchFamily="34" charset="0"/>
              </a:rPr>
              <a:t>pawb</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bwysig</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Mae </a:t>
            </a:r>
            <a:r>
              <a:rPr lang="en-GB" sz="3200" dirty="0" err="1">
                <a:latin typeface="Arial" panose="020B0604020202020204" pitchFamily="34" charset="0"/>
                <a:cs typeface="Arial" panose="020B0604020202020204" pitchFamily="34" charset="0"/>
              </a:rPr>
              <a:t>cyfalaf</a:t>
            </a:r>
            <a:r>
              <a:rPr lang="en-GB" sz="3200" dirty="0">
                <a:latin typeface="Arial" panose="020B0604020202020204" pitchFamily="34" charset="0"/>
                <a:cs typeface="Arial" panose="020B0604020202020204" pitchFamily="34" charset="0"/>
              </a:rPr>
              <a:t> cymdeithasol yn </a:t>
            </a:r>
            <a:r>
              <a:rPr lang="en-GB" sz="3200" dirty="0" err="1">
                <a:latin typeface="Arial" panose="020B0604020202020204" pitchFamily="34" charset="0"/>
                <a:cs typeface="Arial" panose="020B0604020202020204" pitchFamily="34" charset="0"/>
              </a:rPr>
              <a:t>rhwymo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teyrngarwch</a:t>
            </a:r>
            <a:r>
              <a:rPr lang="en-GB" sz="3200" dirty="0">
                <a:latin typeface="Arial" panose="020B0604020202020204" pitchFamily="34" charset="0"/>
                <a:cs typeface="Arial" panose="020B0604020202020204" pitchFamily="34" charset="0"/>
              </a:rPr>
              <a:t> ac ymddiriedaeth</a:t>
            </a:r>
          </a:p>
          <a:p>
            <a:r>
              <a:rPr lang="en-GB" sz="3200" dirty="0">
                <a:latin typeface="Arial" panose="020B0604020202020204" pitchFamily="34" charset="0"/>
                <a:cs typeface="Arial" panose="020B0604020202020204" pitchFamily="34" charset="0"/>
              </a:rPr>
              <a:t>Amser </a:t>
            </a:r>
            <a:r>
              <a:rPr lang="en-GB" sz="3200" dirty="0" err="1">
                <a:latin typeface="Arial" panose="020B0604020202020204" pitchFamily="34" charset="0"/>
                <a:cs typeface="Arial" panose="020B0604020202020204" pitchFamily="34" charset="0"/>
              </a:rPr>
              <a:t>yw</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popeth</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Mae timau sy'n gweithio </a:t>
            </a:r>
            <a:r>
              <a:rPr lang="en-GB" sz="3200" dirty="0" err="1">
                <a:latin typeface="Arial" panose="020B0604020202020204" pitchFamily="34" charset="0"/>
                <a:cs typeface="Arial" panose="020B0604020202020204" pitchFamily="34" charset="0"/>
              </a:rPr>
              <a:t>gyda'i</a:t>
            </a:r>
            <a:r>
              <a:rPr lang="en-GB" sz="3200" dirty="0">
                <a:latin typeface="Arial" panose="020B0604020202020204" pitchFamily="34" charset="0"/>
                <a:cs typeface="Arial" panose="020B0604020202020204" pitchFamily="34" charset="0"/>
              </a:rPr>
              <a:t> gilydd yn </a:t>
            </a:r>
            <a:r>
              <a:rPr lang="en-GB" sz="3200" dirty="0" err="1">
                <a:latin typeface="Arial" panose="020B0604020202020204" pitchFamily="34" charset="0"/>
                <a:cs typeface="Arial" panose="020B0604020202020204" pitchFamily="34" charset="0"/>
              </a:rPr>
              <a:t>hirach</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gwella</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Gall gwrthdaro </a:t>
            </a:r>
            <a:r>
              <a:rPr lang="en-GB" sz="3200" dirty="0" err="1">
                <a:latin typeface="Arial" panose="020B0604020202020204" pitchFamily="34" charset="0"/>
                <a:cs typeface="Arial" panose="020B0604020202020204" pitchFamily="34" charset="0"/>
              </a:rPr>
              <a:t>ddigwydd</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aml</a:t>
            </a:r>
            <a:r>
              <a:rPr lang="en-GB" sz="3200" dirty="0">
                <a:latin typeface="Arial" panose="020B0604020202020204" pitchFamily="34" charset="0"/>
                <a:cs typeface="Arial" panose="020B0604020202020204" pitchFamily="34" charset="0"/>
              </a:rPr>
              <a:t> oherwydd gall </a:t>
            </a:r>
            <a:r>
              <a:rPr lang="en-GB" sz="3200" dirty="0" err="1">
                <a:latin typeface="Arial" panose="020B0604020202020204" pitchFamily="34" charset="0"/>
                <a:cs typeface="Arial" panose="020B0604020202020204" pitchFamily="34" charset="0"/>
              </a:rPr>
              <a:t>gonestrwydd</a:t>
            </a:r>
            <a:r>
              <a:rPr lang="en-GB" sz="3200" dirty="0">
                <a:latin typeface="Arial" panose="020B0604020202020204" pitchFamily="34" charset="0"/>
                <a:cs typeface="Arial" panose="020B0604020202020204" pitchFamily="34" charset="0"/>
              </a:rPr>
              <a:t> fod yn </a:t>
            </a:r>
            <a:r>
              <a:rPr lang="en-GB" sz="3200" dirty="0" err="1">
                <a:latin typeface="Arial" panose="020B0604020202020204" pitchFamily="34" charset="0"/>
                <a:cs typeface="Arial" panose="020B0604020202020204" pitchFamily="34" charset="0"/>
              </a:rPr>
              <a:t>ddiogel</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Rydyn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ni'n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ddewr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iawn</a:t>
            </a:r>
            <a:r>
              <a:rPr lang="en-GB" sz="3200" dirty="0">
                <a:latin typeface="Arial" panose="020B0604020202020204" pitchFamily="34" charset="0"/>
                <a:cs typeface="Arial" panose="020B0604020202020204" pitchFamily="34" charset="0"/>
              </a:rPr>
              <a:t>, pan </a:t>
            </a:r>
            <a:r>
              <a:rPr lang="en-GB" sz="3200" dirty="0" err="1">
                <a:latin typeface="Arial" panose="020B0604020202020204" pitchFamily="34" charset="0"/>
                <a:cs typeface="Arial" panose="020B0604020202020204" pitchFamily="34" charset="0"/>
              </a:rPr>
              <a:t>rydyn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ni'n</a:t>
            </a:r>
            <a:r>
              <a:rPr lang="en-GB" sz="3200" dirty="0">
                <a:latin typeface="Arial" panose="020B0604020202020204" pitchFamily="34" charset="0"/>
                <a:cs typeface="Arial" panose="020B0604020202020204" pitchFamily="34" charset="0"/>
              </a:rPr>
              <a:t> meddwl gyda'n gilydd</a:t>
            </a:r>
          </a:p>
        </p:txBody>
      </p:sp>
    </p:spTree>
    <p:extLst>
      <p:ext uri="{BB962C8B-B14F-4D97-AF65-F5344CB8AC3E}">
        <p14:creationId xmlns:p14="http://schemas.microsoft.com/office/powerpoint/2010/main" val="755648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A4C9-8ABE-4A4A-9861-130D821A9F93}"/>
              </a:ext>
            </a:extLst>
          </p:cNvPr>
          <p:cNvSpPr>
            <a:spLocks noGrp="1"/>
          </p:cNvSpPr>
          <p:nvPr>
            <p:ph type="title"/>
          </p:nvPr>
        </p:nvSpPr>
        <p:spPr>
          <a:xfrm>
            <a:off x="5421491" y="241541"/>
            <a:ext cx="6465710" cy="724618"/>
          </a:xfrm>
        </p:spPr>
        <p:txBody>
          <a:bodyPr>
            <a:normAutofit/>
          </a:bodyPr>
          <a:lstStyle/>
          <a:p>
            <a:r>
              <a:rPr lang="en-GB" b="1" dirty="0">
                <a:solidFill>
                  <a:schemeClr val="accent1">
                    <a:lumMod val="50000"/>
                  </a:schemeClr>
                </a:solidFill>
                <a:latin typeface="Arial" panose="020B0604020202020204" pitchFamily="34" charset="0"/>
                <a:cs typeface="Arial" panose="020B0604020202020204" pitchFamily="34" charset="0"/>
              </a:rPr>
              <a:t>Margaret Heffernan</a:t>
            </a:r>
          </a:p>
        </p:txBody>
      </p:sp>
      <p:pic>
        <p:nvPicPr>
          <p:cNvPr id="5124" name="Picture 4" descr="Margaret Heffernan | Speaker | TED">
            <a:extLst>
              <a:ext uri="{FF2B5EF4-FFF2-40B4-BE49-F238E27FC236}">
                <a16:creationId xmlns:a16="http://schemas.microsoft.com/office/drawing/2014/main" id="{FB0C9C20-C49E-49B6-8F39-37F742F756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29" r="2070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0F4F061E-1F42-4822-A480-E65A4F28CC50}"/>
              </a:ext>
            </a:extLst>
          </p:cNvPr>
          <p:cNvSpPr>
            <a:spLocks noGrp="1"/>
          </p:cNvSpPr>
          <p:nvPr>
            <p:ph idx="1"/>
          </p:nvPr>
        </p:nvSpPr>
        <p:spPr>
          <a:xfrm>
            <a:off x="5609221" y="1293962"/>
            <a:ext cx="6465710" cy="4360976"/>
          </a:xfrm>
        </p:spPr>
        <p:txBody>
          <a:bodyPr anchor="t">
            <a:normAutofit fontScale="85000" lnSpcReduction="10000"/>
          </a:bodyPr>
          <a:lstStyle/>
          <a:p>
            <a:pPr marL="0" indent="0">
              <a:buNone/>
            </a:pPr>
            <a:r>
              <a:rPr lang="en-GB" sz="3200" b="1" dirty="0" err="1">
                <a:solidFill>
                  <a:schemeClr val="accent1">
                    <a:lumMod val="50000"/>
                  </a:schemeClr>
                </a:solidFill>
                <a:latin typeface="Arial" panose="020B0604020202020204" pitchFamily="34" charset="0"/>
                <a:cs typeface="Arial" panose="020B0604020202020204" pitchFamily="34" charset="0"/>
              </a:rPr>
              <a:t>Prif</a:t>
            </a:r>
            <a:r>
              <a:rPr lang="en-GB" sz="3200" b="1" dirty="0">
                <a:solidFill>
                  <a:schemeClr val="accent1">
                    <a:lumMod val="50000"/>
                  </a:schemeClr>
                </a:solidFill>
                <a:latin typeface="Arial" panose="020B0604020202020204" pitchFamily="34" charset="0"/>
                <a:cs typeface="Arial" panose="020B0604020202020204" pitchFamily="34" charset="0"/>
              </a:rPr>
              <a:t> </a:t>
            </a:r>
            <a:r>
              <a:rPr lang="en-GB" sz="3200" b="1" dirty="0" err="1">
                <a:solidFill>
                  <a:schemeClr val="accent1">
                    <a:lumMod val="50000"/>
                  </a:schemeClr>
                </a:solidFill>
                <a:latin typeface="Arial" panose="020B0604020202020204" pitchFamily="34" charset="0"/>
                <a:cs typeface="Arial" panose="020B0604020202020204" pitchFamily="34" charset="0"/>
              </a:rPr>
              <a:t>bwyntiau</a:t>
            </a:r>
            <a:r>
              <a:rPr lang="en-GB" sz="3200" b="1" dirty="0">
                <a:solidFill>
                  <a:schemeClr val="accent1">
                    <a:lumMod val="50000"/>
                  </a:schemeClr>
                </a:solidFill>
                <a:latin typeface="Arial" panose="020B0604020202020204" pitchFamily="34" charset="0"/>
                <a:cs typeface="Arial" panose="020B0604020202020204" pitchFamily="34" charset="0"/>
              </a:rPr>
              <a:t>/Main points: </a:t>
            </a:r>
            <a:endParaRPr lang="en-GB" sz="3200" dirty="0">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Everyone matters</a:t>
            </a:r>
          </a:p>
          <a:p>
            <a:r>
              <a:rPr lang="en-GB" sz="3200" dirty="0">
                <a:solidFill>
                  <a:srgbClr val="002060"/>
                </a:solidFill>
                <a:latin typeface="Arial" panose="020B0604020202020204" pitchFamily="34" charset="0"/>
                <a:cs typeface="Arial" panose="020B0604020202020204" pitchFamily="34" charset="0"/>
              </a:rPr>
              <a:t>Social capital bonds loyalty and trust</a:t>
            </a:r>
          </a:p>
          <a:p>
            <a:r>
              <a:rPr lang="en-GB" sz="3200" dirty="0">
                <a:solidFill>
                  <a:srgbClr val="002060"/>
                </a:solidFill>
                <a:latin typeface="Arial" panose="020B0604020202020204" pitchFamily="34" charset="0"/>
                <a:cs typeface="Arial" panose="020B0604020202020204" pitchFamily="34" charset="0"/>
              </a:rPr>
              <a:t>Time is everything</a:t>
            </a:r>
          </a:p>
          <a:p>
            <a:r>
              <a:rPr lang="en-GB" sz="3200" dirty="0">
                <a:solidFill>
                  <a:srgbClr val="002060"/>
                </a:solidFill>
                <a:latin typeface="Arial" panose="020B0604020202020204" pitchFamily="34" charset="0"/>
                <a:cs typeface="Arial" panose="020B0604020202020204" pitchFamily="34" charset="0"/>
              </a:rPr>
              <a:t>Teams that work together longer,  get better</a:t>
            </a:r>
          </a:p>
          <a:p>
            <a:r>
              <a:rPr lang="en-GB" sz="3200" dirty="0">
                <a:solidFill>
                  <a:srgbClr val="002060"/>
                </a:solidFill>
                <a:latin typeface="Arial" panose="020B0604020202020204" pitchFamily="34" charset="0"/>
                <a:cs typeface="Arial" panose="020B0604020202020204" pitchFamily="34" charset="0"/>
              </a:rPr>
              <a:t>Conflict can be frequent because candour can be safe</a:t>
            </a:r>
          </a:p>
          <a:p>
            <a:r>
              <a:rPr lang="en-GB" sz="3200" dirty="0">
                <a:solidFill>
                  <a:srgbClr val="002060"/>
                </a:solidFill>
                <a:latin typeface="Arial" panose="020B0604020202020204" pitchFamily="34" charset="0"/>
                <a:cs typeface="Arial" panose="020B0604020202020204" pitchFamily="34" charset="0"/>
              </a:rPr>
              <a:t>WE are most courageous, when we are thinking together</a:t>
            </a:r>
          </a:p>
        </p:txBody>
      </p:sp>
    </p:spTree>
    <p:extLst>
      <p:ext uri="{BB962C8B-B14F-4D97-AF65-F5344CB8AC3E}">
        <p14:creationId xmlns:p14="http://schemas.microsoft.com/office/powerpoint/2010/main" val="2417620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7210-6AEF-4E29-8689-37E02F15ADC7}"/>
              </a:ext>
            </a:extLst>
          </p:cNvPr>
          <p:cNvSpPr>
            <a:spLocks noGrp="1"/>
          </p:cNvSpPr>
          <p:nvPr>
            <p:ph type="title"/>
          </p:nvPr>
        </p:nvSpPr>
        <p:spPr/>
        <p:txBody>
          <a:bodyPr>
            <a:normAutofit fontScale="90000"/>
          </a:bodyPr>
          <a:lstStyle/>
          <a:p>
            <a:r>
              <a:rPr lang="en-GB" b="1" dirty="0" err="1">
                <a:latin typeface="Arial" panose="020B0604020202020204" pitchFamily="34" charset="0"/>
                <a:cs typeface="Arial" panose="020B0604020202020204" pitchFamily="34" charset="0"/>
              </a:rPr>
              <a:t>Cyfarparu’r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tîm</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blynyddoedd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Equipping the early years team to…</a:t>
            </a:r>
          </a:p>
        </p:txBody>
      </p:sp>
      <p:sp>
        <p:nvSpPr>
          <p:cNvPr id="3" name="Content Placeholder 2">
            <a:extLst>
              <a:ext uri="{FF2B5EF4-FFF2-40B4-BE49-F238E27FC236}">
                <a16:creationId xmlns:a16="http://schemas.microsoft.com/office/drawing/2014/main" id="{EEA24E4D-F7A7-4C93-A77F-E6A79FB1F830}"/>
              </a:ext>
            </a:extLst>
          </p:cNvPr>
          <p:cNvSpPr>
            <a:spLocks noGrp="1"/>
          </p:cNvSpPr>
          <p:nvPr>
            <p:ph sz="half" idx="1"/>
          </p:nvPr>
        </p:nvSpPr>
        <p:spPr>
          <a:xfrm>
            <a:off x="379562" y="1825625"/>
            <a:ext cx="5716438" cy="4351338"/>
          </a:xfrm>
        </p:spPr>
        <p:txBody>
          <a:bodyPr>
            <a:normAutofit/>
          </a:bodyPr>
          <a:lstStyle/>
          <a:p>
            <a:r>
              <a:rPr lang="en-GB" sz="2600" dirty="0" err="1">
                <a:latin typeface="Arial" panose="020B0604020202020204" pitchFamily="34" charset="0"/>
                <a:cs typeface="Arial" panose="020B0604020202020204" pitchFamily="34" charset="0"/>
              </a:rPr>
              <a:t>Mewn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grwpiau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trafodwch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sut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arweinwyr</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thimoedd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cefnogi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galluogi</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chyfarparu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pawb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delio</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gofynion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cymhleth</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ddydd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gweithio</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fewn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darpariaeth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blynyddoedd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cynnar</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Beth all y </a:t>
            </a:r>
            <a:r>
              <a:rPr lang="en-GB" sz="2600" dirty="0" err="1">
                <a:latin typeface="Arial" panose="020B0604020202020204" pitchFamily="34" charset="0"/>
                <a:cs typeface="Arial" panose="020B0604020202020204" pitchFamily="34" charset="0"/>
              </a:rPr>
              <a:t>gofynion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Beth all y </a:t>
            </a:r>
            <a:r>
              <a:rPr lang="en-GB" sz="2600" dirty="0" err="1">
                <a:latin typeface="Arial" panose="020B0604020202020204" pitchFamily="34" charset="0"/>
                <a:cs typeface="Arial" panose="020B0604020202020204" pitchFamily="34" charset="0"/>
              </a:rPr>
              <a:t>strategaethau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cefnogaeth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B61A331B-72F0-47D9-800F-F22F6D9D49BD}"/>
              </a:ext>
            </a:extLst>
          </p:cNvPr>
          <p:cNvSpPr>
            <a:spLocks noGrp="1"/>
          </p:cNvSpPr>
          <p:nvPr>
            <p:ph sz="half" idx="2"/>
          </p:nvPr>
        </p:nvSpPr>
        <p:spPr>
          <a:xfrm>
            <a:off x="6418053" y="1825625"/>
            <a:ext cx="5394384" cy="4351338"/>
          </a:xfrm>
        </p:spPr>
        <p:txBody>
          <a:bodyPr>
            <a:normAutofit/>
          </a:bodyPr>
          <a:lstStyle/>
          <a:p>
            <a:r>
              <a:rPr lang="en-GB" sz="2600" dirty="0">
                <a:solidFill>
                  <a:srgbClr val="0070C0"/>
                </a:solidFill>
                <a:latin typeface="Arial" panose="020B0604020202020204" pitchFamily="34" charset="0"/>
                <a:cs typeface="Arial" panose="020B0604020202020204" pitchFamily="34" charset="0"/>
              </a:rPr>
              <a:t>In groups, discuss how leaders and teams can support, enable and equip everyone involved to be able to deal with the complex demands of day to day working in early years provision?</a:t>
            </a:r>
          </a:p>
          <a:p>
            <a:r>
              <a:rPr lang="en-GB" sz="2600" dirty="0">
                <a:solidFill>
                  <a:srgbClr val="0070C0"/>
                </a:solidFill>
                <a:latin typeface="Arial" panose="020B0604020202020204" pitchFamily="34" charset="0"/>
                <a:cs typeface="Arial" panose="020B0604020202020204" pitchFamily="34" charset="0"/>
              </a:rPr>
              <a:t>What could these demands be?</a:t>
            </a:r>
          </a:p>
          <a:p>
            <a:r>
              <a:rPr lang="en-GB" sz="2600" dirty="0">
                <a:solidFill>
                  <a:srgbClr val="0070C0"/>
                </a:solidFill>
                <a:latin typeface="Arial" panose="020B0604020202020204" pitchFamily="34" charset="0"/>
                <a:cs typeface="Arial" panose="020B0604020202020204" pitchFamily="34" charset="0"/>
              </a:rPr>
              <a:t>What could these support strategies be? </a:t>
            </a:r>
          </a:p>
        </p:txBody>
      </p:sp>
    </p:spTree>
    <p:extLst>
      <p:ext uri="{BB962C8B-B14F-4D97-AF65-F5344CB8AC3E}">
        <p14:creationId xmlns:p14="http://schemas.microsoft.com/office/powerpoint/2010/main" val="3187047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CB28-0BD1-4932-8505-AD2651CF5942}"/>
              </a:ext>
            </a:extLst>
          </p:cNvPr>
          <p:cNvSpPr>
            <a:spLocks noGrp="1"/>
          </p:cNvSpPr>
          <p:nvPr>
            <p:ph type="title"/>
          </p:nvPr>
        </p:nvSpPr>
        <p:spPr>
          <a:xfrm>
            <a:off x="408317" y="365127"/>
            <a:ext cx="10945483" cy="1325563"/>
          </a:xfrm>
        </p:spPr>
        <p:txBody>
          <a:bodyPr>
            <a:noAutofit/>
          </a:bodyPr>
          <a:lstStyle/>
          <a:p>
            <a:r>
              <a:rPr lang="en-GB" sz="2800" b="1" dirty="0" err="1">
                <a:latin typeface="Arial" panose="020B0604020202020204" pitchFamily="34" charset="0"/>
                <a:cs typeface="Arial" panose="020B0604020202020204" pitchFamily="34" charset="0"/>
              </a:rPr>
              <a:t>Arweinyddiaeth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Effeithiol</a:t>
            </a:r>
            <a:r>
              <a:rPr lang="en-GB" sz="2800" b="1" dirty="0">
                <a:latin typeface="Arial" panose="020B0604020202020204" pitchFamily="34" charset="0"/>
                <a:cs typeface="Arial" panose="020B0604020202020204" pitchFamily="34" charset="0"/>
              </a:rPr>
              <a:t> a </a:t>
            </a:r>
            <a:r>
              <a:rPr lang="en-GB" sz="2800" b="1" dirty="0" err="1">
                <a:latin typeface="Arial" panose="020B0604020202020204" pitchFamily="34" charset="0"/>
                <a:cs typeface="Arial" panose="020B0604020202020204" pitchFamily="34" charset="0"/>
              </a:rPr>
              <a:t>Gofalgar</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yn</a:t>
            </a:r>
            <a:r>
              <a:rPr lang="en-GB" sz="2800" b="1" dirty="0">
                <a:latin typeface="Arial" panose="020B0604020202020204" pitchFamily="34" charset="0"/>
                <a:cs typeface="Arial" panose="020B0604020202020204" pitchFamily="34" charset="0"/>
              </a:rPr>
              <a:t> y </a:t>
            </a:r>
            <a:r>
              <a:rPr lang="en-GB" sz="2800" b="1" dirty="0" err="1">
                <a:latin typeface="Arial" panose="020B0604020202020204" pitchFamily="34" charset="0"/>
                <a:cs typeface="Arial" panose="020B0604020202020204" pitchFamily="34" charset="0"/>
              </a:rPr>
              <a:t>Blynyddoedd</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Cynnar</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Effective and Caring Leadership in the Early Years </a:t>
            </a:r>
          </a:p>
        </p:txBody>
      </p:sp>
      <p:sp>
        <p:nvSpPr>
          <p:cNvPr id="3" name="Content Placeholder 2">
            <a:extLst>
              <a:ext uri="{FF2B5EF4-FFF2-40B4-BE49-F238E27FC236}">
                <a16:creationId xmlns:a16="http://schemas.microsoft.com/office/drawing/2014/main" id="{9B5D5C10-BF28-4474-B425-528992C1B69A}"/>
              </a:ext>
            </a:extLst>
          </p:cNvPr>
          <p:cNvSpPr>
            <a:spLocks noGrp="1"/>
          </p:cNvSpPr>
          <p:nvPr>
            <p:ph sz="half" idx="1"/>
          </p:nvPr>
        </p:nvSpPr>
        <p:spPr>
          <a:xfrm>
            <a:off x="408317" y="1825625"/>
            <a:ext cx="5611483" cy="4351338"/>
          </a:xfrm>
        </p:spPr>
        <p:txBody>
          <a:bodyPr>
            <a:noAutofit/>
          </a:bodyPr>
          <a:lstStyle/>
          <a:p>
            <a:pPr marL="0" indent="0">
              <a:buNone/>
            </a:pP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cyhoeddiad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2014</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dewisodd</a:t>
            </a:r>
            <a:r>
              <a:rPr lang="en-GB" sz="2000" dirty="0">
                <a:latin typeface="Arial" panose="020B0604020202020204" pitchFamily="34" charset="0"/>
                <a:cs typeface="Arial" panose="020B0604020202020204" pitchFamily="34" charset="0"/>
              </a:rPr>
              <a:t> Siraj-Blatchford a Hallett y </a:t>
            </a:r>
            <a:r>
              <a:rPr lang="en-GB" sz="2000" dirty="0" err="1">
                <a:latin typeface="Arial" panose="020B0604020202020204" pitchFamily="34" charset="0"/>
                <a:cs typeface="Arial" panose="020B0604020202020204" pitchFamily="34" charset="0"/>
              </a:rPr>
              <a:t>teitl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yma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gyfer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llyfr</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hwn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ffocysu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cyfateb</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arweinyddiaeth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blynyddoedd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cynnar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rhagorol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adnabod</a:t>
            </a:r>
            <a:r>
              <a:rPr lang="en-GB" sz="2000" dirty="0">
                <a:latin typeface="Arial" panose="020B0604020202020204" pitchFamily="34" charset="0"/>
                <a:cs typeface="Arial" panose="020B0604020202020204" pitchFamily="34" charset="0"/>
              </a:rPr>
              <a:t> bod </a:t>
            </a:r>
            <a:r>
              <a:rPr lang="en-GB" sz="2000" dirty="0" err="1">
                <a:latin typeface="Arial" panose="020B0604020202020204" pitchFamily="34" charset="0"/>
                <a:cs typeface="Arial" panose="020B0604020202020204" pitchFamily="34" charset="0"/>
              </a:rPr>
              <a:t>ymddygiad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agweddau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gwerthoedd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gallu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werthuso</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datblygu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sgiliau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barhaol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hanfodol</a:t>
            </a:r>
            <a:r>
              <a:rPr lang="en-GB" sz="2000" dirty="0">
                <a:latin typeface="Arial" panose="020B0604020202020204" pitchFamily="34" charset="0"/>
                <a:cs typeface="Arial" panose="020B0604020202020204" pitchFamily="34" charset="0"/>
              </a:rPr>
              <a:t> er </a:t>
            </a:r>
            <a:r>
              <a:rPr lang="en-GB" sz="2000" dirty="0" err="1">
                <a:latin typeface="Arial" panose="020B0604020202020204" pitchFamily="34" charset="0"/>
                <a:cs typeface="Arial" panose="020B0604020202020204" pitchFamily="34" charset="0"/>
              </a:rPr>
              <a:t>mwyn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adeiladu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lleoliadau</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ansawdd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uchel</a:t>
            </a:r>
            <a:r>
              <a:rPr lang="en-GB" sz="2000" dirty="0">
                <a:latin typeface="Arial" panose="020B0604020202020204" pitchFamily="34" charset="0"/>
                <a:cs typeface="Arial" panose="020B0604020202020204" pitchFamily="34" charset="0"/>
              </a:rPr>
              <a:t>.</a:t>
            </a:r>
          </a:p>
          <a:p>
            <a:pPr marL="0" indent="0">
              <a:buNone/>
            </a:pPr>
            <a:r>
              <a:rPr lang="en-GB" sz="2000" dirty="0">
                <a:latin typeface="Arial" panose="020B0604020202020204" pitchFamily="34" charset="0"/>
                <a:cs typeface="Arial" panose="020B0604020202020204" pitchFamily="34" charset="0"/>
              </a:rPr>
              <a:t>Mae </a:t>
            </a:r>
            <a:r>
              <a:rPr lang="en-GB" sz="2000" b="1" dirty="0" err="1">
                <a:latin typeface="Arial" panose="020B0604020202020204" pitchFamily="34" charset="0"/>
                <a:cs typeface="Arial" panose="020B0604020202020204" pitchFamily="34" charset="0"/>
              </a:rPr>
              <a:t>Arweinyddiaeth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Gofalgar</a:t>
            </a:r>
            <a:r>
              <a:rPr lang="en-GB" sz="2000" b="1"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creu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amgylcheddau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parchus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diogelu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gwellhad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cynaliadwy</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fewn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pedagogi</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chanlyniadau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bawb</a:t>
            </a:r>
            <a:r>
              <a:rPr lang="en-GB" sz="20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78F1734B-A9D1-4D58-BBB6-0780AC2C420B}"/>
              </a:ext>
            </a:extLst>
          </p:cNvPr>
          <p:cNvSpPr>
            <a:spLocks noGrp="1"/>
          </p:cNvSpPr>
          <p:nvPr>
            <p:ph sz="half" idx="2"/>
          </p:nvPr>
        </p:nvSpPr>
        <p:spPr>
          <a:xfrm>
            <a:off x="6172199" y="1825625"/>
            <a:ext cx="5611483" cy="4351338"/>
          </a:xfrm>
        </p:spPr>
        <p:txBody>
          <a:bodyPr>
            <a:normAutofit/>
          </a:bodyPr>
          <a:lstStyle/>
          <a:p>
            <a:pPr marL="0" indent="0">
              <a:buNone/>
            </a:pPr>
            <a:r>
              <a:rPr lang="en-GB" sz="2000" dirty="0">
                <a:latin typeface="Arial" panose="020B0604020202020204" pitchFamily="34" charset="0"/>
                <a:cs typeface="Arial" panose="020B0604020202020204" pitchFamily="34" charset="0"/>
              </a:rPr>
              <a:t>Siraj-Blatchford and Hallett, in their </a:t>
            </a:r>
            <a:r>
              <a:rPr lang="en-GB" sz="2000" b="1" dirty="0">
                <a:latin typeface="Arial" panose="020B0604020202020204" pitchFamily="34" charset="0"/>
                <a:cs typeface="Arial" panose="020B0604020202020204" pitchFamily="34" charset="0"/>
              </a:rPr>
              <a:t>2014</a:t>
            </a:r>
            <a:r>
              <a:rPr lang="en-GB" sz="2000" dirty="0">
                <a:latin typeface="Arial" panose="020B0604020202020204" pitchFamily="34" charset="0"/>
                <a:cs typeface="Arial" panose="020B0604020202020204" pitchFamily="34" charset="0"/>
              </a:rPr>
              <a:t> publication, decided on this title for this book.</a:t>
            </a:r>
          </a:p>
          <a:p>
            <a:r>
              <a:rPr lang="en-GB" sz="2000" dirty="0">
                <a:latin typeface="Arial" panose="020B0604020202020204" pitchFamily="34" charset="0"/>
                <a:cs typeface="Arial" panose="020B0604020202020204" pitchFamily="34" charset="0"/>
              </a:rPr>
              <a:t>Focuses on what constitutes outstanding early years leadership, recognising that behaviour, attitudes, values and their ability to continuously evaluate and develop all skills is crucial to building high quality settings. </a:t>
            </a:r>
          </a:p>
          <a:p>
            <a:r>
              <a:rPr lang="en-GB" sz="2000" b="1" dirty="0">
                <a:latin typeface="Arial" panose="020B0604020202020204" pitchFamily="34" charset="0"/>
                <a:cs typeface="Arial" panose="020B0604020202020204" pitchFamily="34" charset="0"/>
              </a:rPr>
              <a:t>Caring leadership </a:t>
            </a:r>
            <a:r>
              <a:rPr lang="en-GB" sz="2000" dirty="0">
                <a:latin typeface="Arial" panose="020B0604020202020204" pitchFamily="34" charset="0"/>
                <a:cs typeface="Arial" panose="020B0604020202020204" pitchFamily="34" charset="0"/>
              </a:rPr>
              <a:t>can create respectful  environments securing sustained improvement in pedagogy and outcomes for all.    </a:t>
            </a:r>
          </a:p>
        </p:txBody>
      </p:sp>
    </p:spTree>
    <p:extLst>
      <p:ext uri="{BB962C8B-B14F-4D97-AF65-F5344CB8AC3E}">
        <p14:creationId xmlns:p14="http://schemas.microsoft.com/office/powerpoint/2010/main" val="1288200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ow To Find Your Values">
            <a:extLst>
              <a:ext uri="{FF2B5EF4-FFF2-40B4-BE49-F238E27FC236}">
                <a16:creationId xmlns:a16="http://schemas.microsoft.com/office/drawing/2014/main" id="{F6BC135B-0C9D-4CF0-BAB2-4A1BE9D65F9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938488" y="643467"/>
            <a:ext cx="831502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982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32D9146B-DE85-4DE4-9B2A-C16A9471BE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84" r="11137"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5" name="Title 1">
            <a:extLst>
              <a:ext uri="{FF2B5EF4-FFF2-40B4-BE49-F238E27FC236}">
                <a16:creationId xmlns:a16="http://schemas.microsoft.com/office/drawing/2014/main" id="{52CD4820-B1B5-4653-B338-CA6FBE50B647}"/>
              </a:ext>
            </a:extLst>
          </p:cNvPr>
          <p:cNvSpPr>
            <a:spLocks noGrp="1"/>
          </p:cNvSpPr>
          <p:nvPr>
            <p:ph type="title"/>
          </p:nvPr>
        </p:nvSpPr>
        <p:spPr>
          <a:xfrm>
            <a:off x="7531610" y="365125"/>
            <a:ext cx="3822189" cy="1899912"/>
          </a:xfrm>
        </p:spPr>
        <p:txBody>
          <a:bodyPr>
            <a:noAutofit/>
          </a:bodyPr>
          <a:lstStyle/>
          <a:p>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err="1">
                <a:latin typeface="Arial" panose="020B0604020202020204" pitchFamily="34" charset="0"/>
                <a:cs typeface="Arial" panose="020B0604020202020204" pitchFamily="34" charset="0"/>
              </a:rPr>
              <a:t>Rhaid</a:t>
            </a:r>
            <a:r>
              <a:rPr lang="en-GB" sz="2800" dirty="0">
                <a:latin typeface="Arial" panose="020B0604020202020204" pitchFamily="34" charset="0"/>
                <a:cs typeface="Arial" panose="020B0604020202020204" pitchFamily="34" charset="0"/>
              </a:rPr>
              <a:t> bod </a:t>
            </a:r>
            <a:r>
              <a:rPr lang="en-GB" sz="2800" dirty="0" err="1">
                <a:latin typeface="Arial" panose="020B0604020202020204" pitchFamily="34" charset="0"/>
                <a:cs typeface="Arial" panose="020B0604020202020204" pitchFamily="34" charset="0"/>
              </a:rPr>
              <a:t>gwerthoedd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craidd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gadarn</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fewn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lleoliadau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ganiatâu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arweinyddiaeth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gatalytig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blannu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grwyddau</a:t>
            </a:r>
            <a:r>
              <a:rPr lang="en-GB" sz="2800" dirty="0">
                <a:latin typeface="Arial" panose="020B0604020202020204" pitchFamily="34" charset="0"/>
                <a:cs typeface="Arial" panose="020B0604020202020204" pitchFamily="34" charset="0"/>
              </a:rPr>
              <a:t>…a </a:t>
            </a:r>
            <a:r>
              <a:rPr lang="en-GB" sz="2800" dirty="0" err="1">
                <a:latin typeface="Arial" panose="020B0604020202020204" pitchFamily="34" charset="0"/>
                <a:cs typeface="Arial" panose="020B0604020202020204" pitchFamily="34" charset="0"/>
              </a:rPr>
              <a:t>thyfu</a:t>
            </a:r>
            <a:r>
              <a:rPr lang="en-GB" sz="2800" dirty="0">
                <a:latin typeface="Arial" panose="020B0604020202020204" pitchFamily="34" charset="0"/>
                <a:cs typeface="Arial" panose="020B0604020202020204" pitchFamily="34" charset="0"/>
              </a:rPr>
              <a:t>. </a:t>
            </a:r>
          </a:p>
        </p:txBody>
      </p:sp>
      <p:sp>
        <p:nvSpPr>
          <p:cNvPr id="5126" name="Content Placeholder 5125">
            <a:extLst>
              <a:ext uri="{FF2B5EF4-FFF2-40B4-BE49-F238E27FC236}">
                <a16:creationId xmlns:a16="http://schemas.microsoft.com/office/drawing/2014/main" id="{8CBA97EF-7ACE-4431-B676-D535C7E1A46B}"/>
              </a:ext>
            </a:extLst>
          </p:cNvPr>
          <p:cNvSpPr>
            <a:spLocks noGrp="1"/>
          </p:cNvSpPr>
          <p:nvPr>
            <p:ph idx="1"/>
          </p:nvPr>
        </p:nvSpPr>
        <p:spPr>
          <a:xfrm>
            <a:off x="7531610" y="3864634"/>
            <a:ext cx="3822189" cy="2312329"/>
          </a:xfrm>
        </p:spPr>
        <p:txBody>
          <a:bodyPr>
            <a:noAutofit/>
          </a:bodyPr>
          <a:lstStyle/>
          <a:p>
            <a:pPr marL="0" indent="0">
              <a:buNone/>
            </a:pPr>
            <a:r>
              <a:rPr lang="en-US" dirty="0">
                <a:latin typeface="Arial" panose="020B0604020202020204" pitchFamily="34" charset="0"/>
                <a:cs typeface="Arial" panose="020B0604020202020204" pitchFamily="34" charset="0"/>
              </a:rPr>
              <a:t>Core values must be embedded firmly within settings to allow catalytic leadership to plant </a:t>
            </a:r>
            <a:r>
              <a:rPr lang="en-US" dirty="0" err="1">
                <a:latin typeface="Arial" panose="020B0604020202020204" pitchFamily="34" charset="0"/>
                <a:cs typeface="Arial" panose="020B0604020202020204" pitchFamily="34" charset="0"/>
              </a:rPr>
              <a:t>roots..and</a:t>
            </a:r>
            <a:r>
              <a:rPr lang="en-US" dirty="0">
                <a:latin typeface="Arial" panose="020B0604020202020204" pitchFamily="34" charset="0"/>
                <a:cs typeface="Arial" panose="020B0604020202020204" pitchFamily="34" charset="0"/>
              </a:rPr>
              <a:t> grow.</a:t>
            </a:r>
          </a:p>
        </p:txBody>
      </p:sp>
    </p:spTree>
    <p:extLst>
      <p:ext uri="{BB962C8B-B14F-4D97-AF65-F5344CB8AC3E}">
        <p14:creationId xmlns:p14="http://schemas.microsoft.com/office/powerpoint/2010/main" val="1705665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6A8C-1376-4E75-AC32-0AC96EADA5A7}"/>
              </a:ext>
            </a:extLst>
          </p:cNvPr>
          <p:cNvSpPr>
            <a:spLocks noGrp="1"/>
          </p:cNvSpPr>
          <p:nvPr>
            <p:ph type="title"/>
          </p:nvPr>
        </p:nvSpPr>
        <p:spPr>
          <a:xfrm>
            <a:off x="960120" y="1535557"/>
            <a:ext cx="10515600" cy="1325563"/>
          </a:xfrm>
        </p:spPr>
        <p:txBody>
          <a:bodyPr/>
          <a:lstStyle/>
          <a:p>
            <a:r>
              <a:rPr lang="en-GB" dirty="0"/>
              <a:t>Rhan 2 / </a:t>
            </a:r>
            <a:r>
              <a:rPr lang="en-GB" dirty="0" err="1"/>
              <a:t>Comisiynydd</a:t>
            </a:r>
            <a:r>
              <a:rPr lang="en-GB" dirty="0"/>
              <a:t> Plant</a:t>
            </a:r>
            <a:br>
              <a:rPr lang="en-GB" dirty="0"/>
            </a:br>
            <a:r>
              <a:rPr lang="en-GB" dirty="0"/>
              <a:t>Part 2 / Children’s </a:t>
            </a:r>
            <a:r>
              <a:rPr lang="en-GB" dirty="0" err="1"/>
              <a:t>Comissioner</a:t>
            </a:r>
            <a:endParaRPr lang="en-GB" dirty="0"/>
          </a:p>
        </p:txBody>
      </p:sp>
    </p:spTree>
    <p:extLst>
      <p:ext uri="{BB962C8B-B14F-4D97-AF65-F5344CB8AC3E}">
        <p14:creationId xmlns:p14="http://schemas.microsoft.com/office/powerpoint/2010/main" val="3463910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A9AA5E-2326-AA9D-F24E-3B923170B389}"/>
              </a:ext>
            </a:extLst>
          </p:cNvPr>
          <p:cNvSpPr>
            <a:spLocks noGrp="1"/>
          </p:cNvSpPr>
          <p:nvPr>
            <p:ph type="title"/>
          </p:nvPr>
        </p:nvSpPr>
        <p:spPr/>
        <p:txBody>
          <a:bodyPr/>
          <a:lstStyle/>
          <a:p>
            <a:r>
              <a:rPr lang="en-GB" dirty="0"/>
              <a:t>Objectives of the lesson</a:t>
            </a:r>
          </a:p>
        </p:txBody>
      </p:sp>
      <p:sp>
        <p:nvSpPr>
          <p:cNvPr id="5" name="Content Placeholder 4">
            <a:extLst>
              <a:ext uri="{FF2B5EF4-FFF2-40B4-BE49-F238E27FC236}">
                <a16:creationId xmlns:a16="http://schemas.microsoft.com/office/drawing/2014/main" id="{04D10DE4-58D0-1221-8C2F-C177DFE6DE07}"/>
              </a:ext>
            </a:extLst>
          </p:cNvPr>
          <p:cNvSpPr>
            <a:spLocks noGrp="1"/>
          </p:cNvSpPr>
          <p:nvPr>
            <p:ph idx="1"/>
          </p:nvPr>
        </p:nvSpPr>
        <p:spPr/>
        <p:txBody>
          <a:bodyPr/>
          <a:lstStyle/>
          <a:p>
            <a:pPr marL="0" indent="0">
              <a:buNone/>
            </a:pPr>
            <a:r>
              <a:rPr lang="cy-GB" sz="2800" dirty="0">
                <a:effectLst/>
                <a:latin typeface="Arial" panose="020B0604020202020204" pitchFamily="34" charset="0"/>
                <a:ea typeface="Times New Roman" panose="02020603050405020304" pitchFamily="18" charset="0"/>
              </a:rPr>
              <a:t>Darparwch archwiliad beirniadol o adroddiad neu gyhoeddiad gan Gomisiynydd Plant Cymru a sut y gall/ ydy wedi effeithio ar blentyndod cynnar;</a:t>
            </a:r>
          </a:p>
          <a:p>
            <a:pPr marL="0" indent="0">
              <a:buNone/>
            </a:pPr>
            <a:endParaRPr lang="cy-GB" dirty="0">
              <a:latin typeface="Arial" panose="020B0604020202020204" pitchFamily="34" charset="0"/>
              <a:ea typeface="Times New Roman" panose="02020603050405020304" pitchFamily="18" charset="0"/>
            </a:endParaRPr>
          </a:p>
          <a:p>
            <a:pPr marL="0" indent="0">
              <a:buNone/>
            </a:pPr>
            <a:r>
              <a:rPr lang="en-GB" sz="2800" dirty="0">
                <a:solidFill>
                  <a:srgbClr val="0070C0"/>
                </a:solidFill>
                <a:effectLst/>
                <a:latin typeface="Arial" panose="020B0604020202020204" pitchFamily="34" charset="0"/>
                <a:ea typeface="Times New Roman" panose="02020603050405020304" pitchFamily="18" charset="0"/>
              </a:rPr>
              <a:t>Provide a critical exploration of a report or publication by the Children’s Commissioner for Wales and how it may/has had an impact on early childhood;</a:t>
            </a:r>
            <a:endParaRPr lang="en-GB" sz="2800" dirty="0">
              <a:effectLst/>
              <a:latin typeface="Arial" panose="020B060402020202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00009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4A740-865A-4FFD-8A2C-FCAAB7D3A485}"/>
              </a:ext>
            </a:extLst>
          </p:cNvPr>
          <p:cNvSpPr>
            <a:spLocks noGrp="1"/>
          </p:cNvSpPr>
          <p:nvPr>
            <p:ph type="title"/>
          </p:nvPr>
        </p:nvSpPr>
        <p:spPr>
          <a:xfrm>
            <a:off x="448574" y="365128"/>
            <a:ext cx="10905226" cy="514766"/>
          </a:xfrm>
        </p:spPr>
        <p:txBody>
          <a:bodyPr>
            <a:normAutofit fontScale="90000"/>
          </a:bodyPr>
          <a:lstStyle/>
          <a:p>
            <a:r>
              <a:rPr lang="en-GB" sz="3600" b="1" dirty="0" err="1">
                <a:latin typeface="Arial" panose="020B0604020202020204" pitchFamily="34" charset="0"/>
                <a:cs typeface="Arial" panose="020B0604020202020204" pitchFamily="34" charset="0"/>
              </a:rPr>
              <a:t>Achlysuron</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hanesyddol</a:t>
            </a:r>
            <a:r>
              <a:rPr lang="en-GB" sz="3600" b="1" dirty="0">
                <a:latin typeface="Arial" panose="020B0604020202020204" pitchFamily="34" charset="0"/>
                <a:cs typeface="Arial" panose="020B0604020202020204" pitchFamily="34" charset="0"/>
              </a:rPr>
              <a:t> a </a:t>
            </a:r>
            <a:r>
              <a:rPr lang="en-GB" sz="3600" b="1" dirty="0" err="1">
                <a:latin typeface="Arial" panose="020B0604020202020204" pitchFamily="34" charset="0"/>
                <a:cs typeface="Arial" panose="020B0604020202020204" pitchFamily="34" charset="0"/>
              </a:rPr>
              <a:t>newidodd</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bywydau</a:t>
            </a:r>
            <a:r>
              <a:rPr lang="en-GB" sz="3600" b="1" dirty="0">
                <a:latin typeface="Arial" panose="020B0604020202020204" pitchFamily="34" charset="0"/>
                <a:cs typeface="Arial" panose="020B0604020202020204" pitchFamily="34" charset="0"/>
              </a:rPr>
              <a:t> plant</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Historical events that changed children’s lives</a:t>
            </a:r>
          </a:p>
        </p:txBody>
      </p:sp>
      <p:sp>
        <p:nvSpPr>
          <p:cNvPr id="3" name="Content Placeholder 2">
            <a:extLst>
              <a:ext uri="{FF2B5EF4-FFF2-40B4-BE49-F238E27FC236}">
                <a16:creationId xmlns:a16="http://schemas.microsoft.com/office/drawing/2014/main" id="{16A8FE1A-2D65-437E-8C63-309737388084}"/>
              </a:ext>
            </a:extLst>
          </p:cNvPr>
          <p:cNvSpPr>
            <a:spLocks noGrp="1"/>
          </p:cNvSpPr>
          <p:nvPr>
            <p:ph sz="half" idx="1"/>
          </p:nvPr>
        </p:nvSpPr>
        <p:spPr>
          <a:xfrm>
            <a:off x="293297" y="1052422"/>
            <a:ext cx="5726503" cy="5124542"/>
          </a:xfrm>
        </p:spPr>
        <p:txBody>
          <a:bodyPr>
            <a:normAutofit/>
          </a:bodyPr>
          <a:lstStyle/>
          <a:p>
            <a:r>
              <a:rPr lang="en-GB" sz="1200" dirty="0">
                <a:latin typeface="Arial" panose="020B0604020202020204" pitchFamily="34" charset="0"/>
                <a:cs typeface="Arial" panose="020B0604020202020204" pitchFamily="34" charset="0"/>
              </a:rPr>
              <a:t>NSPCC – 1884</a:t>
            </a:r>
          </a:p>
          <a:p>
            <a:r>
              <a:rPr lang="en-GB" sz="1200" dirty="0" err="1">
                <a:latin typeface="Arial" panose="020B0604020202020204" pitchFamily="34" charset="0"/>
                <a:cs typeface="Arial" panose="020B0604020202020204" pitchFamily="34" charset="0"/>
              </a:rPr>
              <a:t>Rhyfel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Cyntaf</a:t>
            </a:r>
            <a:r>
              <a:rPr lang="en-GB" sz="1200" dirty="0">
                <a:latin typeface="Arial" panose="020B0604020202020204" pitchFamily="34" charset="0"/>
                <a:cs typeface="Arial" panose="020B0604020202020204" pitchFamily="34" charset="0"/>
              </a:rPr>
              <a:t> 1914-1918</a:t>
            </a:r>
          </a:p>
          <a:p>
            <a:r>
              <a:rPr lang="en-GB" sz="1200" dirty="0">
                <a:latin typeface="Arial" panose="020B0604020202020204" pitchFamily="34" charset="0"/>
                <a:cs typeface="Arial" panose="020B0604020202020204" pitchFamily="34" charset="0"/>
              </a:rPr>
              <a:t>Ail </a:t>
            </a:r>
            <a:r>
              <a:rPr lang="en-GB" sz="1200" dirty="0" err="1">
                <a:latin typeface="Arial" panose="020B0604020202020204" pitchFamily="34" charset="0"/>
                <a:cs typeface="Arial" panose="020B0604020202020204" pitchFamily="34" charset="0"/>
              </a:rPr>
              <a:t>Rhyfel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a:t>
            </a:r>
            <a:r>
              <a:rPr lang="en-GB" sz="1200" dirty="0">
                <a:latin typeface="Arial" panose="020B0604020202020204" pitchFamily="34" charset="0"/>
                <a:cs typeface="Arial" panose="020B0604020202020204" pitchFamily="34" charset="0"/>
              </a:rPr>
              <a:t> 1939-1945 – </a:t>
            </a:r>
            <a:r>
              <a:rPr lang="en-GB" sz="1200" dirty="0" err="1">
                <a:latin typeface="Arial" panose="020B0604020202020204" pitchFamily="34" charset="0"/>
                <a:cs typeface="Arial" panose="020B0604020202020204" pitchFamily="34" charset="0"/>
              </a:rPr>
              <a:t>Efaciwis</a:t>
            </a: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Prydiau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1941</a:t>
            </a:r>
          </a:p>
          <a:p>
            <a:r>
              <a:rPr lang="en-GB" sz="1200" dirty="0" err="1">
                <a:latin typeface="Arial" panose="020B0604020202020204" pitchFamily="34" charset="0"/>
                <a:cs typeface="Arial" panose="020B0604020202020204" pitchFamily="34" charset="0"/>
              </a:rPr>
              <a:t>Deddf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1944 – </a:t>
            </a:r>
            <a:r>
              <a:rPr lang="en-GB" sz="1200" dirty="0" err="1">
                <a:latin typeface="Arial" panose="020B0604020202020204" pitchFamily="34" charset="0"/>
                <a:cs typeface="Arial" panose="020B0604020202020204" pitchFamily="34" charset="0"/>
              </a:rPr>
              <a:t>llaeth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ddim</a:t>
            </a: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Brech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Diptheria</a:t>
            </a:r>
            <a:r>
              <a:rPr lang="en-GB" sz="1200" dirty="0">
                <a:latin typeface="Arial" panose="020B0604020202020204" pitchFamily="34" charset="0"/>
                <a:cs typeface="Arial" panose="020B0604020202020204" pitchFamily="34" charset="0"/>
              </a:rPr>
              <a:t> 1942</a:t>
            </a:r>
          </a:p>
          <a:p>
            <a:r>
              <a:rPr lang="en-GB" sz="1200" dirty="0">
                <a:latin typeface="Arial" panose="020B0604020202020204" pitchFamily="34" charset="0"/>
                <a:cs typeface="Arial" panose="020B0604020202020204" pitchFamily="34" charset="0"/>
              </a:rPr>
              <a:t>GIG – </a:t>
            </a:r>
            <a:r>
              <a:rPr lang="en-GB" sz="1200" dirty="0" err="1">
                <a:latin typeface="Arial" panose="020B0604020202020204" pitchFamily="34" charset="0"/>
                <a:cs typeface="Arial" panose="020B0604020202020204" pitchFamily="34" charset="0"/>
              </a:rPr>
              <a:t>gofal</a:t>
            </a:r>
            <a:r>
              <a:rPr lang="en-GB" sz="1200" dirty="0">
                <a:latin typeface="Arial" panose="020B0604020202020204" pitchFamily="34" charset="0"/>
                <a:cs typeface="Arial" panose="020B0604020202020204" pitchFamily="34" charset="0"/>
              </a:rPr>
              <a:t> iechyd am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1948</a:t>
            </a:r>
          </a:p>
          <a:p>
            <a:r>
              <a:rPr lang="en-GB" sz="1200" dirty="0" err="1">
                <a:latin typeface="Arial" panose="020B0604020202020204" pitchFamily="34" charset="0"/>
                <a:cs typeface="Arial" panose="020B0604020202020204" pitchFamily="34" charset="0"/>
              </a:rPr>
              <a:t>Brechiadau</a:t>
            </a:r>
            <a:r>
              <a:rPr lang="en-GB" sz="1200" dirty="0">
                <a:latin typeface="Arial" panose="020B0604020202020204" pitchFamily="34" charset="0"/>
                <a:cs typeface="Arial" panose="020B0604020202020204" pitchFamily="34" charset="0"/>
              </a:rPr>
              <a:t> o 1956 </a:t>
            </a:r>
            <a:r>
              <a:rPr lang="en-GB" sz="1200" dirty="0" err="1">
                <a:latin typeface="Arial" panose="020B0604020202020204" pitchFamily="34" charset="0"/>
                <a:cs typeface="Arial" panose="020B0604020202020204" pitchFamily="34" charset="0"/>
              </a:rPr>
              <a:t>ymlaen</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Contraception - 1967 </a:t>
            </a:r>
          </a:p>
          <a:p>
            <a:r>
              <a:rPr lang="en-GB" sz="1200" dirty="0" err="1">
                <a:latin typeface="Arial" panose="020B0604020202020204" pitchFamily="34" charset="0"/>
                <a:cs typeface="Arial" panose="020B0604020202020204" pitchFamily="34" charset="0"/>
              </a:rPr>
              <a:t>Adroddiad</a:t>
            </a:r>
            <a:r>
              <a:rPr lang="en-GB" sz="1200" dirty="0">
                <a:latin typeface="Arial" panose="020B0604020202020204" pitchFamily="34" charset="0"/>
                <a:cs typeface="Arial" panose="020B0604020202020204" pitchFamily="34" charset="0"/>
              </a:rPr>
              <a:t> Plowden 1967 </a:t>
            </a:r>
          </a:p>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Taliad</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budd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1975</a:t>
            </a:r>
          </a:p>
          <a:p>
            <a:r>
              <a:rPr lang="en-GB" sz="1200" dirty="0" err="1">
                <a:latin typeface="Arial" panose="020B0604020202020204" pitchFamily="34" charset="0"/>
                <a:cs typeface="Arial" panose="020B0604020202020204" pitchFamily="34" charset="0"/>
              </a:rPr>
              <a:t>Adroddiad</a:t>
            </a:r>
            <a:r>
              <a:rPr lang="en-GB" sz="1200" dirty="0">
                <a:latin typeface="Arial" panose="020B0604020202020204" pitchFamily="34" charset="0"/>
                <a:cs typeface="Arial" panose="020B0604020202020204" pitchFamily="34" charset="0"/>
              </a:rPr>
              <a:t> Warnock 1978 – AAA / Bill ADY Newydd 2018</a:t>
            </a:r>
          </a:p>
          <a:p>
            <a:r>
              <a:rPr lang="en-GB" sz="1200" dirty="0" err="1">
                <a:latin typeface="Arial" panose="020B0604020202020204" pitchFamily="34" charset="0"/>
                <a:cs typeface="Arial" panose="020B0604020202020204" pitchFamily="34" charset="0"/>
              </a:rPr>
              <a:t>Deddfau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1944 / 1981 / 1996 / 2002 </a:t>
            </a:r>
          </a:p>
          <a:p>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Plant 1989</a:t>
            </a:r>
          </a:p>
          <a:p>
            <a:r>
              <a:rPr lang="en-GB" sz="1200" dirty="0" err="1">
                <a:latin typeface="Arial" panose="020B0604020202020204" pitchFamily="34" charset="0"/>
                <a:cs typeface="Arial" panose="020B0604020202020204" pitchFamily="34" charset="0"/>
              </a:rPr>
              <a:t>Deddf</a:t>
            </a:r>
            <a:r>
              <a:rPr lang="en-GB" sz="1200" dirty="0">
                <a:latin typeface="Arial" panose="020B0604020202020204" pitchFamily="34" charset="0"/>
                <a:cs typeface="Arial" panose="020B0604020202020204" pitchFamily="34" charset="0"/>
              </a:rPr>
              <a:t> Plant 1989 – </a:t>
            </a:r>
            <a:r>
              <a:rPr lang="en-GB" sz="1200" dirty="0" err="1">
                <a:latin typeface="Arial" panose="020B0604020202020204" pitchFamily="34" charset="0"/>
                <a:cs typeface="Arial" panose="020B0604020202020204" pitchFamily="34" charset="0"/>
              </a:rPr>
              <a:t>llais</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plentyn</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Covid-19                          </a:t>
            </a:r>
            <a:r>
              <a:rPr lang="en-GB" sz="1200" dirty="0" err="1">
                <a:latin typeface="Arial" panose="020B0604020202020204" pitchFamily="34" charset="0"/>
                <a:cs typeface="Arial" panose="020B0604020202020204" pitchFamily="34" charset="0"/>
              </a:rPr>
              <a:t>Eraill</a:t>
            </a:r>
            <a:r>
              <a:rPr lang="en-GB" sz="1200"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FDD0306F-F8D1-46CB-BBF8-CD6E3AD6124F}"/>
              </a:ext>
            </a:extLst>
          </p:cNvPr>
          <p:cNvSpPr>
            <a:spLocks noGrp="1"/>
          </p:cNvSpPr>
          <p:nvPr>
            <p:ph sz="half" idx="2"/>
          </p:nvPr>
        </p:nvSpPr>
        <p:spPr>
          <a:xfrm>
            <a:off x="6172200" y="1052422"/>
            <a:ext cx="5726502" cy="5124541"/>
          </a:xfrm>
        </p:spPr>
        <p:txBody>
          <a:bodyPr>
            <a:noAutofit/>
          </a:bodyPr>
          <a:lstStyle/>
          <a:p>
            <a:r>
              <a:rPr lang="en-GB" sz="1200" dirty="0">
                <a:latin typeface="Arial" panose="020B0604020202020204" pitchFamily="34" charset="0"/>
                <a:cs typeface="Arial" panose="020B0604020202020204" pitchFamily="34" charset="0"/>
              </a:rPr>
              <a:t>NSPCC 1884</a:t>
            </a:r>
          </a:p>
          <a:p>
            <a:r>
              <a:rPr lang="en-GB" sz="1200" dirty="0">
                <a:latin typeface="Arial" panose="020B0604020202020204" pitchFamily="34" charset="0"/>
                <a:cs typeface="Arial" panose="020B0604020202020204" pitchFamily="34" charset="0"/>
              </a:rPr>
              <a:t>First World War 1914-1918</a:t>
            </a:r>
          </a:p>
          <a:p>
            <a:r>
              <a:rPr lang="en-GB" sz="1200" dirty="0">
                <a:latin typeface="Arial" panose="020B0604020202020204" pitchFamily="34" charset="0"/>
                <a:cs typeface="Arial" panose="020B0604020202020204" pitchFamily="34" charset="0"/>
              </a:rPr>
              <a:t>Second World War 1939-1945 - Evacuees</a:t>
            </a:r>
          </a:p>
          <a:p>
            <a:r>
              <a:rPr lang="en-GB" sz="1200" dirty="0">
                <a:latin typeface="Arial" panose="020B0604020202020204" pitchFamily="34" charset="0"/>
                <a:cs typeface="Arial" panose="020B0604020202020204" pitchFamily="34" charset="0"/>
              </a:rPr>
              <a:t>First free school meals 1941</a:t>
            </a:r>
          </a:p>
          <a:p>
            <a:r>
              <a:rPr lang="en-GB" sz="1200" dirty="0">
                <a:latin typeface="Arial" panose="020B0604020202020204" pitchFamily="34" charset="0"/>
                <a:cs typeface="Arial" panose="020B0604020202020204" pitchFamily="34" charset="0"/>
              </a:rPr>
              <a:t>Education Act 1944 – free school milk</a:t>
            </a:r>
          </a:p>
          <a:p>
            <a:r>
              <a:rPr lang="en-GB" sz="1200" dirty="0">
                <a:latin typeface="Arial" panose="020B0604020202020204" pitchFamily="34" charset="0"/>
                <a:cs typeface="Arial" panose="020B0604020202020204" pitchFamily="34" charset="0"/>
              </a:rPr>
              <a:t>Diphtheria Vaccination rolled out 1942</a:t>
            </a:r>
          </a:p>
          <a:p>
            <a:r>
              <a:rPr lang="en-GB" sz="1200" dirty="0">
                <a:latin typeface="Arial" panose="020B0604020202020204" pitchFamily="34" charset="0"/>
                <a:cs typeface="Arial" panose="020B0604020202020204" pitchFamily="34" charset="0"/>
              </a:rPr>
              <a:t>NHS 1948 – free health care</a:t>
            </a:r>
          </a:p>
          <a:p>
            <a:r>
              <a:rPr lang="en-GB" sz="1200" dirty="0">
                <a:latin typeface="Arial" panose="020B0604020202020204" pitchFamily="34" charset="0"/>
                <a:cs typeface="Arial" panose="020B0604020202020204" pitchFamily="34" charset="0"/>
              </a:rPr>
              <a:t>All vaccinations from 1956 onwards</a:t>
            </a:r>
          </a:p>
          <a:p>
            <a:r>
              <a:rPr lang="en-GB" sz="1200" dirty="0">
                <a:latin typeface="Arial" panose="020B0604020202020204" pitchFamily="34" charset="0"/>
                <a:cs typeface="Arial" panose="020B0604020202020204" pitchFamily="34" charset="0"/>
              </a:rPr>
              <a:t>Contraception 1967</a:t>
            </a:r>
          </a:p>
          <a:p>
            <a:r>
              <a:rPr lang="en-GB" sz="1200" dirty="0">
                <a:latin typeface="Arial" panose="020B0604020202020204" pitchFamily="34" charset="0"/>
                <a:cs typeface="Arial" panose="020B0604020202020204" pitchFamily="34" charset="0"/>
              </a:rPr>
              <a:t>Plowden Report 1967</a:t>
            </a:r>
          </a:p>
          <a:p>
            <a:r>
              <a:rPr lang="en-GB" sz="1200" dirty="0">
                <a:latin typeface="Arial" panose="020B0604020202020204" pitchFamily="34" charset="0"/>
                <a:cs typeface="Arial" panose="020B0604020202020204" pitchFamily="34" charset="0"/>
              </a:rPr>
              <a:t>Family Allowance/Child benefit 1975</a:t>
            </a:r>
          </a:p>
          <a:p>
            <a:r>
              <a:rPr lang="en-GB" sz="1200" dirty="0">
                <a:latin typeface="Arial" panose="020B0604020202020204" pitchFamily="34" charset="0"/>
                <a:cs typeface="Arial" panose="020B0604020202020204" pitchFamily="34" charset="0"/>
              </a:rPr>
              <a:t>Warnock Report 1978 – SEN /  New ALN Bill  2018</a:t>
            </a:r>
          </a:p>
          <a:p>
            <a:r>
              <a:rPr lang="en-GB" sz="1200" dirty="0">
                <a:latin typeface="Arial" panose="020B0604020202020204" pitchFamily="34" charset="0"/>
                <a:cs typeface="Arial" panose="020B0604020202020204" pitchFamily="34" charset="0"/>
              </a:rPr>
              <a:t>Education Acts of 1944 / 1981 / 1996 / 2002</a:t>
            </a:r>
          </a:p>
          <a:p>
            <a:r>
              <a:rPr lang="en-GB" sz="1200" dirty="0">
                <a:latin typeface="Arial" panose="020B0604020202020204" pitchFamily="34" charset="0"/>
                <a:cs typeface="Arial" panose="020B0604020202020204" pitchFamily="34" charset="0"/>
              </a:rPr>
              <a:t>Children’s Rights 1989</a:t>
            </a:r>
          </a:p>
          <a:p>
            <a:r>
              <a:rPr lang="en-GB" sz="1200" dirty="0">
                <a:latin typeface="Arial" panose="020B0604020202020204" pitchFamily="34" charset="0"/>
                <a:cs typeface="Arial" panose="020B0604020202020204" pitchFamily="34" charset="0"/>
              </a:rPr>
              <a:t>The Children Act 1989 – the voice of a child</a:t>
            </a:r>
          </a:p>
          <a:p>
            <a:r>
              <a:rPr lang="en-GB" sz="1200" dirty="0">
                <a:latin typeface="Arial" panose="020B0604020202020204" pitchFamily="34" charset="0"/>
                <a:cs typeface="Arial" panose="020B0604020202020204" pitchFamily="34" charset="0"/>
              </a:rPr>
              <a:t>Covid-19                                       Others? </a:t>
            </a:r>
          </a:p>
        </p:txBody>
      </p:sp>
    </p:spTree>
    <p:extLst>
      <p:ext uri="{BB962C8B-B14F-4D97-AF65-F5344CB8AC3E}">
        <p14:creationId xmlns:p14="http://schemas.microsoft.com/office/powerpoint/2010/main" val="12399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A129-128C-48BF-8B85-F936C05CC7DB}"/>
              </a:ext>
            </a:extLst>
          </p:cNvPr>
          <p:cNvSpPr>
            <a:spLocks noGrp="1"/>
          </p:cNvSpPr>
          <p:nvPr>
            <p:ph type="title"/>
          </p:nvPr>
        </p:nvSpPr>
        <p:spPr>
          <a:xfrm>
            <a:off x="5939646" y="396815"/>
            <a:ext cx="5609220" cy="806247"/>
          </a:xfrm>
        </p:spPr>
        <p:txBody>
          <a:bodyPr>
            <a:normAutofit/>
          </a:bodyPr>
          <a:lstStyle/>
          <a:p>
            <a:r>
              <a:rPr lang="en-GB" b="1" dirty="0" err="1">
                <a:solidFill>
                  <a:schemeClr val="accent1">
                    <a:lumMod val="50000"/>
                  </a:schemeClr>
                </a:solidFill>
                <a:latin typeface="Arial" panose="020B0604020202020204" pitchFamily="34" charset="0"/>
                <a:cs typeface="Arial" panose="020B0604020202020204" pitchFamily="34" charset="0"/>
              </a:rPr>
              <a:t>Eglantyne</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err="1">
                <a:solidFill>
                  <a:schemeClr val="accent1">
                    <a:lumMod val="50000"/>
                  </a:schemeClr>
                </a:solidFill>
                <a:latin typeface="Arial" panose="020B0604020202020204" pitchFamily="34" charset="0"/>
                <a:cs typeface="Arial" panose="020B0604020202020204" pitchFamily="34" charset="0"/>
              </a:rPr>
              <a:t>Jebb</a:t>
            </a:r>
            <a:endParaRPr lang="en-GB" b="1" dirty="0">
              <a:solidFill>
                <a:schemeClr val="accent1">
                  <a:lumMod val="50000"/>
                </a:schemeClr>
              </a:solidFill>
              <a:latin typeface="Arial" panose="020B0604020202020204" pitchFamily="34" charset="0"/>
              <a:cs typeface="Arial" panose="020B0604020202020204" pitchFamily="34" charset="0"/>
            </a:endParaRPr>
          </a:p>
        </p:txBody>
      </p:sp>
      <p:pic>
        <p:nvPicPr>
          <p:cNvPr id="1026" name="Picture 2" descr="Eglantyne Jebb - Wikipedia">
            <a:extLst>
              <a:ext uri="{FF2B5EF4-FFF2-40B4-BE49-F238E27FC236}">
                <a16:creationId xmlns:a16="http://schemas.microsoft.com/office/drawing/2014/main" id="{0708ED77-A854-4C64-8BD7-C2EAEBE56C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43" r="1569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E02FB526-48E9-4D52-AD3F-D4631B891DBD}"/>
              </a:ext>
            </a:extLst>
          </p:cNvPr>
          <p:cNvSpPr>
            <a:spLocks noGrp="1"/>
          </p:cNvSpPr>
          <p:nvPr>
            <p:ph idx="1"/>
          </p:nvPr>
        </p:nvSpPr>
        <p:spPr>
          <a:xfrm>
            <a:off x="5779699" y="1500996"/>
            <a:ext cx="5769174" cy="4153942"/>
          </a:xfrm>
        </p:spPr>
        <p:txBody>
          <a:bodyPr anchor="t">
            <a:normAutofit/>
          </a:bodyPr>
          <a:lstStyle/>
          <a:p>
            <a:r>
              <a:rPr lang="en-US" sz="2400" dirty="0" err="1">
                <a:latin typeface="+mj-lt"/>
                <a:cs typeface="Arial" panose="020B0604020202020204" pitchFamily="34" charset="0"/>
              </a:rPr>
              <a:t>Sefydlwr</a:t>
            </a:r>
            <a:r>
              <a:rPr lang="en-US" sz="2400" dirty="0">
                <a:latin typeface="+mj-lt"/>
                <a:cs typeface="Arial" panose="020B0604020202020204" pitchFamily="34" charset="0"/>
              </a:rPr>
              <a:t> </a:t>
            </a:r>
            <a:r>
              <a:rPr lang="en-US" sz="2400" b="1" dirty="0" err="1">
                <a:latin typeface="+mj-lt"/>
                <a:cs typeface="Arial" panose="020B0604020202020204" pitchFamily="34" charset="0"/>
              </a:rPr>
              <a:t>Achub</a:t>
            </a:r>
            <a:r>
              <a:rPr lang="en-US" sz="2400" b="1" dirty="0">
                <a:latin typeface="+mj-lt"/>
                <a:cs typeface="Arial" panose="020B0604020202020204" pitchFamily="34" charset="0"/>
              </a:rPr>
              <a:t> y Plant </a:t>
            </a:r>
            <a:r>
              <a:rPr lang="en-US" sz="2400" dirty="0">
                <a:latin typeface="+mj-lt"/>
                <a:cs typeface="Arial" panose="020B0604020202020204" pitchFamily="34" charset="0"/>
              </a:rPr>
              <a:t>/</a:t>
            </a:r>
            <a:endParaRPr lang="en-US" sz="2400" b="1" dirty="0">
              <a:latin typeface="+mj-lt"/>
              <a:cs typeface="Arial" panose="020B0604020202020204" pitchFamily="34" charset="0"/>
            </a:endParaRPr>
          </a:p>
          <a:p>
            <a:r>
              <a:rPr lang="en-US" sz="2400" dirty="0">
                <a:latin typeface="+mj-lt"/>
                <a:hlinkClick r:id="rId4">
                  <a:extLst>
                    <a:ext uri="{A12FA001-AC4F-418D-AE19-62706E023703}">
                      <ahyp:hlinkClr xmlns:ahyp="http://schemas.microsoft.com/office/drawing/2018/hyperlinkcolor" val="tx"/>
                    </a:ext>
                  </a:extLst>
                </a:hlinkClick>
              </a:rPr>
              <a:t>hefyd </a:t>
            </a:r>
            <a:r>
              <a:rPr lang="en-US" sz="2400" dirty="0" err="1">
                <a:latin typeface="+mj-lt"/>
                <a:hlinkClick r:id="rId4">
                  <a:extLst>
                    <a:ext uri="{A12FA001-AC4F-418D-AE19-62706E023703}">
                      <ahyp:hlinkClr xmlns:ahyp="http://schemas.microsoft.com/office/drawing/2018/hyperlinkcolor" val="tx"/>
                    </a:ext>
                  </a:extLst>
                </a:hlinkClick>
              </a:rPr>
              <a:t>ysgrifennodd</a:t>
            </a:r>
            <a:r>
              <a:rPr lang="en-US" sz="2400" dirty="0">
                <a:latin typeface="+mj-lt"/>
                <a:hlinkClick r:id="rId4">
                  <a:extLst>
                    <a:ext uri="{A12FA001-AC4F-418D-AE19-62706E023703}">
                      <ahyp:hlinkClr xmlns:ahyp="http://schemas.microsoft.com/office/drawing/2018/hyperlinkcolor" val="tx"/>
                    </a:ext>
                  </a:extLst>
                </a:hlinkClick>
              </a:rPr>
              <a:t> y </a:t>
            </a:r>
            <a:r>
              <a:rPr lang="en-US" sz="2400" dirty="0" err="1">
                <a:latin typeface="+mj-lt"/>
                <a:hlinkClick r:id="rId4">
                  <a:extLst>
                    <a:ext uri="{A12FA001-AC4F-418D-AE19-62706E023703}">
                      <ahyp:hlinkClr xmlns:ahyp="http://schemas.microsoft.com/office/drawing/2018/hyperlinkcolor" val="tx"/>
                    </a:ext>
                  </a:extLst>
                </a:hlinkClick>
              </a:rPr>
              <a:t>drafft</a:t>
            </a:r>
            <a:r>
              <a:rPr lang="en-US" sz="2400" dirty="0">
                <a:latin typeface="+mj-lt"/>
                <a:hlinkClick r:id="rId4">
                  <a:extLst>
                    <a:ext uri="{A12FA001-AC4F-418D-AE19-62706E023703}">
                      <ahyp:hlinkClr xmlns:ahyp="http://schemas.microsoft.com/office/drawing/2018/hyperlinkcolor" val="tx"/>
                    </a:ext>
                  </a:extLst>
                </a:hlinkClick>
              </a:rPr>
              <a:t> </a:t>
            </a:r>
            <a:r>
              <a:rPr lang="en-US" sz="2400" dirty="0" err="1">
                <a:latin typeface="+mj-lt"/>
                <a:hlinkClick r:id="rId4">
                  <a:extLst>
                    <a:ext uri="{A12FA001-AC4F-418D-AE19-62706E023703}">
                      <ahyp:hlinkClr xmlns:ahyp="http://schemas.microsoft.com/office/drawing/2018/hyperlinkcolor" val="tx"/>
                    </a:ext>
                  </a:extLst>
                </a:hlinkClick>
              </a:rPr>
              <a:t>cyntaf</a:t>
            </a:r>
            <a:r>
              <a:rPr lang="en-US" sz="2400" dirty="0">
                <a:latin typeface="+mj-lt"/>
                <a:hlinkClick r:id="rId4">
                  <a:extLst>
                    <a:ext uri="{A12FA001-AC4F-418D-AE19-62706E023703}">
                      <ahyp:hlinkClr xmlns:ahyp="http://schemas.microsoft.com/office/drawing/2018/hyperlinkcolor" val="tx"/>
                    </a:ext>
                  </a:extLst>
                </a:hlinkClick>
              </a:rPr>
              <a:t> </a:t>
            </a:r>
            <a:r>
              <a:rPr lang="en-US" sz="2400" dirty="0" err="1">
                <a:latin typeface="+mj-lt"/>
                <a:hlinkClick r:id="rId4">
                  <a:extLst>
                    <a:ext uri="{A12FA001-AC4F-418D-AE19-62706E023703}">
                      <ahyp:hlinkClr xmlns:ahyp="http://schemas.microsoft.com/office/drawing/2018/hyperlinkcolor" val="tx"/>
                    </a:ext>
                  </a:extLst>
                </a:hlinkClick>
              </a:rPr>
              <a:t>erioed</a:t>
            </a:r>
            <a:r>
              <a:rPr lang="en-US" sz="2400" dirty="0">
                <a:latin typeface="+mj-lt"/>
                <a:hlinkClick r:id="rId4">
                  <a:extLst>
                    <a:ext uri="{A12FA001-AC4F-418D-AE19-62706E023703}">
                      <ahyp:hlinkClr xmlns:ahyp="http://schemas.microsoft.com/office/drawing/2018/hyperlinkcolor" val="tx"/>
                    </a:ext>
                  </a:extLst>
                </a:hlinkClick>
              </a:rPr>
              <a:t> o hawliau plant a </a:t>
            </a:r>
            <a:r>
              <a:rPr lang="en-US" sz="2400" dirty="0" err="1">
                <a:latin typeface="+mj-lt"/>
                <a:hlinkClick r:id="rId4">
                  <a:extLst>
                    <a:ext uri="{A12FA001-AC4F-418D-AE19-62706E023703}">
                      <ahyp:hlinkClr xmlns:ahyp="http://schemas.microsoft.com/office/drawing/2018/hyperlinkcolor" val="tx"/>
                    </a:ext>
                  </a:extLst>
                </a:hlinkClick>
              </a:rPr>
              <a:t>ddaeth</a:t>
            </a:r>
            <a:r>
              <a:rPr lang="en-US" sz="2400" dirty="0">
                <a:latin typeface="+mj-lt"/>
                <a:hlinkClick r:id="rId4">
                  <a:extLst>
                    <a:ext uri="{A12FA001-AC4F-418D-AE19-62706E023703}">
                      <ahyp:hlinkClr xmlns:ahyp="http://schemas.microsoft.com/office/drawing/2018/hyperlinkcolor" val="tx"/>
                    </a:ext>
                  </a:extLst>
                </a:hlinkClick>
              </a:rPr>
              <a:t>, ym 1989, yn </a:t>
            </a:r>
            <a:r>
              <a:rPr lang="en-US" sz="2400" dirty="0" err="1">
                <a:latin typeface="+mj-lt"/>
                <a:hlinkClick r:id="rId4">
                  <a:extLst>
                    <a:ext uri="{A12FA001-AC4F-418D-AE19-62706E023703}">
                      <ahyp:hlinkClr xmlns:ahyp="http://schemas.microsoft.com/office/drawing/2018/hyperlinkcolor" val="tx"/>
                    </a:ext>
                  </a:extLst>
                </a:hlinkClick>
              </a:rPr>
              <a:t>Gonfensiwn</a:t>
            </a:r>
            <a:r>
              <a:rPr lang="en-US" sz="2400" dirty="0">
                <a:latin typeface="+mj-lt"/>
                <a:hlinkClick r:id="rId4">
                  <a:extLst>
                    <a:ext uri="{A12FA001-AC4F-418D-AE19-62706E023703}">
                      <ahyp:hlinkClr xmlns:ahyp="http://schemas.microsoft.com/office/drawing/2018/hyperlinkcolor" val="tx"/>
                    </a:ext>
                  </a:extLst>
                </a:hlinkClick>
              </a:rPr>
              <a:t> y </a:t>
            </a:r>
            <a:r>
              <a:rPr lang="en-US" sz="2400" dirty="0" err="1">
                <a:latin typeface="+mj-lt"/>
                <a:hlinkClick r:id="rId4">
                  <a:extLst>
                    <a:ext uri="{A12FA001-AC4F-418D-AE19-62706E023703}">
                      <ahyp:hlinkClr xmlns:ahyp="http://schemas.microsoft.com/office/drawing/2018/hyperlinkcolor" val="tx"/>
                    </a:ext>
                  </a:extLst>
                </a:hlinkClick>
              </a:rPr>
              <a:t>Cenhedloedd</a:t>
            </a:r>
            <a:r>
              <a:rPr lang="en-US" sz="2400" dirty="0">
                <a:latin typeface="+mj-lt"/>
                <a:hlinkClick r:id="rId4">
                  <a:extLst>
                    <a:ext uri="{A12FA001-AC4F-418D-AE19-62706E023703}">
                      <ahyp:hlinkClr xmlns:ahyp="http://schemas.microsoft.com/office/drawing/2018/hyperlinkcolor" val="tx"/>
                    </a:ext>
                  </a:extLst>
                </a:hlinkClick>
              </a:rPr>
              <a:t> </a:t>
            </a:r>
            <a:r>
              <a:rPr lang="en-US" sz="2400" dirty="0" err="1">
                <a:latin typeface="+mj-lt"/>
                <a:hlinkClick r:id="rId4">
                  <a:extLst>
                    <a:ext uri="{A12FA001-AC4F-418D-AE19-62706E023703}">
                      <ahyp:hlinkClr xmlns:ahyp="http://schemas.microsoft.com/office/drawing/2018/hyperlinkcolor" val="tx"/>
                    </a:ext>
                  </a:extLst>
                </a:hlinkClick>
              </a:rPr>
              <a:t>Unedig</a:t>
            </a:r>
            <a:r>
              <a:rPr lang="en-US" sz="2400" dirty="0">
                <a:latin typeface="+mj-lt"/>
                <a:hlinkClick r:id="rId4">
                  <a:extLst>
                    <a:ext uri="{A12FA001-AC4F-418D-AE19-62706E023703}">
                      <ahyp:hlinkClr xmlns:ahyp="http://schemas.microsoft.com/office/drawing/2018/hyperlinkcolor" val="tx"/>
                    </a:ext>
                  </a:extLst>
                </a:hlinkClick>
              </a:rPr>
              <a:t> ar </a:t>
            </a:r>
            <a:r>
              <a:rPr lang="en-US" sz="2400" dirty="0" err="1">
                <a:latin typeface="+mj-lt"/>
                <a:hlinkClick r:id="rId4">
                  <a:extLst>
                    <a:ext uri="{A12FA001-AC4F-418D-AE19-62706E023703}">
                      <ahyp:hlinkClr xmlns:ahyp="http://schemas.microsoft.com/office/drawing/2018/hyperlinkcolor" val="tx"/>
                    </a:ext>
                  </a:extLst>
                </a:hlinkClick>
              </a:rPr>
              <a:t>Hawliau’r</a:t>
            </a:r>
            <a:r>
              <a:rPr lang="en-US" sz="2400" dirty="0">
                <a:latin typeface="+mj-lt"/>
                <a:hlinkClick r:id="rId4">
                  <a:extLst>
                    <a:ext uri="{A12FA001-AC4F-418D-AE19-62706E023703}">
                      <ahyp:hlinkClr xmlns:ahyp="http://schemas.microsoft.com/office/drawing/2018/hyperlinkcolor" val="tx"/>
                    </a:ext>
                  </a:extLst>
                </a:hlinkClick>
              </a:rPr>
              <a:t> Plentyn</a:t>
            </a:r>
            <a:endParaRPr lang="en-US" sz="2400" dirty="0">
              <a:latin typeface="+mj-lt"/>
              <a:cs typeface="Arial" panose="020B0604020202020204" pitchFamily="34" charset="0"/>
              <a:hlinkClick r:id="rId4">
                <a:extLst>
                  <a:ext uri="{A12FA001-AC4F-418D-AE19-62706E023703}">
                    <ahyp:hlinkClr xmlns:ahyp="http://schemas.microsoft.com/office/drawing/2018/hyperlinkcolor" val="tx"/>
                  </a:ext>
                </a:extLst>
              </a:hlinkClick>
            </a:endParaRPr>
          </a:p>
          <a:p>
            <a:endParaRPr lang="en-US" sz="3200" dirty="0">
              <a:solidFill>
                <a:srgbClr val="00206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endParaRPr lang="en-US" sz="3200" dirty="0">
              <a:solidFill>
                <a:srgbClr val="00206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r>
              <a:rPr lang="en-US" sz="1800" dirty="0">
                <a:solidFill>
                  <a:srgbClr val="002060"/>
                </a:solidFill>
                <a:hlinkClick r:id="rId4">
                  <a:extLst>
                    <a:ext uri="{A12FA001-AC4F-418D-AE19-62706E023703}">
                      <ahyp:hlinkClr xmlns:ahyp="http://schemas.microsoft.com/office/drawing/2018/hyperlinkcolor" val="tx"/>
                    </a:ext>
                  </a:extLst>
                </a:hlinkClick>
              </a:rPr>
              <a:t>https://youtu.be/o4e77ldN6hAyoutu.be/o4e77ldN6hA</a:t>
            </a:r>
            <a:r>
              <a:rPr lang="en-US" sz="1800" dirty="0">
                <a:solidFill>
                  <a:srgbClr val="002060"/>
                </a:solidFill>
              </a:rPr>
              <a:t> </a:t>
            </a:r>
          </a:p>
        </p:txBody>
      </p:sp>
    </p:spTree>
    <p:extLst>
      <p:ext uri="{BB962C8B-B14F-4D97-AF65-F5344CB8AC3E}">
        <p14:creationId xmlns:p14="http://schemas.microsoft.com/office/powerpoint/2010/main" val="2530624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A129-128C-48BF-8B85-F936C05CC7DB}"/>
              </a:ext>
            </a:extLst>
          </p:cNvPr>
          <p:cNvSpPr>
            <a:spLocks noGrp="1"/>
          </p:cNvSpPr>
          <p:nvPr>
            <p:ph type="title"/>
          </p:nvPr>
        </p:nvSpPr>
        <p:spPr>
          <a:xfrm>
            <a:off x="5939646" y="396815"/>
            <a:ext cx="5609220" cy="806247"/>
          </a:xfrm>
        </p:spPr>
        <p:txBody>
          <a:bodyPr>
            <a:normAutofit/>
          </a:bodyPr>
          <a:lstStyle/>
          <a:p>
            <a:r>
              <a:rPr lang="en-GB" b="1" dirty="0" err="1">
                <a:solidFill>
                  <a:schemeClr val="accent1">
                    <a:lumMod val="50000"/>
                  </a:schemeClr>
                </a:solidFill>
                <a:latin typeface="Arial" panose="020B0604020202020204" pitchFamily="34" charset="0"/>
                <a:cs typeface="Arial" panose="020B0604020202020204" pitchFamily="34" charset="0"/>
              </a:rPr>
              <a:t>Eglantyne</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err="1">
                <a:solidFill>
                  <a:schemeClr val="accent1">
                    <a:lumMod val="50000"/>
                  </a:schemeClr>
                </a:solidFill>
                <a:latin typeface="Arial" panose="020B0604020202020204" pitchFamily="34" charset="0"/>
                <a:cs typeface="Arial" panose="020B0604020202020204" pitchFamily="34" charset="0"/>
              </a:rPr>
              <a:t>Jebb</a:t>
            </a:r>
            <a:endParaRPr lang="en-GB" b="1" dirty="0">
              <a:solidFill>
                <a:schemeClr val="accent1">
                  <a:lumMod val="50000"/>
                </a:schemeClr>
              </a:solidFill>
              <a:latin typeface="Arial" panose="020B0604020202020204" pitchFamily="34" charset="0"/>
              <a:cs typeface="Arial" panose="020B0604020202020204" pitchFamily="34" charset="0"/>
            </a:endParaRPr>
          </a:p>
        </p:txBody>
      </p:sp>
      <p:pic>
        <p:nvPicPr>
          <p:cNvPr id="1026" name="Picture 2" descr="Eglantyne Jebb - Wikipedia">
            <a:extLst>
              <a:ext uri="{FF2B5EF4-FFF2-40B4-BE49-F238E27FC236}">
                <a16:creationId xmlns:a16="http://schemas.microsoft.com/office/drawing/2014/main" id="{0708ED77-A854-4C64-8BD7-C2EAEBE56C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43" r="1569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E02FB526-48E9-4D52-AD3F-D4631B891DBD}"/>
              </a:ext>
            </a:extLst>
          </p:cNvPr>
          <p:cNvSpPr>
            <a:spLocks noGrp="1"/>
          </p:cNvSpPr>
          <p:nvPr>
            <p:ph idx="1"/>
          </p:nvPr>
        </p:nvSpPr>
        <p:spPr>
          <a:xfrm>
            <a:off x="5779699" y="1500996"/>
            <a:ext cx="5769174" cy="4153942"/>
          </a:xfrm>
        </p:spPr>
        <p:txBody>
          <a:bodyPr anchor="t">
            <a:normAutofit/>
          </a:bodyPr>
          <a:lstStyle/>
          <a:p>
            <a:r>
              <a:rPr lang="en-US" sz="3200" dirty="0">
                <a:solidFill>
                  <a:srgbClr val="002060"/>
                </a:solidFill>
                <a:latin typeface="Arial" panose="020B0604020202020204" pitchFamily="34" charset="0"/>
                <a:cs typeface="Arial" panose="020B0604020202020204" pitchFamily="34" charset="0"/>
              </a:rPr>
              <a:t>Founder of                         </a:t>
            </a:r>
            <a:r>
              <a:rPr lang="en-US" sz="3200" b="1" dirty="0">
                <a:solidFill>
                  <a:srgbClr val="002060"/>
                </a:solidFill>
                <a:latin typeface="Arial" panose="020B0604020202020204" pitchFamily="34" charset="0"/>
                <a:cs typeface="Arial" panose="020B0604020202020204" pitchFamily="34" charset="0"/>
              </a:rPr>
              <a:t>Save the Children</a:t>
            </a:r>
          </a:p>
          <a:p>
            <a:r>
              <a:rPr lang="en-US" sz="3200" dirty="0" err="1">
                <a:solidFill>
                  <a:srgbClr val="002060"/>
                </a:solidFill>
                <a:latin typeface="Arial" panose="020B0604020202020204" pitchFamily="34" charset="0"/>
                <a:cs typeface="Arial" panose="020B0604020202020204" pitchFamily="34" charset="0"/>
              </a:rPr>
              <a:t>Eglantyne</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Jebb</a:t>
            </a:r>
            <a:r>
              <a:rPr lang="en-US" sz="3200" dirty="0">
                <a:solidFill>
                  <a:srgbClr val="002060"/>
                </a:solidFill>
                <a:latin typeface="Arial" panose="020B0604020202020204" pitchFamily="34" charset="0"/>
                <a:cs typeface="Arial" panose="020B0604020202020204" pitchFamily="34" charset="0"/>
              </a:rPr>
              <a:t> also wrote the first ever draft of children’s rights which, in 1989, became the </a:t>
            </a:r>
            <a:r>
              <a:rPr lang="en-US" sz="3200" b="1" dirty="0">
                <a:solidFill>
                  <a:srgbClr val="002060"/>
                </a:solidFill>
                <a:latin typeface="Arial" panose="020B0604020202020204" pitchFamily="34" charset="0"/>
                <a:cs typeface="Arial" panose="020B0604020202020204" pitchFamily="34" charset="0"/>
              </a:rPr>
              <a:t>United Nations Convention on the Rights of the Child</a:t>
            </a:r>
          </a:p>
          <a:p>
            <a:pPr marL="0" indent="0">
              <a:buNone/>
            </a:pPr>
            <a:r>
              <a:rPr lang="en-US" sz="1800" dirty="0">
                <a:solidFill>
                  <a:srgbClr val="002060"/>
                </a:solidFill>
                <a:hlinkClick r:id="rId4">
                  <a:extLst>
                    <a:ext uri="{A12FA001-AC4F-418D-AE19-62706E023703}">
                      <ahyp:hlinkClr xmlns:ahyp="http://schemas.microsoft.com/office/drawing/2018/hyperlinkcolor" val="tx"/>
                    </a:ext>
                  </a:extLst>
                </a:hlinkClick>
              </a:rPr>
              <a:t>https://youtu.be/o4e77ldN6hAyoutu.be/o4e77ldN6hA</a:t>
            </a:r>
            <a:r>
              <a:rPr lang="en-US" sz="1800" dirty="0">
                <a:solidFill>
                  <a:schemeClr val="accent1">
                    <a:lumMod val="50000"/>
                  </a:schemeClr>
                </a:solidFill>
              </a:rPr>
              <a:t> </a:t>
            </a:r>
          </a:p>
        </p:txBody>
      </p:sp>
    </p:spTree>
    <p:extLst>
      <p:ext uri="{BB962C8B-B14F-4D97-AF65-F5344CB8AC3E}">
        <p14:creationId xmlns:p14="http://schemas.microsoft.com/office/powerpoint/2010/main" val="1311380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1CB1-C410-44D4-8917-668AE0A64826}"/>
              </a:ext>
            </a:extLst>
          </p:cNvPr>
          <p:cNvSpPr>
            <a:spLocks noGrp="1"/>
          </p:cNvSpPr>
          <p:nvPr>
            <p:ph type="title"/>
          </p:nvPr>
        </p:nvSpPr>
        <p:spPr>
          <a:xfrm>
            <a:off x="379562" y="365128"/>
            <a:ext cx="9178506" cy="975640"/>
          </a:xfrm>
        </p:spPr>
        <p:txBody>
          <a:bodyPr>
            <a:normAutofit fontScale="90000"/>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daith</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sefydlu’r</a:t>
            </a:r>
            <a:r>
              <a:rPr lang="en-GB" dirty="0">
                <a:latin typeface="Arial" panose="020B0604020202020204" pitchFamily="34" charset="0"/>
                <a:cs typeface="Arial" panose="020B0604020202020204" pitchFamily="34" charset="0"/>
              </a:rPr>
              <a:t> CCHUP</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63AC42C-6102-457E-B3FB-A34F971F8014}"/>
              </a:ext>
            </a:extLst>
          </p:cNvPr>
          <p:cNvSpPr>
            <a:spLocks noGrp="1"/>
          </p:cNvSpPr>
          <p:nvPr>
            <p:ph idx="1"/>
          </p:nvPr>
        </p:nvSpPr>
        <p:spPr>
          <a:xfrm>
            <a:off x="172529" y="1742535"/>
            <a:ext cx="11818188" cy="3774697"/>
          </a:xfrm>
        </p:spPr>
        <p:txBody>
          <a:bodyPr>
            <a:normAutofit fontScale="85000" lnSpcReduction="20000"/>
          </a:bodyPr>
          <a:lstStyle/>
          <a:p>
            <a:r>
              <a:rPr lang="en-GB" dirty="0"/>
              <a:t>1923 - </a:t>
            </a:r>
            <a:r>
              <a:rPr lang="en-GB" dirty="0" err="1"/>
              <a:t>Drafftiwyd</a:t>
            </a:r>
            <a:r>
              <a:rPr lang="en-GB" dirty="0"/>
              <a:t> ‘</a:t>
            </a:r>
            <a:r>
              <a:rPr lang="en-GB" dirty="0" err="1"/>
              <a:t>Datganiad</a:t>
            </a:r>
            <a:r>
              <a:rPr lang="en-GB" dirty="0"/>
              <a:t> o </a:t>
            </a:r>
            <a:r>
              <a:rPr lang="en-GB" dirty="0" err="1"/>
              <a:t>Hawliau’r</a:t>
            </a:r>
            <a:r>
              <a:rPr lang="en-GB" dirty="0"/>
              <a:t> Plentyn’  </a:t>
            </a:r>
            <a:r>
              <a:rPr lang="en-GB" dirty="0" err="1"/>
              <a:t>Eglantyne</a:t>
            </a:r>
            <a:r>
              <a:rPr lang="en-GB" dirty="0"/>
              <a:t> </a:t>
            </a:r>
            <a:r>
              <a:rPr lang="en-GB" dirty="0" err="1"/>
              <a:t>Jebb</a:t>
            </a:r>
            <a:r>
              <a:rPr lang="en-GB" dirty="0"/>
              <a:t>.</a:t>
            </a:r>
          </a:p>
          <a:p>
            <a:r>
              <a:rPr lang="en-GB" dirty="0"/>
              <a:t>1924 - </a:t>
            </a:r>
            <a:r>
              <a:rPr lang="en-GB" dirty="0" err="1"/>
              <a:t>Cynghrair</a:t>
            </a:r>
            <a:r>
              <a:rPr lang="en-GB" dirty="0"/>
              <a:t> y </a:t>
            </a:r>
            <a:r>
              <a:rPr lang="en-GB" dirty="0" err="1"/>
              <a:t>Cenhedloedd</a:t>
            </a:r>
            <a:r>
              <a:rPr lang="en-GB" dirty="0"/>
              <a:t>. </a:t>
            </a:r>
            <a:r>
              <a:rPr lang="en-GB" dirty="0" err="1"/>
              <a:t>Cymeradwywyd</a:t>
            </a:r>
            <a:r>
              <a:rPr lang="en-GB" dirty="0"/>
              <a:t> yr hawliau </a:t>
            </a:r>
            <a:r>
              <a:rPr lang="en-GB" dirty="0" err="1"/>
              <a:t>flwyddyn</a:t>
            </a:r>
            <a:r>
              <a:rPr lang="en-GB" dirty="0"/>
              <a:t> yn </a:t>
            </a:r>
            <a:r>
              <a:rPr lang="en-GB" dirty="0" err="1"/>
              <a:t>ddiweddarach</a:t>
            </a:r>
            <a:r>
              <a:rPr lang="en-GB" dirty="0"/>
              <a:t>.</a:t>
            </a:r>
          </a:p>
          <a:p>
            <a:r>
              <a:rPr lang="en-GB" dirty="0" err="1"/>
              <a:t>Daeth</a:t>
            </a:r>
            <a:r>
              <a:rPr lang="en-GB" dirty="0"/>
              <a:t> hyn yn sail i </a:t>
            </a:r>
            <a:r>
              <a:rPr lang="en-GB" dirty="0" err="1"/>
              <a:t>Gonfensiwn</a:t>
            </a:r>
            <a:r>
              <a:rPr lang="en-GB" dirty="0"/>
              <a:t> presennol y </a:t>
            </a:r>
            <a:r>
              <a:rPr lang="en-GB" dirty="0" err="1"/>
              <a:t>Cenhedloedd</a:t>
            </a:r>
            <a:r>
              <a:rPr lang="en-GB" dirty="0"/>
              <a:t> </a:t>
            </a:r>
            <a:r>
              <a:rPr lang="en-GB" dirty="0" err="1"/>
              <a:t>Unedig</a:t>
            </a:r>
            <a:r>
              <a:rPr lang="en-GB" dirty="0"/>
              <a:t> ar </a:t>
            </a:r>
            <a:r>
              <a:rPr lang="en-GB" dirty="0" err="1"/>
              <a:t>Hawliau’r</a:t>
            </a:r>
            <a:r>
              <a:rPr lang="en-GB" dirty="0"/>
              <a:t> Plentyn (CCUHP).</a:t>
            </a:r>
          </a:p>
          <a:p>
            <a:r>
              <a:rPr lang="en-GB" dirty="0"/>
              <a:t>Hwn </a:t>
            </a:r>
            <a:r>
              <a:rPr lang="en-GB" dirty="0" err="1"/>
              <a:t>oedd</a:t>
            </a:r>
            <a:r>
              <a:rPr lang="en-GB" dirty="0"/>
              <a:t> y </a:t>
            </a:r>
            <a:r>
              <a:rPr lang="en-GB" dirty="0" err="1"/>
              <a:t>tro</a:t>
            </a:r>
            <a:r>
              <a:rPr lang="en-GB" dirty="0"/>
              <a:t> </a:t>
            </a:r>
            <a:r>
              <a:rPr lang="en-GB" dirty="0" err="1"/>
              <a:t>cyntaf</a:t>
            </a:r>
            <a:r>
              <a:rPr lang="en-GB" dirty="0"/>
              <a:t> </a:t>
            </a:r>
            <a:r>
              <a:rPr lang="en-GB" dirty="0" err="1"/>
              <a:t>erioed</a:t>
            </a:r>
            <a:r>
              <a:rPr lang="en-GB" dirty="0"/>
              <a:t> i hawliau sylfaenol plant gael eu </a:t>
            </a:r>
            <a:r>
              <a:rPr lang="en-GB" dirty="0" err="1"/>
              <a:t>hymgorffori</a:t>
            </a:r>
            <a:r>
              <a:rPr lang="en-GB" dirty="0"/>
              <a:t> mewn </a:t>
            </a:r>
            <a:r>
              <a:rPr lang="en-GB" dirty="0" err="1"/>
              <a:t>unrhyw</a:t>
            </a:r>
            <a:r>
              <a:rPr lang="en-GB" dirty="0"/>
              <a:t> </a:t>
            </a:r>
            <a:r>
              <a:rPr lang="en-GB" dirty="0" err="1"/>
              <a:t>fath</a:t>
            </a:r>
            <a:r>
              <a:rPr lang="en-GB" dirty="0"/>
              <a:t> o </a:t>
            </a:r>
            <a:r>
              <a:rPr lang="en-GB" dirty="0" err="1"/>
              <a:t>gyfraith</a:t>
            </a:r>
            <a:r>
              <a:rPr lang="en-GB" dirty="0"/>
              <a:t> </a:t>
            </a:r>
            <a:r>
              <a:rPr lang="en-GB" dirty="0" err="1"/>
              <a:t>ryngwladol</a:t>
            </a:r>
            <a:r>
              <a:rPr lang="en-GB" dirty="0"/>
              <a:t>.</a:t>
            </a:r>
          </a:p>
          <a:p>
            <a:r>
              <a:rPr lang="en-GB" dirty="0"/>
              <a:t>1989 - </a:t>
            </a:r>
            <a:r>
              <a:rPr lang="en-GB" dirty="0" err="1"/>
              <a:t>Llofnododd</a:t>
            </a:r>
            <a:r>
              <a:rPr lang="en-GB" dirty="0"/>
              <a:t> y DU CCUHP a </a:t>
            </a:r>
            <a:r>
              <a:rPr lang="en-GB" dirty="0" err="1"/>
              <a:t>chadarnhawyd</a:t>
            </a:r>
            <a:r>
              <a:rPr lang="en-GB" dirty="0"/>
              <a:t> y </a:t>
            </a:r>
            <a:r>
              <a:rPr lang="en-GB" dirty="0" err="1"/>
              <a:t>Confensiwn</a:t>
            </a:r>
            <a:r>
              <a:rPr lang="en-GB" dirty="0"/>
              <a:t> fel rhan o </a:t>
            </a:r>
            <a:r>
              <a:rPr lang="en-GB" dirty="0" err="1"/>
              <a:t>Gyfraith</a:t>
            </a:r>
            <a:r>
              <a:rPr lang="en-GB" dirty="0"/>
              <a:t> Prydain YM mis </a:t>
            </a:r>
            <a:r>
              <a:rPr lang="en-GB" dirty="0" err="1"/>
              <a:t>Rhagfyr</a:t>
            </a:r>
            <a:r>
              <a:rPr lang="en-GB" dirty="0"/>
              <a:t> 1991.</a:t>
            </a:r>
          </a:p>
          <a:p>
            <a:r>
              <a:rPr lang="en-GB" dirty="0"/>
              <a:t>2011 – Cymru yw’r unig </a:t>
            </a:r>
            <a:r>
              <a:rPr lang="en-GB" dirty="0" err="1"/>
              <a:t>wlad</a:t>
            </a:r>
            <a:r>
              <a:rPr lang="en-GB" dirty="0"/>
              <a:t> yn y DU sydd wedi gwneud y rhan hon </a:t>
            </a:r>
            <a:r>
              <a:rPr lang="en-GB" dirty="0" err="1"/>
              <a:t>o’i</a:t>
            </a:r>
            <a:r>
              <a:rPr lang="en-GB" dirty="0"/>
              <a:t> </a:t>
            </a:r>
            <a:r>
              <a:rPr lang="en-GB" dirty="0" err="1"/>
              <a:t>chyfraith</a:t>
            </a:r>
            <a:r>
              <a:rPr lang="en-GB" dirty="0"/>
              <a:t> </a:t>
            </a:r>
            <a:r>
              <a:rPr lang="en-GB" dirty="0" err="1"/>
              <a:t>ddomestig</a:t>
            </a:r>
            <a:r>
              <a:rPr lang="en-GB" dirty="0"/>
              <a:t> – </a:t>
            </a:r>
            <a:r>
              <a:rPr lang="en-GB" dirty="0" err="1"/>
              <a:t>Mesur</a:t>
            </a:r>
            <a:r>
              <a:rPr lang="en-GB" dirty="0"/>
              <a:t> Hawliau Plant a </a:t>
            </a:r>
            <a:r>
              <a:rPr lang="en-GB" dirty="0" err="1"/>
              <a:t>Phobl</a:t>
            </a:r>
            <a:r>
              <a:rPr lang="en-GB" dirty="0"/>
              <a:t> </a:t>
            </a:r>
            <a:r>
              <a:rPr lang="en-GB" dirty="0" err="1"/>
              <a:t>Ifanc</a:t>
            </a:r>
            <a:r>
              <a:rPr lang="en-GB" dirty="0"/>
              <a:t> (Cymru) 2011</a:t>
            </a:r>
          </a:p>
        </p:txBody>
      </p:sp>
      <p:pic>
        <p:nvPicPr>
          <p:cNvPr id="2050" name="Picture 2" descr="UNICEF Logo, history, meaning, symbol, PNG">
            <a:extLst>
              <a:ext uri="{FF2B5EF4-FFF2-40B4-BE49-F238E27FC236}">
                <a16:creationId xmlns:a16="http://schemas.microsoft.com/office/drawing/2014/main" id="{D9A1C8DA-AE7C-442B-A584-550833FDF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4500" y="142335"/>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3511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1CB1-C410-44D4-8917-668AE0A64826}"/>
              </a:ext>
            </a:extLst>
          </p:cNvPr>
          <p:cNvSpPr>
            <a:spLocks noGrp="1"/>
          </p:cNvSpPr>
          <p:nvPr>
            <p:ph type="title"/>
          </p:nvPr>
        </p:nvSpPr>
        <p:spPr>
          <a:xfrm>
            <a:off x="379562" y="365128"/>
            <a:ext cx="9178506" cy="975640"/>
          </a:xfrm>
        </p:spPr>
        <p:txBody>
          <a:bodyPr>
            <a:normAutofit fontScale="90000"/>
          </a:bodyPr>
          <a:lstStyle/>
          <a:p>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The journey to establishing the UNCRC </a:t>
            </a:r>
          </a:p>
        </p:txBody>
      </p:sp>
      <p:sp>
        <p:nvSpPr>
          <p:cNvPr id="6" name="Content Placeholder 5">
            <a:extLst>
              <a:ext uri="{FF2B5EF4-FFF2-40B4-BE49-F238E27FC236}">
                <a16:creationId xmlns:a16="http://schemas.microsoft.com/office/drawing/2014/main" id="{963AC42C-6102-457E-B3FB-A34F971F8014}"/>
              </a:ext>
            </a:extLst>
          </p:cNvPr>
          <p:cNvSpPr>
            <a:spLocks noGrp="1"/>
          </p:cNvSpPr>
          <p:nvPr>
            <p:ph idx="1"/>
          </p:nvPr>
        </p:nvSpPr>
        <p:spPr>
          <a:xfrm>
            <a:off x="172529" y="1742535"/>
            <a:ext cx="11818188" cy="3774697"/>
          </a:xfrm>
        </p:spPr>
        <p:txBody>
          <a:bodyPr>
            <a:normAutofit fontScale="85000" lnSpcReduction="10000"/>
          </a:bodyPr>
          <a:lstStyle/>
          <a:p>
            <a:r>
              <a:rPr lang="en-GB" b="1" i="0" u="none" strike="noStrike" dirty="0">
                <a:solidFill>
                  <a:srgbClr val="0070C0"/>
                </a:solidFill>
                <a:effectLst/>
                <a:latin typeface="Arial" panose="020B0604020202020204" pitchFamily="34" charset="0"/>
                <a:cs typeface="Arial" panose="020B0604020202020204" pitchFamily="34" charset="0"/>
              </a:rPr>
              <a:t>1923 - ‘The Declaration of the Rights of the Child’</a:t>
            </a:r>
            <a:r>
              <a:rPr lang="en-GB" b="0" i="0" dirty="0">
                <a:solidFill>
                  <a:srgbClr val="0070C0"/>
                </a:solidFill>
                <a:effectLst/>
                <a:latin typeface="Arial" panose="020B0604020202020204" pitchFamily="34" charset="0"/>
                <a:cs typeface="Arial" panose="020B0604020202020204" pitchFamily="34" charset="0"/>
              </a:rPr>
              <a:t>  was drafted </a:t>
            </a:r>
            <a:r>
              <a:rPr lang="en-GB" b="0" i="0" dirty="0" err="1">
                <a:solidFill>
                  <a:srgbClr val="0070C0"/>
                </a:solidFill>
                <a:effectLst/>
                <a:latin typeface="Arial" panose="020B0604020202020204" pitchFamily="34" charset="0"/>
                <a:cs typeface="Arial" panose="020B0604020202020204" pitchFamily="34" charset="0"/>
              </a:rPr>
              <a:t>Eglantyne</a:t>
            </a:r>
            <a:r>
              <a:rPr lang="en-GB" b="0" i="0" dirty="0">
                <a:solidFill>
                  <a:srgbClr val="0070C0"/>
                </a:solidFill>
                <a:effectLst/>
                <a:latin typeface="Arial" panose="020B0604020202020204" pitchFamily="34" charset="0"/>
                <a:cs typeface="Arial" panose="020B0604020202020204" pitchFamily="34" charset="0"/>
              </a:rPr>
              <a:t> </a:t>
            </a:r>
            <a:r>
              <a:rPr lang="en-GB" b="0" i="0" dirty="0" err="1">
                <a:solidFill>
                  <a:srgbClr val="0070C0"/>
                </a:solidFill>
                <a:effectLst/>
                <a:latin typeface="Arial" panose="020B0604020202020204" pitchFamily="34" charset="0"/>
                <a:cs typeface="Arial" panose="020B0604020202020204" pitchFamily="34" charset="0"/>
              </a:rPr>
              <a:t>Jebb</a:t>
            </a:r>
            <a:r>
              <a:rPr lang="en-GB" b="0" i="0" dirty="0">
                <a:solidFill>
                  <a:srgbClr val="0070C0"/>
                </a:solidFill>
                <a:effectLst/>
                <a:latin typeface="Arial" panose="020B0604020202020204" pitchFamily="34" charset="0"/>
                <a:cs typeface="Arial" panose="020B0604020202020204" pitchFamily="34" charset="0"/>
              </a:rPr>
              <a:t>. </a:t>
            </a:r>
          </a:p>
          <a:p>
            <a:r>
              <a:rPr lang="en-GB" b="1" i="0" dirty="0">
                <a:solidFill>
                  <a:srgbClr val="0070C0"/>
                </a:solidFill>
                <a:effectLst/>
                <a:latin typeface="Arial" panose="020B0604020202020204" pitchFamily="34" charset="0"/>
                <a:cs typeface="Arial" panose="020B0604020202020204" pitchFamily="34" charset="0"/>
              </a:rPr>
              <a:t>1924 - League of Nations</a:t>
            </a:r>
            <a:r>
              <a:rPr lang="en-GB" b="0" i="0" dirty="0">
                <a:solidFill>
                  <a:srgbClr val="0070C0"/>
                </a:solidFill>
                <a:effectLst/>
                <a:latin typeface="Arial" panose="020B0604020202020204" pitchFamily="34" charset="0"/>
                <a:cs typeface="Arial" panose="020B0604020202020204" pitchFamily="34" charset="0"/>
              </a:rPr>
              <a:t>. The rights were endorsed a year later.</a:t>
            </a:r>
          </a:p>
          <a:p>
            <a:r>
              <a:rPr lang="en-GB" dirty="0">
                <a:solidFill>
                  <a:srgbClr val="0070C0"/>
                </a:solidFill>
                <a:latin typeface="Arial" panose="020B0604020202020204" pitchFamily="34" charset="0"/>
                <a:cs typeface="Arial" panose="020B0604020202020204" pitchFamily="34" charset="0"/>
              </a:rPr>
              <a:t>This became the basis of the current </a:t>
            </a:r>
            <a:r>
              <a:rPr lang="en-GB" b="1" dirty="0">
                <a:solidFill>
                  <a:srgbClr val="0070C0"/>
                </a:solidFill>
                <a:latin typeface="Arial" panose="020B0604020202020204" pitchFamily="34" charset="0"/>
                <a:cs typeface="Arial" panose="020B0604020202020204" pitchFamily="34" charset="0"/>
              </a:rPr>
              <a:t>United Nations Convention on the Rights of the Child (UNCRC).</a:t>
            </a:r>
          </a:p>
          <a:p>
            <a:r>
              <a:rPr lang="en-GB" b="0" i="0" dirty="0">
                <a:solidFill>
                  <a:srgbClr val="0070C0"/>
                </a:solidFill>
                <a:effectLst/>
                <a:latin typeface="Arial" panose="020B0604020202020204" pitchFamily="34" charset="0"/>
                <a:cs typeface="Arial" panose="020B0604020202020204" pitchFamily="34" charset="0"/>
              </a:rPr>
              <a:t>This was the first time ever that the basic rights of children had been enshrined in any form of international law.</a:t>
            </a:r>
          </a:p>
          <a:p>
            <a:r>
              <a:rPr lang="en-GB" b="1" dirty="0">
                <a:solidFill>
                  <a:srgbClr val="0070C0"/>
                </a:solidFill>
                <a:latin typeface="Arial" panose="020B0604020202020204" pitchFamily="34" charset="0"/>
                <a:cs typeface="Arial" panose="020B0604020202020204" pitchFamily="34" charset="0"/>
              </a:rPr>
              <a:t>1989</a:t>
            </a:r>
            <a:r>
              <a:rPr lang="en-GB" dirty="0">
                <a:solidFill>
                  <a:srgbClr val="0070C0"/>
                </a:solidFill>
                <a:latin typeface="Arial" panose="020B0604020202020204" pitchFamily="34" charset="0"/>
                <a:cs typeface="Arial" panose="020B0604020202020204" pitchFamily="34" charset="0"/>
              </a:rPr>
              <a:t> – UK signed the UNCRC and the Convention was ratified as part of British Law IN December 1991. </a:t>
            </a:r>
          </a:p>
          <a:p>
            <a:r>
              <a:rPr lang="en-GB" b="1" i="0" dirty="0">
                <a:solidFill>
                  <a:srgbClr val="0070C0"/>
                </a:solidFill>
                <a:effectLst/>
                <a:latin typeface="Arial" panose="020B0604020202020204" pitchFamily="34" charset="0"/>
                <a:cs typeface="Arial" panose="020B0604020202020204" pitchFamily="34" charset="0"/>
              </a:rPr>
              <a:t>2011</a:t>
            </a:r>
            <a:r>
              <a:rPr lang="en-GB" b="0" i="0" dirty="0">
                <a:solidFill>
                  <a:srgbClr val="0070C0"/>
                </a:solidFill>
                <a:effectLst/>
                <a:latin typeface="Arial" panose="020B0604020202020204" pitchFamily="34" charset="0"/>
                <a:cs typeface="Arial" panose="020B0604020202020204" pitchFamily="34" charset="0"/>
              </a:rPr>
              <a:t> – Wales is the only UK nation to have made this part of its domestic law -  </a:t>
            </a:r>
            <a:r>
              <a:rPr lang="en-GB" b="1" i="0" dirty="0">
                <a:solidFill>
                  <a:srgbClr val="0070C0"/>
                </a:solidFill>
                <a:effectLst/>
                <a:latin typeface="Arial" panose="020B0604020202020204" pitchFamily="34" charset="0"/>
                <a:cs typeface="Arial" panose="020B0604020202020204" pitchFamily="34" charset="0"/>
              </a:rPr>
              <a:t>Rights of Children and Young Persons (Wales) Measure 2011</a:t>
            </a:r>
          </a:p>
          <a:p>
            <a:endParaRPr lang="en-GB" dirty="0"/>
          </a:p>
        </p:txBody>
      </p:sp>
      <p:pic>
        <p:nvPicPr>
          <p:cNvPr id="2050" name="Picture 2" descr="UNICEF Logo, history, meaning, symbol, PNG">
            <a:extLst>
              <a:ext uri="{FF2B5EF4-FFF2-40B4-BE49-F238E27FC236}">
                <a16:creationId xmlns:a16="http://schemas.microsoft.com/office/drawing/2014/main" id="{D9A1C8DA-AE7C-442B-A584-550833FDF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4500" y="142335"/>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351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88A6-C594-50B0-F5F1-B85B7202FABA}"/>
              </a:ext>
            </a:extLst>
          </p:cNvPr>
          <p:cNvSpPr>
            <a:spLocks noGrp="1"/>
          </p:cNvSpPr>
          <p:nvPr>
            <p:ph type="title"/>
          </p:nvPr>
        </p:nvSpPr>
        <p:spPr>
          <a:xfrm>
            <a:off x="838200" y="365125"/>
            <a:ext cx="10515600" cy="1325563"/>
          </a:xfrm>
        </p:spPr>
        <p:txBody>
          <a:bodyPr anchor="ctr">
            <a:normAutofit/>
          </a:bodyPr>
          <a:lstStyle/>
          <a:p>
            <a:r>
              <a:rPr lang="en-GB" dirty="0" err="1"/>
              <a:t>Deddf</a:t>
            </a:r>
            <a:r>
              <a:rPr lang="en-GB" dirty="0"/>
              <a:t> Hawliau </a:t>
            </a:r>
            <a:r>
              <a:rPr lang="en-GB" dirty="0" err="1"/>
              <a:t>Dynol</a:t>
            </a:r>
            <a:r>
              <a:rPr lang="en-GB" dirty="0"/>
              <a:t> 1998 </a:t>
            </a:r>
            <a:br>
              <a:rPr lang="en-GB" dirty="0"/>
            </a:br>
            <a:r>
              <a:rPr lang="en-GB" dirty="0">
                <a:solidFill>
                  <a:srgbClr val="0070C0"/>
                </a:solidFill>
              </a:rPr>
              <a:t>Human Rights Act 1998</a:t>
            </a:r>
          </a:p>
        </p:txBody>
      </p:sp>
      <p:pic>
        <p:nvPicPr>
          <p:cNvPr id="1026" name="Picture 2" descr="Human Rights Act review: Fair or farce? - Legal Cheek">
            <a:extLst>
              <a:ext uri="{FF2B5EF4-FFF2-40B4-BE49-F238E27FC236}">
                <a16:creationId xmlns:a16="http://schemas.microsoft.com/office/drawing/2014/main" id="{49F38065-2354-72C1-BCF4-09B68FEFF4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200" y="2668646"/>
            <a:ext cx="5181600" cy="2665295"/>
          </a:xfrm>
          <a:prstGeom prst="rect">
            <a:avLst/>
          </a:prstGeom>
          <a:solidFill>
            <a:srgbClr val="FFFFFF"/>
          </a:solidFill>
        </p:spPr>
      </p:pic>
      <p:sp>
        <p:nvSpPr>
          <p:cNvPr id="3" name="Content Placeholder 2">
            <a:extLst>
              <a:ext uri="{FF2B5EF4-FFF2-40B4-BE49-F238E27FC236}">
                <a16:creationId xmlns:a16="http://schemas.microsoft.com/office/drawing/2014/main" id="{0AD5CEE5-642C-867E-FFAE-037D394AEEE4}"/>
              </a:ext>
            </a:extLst>
          </p:cNvPr>
          <p:cNvSpPr>
            <a:spLocks noGrp="1"/>
          </p:cNvSpPr>
          <p:nvPr>
            <p:ph sz="half" idx="2"/>
          </p:nvPr>
        </p:nvSpPr>
        <p:spPr>
          <a:xfrm>
            <a:off x="6172200" y="1825625"/>
            <a:ext cx="5181600" cy="4351338"/>
          </a:xfrm>
        </p:spPr>
        <p:txBody>
          <a:bodyPr>
            <a:normAutofit/>
          </a:bodyPr>
          <a:lstStyle/>
          <a:p>
            <a:r>
              <a:rPr lang="en-GB" dirty="0">
                <a:hlinkClick r:id="rId4"/>
              </a:rPr>
              <a:t>https://youtu.be/BOc-fpC1bak</a:t>
            </a:r>
            <a:endParaRPr lang="en-GB" dirty="0"/>
          </a:p>
          <a:p>
            <a:endParaRPr lang="en-GB" dirty="0"/>
          </a:p>
          <a:p>
            <a:endParaRPr lang="en-GB" dirty="0"/>
          </a:p>
        </p:txBody>
      </p:sp>
      <p:pic>
        <p:nvPicPr>
          <p:cNvPr id="8" name="Picture 2" descr="Human Rights Act review: Fair or farce? - Legal Cheek">
            <a:extLst>
              <a:ext uri="{FF2B5EF4-FFF2-40B4-BE49-F238E27FC236}">
                <a16:creationId xmlns:a16="http://schemas.microsoft.com/office/drawing/2014/main" id="{4A0395CC-8FCC-8CE8-47F9-5FAA90C54F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90600" y="2821046"/>
            <a:ext cx="5181600" cy="2665295"/>
          </a:xfrm>
          <a:prstGeom prst="rect">
            <a:avLst/>
          </a:prstGeom>
          <a:solidFill>
            <a:srgbClr val="FFFFFF"/>
          </a:solidFill>
        </p:spPr>
      </p:pic>
    </p:spTree>
    <p:extLst>
      <p:ext uri="{BB962C8B-B14F-4D97-AF65-F5344CB8AC3E}">
        <p14:creationId xmlns:p14="http://schemas.microsoft.com/office/powerpoint/2010/main" val="40806697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E22C-22E7-80FE-524A-77475C9F32C9}"/>
              </a:ext>
            </a:extLst>
          </p:cNvPr>
          <p:cNvSpPr>
            <a:spLocks noGrp="1"/>
          </p:cNvSpPr>
          <p:nvPr>
            <p:ph type="title"/>
          </p:nvPr>
        </p:nvSpPr>
        <p:spPr/>
        <p:txBody>
          <a:bodyPr/>
          <a:lstStyle/>
          <a:p>
            <a:r>
              <a:rPr lang="en-GB" dirty="0"/>
              <a:t>Y </a:t>
            </a:r>
            <a:r>
              <a:rPr lang="en-GB" dirty="0" err="1"/>
              <a:t>Bil</a:t>
            </a:r>
            <a:r>
              <a:rPr lang="en-GB" dirty="0"/>
              <a:t> Hawliau – </a:t>
            </a:r>
            <a:r>
              <a:rPr lang="en-GB" dirty="0" err="1"/>
              <a:t>Mehefin</a:t>
            </a:r>
            <a:r>
              <a:rPr lang="en-GB" dirty="0"/>
              <a:t> 2022</a:t>
            </a:r>
            <a:br>
              <a:rPr lang="en-GB" dirty="0"/>
            </a:br>
            <a:endParaRPr lang="en-GB" dirty="0"/>
          </a:p>
        </p:txBody>
      </p:sp>
      <p:sp>
        <p:nvSpPr>
          <p:cNvPr id="3" name="Content Placeholder 2">
            <a:extLst>
              <a:ext uri="{FF2B5EF4-FFF2-40B4-BE49-F238E27FC236}">
                <a16:creationId xmlns:a16="http://schemas.microsoft.com/office/drawing/2014/main" id="{BDD4C75C-0C38-66D3-DB69-199D4A665B25}"/>
              </a:ext>
            </a:extLst>
          </p:cNvPr>
          <p:cNvSpPr>
            <a:spLocks noGrp="1"/>
          </p:cNvSpPr>
          <p:nvPr>
            <p:ph sz="half" idx="1"/>
          </p:nvPr>
        </p:nvSpPr>
        <p:spPr>
          <a:xfrm>
            <a:off x="411480" y="1086421"/>
            <a:ext cx="11170920" cy="4385469"/>
          </a:xfrm>
        </p:spPr>
        <p:txBody>
          <a:bodyPr>
            <a:normAutofit fontScale="70000" lnSpcReduction="20000"/>
          </a:bodyPr>
          <a:lstStyle/>
          <a:p>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Llywodraeth</a:t>
            </a:r>
            <a:r>
              <a:rPr lang="en-GB" dirty="0">
                <a:latin typeface="Arial" panose="020B0604020202020204" pitchFamily="34" charset="0"/>
                <a:cs typeface="Arial" panose="020B0604020202020204" pitchFamily="34" charset="0"/>
              </a:rPr>
              <a:t> y DU yn </a:t>
            </a:r>
            <a:r>
              <a:rPr lang="en-GB" dirty="0" err="1">
                <a:latin typeface="Arial" panose="020B0604020202020204" pitchFamily="34" charset="0"/>
                <a:cs typeface="Arial" panose="020B0604020202020204" pitchFamily="34" charset="0"/>
              </a:rPr>
              <a:t>ceisio</a:t>
            </a:r>
            <a:r>
              <a:rPr lang="en-GB" dirty="0">
                <a:latin typeface="Arial" panose="020B0604020202020204" pitchFamily="34" charset="0"/>
                <a:cs typeface="Arial" panose="020B0604020202020204" pitchFamily="34" charset="0"/>
              </a:rPr>
              <a:t> newid y </a:t>
            </a:r>
            <a:r>
              <a:rPr lang="en-GB" dirty="0" err="1">
                <a:latin typeface="Arial" panose="020B0604020202020204" pitchFamily="34" charset="0"/>
                <a:cs typeface="Arial" panose="020B0604020202020204" pitchFamily="34" charset="0"/>
              </a:rPr>
              <a:t>diffiniad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awdurdodau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cyhoeddus</a:t>
            </a:r>
            <a:r>
              <a:rPr lang="en-GB" dirty="0">
                <a:latin typeface="Arial" panose="020B0604020202020204" pitchFamily="34" charset="0"/>
                <a:cs typeface="Arial" panose="020B0604020202020204" pitchFamily="34" charset="0"/>
              </a:rPr>
              <a:t>’ a bydd hyn yn golygu na fydd HRA 1998 yn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mwyach</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ddarparwyr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preifat</a:t>
            </a:r>
            <a:r>
              <a:rPr lang="en-GB" dirty="0">
                <a:latin typeface="Arial" panose="020B0604020202020204" pitchFamily="34" charset="0"/>
                <a:cs typeface="Arial" panose="020B0604020202020204" pitchFamily="34" charset="0"/>
              </a:rPr>
              <a:t> gwasanaethau </a:t>
            </a:r>
            <a:r>
              <a:rPr lang="en-GB" dirty="0" err="1">
                <a:latin typeface="Arial" panose="020B0604020202020204" pitchFamily="34" charset="0"/>
                <a:cs typeface="Arial" panose="020B0604020202020204" pitchFamily="34" charset="0"/>
              </a:rPr>
              <a:t>cyhoeddus</a:t>
            </a:r>
            <a:r>
              <a:rPr lang="en-GB" dirty="0">
                <a:latin typeface="Arial" panose="020B0604020202020204" pitchFamily="34" charset="0"/>
                <a:cs typeface="Arial" panose="020B0604020202020204" pitchFamily="34" charset="0"/>
              </a:rPr>
              <a:t>. Ar hyn o </a:t>
            </a:r>
            <a:r>
              <a:rPr lang="en-GB" dirty="0" err="1">
                <a:latin typeface="Arial" panose="020B0604020202020204" pitchFamily="34" charset="0"/>
                <a:cs typeface="Arial" panose="020B0604020202020204" pitchFamily="34" charset="0"/>
              </a:rPr>
              <a:t>bryd</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llawer</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cartrefi</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canolfannau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hyfforddi</a:t>
            </a:r>
            <a:r>
              <a:rPr lang="en-GB" dirty="0">
                <a:latin typeface="Arial" panose="020B0604020202020204" pitchFamily="34" charset="0"/>
                <a:cs typeface="Arial" panose="020B0604020202020204" pitchFamily="34" charset="0"/>
              </a:rPr>
              <a:t> diogel) yn cael eu </a:t>
            </a:r>
            <a:r>
              <a:rPr lang="en-GB" dirty="0" err="1">
                <a:latin typeface="Arial" panose="020B0604020202020204" pitchFamily="34" charset="0"/>
                <a:cs typeface="Arial" panose="020B0604020202020204" pitchFamily="34" charset="0"/>
              </a:rPr>
              <a:t>rhedeg</a:t>
            </a:r>
            <a:r>
              <a:rPr lang="en-GB" dirty="0">
                <a:latin typeface="Arial" panose="020B0604020202020204" pitchFamily="34" charset="0"/>
                <a:cs typeface="Arial" panose="020B0604020202020204" pitchFamily="34" charset="0"/>
              </a:rPr>
              <a:t> gan </a:t>
            </a:r>
            <a:r>
              <a:rPr lang="en-GB" dirty="0" err="1">
                <a:latin typeface="Arial" panose="020B0604020202020204" pitchFamily="34" charset="0"/>
                <a:cs typeface="Arial" panose="020B0604020202020204" pitchFamily="34" charset="0"/>
              </a:rPr>
              <a:t>ddarparwyr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preifat</a:t>
            </a:r>
            <a:r>
              <a:rPr lang="en-GB" dirty="0">
                <a:latin typeface="Arial" panose="020B0604020202020204" pitchFamily="34" charset="0"/>
                <a:cs typeface="Arial" panose="020B0604020202020204" pitchFamily="34" charset="0"/>
              </a:rPr>
              <a:t>, felly mae’n </a:t>
            </a:r>
            <a:r>
              <a:rPr lang="en-GB" dirty="0" err="1">
                <a:latin typeface="Arial" panose="020B0604020202020204" pitchFamily="34" charset="0"/>
                <a:cs typeface="Arial" panose="020B0604020202020204" pitchFamily="34" charset="0"/>
              </a:rPr>
              <a:t>hollbwysig</a:t>
            </a:r>
            <a:r>
              <a:rPr lang="en-GB" dirty="0">
                <a:latin typeface="Arial" panose="020B0604020202020204" pitchFamily="34" charset="0"/>
                <a:cs typeface="Arial" panose="020B0604020202020204" pitchFamily="34" charset="0"/>
              </a:rPr>
              <a:t> bod hawliau </a:t>
            </a:r>
            <a:r>
              <a:rPr lang="en-GB" dirty="0" err="1">
                <a:latin typeface="Arial" panose="020B0604020202020204" pitchFamily="34" charset="0"/>
                <a:cs typeface="Arial" panose="020B0604020202020204" pitchFamily="34" charset="0"/>
              </a:rPr>
              <a:t>dynol</a:t>
            </a:r>
            <a:r>
              <a:rPr lang="en-GB" dirty="0">
                <a:latin typeface="Arial" panose="020B0604020202020204" pitchFamily="34" charset="0"/>
                <a:cs typeface="Arial" panose="020B0604020202020204" pitchFamily="34" charset="0"/>
              </a:rPr>
              <a:t> plant yn y </a:t>
            </a:r>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 hyn hefyd yn cael eu </a:t>
            </a:r>
            <a:r>
              <a:rPr lang="en-GB" dirty="0" err="1">
                <a:latin typeface="Arial" panose="020B0604020202020204" pitchFamily="34" charset="0"/>
                <a:cs typeface="Arial" panose="020B0604020202020204" pitchFamily="34" charset="0"/>
              </a:rPr>
              <a:t>hamddiffyn</a:t>
            </a:r>
            <a:r>
              <a:rPr lang="en-GB" dirty="0">
                <a:latin typeface="Arial" panose="020B0604020202020204" pitchFamily="34" charset="0"/>
                <a:cs typeface="Arial" panose="020B0604020202020204" pitchFamily="34" charset="0"/>
              </a:rPr>
              <a:t>.</a:t>
            </a:r>
          </a:p>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Llywodraeth</a:t>
            </a:r>
            <a:r>
              <a:rPr lang="en-GB" dirty="0">
                <a:latin typeface="Arial" panose="020B0604020202020204" pitchFamily="34" charset="0"/>
                <a:cs typeface="Arial" panose="020B0604020202020204" pitchFamily="34" charset="0"/>
              </a:rPr>
              <a:t> y DU am </a:t>
            </a:r>
            <a:r>
              <a:rPr lang="en-GB" dirty="0" err="1">
                <a:latin typeface="Arial" panose="020B0604020202020204" pitchFamily="34" charset="0"/>
                <a:cs typeface="Arial" panose="020B0604020202020204" pitchFamily="34" charset="0"/>
              </a:rPr>
              <a:t>atal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llysoedd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a:t>
            </a:r>
            <a:r>
              <a:rPr lang="en-GB" dirty="0">
                <a:latin typeface="Arial" panose="020B0604020202020204" pitchFamily="34" charset="0"/>
                <a:cs typeface="Arial" panose="020B0604020202020204" pitchFamily="34" charset="0"/>
              </a:rPr>
              <a:t> gallu </a:t>
            </a:r>
            <a:r>
              <a:rPr lang="en-GB" dirty="0" err="1">
                <a:latin typeface="Arial" panose="020B0604020202020204" pitchFamily="34" charset="0"/>
                <a:cs typeface="Arial" panose="020B0604020202020204" pitchFamily="34" charset="0"/>
              </a:rPr>
              <a:t>diystyru</a:t>
            </a:r>
            <a:r>
              <a:rPr lang="en-GB" dirty="0">
                <a:latin typeface="Arial" panose="020B0604020202020204" pitchFamily="34" charset="0"/>
                <a:cs typeface="Arial" panose="020B0604020202020204" pitchFamily="34" charset="0"/>
              </a:rPr>
              <a:t> is-</a:t>
            </a:r>
            <a:r>
              <a:rPr lang="en-GB" dirty="0" err="1">
                <a:latin typeface="Arial" panose="020B0604020202020204" pitchFamily="34" charset="0"/>
                <a:cs typeface="Arial" panose="020B0604020202020204" pitchFamily="34" charset="0"/>
              </a:rPr>
              <a:t>ddeddfwriaeth</a:t>
            </a:r>
            <a:r>
              <a:rPr lang="en-GB" dirty="0">
                <a:latin typeface="Arial" panose="020B0604020202020204" pitchFamily="34" charset="0"/>
                <a:cs typeface="Arial" panose="020B0604020202020204" pitchFamily="34" charset="0"/>
              </a:rPr>
              <a:t> sy’n </a:t>
            </a:r>
            <a:r>
              <a:rPr lang="en-GB" dirty="0" err="1">
                <a:latin typeface="Arial" panose="020B0604020202020204" pitchFamily="34" charset="0"/>
                <a:cs typeface="Arial" panose="020B0604020202020204" pitchFamily="34" charset="0"/>
              </a:rPr>
              <a:t>anghydnaws</a:t>
            </a:r>
            <a:r>
              <a:rPr lang="en-GB" dirty="0">
                <a:latin typeface="Arial" panose="020B0604020202020204" pitchFamily="34" charset="0"/>
                <a:cs typeface="Arial" panose="020B0604020202020204" pitchFamily="34" charset="0"/>
              </a:rPr>
              <a:t> â’r ECHR. Mae hyn hefyd yn peri </a:t>
            </a:r>
            <a:r>
              <a:rPr lang="en-GB" dirty="0" err="1">
                <a:latin typeface="Arial" panose="020B0604020202020204" pitchFamily="34" charset="0"/>
                <a:cs typeface="Arial" panose="020B0604020202020204" pitchFamily="34" charset="0"/>
              </a:rPr>
              <a:t>pryder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mawr</a:t>
            </a:r>
            <a:r>
              <a:rPr lang="en-GB" dirty="0">
                <a:latin typeface="Arial" panose="020B0604020202020204" pitchFamily="34" charset="0"/>
                <a:cs typeface="Arial" panose="020B0604020202020204" pitchFamily="34" charset="0"/>
              </a:rPr>
              <a:t> oherwydd bod is-</a:t>
            </a:r>
            <a:r>
              <a:rPr lang="en-GB" dirty="0" err="1">
                <a:latin typeface="Arial" panose="020B0604020202020204" pitchFamily="34" charset="0"/>
                <a:cs typeface="Arial" panose="020B0604020202020204" pitchFamily="34" charset="0"/>
              </a:rPr>
              <a:t>ddeddfwriaeth</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cwmpasu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rheoliadau</a:t>
            </a:r>
            <a:r>
              <a:rPr lang="en-GB" dirty="0">
                <a:latin typeface="Arial" panose="020B0604020202020204" pitchFamily="34" charset="0"/>
                <a:cs typeface="Arial" panose="020B0604020202020204" pitchFamily="34" charset="0"/>
              </a:rPr>
              <a:t> sy’n cael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sylweddol</a:t>
            </a:r>
            <a:r>
              <a:rPr lang="en-GB" dirty="0">
                <a:latin typeface="Arial" panose="020B0604020202020204" pitchFamily="34" charset="0"/>
                <a:cs typeface="Arial" panose="020B0604020202020204" pitchFamily="34" charset="0"/>
              </a:rPr>
              <a:t> ar lawer o </a:t>
            </a:r>
            <a:r>
              <a:rPr lang="en-GB" dirty="0" err="1">
                <a:latin typeface="Arial" panose="020B0604020202020204" pitchFamily="34" charset="0"/>
                <a:cs typeface="Arial" panose="020B0604020202020204" pitchFamily="34" charset="0"/>
              </a:rPr>
              <a:t>elfennau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fywydau</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diwygio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a:t>
            </a:r>
          </a:p>
          <a:p>
            <a:pPr>
              <a:lnSpc>
                <a:spcPct val="120000"/>
              </a:lnSpc>
            </a:pPr>
            <a:r>
              <a:rPr lang="en-GB" dirty="0">
                <a:latin typeface="Arial" panose="020B0604020202020204" pitchFamily="34" charset="0"/>
                <a:cs typeface="Arial" panose="020B0604020202020204" pitchFamily="34" charset="0"/>
              </a:rPr>
              <a:t>Mae hyn yn golygu y bydd yn rhaid i blentyn sydd wedi </a:t>
            </a:r>
            <a:r>
              <a:rPr lang="en-GB" dirty="0" err="1">
                <a:latin typeface="Arial" panose="020B0604020202020204" pitchFamily="34" charset="0"/>
                <a:cs typeface="Arial" panose="020B0604020202020204" pitchFamily="34" charset="0"/>
              </a:rPr>
              <a:t>profi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achos</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dorri</a:t>
            </a:r>
            <a:r>
              <a:rPr lang="en-GB" dirty="0">
                <a:latin typeface="Arial" panose="020B0604020202020204" pitchFamily="34" charset="0"/>
                <a:cs typeface="Arial" panose="020B0604020202020204" pitchFamily="34" charset="0"/>
              </a:rPr>
              <a:t> ei hawliau </a:t>
            </a:r>
            <a:r>
              <a:rPr lang="en-GB" dirty="0" err="1">
                <a:latin typeface="Arial" panose="020B0604020202020204" pitchFamily="34" charset="0"/>
                <a:cs typeface="Arial" panose="020B0604020202020204" pitchFamily="34" charset="0"/>
              </a:rPr>
              <a:t>dynol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ddangos</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gyntaf</a:t>
            </a:r>
            <a:r>
              <a:rPr lang="en-GB" dirty="0">
                <a:latin typeface="Arial" panose="020B0604020202020204" pitchFamily="34" charset="0"/>
                <a:cs typeface="Arial" panose="020B0604020202020204" pitchFamily="34" charset="0"/>
              </a:rPr>
              <a:t> ei fod wedi </a:t>
            </a:r>
            <a:r>
              <a:rPr lang="en-GB" dirty="0" err="1">
                <a:latin typeface="Arial" panose="020B0604020202020204" pitchFamily="34" charset="0"/>
                <a:cs typeface="Arial" panose="020B0604020202020204" pitchFamily="34" charset="0"/>
              </a:rPr>
              <a:t>wynebu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anfantais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achosir</a:t>
            </a:r>
            <a:r>
              <a:rPr lang="en-GB" dirty="0">
                <a:latin typeface="Arial" panose="020B0604020202020204" pitchFamily="34" charset="0"/>
                <a:cs typeface="Arial" panose="020B0604020202020204" pitchFamily="34" charset="0"/>
              </a:rPr>
              <a:t> gan gam-</a:t>
            </a:r>
            <a:r>
              <a:rPr lang="en-GB" dirty="0" err="1">
                <a:latin typeface="Arial" panose="020B0604020202020204" pitchFamily="34" charset="0"/>
                <a:cs typeface="Arial" panose="020B0604020202020204" pitchFamily="34" charset="0"/>
              </a:rPr>
              <a:t>drin</a:t>
            </a:r>
            <a:r>
              <a:rPr lang="en-GB" dirty="0">
                <a:latin typeface="Arial" panose="020B0604020202020204" pitchFamily="34" charset="0"/>
                <a:cs typeface="Arial" panose="020B0604020202020204" pitchFamily="34" charset="0"/>
              </a:rPr>
              <a:t> ei hawliau. Bydd hyn yn </a:t>
            </a:r>
            <a:r>
              <a:rPr lang="en-GB" dirty="0" err="1">
                <a:latin typeface="Arial" panose="020B0604020202020204" pitchFamily="34" charset="0"/>
                <a:cs typeface="Arial" panose="020B0604020202020204" pitchFamily="34" charset="0"/>
              </a:rPr>
              <a:t>ychwanegu</a:t>
            </a:r>
            <a:r>
              <a:rPr lang="en-GB" dirty="0">
                <a:latin typeface="Arial" panose="020B0604020202020204" pitchFamily="34" charset="0"/>
                <a:cs typeface="Arial" panose="020B0604020202020204" pitchFamily="34" charset="0"/>
              </a:rPr>
              <a:t> rhwystr newydd i blant sydd </a:t>
            </a:r>
            <a:r>
              <a:rPr lang="en-GB" dirty="0" err="1">
                <a:latin typeface="Arial" panose="020B0604020202020204" pitchFamily="34" charset="0"/>
                <a:cs typeface="Arial" panose="020B0604020202020204" pitchFamily="34" charset="0"/>
              </a:rPr>
              <a:t>eisoes</a:t>
            </a:r>
            <a:r>
              <a:rPr lang="en-GB" dirty="0">
                <a:latin typeface="Arial" panose="020B0604020202020204" pitchFamily="34" charset="0"/>
                <a:cs typeface="Arial" panose="020B0604020202020204" pitchFamily="34" charset="0"/>
              </a:rPr>
              <a:t> yn agored i </a:t>
            </a:r>
            <a:r>
              <a:rPr lang="en-GB" dirty="0" err="1">
                <a:latin typeface="Arial" panose="020B0604020202020204" pitchFamily="34" charset="0"/>
                <a:cs typeface="Arial" panose="020B0604020202020204" pitchFamily="34" charset="0"/>
              </a:rPr>
              <a:t>niwed</a:t>
            </a:r>
            <a:r>
              <a:rPr lang="en-GB" dirty="0">
                <a:latin typeface="Arial" panose="020B0604020202020204" pitchFamily="34" charset="0"/>
                <a:cs typeface="Arial" panose="020B0604020202020204" pitchFamily="34" charset="0"/>
              </a:rPr>
              <a:t> ac yn ei </a:t>
            </a:r>
            <a:r>
              <a:rPr lang="en-GB" dirty="0" err="1">
                <a:latin typeface="Arial" panose="020B0604020202020204" pitchFamily="34" charset="0"/>
                <a:cs typeface="Arial" panose="020B0604020202020204" pitchFamily="34" charset="0"/>
              </a:rPr>
              <a:t>chael</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anodd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prosesau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cyfreithiol</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gwneud </a:t>
            </a:r>
            <a:r>
              <a:rPr lang="en-GB" dirty="0" err="1">
                <a:latin typeface="Arial" panose="020B0604020202020204" pitchFamily="34" charset="0"/>
                <a:cs typeface="Arial" panose="020B0604020202020204" pitchFamily="34" charset="0"/>
              </a:rPr>
              <a:t>achosion</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ddrutach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chymhleth</a:t>
            </a:r>
            <a:r>
              <a:rPr lang="en-GB" dirty="0">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00F4E93F-1995-FCEF-E4BB-7009A712AC1F}"/>
              </a:ext>
            </a:extLst>
          </p:cNvPr>
          <p:cNvSpPr txBox="1"/>
          <p:nvPr/>
        </p:nvSpPr>
        <p:spPr>
          <a:xfrm>
            <a:off x="7342632" y="5402247"/>
            <a:ext cx="6150864" cy="369332"/>
          </a:xfrm>
          <a:prstGeom prst="rect">
            <a:avLst/>
          </a:prstGeom>
          <a:noFill/>
        </p:spPr>
        <p:txBody>
          <a:bodyPr wrap="square">
            <a:spAutoFit/>
          </a:bodyPr>
          <a:lstStyle/>
          <a:p>
            <a:pPr fontAlgn="base"/>
            <a:r>
              <a:rPr lang="en-GB" sz="1800" b="0" i="0" dirty="0">
                <a:solidFill>
                  <a:srgbClr val="666666"/>
                </a:solidFill>
                <a:effectLst/>
                <a:latin typeface="Arial" panose="020B0604020202020204" pitchFamily="34" charset="0"/>
                <a:cs typeface="Arial" panose="020B0604020202020204" pitchFamily="34" charset="0"/>
              </a:rPr>
              <a:t>(Children’s Legal Centre Wales, 2022)</a:t>
            </a:r>
            <a:endParaRPr lang="en-GB" sz="1800" i="0" dirty="0">
              <a:solidFill>
                <a:srgbClr val="666666"/>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3573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D54EC1-1A00-2156-2E4C-28D0F602AC70}"/>
              </a:ext>
            </a:extLst>
          </p:cNvPr>
          <p:cNvSpPr>
            <a:spLocks noGrp="1"/>
          </p:cNvSpPr>
          <p:nvPr>
            <p:ph sz="half" idx="1"/>
          </p:nvPr>
        </p:nvSpPr>
        <p:spPr>
          <a:xfrm>
            <a:off x="192024" y="0"/>
            <a:ext cx="11561064" cy="5811203"/>
          </a:xfrm>
        </p:spPr>
        <p:txBody>
          <a:bodyPr>
            <a:normAutofit fontScale="77500" lnSpcReduction="20000"/>
          </a:bodyPr>
          <a:lstStyle/>
          <a:p>
            <a:endParaRPr lang="en-GB" sz="3600" dirty="0">
              <a:solidFill>
                <a:srgbClr val="0070C0"/>
              </a:solidFill>
              <a:latin typeface="Arial" panose="020B0604020202020204" pitchFamily="34" charset="0"/>
              <a:cs typeface="Arial" panose="020B0604020202020204" pitchFamily="34" charset="0"/>
            </a:endParaRPr>
          </a:p>
          <a:p>
            <a:pPr marL="0" indent="0">
              <a:buNone/>
            </a:pPr>
            <a:r>
              <a:rPr lang="en-GB" sz="3600" dirty="0">
                <a:solidFill>
                  <a:srgbClr val="0070C0"/>
                </a:solidFill>
                <a:latin typeface="Arial" panose="020B0604020202020204" pitchFamily="34" charset="0"/>
                <a:cs typeface="Arial" panose="020B0604020202020204" pitchFamily="34" charset="0"/>
              </a:rPr>
              <a:t>The Bill of Rights Bill – June 2022</a:t>
            </a:r>
          </a:p>
          <a:p>
            <a:endParaRPr lang="en-GB" sz="3000" dirty="0">
              <a:solidFill>
                <a:srgbClr val="0070C0"/>
              </a:solidFill>
              <a:latin typeface="Arial" panose="020B0604020202020204" pitchFamily="34" charset="0"/>
              <a:cs typeface="Arial" panose="020B0604020202020204" pitchFamily="34" charset="0"/>
            </a:endParaRPr>
          </a:p>
          <a:p>
            <a:pPr fontAlgn="base"/>
            <a:r>
              <a:rPr lang="en-GB" sz="3000" i="0" dirty="0">
                <a:solidFill>
                  <a:srgbClr val="666666"/>
                </a:solidFill>
                <a:effectLst/>
                <a:latin typeface="Arial" panose="020B0604020202020204" pitchFamily="34" charset="0"/>
                <a:cs typeface="Arial" panose="020B0604020202020204" pitchFamily="34" charset="0"/>
              </a:rPr>
              <a:t>The UK Government is seeking to change the definition of </a:t>
            </a:r>
            <a:r>
              <a:rPr lang="en-GB" sz="3000" i="0" u="none" strike="noStrike" dirty="0">
                <a:solidFill>
                  <a:srgbClr val="55C0D2"/>
                </a:solidFill>
                <a:effectLst/>
                <a:latin typeface="Arial" panose="020B0604020202020204" pitchFamily="34" charset="0"/>
                <a:cs typeface="Arial" panose="020B0604020202020204" pitchFamily="34" charset="0"/>
                <a:hlinkClick r:id="rId2"/>
              </a:rPr>
              <a:t>‘public authorities’</a:t>
            </a:r>
            <a:r>
              <a:rPr lang="en-GB" sz="3000" i="0" dirty="0">
                <a:solidFill>
                  <a:srgbClr val="666666"/>
                </a:solidFill>
                <a:effectLst/>
                <a:latin typeface="Arial" panose="020B0604020202020204" pitchFamily="34" charset="0"/>
                <a:cs typeface="Arial" panose="020B0604020202020204" pitchFamily="34" charset="0"/>
              </a:rPr>
              <a:t> and this will mean that the HRA 1998 will no longer apply to private providers of public services</a:t>
            </a:r>
            <a:r>
              <a:rPr lang="en-GB" sz="3000" b="1" i="0" dirty="0">
                <a:solidFill>
                  <a:srgbClr val="666666"/>
                </a:solidFill>
                <a:effectLst/>
                <a:latin typeface="Arial" panose="020B0604020202020204" pitchFamily="34" charset="0"/>
                <a:cs typeface="Arial" panose="020B0604020202020204" pitchFamily="34" charset="0"/>
              </a:rPr>
              <a:t>. Currently, many institutions (e.g., children’s homes, secure training centres) are run by private providers</a:t>
            </a:r>
            <a:r>
              <a:rPr lang="en-GB" sz="3000" i="0" dirty="0">
                <a:solidFill>
                  <a:srgbClr val="666666"/>
                </a:solidFill>
                <a:effectLst/>
                <a:latin typeface="Arial" panose="020B0604020202020204" pitchFamily="34" charset="0"/>
                <a:cs typeface="Arial" panose="020B0604020202020204" pitchFamily="34" charset="0"/>
              </a:rPr>
              <a:t>, so it is critical children’s human rights in these institutions are also protected.</a:t>
            </a:r>
          </a:p>
          <a:p>
            <a:pPr fontAlgn="base"/>
            <a:r>
              <a:rPr lang="en-GB" sz="3000" b="0" i="0" dirty="0">
                <a:solidFill>
                  <a:srgbClr val="666666"/>
                </a:solidFill>
                <a:effectLst/>
                <a:latin typeface="Arial" panose="020B0604020202020204" pitchFamily="34" charset="0"/>
                <a:cs typeface="Arial" panose="020B0604020202020204" pitchFamily="34" charset="0"/>
              </a:rPr>
              <a:t>UK Government wants to stop courts being able to override secondary legislation that is incompatible with the ECHR. This is also very concerning because secondary legislation covers regulations that have a significant impact on many elements of children’s lives. e.g., </a:t>
            </a:r>
            <a:r>
              <a:rPr lang="en-GB" sz="3000" b="1" i="0" dirty="0">
                <a:solidFill>
                  <a:srgbClr val="666666"/>
                </a:solidFill>
                <a:effectLst/>
                <a:latin typeface="Arial" panose="020B0604020202020204" pitchFamily="34" charset="0"/>
                <a:cs typeface="Arial" panose="020B0604020202020204" pitchFamily="34" charset="0"/>
              </a:rPr>
              <a:t>welfare reform.</a:t>
            </a:r>
          </a:p>
          <a:p>
            <a:pPr fontAlgn="base"/>
            <a:r>
              <a:rPr lang="en-GB" sz="3000" b="0" i="0" dirty="0">
                <a:solidFill>
                  <a:srgbClr val="666666"/>
                </a:solidFill>
                <a:effectLst/>
                <a:latin typeface="Arial" panose="020B0604020202020204" pitchFamily="34" charset="0"/>
                <a:cs typeface="Arial" panose="020B0604020202020204" pitchFamily="34" charset="0"/>
              </a:rPr>
              <a:t>This means that a child who has experienced a violation of their human rights will first have to demonstrate that they have faced ‘significant disadvantage’ caused by abuse of their rights. This will add a new hurdle for children who are already vulnerable and find legal processes difficult to navigate, as well as making proceedings more expensive and complicated.   </a:t>
            </a:r>
          </a:p>
          <a:p>
            <a:pPr fontAlgn="base"/>
            <a:endParaRPr lang="en-GB" sz="3000" dirty="0">
              <a:solidFill>
                <a:srgbClr val="666666"/>
              </a:solidFill>
              <a:latin typeface="Arial" panose="020B0604020202020204" pitchFamily="34" charset="0"/>
              <a:cs typeface="Arial" panose="020B0604020202020204" pitchFamily="34" charset="0"/>
            </a:endParaRPr>
          </a:p>
          <a:p>
            <a:pPr fontAlgn="base"/>
            <a:r>
              <a:rPr lang="en-GB" sz="3000" b="0" i="0" dirty="0">
                <a:solidFill>
                  <a:srgbClr val="666666"/>
                </a:solidFill>
                <a:effectLst/>
                <a:latin typeface="Arial" panose="020B0604020202020204" pitchFamily="34" charset="0"/>
                <a:cs typeface="Arial" panose="020B0604020202020204" pitchFamily="34" charset="0"/>
              </a:rPr>
              <a:t>(Children’s Legal Centre Wales, 2022)</a:t>
            </a:r>
            <a:endParaRPr lang="en-GB" sz="3000" i="0" dirty="0">
              <a:solidFill>
                <a:srgbClr val="666666"/>
              </a:solidFill>
              <a:effectLst/>
              <a:latin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Tree>
    <p:extLst>
      <p:ext uri="{BB962C8B-B14F-4D97-AF65-F5344CB8AC3E}">
        <p14:creationId xmlns:p14="http://schemas.microsoft.com/office/powerpoint/2010/main" val="6248333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6DF8-3E74-42E2-8ADA-D6595BB8F9A6}"/>
              </a:ext>
            </a:extLst>
          </p:cNvPr>
          <p:cNvSpPr>
            <a:spLocks noGrp="1"/>
          </p:cNvSpPr>
          <p:nvPr>
            <p:ph type="title"/>
          </p:nvPr>
        </p:nvSpPr>
        <p:spPr>
          <a:xfrm>
            <a:off x="509670" y="978408"/>
            <a:ext cx="4392896" cy="2923016"/>
          </a:xfrm>
        </p:spPr>
        <p:txBody>
          <a:bodyPr vert="horz" lIns="91440" tIns="45720" rIns="91440" bIns="45720" rtlCol="0">
            <a:noAutofit/>
          </a:bodyPr>
          <a:lstStyle/>
          <a:p>
            <a:r>
              <a:rPr lang="en-US" sz="3600" b="1" kern="1200" dirty="0" err="1">
                <a:latin typeface="Arial" panose="020B0604020202020204" pitchFamily="34" charset="0"/>
                <a:cs typeface="Arial" panose="020B0604020202020204" pitchFamily="34" charset="0"/>
              </a:rPr>
              <a:t>Comisiynwyr</a:t>
            </a:r>
            <a:r>
              <a:rPr lang="en-US" sz="3600" b="1" kern="1200" dirty="0">
                <a:latin typeface="Arial" panose="020B0604020202020204" pitchFamily="34" charset="0"/>
                <a:cs typeface="Arial" panose="020B0604020202020204" pitchFamily="34" charset="0"/>
              </a:rPr>
              <a:t> Plant Cymru </a:t>
            </a:r>
            <a:br>
              <a:rPr lang="en-US" sz="3600" b="1" kern="1200" dirty="0">
                <a:latin typeface="Arial" panose="020B0604020202020204" pitchFamily="34" charset="0"/>
                <a:cs typeface="Arial" panose="020B0604020202020204" pitchFamily="34" charset="0"/>
              </a:rPr>
            </a:br>
            <a:br>
              <a:rPr lang="en-US" sz="3600" b="1" kern="1200" dirty="0">
                <a:latin typeface="Arial" panose="020B0604020202020204" pitchFamily="34" charset="0"/>
                <a:cs typeface="Arial" panose="020B0604020202020204" pitchFamily="34" charset="0"/>
              </a:rPr>
            </a:br>
            <a:r>
              <a:rPr lang="en-US" sz="3600" b="1" kern="1200" dirty="0">
                <a:latin typeface="Arial" panose="020B0604020202020204" pitchFamily="34" charset="0"/>
                <a:cs typeface="Arial" panose="020B0604020202020204" pitchFamily="34" charset="0"/>
              </a:rPr>
              <a:t>Children’s Commissioners Wales</a:t>
            </a:r>
          </a:p>
        </p:txBody>
      </p:sp>
      <p:sp>
        <p:nvSpPr>
          <p:cNvPr id="4" name="Content Placeholder 3">
            <a:extLst>
              <a:ext uri="{FF2B5EF4-FFF2-40B4-BE49-F238E27FC236}">
                <a16:creationId xmlns:a16="http://schemas.microsoft.com/office/drawing/2014/main" id="{CACE7F2D-1ADD-41A2-9C5A-3D0B87C85BF5}"/>
              </a:ext>
            </a:extLst>
          </p:cNvPr>
          <p:cNvSpPr>
            <a:spLocks noGrp="1"/>
          </p:cNvSpPr>
          <p:nvPr>
            <p:ph idx="1"/>
          </p:nvPr>
        </p:nvSpPr>
        <p:spPr>
          <a:xfrm>
            <a:off x="381654" y="4160520"/>
            <a:ext cx="4153770" cy="1709928"/>
          </a:xfrm>
        </p:spPr>
        <p:txBody>
          <a:bodyPr vert="horz" lIns="91440" tIns="45720" rIns="91440" bIns="45720" rtlCol="0">
            <a:normAutofit/>
          </a:bodyPr>
          <a:lstStyle/>
          <a:p>
            <a:pPr marL="0" indent="0">
              <a:buNone/>
            </a:pPr>
            <a:r>
              <a:rPr lang="en-US" sz="2000" b="1" kern="1200" dirty="0">
                <a:latin typeface="Arial" panose="020B0604020202020204" pitchFamily="34" charset="0"/>
                <a:cs typeface="Arial" panose="020B0604020202020204" pitchFamily="34" charset="0"/>
              </a:rPr>
              <a:t>Peter Clarke 2001 – (2007) 2008</a:t>
            </a:r>
          </a:p>
          <a:p>
            <a:pPr marL="0" indent="0">
              <a:buNone/>
            </a:pPr>
            <a:r>
              <a:rPr lang="en-US" sz="2000" b="1" dirty="0">
                <a:latin typeface="Arial" panose="020B0604020202020204" pitchFamily="34" charset="0"/>
                <a:cs typeface="Arial" panose="020B0604020202020204" pitchFamily="34" charset="0"/>
              </a:rPr>
              <a:t>Keith </a:t>
            </a:r>
            <a:r>
              <a:rPr lang="en-US" sz="2000" b="1" dirty="0" err="1">
                <a:latin typeface="Arial" panose="020B0604020202020204" pitchFamily="34" charset="0"/>
                <a:cs typeface="Arial" panose="020B0604020202020204" pitchFamily="34" charset="0"/>
              </a:rPr>
              <a:t>Towler</a:t>
            </a:r>
            <a:r>
              <a:rPr lang="en-US" sz="2000" b="1" dirty="0">
                <a:latin typeface="Arial" panose="020B0604020202020204" pitchFamily="34" charset="0"/>
                <a:cs typeface="Arial" panose="020B0604020202020204" pitchFamily="34" charset="0"/>
              </a:rPr>
              <a:t> 2008 – 2015</a:t>
            </a:r>
          </a:p>
          <a:p>
            <a:pPr marL="0" indent="0">
              <a:buNone/>
            </a:pPr>
            <a:r>
              <a:rPr lang="en-US" sz="2000" b="1" kern="1200" dirty="0">
                <a:latin typeface="Arial" panose="020B0604020202020204" pitchFamily="34" charset="0"/>
                <a:cs typeface="Arial" panose="020B0604020202020204" pitchFamily="34" charset="0"/>
              </a:rPr>
              <a:t>Sally Holland 2015 - 2022</a:t>
            </a:r>
          </a:p>
        </p:txBody>
      </p:sp>
      <p:pic>
        <p:nvPicPr>
          <p:cNvPr id="4106" name="Picture 10" descr="Peter Clarke">
            <a:extLst>
              <a:ext uri="{FF2B5EF4-FFF2-40B4-BE49-F238E27FC236}">
                <a16:creationId xmlns:a16="http://schemas.microsoft.com/office/drawing/2014/main" id="{1824FF75-1A9A-4BAC-A1D4-A081DFF6F6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377" r="17257" b="-2"/>
          <a:stretch/>
        </p:blipFill>
        <p:spPr bwMode="auto">
          <a:xfrm>
            <a:off x="5171031" y="10"/>
            <a:ext cx="3144714" cy="320953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View Previous Members - Safeguarding Board Wales">
            <a:extLst>
              <a:ext uri="{FF2B5EF4-FFF2-40B4-BE49-F238E27FC236}">
                <a16:creationId xmlns:a16="http://schemas.microsoft.com/office/drawing/2014/main" id="{2339E819-4795-4E8D-B3EF-8691DEDE2E8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560" r="3" b="21229"/>
          <a:stretch/>
        </p:blipFill>
        <p:spPr bwMode="auto">
          <a:xfrm>
            <a:off x="5171033" y="3310128"/>
            <a:ext cx="3144712" cy="354787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epository - Hwb">
            <a:extLst>
              <a:ext uri="{FF2B5EF4-FFF2-40B4-BE49-F238E27FC236}">
                <a16:creationId xmlns:a16="http://schemas.microsoft.com/office/drawing/2014/main" id="{C518AACB-F6CE-4818-B3C7-2FED10B9695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682" r="14804" b="1"/>
          <a:stretch/>
        </p:blipFill>
        <p:spPr bwMode="auto">
          <a:xfrm>
            <a:off x="8416348" y="10"/>
            <a:ext cx="3775651" cy="4133078"/>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ally Holland is new children&amp;#39;s commissioner for Wales - BBC News">
            <a:extLst>
              <a:ext uri="{FF2B5EF4-FFF2-40B4-BE49-F238E27FC236}">
                <a16:creationId xmlns:a16="http://schemas.microsoft.com/office/drawing/2014/main" id="{1EBD75EB-6B4A-4482-B5A3-4FB7E676157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9072" r="3" b="3"/>
          <a:stretch/>
        </p:blipFill>
        <p:spPr bwMode="auto">
          <a:xfrm>
            <a:off x="8416348" y="4233672"/>
            <a:ext cx="3775652" cy="2624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6446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r>
              <a:rPr lang="en-GB" dirty="0"/>
              <a:t>Rocio Cifuentes</a:t>
            </a:r>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a:xfrm>
            <a:off x="611957" y="2287538"/>
            <a:ext cx="5181600" cy="4351338"/>
          </a:xfrm>
        </p:spPr>
        <p:txBody>
          <a:bodyPr/>
          <a:lstStyle/>
          <a:p>
            <a:r>
              <a:rPr lang="en-GB" dirty="0">
                <a:hlinkClick r:id="rId3"/>
              </a:rPr>
              <a:t>https://www.childcomwales.org.uk/our-schemes/community/</a:t>
            </a:r>
            <a:endParaRPr lang="en-GB" dirty="0"/>
          </a:p>
          <a:p>
            <a:pPr marL="0" indent="0">
              <a:buNone/>
            </a:pPr>
            <a:endParaRPr lang="en-GB" dirty="0"/>
          </a:p>
        </p:txBody>
      </p:sp>
      <p:pic>
        <p:nvPicPr>
          <p:cNvPr id="6" name="Content Placeholder 5" descr="A picture containing clothing, green, smiling&#10;&#10;Description automatically generated">
            <a:extLst>
              <a:ext uri="{FF2B5EF4-FFF2-40B4-BE49-F238E27FC236}">
                <a16:creationId xmlns:a16="http://schemas.microsoft.com/office/drawing/2014/main" id="{5E7291E2-6EDE-3F8A-FACA-0347CBDE537E}"/>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256090" y="1498862"/>
            <a:ext cx="5181600" cy="3096118"/>
          </a:xfrm>
        </p:spPr>
      </p:pic>
    </p:spTree>
    <p:extLst>
      <p:ext uri="{BB962C8B-B14F-4D97-AF65-F5344CB8AC3E}">
        <p14:creationId xmlns:p14="http://schemas.microsoft.com/office/powerpoint/2010/main" val="2092834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9DF03-088B-76A1-B2A0-17B7A6C5E385}"/>
              </a:ext>
            </a:extLst>
          </p:cNvPr>
          <p:cNvSpPr>
            <a:spLocks noGrp="1"/>
          </p:cNvSpPr>
          <p:nvPr>
            <p:ph type="title"/>
          </p:nvPr>
        </p:nvSpPr>
        <p:spPr/>
        <p:txBody>
          <a:bodyPr/>
          <a:lstStyle/>
          <a:p>
            <a:r>
              <a:rPr lang="en-GB" dirty="0" err="1"/>
              <a:t>Prif</a:t>
            </a:r>
            <a:r>
              <a:rPr lang="en-GB" dirty="0"/>
              <a:t> nod y </a:t>
            </a:r>
            <a:r>
              <a:rPr lang="en-GB" dirty="0" err="1"/>
              <a:t>Comisiynydd</a:t>
            </a:r>
            <a:r>
              <a:rPr lang="en-GB" dirty="0"/>
              <a:t> Plant Cymru</a:t>
            </a:r>
          </a:p>
        </p:txBody>
      </p:sp>
      <p:sp>
        <p:nvSpPr>
          <p:cNvPr id="3" name="Content Placeholder 2">
            <a:extLst>
              <a:ext uri="{FF2B5EF4-FFF2-40B4-BE49-F238E27FC236}">
                <a16:creationId xmlns:a16="http://schemas.microsoft.com/office/drawing/2014/main" id="{2887F880-3327-B618-F473-AF1FBB8F4BF0}"/>
              </a:ext>
            </a:extLst>
          </p:cNvPr>
          <p:cNvSpPr>
            <a:spLocks noGrp="1"/>
          </p:cNvSpPr>
          <p:nvPr>
            <p:ph sz="half" idx="1"/>
          </p:nvPr>
        </p:nvSpPr>
        <p:spPr>
          <a:xfrm>
            <a:off x="838200" y="1825625"/>
            <a:ext cx="10515600" cy="4351338"/>
          </a:xfrm>
        </p:spPr>
        <p:txBody>
          <a:bodyPr/>
          <a:lstStyle/>
          <a:p>
            <a:r>
              <a:rPr lang="en-GB" dirty="0"/>
              <a:t>Diogelu a hyrwyddo hawliau a </a:t>
            </a:r>
            <a:r>
              <a:rPr lang="en-GB" dirty="0" err="1"/>
              <a:t>lles</a:t>
            </a:r>
            <a:r>
              <a:rPr lang="en-GB" dirty="0"/>
              <a:t> plant</a:t>
            </a:r>
          </a:p>
          <a:p>
            <a:endParaRPr lang="en-GB" dirty="0"/>
          </a:p>
          <a:p>
            <a:r>
              <a:rPr lang="en-GB" dirty="0"/>
              <a:t>Sicrhau bod </a:t>
            </a:r>
            <a:r>
              <a:rPr lang="en-GB" dirty="0" err="1"/>
              <a:t>polisïau</a:t>
            </a:r>
            <a:r>
              <a:rPr lang="en-GB" dirty="0"/>
              <a:t> a </a:t>
            </a:r>
            <a:r>
              <a:rPr lang="en-GB" dirty="0" err="1"/>
              <a:t>deddfwriaeth</a:t>
            </a:r>
            <a:r>
              <a:rPr lang="en-GB" dirty="0"/>
              <a:t> </a:t>
            </a:r>
            <a:r>
              <a:rPr lang="en-GB" dirty="0" err="1"/>
              <a:t>Llywodraeth</a:t>
            </a:r>
            <a:r>
              <a:rPr lang="en-GB" dirty="0"/>
              <a:t> Cymru o fudd i blant a </a:t>
            </a:r>
            <a:r>
              <a:rPr lang="en-GB" dirty="0" err="1"/>
              <a:t>phobl</a:t>
            </a:r>
            <a:r>
              <a:rPr lang="en-GB" dirty="0"/>
              <a:t> </a:t>
            </a:r>
            <a:r>
              <a:rPr lang="en-GB" dirty="0" err="1"/>
              <a:t>ifanc</a:t>
            </a:r>
            <a:r>
              <a:rPr lang="en-GB" dirty="0"/>
              <a:t>.</a:t>
            </a:r>
          </a:p>
        </p:txBody>
      </p:sp>
    </p:spTree>
    <p:extLst>
      <p:ext uri="{BB962C8B-B14F-4D97-AF65-F5344CB8AC3E}">
        <p14:creationId xmlns:p14="http://schemas.microsoft.com/office/powerpoint/2010/main" val="25345567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9EBED-E64C-4EF7-D313-33EE2320188A}"/>
              </a:ext>
            </a:extLst>
          </p:cNvPr>
          <p:cNvSpPr>
            <a:spLocks noGrp="1"/>
          </p:cNvSpPr>
          <p:nvPr>
            <p:ph type="title"/>
          </p:nvPr>
        </p:nvSpPr>
        <p:spPr/>
        <p:txBody>
          <a:bodyPr>
            <a:normAutofit fontScale="90000"/>
          </a:bodyPr>
          <a:lstStyle/>
          <a:p>
            <a:r>
              <a:rPr lang="en-GB" b="1" i="0" dirty="0">
                <a:solidFill>
                  <a:srgbClr val="0070C0"/>
                </a:solidFill>
                <a:effectLst/>
                <a:latin typeface="arial" panose="020B0604020202020204" pitchFamily="34" charset="0"/>
              </a:rPr>
              <a:t>Principal aim of the Children’s Commissioner for Wales</a:t>
            </a:r>
            <a:br>
              <a:rPr lang="en-GB" b="1"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825A8DD-FA51-9103-A516-4FB6D9F45810}"/>
              </a:ext>
            </a:extLst>
          </p:cNvPr>
          <p:cNvSpPr>
            <a:spLocks noGrp="1"/>
          </p:cNvSpPr>
          <p:nvPr>
            <p:ph sz="half" idx="1"/>
          </p:nvPr>
        </p:nvSpPr>
        <p:spPr>
          <a:xfrm>
            <a:off x="838200" y="1825625"/>
            <a:ext cx="9281160" cy="4351338"/>
          </a:xfrm>
        </p:spPr>
        <p:txBody>
          <a:bodyPr/>
          <a:lstStyle/>
          <a:p>
            <a:pPr algn="just"/>
            <a:r>
              <a:rPr lang="en-GB" dirty="0">
                <a:solidFill>
                  <a:srgbClr val="0070C0"/>
                </a:solidFill>
                <a:latin typeface="arial" panose="020B0604020202020204" pitchFamily="34" charset="0"/>
              </a:rPr>
              <a:t>S</a:t>
            </a:r>
            <a:r>
              <a:rPr lang="en-GB" i="0" dirty="0">
                <a:solidFill>
                  <a:srgbClr val="0070C0"/>
                </a:solidFill>
                <a:effectLst/>
                <a:latin typeface="arial" panose="020B0604020202020204" pitchFamily="34" charset="0"/>
              </a:rPr>
              <a:t>afeguard and promote the rights and welfare of children </a:t>
            </a:r>
          </a:p>
          <a:p>
            <a:pPr marL="0" indent="0" algn="just">
              <a:buNone/>
            </a:pPr>
            <a:endParaRPr lang="en-GB" dirty="0">
              <a:solidFill>
                <a:srgbClr val="0070C0"/>
              </a:solidFill>
              <a:latin typeface="arial" panose="020B0604020202020204" pitchFamily="34" charset="0"/>
            </a:endParaRPr>
          </a:p>
          <a:p>
            <a:pPr algn="just"/>
            <a:r>
              <a:rPr lang="en-GB" dirty="0">
                <a:solidFill>
                  <a:srgbClr val="0070C0"/>
                </a:solidFill>
                <a:latin typeface="arial" panose="020B0604020202020204" pitchFamily="34" charset="0"/>
              </a:rPr>
              <a:t>E</a:t>
            </a:r>
            <a:r>
              <a:rPr lang="en-GB" i="0" dirty="0">
                <a:solidFill>
                  <a:srgbClr val="0070C0"/>
                </a:solidFill>
                <a:effectLst/>
                <a:latin typeface="arial" panose="020B0604020202020204" pitchFamily="34" charset="0"/>
              </a:rPr>
              <a:t>nsures that the Welsh Government's policies and legislation benefit children and young people.</a:t>
            </a:r>
          </a:p>
          <a:p>
            <a:endParaRPr lang="en-GB" dirty="0"/>
          </a:p>
        </p:txBody>
      </p:sp>
    </p:spTree>
    <p:extLst>
      <p:ext uri="{BB962C8B-B14F-4D97-AF65-F5344CB8AC3E}">
        <p14:creationId xmlns:p14="http://schemas.microsoft.com/office/powerpoint/2010/main" val="34549166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21121-7C8B-5DAA-FFCB-4BF74BD76E54}"/>
              </a:ext>
            </a:extLst>
          </p:cNvPr>
          <p:cNvSpPr>
            <a:spLocks noGrp="1"/>
          </p:cNvSpPr>
          <p:nvPr>
            <p:ph type="title"/>
          </p:nvPr>
        </p:nvSpPr>
        <p:spPr/>
        <p:txBody>
          <a:bodyPr>
            <a:normAutofit/>
          </a:bodyPr>
          <a:lstStyle/>
          <a:p>
            <a:r>
              <a:rPr lang="en-GB" sz="2800" dirty="0" err="1">
                <a:solidFill>
                  <a:srgbClr val="212529"/>
                </a:solidFill>
              </a:rPr>
              <a:t>D</a:t>
            </a:r>
            <a:r>
              <a:rPr lang="en-GB" sz="2800" b="0" i="0" dirty="0" err="1">
                <a:solidFill>
                  <a:srgbClr val="212529"/>
                </a:solidFill>
                <a:effectLst/>
              </a:rPr>
              <a:t>eddf</a:t>
            </a:r>
            <a:r>
              <a:rPr lang="en-GB" sz="2800" b="0" i="0" dirty="0">
                <a:solidFill>
                  <a:srgbClr val="212529"/>
                </a:solidFill>
                <a:effectLst/>
              </a:rPr>
              <a:t> </a:t>
            </a:r>
            <a:r>
              <a:rPr lang="en-GB" sz="2800" b="0" i="0" dirty="0" err="1">
                <a:solidFill>
                  <a:srgbClr val="212529"/>
                </a:solidFill>
                <a:effectLst/>
              </a:rPr>
              <a:t>Safonau</a:t>
            </a:r>
            <a:r>
              <a:rPr lang="en-GB" sz="2800" b="0" i="0" dirty="0">
                <a:solidFill>
                  <a:srgbClr val="212529"/>
                </a:solidFill>
                <a:effectLst/>
              </a:rPr>
              <a:t> Gofal 2000/ </a:t>
            </a:r>
            <a:r>
              <a:rPr lang="en-GB" sz="2800" b="0" i="0" dirty="0">
                <a:solidFill>
                  <a:srgbClr val="0070C0"/>
                </a:solidFill>
                <a:effectLst/>
              </a:rPr>
              <a:t>Care</a:t>
            </a:r>
            <a:r>
              <a:rPr lang="en-GB" sz="2800" dirty="0">
                <a:solidFill>
                  <a:srgbClr val="0070C0"/>
                </a:solidFill>
              </a:rPr>
              <a:t> Standards Act 2000</a:t>
            </a:r>
          </a:p>
        </p:txBody>
      </p:sp>
      <p:sp>
        <p:nvSpPr>
          <p:cNvPr id="3" name="Content Placeholder 2">
            <a:extLst>
              <a:ext uri="{FF2B5EF4-FFF2-40B4-BE49-F238E27FC236}">
                <a16:creationId xmlns:a16="http://schemas.microsoft.com/office/drawing/2014/main" id="{937C04E3-C558-2B23-7576-3A2E48601F1C}"/>
              </a:ext>
            </a:extLst>
          </p:cNvPr>
          <p:cNvSpPr>
            <a:spLocks noGrp="1"/>
          </p:cNvSpPr>
          <p:nvPr>
            <p:ph sz="half" idx="1"/>
          </p:nvPr>
        </p:nvSpPr>
        <p:spPr>
          <a:xfrm>
            <a:off x="6507480" y="1690688"/>
            <a:ext cx="5181600" cy="4351338"/>
          </a:xfrm>
        </p:spPr>
        <p:txBody>
          <a:bodyPr/>
          <a:lstStyle/>
          <a:p>
            <a:r>
              <a:rPr lang="en-GB" dirty="0">
                <a:solidFill>
                  <a:srgbClr val="0070C0"/>
                </a:solidFill>
              </a:rPr>
              <a:t>CCfW has the power to review the exercise of functions of the Welsh Government under Section 7B Care Standards Act 2000</a:t>
            </a:r>
          </a:p>
        </p:txBody>
      </p:sp>
      <p:sp>
        <p:nvSpPr>
          <p:cNvPr id="4" name="Content Placeholder 3">
            <a:extLst>
              <a:ext uri="{FF2B5EF4-FFF2-40B4-BE49-F238E27FC236}">
                <a16:creationId xmlns:a16="http://schemas.microsoft.com/office/drawing/2014/main" id="{56BA5968-2FCD-7ABF-87CF-95F63F2CB6F6}"/>
              </a:ext>
            </a:extLst>
          </p:cNvPr>
          <p:cNvSpPr>
            <a:spLocks noGrp="1"/>
          </p:cNvSpPr>
          <p:nvPr>
            <p:ph sz="half" idx="2"/>
          </p:nvPr>
        </p:nvSpPr>
        <p:spPr>
          <a:xfrm>
            <a:off x="502920" y="1690688"/>
            <a:ext cx="5181600" cy="4351338"/>
          </a:xfrm>
        </p:spPr>
        <p:txBody>
          <a:bodyPr/>
          <a:lstStyle/>
          <a:p>
            <a:r>
              <a:rPr lang="en-GB" dirty="0"/>
              <a:t>Mae gan CPC y </a:t>
            </a:r>
            <a:r>
              <a:rPr lang="en-GB" dirty="0" err="1"/>
              <a:t>pŵer</a:t>
            </a:r>
            <a:r>
              <a:rPr lang="en-GB" dirty="0"/>
              <a:t> i adolygu’r modd y mae </a:t>
            </a:r>
            <a:r>
              <a:rPr lang="en-GB" dirty="0" err="1"/>
              <a:t>Llywodraeth</a:t>
            </a:r>
            <a:r>
              <a:rPr lang="en-GB" dirty="0"/>
              <a:t> Cymru yn arfer </a:t>
            </a:r>
            <a:r>
              <a:rPr lang="en-GB" dirty="0" err="1"/>
              <a:t>swyddogaethau</a:t>
            </a:r>
            <a:r>
              <a:rPr lang="en-GB" dirty="0"/>
              <a:t> o dan </a:t>
            </a:r>
            <a:r>
              <a:rPr lang="en-GB" dirty="0" err="1"/>
              <a:t>Adran</a:t>
            </a:r>
            <a:r>
              <a:rPr lang="en-GB" dirty="0"/>
              <a:t> 7B </a:t>
            </a:r>
            <a:r>
              <a:rPr lang="en-GB" dirty="0" err="1"/>
              <a:t>Deddf</a:t>
            </a:r>
            <a:r>
              <a:rPr lang="en-GB" dirty="0"/>
              <a:t> </a:t>
            </a:r>
            <a:r>
              <a:rPr lang="en-GB" dirty="0" err="1"/>
              <a:t>Safonau</a:t>
            </a:r>
            <a:r>
              <a:rPr lang="en-GB" dirty="0"/>
              <a:t> Gofal 2000</a:t>
            </a:r>
          </a:p>
        </p:txBody>
      </p:sp>
    </p:spTree>
    <p:extLst>
      <p:ext uri="{BB962C8B-B14F-4D97-AF65-F5344CB8AC3E}">
        <p14:creationId xmlns:p14="http://schemas.microsoft.com/office/powerpoint/2010/main" val="22559837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C01FD91-4403-45E5-B726-92F33033EE49}"/>
              </a:ext>
            </a:extLst>
          </p:cNvPr>
          <p:cNvSpPr>
            <a:spLocks noGrp="1"/>
          </p:cNvSpPr>
          <p:nvPr>
            <p:ph sz="half" idx="1"/>
          </p:nvPr>
        </p:nvSpPr>
        <p:spPr>
          <a:xfrm>
            <a:off x="490268" y="1052424"/>
            <a:ext cx="5605732" cy="5124539"/>
          </a:xfrm>
        </p:spPr>
        <p:txBody>
          <a:bodyPr>
            <a:normAutofit fontScale="85000" lnSpcReduction="20000"/>
          </a:bodyPr>
          <a:lstStyle/>
          <a:p>
            <a:r>
              <a:rPr lang="en-GB" b="1" dirty="0" err="1">
                <a:latin typeface="Arial" panose="020B0604020202020204" pitchFamily="34" charset="0"/>
                <a:cs typeface="Arial" panose="020B0604020202020204" pitchFamily="34" charset="0"/>
              </a:rPr>
              <a:t>Canllawiau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Amddiffyn</a:t>
            </a:r>
            <a:r>
              <a:rPr lang="en-GB" b="1" dirty="0">
                <a:latin typeface="Arial" panose="020B0604020202020204" pitchFamily="34" charset="0"/>
                <a:cs typeface="Arial" panose="020B0604020202020204" pitchFamily="34" charset="0"/>
              </a:rPr>
              <a:t> Plant Cymru </a:t>
            </a:r>
            <a:r>
              <a:rPr lang="en-GB" b="1" dirty="0" err="1">
                <a:latin typeface="Arial" panose="020B0604020202020204" pitchFamily="34" charset="0"/>
                <a:cs typeface="Arial" panose="020B0604020202020204" pitchFamily="34" charset="0"/>
              </a:rPr>
              <a:t>Gyfan</a:t>
            </a:r>
            <a:r>
              <a:rPr lang="en-GB" b="1" dirty="0">
                <a:latin typeface="Arial" panose="020B0604020202020204" pitchFamily="34" charset="0"/>
                <a:cs typeface="Arial" panose="020B0604020202020204" pitchFamily="34" charset="0"/>
              </a:rPr>
              <a:t> 2003/2008 </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sylfaen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gweithdrefnau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newydd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cyfredol</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Gweithdrefnau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Diogelu</a:t>
            </a:r>
            <a:r>
              <a:rPr lang="en-GB" b="1" dirty="0">
                <a:latin typeface="Arial" panose="020B0604020202020204" pitchFamily="34" charset="0"/>
                <a:cs typeface="Arial" panose="020B0604020202020204" pitchFamily="34" charset="0"/>
              </a:rPr>
              <a:t> Cymru 2019</a:t>
            </a: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Ysgol</a:t>
            </a:r>
          </a:p>
          <a:p>
            <a:r>
              <a:rPr lang="en-GB" dirty="0" err="1">
                <a:latin typeface="Arial" panose="020B0604020202020204" pitchFamily="34" charset="0"/>
                <a:cs typeface="Arial" panose="020B0604020202020204" pitchFamily="34" charset="0"/>
              </a:rPr>
              <a:t>Llysgenhadon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Gwych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Llysgenhadon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Uwchradd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Plant</a:t>
            </a:r>
          </a:p>
          <a:p>
            <a:r>
              <a:rPr lang="en-GB" dirty="0" err="1">
                <a:latin typeface="Arial" panose="020B0604020202020204" pitchFamily="34" charset="0"/>
                <a:cs typeface="Arial" panose="020B0604020202020204" pitchFamily="34" charset="0"/>
              </a:rPr>
              <a:t>Tlodi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Chwarae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Iechyd </a:t>
            </a:r>
            <a:r>
              <a:rPr lang="en-GB" dirty="0" err="1">
                <a:latin typeface="Arial" panose="020B0604020202020204" pitchFamily="34" charset="0"/>
                <a:cs typeface="Arial" panose="020B0604020202020204" pitchFamily="34" charset="0"/>
              </a:rPr>
              <a:t>Meddwl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ACEs</a:t>
            </a:r>
            <a:endParaRPr lang="en-GB" dirty="0"/>
          </a:p>
        </p:txBody>
      </p:sp>
      <p:sp>
        <p:nvSpPr>
          <p:cNvPr id="5" name="Content Placeholder 4">
            <a:extLst>
              <a:ext uri="{FF2B5EF4-FFF2-40B4-BE49-F238E27FC236}">
                <a16:creationId xmlns:a16="http://schemas.microsoft.com/office/drawing/2014/main" id="{5382F9FE-B6A6-4B4A-A5FB-78510A45ED7C}"/>
              </a:ext>
            </a:extLst>
          </p:cNvPr>
          <p:cNvSpPr>
            <a:spLocks noGrp="1"/>
          </p:cNvSpPr>
          <p:nvPr>
            <p:ph sz="half" idx="2"/>
          </p:nvPr>
        </p:nvSpPr>
        <p:spPr>
          <a:xfrm>
            <a:off x="6363624" y="1052424"/>
            <a:ext cx="5605732" cy="4451229"/>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The </a:t>
            </a:r>
            <a:r>
              <a:rPr lang="en-GB" b="1" dirty="0">
                <a:solidFill>
                  <a:srgbClr val="0070C0"/>
                </a:solidFill>
                <a:latin typeface="Arial" panose="020B0604020202020204" pitchFamily="34" charset="0"/>
                <a:cs typeface="Arial" panose="020B0604020202020204" pitchFamily="34" charset="0"/>
              </a:rPr>
              <a:t>All Wales Child Protection Procedures 2003/2008 </a:t>
            </a:r>
            <a:r>
              <a:rPr lang="en-GB" dirty="0">
                <a:solidFill>
                  <a:srgbClr val="0070C0"/>
                </a:solidFill>
                <a:latin typeface="Arial" panose="020B0604020202020204" pitchFamily="34" charset="0"/>
                <a:cs typeface="Arial" panose="020B0604020202020204" pitchFamily="34" charset="0"/>
              </a:rPr>
              <a:t>– this became the foundation to the current </a:t>
            </a:r>
            <a:r>
              <a:rPr lang="en-GB" b="1" dirty="0">
                <a:solidFill>
                  <a:srgbClr val="0070C0"/>
                </a:solidFill>
                <a:latin typeface="Arial" panose="020B0604020202020204" pitchFamily="34" charset="0"/>
                <a:cs typeface="Arial" panose="020B0604020202020204" pitchFamily="34" charset="0"/>
              </a:rPr>
              <a:t>Wales Safeguarding Procedures 2019</a:t>
            </a:r>
          </a:p>
          <a:p>
            <a:r>
              <a:rPr lang="en-GB" dirty="0">
                <a:solidFill>
                  <a:srgbClr val="0070C0"/>
                </a:solidFill>
                <a:latin typeface="Arial" panose="020B0604020202020204" pitchFamily="34" charset="0"/>
                <a:cs typeface="Arial" panose="020B0604020202020204" pitchFamily="34" charset="0"/>
              </a:rPr>
              <a:t>The School Council</a:t>
            </a:r>
          </a:p>
          <a:p>
            <a:r>
              <a:rPr lang="en-GB" dirty="0">
                <a:solidFill>
                  <a:srgbClr val="0070C0"/>
                </a:solidFill>
                <a:latin typeface="Arial" panose="020B0604020202020204" pitchFamily="34" charset="0"/>
                <a:cs typeface="Arial" panose="020B0604020202020204" pitchFamily="34" charset="0"/>
              </a:rPr>
              <a:t>Super Ambassadors Scheme</a:t>
            </a:r>
          </a:p>
          <a:p>
            <a:r>
              <a:rPr lang="en-GB" dirty="0">
                <a:solidFill>
                  <a:srgbClr val="0070C0"/>
                </a:solidFill>
                <a:latin typeface="Arial" panose="020B0604020202020204" pitchFamily="34" charset="0"/>
                <a:cs typeface="Arial" panose="020B0604020202020204" pitchFamily="34" charset="0"/>
              </a:rPr>
              <a:t>Student Ambassadors Scheme</a:t>
            </a:r>
          </a:p>
          <a:p>
            <a:r>
              <a:rPr lang="en-GB" dirty="0">
                <a:solidFill>
                  <a:srgbClr val="0070C0"/>
                </a:solidFill>
                <a:latin typeface="Arial" panose="020B0604020202020204" pitchFamily="34" charset="0"/>
                <a:cs typeface="Arial" panose="020B0604020202020204" pitchFamily="34" charset="0"/>
              </a:rPr>
              <a:t>Children’s Rights </a:t>
            </a:r>
          </a:p>
          <a:p>
            <a:r>
              <a:rPr lang="en-GB" dirty="0">
                <a:solidFill>
                  <a:srgbClr val="0070C0"/>
                </a:solidFill>
                <a:latin typeface="Arial" panose="020B0604020202020204" pitchFamily="34" charset="0"/>
                <a:cs typeface="Arial" panose="020B0604020202020204" pitchFamily="34" charset="0"/>
              </a:rPr>
              <a:t>Poverty</a:t>
            </a:r>
          </a:p>
          <a:p>
            <a:r>
              <a:rPr lang="en-GB" dirty="0">
                <a:solidFill>
                  <a:srgbClr val="0070C0"/>
                </a:solidFill>
                <a:latin typeface="Arial" panose="020B0604020202020204" pitchFamily="34" charset="0"/>
                <a:cs typeface="Arial" panose="020B0604020202020204" pitchFamily="34" charset="0"/>
              </a:rPr>
              <a:t>Play</a:t>
            </a:r>
          </a:p>
          <a:p>
            <a:r>
              <a:rPr lang="en-GB" dirty="0">
                <a:solidFill>
                  <a:srgbClr val="0070C0"/>
                </a:solidFill>
                <a:latin typeface="Arial" panose="020B0604020202020204" pitchFamily="34" charset="0"/>
                <a:cs typeface="Arial" panose="020B0604020202020204" pitchFamily="34" charset="0"/>
              </a:rPr>
              <a:t>Mental Health</a:t>
            </a:r>
          </a:p>
          <a:p>
            <a:r>
              <a:rPr lang="en-GB" dirty="0">
                <a:solidFill>
                  <a:srgbClr val="0070C0"/>
                </a:solidFill>
                <a:latin typeface="Arial" panose="020B0604020202020204" pitchFamily="34" charset="0"/>
                <a:cs typeface="Arial" panose="020B0604020202020204" pitchFamily="34" charset="0"/>
              </a:rPr>
              <a:t>ACEs </a:t>
            </a:r>
          </a:p>
          <a:p>
            <a:endParaRPr lang="en-GB" dirty="0"/>
          </a:p>
        </p:txBody>
      </p:sp>
      <p:pic>
        <p:nvPicPr>
          <p:cNvPr id="1026" name="Picture 2" descr="Home - Children&amp;#39;s Commissioner for Wales">
            <a:extLst>
              <a:ext uri="{FF2B5EF4-FFF2-40B4-BE49-F238E27FC236}">
                <a16:creationId xmlns:a16="http://schemas.microsoft.com/office/drawing/2014/main" id="{78AE7B61-0F70-4C07-9ED8-7EA61D981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8943" y="3743864"/>
            <a:ext cx="3393057" cy="189826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CA9CD4-07A3-44AF-87F2-63B7CDE327F7}"/>
              </a:ext>
            </a:extLst>
          </p:cNvPr>
          <p:cNvSpPr>
            <a:spLocks noGrp="1"/>
          </p:cNvSpPr>
          <p:nvPr>
            <p:ph type="title"/>
          </p:nvPr>
        </p:nvSpPr>
        <p:spPr>
          <a:xfrm>
            <a:off x="222645" y="119273"/>
            <a:ext cx="10978755" cy="933151"/>
          </a:xfrm>
        </p:spPr>
        <p:txBody>
          <a:bodyPr>
            <a:normAutofit/>
          </a:bodyPr>
          <a:lstStyle/>
          <a:p>
            <a:r>
              <a:rPr lang="en-GB" b="1" dirty="0">
                <a:latin typeface="Arial" panose="020B0604020202020204" pitchFamily="34" charset="0"/>
                <a:cs typeface="Arial" panose="020B0604020202020204" pitchFamily="34" charset="0"/>
              </a:rPr>
              <a:t>Cymru/Wales  2001 - 2022</a:t>
            </a:r>
          </a:p>
        </p:txBody>
      </p:sp>
    </p:spTree>
    <p:extLst>
      <p:ext uri="{BB962C8B-B14F-4D97-AF65-F5344CB8AC3E}">
        <p14:creationId xmlns:p14="http://schemas.microsoft.com/office/powerpoint/2010/main" val="8529243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A9AA5E-2326-AA9D-F24E-3B923170B389}"/>
              </a:ext>
            </a:extLst>
          </p:cNvPr>
          <p:cNvSpPr>
            <a:spLocks noGrp="1"/>
          </p:cNvSpPr>
          <p:nvPr>
            <p:ph type="title"/>
          </p:nvPr>
        </p:nvSpPr>
        <p:spPr/>
        <p:txBody>
          <a:bodyPr/>
          <a:lstStyle/>
          <a:p>
            <a:r>
              <a:rPr lang="en-GB" dirty="0"/>
              <a:t>Objectives of the lesson</a:t>
            </a:r>
          </a:p>
        </p:txBody>
      </p:sp>
      <p:sp>
        <p:nvSpPr>
          <p:cNvPr id="5" name="Content Placeholder 4">
            <a:extLst>
              <a:ext uri="{FF2B5EF4-FFF2-40B4-BE49-F238E27FC236}">
                <a16:creationId xmlns:a16="http://schemas.microsoft.com/office/drawing/2014/main" id="{04D10DE4-58D0-1221-8C2F-C177DFE6DE07}"/>
              </a:ext>
            </a:extLst>
          </p:cNvPr>
          <p:cNvSpPr>
            <a:spLocks noGrp="1"/>
          </p:cNvSpPr>
          <p:nvPr>
            <p:ph idx="1"/>
          </p:nvPr>
        </p:nvSpPr>
        <p:spPr/>
        <p:txBody>
          <a:bodyPr/>
          <a:lstStyle/>
          <a:p>
            <a:pPr marL="0" indent="0">
              <a:buNone/>
            </a:pPr>
            <a:r>
              <a:rPr lang="cy-GB" sz="2800" dirty="0">
                <a:effectLst/>
                <a:latin typeface="Arial" panose="020B0604020202020204" pitchFamily="34" charset="0"/>
                <a:ea typeface="Times New Roman" panose="02020603050405020304" pitchFamily="18" charset="0"/>
              </a:rPr>
              <a:t>Darparwch archwiliad beirniadol o adroddiad neu gyhoeddiad gan Gomisiynydd Plant Cymru a sut y gall/ ydy wedi effeithio ar blentyndod cynnar;</a:t>
            </a:r>
          </a:p>
          <a:p>
            <a:pPr marL="0" indent="0">
              <a:buNone/>
            </a:pPr>
            <a:endParaRPr lang="cy-GB" dirty="0">
              <a:latin typeface="Arial" panose="020B0604020202020204" pitchFamily="34" charset="0"/>
              <a:ea typeface="Times New Roman" panose="02020603050405020304" pitchFamily="18" charset="0"/>
            </a:endParaRPr>
          </a:p>
          <a:p>
            <a:pPr marL="0" indent="0">
              <a:buNone/>
            </a:pPr>
            <a:r>
              <a:rPr lang="en-GB" sz="2800" dirty="0">
                <a:solidFill>
                  <a:srgbClr val="0070C0"/>
                </a:solidFill>
                <a:effectLst/>
                <a:latin typeface="Arial" panose="020B0604020202020204" pitchFamily="34" charset="0"/>
                <a:ea typeface="Times New Roman" panose="02020603050405020304" pitchFamily="18" charset="0"/>
              </a:rPr>
              <a:t>Provide a critical exploration of a report or publication by the Children’s Commissioner for Wales and how it may/has had an impact on early childhood;</a:t>
            </a:r>
            <a:endParaRPr lang="en-GB" sz="2800" dirty="0">
              <a:effectLst/>
              <a:latin typeface="Arial" panose="020B060402020202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9946801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47DCE-D327-7DFF-0B0C-D8A9AC38CA08}"/>
              </a:ext>
            </a:extLst>
          </p:cNvPr>
          <p:cNvSpPr>
            <a:spLocks noGrp="1"/>
          </p:cNvSpPr>
          <p:nvPr>
            <p:ph type="title"/>
          </p:nvPr>
        </p:nvSpPr>
        <p:spPr/>
        <p:txBody>
          <a:bodyPr/>
          <a:lstStyle/>
          <a:p>
            <a:r>
              <a:rPr lang="en-GB" sz="4400" dirty="0" err="1"/>
              <a:t>Enghrhaifft</a:t>
            </a:r>
            <a:r>
              <a:rPr lang="en-GB" dirty="0"/>
              <a:t>: </a:t>
            </a:r>
            <a:r>
              <a:rPr lang="en-GB" sz="4400" dirty="0" err="1"/>
              <a:t>Safbwynt</a:t>
            </a:r>
            <a:r>
              <a:rPr lang="en-GB" sz="4400" dirty="0"/>
              <a:t> polisi: Addysg </a:t>
            </a:r>
            <a:r>
              <a:rPr lang="en-GB" sz="4400" dirty="0" err="1"/>
              <a:t>Dewisol</a:t>
            </a:r>
            <a:r>
              <a:rPr lang="en-GB" sz="4400" dirty="0"/>
              <a:t> yn y </a:t>
            </a:r>
            <a:r>
              <a:rPr lang="en-GB" sz="4400" dirty="0" err="1"/>
              <a:t>Catref</a:t>
            </a:r>
            <a:endParaRPr lang="en-GB" dirty="0"/>
          </a:p>
        </p:txBody>
      </p:sp>
      <p:sp>
        <p:nvSpPr>
          <p:cNvPr id="3" name="Content Placeholder 2">
            <a:extLst>
              <a:ext uri="{FF2B5EF4-FFF2-40B4-BE49-F238E27FC236}">
                <a16:creationId xmlns:a16="http://schemas.microsoft.com/office/drawing/2014/main" id="{61A2DF99-F556-FBCC-EF34-7B522C153354}"/>
              </a:ext>
            </a:extLst>
          </p:cNvPr>
          <p:cNvSpPr>
            <a:spLocks noGrp="1"/>
          </p:cNvSpPr>
          <p:nvPr>
            <p:ph sz="half" idx="1"/>
          </p:nvPr>
        </p:nvSpPr>
        <p:spPr/>
        <p:txBody>
          <a:bodyPr/>
          <a:lstStyle/>
          <a:p>
            <a:r>
              <a:rPr lang="en-GB" dirty="0">
                <a:hlinkClick r:id="rId3"/>
              </a:rPr>
              <a:t>https://youtu.be/TR_dlf7djTM</a:t>
            </a:r>
            <a:endParaRPr lang="en-GB" dirty="0"/>
          </a:p>
          <a:p>
            <a:r>
              <a:rPr lang="en-GB" dirty="0"/>
              <a:t>Dylan Seabridge</a:t>
            </a:r>
          </a:p>
          <a:p>
            <a:r>
              <a:rPr lang="en-GB" dirty="0"/>
              <a:t>Nid oes </a:t>
            </a:r>
            <a:r>
              <a:rPr lang="en-GB" dirty="0" err="1"/>
              <a:t>unrhyw</a:t>
            </a:r>
            <a:r>
              <a:rPr lang="en-GB" dirty="0"/>
              <a:t> </a:t>
            </a:r>
            <a:r>
              <a:rPr lang="en-GB" dirty="0" err="1"/>
              <a:t>ofyniad</a:t>
            </a:r>
            <a:r>
              <a:rPr lang="en-GB" dirty="0"/>
              <a:t> </a:t>
            </a:r>
            <a:r>
              <a:rPr lang="en-GB" dirty="0" err="1"/>
              <a:t>cyfreithiol</a:t>
            </a:r>
            <a:r>
              <a:rPr lang="en-GB" dirty="0"/>
              <a:t> i'r plant gael eu gweld </a:t>
            </a:r>
            <a:r>
              <a:rPr lang="en-GB" dirty="0" err="1"/>
              <a:t>gartref</a:t>
            </a:r>
            <a:r>
              <a:rPr lang="en-GB" dirty="0"/>
              <a:t> na siarad â </a:t>
            </a:r>
            <a:r>
              <a:rPr lang="en-GB" dirty="0" err="1"/>
              <a:t>nhw</a:t>
            </a:r>
            <a:endParaRPr lang="en-GB" dirty="0"/>
          </a:p>
          <a:p>
            <a:r>
              <a:rPr lang="en-GB" dirty="0"/>
              <a:t>rhaid i addysg fod yn ‘</a:t>
            </a:r>
            <a:r>
              <a:rPr lang="en-GB" dirty="0" err="1"/>
              <a:t>effeithlon</a:t>
            </a:r>
            <a:r>
              <a:rPr lang="en-GB" dirty="0"/>
              <a:t> ac addas’ (</a:t>
            </a:r>
            <a:r>
              <a:rPr lang="en-GB" dirty="0" err="1"/>
              <a:t>Deddf</a:t>
            </a:r>
            <a:r>
              <a:rPr lang="en-GB" dirty="0"/>
              <a:t> Addysg 1996, </a:t>
            </a:r>
            <a:r>
              <a:rPr lang="en-GB" dirty="0" err="1"/>
              <a:t>adran</a:t>
            </a:r>
            <a:r>
              <a:rPr lang="en-GB" dirty="0"/>
              <a:t> 7)</a:t>
            </a:r>
          </a:p>
        </p:txBody>
      </p:sp>
      <p:sp>
        <p:nvSpPr>
          <p:cNvPr id="4" name="Content Placeholder 3">
            <a:extLst>
              <a:ext uri="{FF2B5EF4-FFF2-40B4-BE49-F238E27FC236}">
                <a16:creationId xmlns:a16="http://schemas.microsoft.com/office/drawing/2014/main" id="{F79FCC7E-EF66-BE33-4DB3-6178F27417B6}"/>
              </a:ext>
            </a:extLst>
          </p:cNvPr>
          <p:cNvSpPr>
            <a:spLocks noGrp="1"/>
          </p:cNvSpPr>
          <p:nvPr>
            <p:ph sz="half" idx="2"/>
          </p:nvPr>
        </p:nvSpPr>
        <p:spPr/>
        <p:txBody>
          <a:bodyPr/>
          <a:lstStyle/>
          <a:p>
            <a:pPr marL="0" indent="0">
              <a:buNone/>
            </a:pPr>
            <a:endParaRPr lang="en-GB" sz="2800" dirty="0"/>
          </a:p>
          <a:p>
            <a:pPr marL="0" indent="0">
              <a:buNone/>
            </a:pPr>
            <a:endParaRPr lang="en-GB" dirty="0"/>
          </a:p>
          <a:p>
            <a:pPr marL="0" indent="0">
              <a:buNone/>
            </a:pPr>
            <a:endParaRPr lang="en-GB" sz="2800" dirty="0"/>
          </a:p>
          <a:p>
            <a:pPr marL="0" indent="0">
              <a:buNone/>
            </a:pPr>
            <a:endParaRPr lang="en-GB" dirty="0"/>
          </a:p>
          <a:p>
            <a:pPr marL="0" indent="0">
              <a:buNone/>
            </a:pPr>
            <a:endParaRPr lang="en-GB" sz="2800" dirty="0"/>
          </a:p>
          <a:p>
            <a:pPr marL="0" indent="0">
              <a:buNone/>
            </a:pPr>
            <a:endParaRPr lang="en-GB" dirty="0"/>
          </a:p>
          <a:p>
            <a:pPr marL="0" indent="0">
              <a:buNone/>
            </a:pPr>
            <a:r>
              <a:rPr lang="en-GB" sz="2800" dirty="0"/>
              <a:t>https://www.complantcymru.org.uk/addysg-yn-y-cartref/</a:t>
            </a:r>
          </a:p>
          <a:p>
            <a:endParaRPr lang="en-GB" dirty="0"/>
          </a:p>
        </p:txBody>
      </p:sp>
    </p:spTree>
    <p:extLst>
      <p:ext uri="{BB962C8B-B14F-4D97-AF65-F5344CB8AC3E}">
        <p14:creationId xmlns:p14="http://schemas.microsoft.com/office/powerpoint/2010/main" val="305790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A1662-47CB-4EE4-C183-1E50FB1411B9}"/>
              </a:ext>
            </a:extLst>
          </p:cNvPr>
          <p:cNvSpPr>
            <a:spLocks noGrp="1"/>
          </p:cNvSpPr>
          <p:nvPr>
            <p:ph type="title"/>
          </p:nvPr>
        </p:nvSpPr>
        <p:spPr/>
        <p:txBody>
          <a:bodyPr>
            <a:normAutofit/>
          </a:bodyPr>
          <a:lstStyle/>
          <a:p>
            <a:r>
              <a:rPr lang="en-GB" sz="2800" dirty="0">
                <a:solidFill>
                  <a:srgbClr val="0070C0"/>
                </a:solidFill>
              </a:rPr>
              <a:t>Example: Policy position: Elective Home Education</a:t>
            </a:r>
          </a:p>
        </p:txBody>
      </p:sp>
      <p:sp>
        <p:nvSpPr>
          <p:cNvPr id="3" name="Content Placeholder 2">
            <a:extLst>
              <a:ext uri="{FF2B5EF4-FFF2-40B4-BE49-F238E27FC236}">
                <a16:creationId xmlns:a16="http://schemas.microsoft.com/office/drawing/2014/main" id="{E0E4ECCB-1F7D-02EB-9E37-0A8F105E1AC7}"/>
              </a:ext>
            </a:extLst>
          </p:cNvPr>
          <p:cNvSpPr>
            <a:spLocks noGrp="1"/>
          </p:cNvSpPr>
          <p:nvPr>
            <p:ph sz="half" idx="1"/>
          </p:nvPr>
        </p:nvSpPr>
        <p:spPr>
          <a:xfrm>
            <a:off x="7010400" y="4215257"/>
            <a:ext cx="5181600" cy="4351338"/>
          </a:xfrm>
        </p:spPr>
        <p:txBody>
          <a:bodyPr>
            <a:normAutofit lnSpcReduction="10000"/>
          </a:bodyPr>
          <a:lstStyle/>
          <a:p>
            <a:pPr marL="0" indent="0">
              <a:buNone/>
            </a:pPr>
            <a:r>
              <a:rPr lang="en-GB" sz="1400" dirty="0">
                <a:solidFill>
                  <a:srgbClr val="0070C0"/>
                </a:solidFill>
              </a:rPr>
              <a:t>ENG:</a:t>
            </a:r>
          </a:p>
          <a:p>
            <a:pPr marL="0" indent="0">
              <a:buNone/>
            </a:pPr>
            <a:r>
              <a:rPr lang="en-GB" sz="1400" dirty="0">
                <a:solidFill>
                  <a:srgbClr val="0070C0"/>
                </a:solidFill>
              </a:rPr>
              <a:t>https://www.childcomwales.org.uk/about-us/policy-positions/home-education/</a:t>
            </a:r>
          </a:p>
        </p:txBody>
      </p:sp>
      <p:sp>
        <p:nvSpPr>
          <p:cNvPr id="4" name="Content Placeholder 3">
            <a:extLst>
              <a:ext uri="{FF2B5EF4-FFF2-40B4-BE49-F238E27FC236}">
                <a16:creationId xmlns:a16="http://schemas.microsoft.com/office/drawing/2014/main" id="{CD17CA3A-D239-3AF7-7779-9081AF24586E}"/>
              </a:ext>
            </a:extLst>
          </p:cNvPr>
          <p:cNvSpPr>
            <a:spLocks noGrp="1"/>
          </p:cNvSpPr>
          <p:nvPr>
            <p:ph sz="half" idx="2"/>
          </p:nvPr>
        </p:nvSpPr>
        <p:spPr>
          <a:xfrm>
            <a:off x="838200" y="1537652"/>
            <a:ext cx="5181600" cy="3782695"/>
          </a:xfrm>
        </p:spPr>
        <p:txBody>
          <a:bodyPr>
            <a:normAutofit lnSpcReduction="10000"/>
          </a:bodyPr>
          <a:lstStyle/>
          <a:p>
            <a:pPr marL="0" indent="0">
              <a:buNone/>
            </a:pPr>
            <a:endParaRPr lang="en-GB" dirty="0"/>
          </a:p>
          <a:p>
            <a:r>
              <a:rPr lang="en-GB" dirty="0">
                <a:hlinkClick r:id="rId3"/>
              </a:rPr>
              <a:t>https://youtu.be/TR_dlf7djTM</a:t>
            </a:r>
            <a:endParaRPr lang="en-GB" dirty="0"/>
          </a:p>
          <a:p>
            <a:pPr algn="l" fontAlgn="base"/>
            <a:r>
              <a:rPr lang="en-GB" dirty="0">
                <a:solidFill>
                  <a:srgbClr val="0070C0"/>
                </a:solidFill>
              </a:rPr>
              <a:t>Dylan Seabridge</a:t>
            </a:r>
          </a:p>
          <a:p>
            <a:pPr algn="l" fontAlgn="base"/>
            <a:r>
              <a:rPr lang="en-GB" dirty="0">
                <a:solidFill>
                  <a:srgbClr val="0070C0"/>
                </a:solidFill>
              </a:rPr>
              <a:t>There is no legal requirement for the children to be seen at home or spoken to</a:t>
            </a:r>
            <a:endParaRPr lang="en-GB" b="0" i="0" dirty="0">
              <a:solidFill>
                <a:srgbClr val="0070C0"/>
              </a:solidFill>
              <a:effectLst/>
            </a:endParaRPr>
          </a:p>
          <a:p>
            <a:r>
              <a:rPr lang="en-GB" dirty="0">
                <a:solidFill>
                  <a:srgbClr val="0070C0"/>
                </a:solidFill>
              </a:rPr>
              <a:t>education must be ‘efficient and suitable’  (Education Act 1996 sec 7)</a:t>
            </a:r>
          </a:p>
        </p:txBody>
      </p:sp>
    </p:spTree>
    <p:extLst>
      <p:ext uri="{BB962C8B-B14F-4D97-AF65-F5344CB8AC3E}">
        <p14:creationId xmlns:p14="http://schemas.microsoft.com/office/powerpoint/2010/main" val="22352794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https://www.bbc.co.uk/news/education-57255380#:~:text=More%20than%2040%2C000,introduction%20was%20%22imminent%22.Map">
            <a:extLst>
              <a:ext uri="{FF2B5EF4-FFF2-40B4-BE49-F238E27FC236}">
                <a16:creationId xmlns:a16="http://schemas.microsoft.com/office/drawing/2014/main" id="{0B30343C-6877-B70B-41A5-BED779BBF6D6}"/>
              </a:ext>
            </a:extLst>
          </p:cNvPr>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0" y="0"/>
            <a:ext cx="5827776" cy="7178739"/>
          </a:xfrm>
          <a:noFill/>
        </p:spPr>
      </p:pic>
      <p:sp>
        <p:nvSpPr>
          <p:cNvPr id="11" name="TextBox 10">
            <a:extLst>
              <a:ext uri="{FF2B5EF4-FFF2-40B4-BE49-F238E27FC236}">
                <a16:creationId xmlns:a16="http://schemas.microsoft.com/office/drawing/2014/main" id="{890694D6-05BA-0E76-29C8-D3573A49F428}"/>
              </a:ext>
            </a:extLst>
          </p:cNvPr>
          <p:cNvSpPr txBox="1"/>
          <p:nvPr/>
        </p:nvSpPr>
        <p:spPr>
          <a:xfrm>
            <a:off x="6745224" y="3429000"/>
            <a:ext cx="5181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GB" sz="2800" dirty="0"/>
              <a:t>https://www.bbc.co.uk/news/education-57255380</a:t>
            </a:r>
          </a:p>
        </p:txBody>
      </p:sp>
    </p:spTree>
    <p:extLst>
      <p:ext uri="{BB962C8B-B14F-4D97-AF65-F5344CB8AC3E}">
        <p14:creationId xmlns:p14="http://schemas.microsoft.com/office/powerpoint/2010/main" val="5670989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FD8359-504F-044C-3B20-DA4269BDF74F}"/>
              </a:ext>
            </a:extLst>
          </p:cNvPr>
          <p:cNvSpPr txBox="1"/>
          <p:nvPr/>
        </p:nvSpPr>
        <p:spPr>
          <a:xfrm>
            <a:off x="728897" y="659567"/>
            <a:ext cx="10371319" cy="3539430"/>
          </a:xfrm>
          <a:prstGeom prst="rect">
            <a:avLst/>
          </a:prstGeom>
          <a:noFill/>
        </p:spPr>
        <p:txBody>
          <a:bodyPr wrap="square">
            <a:spAutoFit/>
          </a:bodyPr>
          <a:lstStyle/>
          <a:p>
            <a:r>
              <a:rPr lang="en-GB" sz="3200" b="1" dirty="0"/>
              <a:t>Wrth </a:t>
            </a:r>
            <a:r>
              <a:rPr lang="en-GB" sz="3200" b="1" dirty="0" err="1"/>
              <a:t>ystyried</a:t>
            </a:r>
            <a:r>
              <a:rPr lang="en-GB" sz="3200" b="1" dirty="0"/>
              <a:t> y </a:t>
            </a:r>
            <a:r>
              <a:rPr lang="en-GB" sz="3200" b="1" dirty="0" err="1"/>
              <a:t>datganiad</a:t>
            </a:r>
            <a:r>
              <a:rPr lang="en-GB" sz="3200" b="1" dirty="0"/>
              <a:t> polisi:</a:t>
            </a:r>
          </a:p>
          <a:p>
            <a:endParaRPr lang="en-GB" sz="3200" dirty="0"/>
          </a:p>
          <a:p>
            <a:endParaRPr lang="en-GB" sz="3200" dirty="0"/>
          </a:p>
          <a:p>
            <a:pPr marL="457200" indent="-457200">
              <a:buFont typeface="Arial" panose="020B0604020202020204" pitchFamily="34" charset="0"/>
              <a:buChar char="•"/>
            </a:pPr>
            <a:r>
              <a:rPr lang="en-GB" sz="3200" dirty="0"/>
              <a:t>sut y gallai/y mae wedi cael </a:t>
            </a:r>
            <a:r>
              <a:rPr lang="en-GB" sz="3200" dirty="0" err="1"/>
              <a:t>effaith</a:t>
            </a:r>
            <a:r>
              <a:rPr lang="en-GB" sz="3200" dirty="0"/>
              <a:t> ar </a:t>
            </a:r>
            <a:r>
              <a:rPr lang="en-GB" sz="3200" dirty="0" err="1"/>
              <a:t>blentyndod</a:t>
            </a:r>
            <a:r>
              <a:rPr lang="en-GB" sz="3200" dirty="0"/>
              <a:t> cynnar?</a:t>
            </a:r>
          </a:p>
          <a:p>
            <a:pPr marL="457200" indent="-457200">
              <a:buFont typeface="Arial" panose="020B0604020202020204" pitchFamily="34" charset="0"/>
              <a:buChar char="•"/>
            </a:pPr>
            <a:r>
              <a:rPr lang="en-GB" sz="3200" dirty="0"/>
              <a:t>Beth yw'r </a:t>
            </a:r>
            <a:r>
              <a:rPr lang="en-GB" sz="3200" dirty="0" err="1"/>
              <a:t>problemau</a:t>
            </a:r>
            <a:r>
              <a:rPr lang="en-GB" sz="3200" dirty="0"/>
              <a:t> ag </a:t>
            </a:r>
            <a:r>
              <a:rPr lang="en-GB" sz="3200" dirty="0" err="1"/>
              <a:t>ef</a:t>
            </a:r>
            <a:r>
              <a:rPr lang="en-GB" sz="3200" dirty="0"/>
              <a:t>?</a:t>
            </a:r>
          </a:p>
          <a:p>
            <a:pPr marL="457200" indent="-457200">
              <a:buFont typeface="Arial" panose="020B0604020202020204" pitchFamily="34" charset="0"/>
              <a:buChar char="•"/>
            </a:pPr>
            <a:r>
              <a:rPr lang="en-GB" sz="3200" dirty="0" err="1"/>
              <a:t>Ydych</a:t>
            </a:r>
            <a:r>
              <a:rPr lang="en-GB" sz="3200" dirty="0"/>
              <a:t> chi'n meddwl y gallai </a:t>
            </a:r>
            <a:r>
              <a:rPr lang="en-GB" sz="3200" dirty="0" err="1"/>
              <a:t>cofrestr</a:t>
            </a:r>
            <a:r>
              <a:rPr lang="en-GB" sz="3200" dirty="0"/>
              <a:t> weithio?</a:t>
            </a:r>
          </a:p>
        </p:txBody>
      </p:sp>
    </p:spTree>
    <p:extLst>
      <p:ext uri="{BB962C8B-B14F-4D97-AF65-F5344CB8AC3E}">
        <p14:creationId xmlns:p14="http://schemas.microsoft.com/office/powerpoint/2010/main" val="20735940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4D10DE4-58D0-1221-8C2F-C177DFE6DE07}"/>
              </a:ext>
            </a:extLst>
          </p:cNvPr>
          <p:cNvSpPr>
            <a:spLocks noGrp="1"/>
          </p:cNvSpPr>
          <p:nvPr>
            <p:ph idx="1"/>
          </p:nvPr>
        </p:nvSpPr>
        <p:spPr>
          <a:xfrm>
            <a:off x="688299" y="693867"/>
            <a:ext cx="10515600" cy="4351338"/>
          </a:xfrm>
        </p:spPr>
        <p:txBody>
          <a:bodyPr/>
          <a:lstStyle/>
          <a:p>
            <a:pPr marL="0" indent="0">
              <a:buNone/>
            </a:pPr>
            <a:r>
              <a:rPr lang="cy-GB" b="1" dirty="0">
                <a:solidFill>
                  <a:srgbClr val="0070C0"/>
                </a:solidFill>
                <a:latin typeface="Arial" panose="020B0604020202020204" pitchFamily="34" charset="0"/>
                <a:ea typeface="Times New Roman" panose="02020603050405020304" pitchFamily="18" charset="0"/>
              </a:rPr>
              <a:t>Considering the policy statement:</a:t>
            </a:r>
          </a:p>
          <a:p>
            <a:pPr marL="0" indent="0">
              <a:buNone/>
            </a:pPr>
            <a:endParaRPr lang="cy-GB" sz="2800" dirty="0">
              <a:solidFill>
                <a:srgbClr val="0070C0"/>
              </a:solidFill>
              <a:effectLst/>
              <a:latin typeface="Arial" panose="020B0604020202020204" pitchFamily="34" charset="0"/>
              <a:ea typeface="Times New Roman" panose="02020603050405020304" pitchFamily="18" charset="0"/>
            </a:endParaRPr>
          </a:p>
          <a:p>
            <a:pPr marL="0" indent="0">
              <a:buNone/>
            </a:pPr>
            <a:endParaRPr lang="cy-GB" dirty="0">
              <a:solidFill>
                <a:srgbClr val="0070C0"/>
              </a:solidFill>
              <a:latin typeface="Arial" panose="020B0604020202020204" pitchFamily="34" charset="0"/>
              <a:ea typeface="Times New Roman" panose="02020603050405020304" pitchFamily="18" charset="0"/>
            </a:endParaRPr>
          </a:p>
          <a:p>
            <a:r>
              <a:rPr lang="en-GB" sz="2800" dirty="0">
                <a:solidFill>
                  <a:srgbClr val="0070C0"/>
                </a:solidFill>
                <a:effectLst/>
                <a:latin typeface="Arial" panose="020B0604020202020204" pitchFamily="34" charset="0"/>
                <a:ea typeface="Times New Roman" panose="02020603050405020304" pitchFamily="18" charset="0"/>
              </a:rPr>
              <a:t>how it may/has had an impact on early childhood</a:t>
            </a:r>
          </a:p>
          <a:p>
            <a:r>
              <a:rPr lang="en-GB" dirty="0">
                <a:solidFill>
                  <a:srgbClr val="0070C0"/>
                </a:solidFill>
                <a:latin typeface="Arial" panose="020B0604020202020204" pitchFamily="34" charset="0"/>
                <a:ea typeface="Times New Roman" panose="02020603050405020304" pitchFamily="18" charset="0"/>
              </a:rPr>
              <a:t>What are the issues with it?</a:t>
            </a:r>
          </a:p>
          <a:p>
            <a:r>
              <a:rPr lang="en-GB" sz="2800" dirty="0">
                <a:solidFill>
                  <a:srgbClr val="0070C0"/>
                </a:solidFill>
                <a:effectLst/>
                <a:latin typeface="Arial" panose="020B0604020202020204" pitchFamily="34" charset="0"/>
                <a:ea typeface="Times New Roman" panose="02020603050405020304" pitchFamily="18" charset="0"/>
              </a:rPr>
              <a:t>Do you think a register could work?</a:t>
            </a:r>
            <a:endParaRPr lang="en-GB" sz="2800" dirty="0">
              <a:effectLst/>
              <a:latin typeface="Arial" panose="020B060402020202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8970167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5297-C092-6323-B42A-75E58389E6C0}"/>
              </a:ext>
            </a:extLst>
          </p:cNvPr>
          <p:cNvSpPr>
            <a:spLocks noGrp="1"/>
          </p:cNvSpPr>
          <p:nvPr>
            <p:ph type="title"/>
          </p:nvPr>
        </p:nvSpPr>
        <p:spPr>
          <a:xfrm>
            <a:off x="935736" y="0"/>
            <a:ext cx="10515600" cy="1325563"/>
          </a:xfrm>
        </p:spPr>
        <p:txBody>
          <a:bodyPr>
            <a:normAutofit/>
          </a:bodyPr>
          <a:lstStyle/>
          <a:p>
            <a:r>
              <a:rPr lang="en-GB" sz="2400" dirty="0"/>
              <a:t>Dysgu </a:t>
            </a:r>
            <a:r>
              <a:rPr lang="en-GB" sz="2400" dirty="0" err="1"/>
              <a:t>cyfoedion</a:t>
            </a:r>
            <a:r>
              <a:rPr lang="en-GB" sz="2400" dirty="0"/>
              <a:t> - </a:t>
            </a:r>
            <a:r>
              <a:rPr lang="en-GB" sz="2400" dirty="0" err="1"/>
              <a:t>Dewiswch</a:t>
            </a:r>
            <a:r>
              <a:rPr lang="en-GB" sz="2400" dirty="0"/>
              <a:t> adroddiad/</a:t>
            </a:r>
            <a:r>
              <a:rPr lang="en-GB" sz="2400" dirty="0" err="1"/>
              <a:t>safbwynt</a:t>
            </a:r>
            <a:r>
              <a:rPr lang="en-GB" sz="2400" dirty="0"/>
              <a:t> polisi yn eich grwpiau – </a:t>
            </a:r>
            <a:r>
              <a:rPr lang="en-GB" sz="2400" dirty="0" err="1"/>
              <a:t>cyflwyno</a:t>
            </a:r>
            <a:r>
              <a:rPr lang="en-GB" sz="2400" dirty="0"/>
              <a:t> i'r </a:t>
            </a:r>
            <a:r>
              <a:rPr lang="en-GB" sz="2400" dirty="0" err="1"/>
              <a:t>dosbarth</a:t>
            </a:r>
            <a:br>
              <a:rPr lang="en-GB" sz="2400" dirty="0"/>
            </a:br>
            <a:r>
              <a:rPr lang="en-GB" sz="2400" dirty="0">
                <a:solidFill>
                  <a:srgbClr val="0070C0"/>
                </a:solidFill>
              </a:rPr>
              <a:t>Peer learning - Pick a report/policy position in your groups – present to class</a:t>
            </a:r>
          </a:p>
        </p:txBody>
      </p:sp>
      <p:sp>
        <p:nvSpPr>
          <p:cNvPr id="3" name="Content Placeholder 2">
            <a:extLst>
              <a:ext uri="{FF2B5EF4-FFF2-40B4-BE49-F238E27FC236}">
                <a16:creationId xmlns:a16="http://schemas.microsoft.com/office/drawing/2014/main" id="{0ADFA0D8-F22D-210F-5063-04F9BC9FE78D}"/>
              </a:ext>
            </a:extLst>
          </p:cNvPr>
          <p:cNvSpPr>
            <a:spLocks noGrp="1"/>
          </p:cNvSpPr>
          <p:nvPr>
            <p:ph sz="half" idx="1"/>
          </p:nvPr>
        </p:nvSpPr>
        <p:spPr>
          <a:xfrm>
            <a:off x="6446520" y="1411827"/>
            <a:ext cx="5181600" cy="4351338"/>
          </a:xfrm>
        </p:spPr>
        <p:txBody>
          <a:bodyPr>
            <a:normAutofit lnSpcReduction="10000"/>
          </a:bodyPr>
          <a:lstStyle/>
          <a:p>
            <a:r>
              <a:rPr lang="en-GB" sz="2400" dirty="0">
                <a:solidFill>
                  <a:srgbClr val="0070C0"/>
                </a:solidFill>
              </a:rPr>
              <a:t>What is it saying? What are the recommendations? </a:t>
            </a:r>
          </a:p>
          <a:p>
            <a:r>
              <a:rPr lang="en-GB" sz="2400" dirty="0">
                <a:solidFill>
                  <a:srgbClr val="0070C0"/>
                </a:solidFill>
              </a:rPr>
              <a:t>Consider the Bronfenbrenner approach to critically analysing issues for implementing those recommendations</a:t>
            </a:r>
          </a:p>
          <a:p>
            <a:r>
              <a:rPr lang="en-GB" sz="2400" dirty="0">
                <a:solidFill>
                  <a:srgbClr val="0070C0"/>
                </a:solidFill>
              </a:rPr>
              <a:t>Can you find research to back up those issues?</a:t>
            </a:r>
          </a:p>
          <a:p>
            <a:r>
              <a:rPr lang="en-GB" sz="2400" dirty="0">
                <a:solidFill>
                  <a:srgbClr val="0070C0"/>
                </a:solidFill>
              </a:rPr>
              <a:t>What’s your conclusion about how easy/difficult it could be to implement the changes needed in the report?</a:t>
            </a:r>
          </a:p>
        </p:txBody>
      </p:sp>
      <p:sp>
        <p:nvSpPr>
          <p:cNvPr id="4" name="Content Placeholder 3">
            <a:extLst>
              <a:ext uri="{FF2B5EF4-FFF2-40B4-BE49-F238E27FC236}">
                <a16:creationId xmlns:a16="http://schemas.microsoft.com/office/drawing/2014/main" id="{3E0DC405-688A-36CA-3848-4B9049666FBE}"/>
              </a:ext>
            </a:extLst>
          </p:cNvPr>
          <p:cNvSpPr>
            <a:spLocks noGrp="1"/>
          </p:cNvSpPr>
          <p:nvPr>
            <p:ph sz="half" idx="2"/>
          </p:nvPr>
        </p:nvSpPr>
        <p:spPr>
          <a:xfrm>
            <a:off x="478536" y="1411827"/>
            <a:ext cx="5181600" cy="4351338"/>
          </a:xfrm>
        </p:spPr>
        <p:txBody>
          <a:bodyPr>
            <a:normAutofit lnSpcReduction="10000"/>
          </a:bodyPr>
          <a:lstStyle/>
          <a:p>
            <a:r>
              <a:rPr lang="en-GB" sz="2400" dirty="0"/>
              <a:t>Beth mae'n ei </a:t>
            </a:r>
            <a:r>
              <a:rPr lang="en-GB" sz="2400" dirty="0" err="1"/>
              <a:t>ddweud</a:t>
            </a:r>
            <a:r>
              <a:rPr lang="en-GB" sz="2400" dirty="0"/>
              <a:t>? Beth yw'r </a:t>
            </a:r>
            <a:r>
              <a:rPr lang="en-GB" sz="2400" dirty="0" err="1"/>
              <a:t>argymhellion</a:t>
            </a:r>
            <a:r>
              <a:rPr lang="en-GB" sz="2400" dirty="0"/>
              <a:t>?</a:t>
            </a:r>
          </a:p>
          <a:p>
            <a:r>
              <a:rPr lang="en-GB" sz="2400" dirty="0" err="1"/>
              <a:t>Ystyried</a:t>
            </a:r>
            <a:r>
              <a:rPr lang="en-GB" sz="2400" dirty="0"/>
              <a:t> dull Bronfenbrenner o </a:t>
            </a:r>
            <a:r>
              <a:rPr lang="en-GB" sz="2400" dirty="0" err="1"/>
              <a:t>ddadansoddi</a:t>
            </a:r>
            <a:r>
              <a:rPr lang="en-GB" sz="2400" dirty="0"/>
              <a:t> </a:t>
            </a:r>
            <a:r>
              <a:rPr lang="en-GB" sz="2400" dirty="0" err="1"/>
              <a:t>materion</a:t>
            </a:r>
            <a:r>
              <a:rPr lang="en-GB" sz="2400" dirty="0"/>
              <a:t> yn </a:t>
            </a:r>
            <a:r>
              <a:rPr lang="en-GB" sz="2400" dirty="0" err="1"/>
              <a:t>feirniadol</a:t>
            </a:r>
            <a:r>
              <a:rPr lang="en-GB" sz="2400" dirty="0"/>
              <a:t> ar gyfer </a:t>
            </a:r>
            <a:r>
              <a:rPr lang="en-GB" sz="2400" dirty="0" err="1"/>
              <a:t>gweithredu’r</a:t>
            </a:r>
            <a:r>
              <a:rPr lang="en-GB" sz="2400" dirty="0"/>
              <a:t> </a:t>
            </a:r>
            <a:r>
              <a:rPr lang="en-GB" sz="2400" dirty="0" err="1"/>
              <a:t>argymhellion</a:t>
            </a:r>
            <a:r>
              <a:rPr lang="en-GB" sz="2400" dirty="0"/>
              <a:t> hynny</a:t>
            </a:r>
          </a:p>
          <a:p>
            <a:r>
              <a:rPr lang="en-GB" sz="2400" dirty="0"/>
              <a:t>A </a:t>
            </a:r>
            <a:r>
              <a:rPr lang="en-GB" sz="2400" dirty="0" err="1"/>
              <a:t>allwch</a:t>
            </a:r>
            <a:r>
              <a:rPr lang="en-GB" sz="2400" dirty="0"/>
              <a:t> chi ddod o </a:t>
            </a:r>
            <a:r>
              <a:rPr lang="en-GB" sz="2400" dirty="0" err="1"/>
              <a:t>hyd</a:t>
            </a:r>
            <a:r>
              <a:rPr lang="en-GB" sz="2400" dirty="0"/>
              <a:t> i </a:t>
            </a:r>
            <a:r>
              <a:rPr lang="en-GB" sz="2400" dirty="0" err="1"/>
              <a:t>ymchwil</a:t>
            </a:r>
            <a:r>
              <a:rPr lang="en-GB" sz="2400" dirty="0"/>
              <a:t> i </a:t>
            </a:r>
            <a:r>
              <a:rPr lang="en-GB" sz="2400" dirty="0" err="1"/>
              <a:t>ategu'r</a:t>
            </a:r>
            <a:r>
              <a:rPr lang="en-GB" sz="2400" dirty="0"/>
              <a:t> </a:t>
            </a:r>
            <a:r>
              <a:rPr lang="en-GB" sz="2400" dirty="0" err="1"/>
              <a:t>materion</a:t>
            </a:r>
            <a:r>
              <a:rPr lang="en-GB" sz="2400" dirty="0"/>
              <a:t> hynny?</a:t>
            </a:r>
          </a:p>
          <a:p>
            <a:r>
              <a:rPr lang="en-GB" sz="2400" dirty="0"/>
              <a:t>Beth </a:t>
            </a:r>
            <a:r>
              <a:rPr lang="en-GB" sz="2400" dirty="0" err="1"/>
              <a:t>yw</a:t>
            </a:r>
            <a:r>
              <a:rPr lang="en-GB" sz="2400" dirty="0"/>
              <a:t> eich </a:t>
            </a:r>
            <a:r>
              <a:rPr lang="en-GB" sz="2400" dirty="0" err="1"/>
              <a:t>casgliad</a:t>
            </a:r>
            <a:r>
              <a:rPr lang="en-GB" sz="2400" dirty="0"/>
              <a:t> </a:t>
            </a:r>
            <a:r>
              <a:rPr lang="en-GB" sz="2400" dirty="0" err="1"/>
              <a:t>ynghylch</a:t>
            </a:r>
            <a:r>
              <a:rPr lang="en-GB" sz="2400" dirty="0"/>
              <a:t> pa mor </a:t>
            </a:r>
            <a:r>
              <a:rPr lang="en-GB" sz="2400" dirty="0" err="1"/>
              <a:t>hawdd</a:t>
            </a:r>
            <a:r>
              <a:rPr lang="en-GB" sz="2400" dirty="0"/>
              <a:t>/</a:t>
            </a:r>
            <a:r>
              <a:rPr lang="en-GB" sz="2400" dirty="0" err="1"/>
              <a:t>anodd</a:t>
            </a:r>
            <a:r>
              <a:rPr lang="en-GB" sz="2400" dirty="0"/>
              <a:t> y gallai fod i </a:t>
            </a:r>
            <a:r>
              <a:rPr lang="en-GB" sz="2400" dirty="0" err="1"/>
              <a:t>weithredu’r</a:t>
            </a:r>
            <a:r>
              <a:rPr lang="en-GB" sz="2400" dirty="0"/>
              <a:t> </a:t>
            </a:r>
            <a:r>
              <a:rPr lang="en-GB" sz="2400" dirty="0" err="1"/>
              <a:t>newidiadau</a:t>
            </a:r>
            <a:r>
              <a:rPr lang="en-GB" sz="2400" dirty="0"/>
              <a:t> sydd eu </a:t>
            </a:r>
            <a:r>
              <a:rPr lang="en-GB" sz="2400" dirty="0" err="1"/>
              <a:t>hangen</a:t>
            </a:r>
            <a:r>
              <a:rPr lang="en-GB" sz="2400" dirty="0"/>
              <a:t> yn yr adroddiad?</a:t>
            </a:r>
          </a:p>
        </p:txBody>
      </p:sp>
    </p:spTree>
    <p:extLst>
      <p:ext uri="{BB962C8B-B14F-4D97-AF65-F5344CB8AC3E}">
        <p14:creationId xmlns:p14="http://schemas.microsoft.com/office/powerpoint/2010/main" val="16350159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C257B-880B-CCEE-8A07-A9417FFA592E}"/>
              </a:ext>
            </a:extLst>
          </p:cNvPr>
          <p:cNvSpPr>
            <a:spLocks noGrp="1"/>
          </p:cNvSpPr>
          <p:nvPr>
            <p:ph type="title"/>
          </p:nvPr>
        </p:nvSpPr>
        <p:spPr/>
        <p:txBody>
          <a:bodyPr/>
          <a:lstStyle/>
          <a:p>
            <a:endParaRPr lang="en-GB" dirty="0"/>
          </a:p>
        </p:txBody>
      </p:sp>
      <p:pic>
        <p:nvPicPr>
          <p:cNvPr id="6" name="Picture 5">
            <a:extLst>
              <a:ext uri="{FF2B5EF4-FFF2-40B4-BE49-F238E27FC236}">
                <a16:creationId xmlns:a16="http://schemas.microsoft.com/office/drawing/2014/main" id="{19E74CF1-5F60-5EFD-14F1-17697B37C84B}"/>
              </a:ext>
            </a:extLst>
          </p:cNvPr>
          <p:cNvPicPr>
            <a:picLocks noChangeAspect="1"/>
          </p:cNvPicPr>
          <p:nvPr/>
        </p:nvPicPr>
        <p:blipFill>
          <a:blip r:embed="rId3"/>
          <a:stretch>
            <a:fillRect/>
          </a:stretch>
        </p:blipFill>
        <p:spPr>
          <a:xfrm>
            <a:off x="0" y="0"/>
            <a:ext cx="5754624" cy="3584448"/>
          </a:xfrm>
          <a:prstGeom prst="rect">
            <a:avLst/>
          </a:prstGeom>
        </p:spPr>
      </p:pic>
      <p:pic>
        <p:nvPicPr>
          <p:cNvPr id="8" name="Picture 7">
            <a:extLst>
              <a:ext uri="{FF2B5EF4-FFF2-40B4-BE49-F238E27FC236}">
                <a16:creationId xmlns:a16="http://schemas.microsoft.com/office/drawing/2014/main" id="{664FC5A0-B862-C055-5BF5-722A7B181A41}"/>
              </a:ext>
            </a:extLst>
          </p:cNvPr>
          <p:cNvPicPr>
            <a:picLocks noChangeAspect="1"/>
          </p:cNvPicPr>
          <p:nvPr/>
        </p:nvPicPr>
        <p:blipFill>
          <a:blip r:embed="rId4"/>
          <a:stretch>
            <a:fillRect/>
          </a:stretch>
        </p:blipFill>
        <p:spPr>
          <a:xfrm>
            <a:off x="5632704" y="3395599"/>
            <a:ext cx="6498336" cy="3584448"/>
          </a:xfrm>
          <a:prstGeom prst="rect">
            <a:avLst/>
          </a:prstGeom>
        </p:spPr>
      </p:pic>
      <p:pic>
        <p:nvPicPr>
          <p:cNvPr id="10" name="Content Placeholder 9">
            <a:extLst>
              <a:ext uri="{FF2B5EF4-FFF2-40B4-BE49-F238E27FC236}">
                <a16:creationId xmlns:a16="http://schemas.microsoft.com/office/drawing/2014/main" id="{5B1E000F-993C-A006-533B-E5EC964AEBB8}"/>
              </a:ext>
            </a:extLst>
          </p:cNvPr>
          <p:cNvPicPr>
            <a:picLocks noGrp="1" noChangeAspect="1"/>
          </p:cNvPicPr>
          <p:nvPr>
            <p:ph sz="half" idx="1"/>
          </p:nvPr>
        </p:nvPicPr>
        <p:blipFill>
          <a:blip r:embed="rId5"/>
          <a:stretch>
            <a:fillRect/>
          </a:stretch>
        </p:blipFill>
        <p:spPr>
          <a:xfrm>
            <a:off x="0" y="3429000"/>
            <a:ext cx="5754624" cy="3814712"/>
          </a:xfrm>
        </p:spPr>
      </p:pic>
      <p:sp>
        <p:nvSpPr>
          <p:cNvPr id="4" name="Content Placeholder 3">
            <a:extLst>
              <a:ext uri="{FF2B5EF4-FFF2-40B4-BE49-F238E27FC236}">
                <a16:creationId xmlns:a16="http://schemas.microsoft.com/office/drawing/2014/main" id="{F46BD579-08DF-078C-C2D5-FEAAD1772133}"/>
              </a:ext>
            </a:extLst>
          </p:cNvPr>
          <p:cNvSpPr>
            <a:spLocks noGrp="1"/>
          </p:cNvSpPr>
          <p:nvPr>
            <p:ph sz="half" idx="2"/>
          </p:nvPr>
        </p:nvSpPr>
        <p:spPr>
          <a:xfrm>
            <a:off x="5632704" y="1825625"/>
            <a:ext cx="5721096" cy="4351338"/>
          </a:xfrm>
        </p:spPr>
        <p:txBody>
          <a:bodyPr/>
          <a:lstStyle/>
          <a:p>
            <a:endParaRPr lang="en-GB" dirty="0"/>
          </a:p>
        </p:txBody>
      </p:sp>
      <p:pic>
        <p:nvPicPr>
          <p:cNvPr id="11" name="Picture 10">
            <a:extLst>
              <a:ext uri="{FF2B5EF4-FFF2-40B4-BE49-F238E27FC236}">
                <a16:creationId xmlns:a16="http://schemas.microsoft.com/office/drawing/2014/main" id="{58D5EE56-57E2-E137-1409-33AA7BCF41F7}"/>
              </a:ext>
            </a:extLst>
          </p:cNvPr>
          <p:cNvPicPr>
            <a:picLocks noChangeAspect="1"/>
          </p:cNvPicPr>
          <p:nvPr/>
        </p:nvPicPr>
        <p:blipFill>
          <a:blip r:embed="rId6"/>
          <a:stretch>
            <a:fillRect/>
          </a:stretch>
        </p:blipFill>
        <p:spPr>
          <a:xfrm>
            <a:off x="5742432" y="19463"/>
            <a:ext cx="6388608" cy="3409537"/>
          </a:xfrm>
          <a:prstGeom prst="rect">
            <a:avLst/>
          </a:prstGeom>
        </p:spPr>
      </p:pic>
    </p:spTree>
    <p:extLst>
      <p:ext uri="{BB962C8B-B14F-4D97-AF65-F5344CB8AC3E}">
        <p14:creationId xmlns:p14="http://schemas.microsoft.com/office/powerpoint/2010/main" val="42920562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D767C-B614-2377-995F-A00B5AFE75C8}"/>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E9CD9B82-1D84-503C-3796-0C52D316CEA0}"/>
              </a:ext>
            </a:extLst>
          </p:cNvPr>
          <p:cNvPicPr>
            <a:picLocks noGrp="1" noChangeAspect="1"/>
          </p:cNvPicPr>
          <p:nvPr>
            <p:ph sz="half" idx="2"/>
          </p:nvPr>
        </p:nvPicPr>
        <p:blipFill>
          <a:blip r:embed="rId3"/>
          <a:stretch>
            <a:fillRect/>
          </a:stretch>
        </p:blipFill>
        <p:spPr>
          <a:xfrm>
            <a:off x="5754623" y="3429000"/>
            <a:ext cx="6437376" cy="3469631"/>
          </a:xfrm>
        </p:spPr>
      </p:pic>
      <p:pic>
        <p:nvPicPr>
          <p:cNvPr id="6" name="Picture 5">
            <a:extLst>
              <a:ext uri="{FF2B5EF4-FFF2-40B4-BE49-F238E27FC236}">
                <a16:creationId xmlns:a16="http://schemas.microsoft.com/office/drawing/2014/main" id="{E15BF365-5FC8-9648-4D64-6E8FD08C06BB}"/>
              </a:ext>
            </a:extLst>
          </p:cNvPr>
          <p:cNvPicPr>
            <a:picLocks noChangeAspect="1"/>
          </p:cNvPicPr>
          <p:nvPr/>
        </p:nvPicPr>
        <p:blipFill>
          <a:blip r:embed="rId4"/>
          <a:stretch>
            <a:fillRect/>
          </a:stretch>
        </p:blipFill>
        <p:spPr>
          <a:xfrm>
            <a:off x="0" y="0"/>
            <a:ext cx="5754624" cy="3584448"/>
          </a:xfrm>
          <a:prstGeom prst="rect">
            <a:avLst/>
          </a:prstGeom>
        </p:spPr>
      </p:pic>
      <p:pic>
        <p:nvPicPr>
          <p:cNvPr id="10" name="Content Placeholder 9">
            <a:extLst>
              <a:ext uri="{FF2B5EF4-FFF2-40B4-BE49-F238E27FC236}">
                <a16:creationId xmlns:a16="http://schemas.microsoft.com/office/drawing/2014/main" id="{35494239-3023-9296-9E85-3BDB5796CE79}"/>
              </a:ext>
            </a:extLst>
          </p:cNvPr>
          <p:cNvPicPr>
            <a:picLocks noGrp="1" noChangeAspect="1"/>
          </p:cNvPicPr>
          <p:nvPr>
            <p:ph sz="half" idx="1"/>
          </p:nvPr>
        </p:nvPicPr>
        <p:blipFill>
          <a:blip r:embed="rId5"/>
          <a:stretch>
            <a:fillRect/>
          </a:stretch>
        </p:blipFill>
        <p:spPr>
          <a:xfrm>
            <a:off x="0" y="3618274"/>
            <a:ext cx="5754624" cy="3239726"/>
          </a:xfrm>
        </p:spPr>
      </p:pic>
      <p:pic>
        <p:nvPicPr>
          <p:cNvPr id="12" name="Picture 11">
            <a:extLst>
              <a:ext uri="{FF2B5EF4-FFF2-40B4-BE49-F238E27FC236}">
                <a16:creationId xmlns:a16="http://schemas.microsoft.com/office/drawing/2014/main" id="{E0ADCAEE-A7B3-8570-4752-157C89BB8F47}"/>
              </a:ext>
            </a:extLst>
          </p:cNvPr>
          <p:cNvPicPr>
            <a:picLocks noChangeAspect="1"/>
          </p:cNvPicPr>
          <p:nvPr/>
        </p:nvPicPr>
        <p:blipFill>
          <a:blip r:embed="rId6"/>
          <a:stretch>
            <a:fillRect/>
          </a:stretch>
        </p:blipFill>
        <p:spPr>
          <a:xfrm>
            <a:off x="5754624" y="26581"/>
            <a:ext cx="6437376" cy="3584448"/>
          </a:xfrm>
          <a:prstGeom prst="rect">
            <a:avLst/>
          </a:prstGeom>
        </p:spPr>
      </p:pic>
    </p:spTree>
    <p:extLst>
      <p:ext uri="{BB962C8B-B14F-4D97-AF65-F5344CB8AC3E}">
        <p14:creationId xmlns:p14="http://schemas.microsoft.com/office/powerpoint/2010/main" val="8518516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C082-AD99-EDD4-C5B5-4BC39F75DFA5}"/>
              </a:ext>
            </a:extLst>
          </p:cNvPr>
          <p:cNvSpPr>
            <a:spLocks noGrp="1"/>
          </p:cNvSpPr>
          <p:nvPr>
            <p:ph type="title"/>
          </p:nvPr>
        </p:nvSpPr>
        <p:spPr/>
        <p:txBody>
          <a:bodyPr>
            <a:normAutofit/>
          </a:bodyPr>
          <a:lstStyle/>
          <a:p>
            <a:r>
              <a:rPr lang="en-GB" sz="2000" dirty="0" err="1"/>
              <a:t>Gallwch</a:t>
            </a:r>
            <a:r>
              <a:rPr lang="en-GB" sz="2000" dirty="0"/>
              <a:t> </a:t>
            </a:r>
            <a:r>
              <a:rPr lang="en-GB" sz="2000" dirty="0" err="1"/>
              <a:t>defnyddio</a:t>
            </a:r>
            <a:r>
              <a:rPr lang="en-GB" sz="2000" dirty="0"/>
              <a:t> dull Bronfenbrenner i </a:t>
            </a:r>
            <a:r>
              <a:rPr lang="en-GB" sz="2000" dirty="0" err="1"/>
              <a:t>ystyried</a:t>
            </a:r>
            <a:r>
              <a:rPr lang="en-GB" sz="2000" dirty="0"/>
              <a:t> y </a:t>
            </a:r>
            <a:r>
              <a:rPr lang="en-GB" sz="2000" dirty="0" err="1"/>
              <a:t>materion</a:t>
            </a:r>
            <a:r>
              <a:rPr lang="en-GB" sz="2000" dirty="0"/>
              <a:t> sy’n ymwneud â’r adroddiadau a sut y mae wedi/gallai </a:t>
            </a:r>
            <a:r>
              <a:rPr lang="en-GB" sz="2000" dirty="0" err="1"/>
              <a:t>effeithio</a:t>
            </a:r>
            <a:r>
              <a:rPr lang="en-GB" sz="2000" dirty="0"/>
              <a:t> ar blant yn y </a:t>
            </a:r>
            <a:r>
              <a:rPr lang="en-GB" sz="2000" dirty="0" err="1"/>
              <a:t>blynyddoedd</a:t>
            </a:r>
            <a:r>
              <a:rPr lang="en-GB" sz="2000" dirty="0"/>
              <a:t> cynnar</a:t>
            </a:r>
          </a:p>
        </p:txBody>
      </p:sp>
      <p:sp>
        <p:nvSpPr>
          <p:cNvPr id="4" name="Content Placeholder 3">
            <a:extLst>
              <a:ext uri="{FF2B5EF4-FFF2-40B4-BE49-F238E27FC236}">
                <a16:creationId xmlns:a16="http://schemas.microsoft.com/office/drawing/2014/main" id="{CBE475FE-A17F-84AD-AD05-E7739CE3D5E5}"/>
              </a:ext>
            </a:extLst>
          </p:cNvPr>
          <p:cNvSpPr>
            <a:spLocks noGrp="1"/>
          </p:cNvSpPr>
          <p:nvPr>
            <p:ph sz="half" idx="2"/>
          </p:nvPr>
        </p:nvSpPr>
        <p:spPr/>
        <p:txBody>
          <a:bodyPr/>
          <a:lstStyle/>
          <a:p>
            <a:endParaRPr lang="en-GB"/>
          </a:p>
        </p:txBody>
      </p:sp>
      <p:pic>
        <p:nvPicPr>
          <p:cNvPr id="1026" name="Picture 2" descr="Bronfenbrenner's Ecological Systems Theory">
            <a:extLst>
              <a:ext uri="{FF2B5EF4-FFF2-40B4-BE49-F238E27FC236}">
                <a16:creationId xmlns:a16="http://schemas.microsoft.com/office/drawing/2014/main" id="{8C4FC4C1-E742-D101-BD9E-7ED9ED51437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874709" y="1515173"/>
            <a:ext cx="7817931" cy="5167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9863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4342-3369-F543-4148-C842C61ABAFD}"/>
              </a:ext>
            </a:extLst>
          </p:cNvPr>
          <p:cNvSpPr>
            <a:spLocks noGrp="1"/>
          </p:cNvSpPr>
          <p:nvPr>
            <p:ph type="title"/>
          </p:nvPr>
        </p:nvSpPr>
        <p:spPr/>
        <p:txBody>
          <a:bodyPr>
            <a:normAutofit/>
          </a:bodyPr>
          <a:lstStyle/>
          <a:p>
            <a:r>
              <a:rPr lang="en-GB" sz="2400" dirty="0">
                <a:solidFill>
                  <a:srgbClr val="0070C0"/>
                </a:solidFill>
              </a:rPr>
              <a:t>Use a Bronfenbrenner approach to consider the issues related to a report and how it has/may impact on children in the early years</a:t>
            </a:r>
          </a:p>
        </p:txBody>
      </p:sp>
      <p:pic>
        <p:nvPicPr>
          <p:cNvPr id="4" name="Picture 2" descr="Bronfenbrenner's Ecological Systems Theory">
            <a:extLst>
              <a:ext uri="{FF2B5EF4-FFF2-40B4-BE49-F238E27FC236}">
                <a16:creationId xmlns:a16="http://schemas.microsoft.com/office/drawing/2014/main" id="{979E0824-A5B2-FCA1-F051-ACD6D98F61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804160" y="1415224"/>
            <a:ext cx="6146695" cy="5442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3602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FB222-3F09-2FB6-7A30-F1C05EF59755}"/>
              </a:ext>
            </a:extLst>
          </p:cNvPr>
          <p:cNvSpPr>
            <a:spLocks noGrp="1"/>
          </p:cNvSpPr>
          <p:nvPr>
            <p:ph type="title"/>
          </p:nvPr>
        </p:nvSpPr>
        <p:spPr/>
        <p:txBody>
          <a:bodyPr/>
          <a:lstStyle/>
          <a:p>
            <a:r>
              <a:rPr lang="en-GB" dirty="0" err="1"/>
              <a:t>Cydfeirnodi</a:t>
            </a:r>
            <a:r>
              <a:rPr lang="en-GB" dirty="0"/>
              <a:t> / References	</a:t>
            </a:r>
          </a:p>
        </p:txBody>
      </p:sp>
      <p:sp>
        <p:nvSpPr>
          <p:cNvPr id="3" name="Content Placeholder 2">
            <a:extLst>
              <a:ext uri="{FF2B5EF4-FFF2-40B4-BE49-F238E27FC236}">
                <a16:creationId xmlns:a16="http://schemas.microsoft.com/office/drawing/2014/main" id="{7D485578-3C9F-ACF5-5DD6-D78D59CB76BE}"/>
              </a:ext>
            </a:extLst>
          </p:cNvPr>
          <p:cNvSpPr>
            <a:spLocks noGrp="1"/>
          </p:cNvSpPr>
          <p:nvPr>
            <p:ph idx="1"/>
          </p:nvPr>
        </p:nvSpPr>
        <p:spPr>
          <a:xfrm>
            <a:off x="508416" y="1390884"/>
            <a:ext cx="10515600" cy="4351338"/>
          </a:xfrm>
        </p:spPr>
        <p:txBody>
          <a:bodyPr>
            <a:normAutofit fontScale="92500" lnSpcReduction="10000"/>
          </a:bodyPr>
          <a:lstStyle/>
          <a:p>
            <a:r>
              <a:rPr lang="en-GB" sz="2400" dirty="0">
                <a:effectLst/>
                <a:latin typeface="+mj-lt"/>
                <a:ea typeface="Calibri" panose="020F0502020204030204" pitchFamily="34" charset="0"/>
                <a:cs typeface="Arial" panose="020B0604020202020204" pitchFamily="34" charset="0"/>
              </a:rPr>
              <a:t>Bush, T. (2011) </a:t>
            </a:r>
            <a:r>
              <a:rPr lang="en-GB" sz="2400" i="1" dirty="0">
                <a:effectLst/>
                <a:latin typeface="+mj-lt"/>
                <a:ea typeface="Calibri" panose="020F0502020204030204" pitchFamily="34" charset="0"/>
                <a:cs typeface="Arial" panose="020B0604020202020204" pitchFamily="34" charset="0"/>
              </a:rPr>
              <a:t>Theories of Educational Leadership and Management. </a:t>
            </a:r>
            <a:r>
              <a:rPr lang="en-GB" sz="2400" dirty="0">
                <a:effectLst/>
                <a:latin typeface="+mj-lt"/>
                <a:ea typeface="Calibri" panose="020F0502020204030204" pitchFamily="34" charset="0"/>
                <a:cs typeface="Arial" panose="020B0604020202020204" pitchFamily="34" charset="0"/>
              </a:rPr>
              <a:t>London: SAGE Publications.</a:t>
            </a:r>
          </a:p>
          <a:p>
            <a:r>
              <a:rPr lang="en-GB" sz="2400" dirty="0">
                <a:effectLst/>
                <a:latin typeface="+mj-lt"/>
                <a:ea typeface="Calibri" panose="020F0502020204030204" pitchFamily="34" charset="0"/>
                <a:cs typeface="Arial" panose="020B0604020202020204" pitchFamily="34" charset="0"/>
              </a:rPr>
              <a:t>Forester, D. </a:t>
            </a:r>
            <a:r>
              <a:rPr lang="en-GB" sz="2400" i="1" dirty="0">
                <a:effectLst/>
                <a:latin typeface="+mj-lt"/>
                <a:ea typeface="Calibri" panose="020F0502020204030204" pitchFamily="34" charset="0"/>
                <a:cs typeface="Arial" panose="020B0604020202020204" pitchFamily="34" charset="0"/>
              </a:rPr>
              <a:t>et al. </a:t>
            </a:r>
            <a:r>
              <a:rPr lang="en-GB" sz="2400" dirty="0">
                <a:effectLst/>
                <a:latin typeface="+mj-lt"/>
                <a:ea typeface="Calibri" panose="020F0502020204030204" pitchFamily="34" charset="0"/>
                <a:cs typeface="Arial" panose="020B0604020202020204" pitchFamily="34" charset="0"/>
              </a:rPr>
              <a:t>(2017) </a:t>
            </a:r>
            <a:r>
              <a:rPr lang="en-GB" sz="2400" i="1" dirty="0">
                <a:effectLst/>
                <a:latin typeface="+mj-lt"/>
                <a:ea typeface="Calibri" panose="020F0502020204030204" pitchFamily="34" charset="0"/>
                <a:cs typeface="Arial" panose="020B0604020202020204" pitchFamily="34" charset="0"/>
              </a:rPr>
              <a:t>An evidence based review of the risks to children who are home educated.</a:t>
            </a:r>
            <a:r>
              <a:rPr lang="en-GB" sz="2400" dirty="0">
                <a:effectLst/>
                <a:latin typeface="+mj-lt"/>
                <a:ea typeface="Calibri" panose="020F0502020204030204" pitchFamily="34" charset="0"/>
                <a:cs typeface="Arial" panose="020B0604020202020204" pitchFamily="34" charset="0"/>
              </a:rPr>
              <a:t> Cardiff. CASCADE</a:t>
            </a:r>
          </a:p>
          <a:p>
            <a:r>
              <a:rPr lang="en-GB" sz="2400" dirty="0">
                <a:latin typeface="+mj-lt"/>
                <a:cs typeface="Arial" panose="020B0604020202020204" pitchFamily="34" charset="0"/>
              </a:rPr>
              <a:t>Parker, P.S. (2020) </a:t>
            </a:r>
            <a:r>
              <a:rPr lang="en-GB" sz="2400" i="1" dirty="0">
                <a:latin typeface="+mj-lt"/>
                <a:cs typeface="Arial" panose="020B0604020202020204" pitchFamily="34" charset="0"/>
              </a:rPr>
              <a:t>Ella Baker’s Catalytic Leadership: A primer on community engagement and communication for social justice</a:t>
            </a:r>
            <a:r>
              <a:rPr lang="en-GB" sz="2400" dirty="0">
                <a:latin typeface="+mj-lt"/>
                <a:cs typeface="Arial" panose="020B0604020202020204" pitchFamily="34" charset="0"/>
              </a:rPr>
              <a:t>. USA. University of California Press</a:t>
            </a:r>
          </a:p>
          <a:p>
            <a:pPr marL="0" indent="0">
              <a:buNone/>
            </a:pPr>
            <a:endParaRPr lang="en-GB" sz="2400" dirty="0">
              <a:latin typeface="+mj-lt"/>
            </a:endParaRPr>
          </a:p>
          <a:p>
            <a:r>
              <a:rPr lang="en-GB" sz="2400" dirty="0">
                <a:latin typeface="+mj-lt"/>
                <a:cs typeface="Arial" panose="020B0604020202020204" pitchFamily="34" charset="0"/>
              </a:rPr>
              <a:t>Siraj-Blatchford, I. and Hallett, E. (2014) </a:t>
            </a:r>
            <a:r>
              <a:rPr lang="en-GB" sz="2400" b="0" i="1" dirty="0">
                <a:effectLst/>
                <a:latin typeface="+mj-lt"/>
              </a:rPr>
              <a:t>Effective and Caring Leadership in the Early Years. </a:t>
            </a:r>
            <a:r>
              <a:rPr lang="en-GB" sz="2400" b="0" dirty="0">
                <a:effectLst/>
                <a:latin typeface="+mj-lt"/>
              </a:rPr>
              <a:t>London. Sage</a:t>
            </a:r>
          </a:p>
          <a:p>
            <a:pPr marL="0" indent="0">
              <a:buNone/>
            </a:pPr>
            <a:endParaRPr lang="en-GB" sz="2400" dirty="0">
              <a:latin typeface="+mj-lt"/>
              <a:cs typeface="Arial" panose="020B0604020202020204" pitchFamily="34" charset="0"/>
            </a:endParaRPr>
          </a:p>
          <a:p>
            <a:r>
              <a:rPr lang="en-GB" sz="2400" dirty="0">
                <a:latin typeface="+mj-lt"/>
              </a:rPr>
              <a:t>Toomer, J.  </a:t>
            </a:r>
            <a:r>
              <a:rPr lang="en-GB" sz="2400" i="1" dirty="0">
                <a:latin typeface="+mj-lt"/>
              </a:rPr>
              <a:t>et al. </a:t>
            </a:r>
            <a:r>
              <a:rPr lang="en-GB" sz="2400" dirty="0">
                <a:latin typeface="+mj-lt"/>
              </a:rPr>
              <a:t>(2018) </a:t>
            </a:r>
            <a:r>
              <a:rPr lang="en-GB" sz="2400" i="1" dirty="0">
                <a:solidFill>
                  <a:srgbClr val="0F1111"/>
                </a:solidFill>
                <a:effectLst/>
                <a:latin typeface="+mj-lt"/>
              </a:rPr>
              <a:t>The Catalyst Effect: 12 Skills and </a:t>
            </a:r>
            <a:r>
              <a:rPr lang="en-GB" sz="2400" i="1" dirty="0" err="1">
                <a:solidFill>
                  <a:srgbClr val="0F1111"/>
                </a:solidFill>
                <a:effectLst/>
                <a:latin typeface="+mj-lt"/>
              </a:rPr>
              <a:t>Behaviors</a:t>
            </a:r>
            <a:r>
              <a:rPr lang="en-GB" sz="2400" i="1" dirty="0">
                <a:solidFill>
                  <a:srgbClr val="0F1111"/>
                </a:solidFill>
                <a:effectLst/>
                <a:latin typeface="+mj-lt"/>
              </a:rPr>
              <a:t> to Boost your Impact and Elevate Team Performance. </a:t>
            </a:r>
            <a:r>
              <a:rPr lang="en-GB" sz="2400" dirty="0">
                <a:solidFill>
                  <a:srgbClr val="0F1111"/>
                </a:solidFill>
                <a:effectLst/>
                <a:latin typeface="+mj-lt"/>
              </a:rPr>
              <a:t>London. Emerald Publishing.</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27719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04ABE-1444-873A-F7D6-E03AE12B43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E20CF1-4419-E9F4-3C37-980B1145C7B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583453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d7bbc2b-1d05-4a2b-aef3-b6f0207d164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5" ma:contentTypeDescription="Create a new document." ma:contentTypeScope="" ma:versionID="5845f045a99b255c8910f1b115e31ea7">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3aeed0ef1fa2194c8d3c89c385b31086"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6238150-8D3F-46E5-BCD0-3773ACBFE6A4}">
  <ds:schemaRefs>
    <ds:schemaRef ds:uri="d6f7a6e2-a2bb-432a-b406-760b1b1769a2"/>
    <ds:schemaRef ds:uri="dd7bbc2b-1d05-4a2b-aef3-b6f0207d164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5F5F142-F7CF-425B-B1AF-4B61B578DC1F}">
  <ds:schemaRefs>
    <ds:schemaRef ds:uri="http://schemas.microsoft.com/sharepoint/v3/contenttype/forms"/>
  </ds:schemaRefs>
</ds:datastoreItem>
</file>

<file path=customXml/itemProps3.xml><?xml version="1.0" encoding="utf-8"?>
<ds:datastoreItem xmlns:ds="http://schemas.openxmlformats.org/officeDocument/2006/customXml" ds:itemID="{8747442D-3B54-4FF7-908E-7C21C5A4308C}">
  <ds:schemaRefs>
    <ds:schemaRef ds:uri="d6f7a6e2-a2bb-432a-b406-760b1b1769a2"/>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748</TotalTime>
  <Words>7563</Words>
  <Application>Microsoft Office PowerPoint</Application>
  <PresentationFormat>Widescreen</PresentationFormat>
  <Paragraphs>499</Paragraphs>
  <Slides>50</Slides>
  <Notes>41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GuardianTextEgyptian</vt:lpstr>
      <vt:lpstr>Helvetica Neue</vt:lpstr>
      <vt:lpstr>inherit</vt:lpstr>
      <vt:lpstr>VAGRounded</vt:lpstr>
      <vt:lpstr>Arial</vt:lpstr>
      <vt:lpstr>Arial</vt:lpstr>
      <vt:lpstr>Calibri</vt:lpstr>
      <vt:lpstr>Roboto</vt:lpstr>
      <vt:lpstr>Office Theme</vt:lpstr>
      <vt:lpstr>PowerPoint Presentation</vt:lpstr>
      <vt:lpstr>   Recap: Dull arweinyddiaeth Gatalytig Ella Baker Ella Baker’s Catalytic Leadership approach ‘Strong people don’t need strong leaders’   </vt:lpstr>
      <vt:lpstr>Rheolaeth Control </vt:lpstr>
      <vt:lpstr>Arweinyddiaeth Gatalytig ac ansawdd</vt:lpstr>
      <vt:lpstr> Catalytic Leadership and Quality</vt:lpstr>
      <vt:lpstr>Ymarferion Arweinyddiaeth Catalytig</vt:lpstr>
      <vt:lpstr>Catalytic Leadership Praxis</vt:lpstr>
      <vt:lpstr>Newid/Change</vt:lpstr>
      <vt:lpstr>Yr her                        The challenge</vt:lpstr>
      <vt:lpstr>PowerPoint Presentation</vt:lpstr>
      <vt:lpstr>Yr Effaith Gatalytig The Catalyst Effect</vt:lpstr>
      <vt:lpstr>Yr Effaith Gatalytig The Catalyst Effect</vt:lpstr>
      <vt:lpstr>Yr Effaith Gatalytig The Catalyst Effect</vt:lpstr>
      <vt:lpstr>Yr Effaith Gatalytig   The Catalyst Effect</vt:lpstr>
      <vt:lpstr>Margaret Heffernan:  ‘Why it's time to forget the pecking order at work’. </vt:lpstr>
      <vt:lpstr>Margaret Heffernan</vt:lpstr>
      <vt:lpstr>Margaret Heffernan</vt:lpstr>
      <vt:lpstr>Cyfarparu’r tîm blynyddoedd cynnar i… Equipping the early years team to…</vt:lpstr>
      <vt:lpstr>Arweinyddiaeth Effeithiol a Gofalgar yn y Blynyddoedd Cynnar Effective and Caring Leadership in the Early Years </vt:lpstr>
      <vt:lpstr>PowerPoint Presentation</vt:lpstr>
      <vt:lpstr>    Rhaid bod gwerthoedd craidd yn gadarn o fewn lleoliadau i ganiatâu arweinyddiaeth gatalytig i blannu grwyddau…a thyfu. </vt:lpstr>
      <vt:lpstr>Rhan 2 / Comisiynydd Plant Part 2 / Children’s Comissioner</vt:lpstr>
      <vt:lpstr>Objectives of the lesson</vt:lpstr>
      <vt:lpstr>Achlysuron hanesyddol a newidodd bywydau plant Historical events that changed children’s lives</vt:lpstr>
      <vt:lpstr>Eglantyne Jebb</vt:lpstr>
      <vt:lpstr>Eglantyne Jebb</vt:lpstr>
      <vt:lpstr>Y daith i sefydlu’r CCHUP </vt:lpstr>
      <vt:lpstr> The journey to establishing the UNCRC </vt:lpstr>
      <vt:lpstr>Deddf Hawliau Dynol 1998  Human Rights Act 1998</vt:lpstr>
      <vt:lpstr>Y Bil Hawliau – Mehefin 2022 </vt:lpstr>
      <vt:lpstr>PowerPoint Presentation</vt:lpstr>
      <vt:lpstr>Comisiynwyr Plant Cymru   Children’s Commissioners Wales</vt:lpstr>
      <vt:lpstr>Rocio Cifuentes</vt:lpstr>
      <vt:lpstr>Prif nod y Comisiynydd Plant Cymru</vt:lpstr>
      <vt:lpstr>Principal aim of the Children’s Commissioner for Wales </vt:lpstr>
      <vt:lpstr>Deddf Safonau Gofal 2000/ Care Standards Act 2000</vt:lpstr>
      <vt:lpstr>Cymru/Wales  2001 - 2022</vt:lpstr>
      <vt:lpstr>Objectives of the lesson</vt:lpstr>
      <vt:lpstr>Enghrhaifft: Safbwynt polisi: Addysg Dewisol yn y Catref</vt:lpstr>
      <vt:lpstr>Example: Policy position: Elective Home Education</vt:lpstr>
      <vt:lpstr>PowerPoint Presentation</vt:lpstr>
      <vt:lpstr>PowerPoint Presentation</vt:lpstr>
      <vt:lpstr>PowerPoint Presentation</vt:lpstr>
      <vt:lpstr>Dysgu cyfoedion - Dewiswch adroddiad/safbwynt polisi yn eich grwpiau – cyflwyno i'r dosbarth Peer learning - Pick a report/policy position in your groups – present to class</vt:lpstr>
      <vt:lpstr>PowerPoint Presentation</vt:lpstr>
      <vt:lpstr>PowerPoint Presentation</vt:lpstr>
      <vt:lpstr>Gallwch defnyddio dull Bronfenbrenner i ystyried y materion sy’n ymwneud â’r adroddiadau a sut y mae wedi/gallai effeithio ar blant yn y blynyddoedd cynnar</vt:lpstr>
      <vt:lpstr>Use a Bronfenbrenner approach to consider the issues related to a report and how it has/may impact on children in the early years</vt:lpstr>
      <vt:lpstr>Cydfeirnodi / References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5</cp:revision>
  <dcterms:created xsi:type="dcterms:W3CDTF">2023-01-31T17:44:04Z</dcterms:created>
  <dcterms:modified xsi:type="dcterms:W3CDTF">2023-02-03T12:30:40Z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0x010100F79CC29ABECA4240AC0B18D52B09841D</vt:lpwstr>
  </property>
</Properties>
</file>