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1" r:id="rId1"/>
  </p:sldMasterIdLst>
  <p:notesMasterIdLst>
    <p:notesMasterId r:id="rId15"/>
  </p:notesMasterIdLst>
  <p:sldIdLst>
    <p:sldId id="256" r:id="rId2"/>
    <p:sldId id="267" r:id="rId3"/>
    <p:sldId id="270" r:id="rId4"/>
    <p:sldId id="271" r:id="rId5"/>
    <p:sldId id="258" r:id="rId6"/>
    <p:sldId id="276" r:id="rId7"/>
    <p:sldId id="264" r:id="rId8"/>
    <p:sldId id="260" r:id="rId9"/>
    <p:sldId id="265" r:id="rId10"/>
    <p:sldId id="272" r:id="rId11"/>
    <p:sldId id="273" r:id="rId12"/>
    <p:sldId id="275"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00FF"/>
    <a:srgbClr val="00FA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F8362-6C38-2148-AD67-5045D9D0EB1D}" v="148" dt="2026-07-11T23:54:24.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0" autoAdjust="0"/>
    <p:restoredTop sz="79902" autoAdjust="0"/>
  </p:normalViewPr>
  <p:slideViewPr>
    <p:cSldViewPr snapToGrid="0">
      <p:cViewPr varScale="1">
        <p:scale>
          <a:sx n="53" d="100"/>
          <a:sy n="53" d="100"/>
        </p:scale>
        <p:origin x="184" y="1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D11EF-0506-490C-A0E1-31CB17717F59}" type="doc">
      <dgm:prSet loTypeId="urn:microsoft.com/office/officeart/2005/8/layout/process1" loCatId="process" qsTypeId="urn:microsoft.com/office/officeart/2005/8/quickstyle/simple1" qsCatId="simple" csTypeId="urn:microsoft.com/office/officeart/2005/8/colors/accent1_1" csCatId="accent1"/>
      <dgm:spPr/>
      <dgm:t>
        <a:bodyPr/>
        <a:lstStyle/>
        <a:p>
          <a:endParaRPr lang="en-US"/>
        </a:p>
      </dgm:t>
    </dgm:pt>
    <dgm:pt modelId="{1CC3C49A-6B3D-4EF5-8C9B-01F16AF9F875}">
      <dgm:prSet/>
      <dgm:spPr/>
      <dgm:t>
        <a:bodyPr/>
        <a:lstStyle/>
        <a:p>
          <a:r>
            <a:rPr lang="en-US" dirty="0"/>
            <a:t>Basil's Bakery is a small independent artisan bakery in a retail park in Coventry, UK </a:t>
          </a:r>
          <a:r>
            <a:rPr lang="en-US" dirty="0" err="1"/>
            <a:t>specialising</a:t>
          </a:r>
          <a:r>
            <a:rPr lang="en-US" dirty="0"/>
            <a:t> in high-quality organic cakes, pastries and breads. Since opening in 2015, the business has had a steady growth but its sales are still around 25% down compared to the pre 2020 level following the recovery from the Covid-19 pandemic (Meyer et al., 2022). This presentation explores factors that are causing this stagnation in sales and </a:t>
          </a:r>
          <a:r>
            <a:rPr lang="en-US" dirty="0" err="1"/>
            <a:t>utilises</a:t>
          </a:r>
          <a:r>
            <a:rPr lang="en-US" dirty="0"/>
            <a:t> the 5W2H model, PESTEL analysis and Fishbone Diagram to identify the root causes and provide insight into future business decisions.</a:t>
          </a:r>
        </a:p>
      </dgm:t>
    </dgm:pt>
    <dgm:pt modelId="{E38560FC-9547-4EB8-9F33-DD5A619C53F1}" type="parTrans" cxnId="{A5F72E39-5F83-4EB0-92B1-02C4E5A1AD9E}">
      <dgm:prSet/>
      <dgm:spPr/>
      <dgm:t>
        <a:bodyPr/>
        <a:lstStyle/>
        <a:p>
          <a:endParaRPr lang="en-US"/>
        </a:p>
      </dgm:t>
    </dgm:pt>
    <dgm:pt modelId="{4D38B344-0343-4C89-941A-3EBF095B314A}" type="sibTrans" cxnId="{A5F72E39-5F83-4EB0-92B1-02C4E5A1AD9E}">
      <dgm:prSet/>
      <dgm:spPr/>
      <dgm:t>
        <a:bodyPr/>
        <a:lstStyle/>
        <a:p>
          <a:endParaRPr lang="en-US"/>
        </a:p>
      </dgm:t>
    </dgm:pt>
    <dgm:pt modelId="{B0A3868D-8A90-469C-ACF7-51B0BD4B2BCF}" type="pres">
      <dgm:prSet presAssocID="{934D11EF-0506-490C-A0E1-31CB17717F59}" presName="Name0" presStyleCnt="0">
        <dgm:presLayoutVars>
          <dgm:dir/>
          <dgm:resizeHandles val="exact"/>
        </dgm:presLayoutVars>
      </dgm:prSet>
      <dgm:spPr/>
    </dgm:pt>
    <dgm:pt modelId="{8362AE4F-7BBE-41CF-85F8-0B089D2B93A7}" type="pres">
      <dgm:prSet presAssocID="{1CC3C49A-6B3D-4EF5-8C9B-01F16AF9F875}" presName="node" presStyleLbl="node1" presStyleIdx="0" presStyleCnt="1">
        <dgm:presLayoutVars>
          <dgm:bulletEnabled val="1"/>
        </dgm:presLayoutVars>
      </dgm:prSet>
      <dgm:spPr/>
    </dgm:pt>
  </dgm:ptLst>
  <dgm:cxnLst>
    <dgm:cxn modelId="{A5F72E39-5F83-4EB0-92B1-02C4E5A1AD9E}" srcId="{934D11EF-0506-490C-A0E1-31CB17717F59}" destId="{1CC3C49A-6B3D-4EF5-8C9B-01F16AF9F875}" srcOrd="0" destOrd="0" parTransId="{E38560FC-9547-4EB8-9F33-DD5A619C53F1}" sibTransId="{4D38B344-0343-4C89-941A-3EBF095B314A}"/>
    <dgm:cxn modelId="{030CAE47-C9C3-4008-85B7-AD516FC7047B}" type="presOf" srcId="{934D11EF-0506-490C-A0E1-31CB17717F59}" destId="{B0A3868D-8A90-469C-ACF7-51B0BD4B2BCF}" srcOrd="0" destOrd="0" presId="urn:microsoft.com/office/officeart/2005/8/layout/process1"/>
    <dgm:cxn modelId="{324421F2-3968-4A68-AC7D-8681BC5C52C6}" type="presOf" srcId="{1CC3C49A-6B3D-4EF5-8C9B-01F16AF9F875}" destId="{8362AE4F-7BBE-41CF-85F8-0B089D2B93A7}" srcOrd="0" destOrd="0" presId="urn:microsoft.com/office/officeart/2005/8/layout/process1"/>
    <dgm:cxn modelId="{C9580E60-3C4F-4F30-974E-5DA9B886A082}" type="presParOf" srcId="{B0A3868D-8A90-469C-ACF7-51B0BD4B2BCF}" destId="{8362AE4F-7BBE-41CF-85F8-0B089D2B93A7}"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A73B38-697F-4F24-A3EF-08C5863B1689}" type="doc">
      <dgm:prSet loTypeId="urn:microsoft.com/office/officeart/2005/8/layout/hProcess9" loCatId="process" qsTypeId="urn:microsoft.com/office/officeart/2005/8/quickstyle/simple4" qsCatId="simple" csTypeId="urn:microsoft.com/office/officeart/2005/8/colors/colorful5" csCatId="colorful"/>
      <dgm:spPr/>
      <dgm:t>
        <a:bodyPr/>
        <a:lstStyle/>
        <a:p>
          <a:endParaRPr lang="en-US"/>
        </a:p>
      </dgm:t>
    </dgm:pt>
    <dgm:pt modelId="{9D61C77F-21C2-4E43-94C5-E919A2B770E3}">
      <dgm:prSet/>
      <dgm:spPr/>
      <dgm:t>
        <a:bodyPr/>
        <a:lstStyle/>
        <a:p>
          <a:r>
            <a:rPr lang="en-US" dirty="0"/>
            <a:t>Though COVID-19 restrictions have eased, Basil's Bakery has struggled with sales growth, and revenue is around 25% lower than 2019 (Kirkland, 2025). This is down from a few factors, such as the quieter retail park, more retail units being vacant and redundancies to the local retail workforce. As well, with the rise of hybrid and remote work, there have been fewer people working in the office that are buying meals at the office. The bakery's internal processes are flawed, and it doesn't have a delivery service, with limited staffing making it difficult to handle customer pre-orders (Jalandoni, 2023). Higher rents, utility, insurance and organic ingredient prices have also put financial strain. In total, all these difficulties have affected the revenues, profitability, cash flow, competitive position and long-term viability of the bakery.</a:t>
          </a:r>
        </a:p>
      </dgm:t>
    </dgm:pt>
    <dgm:pt modelId="{675B270C-D0B9-4399-990B-A72F02708DCB}" type="parTrans" cxnId="{C32FDCA8-5668-405F-8F98-BA40DB779316}">
      <dgm:prSet/>
      <dgm:spPr/>
      <dgm:t>
        <a:bodyPr/>
        <a:lstStyle/>
        <a:p>
          <a:endParaRPr lang="en-US"/>
        </a:p>
      </dgm:t>
    </dgm:pt>
    <dgm:pt modelId="{2797DE3D-9418-4910-B14A-9DCDCB0E7FBE}" type="sibTrans" cxnId="{C32FDCA8-5668-405F-8F98-BA40DB779316}">
      <dgm:prSet/>
      <dgm:spPr/>
      <dgm:t>
        <a:bodyPr/>
        <a:lstStyle/>
        <a:p>
          <a:endParaRPr lang="en-US"/>
        </a:p>
      </dgm:t>
    </dgm:pt>
    <dgm:pt modelId="{E55880B5-04B2-45DF-9BB5-661B09F7C5EA}" type="pres">
      <dgm:prSet presAssocID="{0BA73B38-697F-4F24-A3EF-08C5863B1689}" presName="CompostProcess" presStyleCnt="0">
        <dgm:presLayoutVars>
          <dgm:dir/>
          <dgm:resizeHandles val="exact"/>
        </dgm:presLayoutVars>
      </dgm:prSet>
      <dgm:spPr/>
    </dgm:pt>
    <dgm:pt modelId="{81175FBC-1A90-475A-A09F-B8B770A7FA8B}" type="pres">
      <dgm:prSet presAssocID="{0BA73B38-697F-4F24-A3EF-08C5863B1689}" presName="arrow" presStyleLbl="bgShp" presStyleIdx="0" presStyleCnt="1"/>
      <dgm:spPr/>
    </dgm:pt>
    <dgm:pt modelId="{BEE8516B-F625-46E9-94C6-0B6DD020F90E}" type="pres">
      <dgm:prSet presAssocID="{0BA73B38-697F-4F24-A3EF-08C5863B1689}" presName="linearProcess" presStyleCnt="0"/>
      <dgm:spPr/>
    </dgm:pt>
    <dgm:pt modelId="{4B81C717-398E-4743-84B5-544592C7392F}" type="pres">
      <dgm:prSet presAssocID="{9D61C77F-21C2-4E43-94C5-E919A2B770E3}" presName="textNode" presStyleLbl="node1" presStyleIdx="0" presStyleCnt="1">
        <dgm:presLayoutVars>
          <dgm:bulletEnabled val="1"/>
        </dgm:presLayoutVars>
      </dgm:prSet>
      <dgm:spPr/>
    </dgm:pt>
  </dgm:ptLst>
  <dgm:cxnLst>
    <dgm:cxn modelId="{2EFA9001-3174-4F54-A9C5-280FD53E6F29}" type="presOf" srcId="{0BA73B38-697F-4F24-A3EF-08C5863B1689}" destId="{E55880B5-04B2-45DF-9BB5-661B09F7C5EA}" srcOrd="0" destOrd="0" presId="urn:microsoft.com/office/officeart/2005/8/layout/hProcess9"/>
    <dgm:cxn modelId="{7C37712F-D063-49BA-9A62-6B9E2B484EFB}" type="presOf" srcId="{9D61C77F-21C2-4E43-94C5-E919A2B770E3}" destId="{4B81C717-398E-4743-84B5-544592C7392F}" srcOrd="0" destOrd="0" presId="urn:microsoft.com/office/officeart/2005/8/layout/hProcess9"/>
    <dgm:cxn modelId="{C32FDCA8-5668-405F-8F98-BA40DB779316}" srcId="{0BA73B38-697F-4F24-A3EF-08C5863B1689}" destId="{9D61C77F-21C2-4E43-94C5-E919A2B770E3}" srcOrd="0" destOrd="0" parTransId="{675B270C-D0B9-4399-990B-A72F02708DCB}" sibTransId="{2797DE3D-9418-4910-B14A-9DCDCB0E7FBE}"/>
    <dgm:cxn modelId="{FE8A04C6-85FF-4FA5-91C8-5EBB3D23C1BF}" type="presParOf" srcId="{E55880B5-04B2-45DF-9BB5-661B09F7C5EA}" destId="{81175FBC-1A90-475A-A09F-B8B770A7FA8B}" srcOrd="0" destOrd="0" presId="urn:microsoft.com/office/officeart/2005/8/layout/hProcess9"/>
    <dgm:cxn modelId="{6B7DD796-5208-4398-BEB1-4E4B62F41219}" type="presParOf" srcId="{E55880B5-04B2-45DF-9BB5-661B09F7C5EA}" destId="{BEE8516B-F625-46E9-94C6-0B6DD020F90E}" srcOrd="1" destOrd="0" presId="urn:microsoft.com/office/officeart/2005/8/layout/hProcess9"/>
    <dgm:cxn modelId="{2099F353-4C1B-4CEA-9F82-485DB097EE2D}" type="presParOf" srcId="{BEE8516B-F625-46E9-94C6-0B6DD020F90E}" destId="{4B81C717-398E-4743-84B5-544592C7392F}"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B2D51-10F3-4AE2-B7F6-902E8F6838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CD0FAD8-2E3E-42FD-AD6F-58337D569700}">
      <dgm:prSet/>
      <dgm:spPr/>
      <dgm:t>
        <a:bodyPr/>
        <a:lstStyle/>
        <a:p>
          <a:r>
            <a:rPr lang="en-US" dirty="0"/>
            <a:t>The 7 questions of 5W2H model is a structured problem-solving technique that helps to explore a business problem in a logical and systematic way by looking at the nature, causes and impact of the problem (Perkin, 2022). Individual questions help organisations to have a full picture of the issue and understand the underlying reasons, and can be used as evidence to help inform decisions. The 5W2H model gives an insight to Basil's Bakery which shows the basis of its continued sales stagnation.</a:t>
          </a:r>
        </a:p>
      </dgm:t>
    </dgm:pt>
    <dgm:pt modelId="{19B8F9FD-790E-4C82-9BC6-8029A449F8B6}" type="parTrans" cxnId="{5BB44855-E1FD-4AA4-8543-484C4846E435}">
      <dgm:prSet/>
      <dgm:spPr/>
      <dgm:t>
        <a:bodyPr/>
        <a:lstStyle/>
        <a:p>
          <a:endParaRPr lang="en-US"/>
        </a:p>
      </dgm:t>
    </dgm:pt>
    <dgm:pt modelId="{623B8E73-BEF5-48E0-8BEC-3D8308A7228F}" type="sibTrans" cxnId="{5BB44855-E1FD-4AA4-8543-484C4846E435}">
      <dgm:prSet/>
      <dgm:spPr/>
      <dgm:t>
        <a:bodyPr/>
        <a:lstStyle/>
        <a:p>
          <a:endParaRPr lang="en-US"/>
        </a:p>
      </dgm:t>
    </dgm:pt>
    <dgm:pt modelId="{860682C7-C227-478B-B728-254D762899DC}" type="pres">
      <dgm:prSet presAssocID="{F03B2D51-10F3-4AE2-B7F6-902E8F683890}" presName="linear" presStyleCnt="0">
        <dgm:presLayoutVars>
          <dgm:animLvl val="lvl"/>
          <dgm:resizeHandles val="exact"/>
        </dgm:presLayoutVars>
      </dgm:prSet>
      <dgm:spPr/>
    </dgm:pt>
    <dgm:pt modelId="{6FB2CB47-BC24-4712-9F4A-CD77FBA20992}" type="pres">
      <dgm:prSet presAssocID="{9CD0FAD8-2E3E-42FD-AD6F-58337D569700}" presName="parentText" presStyleLbl="node1" presStyleIdx="0" presStyleCnt="1">
        <dgm:presLayoutVars>
          <dgm:chMax val="0"/>
          <dgm:bulletEnabled val="1"/>
        </dgm:presLayoutVars>
      </dgm:prSet>
      <dgm:spPr/>
    </dgm:pt>
  </dgm:ptLst>
  <dgm:cxnLst>
    <dgm:cxn modelId="{5BB44855-E1FD-4AA4-8543-484C4846E435}" srcId="{F03B2D51-10F3-4AE2-B7F6-902E8F683890}" destId="{9CD0FAD8-2E3E-42FD-AD6F-58337D569700}" srcOrd="0" destOrd="0" parTransId="{19B8F9FD-790E-4C82-9BC6-8029A449F8B6}" sibTransId="{623B8E73-BEF5-48E0-8BEC-3D8308A7228F}"/>
    <dgm:cxn modelId="{07B74383-417B-4427-BB3C-3F35E5568935}" type="presOf" srcId="{9CD0FAD8-2E3E-42FD-AD6F-58337D569700}" destId="{6FB2CB47-BC24-4712-9F4A-CD77FBA20992}" srcOrd="0" destOrd="0" presId="urn:microsoft.com/office/officeart/2005/8/layout/vList2"/>
    <dgm:cxn modelId="{339A2DC0-2613-4543-A6BB-ED63A3EE356D}" type="presOf" srcId="{F03B2D51-10F3-4AE2-B7F6-902E8F683890}" destId="{860682C7-C227-478B-B728-254D762899DC}" srcOrd="0" destOrd="0" presId="urn:microsoft.com/office/officeart/2005/8/layout/vList2"/>
    <dgm:cxn modelId="{AB1D7DAE-2696-47EE-B116-D4186D8D891C}" type="presParOf" srcId="{860682C7-C227-478B-B728-254D762899DC}" destId="{6FB2CB47-BC24-4712-9F4A-CD77FBA2099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15E6B1-311B-4FED-AEDB-22FF46A6CE93}"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US"/>
        </a:p>
      </dgm:t>
    </dgm:pt>
    <dgm:pt modelId="{FE4FDC90-1499-4A57-8BD7-F0E608089C7A}">
      <dgm:prSet/>
      <dgm:spPr/>
      <dgm:t>
        <a:bodyPr/>
        <a:lstStyle/>
        <a:p>
          <a:r>
            <a:rPr lang="en-US" dirty="0"/>
            <a:t>What? The main issue is that although COVID-19 restrictions have been lifted, and economic activity is on the rise, sales at Basil's Bakery have been about 25% lower than 2019.</a:t>
          </a:r>
        </a:p>
      </dgm:t>
    </dgm:pt>
    <dgm:pt modelId="{6E41153F-B9F2-431B-90BA-3A7206B0B2E5}" type="parTrans" cxnId="{7D698614-5174-47C1-85C6-EA41632923CC}">
      <dgm:prSet/>
      <dgm:spPr/>
      <dgm:t>
        <a:bodyPr/>
        <a:lstStyle/>
        <a:p>
          <a:endParaRPr lang="en-US"/>
        </a:p>
      </dgm:t>
    </dgm:pt>
    <dgm:pt modelId="{2CA05D79-992A-46AA-B73E-E15880EFB571}" type="sibTrans" cxnId="{7D698614-5174-47C1-85C6-EA41632923CC}">
      <dgm:prSet/>
      <dgm:spPr/>
      <dgm:t>
        <a:bodyPr/>
        <a:lstStyle/>
        <a:p>
          <a:endParaRPr lang="en-US"/>
        </a:p>
      </dgm:t>
    </dgm:pt>
    <dgm:pt modelId="{B7F24638-7660-4FFD-A795-63CC08FADD7B}">
      <dgm:prSet/>
      <dgm:spPr/>
      <dgm:t>
        <a:bodyPr/>
        <a:lstStyle/>
        <a:p>
          <a:r>
            <a:rPr lang="en-US" dirty="0"/>
            <a:t>Why? The drop has been due to fewer customer visits, hybrid and home working, increased operational costs, fewer delivery and pre-order customer service options and evolving consumer purchasing habits.</a:t>
          </a:r>
        </a:p>
      </dgm:t>
    </dgm:pt>
    <dgm:pt modelId="{E916440A-0BED-44AA-B402-E982F8DCB1BB}" type="parTrans" cxnId="{570EB6E2-5C86-4779-B558-96C33A210A17}">
      <dgm:prSet/>
      <dgm:spPr/>
      <dgm:t>
        <a:bodyPr/>
        <a:lstStyle/>
        <a:p>
          <a:endParaRPr lang="en-US"/>
        </a:p>
      </dgm:t>
    </dgm:pt>
    <dgm:pt modelId="{ADDCF323-D42F-424C-8598-563E6CEC1A74}" type="sibTrans" cxnId="{570EB6E2-5C86-4779-B558-96C33A210A17}">
      <dgm:prSet/>
      <dgm:spPr/>
      <dgm:t>
        <a:bodyPr/>
        <a:lstStyle/>
        <a:p>
          <a:endParaRPr lang="en-US"/>
        </a:p>
      </dgm:t>
    </dgm:pt>
    <dgm:pt modelId="{3D3D5E1C-4A45-49E0-80D8-36DF431D4DDF}">
      <dgm:prSet/>
      <dgm:spPr/>
      <dgm:t>
        <a:bodyPr/>
        <a:lstStyle/>
        <a:p>
          <a:r>
            <a:rPr lang="en-US" dirty="0"/>
            <a:t>Where? The issue is Basil's Bakery, which is part of a retail park in Coventry and has seen a fall in footfall, impacting on customer demand.</a:t>
          </a:r>
        </a:p>
      </dgm:t>
    </dgm:pt>
    <dgm:pt modelId="{A96264B2-EB93-418C-AD33-BBE4043A315B}" type="parTrans" cxnId="{7B1291AC-02AC-402F-B10D-1308B0E00321}">
      <dgm:prSet/>
      <dgm:spPr/>
      <dgm:t>
        <a:bodyPr/>
        <a:lstStyle/>
        <a:p>
          <a:endParaRPr lang="en-US"/>
        </a:p>
      </dgm:t>
    </dgm:pt>
    <dgm:pt modelId="{DC3A4F54-426F-4598-A4C2-62375D97A048}" type="sibTrans" cxnId="{7B1291AC-02AC-402F-B10D-1308B0E00321}">
      <dgm:prSet/>
      <dgm:spPr/>
      <dgm:t>
        <a:bodyPr/>
        <a:lstStyle/>
        <a:p>
          <a:endParaRPr lang="en-US"/>
        </a:p>
      </dgm:t>
    </dgm:pt>
    <dgm:pt modelId="{ACC9ECAB-9B5E-4834-99DE-F74A1FC8B9E8}">
      <dgm:prSet/>
      <dgm:spPr/>
      <dgm:t>
        <a:bodyPr/>
        <a:lstStyle/>
        <a:p>
          <a:r>
            <a:rPr lang="en-US" dirty="0"/>
            <a:t>When? The drop in sales started during the COVID-19 pandemic in 2020 and has remained below pre-pandemic levels over the past two years.</a:t>
          </a:r>
        </a:p>
      </dgm:t>
    </dgm:pt>
    <dgm:pt modelId="{F2A0228A-5F50-463F-A990-57DE11292720}" type="parTrans" cxnId="{D6BDE565-3270-4FF0-BB2E-6DFE580DA92B}">
      <dgm:prSet/>
      <dgm:spPr/>
      <dgm:t>
        <a:bodyPr/>
        <a:lstStyle/>
        <a:p>
          <a:endParaRPr lang="en-US"/>
        </a:p>
      </dgm:t>
    </dgm:pt>
    <dgm:pt modelId="{F8220542-8D94-4CE9-8080-F6E1A1A42AE8}" type="sibTrans" cxnId="{D6BDE565-3270-4FF0-BB2E-6DFE580DA92B}">
      <dgm:prSet/>
      <dgm:spPr/>
      <dgm:t>
        <a:bodyPr/>
        <a:lstStyle/>
        <a:p>
          <a:endParaRPr lang="en-US"/>
        </a:p>
      </dgm:t>
    </dgm:pt>
    <dgm:pt modelId="{FD925399-EC96-4C1B-A49D-5D7CEC50AD09}">
      <dgm:prSet/>
      <dgm:spPr/>
      <dgm:t>
        <a:bodyPr/>
        <a:lstStyle/>
        <a:p>
          <a:r>
            <a:rPr lang="en-US" dirty="0"/>
            <a:t>Who? Basil is the owner of the bakery, current customers, prospective customers, and the business's future are all impacted by the problem.</a:t>
          </a:r>
        </a:p>
      </dgm:t>
    </dgm:pt>
    <dgm:pt modelId="{EE3D561D-A0F8-4E06-8FFD-4178581B48DB}" type="parTrans" cxnId="{3171D0F4-43BE-4F26-9DCE-963AD965D3B4}">
      <dgm:prSet/>
      <dgm:spPr/>
      <dgm:t>
        <a:bodyPr/>
        <a:lstStyle/>
        <a:p>
          <a:endParaRPr lang="en-US"/>
        </a:p>
      </dgm:t>
    </dgm:pt>
    <dgm:pt modelId="{87E68D3C-3ADF-42A0-B17B-293E38F4F23A}" type="sibTrans" cxnId="{3171D0F4-43BE-4F26-9DCE-963AD965D3B4}">
      <dgm:prSet/>
      <dgm:spPr/>
      <dgm:t>
        <a:bodyPr/>
        <a:lstStyle/>
        <a:p>
          <a:endParaRPr lang="en-US"/>
        </a:p>
      </dgm:t>
    </dgm:pt>
    <dgm:pt modelId="{6C2E3245-C3DA-47F3-BCD2-C683005B5765}">
      <dgm:prSet/>
      <dgm:spPr/>
      <dgm:t>
        <a:bodyPr/>
        <a:lstStyle/>
        <a:p>
          <a:r>
            <a:rPr lang="en-US" dirty="0"/>
            <a:t>How? The problem has led to a loss of income, loss of profitability, more financial strain, and concerns regarding the bakery's competitiveness.</a:t>
          </a:r>
        </a:p>
      </dgm:t>
    </dgm:pt>
    <dgm:pt modelId="{D6E5C59A-34F8-43E7-9822-F21484846C6A}" type="parTrans" cxnId="{3882DA32-E825-4200-9EB7-D32C2E9B2C10}">
      <dgm:prSet/>
      <dgm:spPr/>
      <dgm:t>
        <a:bodyPr/>
        <a:lstStyle/>
        <a:p>
          <a:endParaRPr lang="en-US"/>
        </a:p>
      </dgm:t>
    </dgm:pt>
    <dgm:pt modelId="{DAE75AE1-F7AC-418B-BC87-EB1186A77DFC}" type="sibTrans" cxnId="{3882DA32-E825-4200-9EB7-D32C2E9B2C10}">
      <dgm:prSet/>
      <dgm:spPr/>
      <dgm:t>
        <a:bodyPr/>
        <a:lstStyle/>
        <a:p>
          <a:endParaRPr lang="en-US"/>
        </a:p>
      </dgm:t>
    </dgm:pt>
    <dgm:pt modelId="{B6D3E2B5-EBE2-4C93-8E0C-2D0CA33B1A45}">
      <dgm:prSet/>
      <dgm:spPr/>
      <dgm:t>
        <a:bodyPr/>
        <a:lstStyle/>
        <a:p>
          <a:r>
            <a:rPr lang="en-US" dirty="0"/>
            <a:t>How Much? The business is still running with a forecasted annual decline of 25% from 2019.</a:t>
          </a:r>
        </a:p>
      </dgm:t>
    </dgm:pt>
    <dgm:pt modelId="{570EC6A3-6716-4086-98D4-9C99B2581FBC}" type="parTrans" cxnId="{ABD5FA9D-8132-4AAB-BE4B-0D0D8B3C3EA6}">
      <dgm:prSet/>
      <dgm:spPr/>
      <dgm:t>
        <a:bodyPr/>
        <a:lstStyle/>
        <a:p>
          <a:endParaRPr lang="en-US"/>
        </a:p>
      </dgm:t>
    </dgm:pt>
    <dgm:pt modelId="{5849A438-5C12-41ED-A9BA-A5DEA733BF92}" type="sibTrans" cxnId="{ABD5FA9D-8132-4AAB-BE4B-0D0D8B3C3EA6}">
      <dgm:prSet/>
      <dgm:spPr/>
      <dgm:t>
        <a:bodyPr/>
        <a:lstStyle/>
        <a:p>
          <a:endParaRPr lang="en-US"/>
        </a:p>
      </dgm:t>
    </dgm:pt>
    <dgm:pt modelId="{BCA175E9-4347-4129-9377-23C4A829AC67}" type="pres">
      <dgm:prSet presAssocID="{7815E6B1-311B-4FED-AEDB-22FF46A6CE93}" presName="Name0" presStyleCnt="0">
        <dgm:presLayoutVars>
          <dgm:dir/>
          <dgm:resizeHandles val="exact"/>
        </dgm:presLayoutVars>
      </dgm:prSet>
      <dgm:spPr/>
    </dgm:pt>
    <dgm:pt modelId="{FB6A85CE-6815-4BCA-A6A3-76E65BC1BF6B}" type="pres">
      <dgm:prSet presAssocID="{FE4FDC90-1499-4A57-8BD7-F0E608089C7A}" presName="node" presStyleLbl="node1" presStyleIdx="0" presStyleCnt="7">
        <dgm:presLayoutVars>
          <dgm:bulletEnabled val="1"/>
        </dgm:presLayoutVars>
      </dgm:prSet>
      <dgm:spPr/>
    </dgm:pt>
    <dgm:pt modelId="{8237620B-F85D-47DE-9EEA-50980B023DE0}" type="pres">
      <dgm:prSet presAssocID="{2CA05D79-992A-46AA-B73E-E15880EFB571}" presName="sibTrans" presStyleCnt="0"/>
      <dgm:spPr/>
    </dgm:pt>
    <dgm:pt modelId="{D2B40FE4-D925-47E3-B0EE-33E2F1A2D4E3}" type="pres">
      <dgm:prSet presAssocID="{B7F24638-7660-4FFD-A795-63CC08FADD7B}" presName="node" presStyleLbl="node1" presStyleIdx="1" presStyleCnt="7">
        <dgm:presLayoutVars>
          <dgm:bulletEnabled val="1"/>
        </dgm:presLayoutVars>
      </dgm:prSet>
      <dgm:spPr/>
    </dgm:pt>
    <dgm:pt modelId="{6D923DB4-20B2-4A4B-84BA-3CF91D32608A}" type="pres">
      <dgm:prSet presAssocID="{ADDCF323-D42F-424C-8598-563E6CEC1A74}" presName="sibTrans" presStyleCnt="0"/>
      <dgm:spPr/>
    </dgm:pt>
    <dgm:pt modelId="{85CB2AA2-2554-48EA-9ACE-B6418FC80684}" type="pres">
      <dgm:prSet presAssocID="{3D3D5E1C-4A45-49E0-80D8-36DF431D4DDF}" presName="node" presStyleLbl="node1" presStyleIdx="2" presStyleCnt="7">
        <dgm:presLayoutVars>
          <dgm:bulletEnabled val="1"/>
        </dgm:presLayoutVars>
      </dgm:prSet>
      <dgm:spPr/>
    </dgm:pt>
    <dgm:pt modelId="{5C486CD5-743D-4498-9CA0-70BE086116AF}" type="pres">
      <dgm:prSet presAssocID="{DC3A4F54-426F-4598-A4C2-62375D97A048}" presName="sibTrans" presStyleCnt="0"/>
      <dgm:spPr/>
    </dgm:pt>
    <dgm:pt modelId="{869F5EF2-0A2D-4ADB-93D9-3B7E0B7530DD}" type="pres">
      <dgm:prSet presAssocID="{ACC9ECAB-9B5E-4834-99DE-F74A1FC8B9E8}" presName="node" presStyleLbl="node1" presStyleIdx="3" presStyleCnt="7">
        <dgm:presLayoutVars>
          <dgm:bulletEnabled val="1"/>
        </dgm:presLayoutVars>
      </dgm:prSet>
      <dgm:spPr/>
    </dgm:pt>
    <dgm:pt modelId="{7092720C-795B-4877-998C-12D5CA9439A9}" type="pres">
      <dgm:prSet presAssocID="{F8220542-8D94-4CE9-8080-F6E1A1A42AE8}" presName="sibTrans" presStyleCnt="0"/>
      <dgm:spPr/>
    </dgm:pt>
    <dgm:pt modelId="{0AF73866-34C0-4896-9C59-3DDA51A8C53C}" type="pres">
      <dgm:prSet presAssocID="{FD925399-EC96-4C1B-A49D-5D7CEC50AD09}" presName="node" presStyleLbl="node1" presStyleIdx="4" presStyleCnt="7">
        <dgm:presLayoutVars>
          <dgm:bulletEnabled val="1"/>
        </dgm:presLayoutVars>
      </dgm:prSet>
      <dgm:spPr/>
    </dgm:pt>
    <dgm:pt modelId="{42A143BC-492A-45B5-B8A5-21C0594E0F1C}" type="pres">
      <dgm:prSet presAssocID="{87E68D3C-3ADF-42A0-B17B-293E38F4F23A}" presName="sibTrans" presStyleCnt="0"/>
      <dgm:spPr/>
    </dgm:pt>
    <dgm:pt modelId="{390829EA-691D-4FD8-B1B7-1B4925BD33D2}" type="pres">
      <dgm:prSet presAssocID="{6C2E3245-C3DA-47F3-BCD2-C683005B5765}" presName="node" presStyleLbl="node1" presStyleIdx="5" presStyleCnt="7">
        <dgm:presLayoutVars>
          <dgm:bulletEnabled val="1"/>
        </dgm:presLayoutVars>
      </dgm:prSet>
      <dgm:spPr/>
    </dgm:pt>
    <dgm:pt modelId="{05D69688-9D44-4204-9AF1-3E95EFCA0443}" type="pres">
      <dgm:prSet presAssocID="{DAE75AE1-F7AC-418B-BC87-EB1186A77DFC}" presName="sibTrans" presStyleCnt="0"/>
      <dgm:spPr/>
    </dgm:pt>
    <dgm:pt modelId="{738A004C-3DDC-44AA-94A3-546FD715418A}" type="pres">
      <dgm:prSet presAssocID="{B6D3E2B5-EBE2-4C93-8E0C-2D0CA33B1A45}" presName="node" presStyleLbl="node1" presStyleIdx="6" presStyleCnt="7">
        <dgm:presLayoutVars>
          <dgm:bulletEnabled val="1"/>
        </dgm:presLayoutVars>
      </dgm:prSet>
      <dgm:spPr/>
    </dgm:pt>
  </dgm:ptLst>
  <dgm:cxnLst>
    <dgm:cxn modelId="{7D698614-5174-47C1-85C6-EA41632923CC}" srcId="{7815E6B1-311B-4FED-AEDB-22FF46A6CE93}" destId="{FE4FDC90-1499-4A57-8BD7-F0E608089C7A}" srcOrd="0" destOrd="0" parTransId="{6E41153F-B9F2-431B-90BA-3A7206B0B2E5}" sibTransId="{2CA05D79-992A-46AA-B73E-E15880EFB571}"/>
    <dgm:cxn modelId="{3882DA32-E825-4200-9EB7-D32C2E9B2C10}" srcId="{7815E6B1-311B-4FED-AEDB-22FF46A6CE93}" destId="{6C2E3245-C3DA-47F3-BCD2-C683005B5765}" srcOrd="5" destOrd="0" parTransId="{D6E5C59A-34F8-43E7-9822-F21484846C6A}" sibTransId="{DAE75AE1-F7AC-418B-BC87-EB1186A77DFC}"/>
    <dgm:cxn modelId="{28CE9638-C279-4582-89C8-A85508082CCE}" type="presOf" srcId="{6C2E3245-C3DA-47F3-BCD2-C683005B5765}" destId="{390829EA-691D-4FD8-B1B7-1B4925BD33D2}" srcOrd="0" destOrd="0" presId="urn:microsoft.com/office/officeart/2005/8/layout/hList6"/>
    <dgm:cxn modelId="{A071753B-2D8D-430F-95A6-E968E7755522}" type="presOf" srcId="{B7F24638-7660-4FFD-A795-63CC08FADD7B}" destId="{D2B40FE4-D925-47E3-B0EE-33E2F1A2D4E3}" srcOrd="0" destOrd="0" presId="urn:microsoft.com/office/officeart/2005/8/layout/hList6"/>
    <dgm:cxn modelId="{7BB5A749-995A-49B1-9065-94F2801AEB29}" type="presOf" srcId="{ACC9ECAB-9B5E-4834-99DE-F74A1FC8B9E8}" destId="{869F5EF2-0A2D-4ADB-93D9-3B7E0B7530DD}" srcOrd="0" destOrd="0" presId="urn:microsoft.com/office/officeart/2005/8/layout/hList6"/>
    <dgm:cxn modelId="{D6BDE565-3270-4FF0-BB2E-6DFE580DA92B}" srcId="{7815E6B1-311B-4FED-AEDB-22FF46A6CE93}" destId="{ACC9ECAB-9B5E-4834-99DE-F74A1FC8B9E8}" srcOrd="3" destOrd="0" parTransId="{F2A0228A-5F50-463F-A990-57DE11292720}" sibTransId="{F8220542-8D94-4CE9-8080-F6E1A1A42AE8}"/>
    <dgm:cxn modelId="{0AFF3178-F527-4BB5-9697-A15D2D137781}" type="presOf" srcId="{7815E6B1-311B-4FED-AEDB-22FF46A6CE93}" destId="{BCA175E9-4347-4129-9377-23C4A829AC67}" srcOrd="0" destOrd="0" presId="urn:microsoft.com/office/officeart/2005/8/layout/hList6"/>
    <dgm:cxn modelId="{471EF483-4247-40E5-A8AA-8F7030CD4C5A}" type="presOf" srcId="{FD925399-EC96-4C1B-A49D-5D7CEC50AD09}" destId="{0AF73866-34C0-4896-9C59-3DDA51A8C53C}" srcOrd="0" destOrd="0" presId="urn:microsoft.com/office/officeart/2005/8/layout/hList6"/>
    <dgm:cxn modelId="{82EBDA8D-D2AB-4069-9A26-7506F2D80837}" type="presOf" srcId="{FE4FDC90-1499-4A57-8BD7-F0E608089C7A}" destId="{FB6A85CE-6815-4BCA-A6A3-76E65BC1BF6B}" srcOrd="0" destOrd="0" presId="urn:microsoft.com/office/officeart/2005/8/layout/hList6"/>
    <dgm:cxn modelId="{ABD5FA9D-8132-4AAB-BE4B-0D0D8B3C3EA6}" srcId="{7815E6B1-311B-4FED-AEDB-22FF46A6CE93}" destId="{B6D3E2B5-EBE2-4C93-8E0C-2D0CA33B1A45}" srcOrd="6" destOrd="0" parTransId="{570EC6A3-6716-4086-98D4-9C99B2581FBC}" sibTransId="{5849A438-5C12-41ED-A9BA-A5DEA733BF92}"/>
    <dgm:cxn modelId="{7B1291AC-02AC-402F-B10D-1308B0E00321}" srcId="{7815E6B1-311B-4FED-AEDB-22FF46A6CE93}" destId="{3D3D5E1C-4A45-49E0-80D8-36DF431D4DDF}" srcOrd="2" destOrd="0" parTransId="{A96264B2-EB93-418C-AD33-BBE4043A315B}" sibTransId="{DC3A4F54-426F-4598-A4C2-62375D97A048}"/>
    <dgm:cxn modelId="{2D0C11BB-0835-43B8-840B-B12A541FFA67}" type="presOf" srcId="{3D3D5E1C-4A45-49E0-80D8-36DF431D4DDF}" destId="{85CB2AA2-2554-48EA-9ACE-B6418FC80684}" srcOrd="0" destOrd="0" presId="urn:microsoft.com/office/officeart/2005/8/layout/hList6"/>
    <dgm:cxn modelId="{CD4CBAC6-CC77-4FC0-9787-96A3097E7C38}" type="presOf" srcId="{B6D3E2B5-EBE2-4C93-8E0C-2D0CA33B1A45}" destId="{738A004C-3DDC-44AA-94A3-546FD715418A}" srcOrd="0" destOrd="0" presId="urn:microsoft.com/office/officeart/2005/8/layout/hList6"/>
    <dgm:cxn modelId="{570EB6E2-5C86-4779-B558-96C33A210A17}" srcId="{7815E6B1-311B-4FED-AEDB-22FF46A6CE93}" destId="{B7F24638-7660-4FFD-A795-63CC08FADD7B}" srcOrd="1" destOrd="0" parTransId="{E916440A-0BED-44AA-B402-E982F8DCB1BB}" sibTransId="{ADDCF323-D42F-424C-8598-563E6CEC1A74}"/>
    <dgm:cxn modelId="{3171D0F4-43BE-4F26-9DCE-963AD965D3B4}" srcId="{7815E6B1-311B-4FED-AEDB-22FF46A6CE93}" destId="{FD925399-EC96-4C1B-A49D-5D7CEC50AD09}" srcOrd="4" destOrd="0" parTransId="{EE3D561D-A0F8-4E06-8FFD-4178581B48DB}" sibTransId="{87E68D3C-3ADF-42A0-B17B-293E38F4F23A}"/>
    <dgm:cxn modelId="{7D3988B1-8150-4EB0-BB6F-588E69F9053A}" type="presParOf" srcId="{BCA175E9-4347-4129-9377-23C4A829AC67}" destId="{FB6A85CE-6815-4BCA-A6A3-76E65BC1BF6B}" srcOrd="0" destOrd="0" presId="urn:microsoft.com/office/officeart/2005/8/layout/hList6"/>
    <dgm:cxn modelId="{2238094F-65C2-47C8-9C06-CEF75A3F2FF5}" type="presParOf" srcId="{BCA175E9-4347-4129-9377-23C4A829AC67}" destId="{8237620B-F85D-47DE-9EEA-50980B023DE0}" srcOrd="1" destOrd="0" presId="urn:microsoft.com/office/officeart/2005/8/layout/hList6"/>
    <dgm:cxn modelId="{8758F35C-1573-46F9-BFB6-0A874FADAA9D}" type="presParOf" srcId="{BCA175E9-4347-4129-9377-23C4A829AC67}" destId="{D2B40FE4-D925-47E3-B0EE-33E2F1A2D4E3}" srcOrd="2" destOrd="0" presId="urn:microsoft.com/office/officeart/2005/8/layout/hList6"/>
    <dgm:cxn modelId="{DF054945-5027-439D-A7F5-6575113090BD}" type="presParOf" srcId="{BCA175E9-4347-4129-9377-23C4A829AC67}" destId="{6D923DB4-20B2-4A4B-84BA-3CF91D32608A}" srcOrd="3" destOrd="0" presId="urn:microsoft.com/office/officeart/2005/8/layout/hList6"/>
    <dgm:cxn modelId="{A746757A-A7E1-48C6-B148-1727A5188910}" type="presParOf" srcId="{BCA175E9-4347-4129-9377-23C4A829AC67}" destId="{85CB2AA2-2554-48EA-9ACE-B6418FC80684}" srcOrd="4" destOrd="0" presId="urn:microsoft.com/office/officeart/2005/8/layout/hList6"/>
    <dgm:cxn modelId="{9E2F48F1-B71A-4BD6-B993-26AC3548B349}" type="presParOf" srcId="{BCA175E9-4347-4129-9377-23C4A829AC67}" destId="{5C486CD5-743D-4498-9CA0-70BE086116AF}" srcOrd="5" destOrd="0" presId="urn:microsoft.com/office/officeart/2005/8/layout/hList6"/>
    <dgm:cxn modelId="{375F47FF-19DF-4E52-BF7E-EBC69B497FB3}" type="presParOf" srcId="{BCA175E9-4347-4129-9377-23C4A829AC67}" destId="{869F5EF2-0A2D-4ADB-93D9-3B7E0B7530DD}" srcOrd="6" destOrd="0" presId="urn:microsoft.com/office/officeart/2005/8/layout/hList6"/>
    <dgm:cxn modelId="{E12C5382-CDAC-4B44-94DA-0D161BD4422A}" type="presParOf" srcId="{BCA175E9-4347-4129-9377-23C4A829AC67}" destId="{7092720C-795B-4877-998C-12D5CA9439A9}" srcOrd="7" destOrd="0" presId="urn:microsoft.com/office/officeart/2005/8/layout/hList6"/>
    <dgm:cxn modelId="{ACE56242-97EC-4253-8008-DA22E8879270}" type="presParOf" srcId="{BCA175E9-4347-4129-9377-23C4A829AC67}" destId="{0AF73866-34C0-4896-9C59-3DDA51A8C53C}" srcOrd="8" destOrd="0" presId="urn:microsoft.com/office/officeart/2005/8/layout/hList6"/>
    <dgm:cxn modelId="{4EFDB6CE-88BB-4436-AEA2-72E1B9626239}" type="presParOf" srcId="{BCA175E9-4347-4129-9377-23C4A829AC67}" destId="{42A143BC-492A-45B5-B8A5-21C0594E0F1C}" srcOrd="9" destOrd="0" presId="urn:microsoft.com/office/officeart/2005/8/layout/hList6"/>
    <dgm:cxn modelId="{67F1495E-7FA2-4DB7-B8B8-0058D2EA4F99}" type="presParOf" srcId="{BCA175E9-4347-4129-9377-23C4A829AC67}" destId="{390829EA-691D-4FD8-B1B7-1B4925BD33D2}" srcOrd="10" destOrd="0" presId="urn:microsoft.com/office/officeart/2005/8/layout/hList6"/>
    <dgm:cxn modelId="{7D12F7C3-A773-4B18-93DF-B810092B67A7}" type="presParOf" srcId="{BCA175E9-4347-4129-9377-23C4A829AC67}" destId="{05D69688-9D44-4204-9AF1-3E95EFCA0443}" srcOrd="11" destOrd="0" presId="urn:microsoft.com/office/officeart/2005/8/layout/hList6"/>
    <dgm:cxn modelId="{74184C0F-1580-4ECD-B895-648762E1BDE7}" type="presParOf" srcId="{BCA175E9-4347-4129-9377-23C4A829AC67}" destId="{738A004C-3DDC-44AA-94A3-546FD715418A}" srcOrd="1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36A93A-B3A7-4135-844E-410E83D3C5B3}" type="doc">
      <dgm:prSet loTypeId="urn:microsoft.com/office/officeart/2005/8/layout/vList5" loCatId="list" qsTypeId="urn:microsoft.com/office/officeart/2005/8/quickstyle/simple1" qsCatId="simple" csTypeId="urn:microsoft.com/office/officeart/2005/8/colors/accent6_1" csCatId="accent6" phldr="1"/>
      <dgm:spPr/>
      <dgm:t>
        <a:bodyPr/>
        <a:lstStyle/>
        <a:p>
          <a:endParaRPr lang="en-US"/>
        </a:p>
      </dgm:t>
    </dgm:pt>
    <dgm:pt modelId="{08F33567-8BB8-42A9-BD00-E2556C79C6D3}">
      <dgm:prSet custT="1"/>
      <dgm:spPr/>
      <dgm:t>
        <a:bodyPr/>
        <a:lstStyle/>
        <a:p>
          <a:r>
            <a:rPr lang="en-US" sz="1050" dirty="0"/>
            <a:t>PESTEL analysis is a strategic tool that looks at the external macro-environmental factors that affect an organisation's performance and decision making (</a:t>
          </a:r>
          <a:r>
            <a:rPr lang="en-US" sz="1050" dirty="0" err="1"/>
            <a:t>Sałek</a:t>
          </a:r>
          <a:r>
            <a:rPr lang="en-US" sz="1050" dirty="0"/>
            <a:t>, 2024). In applying this model opportunities and threats can be identified which are out of the business' direct control.</a:t>
          </a:r>
        </a:p>
      </dgm:t>
    </dgm:pt>
    <dgm:pt modelId="{F1D4FB84-9003-4A67-9628-6A6E75DFFD41}" type="parTrans" cxnId="{F781B730-2B03-4DED-B2DC-6D0F992E41EF}">
      <dgm:prSet/>
      <dgm:spPr/>
      <dgm:t>
        <a:bodyPr/>
        <a:lstStyle/>
        <a:p>
          <a:endParaRPr lang="en-US"/>
        </a:p>
      </dgm:t>
    </dgm:pt>
    <dgm:pt modelId="{4D2387AD-4C75-4795-B6C6-039BE439713B}" type="sibTrans" cxnId="{F781B730-2B03-4DED-B2DC-6D0F992E41EF}">
      <dgm:prSet/>
      <dgm:spPr/>
      <dgm:t>
        <a:bodyPr/>
        <a:lstStyle/>
        <a:p>
          <a:endParaRPr lang="en-US"/>
        </a:p>
      </dgm:t>
    </dgm:pt>
    <dgm:pt modelId="{59FE54DB-C4F5-4DD2-B3FB-65B6A80D0D07}">
      <dgm:prSet custT="1"/>
      <dgm:spPr/>
      <dgm:t>
        <a:bodyPr/>
        <a:lstStyle/>
        <a:p>
          <a:r>
            <a:rPr lang="en-US" sz="1100" b="1" dirty="0"/>
            <a:t>Political:</a:t>
          </a:r>
          <a:r>
            <a:rPr lang="en-US" sz="1100" dirty="0"/>
            <a:t> Increased business rates and the withdrawal of government financial support introduced during the COVID-19 pandemic have increased operating costs. </a:t>
          </a:r>
        </a:p>
      </dgm:t>
    </dgm:pt>
    <dgm:pt modelId="{5A85DB34-B1FA-402E-9792-4EF7BFC68265}" type="parTrans" cxnId="{C4CB7A7A-09D6-49F2-B929-CBB13E24DE34}">
      <dgm:prSet/>
      <dgm:spPr/>
      <dgm:t>
        <a:bodyPr/>
        <a:lstStyle/>
        <a:p>
          <a:endParaRPr lang="en-US"/>
        </a:p>
      </dgm:t>
    </dgm:pt>
    <dgm:pt modelId="{C128949A-4CD0-4D9E-9A34-5B780DF462F5}" type="sibTrans" cxnId="{C4CB7A7A-09D6-49F2-B929-CBB13E24DE34}">
      <dgm:prSet/>
      <dgm:spPr/>
      <dgm:t>
        <a:bodyPr/>
        <a:lstStyle/>
        <a:p>
          <a:endParaRPr lang="en-US"/>
        </a:p>
      </dgm:t>
    </dgm:pt>
    <dgm:pt modelId="{043DC89F-AEC2-4E48-BA55-11B45498BA27}">
      <dgm:prSet custT="1"/>
      <dgm:spPr/>
      <dgm:t>
        <a:bodyPr/>
        <a:lstStyle/>
        <a:p>
          <a:r>
            <a:rPr lang="en-US" sz="1100" b="1"/>
            <a:t>Economic:</a:t>
          </a:r>
          <a:r>
            <a:rPr lang="en-US" sz="1100"/>
            <a:t> Inflation has increased the expense of the organic ingredients and utilities and other overheads, as well as reduced consumer spending that has had a negative impact on customer demand (Salah, 2025). </a:t>
          </a:r>
        </a:p>
      </dgm:t>
    </dgm:pt>
    <dgm:pt modelId="{1902F8B6-1EE5-4AA3-8353-00B586A8DCAC}" type="parTrans" cxnId="{1D36759E-7079-4DB0-9853-2FE862F17BA0}">
      <dgm:prSet/>
      <dgm:spPr/>
      <dgm:t>
        <a:bodyPr/>
        <a:lstStyle/>
        <a:p>
          <a:endParaRPr lang="en-US"/>
        </a:p>
      </dgm:t>
    </dgm:pt>
    <dgm:pt modelId="{0E617BED-378E-4D49-9867-E7B8721B1654}" type="sibTrans" cxnId="{1D36759E-7079-4DB0-9853-2FE862F17BA0}">
      <dgm:prSet/>
      <dgm:spPr/>
      <dgm:t>
        <a:bodyPr/>
        <a:lstStyle/>
        <a:p>
          <a:endParaRPr lang="en-US"/>
        </a:p>
      </dgm:t>
    </dgm:pt>
    <dgm:pt modelId="{BE785495-2C19-4B19-80FF-D9BFEB93A928}">
      <dgm:prSet custT="1"/>
      <dgm:spPr/>
      <dgm:t>
        <a:bodyPr/>
        <a:lstStyle/>
        <a:p>
          <a:r>
            <a:rPr lang="en-US" sz="1100" b="1" dirty="0"/>
            <a:t>Social:</a:t>
          </a:r>
          <a:r>
            <a:rPr lang="en-US" sz="1100" dirty="0"/>
            <a:t> Decreased lunchtime visits to the retail park due to hybrid and remote working, but also a shift in shopping habits and an increased use of online shopping.</a:t>
          </a:r>
        </a:p>
      </dgm:t>
    </dgm:pt>
    <dgm:pt modelId="{70977772-604D-4B38-A867-51F5E969657A}" type="parTrans" cxnId="{304F19A4-B859-4B57-8794-A56761FA2EEA}">
      <dgm:prSet/>
      <dgm:spPr/>
      <dgm:t>
        <a:bodyPr/>
        <a:lstStyle/>
        <a:p>
          <a:endParaRPr lang="en-US"/>
        </a:p>
      </dgm:t>
    </dgm:pt>
    <dgm:pt modelId="{A0A1F536-6AE8-45FC-B449-3AD0522BEF16}" type="sibTrans" cxnId="{304F19A4-B859-4B57-8794-A56761FA2EEA}">
      <dgm:prSet/>
      <dgm:spPr/>
      <dgm:t>
        <a:bodyPr/>
        <a:lstStyle/>
        <a:p>
          <a:endParaRPr lang="en-US"/>
        </a:p>
      </dgm:t>
    </dgm:pt>
    <dgm:pt modelId="{239DCF3E-583C-432F-813D-CAAF2B66EABD}" type="pres">
      <dgm:prSet presAssocID="{AC36A93A-B3A7-4135-844E-410E83D3C5B3}" presName="Name0" presStyleCnt="0">
        <dgm:presLayoutVars>
          <dgm:dir/>
          <dgm:animLvl val="lvl"/>
          <dgm:resizeHandles val="exact"/>
        </dgm:presLayoutVars>
      </dgm:prSet>
      <dgm:spPr/>
    </dgm:pt>
    <dgm:pt modelId="{2AB00577-1FBD-44C4-A67A-8E3C87711D86}" type="pres">
      <dgm:prSet presAssocID="{08F33567-8BB8-42A9-BD00-E2556C79C6D3}" presName="linNode" presStyleCnt="0"/>
      <dgm:spPr/>
    </dgm:pt>
    <dgm:pt modelId="{7DF5FF70-1A2B-4594-A67B-076267A5869F}" type="pres">
      <dgm:prSet presAssocID="{08F33567-8BB8-42A9-BD00-E2556C79C6D3}" presName="parentText" presStyleLbl="node1" presStyleIdx="0" presStyleCnt="4" custScaleX="258996">
        <dgm:presLayoutVars>
          <dgm:chMax val="1"/>
          <dgm:bulletEnabled val="1"/>
        </dgm:presLayoutVars>
      </dgm:prSet>
      <dgm:spPr/>
    </dgm:pt>
    <dgm:pt modelId="{E9C5438F-BCBE-4C6C-9A76-A8DE26E77724}" type="pres">
      <dgm:prSet presAssocID="{4D2387AD-4C75-4795-B6C6-039BE439713B}" presName="sp" presStyleCnt="0"/>
      <dgm:spPr/>
    </dgm:pt>
    <dgm:pt modelId="{EA4B590B-D964-4509-B4A6-2BC72948306E}" type="pres">
      <dgm:prSet presAssocID="{59FE54DB-C4F5-4DD2-B3FB-65B6A80D0D07}" presName="linNode" presStyleCnt="0"/>
      <dgm:spPr/>
    </dgm:pt>
    <dgm:pt modelId="{3BC6E72B-3213-42DF-BC81-948FFD2CAB5F}" type="pres">
      <dgm:prSet presAssocID="{59FE54DB-C4F5-4DD2-B3FB-65B6A80D0D07}" presName="parentText" presStyleLbl="node1" presStyleIdx="1" presStyleCnt="4" custScaleX="258996">
        <dgm:presLayoutVars>
          <dgm:chMax val="1"/>
          <dgm:bulletEnabled val="1"/>
        </dgm:presLayoutVars>
      </dgm:prSet>
      <dgm:spPr/>
    </dgm:pt>
    <dgm:pt modelId="{D6B81940-F17B-46CE-82A4-903919947F59}" type="pres">
      <dgm:prSet presAssocID="{C128949A-4CD0-4D9E-9A34-5B780DF462F5}" presName="sp" presStyleCnt="0"/>
      <dgm:spPr/>
    </dgm:pt>
    <dgm:pt modelId="{1992C6D0-8A04-4069-804F-FE60FC323BB4}" type="pres">
      <dgm:prSet presAssocID="{043DC89F-AEC2-4E48-BA55-11B45498BA27}" presName="linNode" presStyleCnt="0"/>
      <dgm:spPr/>
    </dgm:pt>
    <dgm:pt modelId="{914CBB18-63F7-4F12-8631-67F17BF96EB1}" type="pres">
      <dgm:prSet presAssocID="{043DC89F-AEC2-4E48-BA55-11B45498BA27}" presName="parentText" presStyleLbl="node1" presStyleIdx="2" presStyleCnt="4" custScaleX="258996">
        <dgm:presLayoutVars>
          <dgm:chMax val="1"/>
          <dgm:bulletEnabled val="1"/>
        </dgm:presLayoutVars>
      </dgm:prSet>
      <dgm:spPr/>
    </dgm:pt>
    <dgm:pt modelId="{BE72653F-16FD-4EB2-B97F-511CDD6A2D84}" type="pres">
      <dgm:prSet presAssocID="{0E617BED-378E-4D49-9867-E7B8721B1654}" presName="sp" presStyleCnt="0"/>
      <dgm:spPr/>
    </dgm:pt>
    <dgm:pt modelId="{AF94F5CB-D033-40C3-93F7-034FDE5D81EA}" type="pres">
      <dgm:prSet presAssocID="{BE785495-2C19-4B19-80FF-D9BFEB93A928}" presName="linNode" presStyleCnt="0"/>
      <dgm:spPr/>
    </dgm:pt>
    <dgm:pt modelId="{FA5202A7-1CF0-43E4-B234-71B339982868}" type="pres">
      <dgm:prSet presAssocID="{BE785495-2C19-4B19-80FF-D9BFEB93A928}" presName="parentText" presStyleLbl="node1" presStyleIdx="3" presStyleCnt="4" custScaleX="258996">
        <dgm:presLayoutVars>
          <dgm:chMax val="1"/>
          <dgm:bulletEnabled val="1"/>
        </dgm:presLayoutVars>
      </dgm:prSet>
      <dgm:spPr/>
    </dgm:pt>
  </dgm:ptLst>
  <dgm:cxnLst>
    <dgm:cxn modelId="{E8961605-7A6F-4B8D-BB44-C69123248044}" type="presOf" srcId="{AC36A93A-B3A7-4135-844E-410E83D3C5B3}" destId="{239DCF3E-583C-432F-813D-CAAF2B66EABD}" srcOrd="0" destOrd="0" presId="urn:microsoft.com/office/officeart/2005/8/layout/vList5"/>
    <dgm:cxn modelId="{F781B730-2B03-4DED-B2DC-6D0F992E41EF}" srcId="{AC36A93A-B3A7-4135-844E-410E83D3C5B3}" destId="{08F33567-8BB8-42A9-BD00-E2556C79C6D3}" srcOrd="0" destOrd="0" parTransId="{F1D4FB84-9003-4A67-9628-6A6E75DFFD41}" sibTransId="{4D2387AD-4C75-4795-B6C6-039BE439713B}"/>
    <dgm:cxn modelId="{D0581942-4741-4241-9405-6D970E8426B9}" type="presOf" srcId="{BE785495-2C19-4B19-80FF-D9BFEB93A928}" destId="{FA5202A7-1CF0-43E4-B234-71B339982868}" srcOrd="0" destOrd="0" presId="urn:microsoft.com/office/officeart/2005/8/layout/vList5"/>
    <dgm:cxn modelId="{C4CB7A7A-09D6-49F2-B929-CBB13E24DE34}" srcId="{AC36A93A-B3A7-4135-844E-410E83D3C5B3}" destId="{59FE54DB-C4F5-4DD2-B3FB-65B6A80D0D07}" srcOrd="1" destOrd="0" parTransId="{5A85DB34-B1FA-402E-9792-4EF7BFC68265}" sibTransId="{C128949A-4CD0-4D9E-9A34-5B780DF462F5}"/>
    <dgm:cxn modelId="{1C8F2685-85EB-4163-B601-951A611D3304}" type="presOf" srcId="{043DC89F-AEC2-4E48-BA55-11B45498BA27}" destId="{914CBB18-63F7-4F12-8631-67F17BF96EB1}" srcOrd="0" destOrd="0" presId="urn:microsoft.com/office/officeart/2005/8/layout/vList5"/>
    <dgm:cxn modelId="{1D36759E-7079-4DB0-9853-2FE862F17BA0}" srcId="{AC36A93A-B3A7-4135-844E-410E83D3C5B3}" destId="{043DC89F-AEC2-4E48-BA55-11B45498BA27}" srcOrd="2" destOrd="0" parTransId="{1902F8B6-1EE5-4AA3-8353-00B586A8DCAC}" sibTransId="{0E617BED-378E-4D49-9867-E7B8721B1654}"/>
    <dgm:cxn modelId="{304F19A4-B859-4B57-8794-A56761FA2EEA}" srcId="{AC36A93A-B3A7-4135-844E-410E83D3C5B3}" destId="{BE785495-2C19-4B19-80FF-D9BFEB93A928}" srcOrd="3" destOrd="0" parTransId="{70977772-604D-4B38-A867-51F5E969657A}" sibTransId="{A0A1F536-6AE8-45FC-B449-3AD0522BEF16}"/>
    <dgm:cxn modelId="{AF7FBEB4-CF9D-436A-AE50-A71C69E7E340}" type="presOf" srcId="{08F33567-8BB8-42A9-BD00-E2556C79C6D3}" destId="{7DF5FF70-1A2B-4594-A67B-076267A5869F}" srcOrd="0" destOrd="0" presId="urn:microsoft.com/office/officeart/2005/8/layout/vList5"/>
    <dgm:cxn modelId="{0D198CC0-F7F1-4504-92E6-02E85993D513}" type="presOf" srcId="{59FE54DB-C4F5-4DD2-B3FB-65B6A80D0D07}" destId="{3BC6E72B-3213-42DF-BC81-948FFD2CAB5F}" srcOrd="0" destOrd="0" presId="urn:microsoft.com/office/officeart/2005/8/layout/vList5"/>
    <dgm:cxn modelId="{F0F2BBD4-AFCA-40C6-82A7-5A12E704E9E7}" type="presParOf" srcId="{239DCF3E-583C-432F-813D-CAAF2B66EABD}" destId="{2AB00577-1FBD-44C4-A67A-8E3C87711D86}" srcOrd="0" destOrd="0" presId="urn:microsoft.com/office/officeart/2005/8/layout/vList5"/>
    <dgm:cxn modelId="{1B2BBAA9-BEEB-48B4-A209-74974DB3DFDA}" type="presParOf" srcId="{2AB00577-1FBD-44C4-A67A-8E3C87711D86}" destId="{7DF5FF70-1A2B-4594-A67B-076267A5869F}" srcOrd="0" destOrd="0" presId="urn:microsoft.com/office/officeart/2005/8/layout/vList5"/>
    <dgm:cxn modelId="{0B6482D6-B085-43C9-AFFC-3D727E60A546}" type="presParOf" srcId="{239DCF3E-583C-432F-813D-CAAF2B66EABD}" destId="{E9C5438F-BCBE-4C6C-9A76-A8DE26E77724}" srcOrd="1" destOrd="0" presId="urn:microsoft.com/office/officeart/2005/8/layout/vList5"/>
    <dgm:cxn modelId="{FEF77737-83A2-4D0B-A2FB-8CCF976754CE}" type="presParOf" srcId="{239DCF3E-583C-432F-813D-CAAF2B66EABD}" destId="{EA4B590B-D964-4509-B4A6-2BC72948306E}" srcOrd="2" destOrd="0" presId="urn:microsoft.com/office/officeart/2005/8/layout/vList5"/>
    <dgm:cxn modelId="{F5BF8EF9-380E-4D54-A64E-B356A569E760}" type="presParOf" srcId="{EA4B590B-D964-4509-B4A6-2BC72948306E}" destId="{3BC6E72B-3213-42DF-BC81-948FFD2CAB5F}" srcOrd="0" destOrd="0" presId="urn:microsoft.com/office/officeart/2005/8/layout/vList5"/>
    <dgm:cxn modelId="{B692C152-2FE5-42D4-B6A4-29E147A0744B}" type="presParOf" srcId="{239DCF3E-583C-432F-813D-CAAF2B66EABD}" destId="{D6B81940-F17B-46CE-82A4-903919947F59}" srcOrd="3" destOrd="0" presId="urn:microsoft.com/office/officeart/2005/8/layout/vList5"/>
    <dgm:cxn modelId="{A41D1C8F-946B-4C66-8DCD-D2CCDAB1722E}" type="presParOf" srcId="{239DCF3E-583C-432F-813D-CAAF2B66EABD}" destId="{1992C6D0-8A04-4069-804F-FE60FC323BB4}" srcOrd="4" destOrd="0" presId="urn:microsoft.com/office/officeart/2005/8/layout/vList5"/>
    <dgm:cxn modelId="{634D4D5E-7AAB-40A3-B4EA-70410606D551}" type="presParOf" srcId="{1992C6D0-8A04-4069-804F-FE60FC323BB4}" destId="{914CBB18-63F7-4F12-8631-67F17BF96EB1}" srcOrd="0" destOrd="0" presId="urn:microsoft.com/office/officeart/2005/8/layout/vList5"/>
    <dgm:cxn modelId="{568F0925-C44D-4B6A-899C-255C68114755}" type="presParOf" srcId="{239DCF3E-583C-432F-813D-CAAF2B66EABD}" destId="{BE72653F-16FD-4EB2-B97F-511CDD6A2D84}" srcOrd="5" destOrd="0" presId="urn:microsoft.com/office/officeart/2005/8/layout/vList5"/>
    <dgm:cxn modelId="{13BC540F-E260-424F-A350-4D423A872247}" type="presParOf" srcId="{239DCF3E-583C-432F-813D-CAAF2B66EABD}" destId="{AF94F5CB-D033-40C3-93F7-034FDE5D81EA}" srcOrd="6" destOrd="0" presId="urn:microsoft.com/office/officeart/2005/8/layout/vList5"/>
    <dgm:cxn modelId="{6C43C985-EA02-427A-B21A-0419147253BC}" type="presParOf" srcId="{AF94F5CB-D033-40C3-93F7-034FDE5D81EA}" destId="{FA5202A7-1CF0-43E4-B234-71B339982868}"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369932-4550-45C1-AF7C-F8758B0F64AB}" type="doc">
      <dgm:prSet loTypeId="urn:microsoft.com/office/officeart/2005/8/layout/venn3" loCatId="relationship" qsTypeId="urn:microsoft.com/office/officeart/2005/8/quickstyle/simple2" qsCatId="simple" csTypeId="urn:microsoft.com/office/officeart/2005/8/colors/accent3_1" csCatId="accent3"/>
      <dgm:spPr/>
      <dgm:t>
        <a:bodyPr/>
        <a:lstStyle/>
        <a:p>
          <a:endParaRPr lang="en-US"/>
        </a:p>
      </dgm:t>
    </dgm:pt>
    <dgm:pt modelId="{A777BABE-0ECA-4D67-92ED-ACCDBACF5DB0}">
      <dgm:prSet/>
      <dgm:spPr/>
      <dgm:t>
        <a:bodyPr/>
        <a:lstStyle/>
        <a:p>
          <a:r>
            <a:rPr lang="en-US" b="1"/>
            <a:t>Technological:</a:t>
          </a:r>
          <a:r>
            <a:rPr lang="en-US"/>
            <a:t> No online ordering, no delivery platform, limited access and efficiency in the pre-order system (Erola et al., 2024).  </a:t>
          </a:r>
        </a:p>
      </dgm:t>
    </dgm:pt>
    <dgm:pt modelId="{A369E5AE-96BA-437C-9944-D8678A8736CE}" type="parTrans" cxnId="{90CFDBA7-37EF-4F93-94DB-796B286E191E}">
      <dgm:prSet/>
      <dgm:spPr/>
      <dgm:t>
        <a:bodyPr/>
        <a:lstStyle/>
        <a:p>
          <a:endParaRPr lang="en-US"/>
        </a:p>
      </dgm:t>
    </dgm:pt>
    <dgm:pt modelId="{3F7913C8-2E38-465F-83E4-D7913F8B40DA}" type="sibTrans" cxnId="{90CFDBA7-37EF-4F93-94DB-796B286E191E}">
      <dgm:prSet/>
      <dgm:spPr/>
      <dgm:t>
        <a:bodyPr/>
        <a:lstStyle/>
        <a:p>
          <a:endParaRPr lang="en-US"/>
        </a:p>
      </dgm:t>
    </dgm:pt>
    <dgm:pt modelId="{7E6EE6C6-5D01-4057-AFF4-27A7C8D89363}">
      <dgm:prSet/>
      <dgm:spPr/>
      <dgm:t>
        <a:bodyPr/>
        <a:lstStyle/>
        <a:p>
          <a:r>
            <a:rPr lang="en-US" b="1"/>
            <a:t>Environmental:</a:t>
          </a:r>
          <a:r>
            <a:rPr lang="en-US"/>
            <a:t> Basil's use of organic ingredients leaves the business vulnerable to supply disruptions and price swings due to crop failures, and consumers are demanding more environmentally friendly practices. </a:t>
          </a:r>
        </a:p>
      </dgm:t>
    </dgm:pt>
    <dgm:pt modelId="{7788BEFF-DD58-4892-9926-7B0F7BBEAD0E}" type="parTrans" cxnId="{FA81DF4A-1E60-447F-8F6C-20E0EB3A5BE2}">
      <dgm:prSet/>
      <dgm:spPr/>
      <dgm:t>
        <a:bodyPr/>
        <a:lstStyle/>
        <a:p>
          <a:endParaRPr lang="en-US"/>
        </a:p>
      </dgm:t>
    </dgm:pt>
    <dgm:pt modelId="{7C867CD9-4084-44E3-9A45-734DA644A1C5}" type="sibTrans" cxnId="{FA81DF4A-1E60-447F-8F6C-20E0EB3A5BE2}">
      <dgm:prSet/>
      <dgm:spPr/>
      <dgm:t>
        <a:bodyPr/>
        <a:lstStyle/>
        <a:p>
          <a:endParaRPr lang="en-US"/>
        </a:p>
      </dgm:t>
    </dgm:pt>
    <dgm:pt modelId="{2B63486F-58BF-4891-8350-65C99E28C0F4}">
      <dgm:prSet/>
      <dgm:spPr/>
      <dgm:t>
        <a:bodyPr/>
        <a:lstStyle/>
        <a:p>
          <a:r>
            <a:rPr lang="en-US" b="1"/>
            <a:t>Legal:</a:t>
          </a:r>
          <a:r>
            <a:rPr lang="en-US"/>
            <a:t> Abiding by the laws governing employment, food safety, health and safety regulations are still a requirement and a cost factor. </a:t>
          </a:r>
        </a:p>
      </dgm:t>
    </dgm:pt>
    <dgm:pt modelId="{5D8F3B13-7F07-4733-8B60-737DC580BF63}" type="parTrans" cxnId="{2D53FD37-CAED-4990-9445-D317D326598A}">
      <dgm:prSet/>
      <dgm:spPr/>
      <dgm:t>
        <a:bodyPr/>
        <a:lstStyle/>
        <a:p>
          <a:endParaRPr lang="en-US"/>
        </a:p>
      </dgm:t>
    </dgm:pt>
    <dgm:pt modelId="{95E0350B-FB34-4A31-87B5-AF742125A718}" type="sibTrans" cxnId="{2D53FD37-CAED-4990-9445-D317D326598A}">
      <dgm:prSet/>
      <dgm:spPr/>
      <dgm:t>
        <a:bodyPr/>
        <a:lstStyle/>
        <a:p>
          <a:endParaRPr lang="en-US"/>
        </a:p>
      </dgm:t>
    </dgm:pt>
    <dgm:pt modelId="{C8133075-203F-4089-B01F-6ED73D125C04}">
      <dgm:prSet/>
      <dgm:spPr/>
      <dgm:t>
        <a:bodyPr/>
        <a:lstStyle/>
        <a:p>
          <a:r>
            <a:rPr lang="en-US"/>
            <a:t>Compared to other factors, the economic, social and technological factors seem to have the most impact on Basil's Bakery's poor sales, as they influence customer demand, costs of the business, and the business's ability to satisfy consumer expectations.</a:t>
          </a:r>
        </a:p>
      </dgm:t>
    </dgm:pt>
    <dgm:pt modelId="{1D73090F-B2E3-4869-B60A-60540FFE0070}" type="parTrans" cxnId="{3635BC4F-1440-4769-AA96-B32B824486AB}">
      <dgm:prSet/>
      <dgm:spPr/>
      <dgm:t>
        <a:bodyPr/>
        <a:lstStyle/>
        <a:p>
          <a:endParaRPr lang="en-US"/>
        </a:p>
      </dgm:t>
    </dgm:pt>
    <dgm:pt modelId="{97797191-7B0A-436D-8992-102FDC530B28}" type="sibTrans" cxnId="{3635BC4F-1440-4769-AA96-B32B824486AB}">
      <dgm:prSet/>
      <dgm:spPr/>
      <dgm:t>
        <a:bodyPr/>
        <a:lstStyle/>
        <a:p>
          <a:endParaRPr lang="en-US"/>
        </a:p>
      </dgm:t>
    </dgm:pt>
    <dgm:pt modelId="{19BA3CFC-FB79-43C2-84AB-C16C7C411B9E}" type="pres">
      <dgm:prSet presAssocID="{95369932-4550-45C1-AF7C-F8758B0F64AB}" presName="Name0" presStyleCnt="0">
        <dgm:presLayoutVars>
          <dgm:dir/>
          <dgm:resizeHandles val="exact"/>
        </dgm:presLayoutVars>
      </dgm:prSet>
      <dgm:spPr/>
    </dgm:pt>
    <dgm:pt modelId="{726C733F-0862-4E6C-AC34-E96D4A68FFA0}" type="pres">
      <dgm:prSet presAssocID="{A777BABE-0ECA-4D67-92ED-ACCDBACF5DB0}" presName="Name5" presStyleLbl="vennNode1" presStyleIdx="0" presStyleCnt="4">
        <dgm:presLayoutVars>
          <dgm:bulletEnabled val="1"/>
        </dgm:presLayoutVars>
      </dgm:prSet>
      <dgm:spPr/>
    </dgm:pt>
    <dgm:pt modelId="{E4431626-B049-4D69-84E7-EB2276A5BC4B}" type="pres">
      <dgm:prSet presAssocID="{3F7913C8-2E38-465F-83E4-D7913F8B40DA}" presName="space" presStyleCnt="0"/>
      <dgm:spPr/>
    </dgm:pt>
    <dgm:pt modelId="{10D35ABA-6B4B-48BC-9EEC-5F1F0E019C85}" type="pres">
      <dgm:prSet presAssocID="{7E6EE6C6-5D01-4057-AFF4-27A7C8D89363}" presName="Name5" presStyleLbl="vennNode1" presStyleIdx="1" presStyleCnt="4">
        <dgm:presLayoutVars>
          <dgm:bulletEnabled val="1"/>
        </dgm:presLayoutVars>
      </dgm:prSet>
      <dgm:spPr/>
    </dgm:pt>
    <dgm:pt modelId="{262FB952-AA06-4E2C-B321-75728B535686}" type="pres">
      <dgm:prSet presAssocID="{7C867CD9-4084-44E3-9A45-734DA644A1C5}" presName="space" presStyleCnt="0"/>
      <dgm:spPr/>
    </dgm:pt>
    <dgm:pt modelId="{FB18B517-0DCA-4C4B-815D-4AD973232F0F}" type="pres">
      <dgm:prSet presAssocID="{2B63486F-58BF-4891-8350-65C99E28C0F4}" presName="Name5" presStyleLbl="vennNode1" presStyleIdx="2" presStyleCnt="4">
        <dgm:presLayoutVars>
          <dgm:bulletEnabled val="1"/>
        </dgm:presLayoutVars>
      </dgm:prSet>
      <dgm:spPr/>
    </dgm:pt>
    <dgm:pt modelId="{72DE4D89-C25C-42FA-A8C8-406C98213D62}" type="pres">
      <dgm:prSet presAssocID="{95E0350B-FB34-4A31-87B5-AF742125A718}" presName="space" presStyleCnt="0"/>
      <dgm:spPr/>
    </dgm:pt>
    <dgm:pt modelId="{B93EF9C5-9BC9-4FA1-BD22-30B96246B3F3}" type="pres">
      <dgm:prSet presAssocID="{C8133075-203F-4089-B01F-6ED73D125C04}" presName="Name5" presStyleLbl="vennNode1" presStyleIdx="3" presStyleCnt="4">
        <dgm:presLayoutVars>
          <dgm:bulletEnabled val="1"/>
        </dgm:presLayoutVars>
      </dgm:prSet>
      <dgm:spPr/>
    </dgm:pt>
  </dgm:ptLst>
  <dgm:cxnLst>
    <dgm:cxn modelId="{2D53FD37-CAED-4990-9445-D317D326598A}" srcId="{95369932-4550-45C1-AF7C-F8758B0F64AB}" destId="{2B63486F-58BF-4891-8350-65C99E28C0F4}" srcOrd="2" destOrd="0" parTransId="{5D8F3B13-7F07-4733-8B60-737DC580BF63}" sibTransId="{95E0350B-FB34-4A31-87B5-AF742125A718}"/>
    <dgm:cxn modelId="{FA81DF4A-1E60-447F-8F6C-20E0EB3A5BE2}" srcId="{95369932-4550-45C1-AF7C-F8758B0F64AB}" destId="{7E6EE6C6-5D01-4057-AFF4-27A7C8D89363}" srcOrd="1" destOrd="0" parTransId="{7788BEFF-DD58-4892-9926-7B0F7BBEAD0E}" sibTransId="{7C867CD9-4084-44E3-9A45-734DA644A1C5}"/>
    <dgm:cxn modelId="{3635BC4F-1440-4769-AA96-B32B824486AB}" srcId="{95369932-4550-45C1-AF7C-F8758B0F64AB}" destId="{C8133075-203F-4089-B01F-6ED73D125C04}" srcOrd="3" destOrd="0" parTransId="{1D73090F-B2E3-4869-B60A-60540FFE0070}" sibTransId="{97797191-7B0A-436D-8992-102FDC530B28}"/>
    <dgm:cxn modelId="{D7C9FE69-0626-4ED1-8E25-AB97F7B5859D}" type="presOf" srcId="{95369932-4550-45C1-AF7C-F8758B0F64AB}" destId="{19BA3CFC-FB79-43C2-84AB-C16C7C411B9E}" srcOrd="0" destOrd="0" presId="urn:microsoft.com/office/officeart/2005/8/layout/venn3"/>
    <dgm:cxn modelId="{A4276577-259E-4D17-B34E-6688BA547921}" type="presOf" srcId="{2B63486F-58BF-4891-8350-65C99E28C0F4}" destId="{FB18B517-0DCA-4C4B-815D-4AD973232F0F}" srcOrd="0" destOrd="0" presId="urn:microsoft.com/office/officeart/2005/8/layout/venn3"/>
    <dgm:cxn modelId="{F0A97393-5344-4A52-84AB-AAF2B6DC2BF2}" type="presOf" srcId="{A777BABE-0ECA-4D67-92ED-ACCDBACF5DB0}" destId="{726C733F-0862-4E6C-AC34-E96D4A68FFA0}" srcOrd="0" destOrd="0" presId="urn:microsoft.com/office/officeart/2005/8/layout/venn3"/>
    <dgm:cxn modelId="{4EAE1DA5-7745-4B22-B8C0-4F46D5BA9075}" type="presOf" srcId="{C8133075-203F-4089-B01F-6ED73D125C04}" destId="{B93EF9C5-9BC9-4FA1-BD22-30B96246B3F3}" srcOrd="0" destOrd="0" presId="urn:microsoft.com/office/officeart/2005/8/layout/venn3"/>
    <dgm:cxn modelId="{90CFDBA7-37EF-4F93-94DB-796B286E191E}" srcId="{95369932-4550-45C1-AF7C-F8758B0F64AB}" destId="{A777BABE-0ECA-4D67-92ED-ACCDBACF5DB0}" srcOrd="0" destOrd="0" parTransId="{A369E5AE-96BA-437C-9944-D8678A8736CE}" sibTransId="{3F7913C8-2E38-465F-83E4-D7913F8B40DA}"/>
    <dgm:cxn modelId="{4548BAE2-9C4E-4889-89CC-751A8E2B741F}" type="presOf" srcId="{7E6EE6C6-5D01-4057-AFF4-27A7C8D89363}" destId="{10D35ABA-6B4B-48BC-9EEC-5F1F0E019C85}" srcOrd="0" destOrd="0" presId="urn:microsoft.com/office/officeart/2005/8/layout/venn3"/>
    <dgm:cxn modelId="{AB06580A-2D12-4A97-AD84-6A8561FCE2F9}" type="presParOf" srcId="{19BA3CFC-FB79-43C2-84AB-C16C7C411B9E}" destId="{726C733F-0862-4E6C-AC34-E96D4A68FFA0}" srcOrd="0" destOrd="0" presId="urn:microsoft.com/office/officeart/2005/8/layout/venn3"/>
    <dgm:cxn modelId="{0FD1ADCE-042E-452F-BA35-E2FE51F9F625}" type="presParOf" srcId="{19BA3CFC-FB79-43C2-84AB-C16C7C411B9E}" destId="{E4431626-B049-4D69-84E7-EB2276A5BC4B}" srcOrd="1" destOrd="0" presId="urn:microsoft.com/office/officeart/2005/8/layout/venn3"/>
    <dgm:cxn modelId="{26922649-D989-45CA-BC70-EA201A271C48}" type="presParOf" srcId="{19BA3CFC-FB79-43C2-84AB-C16C7C411B9E}" destId="{10D35ABA-6B4B-48BC-9EEC-5F1F0E019C85}" srcOrd="2" destOrd="0" presId="urn:microsoft.com/office/officeart/2005/8/layout/venn3"/>
    <dgm:cxn modelId="{F98E2CEC-420C-4BA5-9545-DCEC9365F2B8}" type="presParOf" srcId="{19BA3CFC-FB79-43C2-84AB-C16C7C411B9E}" destId="{262FB952-AA06-4E2C-B321-75728B535686}" srcOrd="3" destOrd="0" presId="urn:microsoft.com/office/officeart/2005/8/layout/venn3"/>
    <dgm:cxn modelId="{0A9896DF-699A-4796-A7D5-9AE9F5B1CE3E}" type="presParOf" srcId="{19BA3CFC-FB79-43C2-84AB-C16C7C411B9E}" destId="{FB18B517-0DCA-4C4B-815D-4AD973232F0F}" srcOrd="4" destOrd="0" presId="urn:microsoft.com/office/officeart/2005/8/layout/venn3"/>
    <dgm:cxn modelId="{7E08C113-0625-447F-97D8-0C4A2A1DA131}" type="presParOf" srcId="{19BA3CFC-FB79-43C2-84AB-C16C7C411B9E}" destId="{72DE4D89-C25C-42FA-A8C8-406C98213D62}" srcOrd="5" destOrd="0" presId="urn:microsoft.com/office/officeart/2005/8/layout/venn3"/>
    <dgm:cxn modelId="{AF5A04C0-8164-4949-9405-342CE85B658C}" type="presParOf" srcId="{19BA3CFC-FB79-43C2-84AB-C16C7C411B9E}" destId="{B93EF9C5-9BC9-4FA1-BD22-30B96246B3F3}"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6CBA13-9536-437E-93FC-7E5C80F371F7}" type="doc">
      <dgm:prSet loTypeId="urn:microsoft.com/office/officeart/2005/8/layout/target3" loCatId="relationship" qsTypeId="urn:microsoft.com/office/officeart/2005/8/quickstyle/simple5" qsCatId="simple" csTypeId="urn:microsoft.com/office/officeart/2005/8/colors/colorful2" csCatId="colorful" phldr="1"/>
      <dgm:spPr/>
      <dgm:t>
        <a:bodyPr/>
        <a:lstStyle/>
        <a:p>
          <a:endParaRPr lang="en-US"/>
        </a:p>
      </dgm:t>
    </dgm:pt>
    <dgm:pt modelId="{210AD1CE-14AF-4FF8-95DA-F6AF0CBB3CA9}">
      <dgm:prSet/>
      <dgm:spPr/>
      <dgm:t>
        <a:bodyPr/>
        <a:lstStyle/>
        <a:p>
          <a:r>
            <a:rPr lang="en-US" dirty="0"/>
            <a:t>The Fishbone (Cause-and-Effect) Diagram, or Ishikawa Diagram, is a problem-solving technique that is used to determine the root causes of a particular problem in the business (Sahin, 2024). This model can be used to illustrate a few of the various factors that can lead to falling sales, as the case of Basil's Bakery illustrates. Factors affecting customers are decreased shopping traffic, homeworking and altered purchasing habits. Process issues include the lack of a delivery service, limited pre-order system and long wait periods in peak seasons. People factors are related to Basil being as self-sufficient as he is, and not always available to take calls from customers (Sansom, 2024). Some of the environmental factors are a shrinking retail park, empty retail spaces and fewer local workers. Materials refer to the price and availability of organic ingredients. In conclusion, the Fishbone analysis shows that Basil's sales are declining due to several interconnected internal and external factors, not just one single factor.</a:t>
          </a:r>
        </a:p>
      </dgm:t>
    </dgm:pt>
    <dgm:pt modelId="{C28A84DB-05C9-4FC9-AB97-7F321BEC6957}" type="parTrans" cxnId="{6214B566-CF0B-46D3-9945-E374592042AC}">
      <dgm:prSet/>
      <dgm:spPr/>
      <dgm:t>
        <a:bodyPr/>
        <a:lstStyle/>
        <a:p>
          <a:endParaRPr lang="en-US"/>
        </a:p>
      </dgm:t>
    </dgm:pt>
    <dgm:pt modelId="{706DCAE3-C443-403E-919E-5F64DC5A70AA}" type="sibTrans" cxnId="{6214B566-CF0B-46D3-9945-E374592042AC}">
      <dgm:prSet/>
      <dgm:spPr/>
      <dgm:t>
        <a:bodyPr/>
        <a:lstStyle/>
        <a:p>
          <a:endParaRPr lang="en-US"/>
        </a:p>
      </dgm:t>
    </dgm:pt>
    <dgm:pt modelId="{652F6ED9-CE69-42EF-99D5-C255D418A685}" type="pres">
      <dgm:prSet presAssocID="{286CBA13-9536-437E-93FC-7E5C80F371F7}" presName="Name0" presStyleCnt="0">
        <dgm:presLayoutVars>
          <dgm:chMax val="7"/>
          <dgm:dir/>
          <dgm:animLvl val="lvl"/>
          <dgm:resizeHandles val="exact"/>
        </dgm:presLayoutVars>
      </dgm:prSet>
      <dgm:spPr/>
    </dgm:pt>
    <dgm:pt modelId="{846D0CEB-283E-4D3E-8543-071A328BAB26}" type="pres">
      <dgm:prSet presAssocID="{210AD1CE-14AF-4FF8-95DA-F6AF0CBB3CA9}" presName="circle1" presStyleLbl="node1" presStyleIdx="0" presStyleCnt="1"/>
      <dgm:spPr>
        <a:gradFill rotWithShape="0">
          <a:gsLst>
            <a:gs pos="0">
              <a:schemeClr val="accent1">
                <a:lumMod val="60000"/>
                <a:lumOff val="40000"/>
              </a:schemeClr>
            </a:gs>
            <a:gs pos="50000">
              <a:srgbClr val="0070C0"/>
            </a:gs>
            <a:gs pos="100000">
              <a:schemeClr val="accent2">
                <a:hueOff val="0"/>
                <a:satOff val="0"/>
                <a:lumOff val="0"/>
                <a:alphaOff val="0"/>
                <a:lumMod val="99000"/>
                <a:satMod val="120000"/>
                <a:shade val="78000"/>
              </a:schemeClr>
            </a:gs>
          </a:gsLst>
        </a:gradFill>
      </dgm:spPr>
    </dgm:pt>
    <dgm:pt modelId="{A4E75D4C-76EE-48B2-B865-DEE73CC954D6}" type="pres">
      <dgm:prSet presAssocID="{210AD1CE-14AF-4FF8-95DA-F6AF0CBB3CA9}" presName="space" presStyleCnt="0"/>
      <dgm:spPr/>
    </dgm:pt>
    <dgm:pt modelId="{46E874AB-FAC4-4C67-A588-09673CD2D913}" type="pres">
      <dgm:prSet presAssocID="{210AD1CE-14AF-4FF8-95DA-F6AF0CBB3CA9}" presName="rect1" presStyleLbl="alignAcc1" presStyleIdx="0" presStyleCnt="1" custScaleX="100000" custScaleY="100000"/>
      <dgm:spPr/>
    </dgm:pt>
    <dgm:pt modelId="{B779A3DC-7907-46A2-AB10-D81C4211397D}" type="pres">
      <dgm:prSet presAssocID="{210AD1CE-14AF-4FF8-95DA-F6AF0CBB3CA9}" presName="rect1ParTxNoCh" presStyleLbl="alignAcc1" presStyleIdx="0" presStyleCnt="1">
        <dgm:presLayoutVars>
          <dgm:chMax val="1"/>
          <dgm:bulletEnabled val="1"/>
        </dgm:presLayoutVars>
      </dgm:prSet>
      <dgm:spPr/>
    </dgm:pt>
  </dgm:ptLst>
  <dgm:cxnLst>
    <dgm:cxn modelId="{61587F31-7AA9-4600-BE3B-0E1D74AF9862}" type="presOf" srcId="{210AD1CE-14AF-4FF8-95DA-F6AF0CBB3CA9}" destId="{46E874AB-FAC4-4C67-A588-09673CD2D913}" srcOrd="0" destOrd="0" presId="urn:microsoft.com/office/officeart/2005/8/layout/target3"/>
    <dgm:cxn modelId="{CDF40951-514F-4CF4-9F3F-D157A7AB6ED1}" type="presOf" srcId="{286CBA13-9536-437E-93FC-7E5C80F371F7}" destId="{652F6ED9-CE69-42EF-99D5-C255D418A685}" srcOrd="0" destOrd="0" presId="urn:microsoft.com/office/officeart/2005/8/layout/target3"/>
    <dgm:cxn modelId="{6214B566-CF0B-46D3-9945-E374592042AC}" srcId="{286CBA13-9536-437E-93FC-7E5C80F371F7}" destId="{210AD1CE-14AF-4FF8-95DA-F6AF0CBB3CA9}" srcOrd="0" destOrd="0" parTransId="{C28A84DB-05C9-4FC9-AB97-7F321BEC6957}" sibTransId="{706DCAE3-C443-403E-919E-5F64DC5A70AA}"/>
    <dgm:cxn modelId="{95EF907C-D93F-4997-83DA-2FC0E501DD2A}" type="presOf" srcId="{210AD1CE-14AF-4FF8-95DA-F6AF0CBB3CA9}" destId="{B779A3DC-7907-46A2-AB10-D81C4211397D}" srcOrd="1" destOrd="0" presId="urn:microsoft.com/office/officeart/2005/8/layout/target3"/>
    <dgm:cxn modelId="{DDB2D638-5A92-47D6-9235-0D87D10F9BE7}" type="presParOf" srcId="{652F6ED9-CE69-42EF-99D5-C255D418A685}" destId="{846D0CEB-283E-4D3E-8543-071A328BAB26}" srcOrd="0" destOrd="0" presId="urn:microsoft.com/office/officeart/2005/8/layout/target3"/>
    <dgm:cxn modelId="{39FE10B8-83A0-4132-9D5F-9869487D979D}" type="presParOf" srcId="{652F6ED9-CE69-42EF-99D5-C255D418A685}" destId="{A4E75D4C-76EE-48B2-B865-DEE73CC954D6}" srcOrd="1" destOrd="0" presId="urn:microsoft.com/office/officeart/2005/8/layout/target3"/>
    <dgm:cxn modelId="{7F4B6EB1-2123-417E-A6EF-16F104BAE048}" type="presParOf" srcId="{652F6ED9-CE69-42EF-99D5-C255D418A685}" destId="{46E874AB-FAC4-4C67-A588-09673CD2D913}" srcOrd="2" destOrd="0" presId="urn:microsoft.com/office/officeart/2005/8/layout/target3"/>
    <dgm:cxn modelId="{C14EC9C4-77BB-40B3-B9FE-1004C82A627E}" type="presParOf" srcId="{652F6ED9-CE69-42EF-99D5-C255D418A685}" destId="{B779A3DC-7907-46A2-AB10-D81C4211397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59BC31-9A06-4418-A054-EB4895AAD2BE}" type="doc">
      <dgm:prSet loTypeId="urn:microsoft.com/office/officeart/2005/8/layout/architecture" loCatId="list" qsTypeId="urn:microsoft.com/office/officeart/2005/8/quickstyle/simple2" qsCatId="simple" csTypeId="urn:microsoft.com/office/officeart/2005/8/colors/colorful5" csCatId="colorful" phldr="1"/>
      <dgm:spPr/>
      <dgm:t>
        <a:bodyPr/>
        <a:lstStyle/>
        <a:p>
          <a:endParaRPr lang="en-US"/>
        </a:p>
      </dgm:t>
    </dgm:pt>
    <dgm:pt modelId="{DFE42D51-F0F8-42E3-9D2B-7F58EB220FC9}">
      <dgm:prSet/>
      <dgm:spPr>
        <a:solidFill>
          <a:srgbClr val="002060"/>
        </a:solidFill>
      </dgm:spPr>
      <dgm:t>
        <a:bodyPr/>
        <a:lstStyle/>
        <a:p>
          <a:r>
            <a:rPr lang="en-US" dirty="0"/>
            <a:t>Despite the easing of COVID-19 restrictions, Basil's Bakery has seen a consistent drop in sales, and is currently making about one-fourth less than in 2019. This means that the difficulties that businesses are facing are not only COVID related and need to be addressed strategically.</a:t>
          </a:r>
        </a:p>
      </dgm:t>
    </dgm:pt>
    <dgm:pt modelId="{75A221D9-656A-404B-ADF8-4688F93B2089}" type="parTrans" cxnId="{5045931A-AE38-4C84-B5D4-6D6CA7B7F6D1}">
      <dgm:prSet/>
      <dgm:spPr/>
      <dgm:t>
        <a:bodyPr/>
        <a:lstStyle/>
        <a:p>
          <a:endParaRPr lang="en-US"/>
        </a:p>
      </dgm:t>
    </dgm:pt>
    <dgm:pt modelId="{A180B1E5-9407-4C27-A6C8-49384D3DD328}" type="sibTrans" cxnId="{5045931A-AE38-4C84-B5D4-6D6CA7B7F6D1}">
      <dgm:prSet/>
      <dgm:spPr/>
      <dgm:t>
        <a:bodyPr/>
        <a:lstStyle/>
        <a:p>
          <a:endParaRPr lang="en-US"/>
        </a:p>
      </dgm:t>
    </dgm:pt>
    <dgm:pt modelId="{417274F5-0E6F-4FFB-8550-5018F2D85E14}">
      <dgm:prSet/>
      <dgm:spPr>
        <a:solidFill>
          <a:srgbClr val="DC00FF"/>
        </a:solidFill>
      </dgm:spPr>
      <dgm:t>
        <a:bodyPr/>
        <a:lstStyle/>
        <a:p>
          <a:r>
            <a:rPr lang="en-US" dirty="0"/>
            <a:t>Both internal and external factors have been identified as contributing to a lack in sales growth according to the analysis. The internal issues are the lack of delivery service, the lack of pre-order and Basil's lack of wanting to handle all the operational tasks. External issues are the changes in the business environment.</a:t>
          </a:r>
        </a:p>
      </dgm:t>
    </dgm:pt>
    <dgm:pt modelId="{AAD8F831-B2F0-4F30-98F5-48FAF1F134C8}" type="parTrans" cxnId="{F7F795B9-F455-462D-B3D0-215687966722}">
      <dgm:prSet/>
      <dgm:spPr/>
      <dgm:t>
        <a:bodyPr/>
        <a:lstStyle/>
        <a:p>
          <a:endParaRPr lang="en-US"/>
        </a:p>
      </dgm:t>
    </dgm:pt>
    <dgm:pt modelId="{FAA37BAB-1D0C-4BA0-B304-FE165F13FFAC}" type="sibTrans" cxnId="{F7F795B9-F455-462D-B3D0-215687966722}">
      <dgm:prSet/>
      <dgm:spPr/>
      <dgm:t>
        <a:bodyPr/>
        <a:lstStyle/>
        <a:p>
          <a:endParaRPr lang="en-US"/>
        </a:p>
      </dgm:t>
    </dgm:pt>
    <dgm:pt modelId="{ED707CE6-C5F2-45DB-BFC1-AE7B20816160}">
      <dgm:prSet/>
      <dgm:spPr>
        <a:solidFill>
          <a:srgbClr val="00B0F0"/>
        </a:solidFill>
      </dgm:spPr>
      <dgm:t>
        <a:bodyPr/>
        <a:lstStyle/>
        <a:p>
          <a:r>
            <a:rPr lang="en-US"/>
            <a:t>Economic and social changes have had the greatest impact on customer demand. The effects of rising inflation, higher operating costs, new shopping trends, hybrid working patterns and lower retail park usage have had a significant impact on the number of customers and their purchasing habits (Stanelyte et al., 2022).</a:t>
          </a:r>
        </a:p>
      </dgm:t>
    </dgm:pt>
    <dgm:pt modelId="{10E13B72-3626-4C2A-9A77-F948820DEEAF}" type="parTrans" cxnId="{FA3A9CD6-3CB3-4B90-BFE4-6BC06A97BD84}">
      <dgm:prSet/>
      <dgm:spPr/>
      <dgm:t>
        <a:bodyPr/>
        <a:lstStyle/>
        <a:p>
          <a:endParaRPr lang="en-US"/>
        </a:p>
      </dgm:t>
    </dgm:pt>
    <dgm:pt modelId="{A40CE04C-16DA-4C69-A1BA-1446F45966C1}" type="sibTrans" cxnId="{FA3A9CD6-3CB3-4B90-BFE4-6BC06A97BD84}">
      <dgm:prSet/>
      <dgm:spPr/>
      <dgm:t>
        <a:bodyPr/>
        <a:lstStyle/>
        <a:p>
          <a:endParaRPr lang="en-US"/>
        </a:p>
      </dgm:t>
    </dgm:pt>
    <dgm:pt modelId="{13EC515D-F0E8-4AC0-93F5-ACC776392440}">
      <dgm:prSet/>
      <dgm:spPr>
        <a:solidFill>
          <a:srgbClr val="C00000"/>
        </a:solidFill>
      </dgm:spPr>
      <dgm:t>
        <a:bodyPr/>
        <a:lstStyle/>
        <a:p>
          <a:r>
            <a:rPr lang="en-US" dirty="0"/>
            <a:t>The operational restrictions have been limiting the customer convenience and competitiveness. No online ordering, delivery, or any reliable pre-ordering options allows customers to make a choice with ease and convenience giving them the chance to go elsewhere and find a competitor that would be more accessible and flexible.</a:t>
          </a:r>
        </a:p>
      </dgm:t>
    </dgm:pt>
    <dgm:pt modelId="{3668AC59-02E1-4387-86C6-2945931AC7A5}" type="parTrans" cxnId="{D01B2E09-FD05-4244-86CC-3D08A0AF4759}">
      <dgm:prSet/>
      <dgm:spPr/>
      <dgm:t>
        <a:bodyPr/>
        <a:lstStyle/>
        <a:p>
          <a:endParaRPr lang="en-US"/>
        </a:p>
      </dgm:t>
    </dgm:pt>
    <dgm:pt modelId="{57B53672-DCCE-4C08-BB6D-8C68775AE63F}" type="sibTrans" cxnId="{D01B2E09-FD05-4244-86CC-3D08A0AF4759}">
      <dgm:prSet/>
      <dgm:spPr/>
      <dgm:t>
        <a:bodyPr/>
        <a:lstStyle/>
        <a:p>
          <a:endParaRPr lang="en-US"/>
        </a:p>
      </dgm:t>
    </dgm:pt>
    <dgm:pt modelId="{84771745-6CB7-4D27-8545-733BE2EE951B}">
      <dgm:prSet/>
      <dgm:spPr>
        <a:solidFill>
          <a:srgbClr val="00B050"/>
        </a:solidFill>
      </dgm:spPr>
      <dgm:t>
        <a:bodyPr/>
        <a:lstStyle/>
        <a:p>
          <a:r>
            <a:rPr lang="en-US" dirty="0"/>
            <a:t>The use of the 5W2H, PESTEL and Fishbone analytical techniques has enabled a clear picture of the nature of the problem, its scope and the underlying causes of the problem by reviewing the operation within the business and the external business environment.</a:t>
          </a:r>
        </a:p>
      </dgm:t>
    </dgm:pt>
    <dgm:pt modelId="{514CAB5A-FFE9-4638-9664-68A69C15DB8F}" type="parTrans" cxnId="{5281C850-BE05-4D17-972E-9DA8DFDD2E0D}">
      <dgm:prSet/>
      <dgm:spPr/>
      <dgm:t>
        <a:bodyPr/>
        <a:lstStyle/>
        <a:p>
          <a:endParaRPr lang="en-US"/>
        </a:p>
      </dgm:t>
    </dgm:pt>
    <dgm:pt modelId="{F70F2AE8-1A2B-46A0-9095-2CB8D3ED6978}" type="sibTrans" cxnId="{5281C850-BE05-4D17-972E-9DA8DFDD2E0D}">
      <dgm:prSet/>
      <dgm:spPr/>
      <dgm:t>
        <a:bodyPr/>
        <a:lstStyle/>
        <a:p>
          <a:endParaRPr lang="en-US"/>
        </a:p>
      </dgm:t>
    </dgm:pt>
    <dgm:pt modelId="{F7906235-97BA-41CB-817F-D323FD42BA20}">
      <dgm:prSet/>
      <dgm:spPr/>
      <dgm:t>
        <a:bodyPr/>
        <a:lstStyle/>
        <a:p>
          <a:r>
            <a:rPr lang="en-US"/>
            <a:t>In summary, the results offer a solid foundation for decision-making, helping Basil prioritise areas for improvement, enhance business resilience, and implement practices to promote long-term growth and sustainability.</a:t>
          </a:r>
        </a:p>
      </dgm:t>
    </dgm:pt>
    <dgm:pt modelId="{1708D9FC-811F-4D09-932F-D442A786C1B8}" type="parTrans" cxnId="{B9EA8E12-7A92-44C3-BB33-9325BE6F0DBD}">
      <dgm:prSet/>
      <dgm:spPr/>
      <dgm:t>
        <a:bodyPr/>
        <a:lstStyle/>
        <a:p>
          <a:endParaRPr lang="en-US"/>
        </a:p>
      </dgm:t>
    </dgm:pt>
    <dgm:pt modelId="{59921E9A-1E56-4D64-A31D-A7903C9B7EFA}" type="sibTrans" cxnId="{B9EA8E12-7A92-44C3-BB33-9325BE6F0DBD}">
      <dgm:prSet/>
      <dgm:spPr/>
      <dgm:t>
        <a:bodyPr/>
        <a:lstStyle/>
        <a:p>
          <a:endParaRPr lang="en-US"/>
        </a:p>
      </dgm:t>
    </dgm:pt>
    <dgm:pt modelId="{A00616C5-5E55-4886-9804-201119923BAD}" type="pres">
      <dgm:prSet presAssocID="{B759BC31-9A06-4418-A054-EB4895AAD2BE}" presName="Name0" presStyleCnt="0">
        <dgm:presLayoutVars>
          <dgm:chPref val="1"/>
          <dgm:dir/>
          <dgm:animOne val="branch"/>
          <dgm:animLvl val="lvl"/>
          <dgm:resizeHandles/>
        </dgm:presLayoutVars>
      </dgm:prSet>
      <dgm:spPr/>
    </dgm:pt>
    <dgm:pt modelId="{AFA11533-E2C6-41B6-B691-CD427F9A6C55}" type="pres">
      <dgm:prSet presAssocID="{DFE42D51-F0F8-42E3-9D2B-7F58EB220FC9}" presName="vertOne" presStyleCnt="0"/>
      <dgm:spPr/>
    </dgm:pt>
    <dgm:pt modelId="{E42D3FF7-03AF-4673-8090-B2A17A2F0FE7}" type="pres">
      <dgm:prSet presAssocID="{DFE42D51-F0F8-42E3-9D2B-7F58EB220FC9}" presName="txOne" presStyleLbl="node0" presStyleIdx="0" presStyleCnt="6">
        <dgm:presLayoutVars>
          <dgm:chPref val="3"/>
        </dgm:presLayoutVars>
      </dgm:prSet>
      <dgm:spPr/>
    </dgm:pt>
    <dgm:pt modelId="{92EC91E0-F318-4C88-9503-2301536B199E}" type="pres">
      <dgm:prSet presAssocID="{DFE42D51-F0F8-42E3-9D2B-7F58EB220FC9}" presName="horzOne" presStyleCnt="0"/>
      <dgm:spPr/>
    </dgm:pt>
    <dgm:pt modelId="{A5ABA97D-D3CE-4B35-9BF0-8DBD7601CD14}" type="pres">
      <dgm:prSet presAssocID="{A180B1E5-9407-4C27-A6C8-49384D3DD328}" presName="sibSpaceOne" presStyleCnt="0"/>
      <dgm:spPr/>
    </dgm:pt>
    <dgm:pt modelId="{9C2A533B-2857-4B8A-9A1B-592C99A69019}" type="pres">
      <dgm:prSet presAssocID="{417274F5-0E6F-4FFB-8550-5018F2D85E14}" presName="vertOne" presStyleCnt="0"/>
      <dgm:spPr/>
    </dgm:pt>
    <dgm:pt modelId="{7B82CD16-9129-415F-A60D-DEF720AA8D30}" type="pres">
      <dgm:prSet presAssocID="{417274F5-0E6F-4FFB-8550-5018F2D85E14}" presName="txOne" presStyleLbl="node0" presStyleIdx="1" presStyleCnt="6">
        <dgm:presLayoutVars>
          <dgm:chPref val="3"/>
        </dgm:presLayoutVars>
      </dgm:prSet>
      <dgm:spPr/>
    </dgm:pt>
    <dgm:pt modelId="{74284B81-828D-449A-9268-8E8594C7B2A6}" type="pres">
      <dgm:prSet presAssocID="{417274F5-0E6F-4FFB-8550-5018F2D85E14}" presName="horzOne" presStyleCnt="0"/>
      <dgm:spPr/>
    </dgm:pt>
    <dgm:pt modelId="{97D1CFD4-0563-4DA5-9E17-C2D93CCDF521}" type="pres">
      <dgm:prSet presAssocID="{FAA37BAB-1D0C-4BA0-B304-FE165F13FFAC}" presName="sibSpaceOne" presStyleCnt="0"/>
      <dgm:spPr/>
    </dgm:pt>
    <dgm:pt modelId="{2EDBC044-32FD-4799-96B2-979748198FCB}" type="pres">
      <dgm:prSet presAssocID="{ED707CE6-C5F2-45DB-BFC1-AE7B20816160}" presName="vertOne" presStyleCnt="0"/>
      <dgm:spPr/>
    </dgm:pt>
    <dgm:pt modelId="{F8A02DD8-E1C1-4231-8217-81E9EFB21156}" type="pres">
      <dgm:prSet presAssocID="{ED707CE6-C5F2-45DB-BFC1-AE7B20816160}" presName="txOne" presStyleLbl="node0" presStyleIdx="2" presStyleCnt="6">
        <dgm:presLayoutVars>
          <dgm:chPref val="3"/>
        </dgm:presLayoutVars>
      </dgm:prSet>
      <dgm:spPr/>
    </dgm:pt>
    <dgm:pt modelId="{7A835A80-9B83-48A6-9B33-7E220A83C0E3}" type="pres">
      <dgm:prSet presAssocID="{ED707CE6-C5F2-45DB-BFC1-AE7B20816160}" presName="horzOne" presStyleCnt="0"/>
      <dgm:spPr/>
    </dgm:pt>
    <dgm:pt modelId="{F78ACB5E-6BE5-4EEC-9E9D-C78D9A34B177}" type="pres">
      <dgm:prSet presAssocID="{A40CE04C-16DA-4C69-A1BA-1446F45966C1}" presName="sibSpaceOne" presStyleCnt="0"/>
      <dgm:spPr/>
    </dgm:pt>
    <dgm:pt modelId="{BA6E934F-BAC7-41DC-A3F0-EA4DF8EF5E1F}" type="pres">
      <dgm:prSet presAssocID="{13EC515D-F0E8-4AC0-93F5-ACC776392440}" presName="vertOne" presStyleCnt="0"/>
      <dgm:spPr/>
    </dgm:pt>
    <dgm:pt modelId="{B4F69A14-BADB-4DB1-86D1-18F481436857}" type="pres">
      <dgm:prSet presAssocID="{13EC515D-F0E8-4AC0-93F5-ACC776392440}" presName="txOne" presStyleLbl="node0" presStyleIdx="3" presStyleCnt="6">
        <dgm:presLayoutVars>
          <dgm:chPref val="3"/>
        </dgm:presLayoutVars>
      </dgm:prSet>
      <dgm:spPr/>
    </dgm:pt>
    <dgm:pt modelId="{A84001B6-B263-43FC-AAE6-0332297BF164}" type="pres">
      <dgm:prSet presAssocID="{13EC515D-F0E8-4AC0-93F5-ACC776392440}" presName="horzOne" presStyleCnt="0"/>
      <dgm:spPr/>
    </dgm:pt>
    <dgm:pt modelId="{D59C6EFB-F1D3-4559-B16F-E1FD4DCBFF6F}" type="pres">
      <dgm:prSet presAssocID="{57B53672-DCCE-4C08-BB6D-8C68775AE63F}" presName="sibSpaceOne" presStyleCnt="0"/>
      <dgm:spPr/>
    </dgm:pt>
    <dgm:pt modelId="{C7475DDD-50F6-45DF-B8BD-AA52A6338030}" type="pres">
      <dgm:prSet presAssocID="{84771745-6CB7-4D27-8545-733BE2EE951B}" presName="vertOne" presStyleCnt="0"/>
      <dgm:spPr/>
    </dgm:pt>
    <dgm:pt modelId="{070023FE-E95F-4FC8-B1CD-E830F4064333}" type="pres">
      <dgm:prSet presAssocID="{84771745-6CB7-4D27-8545-733BE2EE951B}" presName="txOne" presStyleLbl="node0" presStyleIdx="4" presStyleCnt="6">
        <dgm:presLayoutVars>
          <dgm:chPref val="3"/>
        </dgm:presLayoutVars>
      </dgm:prSet>
      <dgm:spPr/>
    </dgm:pt>
    <dgm:pt modelId="{30CECC11-B892-4B0E-B7D8-E5B39C60FFFF}" type="pres">
      <dgm:prSet presAssocID="{84771745-6CB7-4D27-8545-733BE2EE951B}" presName="horzOne" presStyleCnt="0"/>
      <dgm:spPr/>
    </dgm:pt>
    <dgm:pt modelId="{980BF491-B1BD-4BFD-A90B-8AB05107D775}" type="pres">
      <dgm:prSet presAssocID="{F70F2AE8-1A2B-46A0-9095-2CB8D3ED6978}" presName="sibSpaceOne" presStyleCnt="0"/>
      <dgm:spPr/>
    </dgm:pt>
    <dgm:pt modelId="{DD623F52-87CD-4824-9B54-3236AD551358}" type="pres">
      <dgm:prSet presAssocID="{F7906235-97BA-41CB-817F-D323FD42BA20}" presName="vertOne" presStyleCnt="0"/>
      <dgm:spPr/>
    </dgm:pt>
    <dgm:pt modelId="{D62473D9-53C1-407D-B896-C5FB69905410}" type="pres">
      <dgm:prSet presAssocID="{F7906235-97BA-41CB-817F-D323FD42BA20}" presName="txOne" presStyleLbl="node0" presStyleIdx="5" presStyleCnt="6">
        <dgm:presLayoutVars>
          <dgm:chPref val="3"/>
        </dgm:presLayoutVars>
      </dgm:prSet>
      <dgm:spPr/>
    </dgm:pt>
    <dgm:pt modelId="{7DCC87DD-A7D1-4F54-BA00-81B4A355FD7B}" type="pres">
      <dgm:prSet presAssocID="{F7906235-97BA-41CB-817F-D323FD42BA20}" presName="horzOne" presStyleCnt="0"/>
      <dgm:spPr/>
    </dgm:pt>
  </dgm:ptLst>
  <dgm:cxnLst>
    <dgm:cxn modelId="{D01B2E09-FD05-4244-86CC-3D08A0AF4759}" srcId="{B759BC31-9A06-4418-A054-EB4895AAD2BE}" destId="{13EC515D-F0E8-4AC0-93F5-ACC776392440}" srcOrd="3" destOrd="0" parTransId="{3668AC59-02E1-4387-86C6-2945931AC7A5}" sibTransId="{57B53672-DCCE-4C08-BB6D-8C68775AE63F}"/>
    <dgm:cxn modelId="{71028210-E744-4D23-8FA7-9A5B16360678}" type="presOf" srcId="{84771745-6CB7-4D27-8545-733BE2EE951B}" destId="{070023FE-E95F-4FC8-B1CD-E830F4064333}" srcOrd="0" destOrd="0" presId="urn:microsoft.com/office/officeart/2005/8/layout/architecture"/>
    <dgm:cxn modelId="{B9EA8E12-7A92-44C3-BB33-9325BE6F0DBD}" srcId="{B759BC31-9A06-4418-A054-EB4895AAD2BE}" destId="{F7906235-97BA-41CB-817F-D323FD42BA20}" srcOrd="5" destOrd="0" parTransId="{1708D9FC-811F-4D09-932F-D442A786C1B8}" sibTransId="{59921E9A-1E56-4D64-A31D-A7903C9B7EFA}"/>
    <dgm:cxn modelId="{5045931A-AE38-4C84-B5D4-6D6CA7B7F6D1}" srcId="{B759BC31-9A06-4418-A054-EB4895AAD2BE}" destId="{DFE42D51-F0F8-42E3-9D2B-7F58EB220FC9}" srcOrd="0" destOrd="0" parTransId="{75A221D9-656A-404B-ADF8-4688F93B2089}" sibTransId="{A180B1E5-9407-4C27-A6C8-49384D3DD328}"/>
    <dgm:cxn modelId="{5281C850-BE05-4D17-972E-9DA8DFDD2E0D}" srcId="{B759BC31-9A06-4418-A054-EB4895AAD2BE}" destId="{84771745-6CB7-4D27-8545-733BE2EE951B}" srcOrd="4" destOrd="0" parTransId="{514CAB5A-FFE9-4638-9664-68A69C15DB8F}" sibTransId="{F70F2AE8-1A2B-46A0-9095-2CB8D3ED6978}"/>
    <dgm:cxn modelId="{F9F8275B-37AB-4179-8AE2-56AB8ABF57C8}" type="presOf" srcId="{417274F5-0E6F-4FFB-8550-5018F2D85E14}" destId="{7B82CD16-9129-415F-A60D-DEF720AA8D30}" srcOrd="0" destOrd="0" presId="urn:microsoft.com/office/officeart/2005/8/layout/architecture"/>
    <dgm:cxn modelId="{6999D466-8EF3-4BBE-A9F0-7F1AE7E92B5B}" type="presOf" srcId="{B759BC31-9A06-4418-A054-EB4895AAD2BE}" destId="{A00616C5-5E55-4886-9804-201119923BAD}" srcOrd="0" destOrd="0" presId="urn:microsoft.com/office/officeart/2005/8/layout/architecture"/>
    <dgm:cxn modelId="{B2725781-D39D-45C8-AE70-2601E7A8090F}" type="presOf" srcId="{DFE42D51-F0F8-42E3-9D2B-7F58EB220FC9}" destId="{E42D3FF7-03AF-4673-8090-B2A17A2F0FE7}" srcOrd="0" destOrd="0" presId="urn:microsoft.com/office/officeart/2005/8/layout/architecture"/>
    <dgm:cxn modelId="{911BC685-57DE-4827-811B-D2D7E40DD3C5}" type="presOf" srcId="{F7906235-97BA-41CB-817F-D323FD42BA20}" destId="{D62473D9-53C1-407D-B896-C5FB69905410}" srcOrd="0" destOrd="0" presId="urn:microsoft.com/office/officeart/2005/8/layout/architecture"/>
    <dgm:cxn modelId="{F7F795B9-F455-462D-B3D0-215687966722}" srcId="{B759BC31-9A06-4418-A054-EB4895AAD2BE}" destId="{417274F5-0E6F-4FFB-8550-5018F2D85E14}" srcOrd="1" destOrd="0" parTransId="{AAD8F831-B2F0-4F30-98F5-48FAF1F134C8}" sibTransId="{FAA37BAB-1D0C-4BA0-B304-FE165F13FFAC}"/>
    <dgm:cxn modelId="{9086C5C7-F60A-4223-86FA-0F8B4286821B}" type="presOf" srcId="{ED707CE6-C5F2-45DB-BFC1-AE7B20816160}" destId="{F8A02DD8-E1C1-4231-8217-81E9EFB21156}" srcOrd="0" destOrd="0" presId="urn:microsoft.com/office/officeart/2005/8/layout/architecture"/>
    <dgm:cxn modelId="{FA3A9CD6-3CB3-4B90-BFE4-6BC06A97BD84}" srcId="{B759BC31-9A06-4418-A054-EB4895AAD2BE}" destId="{ED707CE6-C5F2-45DB-BFC1-AE7B20816160}" srcOrd="2" destOrd="0" parTransId="{10E13B72-3626-4C2A-9A77-F948820DEEAF}" sibTransId="{A40CE04C-16DA-4C69-A1BA-1446F45966C1}"/>
    <dgm:cxn modelId="{146BC2D8-0E77-4D5F-BCF3-AC7E5DA2A37D}" type="presOf" srcId="{13EC515D-F0E8-4AC0-93F5-ACC776392440}" destId="{B4F69A14-BADB-4DB1-86D1-18F481436857}" srcOrd="0" destOrd="0" presId="urn:microsoft.com/office/officeart/2005/8/layout/architecture"/>
    <dgm:cxn modelId="{424E6F89-E669-4432-8E2A-4B597BFE6E0B}" type="presParOf" srcId="{A00616C5-5E55-4886-9804-201119923BAD}" destId="{AFA11533-E2C6-41B6-B691-CD427F9A6C55}" srcOrd="0" destOrd="0" presId="urn:microsoft.com/office/officeart/2005/8/layout/architecture"/>
    <dgm:cxn modelId="{70BFAF2A-5E79-45BD-8074-2A2D842812C8}" type="presParOf" srcId="{AFA11533-E2C6-41B6-B691-CD427F9A6C55}" destId="{E42D3FF7-03AF-4673-8090-B2A17A2F0FE7}" srcOrd="0" destOrd="0" presId="urn:microsoft.com/office/officeart/2005/8/layout/architecture"/>
    <dgm:cxn modelId="{FE6FBA5F-758B-45EA-9043-1413B536FBAB}" type="presParOf" srcId="{AFA11533-E2C6-41B6-B691-CD427F9A6C55}" destId="{92EC91E0-F318-4C88-9503-2301536B199E}" srcOrd="1" destOrd="0" presId="urn:microsoft.com/office/officeart/2005/8/layout/architecture"/>
    <dgm:cxn modelId="{7CA07231-9D81-4DEC-B63F-CC654DD080AD}" type="presParOf" srcId="{A00616C5-5E55-4886-9804-201119923BAD}" destId="{A5ABA97D-D3CE-4B35-9BF0-8DBD7601CD14}" srcOrd="1" destOrd="0" presId="urn:microsoft.com/office/officeart/2005/8/layout/architecture"/>
    <dgm:cxn modelId="{C7A7A586-8BC6-4905-ADFD-0D00E09461FC}" type="presParOf" srcId="{A00616C5-5E55-4886-9804-201119923BAD}" destId="{9C2A533B-2857-4B8A-9A1B-592C99A69019}" srcOrd="2" destOrd="0" presId="urn:microsoft.com/office/officeart/2005/8/layout/architecture"/>
    <dgm:cxn modelId="{DA21B44F-C3FF-4F39-853F-2204BAF219F0}" type="presParOf" srcId="{9C2A533B-2857-4B8A-9A1B-592C99A69019}" destId="{7B82CD16-9129-415F-A60D-DEF720AA8D30}" srcOrd="0" destOrd="0" presId="urn:microsoft.com/office/officeart/2005/8/layout/architecture"/>
    <dgm:cxn modelId="{FBAE0439-FCF6-4148-B200-690F03DFF291}" type="presParOf" srcId="{9C2A533B-2857-4B8A-9A1B-592C99A69019}" destId="{74284B81-828D-449A-9268-8E8594C7B2A6}" srcOrd="1" destOrd="0" presId="urn:microsoft.com/office/officeart/2005/8/layout/architecture"/>
    <dgm:cxn modelId="{35F65402-1A6D-4B3A-9EF7-12CA9C975ED5}" type="presParOf" srcId="{A00616C5-5E55-4886-9804-201119923BAD}" destId="{97D1CFD4-0563-4DA5-9E17-C2D93CCDF521}" srcOrd="3" destOrd="0" presId="urn:microsoft.com/office/officeart/2005/8/layout/architecture"/>
    <dgm:cxn modelId="{CD3F6AE7-BDDA-4E25-971C-FF3FB4A9677B}" type="presParOf" srcId="{A00616C5-5E55-4886-9804-201119923BAD}" destId="{2EDBC044-32FD-4799-96B2-979748198FCB}" srcOrd="4" destOrd="0" presId="urn:microsoft.com/office/officeart/2005/8/layout/architecture"/>
    <dgm:cxn modelId="{64199A84-8305-4443-A95F-AF8DA12DE333}" type="presParOf" srcId="{2EDBC044-32FD-4799-96B2-979748198FCB}" destId="{F8A02DD8-E1C1-4231-8217-81E9EFB21156}" srcOrd="0" destOrd="0" presId="urn:microsoft.com/office/officeart/2005/8/layout/architecture"/>
    <dgm:cxn modelId="{CA2F8F4B-6FAC-4193-AFC2-B5443625A7C2}" type="presParOf" srcId="{2EDBC044-32FD-4799-96B2-979748198FCB}" destId="{7A835A80-9B83-48A6-9B33-7E220A83C0E3}" srcOrd="1" destOrd="0" presId="urn:microsoft.com/office/officeart/2005/8/layout/architecture"/>
    <dgm:cxn modelId="{066AB82D-FD5B-4542-859A-9BB2C2629843}" type="presParOf" srcId="{A00616C5-5E55-4886-9804-201119923BAD}" destId="{F78ACB5E-6BE5-4EEC-9E9D-C78D9A34B177}" srcOrd="5" destOrd="0" presId="urn:microsoft.com/office/officeart/2005/8/layout/architecture"/>
    <dgm:cxn modelId="{771E90E0-DBA2-490E-8C4D-3BA61F98D763}" type="presParOf" srcId="{A00616C5-5E55-4886-9804-201119923BAD}" destId="{BA6E934F-BAC7-41DC-A3F0-EA4DF8EF5E1F}" srcOrd="6" destOrd="0" presId="urn:microsoft.com/office/officeart/2005/8/layout/architecture"/>
    <dgm:cxn modelId="{5293C844-DECB-467E-AA39-2DFF00FED7BE}" type="presParOf" srcId="{BA6E934F-BAC7-41DC-A3F0-EA4DF8EF5E1F}" destId="{B4F69A14-BADB-4DB1-86D1-18F481436857}" srcOrd="0" destOrd="0" presId="urn:microsoft.com/office/officeart/2005/8/layout/architecture"/>
    <dgm:cxn modelId="{6BD47C05-1588-4C7C-BB8E-3D3355395F3C}" type="presParOf" srcId="{BA6E934F-BAC7-41DC-A3F0-EA4DF8EF5E1F}" destId="{A84001B6-B263-43FC-AAE6-0332297BF164}" srcOrd="1" destOrd="0" presId="urn:microsoft.com/office/officeart/2005/8/layout/architecture"/>
    <dgm:cxn modelId="{A4185738-EAA6-41C5-95FC-2943102B76B8}" type="presParOf" srcId="{A00616C5-5E55-4886-9804-201119923BAD}" destId="{D59C6EFB-F1D3-4559-B16F-E1FD4DCBFF6F}" srcOrd="7" destOrd="0" presId="urn:microsoft.com/office/officeart/2005/8/layout/architecture"/>
    <dgm:cxn modelId="{5E161776-9F1D-4CB7-AA6A-742AAD74280E}" type="presParOf" srcId="{A00616C5-5E55-4886-9804-201119923BAD}" destId="{C7475DDD-50F6-45DF-B8BD-AA52A6338030}" srcOrd="8" destOrd="0" presId="urn:microsoft.com/office/officeart/2005/8/layout/architecture"/>
    <dgm:cxn modelId="{0BF1BC0E-1411-4B8A-A5AB-86B4303AD76A}" type="presParOf" srcId="{C7475DDD-50F6-45DF-B8BD-AA52A6338030}" destId="{070023FE-E95F-4FC8-B1CD-E830F4064333}" srcOrd="0" destOrd="0" presId="urn:microsoft.com/office/officeart/2005/8/layout/architecture"/>
    <dgm:cxn modelId="{98DEFD7E-601C-4BFE-B2FF-3D642A534F87}" type="presParOf" srcId="{C7475DDD-50F6-45DF-B8BD-AA52A6338030}" destId="{30CECC11-B892-4B0E-B7D8-E5B39C60FFFF}" srcOrd="1" destOrd="0" presId="urn:microsoft.com/office/officeart/2005/8/layout/architecture"/>
    <dgm:cxn modelId="{970B86E5-E783-4151-BE7E-E1A93BFD7FC8}" type="presParOf" srcId="{A00616C5-5E55-4886-9804-201119923BAD}" destId="{980BF491-B1BD-4BFD-A90B-8AB05107D775}" srcOrd="9" destOrd="0" presId="urn:microsoft.com/office/officeart/2005/8/layout/architecture"/>
    <dgm:cxn modelId="{95400259-7958-4B37-A869-8A716F68DE96}" type="presParOf" srcId="{A00616C5-5E55-4886-9804-201119923BAD}" destId="{DD623F52-87CD-4824-9B54-3236AD551358}" srcOrd="10" destOrd="0" presId="urn:microsoft.com/office/officeart/2005/8/layout/architecture"/>
    <dgm:cxn modelId="{E5A2082D-C4F6-4BB2-8C15-BF19182D087C}" type="presParOf" srcId="{DD623F52-87CD-4824-9B54-3236AD551358}" destId="{D62473D9-53C1-407D-B896-C5FB69905410}" srcOrd="0" destOrd="0" presId="urn:microsoft.com/office/officeart/2005/8/layout/architecture"/>
    <dgm:cxn modelId="{23F7EA63-13FE-4797-B517-5F3E4FBDFB82}" type="presParOf" srcId="{DD623F52-87CD-4824-9B54-3236AD551358}" destId="{7DCC87DD-A7D1-4F54-BA00-81B4A355FD7B}"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2AE4F-7BBE-41CF-85F8-0B089D2B93A7}">
      <dsp:nvSpPr>
        <dsp:cNvPr id="0" name=""/>
        <dsp:cNvSpPr/>
      </dsp:nvSpPr>
      <dsp:spPr>
        <a:xfrm>
          <a:off x="2855" y="0"/>
          <a:ext cx="5841703" cy="339698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Basil's Bakery is a small independent artisan bakery in a retail park in Coventry, UK </a:t>
          </a:r>
          <a:r>
            <a:rPr lang="en-US" sz="1900" kern="1200" dirty="0" err="1"/>
            <a:t>specialising</a:t>
          </a:r>
          <a:r>
            <a:rPr lang="en-US" sz="1900" kern="1200" dirty="0"/>
            <a:t> in high-quality organic cakes, pastries and breads. Since opening in 2015, the business has had a steady growth but its sales are still around 25% down compared to the pre 2020 level following the recovery from the Covid-19 pandemic (Meyer et al., 2022). This presentation explores factors that are causing this stagnation in sales and </a:t>
          </a:r>
          <a:r>
            <a:rPr lang="en-US" sz="1900" kern="1200" dirty="0" err="1"/>
            <a:t>utilises</a:t>
          </a:r>
          <a:r>
            <a:rPr lang="en-US" sz="1900" kern="1200" dirty="0"/>
            <a:t> the 5W2H model, PESTEL analysis and Fishbone Diagram to identify the root causes and provide insight into future business decisions.</a:t>
          </a:r>
        </a:p>
      </dsp:txBody>
      <dsp:txXfrm>
        <a:off x="102349" y="99494"/>
        <a:ext cx="5642715" cy="31979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175FBC-1A90-475A-A09F-B8B770A7FA8B}">
      <dsp:nvSpPr>
        <dsp:cNvPr id="0" name=""/>
        <dsp:cNvSpPr/>
      </dsp:nvSpPr>
      <dsp:spPr>
        <a:xfrm>
          <a:off x="788669" y="0"/>
          <a:ext cx="8938260" cy="4351338"/>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81C717-398E-4743-84B5-544592C7392F}">
      <dsp:nvSpPr>
        <dsp:cNvPr id="0" name=""/>
        <dsp:cNvSpPr/>
      </dsp:nvSpPr>
      <dsp:spPr>
        <a:xfrm>
          <a:off x="690086" y="1305401"/>
          <a:ext cx="9135427" cy="174053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Though COVID-19 restrictions have eased, Basil's Bakery has struggled with sales growth, and revenue is around 25% lower than 2019 (Kirkland, 2025). This is down from a few factors, such as the quieter retail park, more retail units being vacant and redundancies to the local retail workforce. As well, with the rise of hybrid and remote work, there have been fewer people working in the office that are buying meals at the office. The bakery's internal processes are flawed, and it doesn't have a delivery service, with limited staffing making it difficult to handle customer pre-orders (Jalandoni, 2023). Higher rents, utility, insurance and organic ingredient prices have also put financial strain. In total, all these difficulties have affected the revenues, profitability, cash flow, competitive position and long-term viability of the bakery.</a:t>
          </a:r>
        </a:p>
      </dsp:txBody>
      <dsp:txXfrm>
        <a:off x="775052" y="1390367"/>
        <a:ext cx="8965495" cy="1570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2CB47-BC24-4712-9F4A-CD77FBA20992}">
      <dsp:nvSpPr>
        <dsp:cNvPr id="0" name=""/>
        <dsp:cNvSpPr/>
      </dsp:nvSpPr>
      <dsp:spPr>
        <a:xfrm>
          <a:off x="0" y="185268"/>
          <a:ext cx="5366657" cy="294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7 questions of 5W2H model is a structured problem-solving technique that helps to explore a business problem in a logical and systematic way by looking at the nature, causes and impact of the problem (Perkin, 2022). Individual questions help organisations to have a full picture of the issue and understand the underlying reasons, and can be used as evidence to help inform decisions. The 5W2H model gives an insight to Basil's Bakery which shows the basis of its continued sales stagnation.</a:t>
          </a:r>
        </a:p>
      </dsp:txBody>
      <dsp:txXfrm>
        <a:off x="143929" y="329197"/>
        <a:ext cx="5078799" cy="26605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A85CE-6815-4BCA-A6A3-76E65BC1BF6B}">
      <dsp:nvSpPr>
        <dsp:cNvPr id="0" name=""/>
        <dsp:cNvSpPr/>
      </dsp:nvSpPr>
      <dsp:spPr>
        <a:xfrm rot="16200000">
          <a:off x="-1158705" y="1165678"/>
          <a:ext cx="3618237" cy="1286879"/>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What? The main issue is that although COVID-19 restrictions have been lifted, and economic activity is on the rise, sales at Basil's Bakery have been about 25% lower than 2019.</a:t>
          </a:r>
        </a:p>
      </dsp:txBody>
      <dsp:txXfrm rot="5400000">
        <a:off x="6974" y="723646"/>
        <a:ext cx="1286879" cy="2170943"/>
      </dsp:txXfrm>
    </dsp:sp>
    <dsp:sp modelId="{D2B40FE4-D925-47E3-B0EE-33E2F1A2D4E3}">
      <dsp:nvSpPr>
        <dsp:cNvPr id="0" name=""/>
        <dsp:cNvSpPr/>
      </dsp:nvSpPr>
      <dsp:spPr>
        <a:xfrm rot="16200000">
          <a:off x="224689" y="1165678"/>
          <a:ext cx="3618237" cy="1286879"/>
        </a:xfrm>
        <a:prstGeom prst="flowChartManualOperation">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Why? The drop has been due to fewer customer visits, hybrid and home working, increased operational costs, fewer delivery and pre-order customer service options and evolving consumer purchasing habits.</a:t>
          </a:r>
        </a:p>
      </dsp:txBody>
      <dsp:txXfrm rot="5400000">
        <a:off x="1390368" y="723646"/>
        <a:ext cx="1286879" cy="2170943"/>
      </dsp:txXfrm>
    </dsp:sp>
    <dsp:sp modelId="{85CB2AA2-2554-48EA-9ACE-B6418FC80684}">
      <dsp:nvSpPr>
        <dsp:cNvPr id="0" name=""/>
        <dsp:cNvSpPr/>
      </dsp:nvSpPr>
      <dsp:spPr>
        <a:xfrm rot="16200000">
          <a:off x="1608084" y="1165678"/>
          <a:ext cx="3618237" cy="1286879"/>
        </a:xfrm>
        <a:prstGeom prst="flowChartManualOperation">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Where? The issue is Basil's Bakery, which is part of a retail park in Coventry and has seen a fall in footfall, impacting on customer demand.</a:t>
          </a:r>
        </a:p>
      </dsp:txBody>
      <dsp:txXfrm rot="5400000">
        <a:off x="2773763" y="723646"/>
        <a:ext cx="1286879" cy="2170943"/>
      </dsp:txXfrm>
    </dsp:sp>
    <dsp:sp modelId="{869F5EF2-0A2D-4ADB-93D9-3B7E0B7530DD}">
      <dsp:nvSpPr>
        <dsp:cNvPr id="0" name=""/>
        <dsp:cNvSpPr/>
      </dsp:nvSpPr>
      <dsp:spPr>
        <a:xfrm rot="16200000">
          <a:off x="2991479" y="1165678"/>
          <a:ext cx="3618237" cy="1286879"/>
        </a:xfrm>
        <a:prstGeom prst="flowChartManualOperation">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When? The drop in sales started during the COVID-19 pandemic in 2020 and has remained below pre-pandemic levels over the past two years.</a:t>
          </a:r>
        </a:p>
      </dsp:txBody>
      <dsp:txXfrm rot="5400000">
        <a:off x="4157158" y="723646"/>
        <a:ext cx="1286879" cy="2170943"/>
      </dsp:txXfrm>
    </dsp:sp>
    <dsp:sp modelId="{0AF73866-34C0-4896-9C59-3DDA51A8C53C}">
      <dsp:nvSpPr>
        <dsp:cNvPr id="0" name=""/>
        <dsp:cNvSpPr/>
      </dsp:nvSpPr>
      <dsp:spPr>
        <a:xfrm rot="16200000">
          <a:off x="4374874" y="1165678"/>
          <a:ext cx="3618237" cy="1286879"/>
        </a:xfrm>
        <a:prstGeom prst="flowChartManualOperation">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Who? Basil is the owner of the bakery, current customers, prospective customers, and the business's future are all impacted by the problem.</a:t>
          </a:r>
        </a:p>
      </dsp:txBody>
      <dsp:txXfrm rot="5400000">
        <a:off x="5540553" y="723646"/>
        <a:ext cx="1286879" cy="2170943"/>
      </dsp:txXfrm>
    </dsp:sp>
    <dsp:sp modelId="{390829EA-691D-4FD8-B1B7-1B4925BD33D2}">
      <dsp:nvSpPr>
        <dsp:cNvPr id="0" name=""/>
        <dsp:cNvSpPr/>
      </dsp:nvSpPr>
      <dsp:spPr>
        <a:xfrm rot="16200000">
          <a:off x="5758269" y="1165678"/>
          <a:ext cx="3618237" cy="1286879"/>
        </a:xfrm>
        <a:prstGeom prst="flowChartManualOperation">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How? The problem has led to a loss of income, loss of profitability, more financial strain, and concerns regarding the bakery's competitiveness.</a:t>
          </a:r>
        </a:p>
      </dsp:txBody>
      <dsp:txXfrm rot="5400000">
        <a:off x="6923948" y="723646"/>
        <a:ext cx="1286879" cy="2170943"/>
      </dsp:txXfrm>
    </dsp:sp>
    <dsp:sp modelId="{738A004C-3DDC-44AA-94A3-546FD715418A}">
      <dsp:nvSpPr>
        <dsp:cNvPr id="0" name=""/>
        <dsp:cNvSpPr/>
      </dsp:nvSpPr>
      <dsp:spPr>
        <a:xfrm rot="16200000">
          <a:off x="7141664" y="1165678"/>
          <a:ext cx="3618237" cy="1286879"/>
        </a:xfrm>
        <a:prstGeom prst="flowChartManualOperation">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495" bIns="0" numCol="1" spcCol="1270" anchor="ctr" anchorCtr="0">
          <a:noAutofit/>
        </a:bodyPr>
        <a:lstStyle/>
        <a:p>
          <a:pPr marL="0" lvl="0" indent="0" algn="ctr" defTabSz="488950">
            <a:lnSpc>
              <a:spcPct val="90000"/>
            </a:lnSpc>
            <a:spcBef>
              <a:spcPct val="0"/>
            </a:spcBef>
            <a:spcAft>
              <a:spcPct val="35000"/>
            </a:spcAft>
            <a:buNone/>
          </a:pPr>
          <a:r>
            <a:rPr lang="en-US" sz="1100" kern="1200" dirty="0"/>
            <a:t>How Much? The business is still running with a forecasted annual decline of 25% from 2019.</a:t>
          </a:r>
        </a:p>
      </dsp:txBody>
      <dsp:txXfrm rot="5400000">
        <a:off x="8307343" y="723646"/>
        <a:ext cx="1286879" cy="21709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5FF70-1A2B-4594-A67B-076267A5869F}">
      <dsp:nvSpPr>
        <dsp:cNvPr id="0" name=""/>
        <dsp:cNvSpPr/>
      </dsp:nvSpPr>
      <dsp:spPr>
        <a:xfrm>
          <a:off x="169929" y="1768"/>
          <a:ext cx="4686570" cy="850522"/>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66725">
            <a:lnSpc>
              <a:spcPct val="90000"/>
            </a:lnSpc>
            <a:spcBef>
              <a:spcPct val="0"/>
            </a:spcBef>
            <a:spcAft>
              <a:spcPct val="35000"/>
            </a:spcAft>
            <a:buNone/>
          </a:pPr>
          <a:r>
            <a:rPr lang="en-US" sz="1050" kern="1200" dirty="0"/>
            <a:t>PESTEL analysis is a strategic tool that looks at the external macro-environmental factors that affect an organisation's performance and decision making (</a:t>
          </a:r>
          <a:r>
            <a:rPr lang="en-US" sz="1050" kern="1200" dirty="0" err="1"/>
            <a:t>Sałek</a:t>
          </a:r>
          <a:r>
            <a:rPr lang="en-US" sz="1050" kern="1200" dirty="0"/>
            <a:t>, 2024). In applying this model opportunities and threats can be identified which are out of the business' direct control.</a:t>
          </a:r>
        </a:p>
      </dsp:txBody>
      <dsp:txXfrm>
        <a:off x="211448" y="43287"/>
        <a:ext cx="4603532" cy="767484"/>
      </dsp:txXfrm>
    </dsp:sp>
    <dsp:sp modelId="{3BC6E72B-3213-42DF-BC81-948FFD2CAB5F}">
      <dsp:nvSpPr>
        <dsp:cNvPr id="0" name=""/>
        <dsp:cNvSpPr/>
      </dsp:nvSpPr>
      <dsp:spPr>
        <a:xfrm>
          <a:off x="169929" y="894817"/>
          <a:ext cx="4686570" cy="850522"/>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100" b="1" kern="1200" dirty="0"/>
            <a:t>Political:</a:t>
          </a:r>
          <a:r>
            <a:rPr lang="en-US" sz="1100" kern="1200" dirty="0"/>
            <a:t> Increased business rates and the withdrawal of government financial support introduced during the COVID-19 pandemic have increased operating costs. </a:t>
          </a:r>
        </a:p>
      </dsp:txBody>
      <dsp:txXfrm>
        <a:off x="211448" y="936336"/>
        <a:ext cx="4603532" cy="767484"/>
      </dsp:txXfrm>
    </dsp:sp>
    <dsp:sp modelId="{914CBB18-63F7-4F12-8631-67F17BF96EB1}">
      <dsp:nvSpPr>
        <dsp:cNvPr id="0" name=""/>
        <dsp:cNvSpPr/>
      </dsp:nvSpPr>
      <dsp:spPr>
        <a:xfrm>
          <a:off x="169929" y="1787866"/>
          <a:ext cx="4686570" cy="850522"/>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100" b="1" kern="1200"/>
            <a:t>Economic:</a:t>
          </a:r>
          <a:r>
            <a:rPr lang="en-US" sz="1100" kern="1200"/>
            <a:t> Inflation has increased the expense of the organic ingredients and utilities and other overheads, as well as reduced consumer spending that has had a negative impact on customer demand (Salah, 2025). </a:t>
          </a:r>
        </a:p>
      </dsp:txBody>
      <dsp:txXfrm>
        <a:off x="211448" y="1829385"/>
        <a:ext cx="4603532" cy="767484"/>
      </dsp:txXfrm>
    </dsp:sp>
    <dsp:sp modelId="{FA5202A7-1CF0-43E4-B234-71B339982868}">
      <dsp:nvSpPr>
        <dsp:cNvPr id="0" name=""/>
        <dsp:cNvSpPr/>
      </dsp:nvSpPr>
      <dsp:spPr>
        <a:xfrm>
          <a:off x="169929" y="2680915"/>
          <a:ext cx="4686570" cy="850522"/>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100" b="1" kern="1200" dirty="0"/>
            <a:t>Social:</a:t>
          </a:r>
          <a:r>
            <a:rPr lang="en-US" sz="1100" kern="1200" dirty="0"/>
            <a:t> Decreased lunchtime visits to the retail park due to hybrid and remote working, but also a shift in shopping habits and an increased use of online shopping.</a:t>
          </a:r>
        </a:p>
      </dsp:txBody>
      <dsp:txXfrm>
        <a:off x="211448" y="2722434"/>
        <a:ext cx="4603532" cy="7674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C733F-0862-4E6C-AC34-E96D4A68FFA0}">
      <dsp:nvSpPr>
        <dsp:cNvPr id="0" name=""/>
        <dsp:cNvSpPr/>
      </dsp:nvSpPr>
      <dsp:spPr>
        <a:xfrm>
          <a:off x="3080" y="630163"/>
          <a:ext cx="3091011" cy="3091011"/>
        </a:xfrm>
        <a:prstGeom prst="ellipse">
          <a:avLst/>
        </a:prstGeom>
        <a:solidFill>
          <a:schemeClr val="lt1">
            <a:alpha val="50000"/>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70109" tIns="16510" rIns="170109" bIns="16510" numCol="1" spcCol="1270" anchor="ctr" anchorCtr="0">
          <a:noAutofit/>
        </a:bodyPr>
        <a:lstStyle/>
        <a:p>
          <a:pPr marL="0" lvl="0" indent="0" algn="ctr" defTabSz="577850">
            <a:lnSpc>
              <a:spcPct val="90000"/>
            </a:lnSpc>
            <a:spcBef>
              <a:spcPct val="0"/>
            </a:spcBef>
            <a:spcAft>
              <a:spcPct val="35000"/>
            </a:spcAft>
            <a:buNone/>
          </a:pPr>
          <a:r>
            <a:rPr lang="en-US" sz="1300" b="1" kern="1200"/>
            <a:t>Technological:</a:t>
          </a:r>
          <a:r>
            <a:rPr lang="en-US" sz="1300" kern="1200"/>
            <a:t> No online ordering, no delivery platform, limited access and efficiency in the pre-order system (Erola et al., 2024).  </a:t>
          </a:r>
        </a:p>
      </dsp:txBody>
      <dsp:txXfrm>
        <a:off x="455748" y="1082831"/>
        <a:ext cx="2185675" cy="2185675"/>
      </dsp:txXfrm>
    </dsp:sp>
    <dsp:sp modelId="{10D35ABA-6B4B-48BC-9EEC-5F1F0E019C85}">
      <dsp:nvSpPr>
        <dsp:cNvPr id="0" name=""/>
        <dsp:cNvSpPr/>
      </dsp:nvSpPr>
      <dsp:spPr>
        <a:xfrm>
          <a:off x="2475889" y="630163"/>
          <a:ext cx="3091011" cy="3091011"/>
        </a:xfrm>
        <a:prstGeom prst="ellipse">
          <a:avLst/>
        </a:prstGeom>
        <a:solidFill>
          <a:schemeClr val="lt1">
            <a:alpha val="50000"/>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70109" tIns="16510" rIns="170109" bIns="16510" numCol="1" spcCol="1270" anchor="ctr" anchorCtr="0">
          <a:noAutofit/>
        </a:bodyPr>
        <a:lstStyle/>
        <a:p>
          <a:pPr marL="0" lvl="0" indent="0" algn="ctr" defTabSz="577850">
            <a:lnSpc>
              <a:spcPct val="90000"/>
            </a:lnSpc>
            <a:spcBef>
              <a:spcPct val="0"/>
            </a:spcBef>
            <a:spcAft>
              <a:spcPct val="35000"/>
            </a:spcAft>
            <a:buNone/>
          </a:pPr>
          <a:r>
            <a:rPr lang="en-US" sz="1300" b="1" kern="1200"/>
            <a:t>Environmental:</a:t>
          </a:r>
          <a:r>
            <a:rPr lang="en-US" sz="1300" kern="1200"/>
            <a:t> Basil's use of organic ingredients leaves the business vulnerable to supply disruptions and price swings due to crop failures, and consumers are demanding more environmentally friendly practices. </a:t>
          </a:r>
        </a:p>
      </dsp:txBody>
      <dsp:txXfrm>
        <a:off x="2928557" y="1082831"/>
        <a:ext cx="2185675" cy="2185675"/>
      </dsp:txXfrm>
    </dsp:sp>
    <dsp:sp modelId="{FB18B517-0DCA-4C4B-815D-4AD973232F0F}">
      <dsp:nvSpPr>
        <dsp:cNvPr id="0" name=""/>
        <dsp:cNvSpPr/>
      </dsp:nvSpPr>
      <dsp:spPr>
        <a:xfrm>
          <a:off x="4948698" y="630163"/>
          <a:ext cx="3091011" cy="3091011"/>
        </a:xfrm>
        <a:prstGeom prst="ellipse">
          <a:avLst/>
        </a:prstGeom>
        <a:solidFill>
          <a:schemeClr val="lt1">
            <a:alpha val="50000"/>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70109" tIns="16510" rIns="170109" bIns="16510" numCol="1" spcCol="1270" anchor="ctr" anchorCtr="0">
          <a:noAutofit/>
        </a:bodyPr>
        <a:lstStyle/>
        <a:p>
          <a:pPr marL="0" lvl="0" indent="0" algn="ctr" defTabSz="577850">
            <a:lnSpc>
              <a:spcPct val="90000"/>
            </a:lnSpc>
            <a:spcBef>
              <a:spcPct val="0"/>
            </a:spcBef>
            <a:spcAft>
              <a:spcPct val="35000"/>
            </a:spcAft>
            <a:buNone/>
          </a:pPr>
          <a:r>
            <a:rPr lang="en-US" sz="1300" b="1" kern="1200"/>
            <a:t>Legal:</a:t>
          </a:r>
          <a:r>
            <a:rPr lang="en-US" sz="1300" kern="1200"/>
            <a:t> Abiding by the laws governing employment, food safety, health and safety regulations are still a requirement and a cost factor. </a:t>
          </a:r>
        </a:p>
      </dsp:txBody>
      <dsp:txXfrm>
        <a:off x="5401366" y="1082831"/>
        <a:ext cx="2185675" cy="2185675"/>
      </dsp:txXfrm>
    </dsp:sp>
    <dsp:sp modelId="{B93EF9C5-9BC9-4FA1-BD22-30B96246B3F3}">
      <dsp:nvSpPr>
        <dsp:cNvPr id="0" name=""/>
        <dsp:cNvSpPr/>
      </dsp:nvSpPr>
      <dsp:spPr>
        <a:xfrm>
          <a:off x="7421507" y="630163"/>
          <a:ext cx="3091011" cy="3091011"/>
        </a:xfrm>
        <a:prstGeom prst="ellipse">
          <a:avLst/>
        </a:prstGeom>
        <a:solidFill>
          <a:schemeClr val="lt1">
            <a:alpha val="50000"/>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70109" tIns="16510" rIns="170109" bIns="16510" numCol="1" spcCol="1270" anchor="ctr" anchorCtr="0">
          <a:noAutofit/>
        </a:bodyPr>
        <a:lstStyle/>
        <a:p>
          <a:pPr marL="0" lvl="0" indent="0" algn="ctr" defTabSz="577850">
            <a:lnSpc>
              <a:spcPct val="90000"/>
            </a:lnSpc>
            <a:spcBef>
              <a:spcPct val="0"/>
            </a:spcBef>
            <a:spcAft>
              <a:spcPct val="35000"/>
            </a:spcAft>
            <a:buNone/>
          </a:pPr>
          <a:r>
            <a:rPr lang="en-US" sz="1300" kern="1200"/>
            <a:t>Compared to other factors, the economic, social and technological factors seem to have the most impact on Basil's Bakery's poor sales, as they influence customer demand, costs of the business, and the business's ability to satisfy consumer expectations.</a:t>
          </a:r>
        </a:p>
      </dsp:txBody>
      <dsp:txXfrm>
        <a:off x="7874175" y="1082831"/>
        <a:ext cx="2185675" cy="2185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D0CEB-283E-4D3E-8543-071A328BAB26}">
      <dsp:nvSpPr>
        <dsp:cNvPr id="0" name=""/>
        <dsp:cNvSpPr/>
      </dsp:nvSpPr>
      <dsp:spPr>
        <a:xfrm>
          <a:off x="0" y="0"/>
          <a:ext cx="3462797" cy="3462797"/>
        </a:xfrm>
        <a:prstGeom prst="pie">
          <a:avLst>
            <a:gd name="adj1" fmla="val 5400000"/>
            <a:gd name="adj2" fmla="val 16200000"/>
          </a:avLst>
        </a:prstGeom>
        <a:gradFill rotWithShape="0">
          <a:gsLst>
            <a:gs pos="0">
              <a:schemeClr val="accent1">
                <a:lumMod val="60000"/>
                <a:lumOff val="40000"/>
              </a:schemeClr>
            </a:gs>
            <a:gs pos="50000">
              <a:srgbClr val="0070C0"/>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6E874AB-FAC4-4C67-A588-09673CD2D913}">
      <dsp:nvSpPr>
        <dsp:cNvPr id="0" name=""/>
        <dsp:cNvSpPr/>
      </dsp:nvSpPr>
      <dsp:spPr>
        <a:xfrm>
          <a:off x="1731398" y="0"/>
          <a:ext cx="5190925" cy="3462797"/>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Fishbone (Cause-and-Effect) Diagram, or Ishikawa Diagram, is a problem-solving technique that is used to determine the root causes of a particular problem in the business (Sahin, 2024). This model can be used to illustrate a few of the various factors that can lead to falling sales, as the case of Basil's Bakery illustrates. Factors affecting customers are decreased shopping traffic, homeworking and altered purchasing habits. Process issues include the lack of a delivery service, limited pre-order system and long wait periods in peak seasons. People factors are related to Basil being as self-sufficient as he is, and not always available to take calls from customers (Sansom, 2024). Some of the environmental factors are a shrinking retail park, empty retail spaces and fewer local workers. Materials refer to the price and availability of organic ingredients. In conclusion, the Fishbone analysis shows that Basil's sales are declining due to several interconnected internal and external factors, not just one single factor.</a:t>
          </a:r>
        </a:p>
      </dsp:txBody>
      <dsp:txXfrm>
        <a:off x="1731398" y="0"/>
        <a:ext cx="5190925" cy="34627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D3FF7-03AF-4673-8090-B2A17A2F0FE7}">
      <dsp:nvSpPr>
        <dsp:cNvPr id="0" name=""/>
        <dsp:cNvSpPr/>
      </dsp:nvSpPr>
      <dsp:spPr>
        <a:xfrm>
          <a:off x="6657" y="0"/>
          <a:ext cx="1401737" cy="3748865"/>
        </a:xfrm>
        <a:prstGeom prst="roundRect">
          <a:avLst>
            <a:gd name="adj" fmla="val 10000"/>
          </a:avLst>
        </a:prstGeom>
        <a:solidFill>
          <a:srgbClr val="00206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Despite the easing of COVID-19 restrictions, Basil's Bakery has seen a consistent drop in sales, and is currently making about one-fourth less than in 2019. This means that the difficulties that businesses are facing are not only COVID related and need to be addressed strategically.</a:t>
          </a:r>
        </a:p>
      </dsp:txBody>
      <dsp:txXfrm>
        <a:off x="47712" y="41055"/>
        <a:ext cx="1319627" cy="3666755"/>
      </dsp:txXfrm>
    </dsp:sp>
    <dsp:sp modelId="{7B82CD16-9129-415F-A60D-DEF720AA8D30}">
      <dsp:nvSpPr>
        <dsp:cNvPr id="0" name=""/>
        <dsp:cNvSpPr/>
      </dsp:nvSpPr>
      <dsp:spPr>
        <a:xfrm>
          <a:off x="1643886" y="0"/>
          <a:ext cx="1401737" cy="3748865"/>
        </a:xfrm>
        <a:prstGeom prst="roundRect">
          <a:avLst>
            <a:gd name="adj" fmla="val 10000"/>
          </a:avLst>
        </a:prstGeom>
        <a:solidFill>
          <a:srgbClr val="DC00FF"/>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Both internal and external factors have been identified as contributing to a lack in sales growth according to the analysis. The internal issues are the lack of delivery service, the lack of pre-order and Basil's lack of wanting to handle all the operational tasks. External issues are the changes in the business environment.</a:t>
          </a:r>
        </a:p>
      </dsp:txBody>
      <dsp:txXfrm>
        <a:off x="1684941" y="41055"/>
        <a:ext cx="1319627" cy="3666755"/>
      </dsp:txXfrm>
    </dsp:sp>
    <dsp:sp modelId="{F8A02DD8-E1C1-4231-8217-81E9EFB21156}">
      <dsp:nvSpPr>
        <dsp:cNvPr id="0" name=""/>
        <dsp:cNvSpPr/>
      </dsp:nvSpPr>
      <dsp:spPr>
        <a:xfrm>
          <a:off x="3281114" y="0"/>
          <a:ext cx="1401737" cy="3748865"/>
        </a:xfrm>
        <a:prstGeom prst="roundRect">
          <a:avLst>
            <a:gd name="adj" fmla="val 10000"/>
          </a:avLst>
        </a:prstGeom>
        <a:solidFill>
          <a:srgbClr val="00B0F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Economic and social changes have had the greatest impact on customer demand. The effects of rising inflation, higher operating costs, new shopping trends, hybrid working patterns and lower retail park usage have had a significant impact on the number of customers and their purchasing habits (Stanelyte et al., 2022).</a:t>
          </a:r>
        </a:p>
      </dsp:txBody>
      <dsp:txXfrm>
        <a:off x="3322169" y="41055"/>
        <a:ext cx="1319627" cy="3666755"/>
      </dsp:txXfrm>
    </dsp:sp>
    <dsp:sp modelId="{B4F69A14-BADB-4DB1-86D1-18F481436857}">
      <dsp:nvSpPr>
        <dsp:cNvPr id="0" name=""/>
        <dsp:cNvSpPr/>
      </dsp:nvSpPr>
      <dsp:spPr>
        <a:xfrm>
          <a:off x="4918343" y="0"/>
          <a:ext cx="1401737" cy="3748865"/>
        </a:xfrm>
        <a:prstGeom prst="roundRect">
          <a:avLst>
            <a:gd name="adj" fmla="val 10000"/>
          </a:avLst>
        </a:prstGeom>
        <a:solidFill>
          <a:srgbClr val="C0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operational restrictions have been limiting the customer convenience and competitiveness. No online ordering, delivery, or any reliable pre-ordering options allows customers to make a choice with ease and convenience giving them the chance to go elsewhere and find a competitor that would be more accessible and flexible.</a:t>
          </a:r>
        </a:p>
      </dsp:txBody>
      <dsp:txXfrm>
        <a:off x="4959398" y="41055"/>
        <a:ext cx="1319627" cy="3666755"/>
      </dsp:txXfrm>
    </dsp:sp>
    <dsp:sp modelId="{070023FE-E95F-4FC8-B1CD-E830F4064333}">
      <dsp:nvSpPr>
        <dsp:cNvPr id="0" name=""/>
        <dsp:cNvSpPr/>
      </dsp:nvSpPr>
      <dsp:spPr>
        <a:xfrm>
          <a:off x="6555572" y="0"/>
          <a:ext cx="1401737" cy="374886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use of the 5W2H, PESTEL and Fishbone analytical techniques has enabled a clear picture of the nature of the problem, its scope and the underlying causes of the problem by reviewing the operation within the business and the external business environment.</a:t>
          </a:r>
        </a:p>
      </dsp:txBody>
      <dsp:txXfrm>
        <a:off x="6596627" y="41055"/>
        <a:ext cx="1319627" cy="3666755"/>
      </dsp:txXfrm>
    </dsp:sp>
    <dsp:sp modelId="{D62473D9-53C1-407D-B896-C5FB69905410}">
      <dsp:nvSpPr>
        <dsp:cNvPr id="0" name=""/>
        <dsp:cNvSpPr/>
      </dsp:nvSpPr>
      <dsp:spPr>
        <a:xfrm>
          <a:off x="8192801" y="0"/>
          <a:ext cx="1401737" cy="374886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 summary, the results offer a solid foundation for decision-making, helping Basil prioritise areas for improvement, enhance business resilience, and implement practices to promote long-term growth and sustainability.</a:t>
          </a:r>
        </a:p>
      </dsp:txBody>
      <dsp:txXfrm>
        <a:off x="8233856" y="41055"/>
        <a:ext cx="1319627" cy="366675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13848-71DE-4B17-8F01-E23014F1FBC5}"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7EF317-BFEC-4910-A3FA-6E9EB3FB474A}" type="slidenum">
              <a:rPr lang="en-US" smtClean="0"/>
              <a:t>‹#›</a:t>
            </a:fld>
            <a:endParaRPr lang="en-US"/>
          </a:p>
        </p:txBody>
      </p:sp>
    </p:spTree>
    <p:extLst>
      <p:ext uri="{BB962C8B-B14F-4D97-AF65-F5344CB8AC3E}">
        <p14:creationId xmlns:p14="http://schemas.microsoft.com/office/powerpoint/2010/main" val="394689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order: first background, then problem, then analysis, then possible actions.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4</a:t>
            </a:fld>
            <a:endParaRPr lang="en-US"/>
          </a:p>
        </p:txBody>
      </p:sp>
    </p:spTree>
    <p:extLst>
      <p:ext uri="{BB962C8B-B14F-4D97-AF65-F5344CB8AC3E}">
        <p14:creationId xmlns:p14="http://schemas.microsoft.com/office/powerpoint/2010/main" val="3854014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Though COVID-19 restrictions have eased, Basil's Bakery has struggled with sales growth, and revenue is around 25% lower than 2019 (Kirkland, 2025). This is down from a few factors, such as the quieter retail park, more retail units being vacant and redundancies to the local retail workforce. As well, with the rise of hybrid and remote work, there have been fewer people working in the office that are buying meals at the office. The bakery's internal processes are flawed, and it doesn't have a delivery service, with limited staffing making it difficult to handle customer pre-orders (Jalandoni, 2023). Higher rents, utility, insurance and organic ingredient prices have also put financial strain. In total, all these difficulties have affected the revenues, profitability, cash flow, competitive position and long-term viability of the bakery.</a:t>
            </a:r>
          </a:p>
          <a:p>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5</a:t>
            </a:fld>
            <a:endParaRPr lang="en-US"/>
          </a:p>
        </p:txBody>
      </p:sp>
    </p:spTree>
    <p:extLst>
      <p:ext uri="{BB962C8B-B14F-4D97-AF65-F5344CB8AC3E}">
        <p14:creationId xmlns:p14="http://schemas.microsoft.com/office/powerpoint/2010/main" val="3984353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7 questions of 5W2H model is a structured problem-solving technique that helps to explore a business problem in a logical and systematic way by looking at the nature, causes and impact of the problem (Perkin, 2022). Individual questions help organisations to have a full picture of the issue and understand the underlying reasons, and can be used as evidence to help inform decisions. The 5W2H model gives an insight to Basil's Bakery which shows the basis of its continued sales stagnation.</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7EF317-BFEC-4910-A3FA-6E9EB3FB47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725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24C81-B7F3-B9CC-F2D7-3B04E5CDC3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5E213-96E5-67F9-38A6-F62E3B1B7A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5BE61E-3091-ED1C-D9AB-8C303B911C8C}"/>
              </a:ext>
            </a:extLst>
          </p:cNvPr>
          <p:cNvSpPr>
            <a:spLocks noGrp="1"/>
          </p:cNvSpPr>
          <p:nvPr>
            <p:ph type="body" idx="1"/>
          </p:nvPr>
        </p:nvSpPr>
        <p:spPr/>
        <p:txBody>
          <a:bodyPr/>
          <a:lstStyle/>
          <a:p>
            <a:r>
              <a:rPr lang="en-US" dirty="0"/>
              <a:t>What? The main issue is that although COVID-19 restrictions have been lifted, and economic activity is on the rise, sales at Basil's Bakery have been about 25% lower than 2019.</a:t>
            </a:r>
          </a:p>
          <a:p>
            <a:r>
              <a:rPr lang="en-US" dirty="0"/>
              <a:t>Why? The drop has been due to fewer customer visits, hybrid and home working, increased operational costs, fewer delivery and pre-order customer service options and evolving consumer purchasing habits.</a:t>
            </a:r>
          </a:p>
          <a:p>
            <a:r>
              <a:rPr lang="en-US" dirty="0"/>
              <a:t>Where? The issue is Basil's Bakery, which is part of a retail park in Coventry and has seen a fall in footfall, impacting on customer demand.</a:t>
            </a:r>
          </a:p>
          <a:p>
            <a:r>
              <a:rPr lang="en-US" dirty="0"/>
              <a:t>When? The drop in sales started during the COVID-19 pandemic in 2020 and has remained below pre-pandemic levels over the past two years.</a:t>
            </a:r>
          </a:p>
          <a:p>
            <a:r>
              <a:rPr lang="en-US" dirty="0"/>
              <a:t>Who? Basil is the owner of the bakery, current customers, prospective customers, and the business's future are all impacted by the problem.</a:t>
            </a:r>
          </a:p>
          <a:p>
            <a:r>
              <a:rPr lang="en-US" dirty="0"/>
              <a:t>How? The problem has led to a loss of income, loss of profitability, more financial strain, and concerns regarding the bakery's competitiveness.</a:t>
            </a:r>
          </a:p>
          <a:p>
            <a:r>
              <a:rPr lang="en-US" dirty="0"/>
              <a:t>How Much? The business is still running with a forecasted annual decline of 25% from 2019.</a:t>
            </a:r>
          </a:p>
          <a:p>
            <a:r>
              <a:rPr lang="en-US" dirty="0"/>
              <a:t>In summary, the 5W2H analysis offers a structured and comprehensive view of Basil's Bakery's sales issues, highlighting the underlying causes and the impact on the business. This systematic approach helps the business to </a:t>
            </a:r>
            <a:r>
              <a:rPr lang="en-US" dirty="0" err="1"/>
              <a:t>prioritise</a:t>
            </a:r>
            <a:r>
              <a:rPr lang="en-US" dirty="0"/>
              <a:t> the problem effectively and also helps in better decision making of the business.</a:t>
            </a:r>
          </a:p>
          <a:p>
            <a:endParaRPr lang="en-US" dirty="0"/>
          </a:p>
        </p:txBody>
      </p:sp>
      <p:sp>
        <p:nvSpPr>
          <p:cNvPr id="4" name="Slide Number Placeholder 3">
            <a:extLst>
              <a:ext uri="{FF2B5EF4-FFF2-40B4-BE49-F238E27FC236}">
                <a16:creationId xmlns:a16="http://schemas.microsoft.com/office/drawing/2014/main" id="{EADE1D8A-4F64-9550-EA42-DE7BCA9F4BD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7EF317-BFEC-4910-A3FA-6E9EB3FB47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040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PESTEL analysis is a strategic tool that looks at the external macro-environmental factors that affect 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performance and decision making (</a:t>
            </a:r>
            <a:r>
              <a:rPr lang="en-US" sz="1200" kern="1200" dirty="0" err="1">
                <a:solidFill>
                  <a:schemeClr val="tx1"/>
                </a:solidFill>
                <a:effectLst/>
                <a:latin typeface="+mn-lt"/>
                <a:ea typeface="+mn-ea"/>
                <a:cs typeface="+mn-cs"/>
              </a:rPr>
              <a:t>Sałek</a:t>
            </a:r>
            <a:r>
              <a:rPr lang="en-US" sz="1200" kern="1200" dirty="0">
                <a:solidFill>
                  <a:schemeClr val="tx1"/>
                </a:solidFill>
                <a:effectLst/>
                <a:latin typeface="+mn-lt"/>
                <a:ea typeface="+mn-ea"/>
                <a:cs typeface="+mn-cs"/>
              </a:rPr>
              <a:t>, 2024). In applying this model opportunities and threats can be identified which are out of the business' direct control.</a:t>
            </a:r>
          </a:p>
          <a:p>
            <a:pPr lvl="0"/>
            <a:r>
              <a:rPr lang="en-US" sz="1200" b="1" kern="1200" dirty="0">
                <a:solidFill>
                  <a:schemeClr val="tx1"/>
                </a:solidFill>
                <a:effectLst/>
                <a:latin typeface="+mn-lt"/>
                <a:ea typeface="+mn-ea"/>
                <a:cs typeface="+mn-cs"/>
              </a:rPr>
              <a:t>Political:</a:t>
            </a:r>
            <a:r>
              <a:rPr lang="en-US" sz="1200" kern="1200" dirty="0">
                <a:solidFill>
                  <a:schemeClr val="tx1"/>
                </a:solidFill>
                <a:effectLst/>
                <a:latin typeface="+mn-lt"/>
                <a:ea typeface="+mn-ea"/>
                <a:cs typeface="+mn-cs"/>
              </a:rPr>
              <a:t> Increased business rates and the withdrawal of government financial support introduced during the COVID-19 pandemic have increased operating costs. </a:t>
            </a:r>
          </a:p>
          <a:p>
            <a:pPr lvl="0"/>
            <a:r>
              <a:rPr lang="en-US" sz="1200" b="1" kern="1200" dirty="0">
                <a:solidFill>
                  <a:schemeClr val="tx1"/>
                </a:solidFill>
                <a:effectLst/>
                <a:latin typeface="+mn-lt"/>
                <a:ea typeface="+mn-ea"/>
                <a:cs typeface="+mn-cs"/>
              </a:rPr>
              <a:t>Economic:</a:t>
            </a:r>
            <a:r>
              <a:rPr lang="en-US" sz="1200" kern="1200" dirty="0">
                <a:solidFill>
                  <a:schemeClr val="tx1"/>
                </a:solidFill>
                <a:effectLst/>
                <a:latin typeface="+mn-lt"/>
                <a:ea typeface="+mn-ea"/>
                <a:cs typeface="+mn-cs"/>
              </a:rPr>
              <a:t> Inflation has increased the expense of the organic ingredients and utilities and other overheads, as well as reduced consumer spending that has had a negative impact on customer demand (Salah, 2025). </a:t>
            </a:r>
          </a:p>
          <a:p>
            <a:pPr lvl="0"/>
            <a:r>
              <a:rPr lang="en-US" sz="1200" b="1" kern="1200" dirty="0">
                <a:solidFill>
                  <a:schemeClr val="tx1"/>
                </a:solidFill>
                <a:effectLst/>
                <a:latin typeface="+mn-lt"/>
                <a:ea typeface="+mn-ea"/>
                <a:cs typeface="+mn-cs"/>
              </a:rPr>
              <a:t>Social:</a:t>
            </a:r>
            <a:r>
              <a:rPr lang="en-US" sz="1200" kern="1200" dirty="0">
                <a:solidFill>
                  <a:schemeClr val="tx1"/>
                </a:solidFill>
                <a:effectLst/>
                <a:latin typeface="+mn-lt"/>
                <a:ea typeface="+mn-ea"/>
                <a:cs typeface="+mn-cs"/>
              </a:rPr>
              <a:t> Decreased lunchtime visits to the retail park due to hybrid and remote working, but also a shift in shopping habits and an increased use of online shopping.</a:t>
            </a:r>
          </a:p>
        </p:txBody>
      </p:sp>
      <p:sp>
        <p:nvSpPr>
          <p:cNvPr id="4" name="Slide Number Placeholder 3"/>
          <p:cNvSpPr>
            <a:spLocks noGrp="1"/>
          </p:cNvSpPr>
          <p:nvPr>
            <p:ph type="sldNum" sz="quarter" idx="5"/>
          </p:nvPr>
        </p:nvSpPr>
        <p:spPr/>
        <p:txBody>
          <a:bodyPr/>
          <a:lstStyle/>
          <a:p>
            <a:fld id="{A17EF317-BFEC-4910-A3FA-6E9EB3FB474A}" type="slidenum">
              <a:rPr lang="en-US" smtClean="0"/>
              <a:t>8</a:t>
            </a:fld>
            <a:endParaRPr lang="en-US"/>
          </a:p>
        </p:txBody>
      </p:sp>
    </p:spTree>
    <p:extLst>
      <p:ext uri="{BB962C8B-B14F-4D97-AF65-F5344CB8AC3E}">
        <p14:creationId xmlns:p14="http://schemas.microsoft.com/office/powerpoint/2010/main" val="2697231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Technological:</a:t>
            </a:r>
            <a:r>
              <a:rPr lang="en-US" sz="1200" kern="1200" dirty="0">
                <a:solidFill>
                  <a:schemeClr val="tx1"/>
                </a:solidFill>
                <a:effectLst/>
                <a:latin typeface="+mn-lt"/>
                <a:ea typeface="+mn-ea"/>
                <a:cs typeface="+mn-cs"/>
              </a:rPr>
              <a:t> No online ordering, no delivery platform, limited access and efficiency in the pre-order system (Erola et al., 2024).  </a:t>
            </a:r>
          </a:p>
          <a:p>
            <a:pPr lvl="0"/>
            <a:r>
              <a:rPr lang="en-US" sz="1200" b="1" kern="1200" dirty="0">
                <a:solidFill>
                  <a:schemeClr val="tx1"/>
                </a:solidFill>
                <a:effectLst/>
                <a:latin typeface="+mn-lt"/>
                <a:ea typeface="+mn-ea"/>
                <a:cs typeface="+mn-cs"/>
              </a:rPr>
              <a:t>Environmental:</a:t>
            </a:r>
            <a:r>
              <a:rPr lang="en-US" sz="1200" kern="1200" dirty="0">
                <a:solidFill>
                  <a:schemeClr val="tx1"/>
                </a:solidFill>
                <a:effectLst/>
                <a:latin typeface="+mn-lt"/>
                <a:ea typeface="+mn-ea"/>
                <a:cs typeface="+mn-cs"/>
              </a:rPr>
              <a:t> Basil's use of organic ingredients leaves the business vulnerable to supply disruptions and price swings due to crop failures, and consumers are demanding more environmentally friendly practices. </a:t>
            </a:r>
          </a:p>
          <a:p>
            <a:pPr lvl="0"/>
            <a:r>
              <a:rPr lang="en-US" sz="1200" b="1" kern="1200" dirty="0">
                <a:solidFill>
                  <a:schemeClr val="tx1"/>
                </a:solidFill>
                <a:effectLst/>
                <a:latin typeface="+mn-lt"/>
                <a:ea typeface="+mn-ea"/>
                <a:cs typeface="+mn-cs"/>
              </a:rPr>
              <a:t>Legal:</a:t>
            </a:r>
            <a:r>
              <a:rPr lang="en-US" sz="1200" kern="1200" dirty="0">
                <a:solidFill>
                  <a:schemeClr val="tx1"/>
                </a:solidFill>
                <a:effectLst/>
                <a:latin typeface="+mn-lt"/>
                <a:ea typeface="+mn-ea"/>
                <a:cs typeface="+mn-cs"/>
              </a:rPr>
              <a:t> Abiding by the laws governing employment, food safety, health and safety regulations are still a requirement and a cost factor. </a:t>
            </a:r>
          </a:p>
          <a:p>
            <a:r>
              <a:rPr lang="en-US" sz="1200" kern="1200" dirty="0">
                <a:solidFill>
                  <a:schemeClr val="tx1"/>
                </a:solidFill>
                <a:effectLst/>
                <a:latin typeface="+mn-lt"/>
                <a:ea typeface="+mn-ea"/>
                <a:cs typeface="+mn-cs"/>
              </a:rPr>
              <a:t>Compared to other factors, the economic, social and technological factors seem to have the most impact on Basil's Bakery's poor sales, as they influence customer demand, costs of the business, and the business's ability to satisfy consumer expectations.</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9</a:t>
            </a:fld>
            <a:endParaRPr lang="en-US"/>
          </a:p>
        </p:txBody>
      </p:sp>
    </p:spTree>
    <p:extLst>
      <p:ext uri="{BB962C8B-B14F-4D97-AF65-F5344CB8AC3E}">
        <p14:creationId xmlns:p14="http://schemas.microsoft.com/office/powerpoint/2010/main" val="2884604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Fishbone (Cause-and-Effect) Diagram, or Ishikawa Diagram, is a problem-solving technique that is used to determine the root causes of a particular problem in the business (Sahin, 2024). This model can be used to illustrate a few of the various factors that can lead to falling sales, as the case of Basil's Bakery illustrates. Factors affecting customers are decreased shopping traffic, homeworking and altered purchasing habits. Process issues include the lack of a delivery service, limited pre-order system and long wait periods in peak seasons. People factors are related to Basil being as self-sufficient as he is, and not always available to take calls from customers (Sansom, 2024). Some of the environmental factors are a shrinking retail park, empty retail spaces and fewer local workers. Materials refer to the price and availability of organic ingredients. In conclusion, the Fishbone analysis shows that Basil's sales are declining due to several interconnected internal and external factors, not just one single factor.</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17EF317-BFEC-4910-A3FA-6E9EB3FB474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257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the easing of COVID-19 restrictions, Basil's Bakery has seen a consistent drop in sales, and is currently making about one-fourth less than in 2019. This means that the difficulties that businesses are facing are not only COVID related and need to be addressed strategically.</a:t>
            </a:r>
          </a:p>
          <a:p>
            <a:r>
              <a:rPr lang="en-US" dirty="0"/>
              <a:t>Both internal and external factors have been identified as contributing to a lack in sales growth according to the analysis. The internal issues are the lack of delivery service, the lack of pre-order and Basil's lack of wanting to handle all the operational tasks. External issues are the changes in the business environment.</a:t>
            </a:r>
          </a:p>
          <a:p>
            <a:r>
              <a:rPr lang="en-US" dirty="0"/>
              <a:t>Economic and social changes have had the greatest impact on customer demand. The effects of rising inflation, higher operating costs, new shopping trends, hybrid working patterns and lower retail park usage have had a significant impact on the number of customers and their purchasing habits (</a:t>
            </a:r>
            <a:r>
              <a:rPr lang="en-US" dirty="0" err="1"/>
              <a:t>Stanelyte</a:t>
            </a:r>
            <a:r>
              <a:rPr lang="en-US" dirty="0"/>
              <a:t> et al., 2022).</a:t>
            </a:r>
          </a:p>
          <a:p>
            <a:r>
              <a:rPr lang="en-US" dirty="0"/>
              <a:t>The operational restrictions have been limiting the customer convenience and competitiveness. No online ordering, delivery, or any reliable pre-ordering options allows customers to make a choice with ease and convenience giving them the chance to go elsewhere and find a competitor that would be more accessible and flexible.</a:t>
            </a:r>
          </a:p>
          <a:p>
            <a:r>
              <a:rPr lang="en-US" dirty="0"/>
              <a:t>The use of the 5W2H, PESTEL and Fishbone analytical techniques has enabled a clear picture of the nature of the problem, its scope and the underlying causes of the problem by reviewing the operation within the business and the external business environment.</a:t>
            </a:r>
          </a:p>
          <a:p>
            <a:r>
              <a:rPr lang="en-US" dirty="0"/>
              <a:t>In summary, the results offer a solid foundation for decision-making, helping Basil </a:t>
            </a:r>
            <a:r>
              <a:rPr lang="en-US" dirty="0" err="1"/>
              <a:t>prioritise</a:t>
            </a:r>
            <a:r>
              <a:rPr lang="en-US" dirty="0"/>
              <a:t> areas for improvement, enhance business resilience, and implement practices to promote long-term growth and sustainability.</a:t>
            </a:r>
          </a:p>
          <a:p>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11</a:t>
            </a:fld>
            <a:endParaRPr lang="en-US"/>
          </a:p>
        </p:txBody>
      </p:sp>
    </p:spTree>
    <p:extLst>
      <p:ext uri="{BB962C8B-B14F-4D97-AF65-F5344CB8AC3E}">
        <p14:creationId xmlns:p14="http://schemas.microsoft.com/office/powerpoint/2010/main" val="2508041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BC61C8C-D9A7-4A1E-BBC7-7288E5D87043}"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1634445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1C8C-D9A7-4A1E-BBC7-7288E5D87043}"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9782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1C8C-D9A7-4A1E-BBC7-7288E5D87043}"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577554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BC61C8C-D9A7-4A1E-BBC7-7288E5D87043}"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976142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BC61C8C-D9A7-4A1E-BBC7-7288E5D87043}" type="datetimeFigureOut">
              <a:rPr lang="en-US" smtClean="0"/>
              <a:t>7/12/26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756741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BC61C8C-D9A7-4A1E-BBC7-7288E5D87043}" type="datetimeFigureOut">
              <a:rPr lang="en-US" smtClean="0"/>
              <a:t>7/12/26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05002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C61C8C-D9A7-4A1E-BBC7-7288E5D87043}" type="datetimeFigureOut">
              <a:rPr lang="en-US" smtClean="0"/>
              <a:t>7/12/26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643729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C61C8C-D9A7-4A1E-BBC7-7288E5D87043}"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1837881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C61C8C-D9A7-4A1E-BBC7-7288E5D87043}"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98295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1C8C-D9A7-4A1E-BBC7-7288E5D87043}"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835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1C8C-D9A7-4A1E-BBC7-7288E5D87043}"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218583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5904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C61C8C-D9A7-4A1E-BBC7-7288E5D87043}" type="datetimeFigureOut">
              <a:rPr lang="en-US" smtClean="0"/>
              <a:t>7/12/26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5F0878-5829-464E-94EA-FDBAB888551B}" type="slidenum">
              <a:rPr lang="en-US" smtClean="0"/>
              <a:t>‹#›</a:t>
            </a:fld>
            <a:endParaRPr lang="en-US"/>
          </a:p>
        </p:txBody>
      </p:sp>
    </p:spTree>
    <p:extLst>
      <p:ext uri="{BB962C8B-B14F-4D97-AF65-F5344CB8AC3E}">
        <p14:creationId xmlns:p14="http://schemas.microsoft.com/office/powerpoint/2010/main" val="545379444"/>
      </p:ext>
    </p:extLst>
  </p:cSld>
  <p:clrMap bg1="lt1" tx1="dk1" bg2="lt2" tx2="dk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image/519022/free-illustration-image-logo-baked-baker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6.emf"/></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Fresh bakery pastry shop logo vector | Free stock vector - 519022">
            <a:extLst>
              <a:ext uri="{FF2B5EF4-FFF2-40B4-BE49-F238E27FC236}">
                <a16:creationId xmlns:a16="http://schemas.microsoft.com/office/drawing/2014/main" id="{7E0A7CF1-0739-6F96-1D52-F0D5B3ECEB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793" r="21890" b="1"/>
          <a:stretch>
            <a:fillRect/>
          </a:stretch>
        </p:blipFill>
        <p:spPr>
          <a:xfrm>
            <a:off x="2" y="10"/>
            <a:ext cx="6094409" cy="6857990"/>
          </a:xfrm>
          <a:prstGeom prst="rect">
            <a:avLst/>
          </a:prstGeom>
        </p:spPr>
      </p:pic>
      <p:pic>
        <p:nvPicPr>
          <p:cNvPr id="11" name="Picture 10" descr="Assortment of breads">
            <a:extLst>
              <a:ext uri="{FF2B5EF4-FFF2-40B4-BE49-F238E27FC236}">
                <a16:creationId xmlns:a16="http://schemas.microsoft.com/office/drawing/2014/main" id="{9862A7E9-3F75-67B9-F777-C0D7DC779BD9}"/>
              </a:ext>
            </a:extLst>
          </p:cNvPr>
          <p:cNvPicPr>
            <a:picLocks noChangeAspect="1"/>
          </p:cNvPicPr>
          <p:nvPr/>
        </p:nvPicPr>
        <p:blipFill>
          <a:blip r:embed="rId4">
            <a:extLst>
              <a:ext uri="{28A0092B-C50C-407E-A947-70E740481C1C}">
                <a14:useLocalDpi xmlns:a14="http://schemas.microsoft.com/office/drawing/2010/main" val="0"/>
              </a:ext>
            </a:extLst>
          </a:blip>
          <a:srcRect l="32403" r="36271"/>
          <a:stretch>
            <a:fillRect/>
          </a:stretch>
        </p:blipFill>
        <p:spPr>
          <a:xfrm>
            <a:off x="6096051" y="10"/>
            <a:ext cx="6094409" cy="6857990"/>
          </a:xfrm>
          <a:prstGeom prst="rect">
            <a:avLst/>
          </a:prstGeom>
        </p:spPr>
      </p:pic>
      <p:sp>
        <p:nvSpPr>
          <p:cNvPr id="2" name="Title 1">
            <a:extLst>
              <a:ext uri="{FF2B5EF4-FFF2-40B4-BE49-F238E27FC236}">
                <a16:creationId xmlns:a16="http://schemas.microsoft.com/office/drawing/2014/main" id="{1495B239-E62C-4D55-828E-E2C0E5C509CA}"/>
              </a:ext>
            </a:extLst>
          </p:cNvPr>
          <p:cNvSpPr>
            <a:spLocks noGrp="1"/>
          </p:cNvSpPr>
          <p:nvPr>
            <p:ph type="ctrTitle"/>
          </p:nvPr>
        </p:nvSpPr>
        <p:spPr>
          <a:xfrm>
            <a:off x="1448982" y="4300538"/>
            <a:ext cx="9288768" cy="1017699"/>
          </a:xfrm>
          <a:noFill/>
        </p:spPr>
        <p:txBody>
          <a:bodyPr anchor="b">
            <a:noAutofit/>
          </a:bodyPr>
          <a:lstStyle/>
          <a:p>
            <a:pPr algn="ctr"/>
            <a:r>
              <a:rPr lang="en-US" sz="3200" b="1" dirty="0">
                <a:solidFill>
                  <a:srgbClr val="FFFFFE"/>
                </a:solidFill>
                <a:latin typeface="Aharoni" panose="02010803020104030203" pitchFamily="2" charset="-79"/>
                <a:cs typeface="Aharoni" panose="02010803020104030203" pitchFamily="2" charset="-79"/>
              </a:rPr>
              <a:t>SALES STAGNATION ANALYSIS OF BASIL'S BAKERY</a:t>
            </a:r>
          </a:p>
        </p:txBody>
      </p:sp>
      <p:sp>
        <p:nvSpPr>
          <p:cNvPr id="3" name="Subtitle 2">
            <a:extLst>
              <a:ext uri="{FF2B5EF4-FFF2-40B4-BE49-F238E27FC236}">
                <a16:creationId xmlns:a16="http://schemas.microsoft.com/office/drawing/2014/main" id="{D4F3502B-6885-C304-1AB1-2F4FFE373AFD}"/>
              </a:ext>
            </a:extLst>
          </p:cNvPr>
          <p:cNvSpPr>
            <a:spLocks noGrp="1"/>
          </p:cNvSpPr>
          <p:nvPr>
            <p:ph type="subTitle" idx="1"/>
          </p:nvPr>
        </p:nvSpPr>
        <p:spPr>
          <a:xfrm>
            <a:off x="1448865" y="5507200"/>
            <a:ext cx="9289182" cy="468261"/>
          </a:xfrm>
        </p:spPr>
        <p:txBody>
          <a:bodyPr>
            <a:noAutofit/>
          </a:bodyPr>
          <a:lstStyle/>
          <a:p>
            <a:pPr algn="ctr"/>
            <a:r>
              <a:rPr lang="en-US" sz="3200" b="1" i="1" dirty="0">
                <a:solidFill>
                  <a:srgbClr val="FFFFFE"/>
                </a:solidFill>
                <a:latin typeface="Katari Black" pitchFamily="2" charset="0"/>
                <a:cs typeface="Katari Black" pitchFamily="2" charset="0"/>
              </a:rPr>
              <a:t>PRESENTATION</a:t>
            </a:r>
          </a:p>
        </p:txBody>
      </p:sp>
    </p:spTree>
    <p:extLst>
      <p:ext uri="{BB962C8B-B14F-4D97-AF65-F5344CB8AC3E}">
        <p14:creationId xmlns:p14="http://schemas.microsoft.com/office/powerpoint/2010/main" val="737587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Shape 0"/>
          <p:cNvSpPr/>
          <p:nvPr/>
        </p:nvSpPr>
        <p:spPr>
          <a:xfrm>
            <a:off x="0" y="0"/>
            <a:ext cx="12191695" cy="329184"/>
          </a:xfrm>
          <a:prstGeom prst="rect">
            <a:avLst/>
          </a:prstGeom>
          <a:solidFill>
            <a:srgbClr val="3E6D9C"/>
          </a:solidFill>
          <a:ln w="12700">
            <a:solidFill>
              <a:srgbClr val="3E6D9C"/>
            </a:solidFill>
            <a:prstDash val="solid"/>
          </a:ln>
        </p:spPr>
        <p:txBody>
          <a:bodyPr/>
          <a:lstStyle/>
          <a:p>
            <a:endParaRPr/>
          </a:p>
        </p:txBody>
      </p:sp>
      <p:sp>
        <p:nvSpPr>
          <p:cNvPr id="3" name="Shape 1"/>
          <p:cNvSpPr/>
          <p:nvPr/>
        </p:nvSpPr>
        <p:spPr>
          <a:xfrm>
            <a:off x="0" y="6565392"/>
            <a:ext cx="12191695" cy="292608"/>
          </a:xfrm>
          <a:prstGeom prst="rect">
            <a:avLst/>
          </a:prstGeom>
          <a:solidFill>
            <a:srgbClr val="EAF2F8"/>
          </a:solidFill>
          <a:ln w="12700">
            <a:solidFill>
              <a:srgbClr val="EAF2F8"/>
            </a:solidFill>
            <a:prstDash val="solid"/>
          </a:ln>
        </p:spPr>
        <p:txBody>
          <a:bodyPr/>
          <a:lstStyle/>
          <a:p>
            <a:endParaRPr/>
          </a:p>
        </p:txBody>
      </p:sp>
      <p:sp>
        <p:nvSpPr>
          <p:cNvPr id="4" name="Text 2"/>
          <p:cNvSpPr/>
          <p:nvPr/>
        </p:nvSpPr>
        <p:spPr>
          <a:xfrm>
            <a:off x="685800" y="868680"/>
            <a:ext cx="6583680" cy="1143000"/>
          </a:xfrm>
          <a:prstGeom prst="rect">
            <a:avLst/>
          </a:prstGeom>
          <a:noFill/>
          <a:ln/>
        </p:spPr>
        <p:txBody>
          <a:bodyPr wrap="square" lIns="0" tIns="0" rIns="0" bIns="0" rtlCol="0" anchor="ctr"/>
          <a:lstStyle/>
          <a:p>
            <a:pPr marL="0" indent="0">
              <a:buNone/>
            </a:pPr>
            <a:r>
              <a:rPr lang="en-US" sz="3400" b="1" dirty="0">
                <a:solidFill>
                  <a:srgbClr val="243B53"/>
                </a:solidFill>
                <a:latin typeface="Aptos Display" pitchFamily="34" charset="0"/>
                <a:ea typeface="Aptos Display" pitchFamily="34" charset="-122"/>
                <a:cs typeface="Aptos Display" pitchFamily="34" charset="-120"/>
              </a:rPr>
              <a:t>Problem Solving and</a:t>
            </a:r>
            <a:endParaRPr lang="en-US" sz="3400" dirty="0"/>
          </a:p>
          <a:p>
            <a:pPr marL="0" indent="0">
              <a:buNone/>
            </a:pPr>
            <a:r>
              <a:rPr lang="en-US" sz="3400" b="1" dirty="0">
                <a:solidFill>
                  <a:srgbClr val="243B53"/>
                </a:solidFill>
                <a:latin typeface="Aptos Display" pitchFamily="34" charset="0"/>
                <a:ea typeface="Aptos Display" pitchFamily="34" charset="-122"/>
                <a:cs typeface="Aptos Display" pitchFamily="34" charset="-120"/>
              </a:rPr>
              <a:t>Decision Making</a:t>
            </a:r>
            <a:endParaRPr lang="en-US" sz="3400" dirty="0"/>
          </a:p>
        </p:txBody>
      </p:sp>
      <p:sp>
        <p:nvSpPr>
          <p:cNvPr id="5" name="Text 3"/>
          <p:cNvSpPr/>
          <p:nvPr/>
        </p:nvSpPr>
        <p:spPr>
          <a:xfrm>
            <a:off x="713232" y="2148840"/>
            <a:ext cx="6126480" cy="411480"/>
          </a:xfrm>
          <a:prstGeom prst="rect">
            <a:avLst/>
          </a:prstGeom>
          <a:noFill/>
          <a:ln/>
        </p:spPr>
        <p:txBody>
          <a:bodyPr wrap="square" lIns="0" tIns="0" rIns="0" bIns="0" rtlCol="0" anchor="ctr"/>
          <a:lstStyle/>
          <a:p>
            <a:pPr marL="0" indent="0">
              <a:buNone/>
            </a:pPr>
            <a:r>
              <a:rPr lang="en-US" sz="2000" b="1" dirty="0">
                <a:solidFill>
                  <a:srgbClr val="3E6D9C"/>
                </a:solidFill>
              </a:rPr>
              <a:t>Assignment 1:  </a:t>
            </a:r>
            <a:r>
              <a:rPr lang="en-US" sz="2000" b="1" i="1" dirty="0">
                <a:solidFill>
                  <a:srgbClr val="3E6D9C"/>
                </a:solidFill>
              </a:rPr>
              <a:t>Basil’s  Bakery</a:t>
            </a:r>
            <a:endParaRPr lang="en-US" sz="2000" i="1" dirty="0"/>
          </a:p>
        </p:txBody>
      </p:sp>
      <p:sp>
        <p:nvSpPr>
          <p:cNvPr id="6" name="Text 4"/>
          <p:cNvSpPr/>
          <p:nvPr/>
        </p:nvSpPr>
        <p:spPr>
          <a:xfrm>
            <a:off x="731520" y="2834640"/>
            <a:ext cx="4754880" cy="1234440"/>
          </a:xfrm>
          <a:prstGeom prst="rect">
            <a:avLst/>
          </a:prstGeom>
          <a:noFill/>
          <a:ln/>
        </p:spPr>
        <p:txBody>
          <a:bodyPr wrap="square" rtlCol="0" anchor="ctr">
            <a:normAutofit/>
          </a:bodyPr>
          <a:lstStyle/>
          <a:p>
            <a:r>
              <a:rPr sz="2000" b="1" dirty="0"/>
              <a:t>Student name: </a:t>
            </a:r>
            <a:r>
              <a:rPr lang="it-IT" sz="2000" b="1" dirty="0"/>
              <a:t> </a:t>
            </a:r>
            <a:r>
              <a:rPr sz="2000" dirty="0"/>
              <a:t>Etelvina Mate</a:t>
            </a:r>
          </a:p>
          <a:p>
            <a:r>
              <a:rPr sz="2000" b="1" dirty="0"/>
              <a:t>Student ID: </a:t>
            </a:r>
            <a:r>
              <a:rPr lang="it-IT" sz="2000" b="1" dirty="0"/>
              <a:t>         </a:t>
            </a:r>
            <a:r>
              <a:rPr lang="it-IT" sz="2000" dirty="0"/>
              <a:t>2510385</a:t>
            </a:r>
            <a:endParaRPr sz="2000" dirty="0"/>
          </a:p>
        </p:txBody>
      </p:sp>
      <p:sp>
        <p:nvSpPr>
          <p:cNvPr id="7" name="Shape 5"/>
          <p:cNvSpPr/>
          <p:nvPr/>
        </p:nvSpPr>
        <p:spPr>
          <a:xfrm>
            <a:off x="7680960" y="1051560"/>
            <a:ext cx="3291840" cy="3291840"/>
          </a:xfrm>
          <a:prstGeom prst="arc">
            <a:avLst/>
          </a:prstGeom>
          <a:noFill/>
          <a:ln w="12700">
            <a:solidFill>
              <a:srgbClr val="E07A5F">
                <a:alpha val="75000"/>
              </a:srgbClr>
            </a:solidFill>
            <a:prstDash val="solid"/>
          </a:ln>
        </p:spPr>
        <p:txBody>
          <a:bodyPr/>
          <a:lstStyle/>
          <a:p>
            <a:endParaRPr/>
          </a:p>
        </p:txBody>
      </p:sp>
      <p:sp>
        <p:nvSpPr>
          <p:cNvPr id="8" name="Shape 6"/>
          <p:cNvSpPr/>
          <p:nvPr/>
        </p:nvSpPr>
        <p:spPr>
          <a:xfrm>
            <a:off x="8321040" y="1691640"/>
            <a:ext cx="2011680" cy="2011680"/>
          </a:xfrm>
          <a:prstGeom prst="arc">
            <a:avLst/>
          </a:prstGeom>
          <a:noFill/>
          <a:ln w="12700">
            <a:solidFill>
              <a:srgbClr val="3E6D9C">
                <a:alpha val="85000"/>
              </a:srgbClr>
            </a:solidFill>
            <a:prstDash val="solid"/>
          </a:ln>
        </p:spPr>
        <p:txBody>
          <a:bodyPr/>
          <a:lstStyle/>
          <a:p>
            <a:endParaRPr/>
          </a:p>
        </p:txBody>
      </p:sp>
      <p:sp>
        <p:nvSpPr>
          <p:cNvPr id="10" name="Text 8"/>
          <p:cNvSpPr/>
          <p:nvPr/>
        </p:nvSpPr>
        <p:spPr>
          <a:xfrm>
            <a:off x="3108960" y="91440"/>
            <a:ext cx="4572000" cy="146304"/>
          </a:xfrm>
          <a:prstGeom prst="rect">
            <a:avLst/>
          </a:prstGeom>
          <a:noFill/>
          <a:ln/>
        </p:spPr>
        <p:txBody>
          <a:bodyPr wrap="square" lIns="0" tIns="0" rIns="0" bIns="0" rtlCol="0" anchor="ctr"/>
          <a:lstStyle/>
          <a:p>
            <a:pPr marL="0" indent="0">
              <a:buNone/>
            </a:pPr>
            <a:r>
              <a:rPr lang="en-US" sz="750" b="1" dirty="0">
                <a:solidFill>
                  <a:srgbClr val="FFFFFF"/>
                </a:solidFill>
              </a:rPr>
              <a:t>LCLM4004</a:t>
            </a:r>
            <a:endParaRPr lang="en-US" sz="750" dirty="0"/>
          </a:p>
        </p:txBody>
      </p:sp>
      <p:sp>
        <p:nvSpPr>
          <p:cNvPr id="11" name="Text 9"/>
          <p:cNvSpPr/>
          <p:nvPr/>
        </p:nvSpPr>
        <p:spPr>
          <a:xfrm>
            <a:off x="11475720" y="6620256"/>
            <a:ext cx="320040" cy="146304"/>
          </a:xfrm>
          <a:prstGeom prst="rect">
            <a:avLst/>
          </a:prstGeom>
          <a:noFill/>
          <a:ln/>
        </p:spPr>
        <p:txBody>
          <a:bodyPr wrap="square" lIns="0" tIns="0" rIns="0" bIns="0" rtlCol="0" anchor="ctr"/>
          <a:lstStyle/>
          <a:p>
            <a:pPr>
              <a:defRPr sz="600">
                <a:solidFill>
                  <a:srgbClr val="22384E"/>
                </a:solidFill>
              </a:defRPr>
            </a:pPr>
            <a:r>
              <a:t>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Shape 0"/>
          <p:cNvSpPr/>
          <p:nvPr/>
        </p:nvSpPr>
        <p:spPr>
          <a:xfrm>
            <a:off x="0" y="0"/>
            <a:ext cx="12191695" cy="329184"/>
          </a:xfrm>
          <a:prstGeom prst="rect">
            <a:avLst/>
          </a:prstGeom>
          <a:solidFill>
            <a:srgbClr val="3E6D9C"/>
          </a:solidFill>
          <a:ln w="12700">
            <a:solidFill>
              <a:srgbClr val="3E6D9C"/>
            </a:solidFill>
            <a:prstDash val="solid"/>
          </a:ln>
        </p:spPr>
        <p:txBody>
          <a:bodyPr/>
          <a:lstStyle/>
          <a:p>
            <a:endParaRPr/>
          </a:p>
        </p:txBody>
      </p:sp>
      <p:sp>
        <p:nvSpPr>
          <p:cNvPr id="3" name="Shape 1"/>
          <p:cNvSpPr/>
          <p:nvPr/>
        </p:nvSpPr>
        <p:spPr>
          <a:xfrm>
            <a:off x="0" y="6565392"/>
            <a:ext cx="12191695" cy="292608"/>
          </a:xfrm>
          <a:prstGeom prst="rect">
            <a:avLst/>
          </a:prstGeom>
          <a:solidFill>
            <a:srgbClr val="EAF2F8"/>
          </a:solidFill>
          <a:ln w="12700">
            <a:solidFill>
              <a:srgbClr val="EAF2F8"/>
            </a:solidFill>
            <a:prstDash val="solid"/>
          </a:ln>
        </p:spPr>
        <p:txBody>
          <a:bodyPr/>
          <a:lstStyle/>
          <a:p>
            <a:endParaRPr/>
          </a:p>
        </p:txBody>
      </p:sp>
      <p:sp>
        <p:nvSpPr>
          <p:cNvPr id="4" name="Text 2"/>
          <p:cNvSpPr/>
          <p:nvPr/>
        </p:nvSpPr>
        <p:spPr>
          <a:xfrm>
            <a:off x="502920" y="502920"/>
            <a:ext cx="11064240" cy="411480"/>
          </a:xfrm>
          <a:prstGeom prst="rect">
            <a:avLst/>
          </a:prstGeom>
          <a:noFill/>
          <a:ln/>
        </p:spPr>
        <p:txBody>
          <a:bodyPr wrap="square" lIns="0" tIns="0" rIns="0" bIns="0" rtlCol="0" anchor="ctr"/>
          <a:lstStyle/>
          <a:p>
            <a:pPr marL="0" indent="0">
              <a:buNone/>
            </a:pPr>
            <a:r>
              <a:rPr lang="en-US" sz="2500" b="1" dirty="0">
                <a:solidFill>
                  <a:srgbClr val="243B53"/>
                </a:solidFill>
                <a:latin typeface="Aptos Display" pitchFamily="34" charset="0"/>
                <a:ea typeface="Aptos Display" pitchFamily="34" charset="-122"/>
                <a:cs typeface="Aptos Display" pitchFamily="34" charset="-120"/>
              </a:rPr>
              <a:t>Presentation overview</a:t>
            </a:r>
            <a:endParaRPr lang="en-US" sz="2500" dirty="0"/>
          </a:p>
        </p:txBody>
      </p:sp>
      <p:sp>
        <p:nvSpPr>
          <p:cNvPr id="6" name="Text 4"/>
          <p:cNvSpPr/>
          <p:nvPr/>
        </p:nvSpPr>
        <p:spPr>
          <a:xfrm>
            <a:off x="502920" y="118872"/>
            <a:ext cx="4572000" cy="146304"/>
          </a:xfrm>
          <a:prstGeom prst="rect">
            <a:avLst/>
          </a:prstGeom>
          <a:noFill/>
          <a:ln/>
        </p:spPr>
        <p:txBody>
          <a:bodyPr wrap="square" lIns="0" tIns="0" rIns="0" bIns="0" rtlCol="0" anchor="ctr"/>
          <a:lstStyle/>
          <a:p>
            <a:pPr marL="0" indent="0">
              <a:buNone/>
            </a:pPr>
            <a:r>
              <a:rPr lang="en-US" sz="750" b="1" dirty="0">
                <a:solidFill>
                  <a:srgbClr val="FFFFFF"/>
                </a:solidFill>
              </a:rPr>
              <a:t>OVERVIEW</a:t>
            </a:r>
            <a:endParaRPr lang="en-US" sz="750" dirty="0"/>
          </a:p>
        </p:txBody>
      </p:sp>
      <p:sp>
        <p:nvSpPr>
          <p:cNvPr id="7" name="Text 5"/>
          <p:cNvSpPr/>
          <p:nvPr/>
        </p:nvSpPr>
        <p:spPr>
          <a:xfrm>
            <a:off x="822960" y="1417320"/>
            <a:ext cx="5120640" cy="2743200"/>
          </a:xfrm>
          <a:prstGeom prst="rect">
            <a:avLst/>
          </a:prstGeom>
          <a:noFill/>
          <a:ln/>
        </p:spPr>
        <p:txBody>
          <a:bodyPr wrap="square" lIns="762" tIns="762" rIns="762" bIns="762" rtlCol="0" anchor="ctr">
            <a:normAutofit/>
          </a:bodyPr>
          <a:lstStyle/>
          <a:p>
            <a:pPr>
              <a:defRPr sz="1800">
                <a:solidFill>
                  <a:srgbClr val="22384E"/>
                </a:solidFill>
                <a:latin typeface="Calibri"/>
              </a:defRPr>
            </a:pPr>
            <a:endParaRPr dirty="0"/>
          </a:p>
        </p:txBody>
      </p:sp>
      <p:sp>
        <p:nvSpPr>
          <p:cNvPr id="8" name="Shape 6"/>
          <p:cNvSpPr/>
          <p:nvPr/>
        </p:nvSpPr>
        <p:spPr>
          <a:xfrm>
            <a:off x="731520" y="5349240"/>
            <a:ext cx="2148840" cy="502920"/>
          </a:xfrm>
          <a:prstGeom prst="roundRect">
            <a:avLst>
              <a:gd name="adj" fmla="val 10909"/>
            </a:avLst>
          </a:prstGeom>
          <a:solidFill>
            <a:srgbClr val="EAF2F8"/>
          </a:solidFill>
          <a:ln w="12700">
            <a:solidFill>
              <a:srgbClr val="AAB7C4"/>
            </a:solidFill>
            <a:prstDash val="solid"/>
          </a:ln>
        </p:spPr>
        <p:txBody>
          <a:bodyPr/>
          <a:lstStyle/>
          <a:p>
            <a:endParaRPr/>
          </a:p>
        </p:txBody>
      </p:sp>
      <p:sp>
        <p:nvSpPr>
          <p:cNvPr id="9" name="Text 7"/>
          <p:cNvSpPr/>
          <p:nvPr/>
        </p:nvSpPr>
        <p:spPr>
          <a:xfrm>
            <a:off x="850392" y="5504688"/>
            <a:ext cx="1901952" cy="164592"/>
          </a:xfrm>
          <a:prstGeom prst="rect">
            <a:avLst/>
          </a:prstGeom>
          <a:noFill/>
          <a:ln/>
        </p:spPr>
        <p:txBody>
          <a:bodyPr wrap="square" lIns="0" tIns="0" rIns="0" bIns="0" rtlCol="0" anchor="ctr"/>
          <a:lstStyle/>
          <a:p>
            <a:pPr marL="0" indent="0" algn="ctr">
              <a:buNone/>
            </a:pPr>
            <a:r>
              <a:rPr lang="en-US" sz="1300" b="1" dirty="0">
                <a:solidFill>
                  <a:srgbClr val="243B53"/>
                </a:solidFill>
              </a:rPr>
              <a:t>Define problem</a:t>
            </a:r>
            <a:endParaRPr lang="en-US" sz="1300" dirty="0"/>
          </a:p>
        </p:txBody>
      </p:sp>
      <p:sp>
        <p:nvSpPr>
          <p:cNvPr id="10" name="Shape 8"/>
          <p:cNvSpPr/>
          <p:nvPr/>
        </p:nvSpPr>
        <p:spPr>
          <a:xfrm>
            <a:off x="2880360" y="5596128"/>
            <a:ext cx="502920" cy="0"/>
          </a:xfrm>
          <a:prstGeom prst="line">
            <a:avLst/>
          </a:prstGeom>
          <a:noFill/>
          <a:ln w="12700">
            <a:solidFill>
              <a:srgbClr val="3E6D9C"/>
            </a:solidFill>
            <a:prstDash val="solid"/>
            <a:headEnd type="none"/>
            <a:tailEnd type="triangle"/>
          </a:ln>
        </p:spPr>
        <p:txBody>
          <a:bodyPr/>
          <a:lstStyle/>
          <a:p>
            <a:endParaRPr/>
          </a:p>
        </p:txBody>
      </p:sp>
      <p:sp>
        <p:nvSpPr>
          <p:cNvPr id="11" name="Shape 9"/>
          <p:cNvSpPr/>
          <p:nvPr/>
        </p:nvSpPr>
        <p:spPr>
          <a:xfrm>
            <a:off x="3429000" y="5349240"/>
            <a:ext cx="2148840" cy="502920"/>
          </a:xfrm>
          <a:prstGeom prst="roundRect">
            <a:avLst>
              <a:gd name="adj" fmla="val 10909"/>
            </a:avLst>
          </a:prstGeom>
          <a:solidFill>
            <a:srgbClr val="EAF2F8"/>
          </a:solidFill>
          <a:ln w="12700">
            <a:solidFill>
              <a:srgbClr val="AAB7C4"/>
            </a:solidFill>
            <a:prstDash val="solid"/>
          </a:ln>
        </p:spPr>
        <p:txBody>
          <a:bodyPr/>
          <a:lstStyle/>
          <a:p>
            <a:endParaRPr/>
          </a:p>
        </p:txBody>
      </p:sp>
      <p:sp>
        <p:nvSpPr>
          <p:cNvPr id="12" name="Text 10"/>
          <p:cNvSpPr/>
          <p:nvPr/>
        </p:nvSpPr>
        <p:spPr>
          <a:xfrm>
            <a:off x="3547872" y="5504688"/>
            <a:ext cx="1901952" cy="164592"/>
          </a:xfrm>
          <a:prstGeom prst="rect">
            <a:avLst/>
          </a:prstGeom>
          <a:noFill/>
          <a:ln/>
        </p:spPr>
        <p:txBody>
          <a:bodyPr wrap="square" lIns="0" tIns="0" rIns="0" bIns="0" rtlCol="0" anchor="ctr"/>
          <a:lstStyle/>
          <a:p>
            <a:pPr marL="0" indent="0" algn="ctr">
              <a:buNone/>
            </a:pPr>
            <a:r>
              <a:rPr lang="en-US" sz="1300" b="1" dirty="0">
                <a:solidFill>
                  <a:srgbClr val="243B53"/>
                </a:solidFill>
              </a:rPr>
              <a:t>Analyse causes</a:t>
            </a:r>
            <a:endParaRPr lang="en-US" sz="1300" dirty="0"/>
          </a:p>
        </p:txBody>
      </p:sp>
      <p:sp>
        <p:nvSpPr>
          <p:cNvPr id="13" name="Shape 11"/>
          <p:cNvSpPr/>
          <p:nvPr/>
        </p:nvSpPr>
        <p:spPr>
          <a:xfrm>
            <a:off x="5577840" y="5596128"/>
            <a:ext cx="502920" cy="0"/>
          </a:xfrm>
          <a:prstGeom prst="line">
            <a:avLst/>
          </a:prstGeom>
          <a:noFill/>
          <a:ln w="12700">
            <a:solidFill>
              <a:srgbClr val="3E6D9C"/>
            </a:solidFill>
            <a:prstDash val="solid"/>
            <a:headEnd type="none"/>
            <a:tailEnd type="triangle"/>
          </a:ln>
        </p:spPr>
        <p:txBody>
          <a:bodyPr/>
          <a:lstStyle/>
          <a:p>
            <a:endParaRPr/>
          </a:p>
        </p:txBody>
      </p:sp>
      <p:sp>
        <p:nvSpPr>
          <p:cNvPr id="14" name="Shape 12"/>
          <p:cNvSpPr/>
          <p:nvPr/>
        </p:nvSpPr>
        <p:spPr>
          <a:xfrm>
            <a:off x="6126480" y="5349240"/>
            <a:ext cx="2148840" cy="502920"/>
          </a:xfrm>
          <a:prstGeom prst="roundRect">
            <a:avLst>
              <a:gd name="adj" fmla="val 10909"/>
            </a:avLst>
          </a:prstGeom>
          <a:solidFill>
            <a:srgbClr val="EAF2F8"/>
          </a:solidFill>
          <a:ln w="12700">
            <a:solidFill>
              <a:srgbClr val="AAB7C4"/>
            </a:solidFill>
            <a:prstDash val="solid"/>
          </a:ln>
        </p:spPr>
        <p:txBody>
          <a:bodyPr/>
          <a:lstStyle/>
          <a:p>
            <a:endParaRPr/>
          </a:p>
        </p:txBody>
      </p:sp>
      <p:sp>
        <p:nvSpPr>
          <p:cNvPr id="15" name="Text 13"/>
          <p:cNvSpPr/>
          <p:nvPr/>
        </p:nvSpPr>
        <p:spPr>
          <a:xfrm>
            <a:off x="6245352" y="5504688"/>
            <a:ext cx="1901952" cy="164592"/>
          </a:xfrm>
          <a:prstGeom prst="rect">
            <a:avLst/>
          </a:prstGeom>
          <a:noFill/>
          <a:ln/>
        </p:spPr>
        <p:txBody>
          <a:bodyPr wrap="square" lIns="0" tIns="0" rIns="0" bIns="0" rtlCol="0" anchor="ctr"/>
          <a:lstStyle/>
          <a:p>
            <a:pPr marL="0" indent="0" algn="ctr">
              <a:buNone/>
            </a:pPr>
            <a:r>
              <a:rPr lang="en-US" sz="1300" b="1" dirty="0">
                <a:solidFill>
                  <a:srgbClr val="243B53"/>
                </a:solidFill>
              </a:rPr>
              <a:t>Choose action</a:t>
            </a:r>
            <a:endParaRPr lang="en-US" sz="1300" dirty="0"/>
          </a:p>
        </p:txBody>
      </p:sp>
      <p:sp>
        <p:nvSpPr>
          <p:cNvPr id="16" name="Shape 14"/>
          <p:cNvSpPr/>
          <p:nvPr/>
        </p:nvSpPr>
        <p:spPr>
          <a:xfrm>
            <a:off x="8275320" y="5596128"/>
            <a:ext cx="502920" cy="0"/>
          </a:xfrm>
          <a:prstGeom prst="line">
            <a:avLst/>
          </a:prstGeom>
          <a:noFill/>
          <a:ln w="12700">
            <a:solidFill>
              <a:srgbClr val="3E6D9C"/>
            </a:solidFill>
            <a:prstDash val="solid"/>
            <a:headEnd type="none"/>
            <a:tailEnd type="triangle"/>
          </a:ln>
        </p:spPr>
        <p:txBody>
          <a:bodyPr/>
          <a:lstStyle/>
          <a:p>
            <a:endParaRPr/>
          </a:p>
        </p:txBody>
      </p:sp>
      <p:sp>
        <p:nvSpPr>
          <p:cNvPr id="17" name="Shape 15"/>
          <p:cNvSpPr/>
          <p:nvPr/>
        </p:nvSpPr>
        <p:spPr>
          <a:xfrm>
            <a:off x="8823960" y="5349240"/>
            <a:ext cx="2148840" cy="502920"/>
          </a:xfrm>
          <a:prstGeom prst="roundRect">
            <a:avLst>
              <a:gd name="adj" fmla="val 10909"/>
            </a:avLst>
          </a:prstGeom>
          <a:solidFill>
            <a:srgbClr val="EAF2F8"/>
          </a:solidFill>
          <a:ln w="12700">
            <a:solidFill>
              <a:srgbClr val="AAB7C4"/>
            </a:solidFill>
            <a:prstDash val="solid"/>
          </a:ln>
        </p:spPr>
        <p:txBody>
          <a:bodyPr/>
          <a:lstStyle/>
          <a:p>
            <a:endParaRPr/>
          </a:p>
        </p:txBody>
      </p:sp>
      <p:sp>
        <p:nvSpPr>
          <p:cNvPr id="18" name="Text 16"/>
          <p:cNvSpPr/>
          <p:nvPr/>
        </p:nvSpPr>
        <p:spPr>
          <a:xfrm>
            <a:off x="8942832" y="5504688"/>
            <a:ext cx="1901952" cy="164592"/>
          </a:xfrm>
          <a:prstGeom prst="rect">
            <a:avLst/>
          </a:prstGeom>
          <a:noFill/>
          <a:ln/>
        </p:spPr>
        <p:txBody>
          <a:bodyPr wrap="square" lIns="0" tIns="0" rIns="0" bIns="0" rtlCol="0" anchor="ctr"/>
          <a:lstStyle/>
          <a:p>
            <a:pPr marL="0" indent="0" algn="ctr">
              <a:buNone/>
            </a:pPr>
            <a:r>
              <a:rPr lang="en-US" sz="1300" b="1" dirty="0">
                <a:solidFill>
                  <a:srgbClr val="243B53"/>
                </a:solidFill>
              </a:rPr>
              <a:t>Review result</a:t>
            </a:r>
            <a:endParaRPr lang="en-US" sz="1300" dirty="0"/>
          </a:p>
        </p:txBody>
      </p:sp>
      <p:sp>
        <p:nvSpPr>
          <p:cNvPr id="19" name="Text 17"/>
          <p:cNvSpPr/>
          <p:nvPr/>
        </p:nvSpPr>
        <p:spPr>
          <a:xfrm>
            <a:off x="11475720" y="6620256"/>
            <a:ext cx="320040" cy="146304"/>
          </a:xfrm>
          <a:prstGeom prst="rect">
            <a:avLst/>
          </a:prstGeom>
          <a:noFill/>
          <a:ln/>
        </p:spPr>
        <p:txBody>
          <a:bodyPr wrap="square" lIns="0" tIns="0" rIns="0" bIns="0" rtlCol="0" anchor="ctr"/>
          <a:lstStyle/>
          <a:p>
            <a:pPr>
              <a:defRPr sz="600">
                <a:solidFill>
                  <a:srgbClr val="22384E"/>
                </a:solidFill>
              </a:defRPr>
            </a:pPr>
            <a:r>
              <a:t>2</a:t>
            </a:r>
          </a:p>
        </p:txBody>
      </p:sp>
      <p:sp>
        <p:nvSpPr>
          <p:cNvPr id="21" name="TextBox 20">
            <a:extLst>
              <a:ext uri="{FF2B5EF4-FFF2-40B4-BE49-F238E27FC236}">
                <a16:creationId xmlns:a16="http://schemas.microsoft.com/office/drawing/2014/main" id="{D9805061-A465-7163-597C-B63162408B1D}"/>
              </a:ext>
            </a:extLst>
          </p:cNvPr>
          <p:cNvSpPr txBox="1"/>
          <p:nvPr/>
        </p:nvSpPr>
        <p:spPr>
          <a:xfrm>
            <a:off x="1477042" y="1700784"/>
            <a:ext cx="6043612" cy="3139321"/>
          </a:xfrm>
          <a:prstGeom prst="rect">
            <a:avLst/>
          </a:prstGeom>
          <a:noFill/>
        </p:spPr>
        <p:txBody>
          <a:bodyPr wrap="square" rtlCol="0">
            <a:spAutoFit/>
          </a:bodyPr>
          <a:lstStyle/>
          <a:p>
            <a:pPr marL="285750" indent="-285750">
              <a:buFont typeface="Wingdings" pitchFamily="2" charset="2"/>
              <a:buChar char="Ø"/>
            </a:pPr>
            <a:r>
              <a:rPr lang="en-US" dirty="0"/>
              <a:t>Introduction</a:t>
            </a:r>
          </a:p>
          <a:p>
            <a:pPr marL="285750" indent="-285750">
              <a:buFont typeface="Wingdings" pitchFamily="2" charset="2"/>
              <a:buChar char="Ø"/>
            </a:pPr>
            <a:r>
              <a:rPr lang="en-US" dirty="0"/>
              <a:t>Nature and scope of the problem</a:t>
            </a:r>
          </a:p>
          <a:p>
            <a:pPr marL="285750" indent="-285750">
              <a:buFont typeface="Wingdings" pitchFamily="2" charset="2"/>
              <a:buChar char="Ø"/>
            </a:pPr>
            <a:r>
              <a:rPr lang="en-US" dirty="0"/>
              <a:t>5W2H Analysis</a:t>
            </a:r>
          </a:p>
          <a:p>
            <a:pPr marL="285750" indent="-285750">
              <a:buFont typeface="Wingdings" pitchFamily="2" charset="2"/>
              <a:buChar char="Ø"/>
            </a:pPr>
            <a:r>
              <a:rPr lang="en-US" dirty="0"/>
              <a:t>5W2H Analysis</a:t>
            </a:r>
          </a:p>
          <a:p>
            <a:pPr marL="285750" indent="-285750">
              <a:buFont typeface="Wingdings" pitchFamily="2" charset="2"/>
              <a:buChar char="Ø"/>
            </a:pPr>
            <a:r>
              <a:rPr lang="en-US" dirty="0"/>
              <a:t>PESTEL Analysis</a:t>
            </a:r>
          </a:p>
          <a:p>
            <a:pPr marL="285750" indent="-285750">
              <a:buFont typeface="Wingdings" pitchFamily="2" charset="2"/>
              <a:buChar char="Ø"/>
            </a:pPr>
            <a:r>
              <a:rPr lang="en-US" dirty="0"/>
              <a:t>PESTEL Analysis</a:t>
            </a:r>
          </a:p>
          <a:p>
            <a:pPr marL="285750" indent="-285750">
              <a:buFont typeface="Wingdings" pitchFamily="2" charset="2"/>
              <a:buChar char="Ø"/>
            </a:pPr>
            <a:r>
              <a:rPr lang="en-US" dirty="0"/>
              <a:t>Fishbone (Cause – and - Effect) Analysis</a:t>
            </a:r>
          </a:p>
          <a:p>
            <a:pPr marL="285750" indent="-285750">
              <a:buFont typeface="Wingdings" pitchFamily="2" charset="2"/>
              <a:buChar char="Ø"/>
            </a:pPr>
            <a:r>
              <a:rPr lang="en-US" dirty="0"/>
              <a:t>Key Findings</a:t>
            </a:r>
          </a:p>
          <a:p>
            <a:pPr marL="285750" indent="-285750">
              <a:buFont typeface="Wingdings" pitchFamily="2" charset="2"/>
              <a:buChar char="Ø"/>
            </a:pPr>
            <a:r>
              <a:rPr lang="en-US" dirty="0"/>
              <a:t>References</a:t>
            </a:r>
          </a:p>
          <a:p>
            <a:pPr marL="285750" indent="-285750">
              <a:buFont typeface="Wingdings" pitchFamily="2" charset="2"/>
              <a:buChar char="Ø"/>
            </a:pPr>
            <a:r>
              <a:rPr lang="en-US" dirty="0"/>
              <a:t>Thank You</a:t>
            </a:r>
          </a:p>
          <a:p>
            <a:pPr marL="285750" indent="-285750">
              <a:buFont typeface="Wingdings" pitchFamily="2" charset="2"/>
              <a:buChar char="Ø"/>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6F6DE-93FD-CD70-FC42-567C37EA01D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p>
        </p:txBody>
      </p:sp>
      <p:graphicFrame>
        <p:nvGraphicFramePr>
          <p:cNvPr id="6" name="Content Placeholder 5">
            <a:extLst>
              <a:ext uri="{FF2B5EF4-FFF2-40B4-BE49-F238E27FC236}">
                <a16:creationId xmlns:a16="http://schemas.microsoft.com/office/drawing/2014/main" id="{92C22EF1-9696-915F-EC29-F37CA298321E}"/>
              </a:ext>
            </a:extLst>
          </p:cNvPr>
          <p:cNvGraphicFramePr>
            <a:graphicFrameLocks noGrp="1"/>
          </p:cNvGraphicFramePr>
          <p:nvPr>
            <p:ph idx="1"/>
          </p:nvPr>
        </p:nvGraphicFramePr>
        <p:xfrm>
          <a:off x="1182973" y="2615085"/>
          <a:ext cx="5847414" cy="3396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937CDEE-94F3-A85F-5664-5AED1ADFE851}"/>
              </a:ext>
            </a:extLst>
          </p:cNvPr>
          <p:cNvPicPr>
            <a:picLocks noChangeAspect="1"/>
          </p:cNvPicPr>
          <p:nvPr/>
        </p:nvPicPr>
        <p:blipFill>
          <a:blip r:embed="rId8">
            <a:extLst>
              <a:ext uri="{28A0092B-C50C-407E-A947-70E740481C1C}">
                <a14:useLocalDpi xmlns:a14="http://schemas.microsoft.com/office/drawing/2010/main" val="0"/>
              </a:ext>
            </a:extLst>
          </a:blip>
          <a:srcRect r="3169"/>
          <a:stretch>
            <a:fillRect/>
          </a:stretch>
        </p:blipFill>
        <p:spPr>
          <a:xfrm>
            <a:off x="7225258" y="2974849"/>
            <a:ext cx="4113553" cy="23171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40762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40BC5-1EB4-136E-672D-3F308CFAC32A}"/>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NATURE AND SCOPE OF THE PROBLEM</a:t>
            </a:r>
          </a:p>
        </p:txBody>
      </p:sp>
      <p:graphicFrame>
        <p:nvGraphicFramePr>
          <p:cNvPr id="4" name="Content Placeholder 3">
            <a:extLst>
              <a:ext uri="{FF2B5EF4-FFF2-40B4-BE49-F238E27FC236}">
                <a16:creationId xmlns:a16="http://schemas.microsoft.com/office/drawing/2014/main" id="{ECB617D2-CB5E-B299-7CC3-AF4D1A87A8FC}"/>
              </a:ext>
            </a:extLst>
          </p:cNvPr>
          <p:cNvGraphicFramePr>
            <a:graphicFrameLocks noGrp="1"/>
          </p:cNvGraphicFramePr>
          <p:nvPr>
            <p:ph idx="1"/>
            <p:extLst>
              <p:ext uri="{D42A27DB-BD31-4B8C-83A1-F6EECF244321}">
                <p14:modId xmlns:p14="http://schemas.microsoft.com/office/powerpoint/2010/main" val="39866526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013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705C-A41D-9B26-BDEE-9C8E6E0E81DD}"/>
              </a:ext>
            </a:extLst>
          </p:cNvPr>
          <p:cNvSpPr>
            <a:spLocks noGrp="1"/>
          </p:cNvSpPr>
          <p:nvPr>
            <p:ph type="title"/>
          </p:nvPr>
        </p:nvSpPr>
        <p:spPr/>
        <p:txBody>
          <a:bodyPr/>
          <a:lstStyle/>
          <a:p>
            <a:pPr>
              <a:lnSpc>
                <a:spcPct val="100000"/>
              </a:lnSpc>
            </a:pPr>
            <a:r>
              <a:rPr lang="en-US" b="1" dirty="0">
                <a:latin typeface="Times New Roman" panose="02020603050405020304" pitchFamily="18" charset="0"/>
                <a:cs typeface="Times New Roman" panose="02020603050405020304" pitchFamily="18" charset="0"/>
              </a:rPr>
              <a:t>5W2H Analysis</a:t>
            </a:r>
          </a:p>
        </p:txBody>
      </p:sp>
      <p:graphicFrame>
        <p:nvGraphicFramePr>
          <p:cNvPr id="7" name="Content Placeholder 6">
            <a:extLst>
              <a:ext uri="{FF2B5EF4-FFF2-40B4-BE49-F238E27FC236}">
                <a16:creationId xmlns:a16="http://schemas.microsoft.com/office/drawing/2014/main" id="{1AF2DC5D-B732-A359-3DD4-AAA6F3CEC9BA}"/>
              </a:ext>
            </a:extLst>
          </p:cNvPr>
          <p:cNvGraphicFramePr>
            <a:graphicFrameLocks noGrp="1"/>
          </p:cNvGraphicFramePr>
          <p:nvPr>
            <p:ph idx="1"/>
          </p:nvPr>
        </p:nvGraphicFramePr>
        <p:xfrm>
          <a:off x="1295400" y="2556931"/>
          <a:ext cx="5366657" cy="3318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8D6C892-1E3D-5851-7CB7-845E1069A9C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82691" y="2833141"/>
            <a:ext cx="4391427" cy="2938267"/>
          </a:xfrm>
          <a:prstGeom prst="rect">
            <a:avLst/>
          </a:prstGeom>
        </p:spPr>
      </p:pic>
    </p:spTree>
    <p:extLst>
      <p:ext uri="{BB962C8B-B14F-4D97-AF65-F5344CB8AC3E}">
        <p14:creationId xmlns:p14="http://schemas.microsoft.com/office/powerpoint/2010/main" val="164248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197A8877-B01C-5895-BB20-CEA1A5C14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60A43-F947-E84B-4304-48EC2838B08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5W2H Analysis</a:t>
            </a:r>
            <a:endParaRPr lang="en-US" dirty="0"/>
          </a:p>
        </p:txBody>
      </p:sp>
      <p:graphicFrame>
        <p:nvGraphicFramePr>
          <p:cNvPr id="4" name="Content Placeholder 3">
            <a:extLst>
              <a:ext uri="{FF2B5EF4-FFF2-40B4-BE49-F238E27FC236}">
                <a16:creationId xmlns:a16="http://schemas.microsoft.com/office/drawing/2014/main" id="{F6D3931D-3A39-ACBF-D0DB-08D20A68C0C3}"/>
              </a:ext>
            </a:extLst>
          </p:cNvPr>
          <p:cNvGraphicFramePr>
            <a:graphicFrameLocks noGrp="1"/>
          </p:cNvGraphicFramePr>
          <p:nvPr>
            <p:ph idx="1"/>
          </p:nvPr>
        </p:nvGraphicFramePr>
        <p:xfrm>
          <a:off x="1295401" y="2556931"/>
          <a:ext cx="9601196" cy="3618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1461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310A-E7CD-28EE-E3BC-CCB16E934DD0}"/>
              </a:ext>
            </a:extLst>
          </p:cNvPr>
          <p:cNvSpPr>
            <a:spLocks noGrp="1"/>
          </p:cNvSpPr>
          <p:nvPr>
            <p:ph type="title"/>
          </p:nvPr>
        </p:nvSpPr>
        <p:spPr/>
        <p:txBody>
          <a:bodyPr/>
          <a:lstStyle/>
          <a:p>
            <a:pPr>
              <a:lnSpc>
                <a:spcPct val="100000"/>
              </a:lnSpc>
            </a:pPr>
            <a:r>
              <a:rPr lang="en-US" b="1" dirty="0">
                <a:latin typeface="Times New Roman" panose="02020603050405020304" pitchFamily="18" charset="0"/>
                <a:cs typeface="Times New Roman" panose="02020603050405020304" pitchFamily="18" charset="0"/>
              </a:rPr>
              <a:t>PESTEL ANALYSIS</a:t>
            </a:r>
          </a:p>
        </p:txBody>
      </p:sp>
      <p:graphicFrame>
        <p:nvGraphicFramePr>
          <p:cNvPr id="9" name="Content Placeholder 8">
            <a:extLst>
              <a:ext uri="{FF2B5EF4-FFF2-40B4-BE49-F238E27FC236}">
                <a16:creationId xmlns:a16="http://schemas.microsoft.com/office/drawing/2014/main" id="{96BE08A8-BE69-D4B5-9158-38A09E2D87C0}"/>
              </a:ext>
            </a:extLst>
          </p:cNvPr>
          <p:cNvGraphicFramePr>
            <a:graphicFrameLocks noGrp="1"/>
          </p:cNvGraphicFramePr>
          <p:nvPr>
            <p:ph idx="1"/>
            <p:extLst>
              <p:ext uri="{D42A27DB-BD31-4B8C-83A1-F6EECF244321}">
                <p14:modId xmlns:p14="http://schemas.microsoft.com/office/powerpoint/2010/main" val="2564973626"/>
              </p:ext>
            </p:extLst>
          </p:nvPr>
        </p:nvGraphicFramePr>
        <p:xfrm>
          <a:off x="1069571" y="2556931"/>
          <a:ext cx="5026429" cy="3533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CD4CE8E-1E86-A365-1E9C-D95DCDE06C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58296" y="2556932"/>
            <a:ext cx="4864133" cy="3533207"/>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18897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8D4-0D44-246A-B564-2F1639BC5E4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PESTEL ANALYSIS</a:t>
            </a:r>
            <a:endParaRPr lang="en-US" dirty="0"/>
          </a:p>
        </p:txBody>
      </p:sp>
      <p:graphicFrame>
        <p:nvGraphicFramePr>
          <p:cNvPr id="4" name="Content Placeholder 3">
            <a:extLst>
              <a:ext uri="{FF2B5EF4-FFF2-40B4-BE49-F238E27FC236}">
                <a16:creationId xmlns:a16="http://schemas.microsoft.com/office/drawing/2014/main" id="{4FE12C6D-D231-8D6B-9FF7-6007D843C54B}"/>
              </a:ext>
            </a:extLst>
          </p:cNvPr>
          <p:cNvGraphicFramePr>
            <a:graphicFrameLocks noGrp="1"/>
          </p:cNvGraphicFramePr>
          <p:nvPr>
            <p:ph idx="1"/>
            <p:extLst>
              <p:ext uri="{D42A27DB-BD31-4B8C-83A1-F6EECF244321}">
                <p14:modId xmlns:p14="http://schemas.microsoft.com/office/powerpoint/2010/main" val="25916147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4099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2DD2-30EF-D0B7-3DA8-DCE54937049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Fishbone (Cause-and-Effect) Analysis</a:t>
            </a:r>
          </a:p>
        </p:txBody>
      </p:sp>
      <p:graphicFrame>
        <p:nvGraphicFramePr>
          <p:cNvPr id="5" name="Content Placeholder 5">
            <a:extLst>
              <a:ext uri="{FF2B5EF4-FFF2-40B4-BE49-F238E27FC236}">
                <a16:creationId xmlns:a16="http://schemas.microsoft.com/office/drawing/2014/main" id="{050E16BB-ECAA-BFAE-9783-2A76C9561E83}"/>
              </a:ext>
            </a:extLst>
          </p:cNvPr>
          <p:cNvGraphicFramePr>
            <a:graphicFrameLocks noGrp="1"/>
          </p:cNvGraphicFramePr>
          <p:nvPr>
            <p:ph idx="1"/>
            <p:extLst>
              <p:ext uri="{D42A27DB-BD31-4B8C-83A1-F6EECF244321}">
                <p14:modId xmlns:p14="http://schemas.microsoft.com/office/powerpoint/2010/main" val="569201878"/>
              </p:ext>
            </p:extLst>
          </p:nvPr>
        </p:nvGraphicFramePr>
        <p:xfrm>
          <a:off x="738745" y="2557993"/>
          <a:ext cx="6922324" cy="3462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Object 5">
            <a:extLst>
              <a:ext uri="{FF2B5EF4-FFF2-40B4-BE49-F238E27FC236}">
                <a16:creationId xmlns:a16="http://schemas.microsoft.com/office/drawing/2014/main" id="{D7DBDFB0-C194-14D5-26FC-0B685BAC8EDF}"/>
              </a:ext>
            </a:extLst>
          </p:cNvPr>
          <p:cNvGraphicFramePr>
            <a:graphicFrameLocks noChangeAspect="1"/>
          </p:cNvGraphicFramePr>
          <p:nvPr>
            <p:extLst>
              <p:ext uri="{D42A27DB-BD31-4B8C-83A1-F6EECF244321}">
                <p14:modId xmlns:p14="http://schemas.microsoft.com/office/powerpoint/2010/main" val="3714578336"/>
              </p:ext>
            </p:extLst>
          </p:nvPr>
        </p:nvGraphicFramePr>
        <p:xfrm>
          <a:off x="7920842" y="2671764"/>
          <a:ext cx="3966358" cy="3349026"/>
        </p:xfrm>
        <a:graphic>
          <a:graphicData uri="http://schemas.openxmlformats.org/presentationml/2006/ole">
            <mc:AlternateContent xmlns:mc="http://schemas.openxmlformats.org/markup-compatibility/2006">
              <mc:Choice xmlns:v="urn:schemas-microsoft-com:vml" Requires="v">
                <p:oleObj r:id="rId8" imgW="4570875" imgH="3661204" progId="">
                  <p:embed/>
                </p:oleObj>
              </mc:Choice>
              <mc:Fallback>
                <p:oleObj r:id="rId8" imgW="4570875" imgH="3661204" progId="">
                  <p:embed/>
                  <p:pic>
                    <p:nvPicPr>
                      <p:cNvPr id="6" name="Object 5">
                        <a:extLst>
                          <a:ext uri="{FF2B5EF4-FFF2-40B4-BE49-F238E27FC236}">
                            <a16:creationId xmlns:a16="http://schemas.microsoft.com/office/drawing/2014/main" id="{D7DBDFB0-C194-14D5-26FC-0B685BAC8EDF}"/>
                          </a:ext>
                        </a:extLst>
                      </p:cNvPr>
                      <p:cNvPicPr/>
                      <p:nvPr/>
                    </p:nvPicPr>
                    <p:blipFill>
                      <a:blip r:embed="rId9"/>
                      <a:stretch>
                        <a:fillRect/>
                      </a:stretch>
                    </p:blipFill>
                    <p:spPr>
                      <a:xfrm>
                        <a:off x="7920842" y="2671764"/>
                        <a:ext cx="3966358" cy="3349026"/>
                      </a:xfrm>
                      <a:prstGeom prst="rect">
                        <a:avLst/>
                      </a:prstGeom>
                      <a:gradFill>
                        <a:gsLst>
                          <a:gs pos="0">
                            <a:schemeClr val="accent5">
                              <a:lumMod val="60000"/>
                              <a:lumOff val="40000"/>
                            </a:schemeClr>
                          </a:gs>
                          <a:gs pos="100000">
                            <a:schemeClr val="accent2"/>
                          </a:gs>
                        </a:gsLst>
                        <a:path path="circle">
                          <a:fillToRect l="50000" t="50000" r="50000" b="50000"/>
                        </a:path>
                      </a:gradFill>
                    </p:spPr>
                  </p:pic>
                </p:oleObj>
              </mc:Fallback>
            </mc:AlternateContent>
          </a:graphicData>
        </a:graphic>
      </p:graphicFrame>
    </p:spTree>
    <p:extLst>
      <p:ext uri="{BB962C8B-B14F-4D97-AF65-F5344CB8AC3E}">
        <p14:creationId xmlns:p14="http://schemas.microsoft.com/office/powerpoint/2010/main" val="79173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7BE4-92E6-0B5B-04DE-ACDAD80E6AED}"/>
              </a:ext>
            </a:extLst>
          </p:cNvPr>
          <p:cNvSpPr>
            <a:spLocks noGrp="1"/>
          </p:cNvSpPr>
          <p:nvPr>
            <p:ph type="title"/>
          </p:nvPr>
        </p:nvSpPr>
        <p:spPr>
          <a:xfrm>
            <a:off x="1295401" y="756501"/>
            <a:ext cx="9601196" cy="1303867"/>
          </a:xfrm>
        </p:spPr>
        <p:txBody>
          <a:bodyPr/>
          <a:lstStyle/>
          <a:p>
            <a:r>
              <a:rPr lang="en-US" b="1" dirty="0">
                <a:latin typeface="Times New Roman" panose="02020603050405020304" pitchFamily="18" charset="0"/>
                <a:cs typeface="Times New Roman" panose="02020603050405020304" pitchFamily="18" charset="0"/>
              </a:rPr>
              <a:t>Key Findings</a:t>
            </a:r>
          </a:p>
        </p:txBody>
      </p:sp>
      <p:graphicFrame>
        <p:nvGraphicFramePr>
          <p:cNvPr id="6" name="Content Placeholder 5">
            <a:extLst>
              <a:ext uri="{FF2B5EF4-FFF2-40B4-BE49-F238E27FC236}">
                <a16:creationId xmlns:a16="http://schemas.microsoft.com/office/drawing/2014/main" id="{0F1A36B7-9D76-4852-70F8-F430BDE22F94}"/>
              </a:ext>
            </a:extLst>
          </p:cNvPr>
          <p:cNvGraphicFramePr>
            <a:graphicFrameLocks noGrp="1"/>
          </p:cNvGraphicFramePr>
          <p:nvPr>
            <p:ph idx="1"/>
            <p:extLst>
              <p:ext uri="{D42A27DB-BD31-4B8C-83A1-F6EECF244321}">
                <p14:modId xmlns:p14="http://schemas.microsoft.com/office/powerpoint/2010/main" val="3814214079"/>
              </p:ext>
            </p:extLst>
          </p:nvPr>
        </p:nvGraphicFramePr>
        <p:xfrm>
          <a:off x="1295401" y="2352634"/>
          <a:ext cx="9601196" cy="3748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572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A71A-C430-58EA-EFD1-0A98A58961C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C75F95C-9BBB-B669-424A-B0A0D9A5F5F5}"/>
              </a:ext>
            </a:extLst>
          </p:cNvPr>
          <p:cNvSpPr>
            <a:spLocks noGrp="1"/>
          </p:cNvSpPr>
          <p:nvPr>
            <p:ph idx="1"/>
          </p:nvPr>
        </p:nvSpPr>
        <p:spPr>
          <a:xfrm>
            <a:off x="1295401" y="2556932"/>
            <a:ext cx="9601196" cy="3514084"/>
          </a:xfrm>
        </p:spPr>
        <p:txBody>
          <a:bodyPr>
            <a:normAutofit fontScale="47500" lnSpcReduction="20000"/>
          </a:bodyPr>
          <a:lstStyle/>
          <a:p>
            <a:r>
              <a:rPr lang="en-US" dirty="0"/>
              <a:t>Erola, C., Irawan, B. and </a:t>
            </a:r>
            <a:r>
              <a:rPr lang="en-US" dirty="0" err="1"/>
              <a:t>Meisak</a:t>
            </a:r>
            <a:r>
              <a:rPr lang="en-US" dirty="0"/>
              <a:t>, D., 2024, November. Design of an Online Sales Information System using a Pre-order System for </a:t>
            </a:r>
            <a:r>
              <a:rPr lang="en-US" dirty="0" err="1"/>
              <a:t>Mochicrush</a:t>
            </a:r>
            <a:r>
              <a:rPr lang="en-US" dirty="0"/>
              <a:t> ID in Jambi City Based on Web. In </a:t>
            </a:r>
            <a:r>
              <a:rPr lang="en-US" i="1" dirty="0"/>
              <a:t>International Conference on Business Management and Accounting</a:t>
            </a:r>
            <a:r>
              <a:rPr lang="en-US" dirty="0"/>
              <a:t> (Vol. 3, No. 1, pp. 99-107).</a:t>
            </a:r>
          </a:p>
          <a:p>
            <a:r>
              <a:rPr lang="en-US" dirty="0"/>
              <a:t>Jalandoni, M.E., 2023. An Exploration on Experience Design: Developing an Experience Concept for Pastry Shops with Mass </a:t>
            </a:r>
            <a:r>
              <a:rPr lang="en-US" dirty="0" err="1"/>
              <a:t>Customisation</a:t>
            </a:r>
            <a:r>
              <a:rPr lang="en-US" dirty="0"/>
              <a:t>.</a:t>
            </a:r>
          </a:p>
          <a:p>
            <a:r>
              <a:rPr lang="en-US" dirty="0"/>
              <a:t>Kirkland, C., 2025. COVID-19. In </a:t>
            </a:r>
            <a:r>
              <a:rPr lang="en-US" i="1" dirty="0"/>
              <a:t>A History of Modern Britain in 12 Crises</a:t>
            </a:r>
            <a:r>
              <a:rPr lang="en-US" dirty="0"/>
              <a:t> (pp. 184-197). Bristol University Press.</a:t>
            </a:r>
          </a:p>
          <a:p>
            <a:r>
              <a:rPr lang="en-US" dirty="0"/>
              <a:t>Meyer, B.H., Prescott, B. and Sheng, X.S., 2022. The impact of the COVID-19 pandemic on business expectations. </a:t>
            </a:r>
            <a:r>
              <a:rPr lang="en-US" i="1" dirty="0"/>
              <a:t>International Journal of Forecasting</a:t>
            </a:r>
            <a:r>
              <a:rPr lang="en-US" dirty="0"/>
              <a:t>, </a:t>
            </a:r>
            <a:r>
              <a:rPr lang="en-US" i="1" dirty="0"/>
              <a:t>38</a:t>
            </a:r>
            <a:r>
              <a:rPr lang="en-US" dirty="0"/>
              <a:t>(2), pp.529-544.</a:t>
            </a:r>
          </a:p>
          <a:p>
            <a:r>
              <a:rPr lang="en-US" dirty="0"/>
              <a:t>Perkin, R., 2022. Matthew Barsalou1. </a:t>
            </a:r>
            <a:r>
              <a:rPr lang="en-US" i="1" dirty="0"/>
              <a:t>Proceedings on Engineering</a:t>
            </a:r>
            <a:r>
              <a:rPr lang="en-US" dirty="0"/>
              <a:t>, </a:t>
            </a:r>
            <a:r>
              <a:rPr lang="en-US" i="1" dirty="0"/>
              <a:t>4</a:t>
            </a:r>
            <a:r>
              <a:rPr lang="en-US" dirty="0"/>
              <a:t>(4), pp.407-416.</a:t>
            </a:r>
          </a:p>
          <a:p>
            <a:r>
              <a:rPr lang="en-US" dirty="0"/>
              <a:t>Sahin, A., 2024. Root cause analysis of quality issues in watch manufacturing using </a:t>
            </a:r>
            <a:r>
              <a:rPr lang="en-US" dirty="0" err="1"/>
              <a:t>ishikawa</a:t>
            </a:r>
            <a:r>
              <a:rPr lang="en-US" dirty="0"/>
              <a:t> and pareto diagrams. </a:t>
            </a:r>
            <a:r>
              <a:rPr lang="en-US" i="1" dirty="0"/>
              <a:t>Archives of Engineering Knowledge</a:t>
            </a:r>
            <a:r>
              <a:rPr lang="en-US" dirty="0"/>
              <a:t>, </a:t>
            </a:r>
            <a:r>
              <a:rPr lang="en-US" i="1" dirty="0"/>
              <a:t>10</a:t>
            </a:r>
            <a:r>
              <a:rPr lang="en-US" dirty="0"/>
              <a:t>.</a:t>
            </a:r>
          </a:p>
          <a:p>
            <a:r>
              <a:rPr lang="en-US" dirty="0"/>
              <a:t>Salah, A.R.M., 2025. The Impact of Inflation on Purchasing Power and Living Standards.</a:t>
            </a:r>
          </a:p>
          <a:p>
            <a:r>
              <a:rPr lang="en-US" dirty="0" err="1"/>
              <a:t>Sałek</a:t>
            </a:r>
            <a:r>
              <a:rPr lang="en-US" dirty="0"/>
              <a:t>, R., 2024. PEST macro-environment impact analysis as a strategic management tool for a weigh-in-motion system implementation. </a:t>
            </a:r>
            <a:r>
              <a:rPr lang="en-US" i="1" dirty="0"/>
              <a:t>Polish Journal of Management Studies</a:t>
            </a:r>
            <a:r>
              <a:rPr lang="en-US" dirty="0"/>
              <a:t>, </a:t>
            </a:r>
            <a:r>
              <a:rPr lang="en-US" i="1" dirty="0"/>
              <a:t>30</a:t>
            </a:r>
            <a:r>
              <a:rPr lang="en-US" dirty="0"/>
              <a:t>(2), p.244.</a:t>
            </a:r>
          </a:p>
          <a:p>
            <a:r>
              <a:rPr lang="en-US" dirty="0"/>
              <a:t>Sansom, B., 2024. Traditional economic systems. In </a:t>
            </a:r>
            <a:r>
              <a:rPr lang="en-US" i="1" dirty="0"/>
              <a:t>The Bantu-speaking peoples of southern Africa</a:t>
            </a:r>
            <a:r>
              <a:rPr lang="en-US" dirty="0"/>
              <a:t> (pp. 135-176). Routledge.</a:t>
            </a:r>
          </a:p>
          <a:p>
            <a:r>
              <a:rPr lang="en-US" dirty="0" err="1"/>
              <a:t>Stanelyte</a:t>
            </a:r>
            <a:r>
              <a:rPr lang="en-US" dirty="0"/>
              <a:t>, D., </a:t>
            </a:r>
            <a:r>
              <a:rPr lang="en-US" dirty="0" err="1"/>
              <a:t>Radziukyniene</a:t>
            </a:r>
            <a:r>
              <a:rPr lang="en-US" dirty="0"/>
              <a:t>, N. and </a:t>
            </a:r>
            <a:r>
              <a:rPr lang="en-US" dirty="0" err="1"/>
              <a:t>Radziukynas</a:t>
            </a:r>
            <a:r>
              <a:rPr lang="en-US" dirty="0"/>
              <a:t>, V., 2022. Overview of demand-response services: A review. </a:t>
            </a:r>
            <a:r>
              <a:rPr lang="en-US" i="1" dirty="0"/>
              <a:t>Energies</a:t>
            </a:r>
            <a:r>
              <a:rPr lang="en-US" dirty="0"/>
              <a:t>, </a:t>
            </a:r>
            <a:r>
              <a:rPr lang="en-US" i="1" dirty="0"/>
              <a:t>15</a:t>
            </a:r>
            <a:r>
              <a:rPr lang="en-US" dirty="0"/>
              <a:t>(5), p.1659.</a:t>
            </a:r>
          </a:p>
          <a:p>
            <a:endParaRPr lang="en-US" dirty="0"/>
          </a:p>
        </p:txBody>
      </p:sp>
    </p:spTree>
    <p:extLst>
      <p:ext uri="{BB962C8B-B14F-4D97-AF65-F5344CB8AC3E}">
        <p14:creationId xmlns:p14="http://schemas.microsoft.com/office/powerpoint/2010/main" val="2022460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60000"/>
                <a:lumOff val="40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pic>
        <p:nvPicPr>
          <p:cNvPr id="2" name="Picture 2" descr="Thank you name Vectors - Download Free High-Quality Vectors | Magnific  (formerly Freepik)">
            <a:extLst>
              <a:ext uri="{FF2B5EF4-FFF2-40B4-BE49-F238E27FC236}">
                <a16:creationId xmlns:a16="http://schemas.microsoft.com/office/drawing/2014/main" id="{F520918A-87C6-4869-98B5-4E659C97BA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5042" y="2619497"/>
            <a:ext cx="3341915" cy="3341915"/>
          </a:xfrm>
          <a:prstGeom prst="rect">
            <a:avLst/>
          </a:prstGeom>
          <a:noFill/>
        </p:spPr>
      </p:pic>
    </p:spTree>
    <p:extLst>
      <p:ext uri="{BB962C8B-B14F-4D97-AF65-F5344CB8AC3E}">
        <p14:creationId xmlns:p14="http://schemas.microsoft.com/office/powerpoint/2010/main" val="54703798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3341</TotalTime>
  <Words>2932</Words>
  <Application>Microsoft Macintosh PowerPoint</Application>
  <PresentationFormat>Widescreen</PresentationFormat>
  <Paragraphs>106</Paragraphs>
  <Slides>13</Slides>
  <Notes>10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0</vt:i4>
      </vt:variant>
      <vt:variant>
        <vt:lpstr>Slide Titles</vt:lpstr>
      </vt:variant>
      <vt:variant>
        <vt:i4>13</vt:i4>
      </vt:variant>
    </vt:vector>
  </HeadingPairs>
  <TitlesOfParts>
    <vt:vector size="22" baseType="lpstr">
      <vt:lpstr>Aharoni</vt:lpstr>
      <vt:lpstr>Aptos Display</vt:lpstr>
      <vt:lpstr>Arial</vt:lpstr>
      <vt:lpstr>Calibri</vt:lpstr>
      <vt:lpstr>Calibri Light</vt:lpstr>
      <vt:lpstr>Katari Black</vt:lpstr>
      <vt:lpstr>Times New Roman</vt:lpstr>
      <vt:lpstr>Wingdings</vt:lpstr>
      <vt:lpstr>Office 2013 - 2022 Theme</vt:lpstr>
      <vt:lpstr>SALES STAGNATION ANALYSIS OF BASIL'S BAKERY</vt:lpstr>
      <vt:lpstr>PowerPoint Presentation</vt:lpstr>
      <vt:lpstr>PowerPoint Presentation</vt:lpstr>
      <vt:lpstr>Introduction</vt:lpstr>
      <vt:lpstr>NATURE AND SCOPE OF THE PROBLEM</vt:lpstr>
      <vt:lpstr>5W2H Analysis</vt:lpstr>
      <vt:lpstr>5W2H Analysis</vt:lpstr>
      <vt:lpstr>PESTEL ANALYSIS</vt:lpstr>
      <vt:lpstr>PESTEL ANALYSIS</vt:lpstr>
      <vt:lpstr>Fishbone (Cause-and-Effect) Analysis</vt:lpstr>
      <vt:lpstr>Key Findings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Etelvina Rafael Dias Mate (2510385)</cp:lastModifiedBy>
  <cp:revision>12</cp:revision>
  <dcterms:created xsi:type="dcterms:W3CDTF">2026-07-09T12:43:15Z</dcterms:created>
  <dcterms:modified xsi:type="dcterms:W3CDTF">2026-07-12T01:00:20Z</dcterms:modified>
</cp:coreProperties>
</file>