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modernComment_122_0.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283" r:id="rId7"/>
    <p:sldId id="284" r:id="rId8"/>
    <p:sldId id="285" r:id="rId9"/>
    <p:sldId id="286" r:id="rId10"/>
    <p:sldId id="287" r:id="rId11"/>
    <p:sldId id="288" r:id="rId12"/>
    <p:sldId id="292" r:id="rId13"/>
    <p:sldId id="289" r:id="rId14"/>
    <p:sldId id="290" r:id="rId15"/>
    <p:sldId id="293"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DD88BF1-00B5-2A93-4A68-1C1D3843FF32}" name="Lucky Osagiede Osagiede (2312706)" initials="LO" userId="S::2312706@student.uwtsd.ac.uk::cb88381c-a938-43f3-9c81-31c14167eb7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A3B512-49CD-4351-BD97-F1FF44856C32}" v="6" dt="2026-04-05T15:48:07.9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7" autoAdjust="0"/>
    <p:restoredTop sz="95033" autoAdjust="0"/>
  </p:normalViewPr>
  <p:slideViewPr>
    <p:cSldViewPr>
      <p:cViewPr varScale="1">
        <p:scale>
          <a:sx n="79" d="100"/>
          <a:sy n="79" d="100"/>
        </p:scale>
        <p:origin x="134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omments/modernComment_122_0.xml><?xml version="1.0" encoding="utf-8"?>
<p188:cmLst xmlns:a="http://schemas.openxmlformats.org/drawingml/2006/main" xmlns:r="http://schemas.openxmlformats.org/officeDocument/2006/relationships" xmlns:p188="http://schemas.microsoft.com/office/powerpoint/2018/8/main">
  <p188:cm id="{144E81F8-08A4-4B78-965E-9FF8E042DA0B}" authorId="{0DD88BF1-00B5-2A93-4A68-1C1D3843FF32}" created="2026-03-19T15:20:13.444">
    <pc:sldMkLst xmlns:pc="http://schemas.microsoft.com/office/powerpoint/2013/main/command">
      <pc:docMk/>
      <pc:sldMk cId="0" sldId="290"/>
    </pc:sldMkLst>
    <p188:txBody>
      <a:bodyPr/>
      <a:lstStyle/>
      <a:p>
        <a:r>
          <a:rPr lang="en-GB"/>
          <a:t>Thanks</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CE4689-23D2-20A3-312C-623EEE6DCE6C}"/>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F2B4CC6B-5BD0-B59B-5722-69F1B80DB77F}"/>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4B3B44FB-C07C-4D20-8AA5-0C00A21002D3}" type="datetimeFigureOut">
              <a:rPr lang="en-GB"/>
              <a:pPr>
                <a:defRPr/>
              </a:pPr>
              <a:t>05/04/2026</a:t>
            </a:fld>
            <a:endParaRPr lang="en-GB"/>
          </a:p>
        </p:txBody>
      </p:sp>
      <p:sp>
        <p:nvSpPr>
          <p:cNvPr id="4" name="Footer Placeholder 3">
            <a:extLst>
              <a:ext uri="{FF2B5EF4-FFF2-40B4-BE49-F238E27FC236}">
                <a16:creationId xmlns:a16="http://schemas.microsoft.com/office/drawing/2014/main" id="{EC85F9E4-E80B-74FE-3A32-FDD11D5E58D9}"/>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BDF3D9A4-6D7E-8FA5-70A4-1A681D584C3C}"/>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64C4707-5D68-48A8-8C89-E5D69E5B8F9E}"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1AC6FD0-3662-8387-0817-0C95221B024A}"/>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89E1911F-A261-8799-9EAE-C790ED1ED7FE}"/>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D3F21D4F-D69A-4C66-84AA-47BF8891C7EB}" type="datetimeFigureOut">
              <a:rPr lang="en-US"/>
              <a:pPr>
                <a:defRPr/>
              </a:pPr>
              <a:t>4/5/2026</a:t>
            </a:fld>
            <a:endParaRPr lang="en-US"/>
          </a:p>
        </p:txBody>
      </p:sp>
      <p:sp>
        <p:nvSpPr>
          <p:cNvPr id="4" name="Slide Image Placeholder 3">
            <a:extLst>
              <a:ext uri="{FF2B5EF4-FFF2-40B4-BE49-F238E27FC236}">
                <a16:creationId xmlns:a16="http://schemas.microsoft.com/office/drawing/2014/main" id="{B6826885-D697-C803-01B6-E063A5C558E0}"/>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596699E9-AE0A-0EC1-C717-BB1E2A82F201}"/>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9908FB2D-56F9-0C75-8EBE-A41E91D6C771}"/>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5DD6BBB-D86B-EA6A-16A9-C682266D9237}"/>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3C4914C-00F0-4283-91EF-D6AE0A08F646}"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415CFD9F-C6B3-3CFC-ADC3-1CDA7EF781D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B679A566-BFB9-AA93-7C80-B4F2E355DE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F734E3CD-E5B5-9AAB-9291-95ADB7FE5D7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6E09FEC1-E401-4168-B3B0-0A6B70F5D20D}"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E199134-58A0-BD9A-F188-9332DBB19BB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12F53399-3919-2156-1406-81B658F43ED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DDDB7B53-CDFE-B05F-AEB5-8E6AEDE639A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CB8CF86C-0D23-4490-B505-BC824FC33735}"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74A5C9-CAEF-ED81-7572-1F273B806760}"/>
              </a:ext>
            </a:extLst>
          </p:cNvPr>
          <p:cNvSpPr>
            <a:spLocks noGrp="1"/>
          </p:cNvSpPr>
          <p:nvPr>
            <p:ph type="dt" sz="half" idx="10"/>
          </p:nvPr>
        </p:nvSpPr>
        <p:spPr>
          <a:xfrm>
            <a:off x="395288" y="6524625"/>
            <a:ext cx="971550" cy="219075"/>
          </a:xfrm>
        </p:spPr>
        <p:txBody>
          <a:bodyPr/>
          <a:lstStyle>
            <a:lvl1pPr>
              <a:defRPr/>
            </a:lvl1pPr>
          </a:lstStyle>
          <a:p>
            <a:pPr>
              <a:defRPr/>
            </a:pPr>
            <a:fld id="{0F632BE1-7A65-4B18-A34C-F1524F145802}" type="datetimeFigureOut">
              <a:rPr lang="en-GB"/>
              <a:pPr>
                <a:defRPr/>
              </a:pPr>
              <a:t>05/04/2026</a:t>
            </a:fld>
            <a:endParaRPr lang="en-GB"/>
          </a:p>
        </p:txBody>
      </p:sp>
      <p:sp>
        <p:nvSpPr>
          <p:cNvPr id="5" name="Footer Placeholder 4">
            <a:extLst>
              <a:ext uri="{FF2B5EF4-FFF2-40B4-BE49-F238E27FC236}">
                <a16:creationId xmlns:a16="http://schemas.microsoft.com/office/drawing/2014/main" id="{E108AB5D-822F-C136-780D-96D156815A5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60C424A4-4593-2C4E-8906-83B971E6DC3B}"/>
              </a:ext>
            </a:extLst>
          </p:cNvPr>
          <p:cNvSpPr>
            <a:spLocks noGrp="1"/>
          </p:cNvSpPr>
          <p:nvPr>
            <p:ph type="sldNum" sz="quarter" idx="12"/>
          </p:nvPr>
        </p:nvSpPr>
        <p:spPr/>
        <p:txBody>
          <a:bodyPr/>
          <a:lstStyle>
            <a:lvl1pPr>
              <a:defRPr/>
            </a:lvl1pPr>
          </a:lstStyle>
          <a:p>
            <a:pPr>
              <a:defRPr/>
            </a:pPr>
            <a:fld id="{04366786-F194-40D5-86C5-0E56313416B9}" type="slidenum">
              <a:rPr lang="en-GB"/>
              <a:pPr>
                <a:defRPr/>
              </a:pPr>
              <a:t>‹#›</a:t>
            </a:fld>
            <a:endParaRPr lang="en-GB"/>
          </a:p>
        </p:txBody>
      </p:sp>
    </p:spTree>
    <p:extLst>
      <p:ext uri="{BB962C8B-B14F-4D97-AF65-F5344CB8AC3E}">
        <p14:creationId xmlns:p14="http://schemas.microsoft.com/office/powerpoint/2010/main" val="2984931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FF7496-DA8E-5024-7A53-0D21A4C9553A}"/>
              </a:ext>
            </a:extLst>
          </p:cNvPr>
          <p:cNvSpPr>
            <a:spLocks noGrp="1"/>
          </p:cNvSpPr>
          <p:nvPr>
            <p:ph type="dt" sz="half" idx="10"/>
          </p:nvPr>
        </p:nvSpPr>
        <p:spPr/>
        <p:txBody>
          <a:bodyPr/>
          <a:lstStyle>
            <a:lvl1pPr>
              <a:defRPr/>
            </a:lvl1pPr>
          </a:lstStyle>
          <a:p>
            <a:pPr>
              <a:defRPr/>
            </a:pPr>
            <a:fld id="{8D897D0B-EB3D-4033-AE46-BBF5833A9337}" type="datetimeFigureOut">
              <a:rPr lang="en-GB"/>
              <a:pPr>
                <a:defRPr/>
              </a:pPr>
              <a:t>05/04/2026</a:t>
            </a:fld>
            <a:endParaRPr lang="en-GB"/>
          </a:p>
        </p:txBody>
      </p:sp>
      <p:sp>
        <p:nvSpPr>
          <p:cNvPr id="5" name="Footer Placeholder 4">
            <a:extLst>
              <a:ext uri="{FF2B5EF4-FFF2-40B4-BE49-F238E27FC236}">
                <a16:creationId xmlns:a16="http://schemas.microsoft.com/office/drawing/2014/main" id="{39C3FA28-20EC-B99C-D993-874E73A122C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0F49C4F0-393A-C921-7730-437FCCA4DF77}"/>
              </a:ext>
            </a:extLst>
          </p:cNvPr>
          <p:cNvSpPr>
            <a:spLocks noGrp="1"/>
          </p:cNvSpPr>
          <p:nvPr>
            <p:ph type="sldNum" sz="quarter" idx="12"/>
          </p:nvPr>
        </p:nvSpPr>
        <p:spPr/>
        <p:txBody>
          <a:bodyPr/>
          <a:lstStyle>
            <a:lvl1pPr>
              <a:defRPr/>
            </a:lvl1pPr>
          </a:lstStyle>
          <a:p>
            <a:pPr>
              <a:defRPr/>
            </a:pPr>
            <a:fld id="{65099E6D-CC17-4E1C-86EE-A4216E89E01D}" type="slidenum">
              <a:rPr lang="en-GB"/>
              <a:pPr>
                <a:defRPr/>
              </a:pPr>
              <a:t>‹#›</a:t>
            </a:fld>
            <a:endParaRPr lang="en-GB"/>
          </a:p>
        </p:txBody>
      </p:sp>
    </p:spTree>
    <p:extLst>
      <p:ext uri="{BB962C8B-B14F-4D97-AF65-F5344CB8AC3E}">
        <p14:creationId xmlns:p14="http://schemas.microsoft.com/office/powerpoint/2010/main" val="607368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5DA0D77-F8D8-04A4-146B-564312BE4143}"/>
              </a:ext>
            </a:extLst>
          </p:cNvPr>
          <p:cNvSpPr>
            <a:spLocks noGrp="1"/>
          </p:cNvSpPr>
          <p:nvPr>
            <p:ph type="dt" sz="half" idx="10"/>
          </p:nvPr>
        </p:nvSpPr>
        <p:spPr/>
        <p:txBody>
          <a:bodyPr/>
          <a:lstStyle>
            <a:lvl1pPr>
              <a:defRPr/>
            </a:lvl1pPr>
          </a:lstStyle>
          <a:p>
            <a:pPr>
              <a:defRPr/>
            </a:pPr>
            <a:fld id="{F91DA582-C97A-4A8E-B3C8-3A536FDE9DBD}" type="datetimeFigureOut">
              <a:rPr lang="en-GB"/>
              <a:pPr>
                <a:defRPr/>
              </a:pPr>
              <a:t>05/04/2026</a:t>
            </a:fld>
            <a:endParaRPr lang="en-GB" dirty="0"/>
          </a:p>
        </p:txBody>
      </p:sp>
      <p:sp>
        <p:nvSpPr>
          <p:cNvPr id="5" name="Slide Number Placeholder 5">
            <a:extLst>
              <a:ext uri="{FF2B5EF4-FFF2-40B4-BE49-F238E27FC236}">
                <a16:creationId xmlns:a16="http://schemas.microsoft.com/office/drawing/2014/main" id="{72489FDE-DFDE-D1CF-EECE-AC1C4FF7C9E2}"/>
              </a:ext>
            </a:extLst>
          </p:cNvPr>
          <p:cNvSpPr>
            <a:spLocks noGrp="1"/>
          </p:cNvSpPr>
          <p:nvPr>
            <p:ph type="sldNum" sz="quarter" idx="11"/>
          </p:nvPr>
        </p:nvSpPr>
        <p:spPr/>
        <p:txBody>
          <a:bodyPr/>
          <a:lstStyle>
            <a:lvl1pPr>
              <a:defRPr/>
            </a:lvl1pPr>
          </a:lstStyle>
          <a:p>
            <a:pPr>
              <a:defRPr/>
            </a:pPr>
            <a:fld id="{FF7BC1A6-C8A8-4EBF-BF27-D8370B3620AD}" type="slidenum">
              <a:rPr lang="en-GB"/>
              <a:pPr>
                <a:defRPr/>
              </a:pPr>
              <a:t>‹#›</a:t>
            </a:fld>
            <a:endParaRPr lang="en-GB" dirty="0"/>
          </a:p>
        </p:txBody>
      </p:sp>
    </p:spTree>
    <p:extLst>
      <p:ext uri="{BB962C8B-B14F-4D97-AF65-F5344CB8AC3E}">
        <p14:creationId xmlns:p14="http://schemas.microsoft.com/office/powerpoint/2010/main" val="3219202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F576F73-C91E-BB8E-156B-A6D411E649F5}"/>
              </a:ext>
            </a:extLst>
          </p:cNvPr>
          <p:cNvSpPr>
            <a:spLocks noGrp="1"/>
          </p:cNvSpPr>
          <p:nvPr>
            <p:ph type="dt" sz="half" idx="10"/>
          </p:nvPr>
        </p:nvSpPr>
        <p:spPr/>
        <p:txBody>
          <a:bodyPr/>
          <a:lstStyle>
            <a:lvl1pPr>
              <a:defRPr/>
            </a:lvl1pPr>
          </a:lstStyle>
          <a:p>
            <a:pPr>
              <a:defRPr/>
            </a:pPr>
            <a:fld id="{2FC03497-E264-4725-B8D9-776B54EE2BC5}" type="datetimeFigureOut">
              <a:rPr lang="en-GB"/>
              <a:pPr>
                <a:defRPr/>
              </a:pPr>
              <a:t>05/04/2026</a:t>
            </a:fld>
            <a:endParaRPr lang="en-GB" dirty="0"/>
          </a:p>
        </p:txBody>
      </p:sp>
      <p:sp>
        <p:nvSpPr>
          <p:cNvPr id="6" name="Slide Number Placeholder 5">
            <a:extLst>
              <a:ext uri="{FF2B5EF4-FFF2-40B4-BE49-F238E27FC236}">
                <a16:creationId xmlns:a16="http://schemas.microsoft.com/office/drawing/2014/main" id="{868B4AE1-461F-AA85-17C6-D4831734C52A}"/>
              </a:ext>
            </a:extLst>
          </p:cNvPr>
          <p:cNvSpPr>
            <a:spLocks noGrp="1"/>
          </p:cNvSpPr>
          <p:nvPr>
            <p:ph type="sldNum" sz="quarter" idx="11"/>
          </p:nvPr>
        </p:nvSpPr>
        <p:spPr/>
        <p:txBody>
          <a:bodyPr/>
          <a:lstStyle>
            <a:lvl1pPr>
              <a:defRPr/>
            </a:lvl1pPr>
          </a:lstStyle>
          <a:p>
            <a:pPr>
              <a:defRPr/>
            </a:pPr>
            <a:fld id="{8ED89DAB-E626-4B86-A831-64101885468F}" type="slidenum">
              <a:rPr lang="en-GB"/>
              <a:pPr>
                <a:defRPr/>
              </a:pPr>
              <a:t>‹#›</a:t>
            </a:fld>
            <a:endParaRPr lang="en-GB" dirty="0"/>
          </a:p>
        </p:txBody>
      </p:sp>
    </p:spTree>
    <p:extLst>
      <p:ext uri="{BB962C8B-B14F-4D97-AF65-F5344CB8AC3E}">
        <p14:creationId xmlns:p14="http://schemas.microsoft.com/office/powerpoint/2010/main" val="3082167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CDA5A40-8914-262B-5A6F-D424112D8FB8}"/>
              </a:ext>
            </a:extLst>
          </p:cNvPr>
          <p:cNvSpPr>
            <a:spLocks noGrp="1"/>
          </p:cNvSpPr>
          <p:nvPr>
            <p:ph type="dt" sz="half" idx="10"/>
          </p:nvPr>
        </p:nvSpPr>
        <p:spPr/>
        <p:txBody>
          <a:bodyPr/>
          <a:lstStyle>
            <a:lvl1pPr>
              <a:defRPr/>
            </a:lvl1pPr>
          </a:lstStyle>
          <a:p>
            <a:pPr>
              <a:defRPr/>
            </a:pPr>
            <a:fld id="{35C07005-EEF3-40D3-8561-4F5C5E75D809}" type="datetimeFigureOut">
              <a:rPr lang="en-GB"/>
              <a:pPr>
                <a:defRPr/>
              </a:pPr>
              <a:t>05/04/2026</a:t>
            </a:fld>
            <a:endParaRPr lang="en-GB" dirty="0"/>
          </a:p>
        </p:txBody>
      </p:sp>
      <p:sp>
        <p:nvSpPr>
          <p:cNvPr id="8" name="Slide Number Placeholder 5">
            <a:extLst>
              <a:ext uri="{FF2B5EF4-FFF2-40B4-BE49-F238E27FC236}">
                <a16:creationId xmlns:a16="http://schemas.microsoft.com/office/drawing/2014/main" id="{04E89252-750C-A657-D53D-D95AA661FE69}"/>
              </a:ext>
            </a:extLst>
          </p:cNvPr>
          <p:cNvSpPr>
            <a:spLocks noGrp="1"/>
          </p:cNvSpPr>
          <p:nvPr>
            <p:ph type="sldNum" sz="quarter" idx="11"/>
          </p:nvPr>
        </p:nvSpPr>
        <p:spPr/>
        <p:txBody>
          <a:bodyPr/>
          <a:lstStyle>
            <a:lvl1pPr>
              <a:defRPr/>
            </a:lvl1pPr>
          </a:lstStyle>
          <a:p>
            <a:pPr>
              <a:defRPr/>
            </a:pPr>
            <a:fld id="{F4DA73DB-B09D-4DDF-A141-D6AFADBA9663}" type="slidenum">
              <a:rPr lang="en-GB"/>
              <a:pPr>
                <a:defRPr/>
              </a:pPr>
              <a:t>‹#›</a:t>
            </a:fld>
            <a:endParaRPr lang="en-GB" dirty="0"/>
          </a:p>
        </p:txBody>
      </p:sp>
    </p:spTree>
    <p:extLst>
      <p:ext uri="{BB962C8B-B14F-4D97-AF65-F5344CB8AC3E}">
        <p14:creationId xmlns:p14="http://schemas.microsoft.com/office/powerpoint/2010/main" val="4159326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97E1BF3-DF8F-2E91-15F5-ABE057F9F654}"/>
              </a:ext>
            </a:extLst>
          </p:cNvPr>
          <p:cNvSpPr>
            <a:spLocks noGrp="1"/>
          </p:cNvSpPr>
          <p:nvPr>
            <p:ph type="dt" sz="half" idx="10"/>
          </p:nvPr>
        </p:nvSpPr>
        <p:spPr/>
        <p:txBody>
          <a:bodyPr/>
          <a:lstStyle>
            <a:lvl1pPr>
              <a:defRPr/>
            </a:lvl1pPr>
          </a:lstStyle>
          <a:p>
            <a:pPr>
              <a:defRPr/>
            </a:pPr>
            <a:fld id="{1F0E68AC-46D3-4F47-B5EF-9C92281FF8E3}" type="datetimeFigureOut">
              <a:rPr lang="en-GB"/>
              <a:pPr>
                <a:defRPr/>
              </a:pPr>
              <a:t>05/04/2026</a:t>
            </a:fld>
            <a:endParaRPr lang="en-GB" dirty="0"/>
          </a:p>
        </p:txBody>
      </p:sp>
      <p:sp>
        <p:nvSpPr>
          <p:cNvPr id="4" name="Slide Number Placeholder 5">
            <a:extLst>
              <a:ext uri="{FF2B5EF4-FFF2-40B4-BE49-F238E27FC236}">
                <a16:creationId xmlns:a16="http://schemas.microsoft.com/office/drawing/2014/main" id="{FB8E7DF1-0252-80E3-30E6-13523210511A}"/>
              </a:ext>
            </a:extLst>
          </p:cNvPr>
          <p:cNvSpPr>
            <a:spLocks noGrp="1"/>
          </p:cNvSpPr>
          <p:nvPr>
            <p:ph type="sldNum" sz="quarter" idx="11"/>
          </p:nvPr>
        </p:nvSpPr>
        <p:spPr/>
        <p:txBody>
          <a:bodyPr/>
          <a:lstStyle>
            <a:lvl1pPr>
              <a:defRPr/>
            </a:lvl1pPr>
          </a:lstStyle>
          <a:p>
            <a:pPr>
              <a:defRPr/>
            </a:pPr>
            <a:fld id="{407FBAF0-ABD2-4462-A823-CBABBD56DEAC}" type="slidenum">
              <a:rPr lang="en-GB"/>
              <a:pPr>
                <a:defRPr/>
              </a:pPr>
              <a:t>‹#›</a:t>
            </a:fld>
            <a:endParaRPr lang="en-GB" dirty="0"/>
          </a:p>
        </p:txBody>
      </p:sp>
    </p:spTree>
    <p:extLst>
      <p:ext uri="{BB962C8B-B14F-4D97-AF65-F5344CB8AC3E}">
        <p14:creationId xmlns:p14="http://schemas.microsoft.com/office/powerpoint/2010/main" val="3671859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9CB0637-D048-68EF-10A6-2D8188C74BCC}"/>
              </a:ext>
            </a:extLst>
          </p:cNvPr>
          <p:cNvSpPr>
            <a:spLocks noGrp="1"/>
          </p:cNvSpPr>
          <p:nvPr>
            <p:ph type="dt" sz="half" idx="10"/>
          </p:nvPr>
        </p:nvSpPr>
        <p:spPr/>
        <p:txBody>
          <a:bodyPr/>
          <a:lstStyle>
            <a:lvl1pPr>
              <a:defRPr/>
            </a:lvl1pPr>
          </a:lstStyle>
          <a:p>
            <a:pPr>
              <a:defRPr/>
            </a:pPr>
            <a:fld id="{C4BFED0A-9774-4DDC-BFA2-07F3C4D18264}" type="datetimeFigureOut">
              <a:rPr lang="en-GB"/>
              <a:pPr>
                <a:defRPr/>
              </a:pPr>
              <a:t>05/04/2026</a:t>
            </a:fld>
            <a:endParaRPr lang="en-GB" dirty="0"/>
          </a:p>
        </p:txBody>
      </p:sp>
      <p:sp>
        <p:nvSpPr>
          <p:cNvPr id="3" name="Slide Number Placeholder 5">
            <a:extLst>
              <a:ext uri="{FF2B5EF4-FFF2-40B4-BE49-F238E27FC236}">
                <a16:creationId xmlns:a16="http://schemas.microsoft.com/office/drawing/2014/main" id="{650D8D49-9A00-9B71-5D0B-7EA7F27339CB}"/>
              </a:ext>
            </a:extLst>
          </p:cNvPr>
          <p:cNvSpPr>
            <a:spLocks noGrp="1"/>
          </p:cNvSpPr>
          <p:nvPr>
            <p:ph type="sldNum" sz="quarter" idx="11"/>
          </p:nvPr>
        </p:nvSpPr>
        <p:spPr/>
        <p:txBody>
          <a:bodyPr/>
          <a:lstStyle>
            <a:lvl1pPr>
              <a:defRPr/>
            </a:lvl1pPr>
          </a:lstStyle>
          <a:p>
            <a:pPr>
              <a:defRPr/>
            </a:pPr>
            <a:fld id="{0DE25CAA-153D-42EE-B20A-DF33226B0D7E}" type="slidenum">
              <a:rPr lang="en-GB"/>
              <a:pPr>
                <a:defRPr/>
              </a:pPr>
              <a:t>‹#›</a:t>
            </a:fld>
            <a:endParaRPr lang="en-GB" dirty="0"/>
          </a:p>
        </p:txBody>
      </p:sp>
    </p:spTree>
    <p:extLst>
      <p:ext uri="{BB962C8B-B14F-4D97-AF65-F5344CB8AC3E}">
        <p14:creationId xmlns:p14="http://schemas.microsoft.com/office/powerpoint/2010/main" val="2680767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86C6FF3-F9E7-DCC0-6BD0-1F380641062A}"/>
              </a:ext>
            </a:extLst>
          </p:cNvPr>
          <p:cNvSpPr>
            <a:spLocks noGrp="1"/>
          </p:cNvSpPr>
          <p:nvPr>
            <p:ph type="dt" sz="half" idx="10"/>
          </p:nvPr>
        </p:nvSpPr>
        <p:spPr/>
        <p:txBody>
          <a:bodyPr/>
          <a:lstStyle>
            <a:lvl1pPr>
              <a:defRPr/>
            </a:lvl1pPr>
          </a:lstStyle>
          <a:p>
            <a:pPr>
              <a:defRPr/>
            </a:pPr>
            <a:fld id="{D1FDA17F-CE40-4BB7-A56B-29442E56F963}" type="datetimeFigureOut">
              <a:rPr lang="en-GB"/>
              <a:pPr>
                <a:defRPr/>
              </a:pPr>
              <a:t>05/04/2026</a:t>
            </a:fld>
            <a:endParaRPr lang="en-GB" dirty="0"/>
          </a:p>
        </p:txBody>
      </p:sp>
      <p:sp>
        <p:nvSpPr>
          <p:cNvPr id="6" name="Slide Number Placeholder 5">
            <a:extLst>
              <a:ext uri="{FF2B5EF4-FFF2-40B4-BE49-F238E27FC236}">
                <a16:creationId xmlns:a16="http://schemas.microsoft.com/office/drawing/2014/main" id="{73D52ABC-C646-CF6C-6E4A-605DD7373626}"/>
              </a:ext>
            </a:extLst>
          </p:cNvPr>
          <p:cNvSpPr>
            <a:spLocks noGrp="1"/>
          </p:cNvSpPr>
          <p:nvPr>
            <p:ph type="sldNum" sz="quarter" idx="11"/>
          </p:nvPr>
        </p:nvSpPr>
        <p:spPr/>
        <p:txBody>
          <a:bodyPr/>
          <a:lstStyle>
            <a:lvl1pPr>
              <a:defRPr/>
            </a:lvl1pPr>
          </a:lstStyle>
          <a:p>
            <a:pPr>
              <a:defRPr/>
            </a:pPr>
            <a:fld id="{67F24BCF-D862-4657-B713-4207AB0D3789}" type="slidenum">
              <a:rPr lang="en-GB"/>
              <a:pPr>
                <a:defRPr/>
              </a:pPr>
              <a:t>‹#›</a:t>
            </a:fld>
            <a:endParaRPr lang="en-GB" dirty="0"/>
          </a:p>
        </p:txBody>
      </p:sp>
    </p:spTree>
    <p:extLst>
      <p:ext uri="{BB962C8B-B14F-4D97-AF65-F5344CB8AC3E}">
        <p14:creationId xmlns:p14="http://schemas.microsoft.com/office/powerpoint/2010/main" val="1525999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BEAB748-94CD-BB91-7973-58DED44073E3}"/>
              </a:ext>
            </a:extLst>
          </p:cNvPr>
          <p:cNvSpPr>
            <a:spLocks noGrp="1"/>
          </p:cNvSpPr>
          <p:nvPr>
            <p:ph type="dt" sz="half" idx="10"/>
          </p:nvPr>
        </p:nvSpPr>
        <p:spPr/>
        <p:txBody>
          <a:bodyPr/>
          <a:lstStyle>
            <a:lvl1pPr>
              <a:defRPr/>
            </a:lvl1pPr>
          </a:lstStyle>
          <a:p>
            <a:pPr>
              <a:defRPr/>
            </a:pPr>
            <a:fld id="{8222FC7C-73DE-4F99-AA85-7A17A2AD8F43}" type="datetimeFigureOut">
              <a:rPr lang="en-GB"/>
              <a:pPr>
                <a:defRPr/>
              </a:pPr>
              <a:t>05/04/2026</a:t>
            </a:fld>
            <a:endParaRPr lang="en-GB" dirty="0"/>
          </a:p>
        </p:txBody>
      </p:sp>
      <p:sp>
        <p:nvSpPr>
          <p:cNvPr id="6" name="Slide Number Placeholder 5">
            <a:extLst>
              <a:ext uri="{FF2B5EF4-FFF2-40B4-BE49-F238E27FC236}">
                <a16:creationId xmlns:a16="http://schemas.microsoft.com/office/drawing/2014/main" id="{15276F6E-E99B-59A6-036B-8BDA1AA4123F}"/>
              </a:ext>
            </a:extLst>
          </p:cNvPr>
          <p:cNvSpPr>
            <a:spLocks noGrp="1"/>
          </p:cNvSpPr>
          <p:nvPr>
            <p:ph type="sldNum" sz="quarter" idx="11"/>
          </p:nvPr>
        </p:nvSpPr>
        <p:spPr/>
        <p:txBody>
          <a:bodyPr/>
          <a:lstStyle>
            <a:lvl1pPr>
              <a:defRPr/>
            </a:lvl1pPr>
          </a:lstStyle>
          <a:p>
            <a:pPr>
              <a:defRPr/>
            </a:pPr>
            <a:fld id="{FDFD4901-B165-4FA4-9837-1AC68612EC68}" type="slidenum">
              <a:rPr lang="en-GB"/>
              <a:pPr>
                <a:defRPr/>
              </a:pPr>
              <a:t>‹#›</a:t>
            </a:fld>
            <a:endParaRPr lang="en-GB" dirty="0"/>
          </a:p>
        </p:txBody>
      </p:sp>
    </p:spTree>
    <p:extLst>
      <p:ext uri="{BB962C8B-B14F-4D97-AF65-F5344CB8AC3E}">
        <p14:creationId xmlns:p14="http://schemas.microsoft.com/office/powerpoint/2010/main" val="278453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D1EFD2-C26F-1D34-0BD0-11E961912181}"/>
              </a:ext>
            </a:extLst>
          </p:cNvPr>
          <p:cNvSpPr>
            <a:spLocks noGrp="1"/>
          </p:cNvSpPr>
          <p:nvPr>
            <p:ph type="dt" sz="half" idx="10"/>
          </p:nvPr>
        </p:nvSpPr>
        <p:spPr/>
        <p:txBody>
          <a:bodyPr/>
          <a:lstStyle>
            <a:lvl1pPr>
              <a:defRPr/>
            </a:lvl1pPr>
          </a:lstStyle>
          <a:p>
            <a:pPr>
              <a:defRPr/>
            </a:pPr>
            <a:fld id="{2A87BD55-6E6B-4C12-A232-040A50EA2E6F}" type="datetimeFigureOut">
              <a:rPr lang="en-GB"/>
              <a:pPr>
                <a:defRPr/>
              </a:pPr>
              <a:t>05/04/2026</a:t>
            </a:fld>
            <a:endParaRPr lang="en-GB" dirty="0"/>
          </a:p>
        </p:txBody>
      </p:sp>
      <p:sp>
        <p:nvSpPr>
          <p:cNvPr id="5" name="Slide Number Placeholder 5">
            <a:extLst>
              <a:ext uri="{FF2B5EF4-FFF2-40B4-BE49-F238E27FC236}">
                <a16:creationId xmlns:a16="http://schemas.microsoft.com/office/drawing/2014/main" id="{0DD792CE-0D19-01BF-B95D-D8EC38CB1F7D}"/>
              </a:ext>
            </a:extLst>
          </p:cNvPr>
          <p:cNvSpPr>
            <a:spLocks noGrp="1"/>
          </p:cNvSpPr>
          <p:nvPr>
            <p:ph type="sldNum" sz="quarter" idx="11"/>
          </p:nvPr>
        </p:nvSpPr>
        <p:spPr/>
        <p:txBody>
          <a:bodyPr/>
          <a:lstStyle>
            <a:lvl1pPr>
              <a:defRPr/>
            </a:lvl1pPr>
          </a:lstStyle>
          <a:p>
            <a:pPr>
              <a:defRPr/>
            </a:pPr>
            <a:fld id="{E70451D7-E9B3-476C-9EEA-473ED6E796A2}" type="slidenum">
              <a:rPr lang="en-GB"/>
              <a:pPr>
                <a:defRPr/>
              </a:pPr>
              <a:t>‹#›</a:t>
            </a:fld>
            <a:endParaRPr lang="en-GB" dirty="0"/>
          </a:p>
        </p:txBody>
      </p:sp>
    </p:spTree>
    <p:extLst>
      <p:ext uri="{BB962C8B-B14F-4D97-AF65-F5344CB8AC3E}">
        <p14:creationId xmlns:p14="http://schemas.microsoft.com/office/powerpoint/2010/main" val="1146545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675403-97AD-8DCA-E642-E71924EA8ED6}"/>
              </a:ext>
            </a:extLst>
          </p:cNvPr>
          <p:cNvSpPr>
            <a:spLocks noGrp="1"/>
          </p:cNvSpPr>
          <p:nvPr>
            <p:ph type="dt" sz="half" idx="10"/>
          </p:nvPr>
        </p:nvSpPr>
        <p:spPr/>
        <p:txBody>
          <a:bodyPr/>
          <a:lstStyle>
            <a:lvl1pPr>
              <a:defRPr/>
            </a:lvl1pPr>
          </a:lstStyle>
          <a:p>
            <a:pPr>
              <a:defRPr/>
            </a:pPr>
            <a:fld id="{9E376F48-B73A-4D10-9997-9DB0417ED342}" type="datetimeFigureOut">
              <a:rPr lang="en-GB"/>
              <a:pPr>
                <a:defRPr/>
              </a:pPr>
              <a:t>05/04/2026</a:t>
            </a:fld>
            <a:endParaRPr lang="en-GB" dirty="0"/>
          </a:p>
        </p:txBody>
      </p:sp>
      <p:sp>
        <p:nvSpPr>
          <p:cNvPr id="5" name="Slide Number Placeholder 5">
            <a:extLst>
              <a:ext uri="{FF2B5EF4-FFF2-40B4-BE49-F238E27FC236}">
                <a16:creationId xmlns:a16="http://schemas.microsoft.com/office/drawing/2014/main" id="{7FEC2F2A-695D-0211-463C-7FBB9AEDD4F9}"/>
              </a:ext>
            </a:extLst>
          </p:cNvPr>
          <p:cNvSpPr>
            <a:spLocks noGrp="1"/>
          </p:cNvSpPr>
          <p:nvPr>
            <p:ph type="sldNum" sz="quarter" idx="11"/>
          </p:nvPr>
        </p:nvSpPr>
        <p:spPr/>
        <p:txBody>
          <a:bodyPr/>
          <a:lstStyle>
            <a:lvl1pPr>
              <a:defRPr/>
            </a:lvl1pPr>
          </a:lstStyle>
          <a:p>
            <a:pPr>
              <a:defRPr/>
            </a:pPr>
            <a:fld id="{9F2EB579-180A-4CD8-9783-3593A7C26640}" type="slidenum">
              <a:rPr lang="en-GB"/>
              <a:pPr>
                <a:defRPr/>
              </a:pPr>
              <a:t>‹#›</a:t>
            </a:fld>
            <a:endParaRPr lang="en-GB" dirty="0"/>
          </a:p>
        </p:txBody>
      </p:sp>
    </p:spTree>
    <p:extLst>
      <p:ext uri="{BB962C8B-B14F-4D97-AF65-F5344CB8AC3E}">
        <p14:creationId xmlns:p14="http://schemas.microsoft.com/office/powerpoint/2010/main" val="40847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3C1F280-7A08-4847-7D60-D3DDFAE090C2}"/>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3FEE2D9-EE04-1F4F-8691-1CE8A153D4D4}"/>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520627A-13C0-BC55-6885-BD18C9DDDBA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020C0DEA-563D-4643-90C2-DC4222364BB2}" type="datetimeFigureOut">
              <a:rPr lang="en-GB"/>
              <a:pPr>
                <a:defRPr/>
              </a:pPr>
              <a:t>05/04/2026</a:t>
            </a:fld>
            <a:endParaRPr lang="en-GB" dirty="0"/>
          </a:p>
        </p:txBody>
      </p:sp>
      <p:sp>
        <p:nvSpPr>
          <p:cNvPr id="6" name="Slide Number Placeholder 5">
            <a:extLst>
              <a:ext uri="{FF2B5EF4-FFF2-40B4-BE49-F238E27FC236}">
                <a16:creationId xmlns:a16="http://schemas.microsoft.com/office/drawing/2014/main" id="{FD112C8C-CA9C-4E1D-E1A7-D79D6F393133}"/>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F05F67A1-E7B1-4BE3-A1F4-1EC859A75F0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23" r:id="rId1"/>
    <p:sldLayoutId id="2147483724"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microsoft.com/office/2018/10/relationships/comments" Target="../comments/modernComment_122_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2F19DF1-AEC0-D4D6-E142-9C742BEE121E}"/>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C68DD8A2-E40C-50C6-6302-2CB4DA90AFA0}"/>
              </a:ext>
            </a:extLst>
          </p:cNvPr>
          <p:cNvSpPr>
            <a:spLocks noGrp="1"/>
          </p:cNvSpPr>
          <p:nvPr>
            <p:ph type="ctrTitle"/>
          </p:nvPr>
        </p:nvSpPr>
        <p:spPr>
          <a:xfrm>
            <a:off x="611188" y="1304925"/>
            <a:ext cx="8353425" cy="4248150"/>
          </a:xfrm>
        </p:spPr>
        <p:txBody>
          <a:bodyPr rtlCol="0">
            <a:normAutofit fontScale="90000"/>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Lucky   Osagiede </a:t>
            </a:r>
            <a:r>
              <a:rPr lang="en-GB" sz="3200" b="1" dirty="0" err="1">
                <a:solidFill>
                  <a:schemeClr val="accent2">
                    <a:lumMod val="20000"/>
                    <a:lumOff val="80000"/>
                  </a:schemeClr>
                </a:solidFill>
              </a:rPr>
              <a:t>Osagiede</a:t>
            </a:r>
            <a:br>
              <a:rPr lang="en-GB" sz="3200" b="1" dirty="0">
                <a:solidFill>
                  <a:schemeClr val="accent2">
                    <a:lumMod val="20000"/>
                    <a:lumOff val="80000"/>
                  </a:schemeClr>
                </a:solidFill>
              </a:rPr>
            </a:br>
            <a:r>
              <a:rPr lang="en-GB" sz="3200" b="1" dirty="0">
                <a:solidFill>
                  <a:schemeClr val="accent2">
                    <a:lumMod val="20000"/>
                    <a:lumOff val="80000"/>
                  </a:schemeClr>
                </a:solidFill>
              </a:rPr>
              <a:t>Student ID: 2312706</a:t>
            </a:r>
            <a:br>
              <a:rPr lang="en-GB" sz="3200" b="1" dirty="0">
                <a:solidFill>
                  <a:schemeClr val="accent2">
                    <a:lumMod val="20000"/>
                    <a:lumOff val="80000"/>
                  </a:schemeClr>
                </a:solidFill>
              </a:rPr>
            </a:br>
            <a:r>
              <a:rPr lang="en-GB" sz="3200" b="1" dirty="0">
                <a:solidFill>
                  <a:schemeClr val="accent2">
                    <a:lumMod val="20000"/>
                    <a:lumOff val="80000"/>
                  </a:schemeClr>
                </a:solidFill>
              </a:rPr>
              <a:t>Lecturer's name : Dr. </a:t>
            </a:r>
            <a:r>
              <a:rPr lang="en-GB" sz="3200" b="1">
                <a:solidFill>
                  <a:schemeClr val="accent2">
                    <a:lumMod val="20000"/>
                    <a:lumOff val="80000"/>
                  </a:schemeClr>
                </a:solidFill>
              </a:rPr>
              <a:t>Laila Surani</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D5C8C532-9D76-AE17-17A7-D87F071EA21D}"/>
              </a:ext>
            </a:extLst>
          </p:cNvPr>
          <p:cNvSpPr>
            <a:spLocks noGrp="1" noChangeArrowheads="1"/>
          </p:cNvSpPr>
          <p:nvPr>
            <p:ph type="title"/>
          </p:nvPr>
        </p:nvSpPr>
        <p:spPr/>
        <p:txBody>
          <a:bodyPr/>
          <a:lstStyle/>
          <a:p>
            <a:r>
              <a:rPr lang="en-GB" altLang="en-US" b="1" dirty="0"/>
              <a:t>Use of AI Acknowledgement</a:t>
            </a:r>
          </a:p>
        </p:txBody>
      </p:sp>
      <p:sp>
        <p:nvSpPr>
          <p:cNvPr id="8195" name="Content Placeholder 2">
            <a:extLst>
              <a:ext uri="{FF2B5EF4-FFF2-40B4-BE49-F238E27FC236}">
                <a16:creationId xmlns:a16="http://schemas.microsoft.com/office/drawing/2014/main" id="{D5C4CA8A-EB72-E9DC-3BE1-C95409A8E054}"/>
              </a:ext>
            </a:extLst>
          </p:cNvPr>
          <p:cNvSpPr>
            <a:spLocks noGrp="1" noChangeArrowheads="1"/>
          </p:cNvSpPr>
          <p:nvPr>
            <p:ph idx="1"/>
          </p:nvPr>
        </p:nvSpPr>
        <p:spPr>
          <a:xfrm>
            <a:off x="457200" y="1600200"/>
            <a:ext cx="8229600" cy="3916363"/>
          </a:xfrm>
        </p:spPr>
        <p:txBody>
          <a:bodyPr/>
          <a:lstStyle/>
          <a:p>
            <a:pPr>
              <a:lnSpc>
                <a:spcPct val="150000"/>
              </a:lnSpc>
            </a:pPr>
            <a:r>
              <a:rPr lang="en-GB" altLang="en-US" sz="1100" dirty="0">
                <a:latin typeface="Arial" panose="020B0604020202020204" pitchFamily="34" charset="0"/>
                <a:cs typeface="Arial" panose="020B0604020202020204" pitchFamily="34" charset="0"/>
              </a:rPr>
              <a:t>I confirm that I have not used AI tools in this   Presentation and creation of this assignment .I confirm that I have not presented  any AI generated materials  as my own work . I conform I have copies of my drafts , notes and other resources.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FBACBB5-28B1-6570-4391-5B76E93A8A98}"/>
              </a:ext>
            </a:extLst>
          </p:cNvPr>
          <p:cNvSpPr>
            <a:spLocks noGrp="1" noChangeArrowheads="1"/>
          </p:cNvSpPr>
          <p:nvPr>
            <p:ph type="title"/>
          </p:nvPr>
        </p:nvSpPr>
        <p:spPr>
          <a:xfrm>
            <a:off x="457200" y="17457"/>
            <a:ext cx="8229600" cy="1143000"/>
          </a:xfrm>
        </p:spPr>
        <p:txBody>
          <a:bodyPr/>
          <a:lstStyle/>
          <a:p>
            <a:pPr eaLnBrk="1" hangingPunct="1"/>
            <a:r>
              <a:rPr lang="en-GB" altLang="en-US" b="1" dirty="0"/>
              <a:t>Introduction</a:t>
            </a:r>
          </a:p>
        </p:txBody>
      </p:sp>
      <p:sp>
        <p:nvSpPr>
          <p:cNvPr id="9219" name="Content Placeholder 2">
            <a:extLst>
              <a:ext uri="{FF2B5EF4-FFF2-40B4-BE49-F238E27FC236}">
                <a16:creationId xmlns:a16="http://schemas.microsoft.com/office/drawing/2014/main" id="{D7D1DE16-3BE9-34F7-90DE-7D2A8974C45A}"/>
              </a:ext>
            </a:extLst>
          </p:cNvPr>
          <p:cNvSpPr>
            <a:spLocks noGrp="1" noChangeArrowheads="1"/>
          </p:cNvSpPr>
          <p:nvPr>
            <p:ph idx="1"/>
          </p:nvPr>
        </p:nvSpPr>
        <p:spPr>
          <a:xfrm>
            <a:off x="318293" y="1304925"/>
            <a:ext cx="8507413" cy="4248150"/>
          </a:xfrm>
        </p:spPr>
        <p:txBody>
          <a:bodyPr/>
          <a:lstStyle/>
          <a:p>
            <a:pPr eaLnBrk="1" hangingPunct="1">
              <a:lnSpc>
                <a:spcPct val="150000"/>
              </a:lnSpc>
            </a:pPr>
            <a:r>
              <a:rPr lang="en-GB" altLang="en-US" sz="1100" dirty="0">
                <a:latin typeface="Arial" panose="020B0604020202020204" pitchFamily="34" charset="0"/>
                <a:cs typeface="Arial" panose="020B0604020202020204" pitchFamily="34" charset="0"/>
              </a:rPr>
              <a:t>Dexcom G6 is a real - time continuous glucose monitoring (CGM) system increasingly used across UK health and social care settings to support people with diabetes . It uses a small wearable sensor, transmitter , and mobile display to continuously measure glucose levels and provide alerts for high or low readings without frequent finger –prick testing.</a:t>
            </a:r>
          </a:p>
          <a:p>
            <a:pPr marL="0" indent="0" eaLnBrk="1" hangingPunct="1">
              <a:lnSpc>
                <a:spcPct val="150000"/>
              </a:lnSpc>
              <a:buNone/>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In addition , the impact of Dexcom G6 on workforce, impact on service delivery , impact on patients , impact on community , challenges of Dexcom G6 , recommendations ,conclusion and references  </a:t>
            </a:r>
          </a:p>
          <a:p>
            <a:pPr marL="0" indent="0" eaLnBrk="1" hangingPunct="1">
              <a:lnSpc>
                <a:spcPct val="150000"/>
              </a:lnSpc>
              <a:buNone/>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Definition of Dexcom G6: Dexcom G6 is a real – time continuous glucose monitoring device that measures glucose levels through a sensor and sends readings to a smartphone or receiver , helping people manage diabetes more safely ( Dexcom , n.d.).</a:t>
            </a:r>
          </a:p>
          <a:p>
            <a:pPr marL="0" indent="0" eaLnBrk="1" hangingPunct="1">
              <a:lnSpc>
                <a:spcPct val="150000"/>
              </a:lnSpc>
              <a:buNone/>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Dexcom G6 was introduced in 2018 . It received CE Mark in June 2018 , showing when the system entered clinical use in Europe ( Dexcom, 2018 ) . NICE later described the technology in the UK guidance ( 2020 ) .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4CC944C-DFE3-2AA5-E4E8-97C9F71E8B95}"/>
              </a:ext>
            </a:extLst>
          </p:cNvPr>
          <p:cNvSpPr>
            <a:spLocks noGrp="1" noChangeArrowheads="1"/>
          </p:cNvSpPr>
          <p:nvPr>
            <p:ph type="title"/>
          </p:nvPr>
        </p:nvSpPr>
        <p:spPr>
          <a:xfrm>
            <a:off x="457200" y="260648"/>
            <a:ext cx="8229600" cy="1143000"/>
          </a:xfrm>
        </p:spPr>
        <p:txBody>
          <a:bodyPr/>
          <a:lstStyle/>
          <a:p>
            <a:pPr eaLnBrk="1" hangingPunct="1"/>
            <a:r>
              <a:rPr lang="en-GB" altLang="en-US" b="1"/>
              <a:t>Impact on Workforce</a:t>
            </a:r>
          </a:p>
        </p:txBody>
      </p:sp>
      <p:sp>
        <p:nvSpPr>
          <p:cNvPr id="3" name="TextBox 2">
            <a:extLst>
              <a:ext uri="{FF2B5EF4-FFF2-40B4-BE49-F238E27FC236}">
                <a16:creationId xmlns:a16="http://schemas.microsoft.com/office/drawing/2014/main" id="{FFAEB901-E724-455A-BFA1-B96F404CE5BD}"/>
              </a:ext>
            </a:extLst>
          </p:cNvPr>
          <p:cNvSpPr txBox="1"/>
          <p:nvPr/>
        </p:nvSpPr>
        <p:spPr>
          <a:xfrm>
            <a:off x="449588" y="1351508"/>
            <a:ext cx="8694412" cy="4893647"/>
          </a:xfrm>
          <a:prstGeom prst="rect">
            <a:avLst/>
          </a:prstGeom>
          <a:noFill/>
        </p:spPr>
        <p:txBody>
          <a:bodyPr wrap="square" rtlCol="0">
            <a:spAutoFit/>
          </a:bodyPr>
          <a:lstStyle/>
          <a:p>
            <a:pPr>
              <a:lnSpc>
                <a:spcPct val="150000"/>
              </a:lnSpc>
            </a:pPr>
            <a:r>
              <a:rPr lang="en-GB" sz="1100" dirty="0">
                <a:latin typeface="Arial" panose="020B0604020202020204" pitchFamily="34" charset="0"/>
                <a:cs typeface="Arial" panose="020B0604020202020204" pitchFamily="34" charset="0"/>
              </a:rPr>
              <a:t>The Dexcom G6 impact on workforce are as follows  : </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Enables remote monitoring of glucose data by healthcare  professionals</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Reduces the needs for frequent in- person clinic visits .</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Allows clinicians to identify abnormal  glucose levels earlier.</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Healthcare professionals must develop digital skills and training to interpret the large amount of glucose data generated by the device .( NICE, 2020, NHS England ,2022) </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Negative impacts on workforce is that it increase workload and time pressure ,training and skills burden . (NICE , 2022; Diabetes Specialist Nurse Forum UK , 2023 ; NHS England ,2022 .  </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r>
              <a:rPr lang="en-GB" sz="1200" dirty="0"/>
              <a:t>  </a:t>
            </a:r>
          </a:p>
        </p:txBody>
      </p:sp>
      <p:pic>
        <p:nvPicPr>
          <p:cNvPr id="4" name="Picture 3">
            <a:extLst>
              <a:ext uri="{FF2B5EF4-FFF2-40B4-BE49-F238E27FC236}">
                <a16:creationId xmlns:a16="http://schemas.microsoft.com/office/drawing/2014/main" id="{84E197A8-E264-174F-2FCC-25C1E272D187}"/>
              </a:ext>
            </a:extLst>
          </p:cNvPr>
          <p:cNvPicPr>
            <a:picLocks noChangeAspect="1"/>
          </p:cNvPicPr>
          <p:nvPr/>
        </p:nvPicPr>
        <p:blipFill>
          <a:blip r:embed="rId2"/>
          <a:stretch>
            <a:fillRect/>
          </a:stretch>
        </p:blipFill>
        <p:spPr>
          <a:xfrm>
            <a:off x="5796136" y="3823453"/>
            <a:ext cx="3240360" cy="171352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FEF619D-1EA1-C6F0-648C-80B7F9EE477E}"/>
              </a:ext>
            </a:extLst>
          </p:cNvPr>
          <p:cNvSpPr>
            <a:spLocks noGrp="1" noChangeArrowheads="1"/>
          </p:cNvSpPr>
          <p:nvPr>
            <p:ph type="title"/>
          </p:nvPr>
        </p:nvSpPr>
        <p:spPr/>
        <p:txBody>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27CC0A4F-DB29-59F4-D0C3-17EE01FDDA9A}"/>
              </a:ext>
            </a:extLst>
          </p:cNvPr>
          <p:cNvSpPr>
            <a:spLocks noGrp="1" noChangeArrowheads="1"/>
          </p:cNvSpPr>
          <p:nvPr>
            <p:ph idx="1"/>
          </p:nvPr>
        </p:nvSpPr>
        <p:spPr>
          <a:xfrm>
            <a:off x="457200" y="1600200"/>
            <a:ext cx="8229600" cy="3916363"/>
          </a:xfrm>
        </p:spPr>
        <p:txBody>
          <a:bodyPr/>
          <a:lstStyle/>
          <a:p>
            <a:pPr eaLnBrk="1" hangingPunct="1">
              <a:lnSpc>
                <a:spcPct val="150000"/>
              </a:lnSpc>
            </a:pPr>
            <a:r>
              <a:rPr lang="en-GB" altLang="en-US" sz="1100" dirty="0">
                <a:latin typeface="Arial" panose="020B0604020202020204" pitchFamily="34" charset="0"/>
                <a:cs typeface="Arial" panose="020B0604020202020204" pitchFamily="34" charset="0"/>
              </a:rPr>
              <a:t>Dexcom G6  supports digital healthcare services , enabling clinicians to track patient data through connected apps and cloud systems. </a:t>
            </a:r>
          </a:p>
          <a:p>
            <a:pPr eaLnBrk="1" hangingPunct="1">
              <a:lnSpc>
                <a:spcPct val="150000"/>
              </a:lnSpc>
            </a:pPr>
            <a:r>
              <a:rPr lang="en-GB" altLang="en-US" sz="1100" dirty="0">
                <a:latin typeface="Arial" panose="020B0604020202020204" pitchFamily="34" charset="0"/>
                <a:cs typeface="Arial" panose="020B0604020202020204" pitchFamily="34" charset="0"/>
              </a:rPr>
              <a:t>Reduces hospital visits and emergency  admissions caused by severe hypoglycaemia or hyperglycaemia </a:t>
            </a:r>
          </a:p>
          <a:p>
            <a:pPr eaLnBrk="1" hangingPunct="1">
              <a:lnSpc>
                <a:spcPct val="150000"/>
              </a:lnSpc>
            </a:pPr>
            <a:r>
              <a:rPr lang="en-GB" altLang="en-US" sz="1100" dirty="0">
                <a:latin typeface="Arial" panose="020B0604020202020204" pitchFamily="34" charset="0"/>
                <a:cs typeface="Arial" panose="020B0604020202020204" pitchFamily="34" charset="0"/>
              </a:rPr>
              <a:t>Continuous monitoring improves care coordination between hospital teams , community , nurses and diabetes specialists.</a:t>
            </a:r>
          </a:p>
          <a:p>
            <a:pPr eaLnBrk="1" hangingPunct="1">
              <a:lnSpc>
                <a:spcPct val="150000"/>
              </a:lnSpc>
            </a:pPr>
            <a:r>
              <a:rPr lang="en-GB" altLang="en-US" sz="1100" dirty="0">
                <a:latin typeface="Arial" panose="020B0604020202020204" pitchFamily="34" charset="0"/>
                <a:cs typeface="Arial" panose="020B0604020202020204" pitchFamily="34" charset="0"/>
              </a:rPr>
              <a:t>The technology supports the NHS strategy of digital transformation and personalised healthcare ( NHS England , 2022 , Diabetes UK , 2023 ) </a:t>
            </a:r>
          </a:p>
          <a:p>
            <a:pPr eaLnBrk="1" hangingPunct="1"/>
            <a:endParaRPr lang="en-GB" altLang="en-US" sz="1200" dirty="0"/>
          </a:p>
          <a:p>
            <a:pPr eaLnBrk="1" hangingPunct="1"/>
            <a:endParaRPr lang="en-GB" altLang="en-US" sz="1200" dirty="0"/>
          </a:p>
        </p:txBody>
      </p:sp>
      <p:pic>
        <p:nvPicPr>
          <p:cNvPr id="1026" name="Picture 2" descr="Home - Men With Kids">
            <a:extLst>
              <a:ext uri="{FF2B5EF4-FFF2-40B4-BE49-F238E27FC236}">
                <a16:creationId xmlns:a16="http://schemas.microsoft.com/office/drawing/2014/main" id="{5C2FE9D4-7FC5-6623-6A54-5D42BD7A31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3429000"/>
            <a:ext cx="3635896" cy="21602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BD4300E-BDE8-31CB-9B77-8C38F9D91BB1}"/>
              </a:ext>
            </a:extLst>
          </p:cNvPr>
          <p:cNvSpPr>
            <a:spLocks noGrp="1" noChangeArrowheads="1"/>
          </p:cNvSpPr>
          <p:nvPr>
            <p:ph type="title"/>
          </p:nvPr>
        </p:nvSpPr>
        <p:spPr>
          <a:xfrm>
            <a:off x="457200" y="274638"/>
            <a:ext cx="8229600" cy="1143000"/>
          </a:xfrm>
        </p:spPr>
        <p:txBody>
          <a:bodyPr wrap="square" anchor="ctr">
            <a:normAutofit/>
          </a:bodyPr>
          <a:lstStyle/>
          <a:p>
            <a:pPr eaLnBrk="1" hangingPunct="1"/>
            <a:r>
              <a:rPr lang="en-GB" altLang="en-US" b="1" dirty="0"/>
              <a:t>Impact on patients </a:t>
            </a:r>
          </a:p>
        </p:txBody>
      </p:sp>
      <p:sp>
        <p:nvSpPr>
          <p:cNvPr id="13315" name="Content Placeholder 2">
            <a:extLst>
              <a:ext uri="{FF2B5EF4-FFF2-40B4-BE49-F238E27FC236}">
                <a16:creationId xmlns:a16="http://schemas.microsoft.com/office/drawing/2014/main" id="{48413D5A-7A88-484A-C19C-AADCB9A626AB}"/>
              </a:ext>
            </a:extLst>
          </p:cNvPr>
          <p:cNvSpPr>
            <a:spLocks noGrp="1" noChangeArrowheads="1"/>
          </p:cNvSpPr>
          <p:nvPr>
            <p:ph sz="half" idx="1"/>
          </p:nvPr>
        </p:nvSpPr>
        <p:spPr>
          <a:xfrm>
            <a:off x="478438" y="1160747"/>
            <a:ext cx="4114800" cy="4248473"/>
          </a:xfrm>
        </p:spPr>
        <p:txBody>
          <a:bodyPr wrap="square" anchor="t">
            <a:normAutofit/>
          </a:bodyPr>
          <a:lstStyle/>
          <a:p>
            <a:pPr marL="0" indent="0" eaLnBrk="1" hangingPunct="1">
              <a:lnSpc>
                <a:spcPct val="90000"/>
              </a:lnSpc>
              <a:buNone/>
            </a:pPr>
            <a:endParaRPr lang="en-GB" altLang="en-US" sz="14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The system provides alerts when blood glucose becomes too high or too low , improving patient safety and early response. </a:t>
            </a:r>
          </a:p>
          <a:p>
            <a:pPr eaLnBrk="1" hangingPunct="1">
              <a:lnSpc>
                <a:spcPct val="150000"/>
              </a:lnSpc>
            </a:pPr>
            <a:r>
              <a:rPr lang="en-GB" altLang="en-US" sz="1100" dirty="0">
                <a:latin typeface="Arial" panose="020B0604020202020204" pitchFamily="34" charset="0"/>
                <a:cs typeface="Arial" panose="020B0604020202020204" pitchFamily="34" charset="0"/>
              </a:rPr>
              <a:t>Dexcom G6 reduces the need for frequent finger – prick blood tests , making diabetes management more comfortable .</a:t>
            </a:r>
          </a:p>
          <a:p>
            <a:pPr eaLnBrk="1" hangingPunct="1">
              <a:lnSpc>
                <a:spcPct val="150000"/>
              </a:lnSpc>
            </a:pPr>
            <a:r>
              <a:rPr lang="en-GB" altLang="en-US" sz="1100" dirty="0">
                <a:latin typeface="Arial" panose="020B0604020202020204" pitchFamily="34" charset="0"/>
                <a:cs typeface="Arial" panose="020B0604020202020204" pitchFamily="34" charset="0"/>
              </a:rPr>
              <a:t>Continuous monitoring can improve glycaemic control  and quality of life , particularly for people with type 1 diabetes ( NICE, 2020 , Heineman et al ,2018)</a:t>
            </a:r>
          </a:p>
          <a:p>
            <a:pPr eaLnBrk="1" hangingPunct="1">
              <a:lnSpc>
                <a:spcPct val="150000"/>
              </a:lnSpc>
            </a:pPr>
            <a:r>
              <a:rPr lang="en-GB" altLang="en-US" sz="1100" dirty="0">
                <a:latin typeface="Arial" panose="020B0604020202020204" pitchFamily="34" charset="0"/>
                <a:cs typeface="Arial" panose="020B0604020202020204" pitchFamily="34" charset="0"/>
              </a:rPr>
              <a:t>The negative impact is that wearing the sensor can cause skin irritation or allergic reactions from the adhesive , affecting comfort and adherence and frequent alarms may lead to alarm fatigue ,anxiety, or sleep disturbance . ( NICE) ( 2020 ) .</a:t>
            </a:r>
          </a:p>
        </p:txBody>
      </p:sp>
      <p:pic>
        <p:nvPicPr>
          <p:cNvPr id="1026" name="Picture 2" descr="Dexcom G6 for continuous glucose monitoring – NASGP">
            <a:extLst>
              <a:ext uri="{FF2B5EF4-FFF2-40B4-BE49-F238E27FC236}">
                <a16:creationId xmlns:a16="http://schemas.microsoft.com/office/drawing/2014/main" id="{4E8C8353-4B4B-3D51-64FD-95E85B1F1D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flipV="1">
            <a:off x="5436096" y="1268759"/>
            <a:ext cx="3024336" cy="1728192"/>
          </a:xfrm>
          <a:prstGeom prst="rect">
            <a:avLst/>
          </a:prstGeom>
          <a:solidFill>
            <a:srgbClr val="FFFFFF"/>
          </a:solidFill>
        </p:spPr>
      </p:pic>
      <p:pic>
        <p:nvPicPr>
          <p:cNvPr id="2" name="Picture 2" descr="UK Dexcom G6 Continuous Glucose Monitor (CGM) | Dexcom">
            <a:extLst>
              <a:ext uri="{FF2B5EF4-FFF2-40B4-BE49-F238E27FC236}">
                <a16:creationId xmlns:a16="http://schemas.microsoft.com/office/drawing/2014/main" id="{A1C19919-1D60-A106-A3E6-25233A762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3284984"/>
            <a:ext cx="3096344" cy="21602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044DB61-796F-95AB-C9F3-E10D181AA190}"/>
              </a:ext>
            </a:extLst>
          </p:cNvPr>
          <p:cNvSpPr>
            <a:spLocks noGrp="1" noChangeArrowheads="1"/>
          </p:cNvSpPr>
          <p:nvPr>
            <p:ph type="title"/>
          </p:nvPr>
        </p:nvSpPr>
        <p:spPr/>
        <p:txBody>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3FFFBC3D-39ED-7E53-0466-CE7234811A33}"/>
              </a:ext>
            </a:extLst>
          </p:cNvPr>
          <p:cNvSpPr>
            <a:spLocks noGrp="1" noChangeArrowheads="1"/>
          </p:cNvSpPr>
          <p:nvPr>
            <p:ph idx="1"/>
          </p:nvPr>
        </p:nvSpPr>
        <p:spPr>
          <a:xfrm>
            <a:off x="457200" y="1417638"/>
            <a:ext cx="8229600" cy="4257575"/>
          </a:xfrm>
        </p:spPr>
        <p:txBody>
          <a:bodyPr/>
          <a:lstStyle/>
          <a:p>
            <a:pPr eaLnBrk="1" hangingPunct="1">
              <a:lnSpc>
                <a:spcPct val="150000"/>
              </a:lnSpc>
            </a:pPr>
            <a:r>
              <a:rPr lang="en-GB" altLang="en-US" sz="1100" dirty="0">
                <a:latin typeface="Arial" panose="020B0604020202020204" pitchFamily="34" charset="0"/>
                <a:cs typeface="Arial" panose="020B0604020202020204" pitchFamily="34" charset="0"/>
              </a:rPr>
              <a:t>Better diabetes control can reduce long-term complications , lowering the overall burden on healthcare services .( Diabetes UK ( 2023 ).</a:t>
            </a:r>
          </a:p>
          <a:p>
            <a:pPr eaLnBrk="1" hangingPunct="1">
              <a:lnSpc>
                <a:spcPct val="150000"/>
              </a:lnSpc>
            </a:pPr>
            <a:r>
              <a:rPr lang="en-GB" altLang="en-US" sz="1100" dirty="0">
                <a:latin typeface="Arial" panose="020B0604020202020204" pitchFamily="34" charset="0"/>
                <a:cs typeface="Arial" panose="020B0604020202020204" pitchFamily="34" charset="0"/>
              </a:rPr>
              <a:t>Continuous glucose monitoring encourages self – management and independence , allowing people with diabetes to participate more fully in daily activities such as work and education .( NHS  England 2022) .</a:t>
            </a:r>
          </a:p>
          <a:p>
            <a:pPr eaLnBrk="1" hangingPunct="1">
              <a:lnSpc>
                <a:spcPct val="150000"/>
              </a:lnSpc>
            </a:pPr>
            <a:r>
              <a:rPr lang="en-GB" altLang="en-US" sz="1100" dirty="0">
                <a:latin typeface="Arial" panose="020B0604020202020204" pitchFamily="34" charset="0"/>
                <a:cs typeface="Arial" panose="020B0604020202020204" pitchFamily="34" charset="0"/>
              </a:rPr>
              <a:t>Families and caregivers can access shared glucose data , helping them support individuals with  diabetes more effectively . NICE (2022 )</a:t>
            </a:r>
          </a:p>
          <a:p>
            <a:pPr eaLnBrk="1" hangingPunct="1">
              <a:lnSpc>
                <a:spcPct val="150000"/>
              </a:lnSpc>
            </a:pPr>
            <a:r>
              <a:rPr lang="en-GB" altLang="en-US" sz="1100" dirty="0">
                <a:latin typeface="Arial" panose="020B0604020202020204" pitchFamily="34" charset="0"/>
                <a:cs typeface="Arial" panose="020B0604020202020204" pitchFamily="34" charset="0"/>
              </a:rPr>
              <a:t>Improved monitoring contribute to better public health outcomes by preventing complications    related to uncontrolled diabetes  ( NHS England , 2022, Diabetes UK .2023).</a:t>
            </a:r>
          </a:p>
        </p:txBody>
      </p:sp>
      <p:pic>
        <p:nvPicPr>
          <p:cNvPr id="3" name="Picture 2">
            <a:extLst>
              <a:ext uri="{FF2B5EF4-FFF2-40B4-BE49-F238E27FC236}">
                <a16:creationId xmlns:a16="http://schemas.microsoft.com/office/drawing/2014/main" id="{1ADD6862-03E0-0AC6-BD9C-2FB7E08E55DC}"/>
              </a:ext>
            </a:extLst>
          </p:cNvPr>
          <p:cNvPicPr>
            <a:picLocks noChangeAspect="1"/>
          </p:cNvPicPr>
          <p:nvPr/>
        </p:nvPicPr>
        <p:blipFill>
          <a:blip r:embed="rId2"/>
          <a:stretch>
            <a:fillRect/>
          </a:stretch>
        </p:blipFill>
        <p:spPr>
          <a:xfrm>
            <a:off x="3748829" y="4019029"/>
            <a:ext cx="5364089" cy="165618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A4D1039-F30A-52DE-84D8-76D199E41290}"/>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8C15D310-7B55-E380-1FB6-36F464D65703}"/>
              </a:ext>
            </a:extLst>
          </p:cNvPr>
          <p:cNvSpPr>
            <a:spLocks noGrp="1" noChangeArrowheads="1"/>
          </p:cNvSpPr>
          <p:nvPr>
            <p:ph idx="1"/>
          </p:nvPr>
        </p:nvSpPr>
        <p:spPr>
          <a:xfrm>
            <a:off x="457200" y="1600200"/>
            <a:ext cx="8229600" cy="3916363"/>
          </a:xfrm>
        </p:spPr>
        <p:txBody>
          <a:bodyPr/>
          <a:lstStyle/>
          <a:p>
            <a:pPr eaLnBrk="1" hangingPunct="1">
              <a:lnSpc>
                <a:spcPct val="150000"/>
              </a:lnSpc>
            </a:pPr>
            <a:r>
              <a:rPr lang="en-GB" altLang="en-US" sz="1100" dirty="0">
                <a:latin typeface="Arial" panose="020B0604020202020204" pitchFamily="34" charset="0"/>
                <a:cs typeface="Arial" panose="020B0604020202020204" pitchFamily="34" charset="0"/>
              </a:rPr>
              <a:t>High cost of the technology </a:t>
            </a:r>
          </a:p>
          <a:p>
            <a:pPr eaLnBrk="1" hangingPunct="1">
              <a:lnSpc>
                <a:spcPct val="150000"/>
              </a:lnSpc>
            </a:pPr>
            <a:r>
              <a:rPr lang="en-GB" altLang="en-US" sz="1100" dirty="0">
                <a:latin typeface="Arial" panose="020B0604020202020204" pitchFamily="34" charset="0"/>
                <a:cs typeface="Arial" panose="020B0604020202020204" pitchFamily="34" charset="0"/>
              </a:rPr>
              <a:t>Users experiencing technical problems -  signal loss , device malfunction and inaccuracies </a:t>
            </a:r>
          </a:p>
          <a:p>
            <a:pPr eaLnBrk="1" hangingPunct="1">
              <a:lnSpc>
                <a:spcPct val="150000"/>
              </a:lnSpc>
            </a:pPr>
            <a:r>
              <a:rPr lang="en-GB" altLang="en-US" sz="1100" dirty="0">
                <a:latin typeface="Arial" panose="020B0604020202020204" pitchFamily="34" charset="0"/>
                <a:cs typeface="Arial" panose="020B0604020202020204" pitchFamily="34" charset="0"/>
              </a:rPr>
              <a:t>Continuous monitoring may lead to data overload for healthcare professionals as large amount of glucose data require interpret and clinical decision- making .</a:t>
            </a:r>
          </a:p>
          <a:p>
            <a:pPr eaLnBrk="1" hangingPunct="1">
              <a:lnSpc>
                <a:spcPct val="150000"/>
              </a:lnSpc>
            </a:pPr>
            <a:r>
              <a:rPr lang="en-GB" altLang="en-US" sz="1100" dirty="0">
                <a:latin typeface="Arial" panose="020B0604020202020204" pitchFamily="34" charset="0"/>
                <a:cs typeface="Arial" panose="020B0604020202020204" pitchFamily="34" charset="0"/>
              </a:rPr>
              <a:t>Some patients experience skin irritation or discomfort where the sensor is attached to the body . ( NICE,2020 ; Diabetes UK,2023 )</a:t>
            </a:r>
          </a:p>
          <a:p>
            <a:pPr marL="0" indent="0" eaLnBrk="1" hangingPunct="1">
              <a:buNone/>
            </a:pPr>
            <a:endParaRPr lang="en-GB" alt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EE1A630-AC80-78C5-2881-044FE8B8359E}"/>
              </a:ext>
            </a:extLst>
          </p:cNvPr>
          <p:cNvSpPr>
            <a:spLocks noGrp="1" noChangeArrowheads="1"/>
          </p:cNvSpPr>
          <p:nvPr>
            <p:ph type="title"/>
          </p:nvPr>
        </p:nvSpPr>
        <p:spPr/>
        <p:txBody>
          <a:bodyPr/>
          <a:lstStyle/>
          <a:p>
            <a:r>
              <a:rPr lang="en-GB" altLang="en-US" b="1" dirty="0"/>
              <a:t>Recommendations</a:t>
            </a:r>
          </a:p>
        </p:txBody>
      </p:sp>
      <p:sp>
        <p:nvSpPr>
          <p:cNvPr id="16387" name="Content Placeholder 2">
            <a:extLst>
              <a:ext uri="{FF2B5EF4-FFF2-40B4-BE49-F238E27FC236}">
                <a16:creationId xmlns:a16="http://schemas.microsoft.com/office/drawing/2014/main" id="{AAB61977-9569-463C-0CB6-83EC4EE05AE2}"/>
              </a:ext>
            </a:extLst>
          </p:cNvPr>
          <p:cNvSpPr>
            <a:spLocks noGrp="1" noChangeArrowheads="1"/>
          </p:cNvSpPr>
          <p:nvPr>
            <p:ph idx="1"/>
          </p:nvPr>
        </p:nvSpPr>
        <p:spPr>
          <a:xfrm>
            <a:off x="423753" y="1268760"/>
            <a:ext cx="8229600" cy="4031779"/>
          </a:xfrm>
        </p:spPr>
        <p:txBody>
          <a:bodyPr/>
          <a:lstStyle/>
          <a:p>
            <a:pPr>
              <a:lnSpc>
                <a:spcPct val="150000"/>
              </a:lnSpc>
            </a:pPr>
            <a:endParaRPr lang="en-GB" altLang="en-US" sz="1100" dirty="0">
              <a:latin typeface="Arial" panose="020B0604020202020204" pitchFamily="34" charset="0"/>
              <a:cs typeface="Arial" panose="020B0604020202020204" pitchFamily="34" charset="0"/>
            </a:endParaRPr>
          </a:p>
          <a:p>
            <a:pPr>
              <a:lnSpc>
                <a:spcPct val="150000"/>
              </a:lnSpc>
            </a:pPr>
            <a:r>
              <a:rPr lang="en-GB" altLang="en-US" sz="1100" dirty="0">
                <a:latin typeface="Arial" panose="020B0604020202020204" pitchFamily="34" charset="0"/>
                <a:cs typeface="Arial" panose="020B0604020202020204" pitchFamily="34" charset="0"/>
              </a:rPr>
              <a:t> Increase  NHS funding and accessibility .</a:t>
            </a:r>
          </a:p>
          <a:p>
            <a:pPr marL="0" indent="0">
              <a:lnSpc>
                <a:spcPct val="150000"/>
              </a:lnSpc>
              <a:buNone/>
            </a:pPr>
            <a:endParaRPr lang="en-GB" altLang="en-US" sz="1100" dirty="0">
              <a:latin typeface="Arial" panose="020B0604020202020204" pitchFamily="34" charset="0"/>
              <a:cs typeface="Arial" panose="020B0604020202020204" pitchFamily="34" charset="0"/>
            </a:endParaRPr>
          </a:p>
          <a:p>
            <a:pPr>
              <a:lnSpc>
                <a:spcPct val="150000"/>
              </a:lnSpc>
            </a:pPr>
            <a:r>
              <a:rPr lang="en-GB" altLang="en-US" sz="1100" dirty="0">
                <a:latin typeface="Arial" panose="020B0604020202020204" pitchFamily="34" charset="0"/>
                <a:cs typeface="Arial" panose="020B0604020202020204" pitchFamily="34" charset="0"/>
              </a:rPr>
              <a:t>Provide training and education for healthcare professionals to effectively interpret continuous glucose monitoring data and integrate it into patient care.</a:t>
            </a:r>
          </a:p>
          <a:p>
            <a:pPr marL="0" indent="0">
              <a:lnSpc>
                <a:spcPct val="150000"/>
              </a:lnSpc>
              <a:buNone/>
            </a:pPr>
            <a:endParaRPr lang="en-GB" altLang="en-US" sz="1100" dirty="0">
              <a:latin typeface="Arial" panose="020B0604020202020204" pitchFamily="34" charset="0"/>
              <a:cs typeface="Arial" panose="020B0604020202020204" pitchFamily="34" charset="0"/>
            </a:endParaRPr>
          </a:p>
          <a:p>
            <a:pPr>
              <a:lnSpc>
                <a:spcPct val="150000"/>
              </a:lnSpc>
            </a:pPr>
            <a:r>
              <a:rPr lang="en-GB" altLang="en-US" sz="1100" dirty="0">
                <a:latin typeface="Arial" panose="020B0604020202020204" pitchFamily="34" charset="0"/>
                <a:cs typeface="Arial" panose="020B0604020202020204" pitchFamily="34" charset="0"/>
              </a:rPr>
              <a:t>Offer patient education programmes.</a:t>
            </a:r>
          </a:p>
          <a:p>
            <a:pPr marL="0" indent="0">
              <a:lnSpc>
                <a:spcPct val="150000"/>
              </a:lnSpc>
              <a:buNone/>
            </a:pPr>
            <a:endParaRPr lang="en-GB" altLang="en-US" sz="1100" dirty="0">
              <a:latin typeface="Arial" panose="020B0604020202020204" pitchFamily="34" charset="0"/>
              <a:cs typeface="Arial" panose="020B0604020202020204" pitchFamily="34" charset="0"/>
            </a:endParaRPr>
          </a:p>
          <a:p>
            <a:pPr>
              <a:lnSpc>
                <a:spcPct val="150000"/>
              </a:lnSpc>
            </a:pPr>
            <a:r>
              <a:rPr lang="en-GB" altLang="en-US" sz="1100" dirty="0">
                <a:latin typeface="Arial" panose="020B0604020202020204" pitchFamily="34" charset="0"/>
                <a:cs typeface="Arial" panose="020B0604020202020204" pitchFamily="34" charset="0"/>
              </a:rPr>
              <a:t>Improve technical support and system reliability to minimise device errors and connectivity issues.</a:t>
            </a:r>
          </a:p>
          <a:p>
            <a:pPr marL="0" indent="0">
              <a:lnSpc>
                <a:spcPct val="150000"/>
              </a:lnSpc>
              <a:buNone/>
            </a:pPr>
            <a:endParaRPr lang="en-GB" altLang="en-US" sz="1100" dirty="0">
              <a:latin typeface="Arial" panose="020B0604020202020204" pitchFamily="34" charset="0"/>
              <a:cs typeface="Arial" panose="020B0604020202020204" pitchFamily="34" charset="0"/>
            </a:endParaRPr>
          </a:p>
          <a:p>
            <a:pPr>
              <a:lnSpc>
                <a:spcPct val="150000"/>
              </a:lnSpc>
            </a:pPr>
            <a:r>
              <a:rPr lang="en-GB" altLang="en-US" sz="1100" dirty="0">
                <a:latin typeface="Arial" panose="020B0604020202020204" pitchFamily="34" charset="0"/>
                <a:cs typeface="Arial" panose="020B0604020202020204" pitchFamily="34" charset="0"/>
              </a:rPr>
              <a:t>Encourage integration of continuous glucose monitoring systems with electronic health records and remote monitoring platforms to enhance coordinated care . ( NHS England , 2022, Diabetes UK , 2023).</a:t>
            </a:r>
          </a:p>
          <a:p>
            <a:endParaRPr lang="en-GB" altLang="en-US" sz="1200" dirty="0"/>
          </a:p>
          <a:p>
            <a:pPr marL="0" indent="0">
              <a:buNone/>
            </a:pPr>
            <a:r>
              <a:rPr lang="en-GB" altLang="en-US" dirty="0"/>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211CF63-B990-14F5-24BF-8B310D109BCA}"/>
              </a:ext>
            </a:extLst>
          </p:cNvPr>
          <p:cNvSpPr>
            <a:spLocks noGrp="1" noChangeArrowheads="1"/>
          </p:cNvSpPr>
          <p:nvPr>
            <p:ph type="title"/>
          </p:nvPr>
        </p:nvSpPr>
        <p:spPr/>
        <p:txBody>
          <a:bodyPr/>
          <a:lstStyle/>
          <a:p>
            <a:pPr eaLnBrk="1" hangingPunct="1"/>
            <a:r>
              <a:rPr lang="en-GB" altLang="en-US" b="1" dirty="0"/>
              <a:t>Conclusion</a:t>
            </a:r>
          </a:p>
        </p:txBody>
      </p:sp>
      <p:sp>
        <p:nvSpPr>
          <p:cNvPr id="17411" name="Content Placeholder 2">
            <a:extLst>
              <a:ext uri="{FF2B5EF4-FFF2-40B4-BE49-F238E27FC236}">
                <a16:creationId xmlns:a16="http://schemas.microsoft.com/office/drawing/2014/main" id="{B6A5AF4F-BF3B-3018-E961-C7820A652555}"/>
              </a:ext>
            </a:extLst>
          </p:cNvPr>
          <p:cNvSpPr>
            <a:spLocks noGrp="1" noChangeArrowheads="1"/>
          </p:cNvSpPr>
          <p:nvPr>
            <p:ph idx="1"/>
          </p:nvPr>
        </p:nvSpPr>
        <p:spPr>
          <a:xfrm>
            <a:off x="611560" y="1417638"/>
            <a:ext cx="8075240" cy="3811562"/>
          </a:xfrm>
        </p:spPr>
        <p:txBody>
          <a:bodyPr/>
          <a:lstStyle/>
          <a:p>
            <a:pPr marL="0" indent="0" eaLnBrk="1" hangingPunct="1">
              <a:lnSpc>
                <a:spcPct val="150000"/>
              </a:lnSpc>
              <a:buNone/>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Dexcom G6 is an important digital innovation in diabetes management that support continuous monitoring of glucose levels in real time .</a:t>
            </a:r>
          </a:p>
          <a:p>
            <a:pPr eaLnBrk="1" hangingPunct="1">
              <a:lnSpc>
                <a:spcPct val="150000"/>
              </a:lnSpc>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The technology improves patient safety , self- management and clinical  decision- making in health and social care settings .</a:t>
            </a:r>
          </a:p>
          <a:p>
            <a:pPr eaLnBrk="1" hangingPunct="1">
              <a:lnSpc>
                <a:spcPct val="150000"/>
              </a:lnSpc>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Despite its benefits challenges such as cost , digital literacy , and technical limitations must be addressed . </a:t>
            </a:r>
          </a:p>
          <a:p>
            <a:pPr eaLnBrk="1" hangingPunct="1">
              <a:lnSpc>
                <a:spcPct val="150000"/>
              </a:lnSpc>
            </a:pPr>
            <a:endParaRPr lang="en-GB" altLang="en-US" sz="1100" dirty="0">
              <a:latin typeface="Arial" panose="020B0604020202020204" pitchFamily="34" charset="0"/>
              <a:cs typeface="Arial" panose="020B0604020202020204" pitchFamily="34" charset="0"/>
            </a:endParaRPr>
          </a:p>
          <a:p>
            <a:pPr eaLnBrk="1" hangingPunct="1">
              <a:lnSpc>
                <a:spcPct val="150000"/>
              </a:lnSpc>
            </a:pPr>
            <a:r>
              <a:rPr lang="en-GB" altLang="en-US" sz="1100" dirty="0">
                <a:latin typeface="Arial" panose="020B0604020202020204" pitchFamily="34" charset="0"/>
                <a:cs typeface="Arial" panose="020B0604020202020204" pitchFamily="34" charset="0"/>
              </a:rPr>
              <a:t>With appropriate funding , training and digital support , Dexcom G6 can significantly contribute to better diabetes care and improved health outcomes in UK . (NICE, 2020 , NHS England . 2022 )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0C8BB2B4-ED7F-140A-C264-FC067E4BE263}"/>
              </a:ext>
            </a:extLst>
          </p:cNvPr>
          <p:cNvSpPr>
            <a:spLocks noGrp="1" noChangeArrowheads="1"/>
          </p:cNvSpPr>
          <p:nvPr>
            <p:ph type="title"/>
          </p:nvPr>
        </p:nvSpPr>
        <p:spPr/>
        <p:txBody>
          <a:bodyPr/>
          <a:lstStyle/>
          <a:p>
            <a:pPr eaLnBrk="1" hangingPunct="1"/>
            <a:r>
              <a:rPr lang="en-GB" altLang="en-US" b="1" dirty="0"/>
              <a:t>References</a:t>
            </a:r>
          </a:p>
        </p:txBody>
      </p:sp>
      <p:sp>
        <p:nvSpPr>
          <p:cNvPr id="3" name="TextBox 2">
            <a:extLst>
              <a:ext uri="{FF2B5EF4-FFF2-40B4-BE49-F238E27FC236}">
                <a16:creationId xmlns:a16="http://schemas.microsoft.com/office/drawing/2014/main" id="{99E78723-120D-953D-348A-27880DBFC565}"/>
              </a:ext>
            </a:extLst>
          </p:cNvPr>
          <p:cNvSpPr txBox="1"/>
          <p:nvPr/>
        </p:nvSpPr>
        <p:spPr>
          <a:xfrm>
            <a:off x="223912" y="4419132"/>
            <a:ext cx="8876459" cy="677108"/>
          </a:xfrm>
          <a:prstGeom prst="rect">
            <a:avLst/>
          </a:prstGeom>
          <a:noFill/>
        </p:spPr>
        <p:txBody>
          <a:bodyPr wrap="square">
            <a:spAutoFit/>
          </a:bodyPr>
          <a:lstStyle/>
          <a:p>
            <a:r>
              <a:rPr lang="en-GB" sz="1100" b="0" i="0" dirty="0">
                <a:solidFill>
                  <a:srgbClr val="222222"/>
                </a:solidFill>
                <a:effectLst/>
                <a:latin typeface="Arial" panose="020B0604020202020204" pitchFamily="34" charset="0"/>
                <a:cs typeface="Arial" panose="020B0604020202020204" pitchFamily="34" charset="0"/>
              </a:rPr>
              <a:t>McGowan, L.J., Graham, F., </a:t>
            </a:r>
            <a:r>
              <a:rPr lang="en-GB" sz="1100" b="0" i="0" dirty="0" err="1">
                <a:solidFill>
                  <a:srgbClr val="222222"/>
                </a:solidFill>
                <a:effectLst/>
                <a:latin typeface="Arial" panose="020B0604020202020204" pitchFamily="34" charset="0"/>
                <a:cs typeface="Arial" panose="020B0604020202020204" pitchFamily="34" charset="0"/>
              </a:rPr>
              <a:t>Lecouturier</a:t>
            </a:r>
            <a:r>
              <a:rPr lang="en-GB" sz="1100" b="0" i="0" dirty="0">
                <a:solidFill>
                  <a:srgbClr val="222222"/>
                </a:solidFill>
                <a:effectLst/>
                <a:latin typeface="Arial" panose="020B0604020202020204" pitchFamily="34" charset="0"/>
                <a:cs typeface="Arial" panose="020B0604020202020204" pitchFamily="34" charset="0"/>
              </a:rPr>
              <a:t>, J., Goffe, L., Echevarria, C., Kelly, M.P. and </a:t>
            </a:r>
            <a:r>
              <a:rPr lang="en-GB" sz="1100" b="0" i="0" dirty="0" err="1">
                <a:solidFill>
                  <a:srgbClr val="222222"/>
                </a:solidFill>
                <a:effectLst/>
                <a:latin typeface="Arial" panose="020B0604020202020204" pitchFamily="34" charset="0"/>
                <a:cs typeface="Arial" panose="020B0604020202020204" pitchFamily="34" charset="0"/>
              </a:rPr>
              <a:t>Sniehotta</a:t>
            </a:r>
            <a:r>
              <a:rPr lang="en-GB" sz="1100" b="0" i="0" dirty="0">
                <a:solidFill>
                  <a:srgbClr val="222222"/>
                </a:solidFill>
                <a:effectLst/>
                <a:latin typeface="Arial" panose="020B0604020202020204" pitchFamily="34" charset="0"/>
                <a:cs typeface="Arial" panose="020B0604020202020204" pitchFamily="34" charset="0"/>
              </a:rPr>
              <a:t>, F.F., 2024. The views and experiences of integrated care system commissioners about the adoption and implementation of virtual wards in England: Qualitative exploration study. </a:t>
            </a:r>
            <a:r>
              <a:rPr lang="en-GB" sz="1100" b="0" i="1" dirty="0">
                <a:solidFill>
                  <a:srgbClr val="222222"/>
                </a:solidFill>
                <a:effectLst/>
                <a:latin typeface="Arial" panose="020B0604020202020204" pitchFamily="34" charset="0"/>
                <a:cs typeface="Arial" panose="020B0604020202020204" pitchFamily="34" charset="0"/>
              </a:rPr>
              <a:t>Journal of medical Internet research</a:t>
            </a:r>
            <a:r>
              <a:rPr lang="en-GB" sz="1100" b="0" i="0" dirty="0">
                <a:solidFill>
                  <a:srgbClr val="222222"/>
                </a:solidFill>
                <a:effectLst/>
                <a:latin typeface="Arial" panose="020B0604020202020204" pitchFamily="34" charset="0"/>
                <a:cs typeface="Arial" panose="020B0604020202020204" pitchFamily="34" charset="0"/>
              </a:rPr>
              <a:t>, </a:t>
            </a:r>
            <a:r>
              <a:rPr lang="en-GB" sz="1100" b="0" i="1" dirty="0">
                <a:solidFill>
                  <a:srgbClr val="222222"/>
                </a:solidFill>
                <a:effectLst/>
                <a:latin typeface="Arial" panose="020B0604020202020204" pitchFamily="34" charset="0"/>
                <a:cs typeface="Arial" panose="020B0604020202020204" pitchFamily="34" charset="0"/>
              </a:rPr>
              <a:t>26</a:t>
            </a:r>
            <a:r>
              <a:rPr lang="en-GB" sz="1100" b="0" i="0" dirty="0">
                <a:solidFill>
                  <a:srgbClr val="222222"/>
                </a:solidFill>
                <a:effectLst/>
                <a:latin typeface="Arial" panose="020B0604020202020204" pitchFamily="34" charset="0"/>
                <a:cs typeface="Arial" panose="020B0604020202020204" pitchFamily="34" charset="0"/>
              </a:rPr>
              <a:t>, p.e56494</a:t>
            </a:r>
            <a:r>
              <a:rPr lang="en-GB" sz="1600" b="0" i="0" dirty="0">
                <a:solidFill>
                  <a:srgbClr val="222222"/>
                </a:solidFill>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40F1F5-59F9-5448-6E64-B1E4493F0100}"/>
              </a:ext>
            </a:extLst>
          </p:cNvPr>
          <p:cNvSpPr txBox="1"/>
          <p:nvPr/>
        </p:nvSpPr>
        <p:spPr>
          <a:xfrm>
            <a:off x="257307" y="5168123"/>
            <a:ext cx="8629386" cy="276999"/>
          </a:xfrm>
          <a:prstGeom prst="rect">
            <a:avLst/>
          </a:prstGeom>
          <a:noFill/>
        </p:spPr>
        <p:txBody>
          <a:bodyPr wrap="square">
            <a:spAutoFit/>
          </a:bodyPr>
          <a:lstStyle/>
          <a:p>
            <a:r>
              <a:rPr lang="en-GB" sz="1200" dirty="0">
                <a:solidFill>
                  <a:srgbClr val="222222"/>
                </a:solidFill>
                <a:latin typeface="Arial" panose="020B0604020202020204" pitchFamily="34" charset="0"/>
              </a:rPr>
              <a:t>.</a:t>
            </a:r>
            <a:endParaRPr lang="en-GB" sz="1200" dirty="0"/>
          </a:p>
        </p:txBody>
      </p:sp>
      <p:sp>
        <p:nvSpPr>
          <p:cNvPr id="6" name="TextBox 5">
            <a:extLst>
              <a:ext uri="{FF2B5EF4-FFF2-40B4-BE49-F238E27FC236}">
                <a16:creationId xmlns:a16="http://schemas.microsoft.com/office/drawing/2014/main" id="{DB658B60-D830-A978-A1C0-557E4C0F647C}"/>
              </a:ext>
            </a:extLst>
          </p:cNvPr>
          <p:cNvSpPr txBox="1"/>
          <p:nvPr/>
        </p:nvSpPr>
        <p:spPr>
          <a:xfrm>
            <a:off x="179512" y="1393590"/>
            <a:ext cx="8620075" cy="430887"/>
          </a:xfrm>
          <a:prstGeom prst="rect">
            <a:avLst/>
          </a:prstGeom>
          <a:noFill/>
        </p:spPr>
        <p:txBody>
          <a:bodyPr wrap="square">
            <a:spAutoFit/>
          </a:bodyPr>
          <a:lstStyle/>
          <a:p>
            <a:r>
              <a:rPr lang="en-GB" sz="1100" b="0" i="0" dirty="0">
                <a:solidFill>
                  <a:srgbClr val="222222"/>
                </a:solidFill>
                <a:effectLst/>
                <a:latin typeface="Arial" panose="020B0604020202020204" pitchFamily="34" charset="0"/>
                <a:cs typeface="Arial" panose="020B0604020202020204" pitchFamily="34" charset="0"/>
              </a:rPr>
              <a:t>Akturk, H.K., Dowd, R., Shankar, K. and Derdzinski, M., 2021. Real-world evidence and </a:t>
            </a:r>
            <a:r>
              <a:rPr lang="en-GB" sz="1100" b="0" i="0" dirty="0" err="1">
                <a:solidFill>
                  <a:srgbClr val="222222"/>
                </a:solidFill>
                <a:effectLst/>
                <a:latin typeface="Arial" panose="020B0604020202020204" pitchFamily="34" charset="0"/>
                <a:cs typeface="Arial" panose="020B0604020202020204" pitchFamily="34" charset="0"/>
              </a:rPr>
              <a:t>glycemic</a:t>
            </a:r>
            <a:r>
              <a:rPr lang="en-GB" sz="1100" b="0" i="0" dirty="0">
                <a:solidFill>
                  <a:srgbClr val="222222"/>
                </a:solidFill>
                <a:effectLst/>
                <a:latin typeface="Arial" panose="020B0604020202020204" pitchFamily="34" charset="0"/>
                <a:cs typeface="Arial" panose="020B0604020202020204" pitchFamily="34" charset="0"/>
              </a:rPr>
              <a:t> improvement using Dexcom G6 features. </a:t>
            </a:r>
            <a:r>
              <a:rPr lang="en-GB" sz="1100" b="0" i="1" dirty="0">
                <a:solidFill>
                  <a:srgbClr val="222222"/>
                </a:solidFill>
                <a:effectLst/>
                <a:latin typeface="Arial" panose="020B0604020202020204" pitchFamily="34" charset="0"/>
                <a:cs typeface="Arial" panose="020B0604020202020204" pitchFamily="34" charset="0"/>
              </a:rPr>
              <a:t>Diabetes Technology &amp; Therapeutics</a:t>
            </a:r>
            <a:r>
              <a:rPr lang="en-GB" sz="1100" b="0" i="0" dirty="0">
                <a:solidFill>
                  <a:srgbClr val="222222"/>
                </a:solidFill>
                <a:effectLst/>
                <a:latin typeface="Arial" panose="020B0604020202020204" pitchFamily="34" charset="0"/>
                <a:cs typeface="Arial" panose="020B0604020202020204" pitchFamily="34" charset="0"/>
              </a:rPr>
              <a:t>, </a:t>
            </a:r>
            <a:r>
              <a:rPr lang="en-GB" sz="1100" b="0" i="1" dirty="0">
                <a:solidFill>
                  <a:srgbClr val="222222"/>
                </a:solidFill>
                <a:effectLst/>
                <a:latin typeface="Arial" panose="020B0604020202020204" pitchFamily="34" charset="0"/>
                <a:cs typeface="Arial" panose="020B0604020202020204" pitchFamily="34" charset="0"/>
              </a:rPr>
              <a:t>23</a:t>
            </a:r>
            <a:r>
              <a:rPr lang="en-GB" sz="1100" b="0" i="0" dirty="0">
                <a:solidFill>
                  <a:srgbClr val="222222"/>
                </a:solidFill>
                <a:effectLst/>
                <a:latin typeface="Arial" panose="020B0604020202020204" pitchFamily="34" charset="0"/>
                <a:cs typeface="Arial" panose="020B0604020202020204" pitchFamily="34" charset="0"/>
              </a:rPr>
              <a:t>(1_suppl), pp.S-21.</a:t>
            </a:r>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DC55B7F-D6E5-FB53-FBCC-56B3A62012DF}"/>
              </a:ext>
            </a:extLst>
          </p:cNvPr>
          <p:cNvSpPr txBox="1"/>
          <p:nvPr/>
        </p:nvSpPr>
        <p:spPr>
          <a:xfrm>
            <a:off x="223912" y="3410920"/>
            <a:ext cx="8531274" cy="507831"/>
          </a:xfrm>
          <a:prstGeom prst="rect">
            <a:avLst/>
          </a:prstGeom>
          <a:noFill/>
        </p:spPr>
        <p:txBody>
          <a:bodyPr wrap="square">
            <a:spAutoFit/>
          </a:bodyPr>
          <a:lstStyle/>
          <a:p>
            <a:r>
              <a:rPr lang="en-GB" sz="1100" b="0" i="0" dirty="0">
                <a:solidFill>
                  <a:srgbClr val="222222"/>
                </a:solidFill>
                <a:effectLst/>
                <a:latin typeface="Arial" panose="020B0604020202020204" pitchFamily="34" charset="0"/>
                <a:cs typeface="Arial" panose="020B0604020202020204" pitchFamily="34" charset="0"/>
              </a:rPr>
              <a:t>Enlow, P.T., Thomas, C., </a:t>
            </a:r>
            <a:r>
              <a:rPr lang="en-GB" sz="1100" b="0" i="0" dirty="0" err="1">
                <a:solidFill>
                  <a:srgbClr val="222222"/>
                </a:solidFill>
                <a:effectLst/>
                <a:latin typeface="Arial" panose="020B0604020202020204" pitchFamily="34" charset="0"/>
                <a:cs typeface="Arial" panose="020B0604020202020204" pitchFamily="34" charset="0"/>
              </a:rPr>
              <a:t>Milkes</a:t>
            </a:r>
            <a:r>
              <a:rPr lang="en-GB" sz="1100" b="0" i="0" dirty="0">
                <a:solidFill>
                  <a:srgbClr val="222222"/>
                </a:solidFill>
                <a:effectLst/>
                <a:latin typeface="Arial" panose="020B0604020202020204" pitchFamily="34" charset="0"/>
                <a:cs typeface="Arial" panose="020B0604020202020204" pitchFamily="34" charset="0"/>
              </a:rPr>
              <a:t>, A., </a:t>
            </a:r>
            <a:r>
              <a:rPr lang="en-GB" sz="1100" b="0" i="0" dirty="0" err="1">
                <a:solidFill>
                  <a:srgbClr val="222222"/>
                </a:solidFill>
                <a:effectLst/>
                <a:latin typeface="Arial" panose="020B0604020202020204" pitchFamily="34" charset="0"/>
                <a:cs typeface="Arial" panose="020B0604020202020204" pitchFamily="34" charset="0"/>
              </a:rPr>
              <a:t>Carakushansky</a:t>
            </a:r>
            <a:r>
              <a:rPr lang="en-GB" sz="1100" b="0" i="0" dirty="0">
                <a:solidFill>
                  <a:srgbClr val="222222"/>
                </a:solidFill>
                <a:effectLst/>
                <a:latin typeface="Arial" panose="020B0604020202020204" pitchFamily="34" charset="0"/>
                <a:cs typeface="Arial" panose="020B0604020202020204" pitchFamily="34" charset="0"/>
              </a:rPr>
              <a:t>, M., Doyle, D., Wysocki, T. and Alderfer, M.A., 2024. Patient, family, community, and health care system predictors of continuous glucose monitor use. </a:t>
            </a:r>
            <a:r>
              <a:rPr lang="en-GB" sz="1100" b="0" i="1" dirty="0">
                <a:solidFill>
                  <a:srgbClr val="222222"/>
                </a:solidFill>
                <a:effectLst/>
                <a:latin typeface="Arial" panose="020B0604020202020204" pitchFamily="34" charset="0"/>
                <a:cs typeface="Arial" panose="020B0604020202020204" pitchFamily="34" charset="0"/>
              </a:rPr>
              <a:t>Clinical Practice in </a:t>
            </a:r>
            <a:r>
              <a:rPr lang="en-GB" sz="1100" b="0" i="1" dirty="0" err="1">
                <a:solidFill>
                  <a:srgbClr val="222222"/>
                </a:solidFill>
                <a:effectLst/>
                <a:latin typeface="Arial" panose="020B0604020202020204" pitchFamily="34" charset="0"/>
                <a:cs typeface="Arial" panose="020B0604020202020204" pitchFamily="34" charset="0"/>
              </a:rPr>
              <a:t>Pediatric</a:t>
            </a:r>
            <a:r>
              <a:rPr lang="en-GB" sz="1100" b="0" i="1" dirty="0">
                <a:solidFill>
                  <a:srgbClr val="222222"/>
                </a:solidFill>
                <a:effectLst/>
                <a:latin typeface="Arial" panose="020B0604020202020204" pitchFamily="34" charset="0"/>
                <a:cs typeface="Arial" panose="020B0604020202020204" pitchFamily="34" charset="0"/>
              </a:rPr>
              <a:t> Psychology</a:t>
            </a:r>
            <a:r>
              <a:rPr lang="en-GB" sz="1100" b="0" i="0" dirty="0">
                <a:solidFill>
                  <a:srgbClr val="222222"/>
                </a:solidFill>
                <a:effectLst/>
                <a:latin typeface="Arial" panose="020B0604020202020204" pitchFamily="34" charset="0"/>
                <a:cs typeface="Arial" panose="020B0604020202020204" pitchFamily="34" charset="0"/>
              </a:rPr>
              <a:t>, </a:t>
            </a:r>
            <a:r>
              <a:rPr lang="en-GB" sz="1100" b="0" i="1" dirty="0">
                <a:solidFill>
                  <a:srgbClr val="222222"/>
                </a:solidFill>
                <a:effectLst/>
                <a:latin typeface="Arial" panose="020B0604020202020204" pitchFamily="34" charset="0"/>
                <a:cs typeface="Arial" panose="020B0604020202020204" pitchFamily="34" charset="0"/>
              </a:rPr>
              <a:t>12</a:t>
            </a:r>
            <a:r>
              <a:rPr lang="en-GB" sz="1100" b="0" i="0" dirty="0">
                <a:solidFill>
                  <a:srgbClr val="222222"/>
                </a:solidFill>
                <a:effectLst/>
                <a:latin typeface="Arial" panose="020B0604020202020204" pitchFamily="34" charset="0"/>
                <a:cs typeface="Arial" panose="020B0604020202020204" pitchFamily="34" charset="0"/>
              </a:rPr>
              <a:t>(2), pp.181-192</a:t>
            </a:r>
            <a:r>
              <a:rPr lang="en-GB" sz="1600" b="0" i="0" dirty="0">
                <a:solidFill>
                  <a:srgbClr val="222222"/>
                </a:solidFill>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3E0118C-2D75-29E5-8024-2517F0138756}"/>
              </a:ext>
            </a:extLst>
          </p:cNvPr>
          <p:cNvSpPr txBox="1"/>
          <p:nvPr/>
        </p:nvSpPr>
        <p:spPr>
          <a:xfrm>
            <a:off x="165254" y="1995797"/>
            <a:ext cx="8890717" cy="43088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100" b="0" i="0" u="none" strike="noStrike" kern="1200" cap="none" spc="0" normalizeH="0" baseline="0" noProof="0" dirty="0" err="1">
                <a:ln>
                  <a:noFill/>
                </a:ln>
                <a:solidFill>
                  <a:srgbClr val="222222"/>
                </a:solidFill>
                <a:effectLst/>
                <a:uLnTx/>
                <a:uFillTx/>
                <a:latin typeface="Arial" panose="020B0604020202020204" pitchFamily="34" charset="0"/>
                <a:cs typeface="Arial" panose="020B0604020202020204" pitchFamily="34" charset="0"/>
              </a:rPr>
              <a:t>Acciaroli</a:t>
            </a:r>
            <a:r>
              <a:rPr kumimoji="0" lang="en-GB" sz="11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G., van der Linden, J., Chao, C., Walker, T.C. and Oliver, N., 2023. Longitudinal analysis of users transitioning from the Dexcom G5 to the G6 RT‐CGM system in Germany, Sweden and the United Kingdom (2018–2020). </a:t>
            </a:r>
            <a:r>
              <a:rPr kumimoji="0" lang="en-GB" sz="11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Diabetic Medicine</a:t>
            </a:r>
            <a:r>
              <a:rPr kumimoji="0" lang="en-GB" sz="11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 </a:t>
            </a:r>
            <a:r>
              <a:rPr kumimoji="0" lang="en-GB" sz="1100" b="0" i="1"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40</a:t>
            </a:r>
            <a:r>
              <a:rPr kumimoji="0" lang="en-GB" sz="1100" b="0" i="0" u="none" strike="noStrike" kern="1200" cap="none" spc="0" normalizeH="0" baseline="0" noProof="0" dirty="0">
                <a:ln>
                  <a:noFill/>
                </a:ln>
                <a:solidFill>
                  <a:srgbClr val="222222"/>
                </a:solidFill>
                <a:effectLst/>
                <a:uLnTx/>
                <a:uFillTx/>
                <a:latin typeface="Arial" panose="020B0604020202020204" pitchFamily="34" charset="0"/>
                <a:cs typeface="Arial" panose="020B0604020202020204" pitchFamily="34" charset="0"/>
              </a:rPr>
              <a:t>(2), p.e14946.</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CBE50DE-4363-0135-8055-B2DCA6DB9879}"/>
              </a:ext>
            </a:extLst>
          </p:cNvPr>
          <p:cNvSpPr txBox="1"/>
          <p:nvPr/>
        </p:nvSpPr>
        <p:spPr>
          <a:xfrm>
            <a:off x="187807" y="2717589"/>
            <a:ext cx="8531274"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Dexcom (2018) Dexcom G6 CGM system receiver EC mark</a:t>
            </a:r>
          </a:p>
        </p:txBody>
      </p:sp>
    </p:spTree>
  </p:cSld>
  <p:clrMapOvr>
    <a:masterClrMapping/>
  </p:clrMapOvr>
  <p:extLst>
    <p:ext uri="{6950BFC3-D8DA-4A85-94F7-54DA5524770B}">
      <p188:commentRel xmlns:p188="http://schemas.microsoft.com/office/powerpoint/2018/8/main" r:id="rId2"/>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7EBBF5C-AD16-7B9A-20B4-949FEBA4981F}"/>
              </a:ext>
            </a:extLst>
          </p:cNvPr>
          <p:cNvSpPr txBox="1"/>
          <p:nvPr/>
        </p:nvSpPr>
        <p:spPr>
          <a:xfrm>
            <a:off x="143508" y="2882299"/>
            <a:ext cx="9217024" cy="646331"/>
          </a:xfrm>
          <a:prstGeom prst="rect">
            <a:avLst/>
          </a:prstGeom>
          <a:noFill/>
        </p:spPr>
        <p:txBody>
          <a:bodyPr wrap="square">
            <a:spAutoFit/>
          </a:bodyPr>
          <a:lstStyle/>
          <a:p>
            <a:r>
              <a:rPr lang="en-GB" sz="1200" b="0" i="0" dirty="0">
                <a:solidFill>
                  <a:srgbClr val="222222"/>
                </a:solidFill>
                <a:effectLst/>
                <a:latin typeface="+mn-lt"/>
              </a:rPr>
              <a:t>Roze, S., Isitt, J., Smith-Palmer, J., </a:t>
            </a:r>
            <a:r>
              <a:rPr lang="en-GB" sz="1200" b="0" i="0" dirty="0" err="1">
                <a:solidFill>
                  <a:srgbClr val="222222"/>
                </a:solidFill>
                <a:effectLst/>
                <a:latin typeface="+mn-lt"/>
              </a:rPr>
              <a:t>Javanbakht</a:t>
            </a:r>
            <a:r>
              <a:rPr lang="en-GB" sz="1200" b="0" i="0" dirty="0">
                <a:solidFill>
                  <a:srgbClr val="222222"/>
                </a:solidFill>
                <a:effectLst/>
                <a:latin typeface="+mn-lt"/>
              </a:rPr>
              <a:t>, M. and Lynch, P., 2020. Long-term cost-effectiveness of Dexcom G6 real-time continuous glucose monitoring versus self-monitoring of blood glucose in patients with type 1 diabetes in the UK. </a:t>
            </a:r>
            <a:r>
              <a:rPr lang="en-GB" sz="1200" b="0" i="1" dirty="0">
                <a:solidFill>
                  <a:srgbClr val="222222"/>
                </a:solidFill>
                <a:effectLst/>
                <a:latin typeface="+mn-lt"/>
              </a:rPr>
              <a:t>Diabetes Care</a:t>
            </a:r>
            <a:r>
              <a:rPr lang="en-GB" sz="1200" b="0" i="0" dirty="0">
                <a:solidFill>
                  <a:srgbClr val="222222"/>
                </a:solidFill>
                <a:effectLst/>
                <a:latin typeface="+mn-lt"/>
              </a:rPr>
              <a:t>, </a:t>
            </a:r>
            <a:r>
              <a:rPr lang="en-GB" sz="1200" b="0" i="1" dirty="0">
                <a:solidFill>
                  <a:srgbClr val="222222"/>
                </a:solidFill>
                <a:effectLst/>
                <a:latin typeface="+mn-lt"/>
              </a:rPr>
              <a:t>43</a:t>
            </a:r>
            <a:r>
              <a:rPr lang="en-GB" sz="1200" b="0" i="0" dirty="0">
                <a:solidFill>
                  <a:srgbClr val="222222"/>
                </a:solidFill>
                <a:effectLst/>
                <a:latin typeface="+mn-lt"/>
              </a:rPr>
              <a:t>(10), pp.2411-2417.</a:t>
            </a:r>
            <a:endParaRPr lang="en-GB" sz="1200" dirty="0">
              <a:latin typeface="+mn-lt"/>
            </a:endParaRPr>
          </a:p>
        </p:txBody>
      </p:sp>
      <p:sp>
        <p:nvSpPr>
          <p:cNvPr id="5" name="TextBox 4">
            <a:extLst>
              <a:ext uri="{FF2B5EF4-FFF2-40B4-BE49-F238E27FC236}">
                <a16:creationId xmlns:a16="http://schemas.microsoft.com/office/drawing/2014/main" id="{46EF6BBF-C867-AC51-C1EF-47314D835B5B}"/>
              </a:ext>
            </a:extLst>
          </p:cNvPr>
          <p:cNvSpPr txBox="1"/>
          <p:nvPr/>
        </p:nvSpPr>
        <p:spPr>
          <a:xfrm>
            <a:off x="143508" y="4077072"/>
            <a:ext cx="8856983" cy="4616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mn-lt"/>
                <a:ea typeface="+mn-ea"/>
                <a:cs typeface="+mn-cs"/>
              </a:rPr>
              <a:t>Westby, M., Ijaz, S., Savović, J., McLeod, H., Dawson, S., Welsh, T., Le Roux, H., Walsh, N. and Bradley, N., 2024. Virtual wards for people with frailty: what works, for whom, how and why—a rapid realist review. </a:t>
            </a:r>
            <a:r>
              <a:rPr kumimoji="0" lang="en-GB" sz="1200" b="0" i="1" u="none" strike="noStrike" kern="1200" cap="none" spc="0" normalizeH="0" baseline="0" noProof="0" dirty="0">
                <a:ln>
                  <a:noFill/>
                </a:ln>
                <a:solidFill>
                  <a:srgbClr val="222222"/>
                </a:solidFill>
                <a:effectLst/>
                <a:uLnTx/>
                <a:uFillTx/>
                <a:latin typeface="+mn-lt"/>
                <a:ea typeface="+mn-ea"/>
                <a:cs typeface="+mn-cs"/>
              </a:rPr>
              <a:t>Age and ageing</a:t>
            </a:r>
            <a:r>
              <a:rPr kumimoji="0" lang="en-GB" sz="1200" b="0" i="0" u="none" strike="noStrike" kern="1200" cap="none" spc="0" normalizeH="0" baseline="0" noProof="0" dirty="0">
                <a:ln>
                  <a:noFill/>
                </a:ln>
                <a:solidFill>
                  <a:srgbClr val="222222"/>
                </a:solidFill>
                <a:effectLst/>
                <a:uLnTx/>
                <a:uFillTx/>
                <a:latin typeface="+mn-lt"/>
                <a:ea typeface="+mn-ea"/>
                <a:cs typeface="+mn-cs"/>
              </a:rPr>
              <a:t>, </a:t>
            </a:r>
            <a:r>
              <a:rPr kumimoji="0" lang="en-GB" sz="1200" b="0" i="1" u="none" strike="noStrike" kern="1200" cap="none" spc="0" normalizeH="0" baseline="0" noProof="0" dirty="0">
                <a:ln>
                  <a:noFill/>
                </a:ln>
                <a:solidFill>
                  <a:srgbClr val="222222"/>
                </a:solidFill>
                <a:effectLst/>
                <a:uLnTx/>
                <a:uFillTx/>
                <a:latin typeface="+mn-lt"/>
                <a:ea typeface="+mn-ea"/>
                <a:cs typeface="+mn-cs"/>
              </a:rPr>
              <a:t>53</a:t>
            </a:r>
            <a:r>
              <a:rPr kumimoji="0" lang="en-GB" sz="1200" b="0" i="0" u="none" strike="noStrike" kern="1200" cap="none" spc="0" normalizeH="0" baseline="0" noProof="0" dirty="0">
                <a:ln>
                  <a:noFill/>
                </a:ln>
                <a:solidFill>
                  <a:srgbClr val="222222"/>
                </a:solidFill>
                <a:effectLst/>
                <a:uLnTx/>
                <a:uFillTx/>
                <a:latin typeface="+mn-lt"/>
                <a:ea typeface="+mn-ea"/>
                <a:cs typeface="+mn-cs"/>
              </a:rPr>
              <a:t>(3), p.afae039.</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pic>
        <p:nvPicPr>
          <p:cNvPr id="7" name="Picture 6">
            <a:extLst>
              <a:ext uri="{FF2B5EF4-FFF2-40B4-BE49-F238E27FC236}">
                <a16:creationId xmlns:a16="http://schemas.microsoft.com/office/drawing/2014/main" id="{EABA511E-E624-1A4E-5AFE-34CD8A661BF7}"/>
              </a:ext>
            </a:extLst>
          </p:cNvPr>
          <p:cNvPicPr>
            <a:picLocks noChangeAspect="1"/>
          </p:cNvPicPr>
          <p:nvPr/>
        </p:nvPicPr>
        <p:blipFill>
          <a:blip r:embed="rId2"/>
          <a:stretch>
            <a:fillRect/>
          </a:stretch>
        </p:blipFill>
        <p:spPr>
          <a:xfrm>
            <a:off x="158233" y="3679862"/>
            <a:ext cx="4700423" cy="323116"/>
          </a:xfrm>
          <a:prstGeom prst="rect">
            <a:avLst/>
          </a:prstGeom>
        </p:spPr>
      </p:pic>
      <p:sp>
        <p:nvSpPr>
          <p:cNvPr id="4" name="TextBox 3">
            <a:extLst>
              <a:ext uri="{FF2B5EF4-FFF2-40B4-BE49-F238E27FC236}">
                <a16:creationId xmlns:a16="http://schemas.microsoft.com/office/drawing/2014/main" id="{475F5EB4-58C3-355A-4743-AE9D54F94957}"/>
              </a:ext>
            </a:extLst>
          </p:cNvPr>
          <p:cNvSpPr txBox="1"/>
          <p:nvPr/>
        </p:nvSpPr>
        <p:spPr>
          <a:xfrm>
            <a:off x="143508" y="2280887"/>
            <a:ext cx="8539376" cy="461665"/>
          </a:xfrm>
          <a:prstGeom prst="rect">
            <a:avLst/>
          </a:prstGeom>
          <a:noFill/>
        </p:spPr>
        <p:txBody>
          <a:bodyPr wrap="square">
            <a:spAutoFit/>
          </a:bodyPr>
          <a:lstStyle/>
          <a:p>
            <a:r>
              <a:rPr lang="en-GB" sz="1200" b="0" i="0" dirty="0">
                <a:solidFill>
                  <a:srgbClr val="222222"/>
                </a:solidFill>
                <a:effectLst/>
                <a:latin typeface="+mn-lt"/>
              </a:rPr>
              <a:t>Norman, G., Bennett, P. and Vardy, E.R., 2023. Virtual wards: a rapid evidence synthesis and implications for the care of older people. </a:t>
            </a:r>
            <a:r>
              <a:rPr lang="en-GB" sz="1200" b="0" i="1" dirty="0">
                <a:solidFill>
                  <a:srgbClr val="222222"/>
                </a:solidFill>
                <a:effectLst/>
                <a:latin typeface="+mn-lt"/>
              </a:rPr>
              <a:t>Age and Ageing</a:t>
            </a:r>
            <a:r>
              <a:rPr lang="en-GB" sz="1200" b="0" i="0" dirty="0">
                <a:solidFill>
                  <a:srgbClr val="222222"/>
                </a:solidFill>
                <a:effectLst/>
                <a:latin typeface="+mn-lt"/>
              </a:rPr>
              <a:t>, </a:t>
            </a:r>
            <a:r>
              <a:rPr lang="en-GB" sz="1200" b="0" i="1" dirty="0">
                <a:solidFill>
                  <a:srgbClr val="222222"/>
                </a:solidFill>
                <a:effectLst/>
                <a:latin typeface="+mn-lt"/>
              </a:rPr>
              <a:t>52</a:t>
            </a:r>
            <a:r>
              <a:rPr lang="en-GB" sz="1200" b="0" i="0" dirty="0">
                <a:solidFill>
                  <a:srgbClr val="222222"/>
                </a:solidFill>
                <a:effectLst/>
                <a:latin typeface="+mn-lt"/>
              </a:rPr>
              <a:t>(1), p.afac319.</a:t>
            </a:r>
            <a:endParaRPr lang="en-GB" sz="1200" dirty="0">
              <a:latin typeface="+mn-lt"/>
            </a:endParaRPr>
          </a:p>
        </p:txBody>
      </p:sp>
      <p:sp>
        <p:nvSpPr>
          <p:cNvPr id="6" name="TextBox 5">
            <a:extLst>
              <a:ext uri="{FF2B5EF4-FFF2-40B4-BE49-F238E27FC236}">
                <a16:creationId xmlns:a16="http://schemas.microsoft.com/office/drawing/2014/main" id="{F1464CFA-1F19-CC2E-619B-B5010508213F}"/>
              </a:ext>
            </a:extLst>
          </p:cNvPr>
          <p:cNvSpPr txBox="1"/>
          <p:nvPr/>
        </p:nvSpPr>
        <p:spPr>
          <a:xfrm>
            <a:off x="237954" y="964996"/>
            <a:ext cx="8531274" cy="276999"/>
          </a:xfrm>
          <a:prstGeom prst="rect">
            <a:avLst/>
          </a:prstGeom>
          <a:noFill/>
        </p:spPr>
        <p:txBody>
          <a:bodyPr wrap="square">
            <a:spAutoFit/>
          </a:bodyPr>
          <a:lstStyle/>
          <a:p>
            <a:r>
              <a:rPr lang="en-GB" sz="1200" dirty="0">
                <a:latin typeface="+mn-lt"/>
                <a:cs typeface="Arial" panose="020B0604020202020204" pitchFamily="34" charset="0"/>
              </a:rPr>
              <a:t>NHS England (2025) Medical devices &amp; digital tools. Available at: NHS England </a:t>
            </a:r>
          </a:p>
        </p:txBody>
      </p:sp>
      <p:sp>
        <p:nvSpPr>
          <p:cNvPr id="8" name="TextBox 7">
            <a:extLst>
              <a:ext uri="{FF2B5EF4-FFF2-40B4-BE49-F238E27FC236}">
                <a16:creationId xmlns:a16="http://schemas.microsoft.com/office/drawing/2014/main" id="{2F0E9D5D-8E25-FB60-E668-18C6D8C482E7}"/>
              </a:ext>
            </a:extLst>
          </p:cNvPr>
          <p:cNvSpPr txBox="1"/>
          <p:nvPr/>
        </p:nvSpPr>
        <p:spPr>
          <a:xfrm>
            <a:off x="237954" y="1358389"/>
            <a:ext cx="8531274"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NHS England (2024) Virtual wards operational framework. Available at: NHS England </a:t>
            </a:r>
          </a:p>
        </p:txBody>
      </p:sp>
      <p:sp>
        <p:nvSpPr>
          <p:cNvPr id="9" name="TextBox 8">
            <a:extLst>
              <a:ext uri="{FF2B5EF4-FFF2-40B4-BE49-F238E27FC236}">
                <a16:creationId xmlns:a16="http://schemas.microsoft.com/office/drawing/2014/main" id="{6C8EC676-74DA-5768-60B8-B1CD07C50842}"/>
              </a:ext>
            </a:extLst>
          </p:cNvPr>
          <p:cNvSpPr txBox="1"/>
          <p:nvPr/>
        </p:nvSpPr>
        <p:spPr>
          <a:xfrm>
            <a:off x="237954" y="1775135"/>
            <a:ext cx="8531274" cy="276999"/>
          </a:xfrm>
          <a:prstGeom prst="rect">
            <a:avLst/>
          </a:prstGeom>
          <a:noFill/>
        </p:spPr>
        <p:txBody>
          <a:bodyPr wrap="square">
            <a:spAutoFit/>
          </a:bodyPr>
          <a:lstStyle/>
          <a:p>
            <a:r>
              <a:rPr lang="en-GB" sz="1200" dirty="0">
                <a:latin typeface="+mn-lt"/>
                <a:cs typeface="Arial" panose="020B0604020202020204" pitchFamily="34" charset="0"/>
              </a:rPr>
              <a:t>NICE (2020) Dexcom G6 for real time continuous glucose monitoring (MIB233) </a:t>
            </a:r>
          </a:p>
        </p:txBody>
      </p:sp>
    </p:spTree>
    <p:extLst>
      <p:ext uri="{BB962C8B-B14F-4D97-AF65-F5344CB8AC3E}">
        <p14:creationId xmlns:p14="http://schemas.microsoft.com/office/powerpoint/2010/main" val="32795821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303dbf9b-b85b-46a0-94f1-894078c07ecd"/>
    <ds:schemaRef ds:uri="http://www.w3.org/XML/1998/namespace"/>
    <ds:schemaRef ds:uri="http://purl.org/dc/terms/"/>
    <ds:schemaRef ds:uri="http://schemas.microsoft.com/office/2006/metadata/properties"/>
    <ds:schemaRef ds:uri="http://schemas.openxmlformats.org/package/2006/metadata/core-properties"/>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8147</TotalTime>
  <Words>1397</Words>
  <Application>Microsoft Office PowerPoint</Application>
  <PresentationFormat>On-screen Show (4:3)</PresentationFormat>
  <Paragraphs>87</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Digital Transformation in the Health and Care Professions (BMHP6026) Component 2 Assessment   Student name: Lucky   Osagiede Osagiede Student ID: 2312706 Lecturer's name : Dr. Laila Surani</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Lucky Osagiede Osagiede (2312706)</cp:lastModifiedBy>
  <cp:revision>176</cp:revision>
  <cp:lastPrinted>2026-03-30T16:31:36Z</cp:lastPrinted>
  <dcterms:created xsi:type="dcterms:W3CDTF">2020-06-13T21:56:47Z</dcterms:created>
  <dcterms:modified xsi:type="dcterms:W3CDTF">2026-04-05T15:56:32Z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