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8"/>
  </p:notesMasterIdLst>
  <p:sldIdLst>
    <p:sldId id="256" r:id="rId5"/>
    <p:sldId id="257" r:id="rId6"/>
    <p:sldId id="259" r:id="rId7"/>
    <p:sldId id="260" r:id="rId8"/>
    <p:sldId id="261" r:id="rId9"/>
    <p:sldId id="594" r:id="rId10"/>
    <p:sldId id="263" r:id="rId11"/>
    <p:sldId id="262" r:id="rId12"/>
    <p:sldId id="264" r:id="rId13"/>
    <p:sldId id="266" r:id="rId14"/>
    <p:sldId id="267" r:id="rId15"/>
    <p:sldId id="268" r:id="rId16"/>
    <p:sldId id="595"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002" autoAdjust="0"/>
    <p:restoredTop sz="81908" autoAdjust="0"/>
  </p:normalViewPr>
  <p:slideViewPr>
    <p:cSldViewPr snapToGrid="0">
      <p:cViewPr varScale="1">
        <p:scale>
          <a:sx n="63" d="100"/>
          <a:sy n="63" d="100"/>
        </p:scale>
        <p:origin x="84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57A335A-4ED0-4E32-95C0-3B700651357B}" type="datetimeFigureOut">
              <a:rPr lang="en-GB" smtClean="0"/>
              <a:t>15/08/2026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F9A1913-6DB5-475A-8BAA-6F28904B4740}" type="slidenum">
              <a:rPr lang="en-GB" smtClean="0"/>
              <a:t>‹#›</a:t>
            </a:fld>
            <a:endParaRPr lang="en-GB"/>
          </a:p>
        </p:txBody>
      </p:sp>
    </p:spTree>
    <p:extLst>
      <p:ext uri="{BB962C8B-B14F-4D97-AF65-F5344CB8AC3E}">
        <p14:creationId xmlns:p14="http://schemas.microsoft.com/office/powerpoint/2010/main" val="25593756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0" i="0" dirty="0">
                <a:solidFill>
                  <a:srgbClr val="000000"/>
                </a:solidFill>
                <a:effectLst/>
                <a:latin typeface="Söhne"/>
              </a:rPr>
              <a:t>When introducing yourself remember to Keep the introduction section concise but impactful. The goal is to establish trust and confidence in your ability to lead the business successfully. Remember to focus on relevant information that aligns with your business idea and creates a positive impression of you. You may include the following information.</a:t>
            </a:r>
          </a:p>
          <a:p>
            <a:endParaRPr lang="en-GB" b="0" i="0" dirty="0">
              <a:solidFill>
                <a:srgbClr val="000000"/>
              </a:solidFill>
              <a:effectLst/>
              <a:latin typeface="Söhne"/>
            </a:endParaRPr>
          </a:p>
          <a:p>
            <a:r>
              <a:rPr lang="en-GB" b="1" i="0" dirty="0">
                <a:solidFill>
                  <a:srgbClr val="000000"/>
                </a:solidFill>
                <a:effectLst/>
                <a:latin typeface="Söhne"/>
              </a:rPr>
              <a:t>Name and Role</a:t>
            </a:r>
            <a:r>
              <a:rPr lang="en-GB" b="0" i="0" dirty="0">
                <a:solidFill>
                  <a:srgbClr val="000000"/>
                </a:solidFill>
                <a:effectLst/>
                <a:latin typeface="Söhne"/>
              </a:rPr>
              <a:t>: Start by stating your name and your position or role in the company. If you are the founder or one of the key team members, mention your title (e.g., CEO, Co-founder).</a:t>
            </a:r>
          </a:p>
          <a:p>
            <a:endParaRPr lang="en-GB" b="0" i="0" dirty="0">
              <a:solidFill>
                <a:srgbClr val="000000"/>
              </a:solidFill>
              <a:effectLst/>
              <a:latin typeface="Söhne"/>
            </a:endParaRPr>
          </a:p>
          <a:p>
            <a:r>
              <a:rPr lang="en-GB" b="1" i="0" dirty="0">
                <a:solidFill>
                  <a:srgbClr val="000000"/>
                </a:solidFill>
                <a:effectLst/>
                <a:latin typeface="Söhne"/>
              </a:rPr>
              <a:t>Background and Experience</a:t>
            </a:r>
            <a:r>
              <a:rPr lang="en-GB" b="0" i="0" dirty="0">
                <a:solidFill>
                  <a:srgbClr val="000000"/>
                </a:solidFill>
                <a:effectLst/>
                <a:latin typeface="Söhne"/>
              </a:rPr>
              <a:t>: Briefly share your relevant background and experience. Highlight any expertise, qualifications, or achievements that demonstrate your capability to lead and execute the business idea effectively.</a:t>
            </a:r>
          </a:p>
          <a:p>
            <a:endParaRPr lang="en-GB" b="0" i="0" dirty="0">
              <a:solidFill>
                <a:srgbClr val="000000"/>
              </a:solidFill>
              <a:effectLst/>
              <a:latin typeface="Söhne"/>
            </a:endParaRPr>
          </a:p>
          <a:p>
            <a:r>
              <a:rPr lang="en-GB" b="1" i="0" dirty="0">
                <a:solidFill>
                  <a:srgbClr val="000000"/>
                </a:solidFill>
                <a:effectLst/>
                <a:latin typeface="Söhne"/>
              </a:rPr>
              <a:t>Passion and Motivation</a:t>
            </a:r>
            <a:r>
              <a:rPr lang="en-GB" b="0" i="0" dirty="0">
                <a:solidFill>
                  <a:srgbClr val="000000"/>
                </a:solidFill>
                <a:effectLst/>
                <a:latin typeface="Söhne"/>
              </a:rPr>
              <a:t>: Explain why you are passionate about the business and the problem you are solving. Share your vision for the company and what drives you to pursue this venture.</a:t>
            </a:r>
          </a:p>
          <a:p>
            <a:endParaRPr lang="en-GB" b="0" i="0" dirty="0">
              <a:solidFill>
                <a:srgbClr val="000000"/>
              </a:solidFill>
              <a:effectLst/>
              <a:latin typeface="Söhne"/>
            </a:endParaRPr>
          </a:p>
          <a:p>
            <a:endParaRPr lang="en-GB" b="0" i="0" dirty="0">
              <a:solidFill>
                <a:srgbClr val="000000"/>
              </a:solidFill>
              <a:effectLst/>
              <a:latin typeface="Söhne"/>
            </a:endParaRPr>
          </a:p>
          <a:p>
            <a:r>
              <a:rPr lang="en-GB" b="1" i="0" dirty="0">
                <a:solidFill>
                  <a:srgbClr val="000000"/>
                </a:solidFill>
                <a:effectLst/>
                <a:latin typeface="Söhne"/>
              </a:rPr>
              <a:t>Connection to the Industry</a:t>
            </a:r>
            <a:r>
              <a:rPr lang="en-GB" b="0" i="0" dirty="0">
                <a:solidFill>
                  <a:srgbClr val="000000"/>
                </a:solidFill>
                <a:effectLst/>
                <a:latin typeface="Söhne"/>
              </a:rPr>
              <a:t>: If you have a personal or professional connection to the industry in which your business operates, share that information. It could be an experience, personal story, or a passion for the industry that led you to start this venture.</a:t>
            </a:r>
          </a:p>
          <a:p>
            <a:endParaRPr lang="en-GB" b="0" i="0" dirty="0">
              <a:solidFill>
                <a:srgbClr val="000000"/>
              </a:solidFill>
              <a:effectLst/>
              <a:latin typeface="Söhne"/>
            </a:endParaRPr>
          </a:p>
          <a:p>
            <a:endParaRPr lang="en-GB" b="0" i="0" dirty="0">
              <a:solidFill>
                <a:srgbClr val="000000"/>
              </a:solidFill>
              <a:effectLst/>
              <a:latin typeface="Söhne"/>
            </a:endParaRPr>
          </a:p>
          <a:p>
            <a:r>
              <a:rPr lang="en-GB" b="0" i="0" dirty="0">
                <a:solidFill>
                  <a:srgbClr val="000000"/>
                </a:solidFill>
                <a:effectLst/>
                <a:latin typeface="Söhne"/>
              </a:rPr>
              <a:t>Keep the introduction section concise but impactful. The goal is to establish trust and confidence in your ability to lead the business successfully. Remember to focus on relevant information that aligns with your business idea and creates a positive impression of you and your team.</a:t>
            </a:r>
          </a:p>
          <a:p>
            <a:endParaRPr lang="en-GB" b="0" i="0" dirty="0">
              <a:solidFill>
                <a:srgbClr val="000000"/>
              </a:solidFill>
              <a:effectLst/>
              <a:latin typeface="Söhne"/>
            </a:endParaRPr>
          </a:p>
          <a:p>
            <a:endParaRPr lang="en-GB" b="0" i="0" dirty="0">
              <a:solidFill>
                <a:srgbClr val="000000"/>
              </a:solidFill>
              <a:effectLst/>
              <a:latin typeface="Söhne"/>
            </a:endParaRPr>
          </a:p>
          <a:p>
            <a:endParaRPr lang="en-GB" b="0" i="0" dirty="0">
              <a:solidFill>
                <a:srgbClr val="000000"/>
              </a:solidFill>
              <a:effectLst/>
              <a:latin typeface="Söhne"/>
            </a:endParaRPr>
          </a:p>
          <a:p>
            <a:endParaRPr lang="en-GB" b="0" i="0" dirty="0">
              <a:solidFill>
                <a:srgbClr val="000000"/>
              </a:solidFill>
              <a:effectLst/>
              <a:latin typeface="Söhne"/>
            </a:endParaRPr>
          </a:p>
          <a:p>
            <a:endParaRPr lang="en-GB" b="0" i="0" dirty="0">
              <a:solidFill>
                <a:srgbClr val="000000"/>
              </a:solidFill>
              <a:effectLst/>
              <a:latin typeface="Söhne"/>
            </a:endParaRPr>
          </a:p>
          <a:p>
            <a:br>
              <a:rPr lang="en-GB" b="0" i="0" dirty="0">
                <a:solidFill>
                  <a:srgbClr val="000000"/>
                </a:solidFill>
                <a:effectLst/>
                <a:latin typeface="Söhne"/>
              </a:rPr>
            </a:br>
            <a:endParaRPr lang="en-GB" dirty="0"/>
          </a:p>
        </p:txBody>
      </p:sp>
      <p:sp>
        <p:nvSpPr>
          <p:cNvPr id="4" name="Slide Number Placeholder 3"/>
          <p:cNvSpPr>
            <a:spLocks noGrp="1"/>
          </p:cNvSpPr>
          <p:nvPr>
            <p:ph type="sldNum" sz="quarter" idx="5"/>
          </p:nvPr>
        </p:nvSpPr>
        <p:spPr/>
        <p:txBody>
          <a:bodyPr/>
          <a:lstStyle/>
          <a:p>
            <a:fld id="{8F9A1913-6DB5-475A-8BAA-6F28904B4740}" type="slidenum">
              <a:rPr lang="en-GB" smtClean="0"/>
              <a:t>3</a:t>
            </a:fld>
            <a:endParaRPr lang="en-GB"/>
          </a:p>
        </p:txBody>
      </p:sp>
    </p:spTree>
    <p:extLst>
      <p:ext uri="{BB962C8B-B14F-4D97-AF65-F5344CB8AC3E}">
        <p14:creationId xmlns:p14="http://schemas.microsoft.com/office/powerpoint/2010/main" val="325415129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F9A1913-6DB5-475A-8BAA-6F28904B4740}" type="slidenum">
              <a:rPr lang="en-GB" smtClean="0"/>
              <a:t>4</a:t>
            </a:fld>
            <a:endParaRPr lang="en-GB"/>
          </a:p>
        </p:txBody>
      </p:sp>
    </p:spTree>
    <p:extLst>
      <p:ext uri="{BB962C8B-B14F-4D97-AF65-F5344CB8AC3E}">
        <p14:creationId xmlns:p14="http://schemas.microsoft.com/office/powerpoint/2010/main" val="9760079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Refer to week 3 slides: Legal format of Enterprises &amp; Building a Founding team</a:t>
            </a:r>
          </a:p>
        </p:txBody>
      </p:sp>
      <p:sp>
        <p:nvSpPr>
          <p:cNvPr id="4" name="Slide Number Placeholder 3"/>
          <p:cNvSpPr>
            <a:spLocks noGrp="1"/>
          </p:cNvSpPr>
          <p:nvPr>
            <p:ph type="sldNum" sz="quarter" idx="5"/>
          </p:nvPr>
        </p:nvSpPr>
        <p:spPr/>
        <p:txBody>
          <a:bodyPr/>
          <a:lstStyle/>
          <a:p>
            <a:fld id="{8F9A1913-6DB5-475A-8BAA-6F28904B4740}" type="slidenum">
              <a:rPr lang="en-GB" smtClean="0"/>
              <a:t>5</a:t>
            </a:fld>
            <a:endParaRPr lang="en-GB"/>
          </a:p>
        </p:txBody>
      </p:sp>
    </p:spTree>
    <p:extLst>
      <p:ext uri="{BB962C8B-B14F-4D97-AF65-F5344CB8AC3E}">
        <p14:creationId xmlns:p14="http://schemas.microsoft.com/office/powerpoint/2010/main" val="336488116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You can use either MS Visio or MS Word to create this.</a:t>
            </a:r>
          </a:p>
        </p:txBody>
      </p:sp>
      <p:sp>
        <p:nvSpPr>
          <p:cNvPr id="4" name="Slide Number Placeholder 3"/>
          <p:cNvSpPr>
            <a:spLocks noGrp="1"/>
          </p:cNvSpPr>
          <p:nvPr>
            <p:ph type="sldNum" sz="quarter" idx="5"/>
          </p:nvPr>
        </p:nvSpPr>
        <p:spPr/>
        <p:txBody>
          <a:bodyPr/>
          <a:lstStyle/>
          <a:p>
            <a:fld id="{8F9A1913-6DB5-475A-8BAA-6F28904B4740}" type="slidenum">
              <a:rPr lang="en-GB" smtClean="0"/>
              <a:t>6</a:t>
            </a:fld>
            <a:endParaRPr lang="en-GB"/>
          </a:p>
        </p:txBody>
      </p:sp>
    </p:spTree>
    <p:extLst>
      <p:ext uri="{BB962C8B-B14F-4D97-AF65-F5344CB8AC3E}">
        <p14:creationId xmlns:p14="http://schemas.microsoft.com/office/powerpoint/2010/main" val="232779296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dirty="0">
                <a:highlight>
                  <a:srgbClr val="FFFF00"/>
                </a:highlight>
              </a:rPr>
              <a:t>Apply PESTEL analysis </a:t>
            </a:r>
            <a:r>
              <a:rPr lang="en-GB" altLang="en-US" b="0" dirty="0">
                <a:solidFill>
                  <a:schemeClr val="accent2"/>
                </a:solidFill>
              </a:rPr>
              <a:t>taught in week 4:</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altLang="en-US" b="0" dirty="0">
              <a:solidFill>
                <a:schemeClr val="accent2"/>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b="0" dirty="0">
                <a:solidFill>
                  <a:schemeClr val="accent2"/>
                </a:solidFill>
              </a:rPr>
              <a:t>Analyse the following factors: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altLang="en-US" b="0" dirty="0">
              <a:solidFill>
                <a:schemeClr val="accent2"/>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b="0" dirty="0">
                <a:solidFill>
                  <a:schemeClr val="accent2"/>
                </a:solidFill>
              </a:rPr>
              <a:t>Political – Government policies, regulations, tax laws, trade restrictions.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b="0" dirty="0">
                <a:solidFill>
                  <a:schemeClr val="accent2"/>
                </a:solidFill>
              </a:rPr>
              <a:t>Economic – Inflation, interest rates, economic growth, consumer spending.</a:t>
            </a: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b="0" dirty="0">
                <a:solidFill>
                  <a:schemeClr val="accent2"/>
                </a:solidFill>
              </a:rPr>
              <a:t>Social – Demographics, cultural trends, lifestyle changes, education.</a:t>
            </a: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b="0" dirty="0">
                <a:solidFill>
                  <a:schemeClr val="accent2"/>
                </a:solidFill>
              </a:rPr>
              <a:t>Technological – Innovation, digital transformation, automation.</a:t>
            </a: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b="0" dirty="0">
                <a:solidFill>
                  <a:schemeClr val="accent2"/>
                </a:solidFill>
              </a:rPr>
              <a:t>Environmental – Sustainability, climate change regulations, waste management.</a:t>
            </a: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b="0" dirty="0">
                <a:solidFill>
                  <a:schemeClr val="accent2"/>
                </a:solidFill>
              </a:rPr>
              <a:t>Legal – Employment laws, intellectual property rights, industry-specific regulations.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altLang="en-US" b="0" dirty="0">
              <a:solidFill>
                <a:schemeClr val="accent2"/>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b="0" dirty="0">
                <a:solidFill>
                  <a:schemeClr val="accent2"/>
                </a:solidFill>
              </a:rPr>
              <a:t>2. Align PESTEL with Business Strategy</a:t>
            </a: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b="0" dirty="0">
                <a:solidFill>
                  <a:schemeClr val="accent2"/>
                </a:solidFill>
              </a:rPr>
              <a:t>After identifying key external factors, explain how they impact your business and what strategies you will adopt to mitigate risks or leverage opportunities.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1" dirty="0">
              <a:highlight>
                <a:srgbClr val="FFFF00"/>
              </a:highlight>
            </a:endParaRPr>
          </a:p>
          <a:p>
            <a:endParaRPr lang="en-GB" dirty="0"/>
          </a:p>
        </p:txBody>
      </p:sp>
      <p:sp>
        <p:nvSpPr>
          <p:cNvPr id="4" name="Slide Number Placeholder 3"/>
          <p:cNvSpPr>
            <a:spLocks noGrp="1"/>
          </p:cNvSpPr>
          <p:nvPr>
            <p:ph type="sldNum" sz="quarter" idx="5"/>
          </p:nvPr>
        </p:nvSpPr>
        <p:spPr/>
        <p:txBody>
          <a:bodyPr/>
          <a:lstStyle/>
          <a:p>
            <a:fld id="{8F9A1913-6DB5-475A-8BAA-6F28904B4740}" type="slidenum">
              <a:rPr lang="en-GB" smtClean="0"/>
              <a:t>7</a:t>
            </a:fld>
            <a:endParaRPr lang="en-GB"/>
          </a:p>
        </p:txBody>
      </p:sp>
    </p:spTree>
    <p:extLst>
      <p:ext uri="{BB962C8B-B14F-4D97-AF65-F5344CB8AC3E}">
        <p14:creationId xmlns:p14="http://schemas.microsoft.com/office/powerpoint/2010/main" val="37133429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effectLst/>
              </a:rPr>
              <a:t>Refer to week 5: Market Segmentation, Targeting, Positioning and marketing mix</a:t>
            </a:r>
          </a:p>
          <a:p>
            <a:endParaRPr lang="en-GB" dirty="0">
              <a:effectLst/>
            </a:endParaRPr>
          </a:p>
          <a:p>
            <a:r>
              <a:rPr lang="en-GB" dirty="0">
                <a:effectLst/>
              </a:rPr>
              <a:t>Here are some key aspects of </a:t>
            </a:r>
            <a:r>
              <a:rPr lang="en-GB" b="1" dirty="0">
                <a:effectLst/>
              </a:rPr>
              <a:t>Unique Selling Points</a:t>
            </a:r>
            <a:r>
              <a:rPr lang="en-GB" dirty="0">
                <a:effectLst/>
              </a:rPr>
              <a:t>:</a:t>
            </a:r>
          </a:p>
          <a:p>
            <a:pPr>
              <a:buFont typeface="+mj-lt"/>
              <a:buAutoNum type="arabicPeriod"/>
            </a:pPr>
            <a:r>
              <a:rPr lang="en-GB" b="1" dirty="0">
                <a:effectLst/>
              </a:rPr>
              <a:t>Differentiation:</a:t>
            </a:r>
            <a:r>
              <a:rPr lang="en-GB" dirty="0">
                <a:effectLst/>
              </a:rPr>
              <a:t> USPs highlight what makes a product or service unique and differentiates it from similar offerings in the market. It can be a feature, quality, or capability that competitors do not offer or cannot replicate easily.</a:t>
            </a:r>
          </a:p>
          <a:p>
            <a:pPr>
              <a:buFont typeface="+mj-lt"/>
              <a:buAutoNum type="arabicPeriod"/>
            </a:pPr>
            <a:r>
              <a:rPr lang="en-GB" b="1" dirty="0">
                <a:effectLst/>
              </a:rPr>
              <a:t>Customer-Centric:</a:t>
            </a:r>
            <a:r>
              <a:rPr lang="en-GB" dirty="0">
                <a:effectLst/>
              </a:rPr>
              <a:t> USPs are designed to address the needs, wants, or pain points of the target market. They showcase how the product or service </a:t>
            </a:r>
            <a:r>
              <a:rPr lang="en-GB" dirty="0" err="1">
                <a:effectLst/>
              </a:rPr>
              <a:t>fulfills</a:t>
            </a:r>
            <a:r>
              <a:rPr lang="en-GB" dirty="0">
                <a:effectLst/>
              </a:rPr>
              <a:t> a specific customer demand or solves a particular problem effectively.</a:t>
            </a:r>
          </a:p>
          <a:p>
            <a:pPr>
              <a:buFont typeface="+mj-lt"/>
              <a:buAutoNum type="arabicPeriod"/>
            </a:pPr>
            <a:r>
              <a:rPr lang="en-GB" b="1" dirty="0">
                <a:effectLst/>
              </a:rPr>
              <a:t>Value and Benefits:</a:t>
            </a:r>
            <a:r>
              <a:rPr lang="en-GB" dirty="0">
                <a:effectLst/>
              </a:rPr>
              <a:t> USPs emphasize the value customers will gain by choosing the product or service. They demonstrate the benefits and advantages the customers will experience by using the offering.</a:t>
            </a:r>
          </a:p>
          <a:p>
            <a:pPr>
              <a:buFont typeface="+mj-lt"/>
              <a:buAutoNum type="arabicPeriod"/>
            </a:pPr>
            <a:r>
              <a:rPr lang="en-GB" b="1" dirty="0">
                <a:effectLst/>
              </a:rPr>
              <a:t>Memorability:</a:t>
            </a:r>
            <a:r>
              <a:rPr lang="en-GB" dirty="0">
                <a:effectLst/>
              </a:rPr>
              <a:t> A compelling USP is memorable and easy to communicate. It should be concise, clear, and leave a lasting impression on the audience.</a:t>
            </a:r>
          </a:p>
          <a:p>
            <a:pPr>
              <a:buFont typeface="+mj-lt"/>
              <a:buAutoNum type="arabicPeriod"/>
            </a:pPr>
            <a:r>
              <a:rPr lang="en-GB" b="1" dirty="0">
                <a:effectLst/>
              </a:rPr>
              <a:t>Emotional Appeal:</a:t>
            </a:r>
            <a:r>
              <a:rPr lang="en-GB" dirty="0">
                <a:effectLst/>
              </a:rPr>
              <a:t> USPs can tap into emotions and aspirations of customers. They can create an emotional connection, making the product or service more appealing and desirable.</a:t>
            </a:r>
          </a:p>
          <a:p>
            <a:pPr>
              <a:buFont typeface="+mj-lt"/>
              <a:buAutoNum type="arabicPeriod"/>
            </a:pPr>
            <a:r>
              <a:rPr lang="en-GB" b="1" dirty="0">
                <a:effectLst/>
              </a:rPr>
              <a:t>Competitive Advantage:</a:t>
            </a:r>
            <a:r>
              <a:rPr lang="en-GB" dirty="0">
                <a:effectLst/>
              </a:rPr>
              <a:t> USPs help companies gain a competitive edge in the market. They provide a reason for customers to choose their offerings over alternatives from competitors.</a:t>
            </a:r>
          </a:p>
          <a:p>
            <a:r>
              <a:rPr lang="en-GB" b="1" dirty="0">
                <a:effectLst/>
              </a:rPr>
              <a:t>Examples of Unique Selling Points:</a:t>
            </a:r>
          </a:p>
          <a:p>
            <a:pPr>
              <a:buFont typeface="+mj-lt"/>
              <a:buAutoNum type="arabicPeriod"/>
            </a:pPr>
            <a:r>
              <a:rPr lang="en-GB" dirty="0">
                <a:effectLst/>
              </a:rPr>
              <a:t> A smartphone with an exceptionally long-lasting battery life.</a:t>
            </a:r>
          </a:p>
          <a:p>
            <a:pPr>
              <a:buFont typeface="+mj-lt"/>
              <a:buAutoNum type="arabicPeriod"/>
            </a:pPr>
            <a:r>
              <a:rPr lang="en-GB" dirty="0">
                <a:effectLst/>
              </a:rPr>
              <a:t> A cleaning product that is eco-friendly and non-toxic, appealing to environmentally conscious consumers.</a:t>
            </a:r>
          </a:p>
          <a:p>
            <a:pPr>
              <a:buFont typeface="+mj-lt"/>
              <a:buAutoNum type="arabicPeriod"/>
            </a:pPr>
            <a:r>
              <a:rPr lang="en-GB" dirty="0">
                <a:effectLst/>
              </a:rPr>
              <a:t>An online platform that offers 24/7 customer support and assistance.</a:t>
            </a:r>
          </a:p>
          <a:p>
            <a:pPr>
              <a:buFont typeface="+mj-lt"/>
              <a:buAutoNum type="arabicPeriod"/>
            </a:pPr>
            <a:r>
              <a:rPr lang="en-GB" dirty="0">
                <a:effectLst/>
              </a:rPr>
              <a:t> A restaurant that serves unique fusion cuisine not available anywhere else in the area.</a:t>
            </a:r>
          </a:p>
          <a:p>
            <a:pPr>
              <a:buFont typeface="+mj-lt"/>
              <a:buAutoNum type="arabicPeriod"/>
            </a:pPr>
            <a:r>
              <a:rPr lang="en-GB" dirty="0">
                <a:effectLst/>
              </a:rPr>
              <a:t>An e-commerce website with free and fast shipping, setting it apart from competitors with longer delivery times and shipping fees.</a:t>
            </a:r>
          </a:p>
          <a:p>
            <a:r>
              <a:rPr lang="en-GB" dirty="0">
                <a:effectLst/>
              </a:rPr>
              <a:t>Identifying and effectively promoting USPs is crucial for successful marketing and business growth. It allows businesses to position themselves as the best solution for their target customers and build a loyal customer base.</a:t>
            </a:r>
          </a:p>
          <a:p>
            <a:pPr algn="l"/>
            <a:r>
              <a:rPr lang="en-GB" b="0" i="0" dirty="0">
                <a:solidFill>
                  <a:srgbClr val="000000"/>
                </a:solidFill>
                <a:effectLst/>
                <a:latin typeface="Söhne"/>
              </a:rPr>
              <a:t>Regenerate</a:t>
            </a:r>
          </a:p>
          <a:p>
            <a:br>
              <a:rPr lang="en-GB" dirty="0">
                <a:effectLst/>
              </a:rPr>
            </a:br>
            <a:endParaRPr lang="en-GB" dirty="0"/>
          </a:p>
        </p:txBody>
      </p:sp>
      <p:sp>
        <p:nvSpPr>
          <p:cNvPr id="4" name="Slide Number Placeholder 3"/>
          <p:cNvSpPr>
            <a:spLocks noGrp="1"/>
          </p:cNvSpPr>
          <p:nvPr>
            <p:ph type="sldNum" sz="quarter" idx="5"/>
          </p:nvPr>
        </p:nvSpPr>
        <p:spPr/>
        <p:txBody>
          <a:bodyPr/>
          <a:lstStyle/>
          <a:p>
            <a:fld id="{8F9A1913-6DB5-475A-8BAA-6F28904B4740}" type="slidenum">
              <a:rPr lang="en-GB" smtClean="0"/>
              <a:t>8</a:t>
            </a:fld>
            <a:endParaRPr lang="en-GB"/>
          </a:p>
        </p:txBody>
      </p:sp>
    </p:spTree>
    <p:extLst>
      <p:ext uri="{BB962C8B-B14F-4D97-AF65-F5344CB8AC3E}">
        <p14:creationId xmlns:p14="http://schemas.microsoft.com/office/powerpoint/2010/main" val="6190410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endParaRPr lang="en-GB" b="0" i="0" dirty="0">
              <a:solidFill>
                <a:srgbClr val="374151"/>
              </a:solidFill>
              <a:effectLst/>
              <a:latin typeface="Söhne"/>
            </a:endParaRPr>
          </a:p>
          <a:p>
            <a:endParaRPr lang="en-GB" dirty="0"/>
          </a:p>
        </p:txBody>
      </p:sp>
      <p:sp>
        <p:nvSpPr>
          <p:cNvPr id="4" name="Slide Number Placeholder 3"/>
          <p:cNvSpPr>
            <a:spLocks noGrp="1"/>
          </p:cNvSpPr>
          <p:nvPr>
            <p:ph type="sldNum" sz="quarter" idx="5"/>
          </p:nvPr>
        </p:nvSpPr>
        <p:spPr/>
        <p:txBody>
          <a:bodyPr/>
          <a:lstStyle/>
          <a:p>
            <a:fld id="{8F9A1913-6DB5-475A-8BAA-6F28904B4740}" type="slidenum">
              <a:rPr lang="en-GB" smtClean="0"/>
              <a:t>9</a:t>
            </a:fld>
            <a:endParaRPr lang="en-GB"/>
          </a:p>
        </p:txBody>
      </p:sp>
    </p:spTree>
    <p:extLst>
      <p:ext uri="{BB962C8B-B14F-4D97-AF65-F5344CB8AC3E}">
        <p14:creationId xmlns:p14="http://schemas.microsoft.com/office/powerpoint/2010/main" val="329805125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00" dirty="0">
                <a:effectLst/>
                <a:highlight>
                  <a:srgbClr val="FFFF00"/>
                </a:highlight>
                <a:latin typeface="Aptos" panose="020B0004020202020204" pitchFamily="34" charset="0"/>
                <a:ea typeface="DengXian" panose="02010600030101010101" pitchFamily="2" charset="-122"/>
                <a:cs typeface="Times New Roman" panose="02020603050405020304" pitchFamily="18" charset="0"/>
              </a:rPr>
              <a:t>Investment needed</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 </a:t>
            </a:r>
            <a:r>
              <a:rPr lang="en-GB" sz="1800" kern="100" dirty="0">
                <a:effectLst/>
                <a:highlight>
                  <a:srgbClr val="00FFFF"/>
                </a:highlight>
                <a:latin typeface="Aptos" panose="020B0004020202020204" pitchFamily="34" charset="0"/>
                <a:ea typeface="DengXian" panose="02010600030101010101" pitchFamily="2" charset="-122"/>
                <a:cs typeface="Times New Roman" panose="02020603050405020304" pitchFamily="18" charset="0"/>
              </a:rPr>
              <a:t>Total Startup Cost</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 (</a:t>
            </a:r>
            <a:r>
              <a:rPr lang="en-GB" sz="1800" kern="100" dirty="0">
                <a:effectLst/>
                <a:highlight>
                  <a:srgbClr val="00FF00"/>
                </a:highlight>
                <a:latin typeface="Aptos" panose="020B0004020202020204" pitchFamily="34" charset="0"/>
                <a:ea typeface="DengXian" panose="02010600030101010101" pitchFamily="2" charset="-122"/>
                <a:cs typeface="Times New Roman" panose="02020603050405020304" pitchFamily="18" charset="0"/>
              </a:rPr>
              <a:t>Operational Cost</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a:effectLst/>
                <a:highlight>
                  <a:srgbClr val="FF00FF"/>
                </a:highlight>
                <a:latin typeface="Aptos" panose="020B0004020202020204" pitchFamily="34" charset="0"/>
                <a:ea typeface="DengXian" panose="02010600030101010101" pitchFamily="2" charset="-122"/>
                <a:cs typeface="Times New Roman" panose="02020603050405020304" pitchFamily="18" charset="0"/>
              </a:rPr>
              <a:t>Revenue</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 - up to the break-even point</a:t>
            </a:r>
          </a:p>
          <a:p>
            <a:endParaRPr lang="en-GB" dirty="0"/>
          </a:p>
        </p:txBody>
      </p:sp>
      <p:sp>
        <p:nvSpPr>
          <p:cNvPr id="4" name="Slide Number Placeholder 3"/>
          <p:cNvSpPr>
            <a:spLocks noGrp="1"/>
          </p:cNvSpPr>
          <p:nvPr>
            <p:ph type="sldNum" sz="quarter" idx="5"/>
          </p:nvPr>
        </p:nvSpPr>
        <p:spPr/>
        <p:txBody>
          <a:bodyPr/>
          <a:lstStyle/>
          <a:p>
            <a:fld id="{8F9A1913-6DB5-475A-8BAA-6F28904B4740}" type="slidenum">
              <a:rPr lang="en-GB" smtClean="0"/>
              <a:t>12</a:t>
            </a:fld>
            <a:endParaRPr lang="en-GB"/>
          </a:p>
        </p:txBody>
      </p:sp>
    </p:spTree>
    <p:extLst>
      <p:ext uri="{BB962C8B-B14F-4D97-AF65-F5344CB8AC3E}">
        <p14:creationId xmlns:p14="http://schemas.microsoft.com/office/powerpoint/2010/main" val="341233022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37BFB0-6CD1-28E6-B24A-FDAC4EEC5CD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3DAA62F5-9C75-A290-98BC-F9ACB7B99E2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A07C7072-693F-7341-FF65-32C349CE8B4D}"/>
              </a:ext>
            </a:extLst>
          </p:cNvPr>
          <p:cNvSpPr>
            <a:spLocks noGrp="1"/>
          </p:cNvSpPr>
          <p:nvPr>
            <p:ph type="dt" sz="half" idx="10"/>
          </p:nvPr>
        </p:nvSpPr>
        <p:spPr/>
        <p:txBody>
          <a:bodyPr/>
          <a:lstStyle/>
          <a:p>
            <a:fld id="{EC124A7F-636A-4441-8E5A-F364BBDE539F}" type="datetimeFigureOut">
              <a:rPr lang="en-GB" smtClean="0"/>
              <a:t>15/08/2026</a:t>
            </a:fld>
            <a:endParaRPr lang="en-GB"/>
          </a:p>
        </p:txBody>
      </p:sp>
      <p:sp>
        <p:nvSpPr>
          <p:cNvPr id="5" name="Footer Placeholder 4">
            <a:extLst>
              <a:ext uri="{FF2B5EF4-FFF2-40B4-BE49-F238E27FC236}">
                <a16:creationId xmlns:a16="http://schemas.microsoft.com/office/drawing/2014/main" id="{36EFE0DA-F4BE-9C90-5B48-0695C858009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0081D2F-4179-1AD3-E213-FC33197B4F5B}"/>
              </a:ext>
            </a:extLst>
          </p:cNvPr>
          <p:cNvSpPr>
            <a:spLocks noGrp="1"/>
          </p:cNvSpPr>
          <p:nvPr>
            <p:ph type="sldNum" sz="quarter" idx="12"/>
          </p:nvPr>
        </p:nvSpPr>
        <p:spPr/>
        <p:txBody>
          <a:bodyPr/>
          <a:lstStyle/>
          <a:p>
            <a:fld id="{2EC73818-8A25-48BB-BD29-7DA87A852273}" type="slidenum">
              <a:rPr lang="en-GB" smtClean="0"/>
              <a:t>‹#›</a:t>
            </a:fld>
            <a:endParaRPr lang="en-GB"/>
          </a:p>
        </p:txBody>
      </p:sp>
    </p:spTree>
    <p:extLst>
      <p:ext uri="{BB962C8B-B14F-4D97-AF65-F5344CB8AC3E}">
        <p14:creationId xmlns:p14="http://schemas.microsoft.com/office/powerpoint/2010/main" val="20929830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D49946-2FC8-EC64-1E92-F78DFD87396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A4B76E7-B870-3099-50BD-6831DC9F658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7AA5F41-42B6-92B4-EAE4-94FA6F61C870}"/>
              </a:ext>
            </a:extLst>
          </p:cNvPr>
          <p:cNvSpPr>
            <a:spLocks noGrp="1"/>
          </p:cNvSpPr>
          <p:nvPr>
            <p:ph type="dt" sz="half" idx="10"/>
          </p:nvPr>
        </p:nvSpPr>
        <p:spPr/>
        <p:txBody>
          <a:bodyPr/>
          <a:lstStyle/>
          <a:p>
            <a:fld id="{EC124A7F-636A-4441-8E5A-F364BBDE539F}" type="datetimeFigureOut">
              <a:rPr lang="en-GB" smtClean="0"/>
              <a:t>15/08/2026</a:t>
            </a:fld>
            <a:endParaRPr lang="en-GB"/>
          </a:p>
        </p:txBody>
      </p:sp>
      <p:sp>
        <p:nvSpPr>
          <p:cNvPr id="5" name="Footer Placeholder 4">
            <a:extLst>
              <a:ext uri="{FF2B5EF4-FFF2-40B4-BE49-F238E27FC236}">
                <a16:creationId xmlns:a16="http://schemas.microsoft.com/office/drawing/2014/main" id="{00FCD45C-0535-BCF4-7331-C382FFB28B3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E174ADA-4FFD-2843-54D9-4781FE772D5E}"/>
              </a:ext>
            </a:extLst>
          </p:cNvPr>
          <p:cNvSpPr>
            <a:spLocks noGrp="1"/>
          </p:cNvSpPr>
          <p:nvPr>
            <p:ph type="sldNum" sz="quarter" idx="12"/>
          </p:nvPr>
        </p:nvSpPr>
        <p:spPr/>
        <p:txBody>
          <a:bodyPr/>
          <a:lstStyle/>
          <a:p>
            <a:fld id="{2EC73818-8A25-48BB-BD29-7DA87A852273}" type="slidenum">
              <a:rPr lang="en-GB" smtClean="0"/>
              <a:t>‹#›</a:t>
            </a:fld>
            <a:endParaRPr lang="en-GB"/>
          </a:p>
        </p:txBody>
      </p:sp>
    </p:spTree>
    <p:extLst>
      <p:ext uri="{BB962C8B-B14F-4D97-AF65-F5344CB8AC3E}">
        <p14:creationId xmlns:p14="http://schemas.microsoft.com/office/powerpoint/2010/main" val="38698429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1F56A6-B387-5D58-907E-F8C1F4AE363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753649AA-94C1-FC1C-BCC4-29852977B50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5E64E7E-CAFE-039C-959B-23FDAE05F4F4}"/>
              </a:ext>
            </a:extLst>
          </p:cNvPr>
          <p:cNvSpPr>
            <a:spLocks noGrp="1"/>
          </p:cNvSpPr>
          <p:nvPr>
            <p:ph type="dt" sz="half" idx="10"/>
          </p:nvPr>
        </p:nvSpPr>
        <p:spPr/>
        <p:txBody>
          <a:bodyPr/>
          <a:lstStyle/>
          <a:p>
            <a:fld id="{EC124A7F-636A-4441-8E5A-F364BBDE539F}" type="datetimeFigureOut">
              <a:rPr lang="en-GB" smtClean="0"/>
              <a:t>15/08/2026</a:t>
            </a:fld>
            <a:endParaRPr lang="en-GB"/>
          </a:p>
        </p:txBody>
      </p:sp>
      <p:sp>
        <p:nvSpPr>
          <p:cNvPr id="5" name="Footer Placeholder 4">
            <a:extLst>
              <a:ext uri="{FF2B5EF4-FFF2-40B4-BE49-F238E27FC236}">
                <a16:creationId xmlns:a16="http://schemas.microsoft.com/office/drawing/2014/main" id="{A4BFE8D3-07CB-A433-C05F-5A64F4124FC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2AEB137-970E-E462-5149-7AAB584F6A40}"/>
              </a:ext>
            </a:extLst>
          </p:cNvPr>
          <p:cNvSpPr>
            <a:spLocks noGrp="1"/>
          </p:cNvSpPr>
          <p:nvPr>
            <p:ph type="sldNum" sz="quarter" idx="12"/>
          </p:nvPr>
        </p:nvSpPr>
        <p:spPr/>
        <p:txBody>
          <a:bodyPr/>
          <a:lstStyle/>
          <a:p>
            <a:fld id="{2EC73818-8A25-48BB-BD29-7DA87A852273}" type="slidenum">
              <a:rPr lang="en-GB" smtClean="0"/>
              <a:t>‹#›</a:t>
            </a:fld>
            <a:endParaRPr lang="en-GB"/>
          </a:p>
        </p:txBody>
      </p:sp>
    </p:spTree>
    <p:extLst>
      <p:ext uri="{BB962C8B-B14F-4D97-AF65-F5344CB8AC3E}">
        <p14:creationId xmlns:p14="http://schemas.microsoft.com/office/powerpoint/2010/main" val="32929266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08E021-FD2A-7D25-A251-E22EF211D30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3073915-1286-26B2-479A-2E19CC171E1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F5F369D5-24D9-E477-4A38-72D057E6933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F01724E2-23DB-A6B6-92CC-1D69CDE431CC}"/>
              </a:ext>
            </a:extLst>
          </p:cNvPr>
          <p:cNvSpPr>
            <a:spLocks noGrp="1"/>
          </p:cNvSpPr>
          <p:nvPr>
            <p:ph type="dt" sz="half" idx="10"/>
          </p:nvPr>
        </p:nvSpPr>
        <p:spPr/>
        <p:txBody>
          <a:bodyPr/>
          <a:lstStyle/>
          <a:p>
            <a:fld id="{EC124A7F-636A-4441-8E5A-F364BBDE539F}" type="datetimeFigureOut">
              <a:rPr lang="en-GB" smtClean="0"/>
              <a:t>15/08/2026</a:t>
            </a:fld>
            <a:endParaRPr lang="en-GB"/>
          </a:p>
        </p:txBody>
      </p:sp>
      <p:sp>
        <p:nvSpPr>
          <p:cNvPr id="6" name="Footer Placeholder 5">
            <a:extLst>
              <a:ext uri="{FF2B5EF4-FFF2-40B4-BE49-F238E27FC236}">
                <a16:creationId xmlns:a16="http://schemas.microsoft.com/office/drawing/2014/main" id="{8EA7340F-A99F-9578-B939-B87A55A230C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C5FB51C-F754-3A05-5956-9C2A3AB31066}"/>
              </a:ext>
            </a:extLst>
          </p:cNvPr>
          <p:cNvSpPr>
            <a:spLocks noGrp="1"/>
          </p:cNvSpPr>
          <p:nvPr>
            <p:ph type="sldNum" sz="quarter" idx="12"/>
          </p:nvPr>
        </p:nvSpPr>
        <p:spPr/>
        <p:txBody>
          <a:bodyPr/>
          <a:lstStyle/>
          <a:p>
            <a:fld id="{2EC73818-8A25-48BB-BD29-7DA87A852273}" type="slidenum">
              <a:rPr lang="en-GB" smtClean="0"/>
              <a:t>‹#›</a:t>
            </a:fld>
            <a:endParaRPr lang="en-GB"/>
          </a:p>
        </p:txBody>
      </p:sp>
    </p:spTree>
    <p:extLst>
      <p:ext uri="{BB962C8B-B14F-4D97-AF65-F5344CB8AC3E}">
        <p14:creationId xmlns:p14="http://schemas.microsoft.com/office/powerpoint/2010/main" val="10779883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EFE75-0990-25FF-2D46-A44D93B264EA}"/>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945C23F-6AF4-2ACE-465F-D1BCD3118EC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1F82E86-577F-EC2E-D963-A5B3FDA999E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0A546D5-C2DE-8E40-C61D-4BF1E14CEC4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6D2EBFA-6491-F8D9-4BC5-25916E35B7A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D6BFF43F-828C-FD39-438C-F0EE9AD4DB65}"/>
              </a:ext>
            </a:extLst>
          </p:cNvPr>
          <p:cNvSpPr>
            <a:spLocks noGrp="1"/>
          </p:cNvSpPr>
          <p:nvPr>
            <p:ph type="dt" sz="half" idx="10"/>
          </p:nvPr>
        </p:nvSpPr>
        <p:spPr/>
        <p:txBody>
          <a:bodyPr/>
          <a:lstStyle/>
          <a:p>
            <a:fld id="{EC124A7F-636A-4441-8E5A-F364BBDE539F}" type="datetimeFigureOut">
              <a:rPr lang="en-GB" smtClean="0"/>
              <a:t>15/08/2026</a:t>
            </a:fld>
            <a:endParaRPr lang="en-GB"/>
          </a:p>
        </p:txBody>
      </p:sp>
      <p:sp>
        <p:nvSpPr>
          <p:cNvPr id="8" name="Footer Placeholder 7">
            <a:extLst>
              <a:ext uri="{FF2B5EF4-FFF2-40B4-BE49-F238E27FC236}">
                <a16:creationId xmlns:a16="http://schemas.microsoft.com/office/drawing/2014/main" id="{24DEB390-D3C7-B6B6-0FDD-1C15862CC352}"/>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8C951E1C-B869-A84C-1FD2-09EE11270FBF}"/>
              </a:ext>
            </a:extLst>
          </p:cNvPr>
          <p:cNvSpPr>
            <a:spLocks noGrp="1"/>
          </p:cNvSpPr>
          <p:nvPr>
            <p:ph type="sldNum" sz="quarter" idx="12"/>
          </p:nvPr>
        </p:nvSpPr>
        <p:spPr/>
        <p:txBody>
          <a:bodyPr/>
          <a:lstStyle/>
          <a:p>
            <a:fld id="{2EC73818-8A25-48BB-BD29-7DA87A852273}" type="slidenum">
              <a:rPr lang="en-GB" smtClean="0"/>
              <a:t>‹#›</a:t>
            </a:fld>
            <a:endParaRPr lang="en-GB"/>
          </a:p>
        </p:txBody>
      </p:sp>
    </p:spTree>
    <p:extLst>
      <p:ext uri="{BB962C8B-B14F-4D97-AF65-F5344CB8AC3E}">
        <p14:creationId xmlns:p14="http://schemas.microsoft.com/office/powerpoint/2010/main" val="37670902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CF3720-90FA-8601-91E5-96D1D4022C69}"/>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92137C09-FD56-DEB9-5513-E013049FC1D8}"/>
              </a:ext>
            </a:extLst>
          </p:cNvPr>
          <p:cNvSpPr>
            <a:spLocks noGrp="1"/>
          </p:cNvSpPr>
          <p:nvPr>
            <p:ph type="dt" sz="half" idx="10"/>
          </p:nvPr>
        </p:nvSpPr>
        <p:spPr/>
        <p:txBody>
          <a:bodyPr/>
          <a:lstStyle/>
          <a:p>
            <a:fld id="{EC124A7F-636A-4441-8E5A-F364BBDE539F}" type="datetimeFigureOut">
              <a:rPr lang="en-GB" smtClean="0"/>
              <a:t>15/08/2026</a:t>
            </a:fld>
            <a:endParaRPr lang="en-GB"/>
          </a:p>
        </p:txBody>
      </p:sp>
      <p:sp>
        <p:nvSpPr>
          <p:cNvPr id="4" name="Footer Placeholder 3">
            <a:extLst>
              <a:ext uri="{FF2B5EF4-FFF2-40B4-BE49-F238E27FC236}">
                <a16:creationId xmlns:a16="http://schemas.microsoft.com/office/drawing/2014/main" id="{A2CE7E77-C068-EE6C-F445-948D2A4016F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1F86D30F-74B1-972D-10BA-82831FAA2BE8}"/>
              </a:ext>
            </a:extLst>
          </p:cNvPr>
          <p:cNvSpPr>
            <a:spLocks noGrp="1"/>
          </p:cNvSpPr>
          <p:nvPr>
            <p:ph type="sldNum" sz="quarter" idx="12"/>
          </p:nvPr>
        </p:nvSpPr>
        <p:spPr/>
        <p:txBody>
          <a:bodyPr/>
          <a:lstStyle/>
          <a:p>
            <a:fld id="{2EC73818-8A25-48BB-BD29-7DA87A852273}" type="slidenum">
              <a:rPr lang="en-GB" smtClean="0"/>
              <a:t>‹#›</a:t>
            </a:fld>
            <a:endParaRPr lang="en-GB"/>
          </a:p>
        </p:txBody>
      </p:sp>
    </p:spTree>
    <p:extLst>
      <p:ext uri="{BB962C8B-B14F-4D97-AF65-F5344CB8AC3E}">
        <p14:creationId xmlns:p14="http://schemas.microsoft.com/office/powerpoint/2010/main" val="41682711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D1BBD48-82C0-0606-6E8A-4E2BAAEE1875}"/>
              </a:ext>
            </a:extLst>
          </p:cNvPr>
          <p:cNvSpPr>
            <a:spLocks noGrp="1"/>
          </p:cNvSpPr>
          <p:nvPr>
            <p:ph type="dt" sz="half" idx="10"/>
          </p:nvPr>
        </p:nvSpPr>
        <p:spPr/>
        <p:txBody>
          <a:bodyPr/>
          <a:lstStyle/>
          <a:p>
            <a:fld id="{EC124A7F-636A-4441-8E5A-F364BBDE539F}" type="datetimeFigureOut">
              <a:rPr lang="en-GB" smtClean="0"/>
              <a:t>15/08/2026</a:t>
            </a:fld>
            <a:endParaRPr lang="en-GB"/>
          </a:p>
        </p:txBody>
      </p:sp>
      <p:sp>
        <p:nvSpPr>
          <p:cNvPr id="3" name="Footer Placeholder 2">
            <a:extLst>
              <a:ext uri="{FF2B5EF4-FFF2-40B4-BE49-F238E27FC236}">
                <a16:creationId xmlns:a16="http://schemas.microsoft.com/office/drawing/2014/main" id="{6203D6A2-677E-7BE1-F9C1-7BF8CE44E8F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ADAE27C1-3425-D2E9-E742-9AA9F8C1ED80}"/>
              </a:ext>
            </a:extLst>
          </p:cNvPr>
          <p:cNvSpPr>
            <a:spLocks noGrp="1"/>
          </p:cNvSpPr>
          <p:nvPr>
            <p:ph type="sldNum" sz="quarter" idx="12"/>
          </p:nvPr>
        </p:nvSpPr>
        <p:spPr/>
        <p:txBody>
          <a:bodyPr/>
          <a:lstStyle/>
          <a:p>
            <a:fld id="{2EC73818-8A25-48BB-BD29-7DA87A852273}" type="slidenum">
              <a:rPr lang="en-GB" smtClean="0"/>
              <a:t>‹#›</a:t>
            </a:fld>
            <a:endParaRPr lang="en-GB"/>
          </a:p>
        </p:txBody>
      </p:sp>
    </p:spTree>
    <p:extLst>
      <p:ext uri="{BB962C8B-B14F-4D97-AF65-F5344CB8AC3E}">
        <p14:creationId xmlns:p14="http://schemas.microsoft.com/office/powerpoint/2010/main" val="14431309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FA363B-FDE8-6D98-CABC-7EB514D5A94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E386C82E-7076-2289-BB9D-2D0F42AA195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ADFFB50D-9B05-B0BF-2BD1-B8A68302DF6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0C0FAF6-7BC3-B2E0-8D0B-7A2FCCFF8AE0}"/>
              </a:ext>
            </a:extLst>
          </p:cNvPr>
          <p:cNvSpPr>
            <a:spLocks noGrp="1"/>
          </p:cNvSpPr>
          <p:nvPr>
            <p:ph type="dt" sz="half" idx="10"/>
          </p:nvPr>
        </p:nvSpPr>
        <p:spPr/>
        <p:txBody>
          <a:bodyPr/>
          <a:lstStyle/>
          <a:p>
            <a:fld id="{EC124A7F-636A-4441-8E5A-F364BBDE539F}" type="datetimeFigureOut">
              <a:rPr lang="en-GB" smtClean="0"/>
              <a:t>15/08/2026</a:t>
            </a:fld>
            <a:endParaRPr lang="en-GB"/>
          </a:p>
        </p:txBody>
      </p:sp>
      <p:sp>
        <p:nvSpPr>
          <p:cNvPr id="6" name="Footer Placeholder 5">
            <a:extLst>
              <a:ext uri="{FF2B5EF4-FFF2-40B4-BE49-F238E27FC236}">
                <a16:creationId xmlns:a16="http://schemas.microsoft.com/office/drawing/2014/main" id="{2A11B022-9AF5-7FAF-1AA2-1FF294AA895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54AF446-EFF1-2397-D097-9CF0E0F7E76C}"/>
              </a:ext>
            </a:extLst>
          </p:cNvPr>
          <p:cNvSpPr>
            <a:spLocks noGrp="1"/>
          </p:cNvSpPr>
          <p:nvPr>
            <p:ph type="sldNum" sz="quarter" idx="12"/>
          </p:nvPr>
        </p:nvSpPr>
        <p:spPr/>
        <p:txBody>
          <a:bodyPr/>
          <a:lstStyle/>
          <a:p>
            <a:fld id="{2EC73818-8A25-48BB-BD29-7DA87A852273}" type="slidenum">
              <a:rPr lang="en-GB" smtClean="0"/>
              <a:t>‹#›</a:t>
            </a:fld>
            <a:endParaRPr lang="en-GB"/>
          </a:p>
        </p:txBody>
      </p:sp>
    </p:spTree>
    <p:extLst>
      <p:ext uri="{BB962C8B-B14F-4D97-AF65-F5344CB8AC3E}">
        <p14:creationId xmlns:p14="http://schemas.microsoft.com/office/powerpoint/2010/main" val="10288716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3AFF6B-0A80-1396-AFEC-EB93674EC59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446DEC6D-9AB4-A1CB-DDE3-1E5D82D05D0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32AE6DB1-5C72-4D73-D061-02414F0CF14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A1AB03A-FB7E-F364-5B79-75DCE8E3150C}"/>
              </a:ext>
            </a:extLst>
          </p:cNvPr>
          <p:cNvSpPr>
            <a:spLocks noGrp="1"/>
          </p:cNvSpPr>
          <p:nvPr>
            <p:ph type="dt" sz="half" idx="10"/>
          </p:nvPr>
        </p:nvSpPr>
        <p:spPr/>
        <p:txBody>
          <a:bodyPr/>
          <a:lstStyle/>
          <a:p>
            <a:fld id="{EC124A7F-636A-4441-8E5A-F364BBDE539F}" type="datetimeFigureOut">
              <a:rPr lang="en-GB" smtClean="0"/>
              <a:t>15/08/2026</a:t>
            </a:fld>
            <a:endParaRPr lang="en-GB"/>
          </a:p>
        </p:txBody>
      </p:sp>
      <p:sp>
        <p:nvSpPr>
          <p:cNvPr id="6" name="Footer Placeholder 5">
            <a:extLst>
              <a:ext uri="{FF2B5EF4-FFF2-40B4-BE49-F238E27FC236}">
                <a16:creationId xmlns:a16="http://schemas.microsoft.com/office/drawing/2014/main" id="{2BF66DF0-D91F-75C8-F105-EEE912E67ED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2202980-0966-BFF9-1935-9F76258559E5}"/>
              </a:ext>
            </a:extLst>
          </p:cNvPr>
          <p:cNvSpPr>
            <a:spLocks noGrp="1"/>
          </p:cNvSpPr>
          <p:nvPr>
            <p:ph type="sldNum" sz="quarter" idx="12"/>
          </p:nvPr>
        </p:nvSpPr>
        <p:spPr/>
        <p:txBody>
          <a:bodyPr/>
          <a:lstStyle/>
          <a:p>
            <a:fld id="{2EC73818-8A25-48BB-BD29-7DA87A852273}" type="slidenum">
              <a:rPr lang="en-GB" smtClean="0"/>
              <a:t>‹#›</a:t>
            </a:fld>
            <a:endParaRPr lang="en-GB"/>
          </a:p>
        </p:txBody>
      </p:sp>
    </p:spTree>
    <p:extLst>
      <p:ext uri="{BB962C8B-B14F-4D97-AF65-F5344CB8AC3E}">
        <p14:creationId xmlns:p14="http://schemas.microsoft.com/office/powerpoint/2010/main" val="42867182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99130D-D6DE-68A5-940C-6888DEB038D3}"/>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B0E0D19-9823-34E2-350B-2A94809C8AA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A8DCECB-6880-5C4C-B7DF-EEE2D0DB5EE6}"/>
              </a:ext>
            </a:extLst>
          </p:cNvPr>
          <p:cNvSpPr>
            <a:spLocks noGrp="1"/>
          </p:cNvSpPr>
          <p:nvPr>
            <p:ph type="dt" sz="half" idx="10"/>
          </p:nvPr>
        </p:nvSpPr>
        <p:spPr/>
        <p:txBody>
          <a:bodyPr/>
          <a:lstStyle/>
          <a:p>
            <a:fld id="{EC124A7F-636A-4441-8E5A-F364BBDE539F}" type="datetimeFigureOut">
              <a:rPr lang="en-GB" smtClean="0"/>
              <a:t>15/08/2026</a:t>
            </a:fld>
            <a:endParaRPr lang="en-GB"/>
          </a:p>
        </p:txBody>
      </p:sp>
      <p:sp>
        <p:nvSpPr>
          <p:cNvPr id="5" name="Footer Placeholder 4">
            <a:extLst>
              <a:ext uri="{FF2B5EF4-FFF2-40B4-BE49-F238E27FC236}">
                <a16:creationId xmlns:a16="http://schemas.microsoft.com/office/drawing/2014/main" id="{D8CD72A0-7EF8-5FFA-0D80-D821977C517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0CF0812-A2D1-8EFC-7F4E-A851BDE2CBE7}"/>
              </a:ext>
            </a:extLst>
          </p:cNvPr>
          <p:cNvSpPr>
            <a:spLocks noGrp="1"/>
          </p:cNvSpPr>
          <p:nvPr>
            <p:ph type="sldNum" sz="quarter" idx="12"/>
          </p:nvPr>
        </p:nvSpPr>
        <p:spPr/>
        <p:txBody>
          <a:bodyPr/>
          <a:lstStyle/>
          <a:p>
            <a:fld id="{2EC73818-8A25-48BB-BD29-7DA87A852273}" type="slidenum">
              <a:rPr lang="en-GB" smtClean="0"/>
              <a:t>‹#›</a:t>
            </a:fld>
            <a:endParaRPr lang="en-GB"/>
          </a:p>
        </p:txBody>
      </p:sp>
    </p:spTree>
    <p:extLst>
      <p:ext uri="{BB962C8B-B14F-4D97-AF65-F5344CB8AC3E}">
        <p14:creationId xmlns:p14="http://schemas.microsoft.com/office/powerpoint/2010/main" val="11515931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A579629-CB8B-5320-5332-BE118258F92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C83A5D5-D791-311E-1BD7-4A1A8D6FF60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1B28D98-1A00-7902-0DAA-A4837DF8AF76}"/>
              </a:ext>
            </a:extLst>
          </p:cNvPr>
          <p:cNvSpPr>
            <a:spLocks noGrp="1"/>
          </p:cNvSpPr>
          <p:nvPr>
            <p:ph type="dt" sz="half" idx="10"/>
          </p:nvPr>
        </p:nvSpPr>
        <p:spPr/>
        <p:txBody>
          <a:bodyPr/>
          <a:lstStyle/>
          <a:p>
            <a:fld id="{EC124A7F-636A-4441-8E5A-F364BBDE539F}" type="datetimeFigureOut">
              <a:rPr lang="en-GB" smtClean="0"/>
              <a:t>15/08/2026</a:t>
            </a:fld>
            <a:endParaRPr lang="en-GB"/>
          </a:p>
        </p:txBody>
      </p:sp>
      <p:sp>
        <p:nvSpPr>
          <p:cNvPr id="5" name="Footer Placeholder 4">
            <a:extLst>
              <a:ext uri="{FF2B5EF4-FFF2-40B4-BE49-F238E27FC236}">
                <a16:creationId xmlns:a16="http://schemas.microsoft.com/office/drawing/2014/main" id="{DA9B3B61-EE05-CA59-DE59-1BE7DE3B808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B5DBD0B-42AD-CA6E-3B63-48479505C41D}"/>
              </a:ext>
            </a:extLst>
          </p:cNvPr>
          <p:cNvSpPr>
            <a:spLocks noGrp="1"/>
          </p:cNvSpPr>
          <p:nvPr>
            <p:ph type="sldNum" sz="quarter" idx="12"/>
          </p:nvPr>
        </p:nvSpPr>
        <p:spPr/>
        <p:txBody>
          <a:bodyPr/>
          <a:lstStyle/>
          <a:p>
            <a:fld id="{2EC73818-8A25-48BB-BD29-7DA87A852273}" type="slidenum">
              <a:rPr lang="en-GB" smtClean="0"/>
              <a:t>‹#›</a:t>
            </a:fld>
            <a:endParaRPr lang="en-GB"/>
          </a:p>
        </p:txBody>
      </p:sp>
    </p:spTree>
    <p:extLst>
      <p:ext uri="{BB962C8B-B14F-4D97-AF65-F5344CB8AC3E}">
        <p14:creationId xmlns:p14="http://schemas.microsoft.com/office/powerpoint/2010/main" val="19963251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659CC87-9A85-48E2-704A-7C6B0CD805E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1FCC6C5-C2D4-C53B-6875-BA48D7D1055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35FC00C-BEF3-76A3-7FE5-3552E1A82B5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C124A7F-636A-4441-8E5A-F364BBDE539F}" type="datetimeFigureOut">
              <a:rPr lang="en-GB" smtClean="0"/>
              <a:t>15/08/2026</a:t>
            </a:fld>
            <a:endParaRPr lang="en-GB"/>
          </a:p>
        </p:txBody>
      </p:sp>
      <p:sp>
        <p:nvSpPr>
          <p:cNvPr id="5" name="Footer Placeholder 4">
            <a:extLst>
              <a:ext uri="{FF2B5EF4-FFF2-40B4-BE49-F238E27FC236}">
                <a16:creationId xmlns:a16="http://schemas.microsoft.com/office/drawing/2014/main" id="{86FEA737-F782-54F3-378D-4DBF8074432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8FCCA97C-2375-E488-470B-F779F9ED560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EC73818-8A25-48BB-BD29-7DA87A852273}" type="slidenum">
              <a:rPr lang="en-GB" smtClean="0"/>
              <a:t>‹#›</a:t>
            </a:fld>
            <a:endParaRPr lang="en-GB"/>
          </a:p>
        </p:txBody>
      </p:sp>
    </p:spTree>
    <p:extLst>
      <p:ext uri="{BB962C8B-B14F-4D97-AF65-F5344CB8AC3E}">
        <p14:creationId xmlns:p14="http://schemas.microsoft.com/office/powerpoint/2010/main" val="289706794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2508E7-EE09-3285-416C-4FC3E6676B94}"/>
              </a:ext>
            </a:extLst>
          </p:cNvPr>
          <p:cNvSpPr>
            <a:spLocks noGrp="1"/>
          </p:cNvSpPr>
          <p:nvPr>
            <p:ph type="ctrTitle"/>
          </p:nvPr>
        </p:nvSpPr>
        <p:spPr>
          <a:xfrm>
            <a:off x="1639614" y="2283514"/>
            <a:ext cx="9144000" cy="1155646"/>
          </a:xfrm>
        </p:spPr>
        <p:txBody>
          <a:bodyPr>
            <a:normAutofit/>
          </a:bodyPr>
          <a:lstStyle/>
          <a:p>
            <a:r>
              <a:rPr lang="en-GB" sz="5400" b="1" dirty="0">
                <a:solidFill>
                  <a:srgbClr val="00B0F0"/>
                </a:solidFill>
              </a:rPr>
              <a:t>Assessment Task 2</a:t>
            </a:r>
          </a:p>
        </p:txBody>
      </p:sp>
      <p:sp>
        <p:nvSpPr>
          <p:cNvPr id="3" name="Subtitle 2">
            <a:extLst>
              <a:ext uri="{FF2B5EF4-FFF2-40B4-BE49-F238E27FC236}">
                <a16:creationId xmlns:a16="http://schemas.microsoft.com/office/drawing/2014/main" id="{C7983A45-ACFA-A201-DF55-C3FDC03B715B}"/>
              </a:ext>
            </a:extLst>
          </p:cNvPr>
          <p:cNvSpPr>
            <a:spLocks noGrp="1"/>
          </p:cNvSpPr>
          <p:nvPr>
            <p:ph type="subTitle" idx="1"/>
          </p:nvPr>
        </p:nvSpPr>
        <p:spPr>
          <a:xfrm>
            <a:off x="1524000" y="4102154"/>
            <a:ext cx="9144000" cy="1655762"/>
          </a:xfrm>
        </p:spPr>
        <p:txBody>
          <a:bodyPr/>
          <a:lstStyle/>
          <a:p>
            <a:r>
              <a:rPr lang="en-GB" b="1" dirty="0"/>
              <a:t>Presentation Template</a:t>
            </a:r>
          </a:p>
        </p:txBody>
      </p:sp>
      <p:sp>
        <p:nvSpPr>
          <p:cNvPr id="4" name="TextBox 3">
            <a:extLst>
              <a:ext uri="{FF2B5EF4-FFF2-40B4-BE49-F238E27FC236}">
                <a16:creationId xmlns:a16="http://schemas.microsoft.com/office/drawing/2014/main" id="{53777F1C-B44B-A193-8A06-0E783FADF3A6}"/>
              </a:ext>
            </a:extLst>
          </p:cNvPr>
          <p:cNvSpPr txBox="1"/>
          <p:nvPr/>
        </p:nvSpPr>
        <p:spPr>
          <a:xfrm>
            <a:off x="1240221" y="519028"/>
            <a:ext cx="9543393" cy="923330"/>
          </a:xfrm>
          <a:prstGeom prst="rect">
            <a:avLst/>
          </a:prstGeom>
          <a:noFill/>
        </p:spPr>
        <p:txBody>
          <a:bodyPr wrap="square" rtlCol="0">
            <a:spAutoFit/>
          </a:bodyPr>
          <a:lstStyle/>
          <a:p>
            <a:pPr algn="ctr"/>
            <a:r>
              <a:rPr lang="en-GB" sz="5400" dirty="0"/>
              <a:t>Enterprise and Entrepreneurship</a:t>
            </a:r>
          </a:p>
        </p:txBody>
      </p:sp>
    </p:spTree>
    <p:extLst>
      <p:ext uri="{BB962C8B-B14F-4D97-AF65-F5344CB8AC3E}">
        <p14:creationId xmlns:p14="http://schemas.microsoft.com/office/powerpoint/2010/main" val="40090873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EA1C7D-490A-FCDC-5862-E6085BB38967}"/>
              </a:ext>
            </a:extLst>
          </p:cNvPr>
          <p:cNvSpPr>
            <a:spLocks noGrp="1"/>
          </p:cNvSpPr>
          <p:nvPr>
            <p:ph type="title"/>
          </p:nvPr>
        </p:nvSpPr>
        <p:spPr>
          <a:xfrm>
            <a:off x="838200" y="1416761"/>
            <a:ext cx="10515600" cy="1325563"/>
          </a:xfrm>
        </p:spPr>
        <p:txBody>
          <a:bodyPr/>
          <a:lstStyle/>
          <a:p>
            <a:pPr algn="ctr"/>
            <a:r>
              <a:rPr lang="en-GB" dirty="0"/>
              <a:t>Business Plan</a:t>
            </a:r>
          </a:p>
        </p:txBody>
      </p:sp>
      <p:sp>
        <p:nvSpPr>
          <p:cNvPr id="3" name="Content Placeholder 2">
            <a:extLst>
              <a:ext uri="{FF2B5EF4-FFF2-40B4-BE49-F238E27FC236}">
                <a16:creationId xmlns:a16="http://schemas.microsoft.com/office/drawing/2014/main" id="{35B39730-A320-D7B7-CFA7-FEBDED203380}"/>
              </a:ext>
            </a:extLst>
          </p:cNvPr>
          <p:cNvSpPr>
            <a:spLocks noGrp="1"/>
          </p:cNvSpPr>
          <p:nvPr>
            <p:ph idx="1"/>
          </p:nvPr>
        </p:nvSpPr>
        <p:spPr>
          <a:xfrm>
            <a:off x="838200" y="3055335"/>
            <a:ext cx="10515600" cy="2672803"/>
          </a:xfrm>
        </p:spPr>
        <p:txBody>
          <a:bodyPr>
            <a:normAutofit/>
          </a:bodyPr>
          <a:lstStyle/>
          <a:p>
            <a:r>
              <a:rPr lang="en-GB" b="1" dirty="0"/>
              <a:t>Student id: 2507978</a:t>
            </a:r>
            <a:endParaRPr lang="en-GB" dirty="0"/>
          </a:p>
          <a:p>
            <a:r>
              <a:rPr lang="en-GB" b="1" dirty="0"/>
              <a:t>Student name: Leon Hughes</a:t>
            </a:r>
            <a:endParaRPr lang="en-GB" dirty="0"/>
          </a:p>
          <a:p>
            <a:r>
              <a:rPr lang="en-GB" b="1" dirty="0"/>
              <a:t>Lecturer: Thomas Adeyemi </a:t>
            </a:r>
          </a:p>
          <a:p>
            <a:r>
              <a:rPr lang="en-GB" b="1" dirty="0"/>
              <a:t>Enterprise and Entrepreneurship (LCLM4006_LON)</a:t>
            </a:r>
          </a:p>
          <a:p>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endParaRPr lang="en-GB" dirty="0"/>
          </a:p>
        </p:txBody>
      </p:sp>
      <p:sp>
        <p:nvSpPr>
          <p:cNvPr id="4" name="TextBox 3">
            <a:extLst>
              <a:ext uri="{FF2B5EF4-FFF2-40B4-BE49-F238E27FC236}">
                <a16:creationId xmlns:a16="http://schemas.microsoft.com/office/drawing/2014/main" id="{34A4051A-3539-8A3B-0EEC-8B49820AF427}"/>
              </a:ext>
            </a:extLst>
          </p:cNvPr>
          <p:cNvSpPr txBox="1"/>
          <p:nvPr/>
        </p:nvSpPr>
        <p:spPr>
          <a:xfrm>
            <a:off x="1471448" y="851338"/>
            <a:ext cx="3462615" cy="584775"/>
          </a:xfrm>
          <a:prstGeom prst="rect">
            <a:avLst/>
          </a:prstGeom>
          <a:noFill/>
        </p:spPr>
        <p:txBody>
          <a:bodyPr wrap="none" rtlCol="0">
            <a:spAutoFit/>
          </a:bodyPr>
          <a:lstStyle/>
          <a:p>
            <a:r>
              <a:rPr lang="en-GB" sz="3200" b="1" dirty="0"/>
              <a:t>Slide 1 - cover page</a:t>
            </a:r>
          </a:p>
        </p:txBody>
      </p:sp>
    </p:spTree>
    <p:extLst>
      <p:ext uri="{BB962C8B-B14F-4D97-AF65-F5344CB8AC3E}">
        <p14:creationId xmlns:p14="http://schemas.microsoft.com/office/powerpoint/2010/main" val="3832191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EBD14DB-EC94-B394-2340-BDCEC7C1CCFB}"/>
              </a:ext>
            </a:extLst>
          </p:cNvPr>
          <p:cNvSpPr>
            <a:spLocks noGrp="1"/>
          </p:cNvSpPr>
          <p:nvPr>
            <p:ph idx="1"/>
          </p:nvPr>
        </p:nvSpPr>
        <p:spPr/>
        <p:txBody>
          <a:bodyPr>
            <a:normAutofit fontScale="62500" lnSpcReduction="20000"/>
          </a:bodyPr>
          <a:lstStyle/>
          <a:p>
            <a:r>
              <a:rPr lang="en-GB" dirty="0"/>
              <a:t>Introduce yourself.</a:t>
            </a:r>
          </a:p>
          <a:p>
            <a:endParaRPr lang="en-GB" dirty="0"/>
          </a:p>
          <a:p>
            <a:r>
              <a:rPr lang="en-GB" dirty="0"/>
              <a:t>This presentation introduces the core purpose of my marketing business: helping organisations that struggle to find the time, expertise, or consistency to promote themselves effectively. Whether it’s small businesses caught up in daily operations or larger companies with gaps between departments, marketing often gets overlooked. My role is to step in as a dedicated partner, delivering strategic, reliable, and results‑driven support that keeps brands visible and growing.</a:t>
            </a:r>
          </a:p>
          <a:p>
            <a:r>
              <a:rPr lang="en-GB" dirty="0"/>
              <a:t>I’ll walk you through how my services—social media management, content creation, digital advertising, branding, and targeted outreach—help businesses attract customers, strengthen their reputation, and stay competitive. By combining creativity with data‑driven strategy, I provide marketing that’s professional, consistent, and tailored to each client’s goals and audience.</a:t>
            </a:r>
          </a:p>
          <a:p>
            <a:r>
              <a:rPr lang="en-GB" dirty="0"/>
              <a:t>You’ll also see my mission: giving businesses more time to focus on what they do best while I handle the marketing that moves them forward. With flexible packages, clear communication, and measurable results, I position my company as the go‑to partner for entrepreneurs and established brands needing dependable support without the cost of an in‑house team.</a:t>
            </a:r>
          </a:p>
          <a:p>
            <a:r>
              <a:rPr lang="en-GB" dirty="0"/>
              <a:t>Finally, I’ll share my vision—to become a trusted marketing provider across the UK, known for reliability, innovation, and helping businesses unlock their full potential through powerful, consistent, strategic marketing.</a:t>
            </a:r>
          </a:p>
          <a:p>
            <a:pPr marL="0" indent="0">
              <a:buNone/>
            </a:pPr>
            <a:endParaRPr lang="en-GB" dirty="0"/>
          </a:p>
        </p:txBody>
      </p:sp>
      <p:sp>
        <p:nvSpPr>
          <p:cNvPr id="4" name="TextBox 3">
            <a:extLst>
              <a:ext uri="{FF2B5EF4-FFF2-40B4-BE49-F238E27FC236}">
                <a16:creationId xmlns:a16="http://schemas.microsoft.com/office/drawing/2014/main" id="{37957E82-7305-647C-4919-676C7AE35DAB}"/>
              </a:ext>
            </a:extLst>
          </p:cNvPr>
          <p:cNvSpPr txBox="1"/>
          <p:nvPr/>
        </p:nvSpPr>
        <p:spPr>
          <a:xfrm>
            <a:off x="977461" y="681037"/>
            <a:ext cx="2309478" cy="1077218"/>
          </a:xfrm>
          <a:prstGeom prst="rect">
            <a:avLst/>
          </a:prstGeom>
          <a:noFill/>
        </p:spPr>
        <p:txBody>
          <a:bodyPr wrap="none" rtlCol="0">
            <a:spAutoFit/>
          </a:bodyPr>
          <a:lstStyle/>
          <a:p>
            <a:r>
              <a:rPr lang="en-GB" sz="3200" b="1" i="0" dirty="0">
                <a:effectLst/>
                <a:latin typeface="Söhne"/>
              </a:rPr>
              <a:t>Introduction</a:t>
            </a:r>
            <a:endParaRPr lang="en-GB" sz="3200" dirty="0"/>
          </a:p>
          <a:p>
            <a:endParaRPr lang="en-GB" sz="3200" b="1" dirty="0"/>
          </a:p>
        </p:txBody>
      </p:sp>
    </p:spTree>
    <p:extLst>
      <p:ext uri="{BB962C8B-B14F-4D97-AF65-F5344CB8AC3E}">
        <p14:creationId xmlns:p14="http://schemas.microsoft.com/office/powerpoint/2010/main" val="3551827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95E1903-7C68-2C6F-2D1E-D8A37D30E636}"/>
              </a:ext>
            </a:extLst>
          </p:cNvPr>
          <p:cNvSpPr>
            <a:spLocks noGrp="1"/>
          </p:cNvSpPr>
          <p:nvPr>
            <p:ph idx="1"/>
          </p:nvPr>
        </p:nvSpPr>
        <p:spPr/>
        <p:txBody>
          <a:bodyPr>
            <a:normAutofit fontScale="92500" lnSpcReduction="20000"/>
          </a:bodyPr>
          <a:lstStyle/>
          <a:p>
            <a:r>
              <a:rPr lang="en-GB"/>
              <a:t>My business provides done‑for‑you marketing support for companies that don’t have the time, expertise, or consistency to promote themselves effectively. I offer a full suite of services—including social media management, content creation, digital advertising, branding, and targeted outreach—designed to help businesses attract customers, build their reputation, and grow.</a:t>
            </a:r>
          </a:p>
          <a:p>
            <a:r>
              <a:rPr lang="en-GB"/>
              <a:t>In simple terms: I handle the marketing, so businesses can focus on what they do best.</a:t>
            </a:r>
          </a:p>
          <a:p>
            <a:pPr marL="0" indent="0">
              <a:buNone/>
            </a:pPr>
            <a:r>
              <a:rPr lang="en-GB"/>
              <a:t>Businesses today struggle with consistent, high‑quality marketing because they lack time, expertise, or dedicated staff. My service fills that gap by providing professional, reliable, done‑for‑you marketing support that keeps brands visible, competitive, and growing. I give businesses the consistency and strategy they can’t maintain on their own—at a fraction of the cost of hiring in‑house.</a:t>
            </a:r>
          </a:p>
          <a:p>
            <a:pPr marL="0" indent="0">
              <a:buNone/>
            </a:pPr>
            <a:endParaRPr lang="en-GB" dirty="0"/>
          </a:p>
        </p:txBody>
      </p:sp>
      <p:sp>
        <p:nvSpPr>
          <p:cNvPr id="4" name="TextBox 3">
            <a:extLst>
              <a:ext uri="{FF2B5EF4-FFF2-40B4-BE49-F238E27FC236}">
                <a16:creationId xmlns:a16="http://schemas.microsoft.com/office/drawing/2014/main" id="{0A16EA78-2872-4151-ACDE-85DE92917660}"/>
              </a:ext>
            </a:extLst>
          </p:cNvPr>
          <p:cNvSpPr txBox="1"/>
          <p:nvPr/>
        </p:nvSpPr>
        <p:spPr>
          <a:xfrm>
            <a:off x="540581" y="609917"/>
            <a:ext cx="7181197" cy="584775"/>
          </a:xfrm>
          <a:prstGeom prst="rect">
            <a:avLst/>
          </a:prstGeom>
          <a:noFill/>
        </p:spPr>
        <p:txBody>
          <a:bodyPr wrap="none" rtlCol="0">
            <a:spAutoFit/>
          </a:bodyPr>
          <a:lstStyle/>
          <a:p>
            <a:r>
              <a:rPr lang="en-GB" sz="3200" b="1"/>
              <a:t>Section 1 - </a:t>
            </a:r>
            <a:r>
              <a:rPr lang="en-GB" sz="3200" b="1" i="0">
                <a:effectLst/>
                <a:latin typeface="Söhne"/>
              </a:rPr>
              <a:t>Overview of the Business Idea</a:t>
            </a:r>
            <a:endParaRPr lang="en-GB" sz="3200" b="1" dirty="0"/>
          </a:p>
        </p:txBody>
      </p:sp>
    </p:spTree>
    <p:extLst>
      <p:ext uri="{BB962C8B-B14F-4D97-AF65-F5344CB8AC3E}">
        <p14:creationId xmlns:p14="http://schemas.microsoft.com/office/powerpoint/2010/main" val="143485390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156C52F-D988-84DD-FE73-C0508DC81AED}"/>
              </a:ext>
            </a:extLst>
          </p:cNvPr>
          <p:cNvSpPr>
            <a:spLocks noGrp="1"/>
          </p:cNvSpPr>
          <p:nvPr>
            <p:ph idx="1"/>
          </p:nvPr>
        </p:nvSpPr>
        <p:spPr>
          <a:xfrm>
            <a:off x="732064" y="1352096"/>
            <a:ext cx="10515600" cy="4739767"/>
          </a:xfrm>
        </p:spPr>
        <p:txBody>
          <a:bodyPr>
            <a:normAutofit fontScale="92500" lnSpcReduction="20000"/>
          </a:bodyPr>
          <a:lstStyle/>
          <a:p>
            <a:endParaRPr lang="en-GB"/>
          </a:p>
          <a:p>
            <a:pPr marL="514350" indent="-514350">
              <a:buFont typeface="+mj-lt"/>
              <a:buAutoNum type="arabicPeriod"/>
            </a:pPr>
            <a:r>
              <a:rPr lang="en-GB"/>
              <a:t>My startup will operate as a </a:t>
            </a:r>
            <a:r>
              <a:rPr lang="en-GB" b="1"/>
              <a:t>Limited Company (Ltd)</a:t>
            </a:r>
            <a:r>
              <a:rPr lang="en-GB"/>
              <a:t>. This structure gives me professional credibility, protects my personal assets, and supports long‑term growth. It also aligns with my goal of scaling into a trusted UK‑wide marketing provider, making it easier to work with larger clients, hire staff, and expand services as the business grows.</a:t>
            </a:r>
          </a:p>
          <a:p>
            <a:pPr marL="0" indent="0">
              <a:buNone/>
            </a:pPr>
            <a:endParaRPr lang="en-GB"/>
          </a:p>
          <a:p>
            <a:pPr marL="0" indent="0">
              <a:buNone/>
            </a:pPr>
            <a:r>
              <a:rPr lang="en-GB"/>
              <a:t>My business operates with a simple, clear structure. As the Founder and Marketing Lead, I oversee strategy, client relationships, service delivery, and overall business growth. Supporting roles—such as content creation, social media management, and advertising support—are organised beneath this lead position to ensure smooth workflow and consistent results.</a:t>
            </a:r>
            <a:br>
              <a:rPr lang="en-GB"/>
            </a:br>
            <a:br>
              <a:rPr lang="en-GB"/>
            </a:br>
            <a:endParaRPr lang="en-GB"/>
          </a:p>
          <a:p>
            <a:endParaRPr lang="en-GB" dirty="0"/>
          </a:p>
        </p:txBody>
      </p:sp>
      <p:sp>
        <p:nvSpPr>
          <p:cNvPr id="4" name="TextBox 3">
            <a:extLst>
              <a:ext uri="{FF2B5EF4-FFF2-40B4-BE49-F238E27FC236}">
                <a16:creationId xmlns:a16="http://schemas.microsoft.com/office/drawing/2014/main" id="{B64F5224-38DF-9A0E-ED62-37C8785B3FBD}"/>
              </a:ext>
            </a:extLst>
          </p:cNvPr>
          <p:cNvSpPr txBox="1"/>
          <p:nvPr/>
        </p:nvSpPr>
        <p:spPr>
          <a:xfrm>
            <a:off x="838200" y="681037"/>
            <a:ext cx="11030712" cy="1077218"/>
          </a:xfrm>
          <a:prstGeom prst="rect">
            <a:avLst/>
          </a:prstGeom>
          <a:noFill/>
        </p:spPr>
        <p:txBody>
          <a:bodyPr wrap="square" rtlCol="0">
            <a:spAutoFit/>
          </a:bodyPr>
          <a:lstStyle/>
          <a:p>
            <a:r>
              <a:rPr lang="en-GB" sz="3200" b="1"/>
              <a:t>Section 2 - </a:t>
            </a:r>
            <a:r>
              <a:rPr lang="en-GB" sz="3200"/>
              <a:t>Legal Format and Management Structure</a:t>
            </a:r>
          </a:p>
          <a:p>
            <a:endParaRPr lang="en-GB" sz="3200" b="1" dirty="0"/>
          </a:p>
        </p:txBody>
      </p:sp>
    </p:spTree>
    <p:extLst>
      <p:ext uri="{BB962C8B-B14F-4D97-AF65-F5344CB8AC3E}">
        <p14:creationId xmlns:p14="http://schemas.microsoft.com/office/powerpoint/2010/main" val="4166940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3" name="Rectangle 32">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13" name="Content Placeholder 12">
            <a:extLst>
              <a:ext uri="{FF2B5EF4-FFF2-40B4-BE49-F238E27FC236}">
                <a16:creationId xmlns:a16="http://schemas.microsoft.com/office/drawing/2014/main" id="{79B30DA1-2BCA-6C18-5955-FC59DFC8C22D}"/>
              </a:ext>
            </a:extLst>
          </p:cNvPr>
          <p:cNvPicPr>
            <a:picLocks noGrp="1" noChangeAspect="1"/>
          </p:cNvPicPr>
          <p:nvPr>
            <p:ph idx="1"/>
          </p:nvPr>
        </p:nvPicPr>
        <p:blipFill>
          <a:blip r:embed="rId3"/>
          <a:srcRect b="461"/>
          <a:stretch>
            <a:fillRect/>
          </a:stretch>
        </p:blipFill>
        <p:spPr>
          <a:xfrm>
            <a:off x="20" y="21602"/>
            <a:ext cx="12191980" cy="6856718"/>
          </a:xfrm>
          <a:prstGeom prst="rect">
            <a:avLst/>
          </a:prstGeom>
        </p:spPr>
      </p:pic>
      <p:sp>
        <p:nvSpPr>
          <p:cNvPr id="4" name="Slide Number Placeholder 3">
            <a:extLst>
              <a:ext uri="{FF2B5EF4-FFF2-40B4-BE49-F238E27FC236}">
                <a16:creationId xmlns:a16="http://schemas.microsoft.com/office/drawing/2014/main" id="{A6085429-DA6B-D929-A9B1-EA640DF4F5BC}"/>
              </a:ext>
            </a:extLst>
          </p:cNvPr>
          <p:cNvSpPr>
            <a:spLocks noGrp="1"/>
          </p:cNvSpPr>
          <p:nvPr>
            <p:ph type="sldNum" sz="quarter" idx="12"/>
          </p:nvPr>
        </p:nvSpPr>
        <p:spPr>
          <a:xfrm>
            <a:off x="8610600" y="6356350"/>
            <a:ext cx="2743200" cy="365125"/>
          </a:xfrm>
        </p:spPr>
        <p:txBody>
          <a:bodyPr vert="horz" lIns="91440" tIns="45720" rIns="91440" bIns="45720" rtlCol="0" anchor="ctr">
            <a:normAutofit/>
          </a:bodyPr>
          <a:lstStyle/>
          <a:p>
            <a:pPr>
              <a:spcAft>
                <a:spcPts val="600"/>
              </a:spcAft>
              <a:defRPr/>
            </a:pPr>
            <a:fld id="{C3F65BB1-9206-4D7F-97F9-47DCC7DC6334}" type="slidenum">
              <a:rPr lang="en-US">
                <a:solidFill>
                  <a:srgbClr val="FFFFFF"/>
                </a:solidFill>
              </a:rPr>
              <a:pPr>
                <a:spcAft>
                  <a:spcPts val="600"/>
                </a:spcAft>
                <a:defRPr/>
              </a:pPr>
              <a:t>6</a:t>
            </a:fld>
            <a:endParaRPr lang="en-US">
              <a:solidFill>
                <a:srgbClr val="FFFFFF"/>
              </a:solidFill>
            </a:endParaRPr>
          </a:p>
        </p:txBody>
      </p:sp>
      <p:sp>
        <p:nvSpPr>
          <p:cNvPr id="3" name="TextBox 2">
            <a:extLst>
              <a:ext uri="{FF2B5EF4-FFF2-40B4-BE49-F238E27FC236}">
                <a16:creationId xmlns:a16="http://schemas.microsoft.com/office/drawing/2014/main" id="{B6CE5A2A-49E8-A46F-103B-3028DB094F2C}"/>
              </a:ext>
            </a:extLst>
          </p:cNvPr>
          <p:cNvSpPr txBox="1"/>
          <p:nvPr/>
        </p:nvSpPr>
        <p:spPr>
          <a:xfrm>
            <a:off x="1100051" y="4072043"/>
            <a:ext cx="10058400" cy="1282707"/>
          </a:xfrm>
          <a:prstGeom prst="rect">
            <a:avLst/>
          </a:prstGeom>
          <a:effectLst>
            <a:outerShdw blurRad="50800" dist="38100" dir="2700000" algn="tl" rotWithShape="0">
              <a:prstClr val="black">
                <a:alpha val="40000"/>
              </a:prstClr>
            </a:outerShdw>
          </a:effectLst>
        </p:spPr>
        <p:txBody>
          <a:bodyPr vert="horz" lIns="91440" tIns="45720" rIns="91440" bIns="45720" rtlCol="0">
            <a:normAutofit/>
          </a:bodyPr>
          <a:lstStyle/>
          <a:p>
            <a:pPr algn="ctr">
              <a:lnSpc>
                <a:spcPct val="90000"/>
              </a:lnSpc>
              <a:spcBef>
                <a:spcPts val="1000"/>
              </a:spcBef>
            </a:pPr>
            <a:endParaRPr lang="en-US" sz="2400" dirty="0">
              <a:solidFill>
                <a:srgbClr val="FFFFFF"/>
              </a:solidFill>
            </a:endParaRPr>
          </a:p>
        </p:txBody>
      </p:sp>
    </p:spTree>
    <p:extLst>
      <p:ext uri="{BB962C8B-B14F-4D97-AF65-F5344CB8AC3E}">
        <p14:creationId xmlns:p14="http://schemas.microsoft.com/office/powerpoint/2010/main" val="364850480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B867FF-FC45-48F7-8104-F89BE54909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8BB56887-D0D5-4F0C-9E19-7247EB83C8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V="1">
            <a:off x="555710" y="2183223"/>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TextBox 2">
            <a:extLst>
              <a:ext uri="{FF2B5EF4-FFF2-40B4-BE49-F238E27FC236}">
                <a16:creationId xmlns:a16="http://schemas.microsoft.com/office/drawing/2014/main" id="{85BF6541-B0FA-9297-3DE4-B13C722629AE}"/>
              </a:ext>
            </a:extLst>
          </p:cNvPr>
          <p:cNvSpPr txBox="1"/>
          <p:nvPr/>
        </p:nvSpPr>
        <p:spPr>
          <a:xfrm>
            <a:off x="838200" y="477998"/>
            <a:ext cx="10515600" cy="5698965"/>
          </a:xfrm>
          <a:prstGeom prst="rect">
            <a:avLst/>
          </a:prstGeom>
        </p:spPr>
        <p:txBody>
          <a:bodyPr vert="horz" lIns="91440" tIns="45720" rIns="91440" bIns="45720" rtlCol="0">
            <a:noAutofit/>
          </a:bodyPr>
          <a:lstStyle/>
          <a:p>
            <a:pPr indent="-228600">
              <a:lnSpc>
                <a:spcPct val="90000"/>
              </a:lnSpc>
              <a:spcAft>
                <a:spcPts val="600"/>
              </a:spcAft>
              <a:buFont typeface="Arial" panose="020B0604020202020204" pitchFamily="34" charset="0"/>
              <a:buChar char="•"/>
            </a:pPr>
            <a:r>
              <a:rPr lang="en-US" b="1"/>
              <a:t>Political</a:t>
            </a:r>
            <a:r>
              <a:rPr lang="en-US"/>
              <a:t> Brexit and changing government policies influence marketing regulations and business confidence.</a:t>
            </a:r>
          </a:p>
          <a:p>
            <a:pPr indent="-228600">
              <a:lnSpc>
                <a:spcPct val="90000"/>
              </a:lnSpc>
              <a:spcAft>
                <a:spcPts val="600"/>
              </a:spcAft>
              <a:buFont typeface="Arial" panose="020B0604020202020204" pitchFamily="34" charset="0"/>
              <a:buChar char="•"/>
            </a:pPr>
            <a:r>
              <a:rPr lang="en-US" b="1"/>
              <a:t>Economic</a:t>
            </a:r>
            <a:r>
              <a:rPr lang="en-US"/>
              <a:t> Interest rates, inflation, and consumer spending affect how much businesses invest in marketing.</a:t>
            </a:r>
          </a:p>
          <a:p>
            <a:pPr indent="-228600">
              <a:lnSpc>
                <a:spcPct val="90000"/>
              </a:lnSpc>
              <a:spcAft>
                <a:spcPts val="600"/>
              </a:spcAft>
              <a:buFont typeface="Arial" panose="020B0604020202020204" pitchFamily="34" charset="0"/>
              <a:buChar char="•"/>
            </a:pPr>
            <a:r>
              <a:rPr lang="en-US" b="1"/>
              <a:t>Social</a:t>
            </a:r>
            <a:r>
              <a:rPr lang="en-US"/>
              <a:t> Shifting demographics, cultural trends, and consumer expectations shape how brands communicate.</a:t>
            </a:r>
          </a:p>
          <a:p>
            <a:pPr indent="-228600">
              <a:lnSpc>
                <a:spcPct val="90000"/>
              </a:lnSpc>
              <a:spcAft>
                <a:spcPts val="600"/>
              </a:spcAft>
              <a:buFont typeface="Arial" panose="020B0604020202020204" pitchFamily="34" charset="0"/>
              <a:buChar char="•"/>
            </a:pPr>
            <a:r>
              <a:rPr lang="en-US" b="1"/>
              <a:t>Technological</a:t>
            </a:r>
            <a:r>
              <a:rPr lang="en-US"/>
              <a:t> AI, automation, and digital tools are rapidly transforming marketing, analytics, and content creation.</a:t>
            </a:r>
          </a:p>
          <a:p>
            <a:pPr indent="-228600">
              <a:lnSpc>
                <a:spcPct val="90000"/>
              </a:lnSpc>
              <a:spcAft>
                <a:spcPts val="600"/>
              </a:spcAft>
              <a:buFont typeface="Arial" panose="020B0604020202020204" pitchFamily="34" charset="0"/>
              <a:buChar char="•"/>
            </a:pPr>
            <a:r>
              <a:rPr lang="en-US" b="1"/>
              <a:t>Environmental</a:t>
            </a:r>
            <a:r>
              <a:rPr lang="en-US"/>
              <a:t> Growing demand for sustainability pushes brands to adopt eco‑friendly practices and messaging.</a:t>
            </a:r>
          </a:p>
          <a:p>
            <a:pPr indent="-228600">
              <a:lnSpc>
                <a:spcPct val="90000"/>
              </a:lnSpc>
              <a:spcAft>
                <a:spcPts val="600"/>
              </a:spcAft>
              <a:buFont typeface="Arial" panose="020B0604020202020204" pitchFamily="34" charset="0"/>
              <a:buChar char="•"/>
            </a:pPr>
            <a:r>
              <a:rPr lang="en-US" b="1"/>
              <a:t>Legal</a:t>
            </a:r>
            <a:r>
              <a:rPr lang="en-US"/>
              <a:t> GDPR, advertising standards, and IP laws require strict compliance in all marketing activities.</a:t>
            </a:r>
          </a:p>
          <a:p>
            <a:pPr indent="-228600">
              <a:lnSpc>
                <a:spcPct val="90000"/>
              </a:lnSpc>
              <a:spcAft>
                <a:spcPts val="600"/>
              </a:spcAft>
              <a:buFont typeface="Arial" panose="020B0604020202020204" pitchFamily="34" charset="0"/>
              <a:buChar char="•"/>
            </a:pPr>
            <a:endParaRPr lang="en-US" b="1"/>
          </a:p>
          <a:p>
            <a:pPr indent="-228600">
              <a:lnSpc>
                <a:spcPct val="90000"/>
              </a:lnSpc>
              <a:spcAft>
                <a:spcPts val="600"/>
              </a:spcAft>
              <a:buFont typeface="Arial" panose="020B0604020202020204" pitchFamily="34" charset="0"/>
              <a:buChar char="•"/>
            </a:pPr>
            <a:r>
              <a:rPr lang="en-US" b="1"/>
              <a:t>Political</a:t>
            </a:r>
            <a:r>
              <a:rPr lang="en-US"/>
              <a:t> Brexit‑related changes mean staying adaptable and compliant. I’ll keep my services flexible and update clients on any marketing‑related regulatory shifts.</a:t>
            </a:r>
          </a:p>
          <a:p>
            <a:pPr indent="-228600">
              <a:lnSpc>
                <a:spcPct val="90000"/>
              </a:lnSpc>
              <a:spcAft>
                <a:spcPts val="600"/>
              </a:spcAft>
              <a:buFont typeface="Arial" panose="020B0604020202020204" pitchFamily="34" charset="0"/>
              <a:buChar char="•"/>
            </a:pPr>
            <a:r>
              <a:rPr lang="en-US" b="1"/>
              <a:t>Economic</a:t>
            </a:r>
            <a:r>
              <a:rPr lang="en-US"/>
              <a:t> With fluctuating budgets, I’ll offer scalable packages so businesses can maintain marketing consistency even during economic dips.</a:t>
            </a:r>
          </a:p>
          <a:p>
            <a:pPr indent="-228600">
              <a:lnSpc>
                <a:spcPct val="90000"/>
              </a:lnSpc>
              <a:spcAft>
                <a:spcPts val="600"/>
              </a:spcAft>
              <a:buFont typeface="Arial" panose="020B0604020202020204" pitchFamily="34" charset="0"/>
              <a:buChar char="•"/>
            </a:pPr>
            <a:r>
              <a:rPr lang="en-US" b="1"/>
              <a:t>Social</a:t>
            </a:r>
            <a:r>
              <a:rPr lang="en-US"/>
              <a:t> As consumer behaviour evolves, I’ll tailor content and campaigns to match new trends, cultural shifts, and audience expectations.</a:t>
            </a:r>
          </a:p>
          <a:p>
            <a:pPr indent="-228600">
              <a:lnSpc>
                <a:spcPct val="90000"/>
              </a:lnSpc>
              <a:spcAft>
                <a:spcPts val="600"/>
              </a:spcAft>
              <a:buFont typeface="Arial" panose="020B0604020202020204" pitchFamily="34" charset="0"/>
              <a:buChar char="•"/>
            </a:pPr>
            <a:r>
              <a:rPr lang="en-US" b="1"/>
              <a:t>Technological</a:t>
            </a:r>
            <a:r>
              <a:rPr lang="en-US"/>
              <a:t> Rapid tech growth is an opportunity. I’ll leverage AI, automation, and advanced analytics to deliver faster, smarter, and more effective marketing.</a:t>
            </a:r>
          </a:p>
          <a:p>
            <a:pPr indent="-228600">
              <a:lnSpc>
                <a:spcPct val="90000"/>
              </a:lnSpc>
              <a:spcAft>
                <a:spcPts val="600"/>
              </a:spcAft>
              <a:buFont typeface="Arial" panose="020B0604020202020204" pitchFamily="34" charset="0"/>
              <a:buChar char="•"/>
            </a:pPr>
            <a:r>
              <a:rPr lang="en-US" b="1"/>
              <a:t>Environmental</a:t>
            </a:r>
            <a:r>
              <a:rPr lang="en-US"/>
              <a:t> Growing sustainability demands mean promoting eco‑friendly messaging and helping clients communicate their environmental commitments clearly.</a:t>
            </a:r>
          </a:p>
          <a:p>
            <a:pPr indent="-228600">
              <a:lnSpc>
                <a:spcPct val="90000"/>
              </a:lnSpc>
              <a:spcAft>
                <a:spcPts val="600"/>
              </a:spcAft>
              <a:buFont typeface="Arial" panose="020B0604020202020204" pitchFamily="34" charset="0"/>
              <a:buChar char="•"/>
            </a:pPr>
            <a:r>
              <a:rPr lang="en-US" b="1"/>
              <a:t>Legal</a:t>
            </a:r>
            <a:r>
              <a:rPr lang="en-US"/>
              <a:t> Strict laws like GDPR require strong compliance. I’ll maintain transparent data practices and ensure all marketing activity meets UK legal standards.</a:t>
            </a:r>
          </a:p>
          <a:p>
            <a:pPr indent="-228600">
              <a:lnSpc>
                <a:spcPct val="90000"/>
              </a:lnSpc>
              <a:spcAft>
                <a:spcPts val="600"/>
              </a:spcAft>
              <a:buFont typeface="Arial" panose="020B0604020202020204" pitchFamily="34" charset="0"/>
              <a:buChar char="•"/>
            </a:pPr>
            <a:endParaRPr lang="en-US" b="1"/>
          </a:p>
          <a:p>
            <a:pPr indent="-228600">
              <a:lnSpc>
                <a:spcPct val="90000"/>
              </a:lnSpc>
              <a:spcAft>
                <a:spcPts val="600"/>
              </a:spcAft>
              <a:buFont typeface="Arial" panose="020B0604020202020204" pitchFamily="34" charset="0"/>
              <a:buChar char="•"/>
            </a:pPr>
            <a:br>
              <a:rPr lang="en-US"/>
            </a:br>
            <a:endParaRPr lang="en-US" altLang="en-US" b="0"/>
          </a:p>
        </p:txBody>
      </p:sp>
    </p:spTree>
    <p:extLst>
      <p:ext uri="{BB962C8B-B14F-4D97-AF65-F5344CB8AC3E}">
        <p14:creationId xmlns:p14="http://schemas.microsoft.com/office/powerpoint/2010/main" val="152424660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B867FF-FC45-48F7-8104-F89BE54909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8BB56887-D0D5-4F0C-9E19-7247EB83C8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V="1">
            <a:off x="555710" y="2183223"/>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A18FDE8E-B325-0DB0-C8C4-FBDD3F35941C}"/>
              </a:ext>
            </a:extLst>
          </p:cNvPr>
          <p:cNvSpPr>
            <a:spLocks noGrp="1"/>
          </p:cNvSpPr>
          <p:nvPr>
            <p:ph idx="1"/>
          </p:nvPr>
        </p:nvSpPr>
        <p:spPr>
          <a:xfrm>
            <a:off x="838200" y="591344"/>
            <a:ext cx="10515600" cy="5585619"/>
          </a:xfrm>
        </p:spPr>
        <p:txBody>
          <a:bodyPr>
            <a:noAutofit/>
          </a:bodyPr>
          <a:lstStyle/>
          <a:p>
            <a:r>
              <a:rPr lang="en-GB" sz="1200" b="1"/>
              <a:t>1. Small Businesses (SMEs)</a:t>
            </a:r>
            <a:r>
              <a:rPr lang="en-GB" sz="1200"/>
              <a:t> They lack time, expertise, and resources for consistent marketing, so they need affordable, done‑for‑you support. </a:t>
            </a:r>
            <a:r>
              <a:rPr lang="en-GB" sz="1200" b="1"/>
              <a:t>Key traits:</a:t>
            </a:r>
            <a:r>
              <a:rPr lang="en-GB" sz="1200"/>
              <a:t> limited marketing knowledge, tight budgets, high demand for social media/content, prefer clear communication, fast‑paced environments.</a:t>
            </a:r>
          </a:p>
          <a:p>
            <a:r>
              <a:rPr lang="en-GB" sz="1200" b="1"/>
              <a:t>2. Growing Companies</a:t>
            </a:r>
            <a:r>
              <a:rPr lang="en-GB" sz="1200"/>
              <a:t> They’re scaling and need structured, strategic marketing to support expansion and fill skill gaps. </a:t>
            </a:r>
            <a:r>
              <a:rPr lang="en-GB" sz="1200" b="1"/>
              <a:t>Key traits:</a:t>
            </a:r>
            <a:r>
              <a:rPr lang="en-GB" sz="1200"/>
              <a:t> need advanced services, value data‑driven strategy, require seamless integration, focused on visibility and growth.</a:t>
            </a:r>
          </a:p>
          <a:p>
            <a:r>
              <a:rPr lang="en-GB" sz="1200" b="1"/>
              <a:t>3. Established Brands</a:t>
            </a:r>
            <a:r>
              <a:rPr lang="en-GB" sz="1200"/>
              <a:t> They face departmental gaps or inconsistent output and rely on dependable partners to maintain brand presence. </a:t>
            </a:r>
            <a:r>
              <a:rPr lang="en-GB" sz="1200" b="1"/>
              <a:t>Key traits:</a:t>
            </a:r>
            <a:r>
              <a:rPr lang="en-GB" sz="1200"/>
              <a:t> expect high‑quality delivery, need reliability and alignment, outsource specific tasks, value long‑term partnerships.</a:t>
            </a:r>
          </a:p>
          <a:p>
            <a:r>
              <a:rPr lang="en-GB" sz="1200"/>
              <a:t>.</a:t>
            </a:r>
            <a:br>
              <a:rPr lang="en-GB" sz="1200"/>
            </a:br>
            <a:r>
              <a:rPr lang="en-GB" sz="1200" b="1"/>
              <a:t>Primary Customer Segments</a:t>
            </a:r>
          </a:p>
          <a:p>
            <a:r>
              <a:rPr lang="en-GB" sz="1200" b="1"/>
              <a:t>Small Businesses (SMEs)</a:t>
            </a:r>
            <a:r>
              <a:rPr lang="en-GB" sz="1200"/>
              <a:t> – Need affordable, consistent, done‑for‑you marketing support.</a:t>
            </a:r>
          </a:p>
          <a:p>
            <a:r>
              <a:rPr lang="en-GB" sz="1200" b="1"/>
              <a:t>Growing Companies</a:t>
            </a:r>
            <a:r>
              <a:rPr lang="en-GB" sz="1200"/>
              <a:t> – Require strategic, scalable marketing to support expansion.</a:t>
            </a:r>
          </a:p>
          <a:p>
            <a:r>
              <a:rPr lang="en-GB" sz="1200" b="1"/>
              <a:t>Established Brands</a:t>
            </a:r>
            <a:r>
              <a:rPr lang="en-GB" sz="1200"/>
              <a:t> – Seek reliable external partners to maintain consistent marketing output.</a:t>
            </a:r>
          </a:p>
          <a:p>
            <a:r>
              <a:rPr lang="en-GB" sz="1200"/>
              <a:t> </a:t>
            </a:r>
            <a:r>
              <a:rPr lang="en-GB" sz="1200" b="1"/>
              <a:t>Unique Selling Points</a:t>
            </a:r>
          </a:p>
          <a:p>
            <a:r>
              <a:rPr lang="en-GB" sz="1200" b="1"/>
              <a:t>Done‑for‑you marketing</a:t>
            </a:r>
            <a:r>
              <a:rPr lang="en-GB" sz="1200"/>
              <a:t> that saves businesses time and removes the stress of managing it themselves.</a:t>
            </a:r>
          </a:p>
          <a:p>
            <a:r>
              <a:rPr lang="en-GB" sz="1200" b="1"/>
              <a:t>Flexible, affordable packages</a:t>
            </a:r>
            <a:r>
              <a:rPr lang="en-GB" sz="1200"/>
              <a:t> tailored to different business sizes and needs.</a:t>
            </a:r>
          </a:p>
          <a:p>
            <a:r>
              <a:rPr lang="en-GB" sz="1200" b="1"/>
              <a:t>Consistent, high‑quality output</a:t>
            </a:r>
            <a:r>
              <a:rPr lang="en-GB" sz="1200"/>
              <a:t> that keeps brands visible and competitive.</a:t>
            </a:r>
          </a:p>
          <a:p>
            <a:r>
              <a:rPr lang="en-GB" sz="1200" b="1"/>
              <a:t>Data‑driven strategy + creative execution</a:t>
            </a:r>
            <a:r>
              <a:rPr lang="en-GB" sz="1200"/>
              <a:t> for smarter, more effective marketing.</a:t>
            </a:r>
          </a:p>
          <a:p>
            <a:r>
              <a:rPr lang="en-GB" sz="1200" b="1"/>
              <a:t>Clear communication and measurable results</a:t>
            </a:r>
            <a:r>
              <a:rPr lang="en-GB" sz="1200"/>
              <a:t> that build trust and long‑term partnerships.</a:t>
            </a:r>
          </a:p>
          <a:p>
            <a:r>
              <a:rPr lang="en-GB" sz="1200" b="1"/>
              <a:t>Social Media Marketing</a:t>
            </a:r>
            <a:r>
              <a:rPr lang="en-GB" sz="1200"/>
              <a:t> – Use consistent content, reels, and ads to reach SMEs, growing companies, and established brands.</a:t>
            </a:r>
          </a:p>
          <a:p>
            <a:r>
              <a:rPr lang="en-GB" sz="1200" b="1"/>
              <a:t>Targeted Digital Advertising</a:t>
            </a:r>
            <a:r>
              <a:rPr lang="en-GB" sz="1200"/>
              <a:t> – Run precise campaigns to attract businesses actively searching for marketing support.</a:t>
            </a:r>
          </a:p>
          <a:p>
            <a:r>
              <a:rPr lang="en-GB" sz="1200" b="1"/>
              <a:t>Content Marketing</a:t>
            </a:r>
            <a:r>
              <a:rPr lang="en-GB" sz="1200"/>
              <a:t> – Share valuable tips, case studies, and results to build trust and authority.</a:t>
            </a:r>
          </a:p>
          <a:p>
            <a:r>
              <a:rPr lang="en-GB" sz="1200" b="1"/>
              <a:t>Networking &amp; Partnerships</a:t>
            </a:r>
            <a:r>
              <a:rPr lang="en-GB" sz="1200"/>
              <a:t> – Connect with local businesses, agencies, and communities to generate referrals.</a:t>
            </a:r>
          </a:p>
          <a:p>
            <a:r>
              <a:rPr lang="en-GB" sz="1200" b="1"/>
              <a:t>Email Marketing</a:t>
            </a:r>
            <a:r>
              <a:rPr lang="en-GB" sz="1200"/>
              <a:t> – Nurture leads with updates, offers, and insights that keep your brand top‑of‑mind.</a:t>
            </a:r>
          </a:p>
          <a:p>
            <a:r>
              <a:rPr lang="en-GB" sz="1200" b="1"/>
              <a:t>Strong Branding &amp; Online Presence</a:t>
            </a:r>
            <a:r>
              <a:rPr lang="en-GB" sz="1200"/>
              <a:t> – Present a professional, reliable image that appeals to all customer segments.</a:t>
            </a:r>
          </a:p>
          <a:p>
            <a:endParaRPr lang="en-GB" sz="1200"/>
          </a:p>
          <a:p>
            <a:pPr marL="0" indent="0">
              <a:buNone/>
            </a:pPr>
            <a:br>
              <a:rPr lang="en-GB" sz="1200"/>
            </a:br>
            <a:endParaRPr lang="en-GB" sz="1200"/>
          </a:p>
          <a:p>
            <a:pPr marL="0" indent="0">
              <a:buNone/>
            </a:pPr>
            <a:r>
              <a:rPr lang="en-GB" sz="1200"/>
              <a:t>.</a:t>
            </a:r>
          </a:p>
          <a:p>
            <a:endParaRPr lang="en-GB" sz="1200"/>
          </a:p>
        </p:txBody>
      </p:sp>
    </p:spTree>
    <p:extLst>
      <p:ext uri="{BB962C8B-B14F-4D97-AF65-F5344CB8AC3E}">
        <p14:creationId xmlns:p14="http://schemas.microsoft.com/office/powerpoint/2010/main" val="14812818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2EB492CD-616E-47F8-933B-5E2D952A05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1" name="Arc 20">
            <a:extLst>
              <a:ext uri="{FF2B5EF4-FFF2-40B4-BE49-F238E27FC236}">
                <a16:creationId xmlns:a16="http://schemas.microsoft.com/office/drawing/2014/main" id="{59383CF9-23B5-4335-9B21-1791C4CF1C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3967198" flipH="1">
            <a:off x="8631348" y="490493"/>
            <a:ext cx="2987899" cy="2987899"/>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2" name="Freeform: Shape 21">
            <a:extLst>
              <a:ext uri="{FF2B5EF4-FFF2-40B4-BE49-F238E27FC236}">
                <a16:creationId xmlns:a16="http://schemas.microsoft.com/office/drawing/2014/main" id="{0007FE00-9498-4706-B255-6437B0252C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486400"/>
            <a:ext cx="2672863" cy="1371600"/>
          </a:xfrm>
          <a:custGeom>
            <a:avLst/>
            <a:gdLst>
              <a:gd name="connsiteX0" fmla="*/ 1721734 w 2672863"/>
              <a:gd name="connsiteY0" fmla="*/ 0 h 1371600"/>
              <a:gd name="connsiteX1" fmla="*/ 2564444 w 2672863"/>
              <a:gd name="connsiteY1" fmla="*/ 213382 h 1371600"/>
              <a:gd name="connsiteX2" fmla="*/ 2672863 w 2672863"/>
              <a:gd name="connsiteY2" fmla="*/ 279248 h 1371600"/>
              <a:gd name="connsiteX3" fmla="*/ 2672863 w 2672863"/>
              <a:gd name="connsiteY3" fmla="*/ 1371600 h 1371600"/>
              <a:gd name="connsiteX4" fmla="*/ 0 w 2672863"/>
              <a:gd name="connsiteY4" fmla="*/ 1371600 h 1371600"/>
              <a:gd name="connsiteX5" fmla="*/ 33268 w 2672863"/>
              <a:gd name="connsiteY5" fmla="*/ 1242216 h 1371600"/>
              <a:gd name="connsiteX6" fmla="*/ 1721734 w 2672863"/>
              <a:gd name="connsiteY6" fmla="*/ 0 h 13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72863" h="1371600">
                <a:moveTo>
                  <a:pt x="1721734" y="0"/>
                </a:moveTo>
                <a:cubicBezTo>
                  <a:pt x="2026863" y="0"/>
                  <a:pt x="2313937" y="77299"/>
                  <a:pt x="2564444" y="213382"/>
                </a:cubicBezTo>
                <a:lnTo>
                  <a:pt x="2672863" y="279248"/>
                </a:lnTo>
                <a:lnTo>
                  <a:pt x="2672863" y="1371600"/>
                </a:lnTo>
                <a:lnTo>
                  <a:pt x="0" y="1371600"/>
                </a:lnTo>
                <a:lnTo>
                  <a:pt x="33268" y="1242216"/>
                </a:lnTo>
                <a:cubicBezTo>
                  <a:pt x="257110" y="522539"/>
                  <a:pt x="928399" y="0"/>
                  <a:pt x="1721734"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9" name="TextBox 8">
            <a:extLst>
              <a:ext uri="{FF2B5EF4-FFF2-40B4-BE49-F238E27FC236}">
                <a16:creationId xmlns:a16="http://schemas.microsoft.com/office/drawing/2014/main" id="{631E0A02-5FAA-ECA8-C2EB-8DAF1425A1B4}"/>
              </a:ext>
            </a:extLst>
          </p:cNvPr>
          <p:cNvSpPr txBox="1"/>
          <p:nvPr/>
        </p:nvSpPr>
        <p:spPr>
          <a:xfrm>
            <a:off x="5894962" y="1330960"/>
            <a:ext cx="5458838" cy="5262879"/>
          </a:xfrm>
          <a:prstGeom prst="rect">
            <a:avLst/>
          </a:prstGeom>
        </p:spPr>
        <p:txBody>
          <a:bodyPr vert="horz" lIns="91440" tIns="45720" rIns="91440" bIns="45720" rtlCol="0">
            <a:noAutofit/>
          </a:bodyPr>
          <a:lstStyle/>
          <a:p>
            <a:pPr indent="-228600">
              <a:lnSpc>
                <a:spcPct val="90000"/>
              </a:lnSpc>
              <a:spcAft>
                <a:spcPts val="600"/>
              </a:spcAft>
              <a:buFont typeface="Arial" panose="020B0604020202020204" pitchFamily="34" charset="0"/>
              <a:buChar char="•"/>
            </a:pPr>
            <a:r>
              <a:rPr lang="en-US" sz="1400" b="1" dirty="0"/>
              <a:t>Funding Requirement</a:t>
            </a:r>
          </a:p>
          <a:p>
            <a:pPr indent="-228600">
              <a:lnSpc>
                <a:spcPct val="90000"/>
              </a:lnSpc>
              <a:spcAft>
                <a:spcPts val="600"/>
              </a:spcAft>
              <a:buFont typeface="Arial" panose="020B0604020202020204" pitchFamily="34" charset="0"/>
              <a:buChar char="•"/>
            </a:pPr>
            <a:r>
              <a:rPr lang="en-US" sz="1400" dirty="0">
                <a:effectLst/>
              </a:rPr>
              <a:t>I am seeking </a:t>
            </a:r>
            <a:r>
              <a:rPr lang="en-US" sz="1400" b="1" dirty="0">
                <a:effectLst/>
              </a:rPr>
              <a:t>£10,000</a:t>
            </a:r>
            <a:r>
              <a:rPr lang="en-US" sz="1400" dirty="0">
                <a:effectLst/>
              </a:rPr>
              <a:t> in initial funding to launch and sustain the business during the first six months.</a:t>
            </a:r>
            <a:endParaRPr lang="en-US" sz="1400" dirty="0"/>
          </a:p>
          <a:p>
            <a:pPr indent="-228600">
              <a:lnSpc>
                <a:spcPct val="90000"/>
              </a:lnSpc>
              <a:spcAft>
                <a:spcPts val="600"/>
              </a:spcAft>
              <a:buFont typeface="Arial" panose="020B0604020202020204" pitchFamily="34" charset="0"/>
              <a:buChar char="•"/>
            </a:pPr>
            <a:r>
              <a:rPr lang="en-US" sz="1400" b="1" dirty="0"/>
              <a:t>Allocation of Funds</a:t>
            </a:r>
          </a:p>
          <a:p>
            <a:pPr indent="-228600">
              <a:lnSpc>
                <a:spcPct val="90000"/>
              </a:lnSpc>
              <a:spcAft>
                <a:spcPts val="600"/>
              </a:spcAft>
              <a:buFont typeface="Arial" panose="020B0604020202020204" pitchFamily="34" charset="0"/>
              <a:buChar char="•"/>
            </a:pPr>
            <a:r>
              <a:rPr lang="en-US" sz="1400" b="1" dirty="0"/>
              <a:t>Startup Costs (one‑off)</a:t>
            </a:r>
          </a:p>
          <a:p>
            <a:pPr indent="-228600">
              <a:lnSpc>
                <a:spcPct val="90000"/>
              </a:lnSpc>
              <a:spcAft>
                <a:spcPts val="600"/>
              </a:spcAft>
              <a:buFont typeface="Arial" panose="020B0604020202020204" pitchFamily="34" charset="0"/>
              <a:buChar char="•"/>
            </a:pPr>
            <a:r>
              <a:rPr lang="en-US" sz="1400" dirty="0">
                <a:effectLst/>
              </a:rPr>
              <a:t>Equipment &amp; software: £2,000</a:t>
            </a:r>
            <a:endParaRPr lang="en-US" sz="1400" dirty="0"/>
          </a:p>
          <a:p>
            <a:pPr indent="-228600">
              <a:lnSpc>
                <a:spcPct val="90000"/>
              </a:lnSpc>
              <a:spcAft>
                <a:spcPts val="600"/>
              </a:spcAft>
              <a:buFont typeface="Arial" panose="020B0604020202020204" pitchFamily="34" charset="0"/>
              <a:buChar char="•"/>
            </a:pPr>
            <a:r>
              <a:rPr lang="en-US" sz="1400" dirty="0">
                <a:effectLst/>
              </a:rPr>
              <a:t>Branding &amp; website development: £1,500</a:t>
            </a:r>
            <a:endParaRPr lang="en-US" sz="1400" dirty="0"/>
          </a:p>
          <a:p>
            <a:pPr indent="-228600">
              <a:lnSpc>
                <a:spcPct val="90000"/>
              </a:lnSpc>
              <a:spcAft>
                <a:spcPts val="600"/>
              </a:spcAft>
              <a:buFont typeface="Arial" panose="020B0604020202020204" pitchFamily="34" charset="0"/>
              <a:buChar char="•"/>
            </a:pPr>
            <a:r>
              <a:rPr lang="en-US" sz="1400" dirty="0">
                <a:effectLst/>
              </a:rPr>
              <a:t>Initial marketing &amp; advertising: £1,000 </a:t>
            </a:r>
            <a:r>
              <a:rPr lang="en-US" sz="1400" b="1" dirty="0">
                <a:effectLst/>
              </a:rPr>
              <a:t>Total: £4,500</a:t>
            </a:r>
            <a:endParaRPr lang="en-US" sz="1400" dirty="0"/>
          </a:p>
          <a:p>
            <a:pPr indent="-228600">
              <a:lnSpc>
                <a:spcPct val="90000"/>
              </a:lnSpc>
              <a:spcAft>
                <a:spcPts val="600"/>
              </a:spcAft>
              <a:buFont typeface="Arial" panose="020B0604020202020204" pitchFamily="34" charset="0"/>
              <a:buChar char="•"/>
            </a:pPr>
            <a:r>
              <a:rPr lang="en-US" sz="1400" b="1" dirty="0"/>
              <a:t>Fixed Costs (monthly)</a:t>
            </a:r>
          </a:p>
          <a:p>
            <a:pPr indent="-228600">
              <a:lnSpc>
                <a:spcPct val="90000"/>
              </a:lnSpc>
              <a:spcAft>
                <a:spcPts val="600"/>
              </a:spcAft>
              <a:buFont typeface="Arial" panose="020B0604020202020204" pitchFamily="34" charset="0"/>
              <a:buChar char="•"/>
            </a:pPr>
            <a:r>
              <a:rPr lang="en-US" sz="1400" dirty="0">
                <a:effectLst/>
              </a:rPr>
              <a:t>Software subscriptions: £150</a:t>
            </a:r>
            <a:endParaRPr lang="en-US" sz="1400" dirty="0"/>
          </a:p>
          <a:p>
            <a:pPr indent="-228600">
              <a:lnSpc>
                <a:spcPct val="90000"/>
              </a:lnSpc>
              <a:spcAft>
                <a:spcPts val="600"/>
              </a:spcAft>
              <a:buFont typeface="Arial" panose="020B0604020202020204" pitchFamily="34" charset="0"/>
              <a:buChar char="•"/>
            </a:pPr>
            <a:r>
              <a:rPr lang="en-US" sz="1400" dirty="0">
                <a:effectLst/>
              </a:rPr>
              <a:t>Phone &amp; utilities: £50</a:t>
            </a:r>
            <a:endParaRPr lang="en-US" sz="1400" dirty="0"/>
          </a:p>
          <a:p>
            <a:pPr indent="-228600">
              <a:lnSpc>
                <a:spcPct val="90000"/>
              </a:lnSpc>
              <a:spcAft>
                <a:spcPts val="600"/>
              </a:spcAft>
              <a:buFont typeface="Arial" panose="020B0604020202020204" pitchFamily="34" charset="0"/>
              <a:buChar char="•"/>
            </a:pPr>
            <a:r>
              <a:rPr lang="en-US" sz="1400" dirty="0">
                <a:effectLst/>
              </a:rPr>
              <a:t>Workspace/office costs: £300 </a:t>
            </a:r>
            <a:r>
              <a:rPr lang="en-US" sz="1400" b="1" dirty="0">
                <a:effectLst/>
              </a:rPr>
              <a:t>Total: £500 per month</a:t>
            </a:r>
            <a:endParaRPr lang="en-US" sz="1400" dirty="0"/>
          </a:p>
          <a:p>
            <a:pPr indent="-228600">
              <a:lnSpc>
                <a:spcPct val="90000"/>
              </a:lnSpc>
              <a:spcAft>
                <a:spcPts val="600"/>
              </a:spcAft>
              <a:buFont typeface="Arial" panose="020B0604020202020204" pitchFamily="34" charset="0"/>
              <a:buChar char="•"/>
            </a:pPr>
            <a:r>
              <a:rPr lang="en-US" sz="1400" b="1" dirty="0"/>
              <a:t>Variable Costs (monthly)</a:t>
            </a:r>
          </a:p>
          <a:p>
            <a:pPr indent="-228600">
              <a:lnSpc>
                <a:spcPct val="90000"/>
              </a:lnSpc>
              <a:spcAft>
                <a:spcPts val="600"/>
              </a:spcAft>
              <a:buFont typeface="Arial" panose="020B0604020202020204" pitchFamily="34" charset="0"/>
              <a:buChar char="•"/>
            </a:pPr>
            <a:r>
              <a:rPr lang="en-US" sz="1400" dirty="0">
                <a:effectLst/>
              </a:rPr>
              <a:t>Paid ads, content tools, outsourcing: £300</a:t>
            </a:r>
            <a:endParaRPr lang="en-US" sz="1400" dirty="0"/>
          </a:p>
          <a:p>
            <a:pPr indent="-228600">
              <a:lnSpc>
                <a:spcPct val="90000"/>
              </a:lnSpc>
              <a:spcAft>
                <a:spcPts val="600"/>
              </a:spcAft>
              <a:buFont typeface="Arial" panose="020B0604020202020204" pitchFamily="34" charset="0"/>
              <a:buChar char="•"/>
            </a:pPr>
            <a:r>
              <a:rPr lang="en-US" sz="1400" dirty="0">
                <a:effectLst/>
              </a:rPr>
              <a:t>Travel &amp; client meetings: £100 </a:t>
            </a:r>
            <a:r>
              <a:rPr lang="en-US" sz="1400" b="1" dirty="0">
                <a:effectLst/>
              </a:rPr>
              <a:t>Total: £400 per month</a:t>
            </a:r>
            <a:endParaRPr lang="en-US" sz="1400" dirty="0"/>
          </a:p>
          <a:p>
            <a:pPr indent="-228600">
              <a:lnSpc>
                <a:spcPct val="90000"/>
              </a:lnSpc>
              <a:spcAft>
                <a:spcPts val="600"/>
              </a:spcAft>
              <a:buFont typeface="Arial" panose="020B0604020202020204" pitchFamily="34" charset="0"/>
              <a:buChar char="•"/>
            </a:pPr>
            <a:r>
              <a:rPr lang="en-US" sz="1400" b="1" dirty="0"/>
              <a:t>6‑Month Financial Forecast</a:t>
            </a:r>
          </a:p>
          <a:p>
            <a:pPr indent="-228600">
              <a:lnSpc>
                <a:spcPct val="90000"/>
              </a:lnSpc>
              <a:spcAft>
                <a:spcPts val="600"/>
              </a:spcAft>
              <a:buFont typeface="Arial" panose="020B0604020202020204" pitchFamily="34" charset="0"/>
              <a:buChar char="•"/>
            </a:pPr>
            <a:r>
              <a:rPr lang="en-US" sz="1400" b="1" dirty="0"/>
              <a:t>Breakeven Analysis</a:t>
            </a:r>
          </a:p>
          <a:p>
            <a:pPr indent="-228600">
              <a:lnSpc>
                <a:spcPct val="90000"/>
              </a:lnSpc>
              <a:spcAft>
                <a:spcPts val="600"/>
              </a:spcAft>
              <a:buFont typeface="Arial" panose="020B0604020202020204" pitchFamily="34" charset="0"/>
              <a:buChar char="•"/>
            </a:pPr>
            <a:r>
              <a:rPr lang="en-US" sz="1400" dirty="0">
                <a:effectLst/>
              </a:rPr>
              <a:t>With monthly costs at </a:t>
            </a:r>
            <a:r>
              <a:rPr lang="en-US" sz="1400" b="1" dirty="0">
                <a:effectLst/>
              </a:rPr>
              <a:t>£900</a:t>
            </a:r>
            <a:r>
              <a:rPr lang="en-US" sz="1400" dirty="0">
                <a:effectLst/>
              </a:rPr>
              <a:t>, the business reaches breakeven once monthly income exceeds this amount. Based on projections, breakeven occurs in </a:t>
            </a:r>
            <a:r>
              <a:rPr lang="en-US" sz="1400" b="1" dirty="0">
                <a:effectLst/>
              </a:rPr>
              <a:t>Month 2</a:t>
            </a:r>
            <a:r>
              <a:rPr lang="en-US" sz="1400" dirty="0">
                <a:effectLst/>
              </a:rPr>
              <a:t>, with consistent profit growth from Month 3 onward.</a:t>
            </a:r>
            <a:endParaRPr lang="en-US" sz="1400" dirty="0"/>
          </a:p>
        </p:txBody>
      </p:sp>
      <p:graphicFrame>
        <p:nvGraphicFramePr>
          <p:cNvPr id="7" name="Table 6">
            <a:extLst>
              <a:ext uri="{FF2B5EF4-FFF2-40B4-BE49-F238E27FC236}">
                <a16:creationId xmlns:a16="http://schemas.microsoft.com/office/drawing/2014/main" id="{25B8FB0C-88A4-E846-B904-0EFF93A7B653}"/>
              </a:ext>
            </a:extLst>
          </p:cNvPr>
          <p:cNvGraphicFramePr>
            <a:graphicFrameLocks noGrp="1"/>
          </p:cNvGraphicFramePr>
          <p:nvPr>
            <p:extLst>
              <p:ext uri="{D42A27DB-BD31-4B8C-83A1-F6EECF244321}">
                <p14:modId xmlns:p14="http://schemas.microsoft.com/office/powerpoint/2010/main" val="1969264169"/>
              </p:ext>
            </p:extLst>
          </p:nvPr>
        </p:nvGraphicFramePr>
        <p:xfrm>
          <a:off x="703182" y="1623607"/>
          <a:ext cx="4777384" cy="3452050"/>
        </p:xfrm>
        <a:graphic>
          <a:graphicData uri="http://schemas.openxmlformats.org/drawingml/2006/table">
            <a:tbl>
              <a:tblPr/>
              <a:tblGrid>
                <a:gridCol w="690128">
                  <a:extLst>
                    <a:ext uri="{9D8B030D-6E8A-4147-A177-3AD203B41FA5}">
                      <a16:colId xmlns:a16="http://schemas.microsoft.com/office/drawing/2014/main" val="2656361082"/>
                    </a:ext>
                  </a:extLst>
                </a:gridCol>
                <a:gridCol w="930012">
                  <a:extLst>
                    <a:ext uri="{9D8B030D-6E8A-4147-A177-3AD203B41FA5}">
                      <a16:colId xmlns:a16="http://schemas.microsoft.com/office/drawing/2014/main" val="2670741344"/>
                    </a:ext>
                  </a:extLst>
                </a:gridCol>
                <a:gridCol w="653223">
                  <a:extLst>
                    <a:ext uri="{9D8B030D-6E8A-4147-A177-3AD203B41FA5}">
                      <a16:colId xmlns:a16="http://schemas.microsoft.com/office/drawing/2014/main" val="3286374918"/>
                    </a:ext>
                  </a:extLst>
                </a:gridCol>
                <a:gridCol w="837749">
                  <a:extLst>
                    <a:ext uri="{9D8B030D-6E8A-4147-A177-3AD203B41FA5}">
                      <a16:colId xmlns:a16="http://schemas.microsoft.com/office/drawing/2014/main" val="3037055138"/>
                    </a:ext>
                  </a:extLst>
                </a:gridCol>
                <a:gridCol w="653223">
                  <a:extLst>
                    <a:ext uri="{9D8B030D-6E8A-4147-A177-3AD203B41FA5}">
                      <a16:colId xmlns:a16="http://schemas.microsoft.com/office/drawing/2014/main" val="1287157569"/>
                    </a:ext>
                  </a:extLst>
                </a:gridCol>
                <a:gridCol w="1013049">
                  <a:extLst>
                    <a:ext uri="{9D8B030D-6E8A-4147-A177-3AD203B41FA5}">
                      <a16:colId xmlns:a16="http://schemas.microsoft.com/office/drawing/2014/main" val="1015560321"/>
                    </a:ext>
                  </a:extLst>
                </a:gridCol>
              </a:tblGrid>
              <a:tr h="491578">
                <a:tc>
                  <a:txBody>
                    <a:bodyPr/>
                    <a:lstStyle/>
                    <a:p>
                      <a:pPr algn="l" fontAlgn="ctr">
                        <a:buNone/>
                      </a:pPr>
                      <a:r>
                        <a:rPr lang="en-GB" sz="1400" b="0" i="0" u="none" strike="noStrike" dirty="0">
                          <a:effectLst/>
                          <a:latin typeface="Arial" panose="020B0604020202020204" pitchFamily="34" charset="0"/>
                        </a:rPr>
                        <a:t>Month</a:t>
                      </a:r>
                    </a:p>
                  </a:txBody>
                  <a:tcPr marL="66429" marR="66429" marT="33215" marB="33215" anchor="ctr">
                    <a:lnL>
                      <a:noFill/>
                    </a:lnL>
                    <a:lnR>
                      <a:noFill/>
                    </a:lnR>
                    <a:lnT>
                      <a:noFill/>
                    </a:lnT>
                    <a:lnB>
                      <a:noFill/>
                    </a:lnB>
                    <a:noFill/>
                  </a:tcPr>
                </a:tc>
                <a:tc>
                  <a:txBody>
                    <a:bodyPr/>
                    <a:lstStyle/>
                    <a:p>
                      <a:pPr algn="l" fontAlgn="ctr">
                        <a:buNone/>
                      </a:pPr>
                      <a:r>
                        <a:rPr lang="en-GB" sz="1400" b="0" i="0" u="none" strike="noStrike">
                          <a:effectLst/>
                          <a:latin typeface="Arial" panose="020B0604020202020204" pitchFamily="34" charset="0"/>
                        </a:rPr>
                        <a:t>Projected Income</a:t>
                      </a:r>
                    </a:p>
                  </a:txBody>
                  <a:tcPr marL="66429" marR="66429" marT="33215" marB="33215" anchor="ctr">
                    <a:lnL>
                      <a:noFill/>
                    </a:lnL>
                    <a:lnR>
                      <a:noFill/>
                    </a:lnR>
                    <a:lnT>
                      <a:noFill/>
                    </a:lnT>
                    <a:lnB>
                      <a:noFill/>
                    </a:lnB>
                    <a:noFill/>
                  </a:tcPr>
                </a:tc>
                <a:tc>
                  <a:txBody>
                    <a:bodyPr/>
                    <a:lstStyle/>
                    <a:p>
                      <a:pPr algn="l" fontAlgn="ctr">
                        <a:buNone/>
                      </a:pPr>
                      <a:r>
                        <a:rPr lang="en-GB" sz="1400" b="0" i="0" u="none" strike="noStrike">
                          <a:effectLst/>
                          <a:latin typeface="Arial" panose="020B0604020202020204" pitchFamily="34" charset="0"/>
                        </a:rPr>
                        <a:t>Fixed Costs</a:t>
                      </a:r>
                    </a:p>
                  </a:txBody>
                  <a:tcPr marL="66429" marR="66429" marT="33215" marB="33215" anchor="ctr">
                    <a:lnL>
                      <a:noFill/>
                    </a:lnL>
                    <a:lnR>
                      <a:noFill/>
                    </a:lnR>
                    <a:lnT>
                      <a:noFill/>
                    </a:lnT>
                    <a:lnB>
                      <a:noFill/>
                    </a:lnB>
                    <a:noFill/>
                  </a:tcPr>
                </a:tc>
                <a:tc>
                  <a:txBody>
                    <a:bodyPr/>
                    <a:lstStyle/>
                    <a:p>
                      <a:pPr algn="l" fontAlgn="ctr">
                        <a:buNone/>
                      </a:pPr>
                      <a:r>
                        <a:rPr lang="en-GB" sz="1400" b="0" i="0" u="none" strike="noStrike">
                          <a:effectLst/>
                          <a:latin typeface="Arial" panose="020B0604020202020204" pitchFamily="34" charset="0"/>
                        </a:rPr>
                        <a:t>Variable Costs</a:t>
                      </a:r>
                    </a:p>
                  </a:txBody>
                  <a:tcPr marL="66429" marR="66429" marT="33215" marB="33215" anchor="ctr">
                    <a:lnL>
                      <a:noFill/>
                    </a:lnL>
                    <a:lnR>
                      <a:noFill/>
                    </a:lnR>
                    <a:lnT>
                      <a:noFill/>
                    </a:lnT>
                    <a:lnB>
                      <a:noFill/>
                    </a:lnB>
                    <a:noFill/>
                  </a:tcPr>
                </a:tc>
                <a:tc>
                  <a:txBody>
                    <a:bodyPr/>
                    <a:lstStyle/>
                    <a:p>
                      <a:pPr algn="l" fontAlgn="ctr">
                        <a:buNone/>
                      </a:pPr>
                      <a:r>
                        <a:rPr lang="en-GB" sz="1400" b="0" i="0" u="none" strike="noStrike">
                          <a:effectLst/>
                          <a:latin typeface="Arial" panose="020B0604020202020204" pitchFamily="34" charset="0"/>
                        </a:rPr>
                        <a:t>Total Costs</a:t>
                      </a:r>
                    </a:p>
                  </a:txBody>
                  <a:tcPr marL="66429" marR="66429" marT="33215" marB="33215" anchor="ctr">
                    <a:lnL>
                      <a:noFill/>
                    </a:lnL>
                    <a:lnR>
                      <a:noFill/>
                    </a:lnR>
                    <a:lnT>
                      <a:noFill/>
                    </a:lnT>
                    <a:lnB>
                      <a:noFill/>
                    </a:lnB>
                    <a:noFill/>
                  </a:tcPr>
                </a:tc>
                <a:tc>
                  <a:txBody>
                    <a:bodyPr/>
                    <a:lstStyle/>
                    <a:p>
                      <a:pPr algn="l" fontAlgn="ctr">
                        <a:buNone/>
                      </a:pPr>
                      <a:r>
                        <a:rPr lang="en-GB" sz="1400" b="0" i="0" u="none" strike="noStrike">
                          <a:effectLst/>
                          <a:latin typeface="Arial" panose="020B0604020202020204" pitchFamily="34" charset="0"/>
                        </a:rPr>
                        <a:t>Profit/Loss</a:t>
                      </a:r>
                    </a:p>
                  </a:txBody>
                  <a:tcPr marL="66429" marR="66429" marT="33215" marB="33215" anchor="ctr">
                    <a:lnL>
                      <a:noFill/>
                    </a:lnL>
                    <a:lnR>
                      <a:noFill/>
                    </a:lnR>
                    <a:lnT>
                      <a:noFill/>
                    </a:lnT>
                    <a:lnB>
                      <a:noFill/>
                    </a:lnB>
                    <a:noFill/>
                  </a:tcPr>
                </a:tc>
                <a:extLst>
                  <a:ext uri="{0D108BD9-81ED-4DB2-BD59-A6C34878D82A}">
                    <a16:rowId xmlns:a16="http://schemas.microsoft.com/office/drawing/2014/main" val="3039789957"/>
                  </a:ext>
                </a:extLst>
              </a:tr>
              <a:tr h="491578">
                <a:tc>
                  <a:txBody>
                    <a:bodyPr/>
                    <a:lstStyle/>
                    <a:p>
                      <a:pPr algn="l" fontAlgn="ctr">
                        <a:buNone/>
                      </a:pPr>
                      <a:r>
                        <a:rPr lang="en-GB" sz="1400" b="0" i="0" u="none" strike="noStrike">
                          <a:effectLst/>
                          <a:latin typeface="Arial" panose="020B0604020202020204" pitchFamily="34" charset="0"/>
                        </a:rPr>
                        <a:t>Month 1</a:t>
                      </a:r>
                    </a:p>
                  </a:txBody>
                  <a:tcPr marL="66429" marR="66429" marT="33215" marB="33215" anchor="ctr">
                    <a:lnL>
                      <a:noFill/>
                    </a:lnL>
                    <a:lnR>
                      <a:noFill/>
                    </a:lnR>
                    <a:lnT>
                      <a:noFill/>
                    </a:lnT>
                    <a:lnB>
                      <a:noFill/>
                    </a:lnB>
                    <a:noFill/>
                  </a:tcPr>
                </a:tc>
                <a:tc>
                  <a:txBody>
                    <a:bodyPr/>
                    <a:lstStyle/>
                    <a:p>
                      <a:pPr algn="l" fontAlgn="ctr">
                        <a:buNone/>
                      </a:pPr>
                      <a:r>
                        <a:rPr lang="en-GB" sz="1400" b="0" i="0" u="none" strike="noStrike">
                          <a:effectLst/>
                          <a:latin typeface="Arial" panose="020B0604020202020204" pitchFamily="34" charset="0"/>
                        </a:rPr>
                        <a:t>£1,000</a:t>
                      </a:r>
                    </a:p>
                  </a:txBody>
                  <a:tcPr marL="66429" marR="66429" marT="33215" marB="33215" anchor="ctr">
                    <a:lnL>
                      <a:noFill/>
                    </a:lnL>
                    <a:lnR>
                      <a:noFill/>
                    </a:lnR>
                    <a:lnT>
                      <a:noFill/>
                    </a:lnT>
                    <a:lnB>
                      <a:noFill/>
                    </a:lnB>
                    <a:noFill/>
                  </a:tcPr>
                </a:tc>
                <a:tc>
                  <a:txBody>
                    <a:bodyPr/>
                    <a:lstStyle/>
                    <a:p>
                      <a:pPr algn="l" fontAlgn="ctr">
                        <a:buNone/>
                      </a:pPr>
                      <a:r>
                        <a:rPr lang="en-GB" sz="1400" b="0" i="0" u="none" strike="noStrike">
                          <a:effectLst/>
                          <a:latin typeface="Arial" panose="020B0604020202020204" pitchFamily="34" charset="0"/>
                        </a:rPr>
                        <a:t>£500</a:t>
                      </a:r>
                    </a:p>
                  </a:txBody>
                  <a:tcPr marL="66429" marR="66429" marT="33215" marB="33215" anchor="ctr">
                    <a:lnL>
                      <a:noFill/>
                    </a:lnL>
                    <a:lnR>
                      <a:noFill/>
                    </a:lnR>
                    <a:lnT>
                      <a:noFill/>
                    </a:lnT>
                    <a:lnB>
                      <a:noFill/>
                    </a:lnB>
                    <a:noFill/>
                  </a:tcPr>
                </a:tc>
                <a:tc>
                  <a:txBody>
                    <a:bodyPr/>
                    <a:lstStyle/>
                    <a:p>
                      <a:pPr algn="l" fontAlgn="ctr">
                        <a:buNone/>
                      </a:pPr>
                      <a:r>
                        <a:rPr lang="en-GB" sz="1400" b="0" i="0" u="none" strike="noStrike">
                          <a:effectLst/>
                          <a:latin typeface="Arial" panose="020B0604020202020204" pitchFamily="34" charset="0"/>
                        </a:rPr>
                        <a:t>£400</a:t>
                      </a:r>
                    </a:p>
                  </a:txBody>
                  <a:tcPr marL="66429" marR="66429" marT="33215" marB="33215" anchor="ctr">
                    <a:lnL>
                      <a:noFill/>
                    </a:lnL>
                    <a:lnR>
                      <a:noFill/>
                    </a:lnR>
                    <a:lnT>
                      <a:noFill/>
                    </a:lnT>
                    <a:lnB>
                      <a:noFill/>
                    </a:lnB>
                    <a:noFill/>
                  </a:tcPr>
                </a:tc>
                <a:tc>
                  <a:txBody>
                    <a:bodyPr/>
                    <a:lstStyle/>
                    <a:p>
                      <a:pPr algn="l" fontAlgn="ctr">
                        <a:buNone/>
                      </a:pPr>
                      <a:r>
                        <a:rPr lang="en-GB" sz="1400" b="0" i="0" u="none" strike="noStrike">
                          <a:effectLst/>
                          <a:latin typeface="Arial" panose="020B0604020202020204" pitchFamily="34" charset="0"/>
                        </a:rPr>
                        <a:t>£900</a:t>
                      </a:r>
                    </a:p>
                  </a:txBody>
                  <a:tcPr marL="66429" marR="66429" marT="33215" marB="33215" anchor="ctr">
                    <a:lnL>
                      <a:noFill/>
                    </a:lnL>
                    <a:lnR>
                      <a:noFill/>
                    </a:lnR>
                    <a:lnT>
                      <a:noFill/>
                    </a:lnT>
                    <a:lnB>
                      <a:noFill/>
                    </a:lnB>
                    <a:noFill/>
                  </a:tcPr>
                </a:tc>
                <a:tc>
                  <a:txBody>
                    <a:bodyPr/>
                    <a:lstStyle/>
                    <a:p>
                      <a:pPr algn="l" fontAlgn="ctr">
                        <a:buNone/>
                      </a:pPr>
                      <a:r>
                        <a:rPr lang="en-GB" sz="1400" b="0" i="0" u="none" strike="noStrike">
                          <a:effectLst/>
                          <a:latin typeface="Arial" panose="020B0604020202020204" pitchFamily="34" charset="0"/>
                        </a:rPr>
                        <a:t>£100</a:t>
                      </a:r>
                    </a:p>
                  </a:txBody>
                  <a:tcPr marL="66429" marR="66429" marT="33215" marB="33215" anchor="ctr">
                    <a:lnL>
                      <a:noFill/>
                    </a:lnL>
                    <a:lnR>
                      <a:noFill/>
                    </a:lnR>
                    <a:lnT>
                      <a:noFill/>
                    </a:lnT>
                    <a:lnB>
                      <a:noFill/>
                    </a:lnB>
                    <a:noFill/>
                  </a:tcPr>
                </a:tc>
                <a:extLst>
                  <a:ext uri="{0D108BD9-81ED-4DB2-BD59-A6C34878D82A}">
                    <a16:rowId xmlns:a16="http://schemas.microsoft.com/office/drawing/2014/main" val="1763842734"/>
                  </a:ext>
                </a:extLst>
              </a:tr>
              <a:tr h="491578">
                <a:tc>
                  <a:txBody>
                    <a:bodyPr/>
                    <a:lstStyle/>
                    <a:p>
                      <a:pPr algn="l" fontAlgn="ctr">
                        <a:buNone/>
                      </a:pPr>
                      <a:r>
                        <a:rPr lang="en-GB" sz="1400" b="0" i="0" u="none" strike="noStrike">
                          <a:effectLst/>
                          <a:latin typeface="Arial" panose="020B0604020202020204" pitchFamily="34" charset="0"/>
                        </a:rPr>
                        <a:t>Month 2</a:t>
                      </a:r>
                    </a:p>
                  </a:txBody>
                  <a:tcPr marL="66429" marR="66429" marT="33215" marB="33215" anchor="ctr">
                    <a:lnL>
                      <a:noFill/>
                    </a:lnL>
                    <a:lnR>
                      <a:noFill/>
                    </a:lnR>
                    <a:lnT>
                      <a:noFill/>
                    </a:lnT>
                    <a:lnB>
                      <a:noFill/>
                    </a:lnB>
                    <a:noFill/>
                  </a:tcPr>
                </a:tc>
                <a:tc>
                  <a:txBody>
                    <a:bodyPr/>
                    <a:lstStyle/>
                    <a:p>
                      <a:pPr algn="l" fontAlgn="ctr">
                        <a:buNone/>
                      </a:pPr>
                      <a:r>
                        <a:rPr lang="en-GB" sz="1400" b="0" i="0" u="none" strike="noStrike">
                          <a:effectLst/>
                          <a:latin typeface="Arial" panose="020B0604020202020204" pitchFamily="34" charset="0"/>
                        </a:rPr>
                        <a:t>£1,500</a:t>
                      </a:r>
                    </a:p>
                  </a:txBody>
                  <a:tcPr marL="66429" marR="66429" marT="33215" marB="33215" anchor="ctr">
                    <a:lnL>
                      <a:noFill/>
                    </a:lnL>
                    <a:lnR>
                      <a:noFill/>
                    </a:lnR>
                    <a:lnT>
                      <a:noFill/>
                    </a:lnT>
                    <a:lnB>
                      <a:noFill/>
                    </a:lnB>
                    <a:noFill/>
                  </a:tcPr>
                </a:tc>
                <a:tc>
                  <a:txBody>
                    <a:bodyPr/>
                    <a:lstStyle/>
                    <a:p>
                      <a:pPr algn="l" fontAlgn="ctr">
                        <a:buNone/>
                      </a:pPr>
                      <a:r>
                        <a:rPr lang="en-GB" sz="1400" b="0" i="0" u="none" strike="noStrike">
                          <a:effectLst/>
                          <a:latin typeface="Arial" panose="020B0604020202020204" pitchFamily="34" charset="0"/>
                        </a:rPr>
                        <a:t>£500</a:t>
                      </a:r>
                    </a:p>
                  </a:txBody>
                  <a:tcPr marL="66429" marR="66429" marT="33215" marB="33215" anchor="ctr">
                    <a:lnL>
                      <a:noFill/>
                    </a:lnL>
                    <a:lnR>
                      <a:noFill/>
                    </a:lnR>
                    <a:lnT>
                      <a:noFill/>
                    </a:lnT>
                    <a:lnB>
                      <a:noFill/>
                    </a:lnB>
                    <a:noFill/>
                  </a:tcPr>
                </a:tc>
                <a:tc>
                  <a:txBody>
                    <a:bodyPr/>
                    <a:lstStyle/>
                    <a:p>
                      <a:pPr algn="l" fontAlgn="ctr">
                        <a:buNone/>
                      </a:pPr>
                      <a:r>
                        <a:rPr lang="en-GB" sz="1400" b="0" i="0" u="none" strike="noStrike">
                          <a:effectLst/>
                          <a:latin typeface="Arial" panose="020B0604020202020204" pitchFamily="34" charset="0"/>
                        </a:rPr>
                        <a:t>£400</a:t>
                      </a:r>
                    </a:p>
                  </a:txBody>
                  <a:tcPr marL="66429" marR="66429" marT="33215" marB="33215" anchor="ctr">
                    <a:lnL>
                      <a:noFill/>
                    </a:lnL>
                    <a:lnR>
                      <a:noFill/>
                    </a:lnR>
                    <a:lnT>
                      <a:noFill/>
                    </a:lnT>
                    <a:lnB>
                      <a:noFill/>
                    </a:lnB>
                    <a:noFill/>
                  </a:tcPr>
                </a:tc>
                <a:tc>
                  <a:txBody>
                    <a:bodyPr/>
                    <a:lstStyle/>
                    <a:p>
                      <a:pPr algn="l" fontAlgn="ctr">
                        <a:buNone/>
                      </a:pPr>
                      <a:r>
                        <a:rPr lang="en-GB" sz="1400" b="0" i="0" u="none" strike="noStrike">
                          <a:effectLst/>
                          <a:latin typeface="Arial" panose="020B0604020202020204" pitchFamily="34" charset="0"/>
                        </a:rPr>
                        <a:t>£900</a:t>
                      </a:r>
                    </a:p>
                  </a:txBody>
                  <a:tcPr marL="66429" marR="66429" marT="33215" marB="33215" anchor="ctr">
                    <a:lnL>
                      <a:noFill/>
                    </a:lnL>
                    <a:lnR>
                      <a:noFill/>
                    </a:lnR>
                    <a:lnT>
                      <a:noFill/>
                    </a:lnT>
                    <a:lnB>
                      <a:noFill/>
                    </a:lnB>
                    <a:noFill/>
                  </a:tcPr>
                </a:tc>
                <a:tc>
                  <a:txBody>
                    <a:bodyPr/>
                    <a:lstStyle/>
                    <a:p>
                      <a:pPr algn="l" fontAlgn="ctr">
                        <a:buNone/>
                      </a:pPr>
                      <a:r>
                        <a:rPr lang="en-GB" sz="1400" b="0" i="0" u="none" strike="noStrike">
                          <a:effectLst/>
                          <a:latin typeface="Arial" panose="020B0604020202020204" pitchFamily="34" charset="0"/>
                        </a:rPr>
                        <a:t>£600</a:t>
                      </a:r>
                    </a:p>
                  </a:txBody>
                  <a:tcPr marL="66429" marR="66429" marT="33215" marB="33215" anchor="ctr">
                    <a:lnL>
                      <a:noFill/>
                    </a:lnL>
                    <a:lnR>
                      <a:noFill/>
                    </a:lnR>
                    <a:lnT>
                      <a:noFill/>
                    </a:lnT>
                    <a:lnB>
                      <a:noFill/>
                    </a:lnB>
                    <a:noFill/>
                  </a:tcPr>
                </a:tc>
                <a:extLst>
                  <a:ext uri="{0D108BD9-81ED-4DB2-BD59-A6C34878D82A}">
                    <a16:rowId xmlns:a16="http://schemas.microsoft.com/office/drawing/2014/main" val="642972512"/>
                  </a:ext>
                </a:extLst>
              </a:tr>
              <a:tr h="491578">
                <a:tc>
                  <a:txBody>
                    <a:bodyPr/>
                    <a:lstStyle/>
                    <a:p>
                      <a:pPr algn="l" fontAlgn="ctr">
                        <a:buNone/>
                      </a:pPr>
                      <a:r>
                        <a:rPr lang="en-GB" sz="1400" b="0" i="0" u="none" strike="noStrike">
                          <a:effectLst/>
                          <a:latin typeface="Arial" panose="020B0604020202020204" pitchFamily="34" charset="0"/>
                        </a:rPr>
                        <a:t>Month 3</a:t>
                      </a:r>
                    </a:p>
                  </a:txBody>
                  <a:tcPr marL="66429" marR="66429" marT="33215" marB="33215" anchor="ctr">
                    <a:lnL>
                      <a:noFill/>
                    </a:lnL>
                    <a:lnR>
                      <a:noFill/>
                    </a:lnR>
                    <a:lnT>
                      <a:noFill/>
                    </a:lnT>
                    <a:lnB>
                      <a:noFill/>
                    </a:lnB>
                    <a:noFill/>
                  </a:tcPr>
                </a:tc>
                <a:tc>
                  <a:txBody>
                    <a:bodyPr/>
                    <a:lstStyle/>
                    <a:p>
                      <a:pPr algn="l" fontAlgn="ctr">
                        <a:buNone/>
                      </a:pPr>
                      <a:r>
                        <a:rPr lang="en-GB" sz="1400" b="0" i="0" u="none" strike="noStrike">
                          <a:effectLst/>
                          <a:latin typeface="Arial" panose="020B0604020202020204" pitchFamily="34" charset="0"/>
                        </a:rPr>
                        <a:t>£2,000</a:t>
                      </a:r>
                    </a:p>
                  </a:txBody>
                  <a:tcPr marL="66429" marR="66429" marT="33215" marB="33215" anchor="ctr">
                    <a:lnL>
                      <a:noFill/>
                    </a:lnL>
                    <a:lnR>
                      <a:noFill/>
                    </a:lnR>
                    <a:lnT>
                      <a:noFill/>
                    </a:lnT>
                    <a:lnB>
                      <a:noFill/>
                    </a:lnB>
                    <a:noFill/>
                  </a:tcPr>
                </a:tc>
                <a:tc>
                  <a:txBody>
                    <a:bodyPr/>
                    <a:lstStyle/>
                    <a:p>
                      <a:pPr algn="l" fontAlgn="ctr">
                        <a:buNone/>
                      </a:pPr>
                      <a:r>
                        <a:rPr lang="en-GB" sz="1400" b="0" i="0" u="none" strike="noStrike">
                          <a:effectLst/>
                          <a:latin typeface="Arial" panose="020B0604020202020204" pitchFamily="34" charset="0"/>
                        </a:rPr>
                        <a:t>£500</a:t>
                      </a:r>
                    </a:p>
                  </a:txBody>
                  <a:tcPr marL="66429" marR="66429" marT="33215" marB="33215" anchor="ctr">
                    <a:lnL>
                      <a:noFill/>
                    </a:lnL>
                    <a:lnR>
                      <a:noFill/>
                    </a:lnR>
                    <a:lnT>
                      <a:noFill/>
                    </a:lnT>
                    <a:lnB>
                      <a:noFill/>
                    </a:lnB>
                    <a:noFill/>
                  </a:tcPr>
                </a:tc>
                <a:tc>
                  <a:txBody>
                    <a:bodyPr/>
                    <a:lstStyle/>
                    <a:p>
                      <a:pPr algn="l" fontAlgn="ctr">
                        <a:buNone/>
                      </a:pPr>
                      <a:r>
                        <a:rPr lang="en-GB" sz="1400" b="0" i="0" u="none" strike="noStrike">
                          <a:effectLst/>
                          <a:latin typeface="Arial" panose="020B0604020202020204" pitchFamily="34" charset="0"/>
                        </a:rPr>
                        <a:t>£400</a:t>
                      </a:r>
                    </a:p>
                  </a:txBody>
                  <a:tcPr marL="66429" marR="66429" marT="33215" marB="33215" anchor="ctr">
                    <a:lnL>
                      <a:noFill/>
                    </a:lnL>
                    <a:lnR>
                      <a:noFill/>
                    </a:lnR>
                    <a:lnT>
                      <a:noFill/>
                    </a:lnT>
                    <a:lnB>
                      <a:noFill/>
                    </a:lnB>
                    <a:noFill/>
                  </a:tcPr>
                </a:tc>
                <a:tc>
                  <a:txBody>
                    <a:bodyPr/>
                    <a:lstStyle/>
                    <a:p>
                      <a:pPr algn="l" fontAlgn="ctr">
                        <a:buNone/>
                      </a:pPr>
                      <a:r>
                        <a:rPr lang="en-GB" sz="1400" b="0" i="0" u="none" strike="noStrike">
                          <a:effectLst/>
                          <a:latin typeface="Arial" panose="020B0604020202020204" pitchFamily="34" charset="0"/>
                        </a:rPr>
                        <a:t>£900</a:t>
                      </a:r>
                    </a:p>
                  </a:txBody>
                  <a:tcPr marL="66429" marR="66429" marT="33215" marB="33215" anchor="ctr">
                    <a:lnL>
                      <a:noFill/>
                    </a:lnL>
                    <a:lnR>
                      <a:noFill/>
                    </a:lnR>
                    <a:lnT>
                      <a:noFill/>
                    </a:lnT>
                    <a:lnB>
                      <a:noFill/>
                    </a:lnB>
                    <a:noFill/>
                  </a:tcPr>
                </a:tc>
                <a:tc>
                  <a:txBody>
                    <a:bodyPr/>
                    <a:lstStyle/>
                    <a:p>
                      <a:pPr algn="l" fontAlgn="ctr">
                        <a:buNone/>
                      </a:pPr>
                      <a:r>
                        <a:rPr lang="en-GB" sz="1400" b="0" i="0" u="none" strike="noStrike">
                          <a:effectLst/>
                          <a:latin typeface="Arial" panose="020B0604020202020204" pitchFamily="34" charset="0"/>
                        </a:rPr>
                        <a:t>£1,100</a:t>
                      </a:r>
                    </a:p>
                  </a:txBody>
                  <a:tcPr marL="66429" marR="66429" marT="33215" marB="33215" anchor="ctr">
                    <a:lnL>
                      <a:noFill/>
                    </a:lnL>
                    <a:lnR>
                      <a:noFill/>
                    </a:lnR>
                    <a:lnT>
                      <a:noFill/>
                    </a:lnT>
                    <a:lnB>
                      <a:noFill/>
                    </a:lnB>
                    <a:noFill/>
                  </a:tcPr>
                </a:tc>
                <a:extLst>
                  <a:ext uri="{0D108BD9-81ED-4DB2-BD59-A6C34878D82A}">
                    <a16:rowId xmlns:a16="http://schemas.microsoft.com/office/drawing/2014/main" val="3719632407"/>
                  </a:ext>
                </a:extLst>
              </a:tr>
              <a:tr h="491578">
                <a:tc>
                  <a:txBody>
                    <a:bodyPr/>
                    <a:lstStyle/>
                    <a:p>
                      <a:pPr algn="l" fontAlgn="ctr">
                        <a:buNone/>
                      </a:pPr>
                      <a:r>
                        <a:rPr lang="en-GB" sz="1400" b="0" i="0" u="none" strike="noStrike">
                          <a:effectLst/>
                          <a:latin typeface="Arial" panose="020B0604020202020204" pitchFamily="34" charset="0"/>
                        </a:rPr>
                        <a:t>Month 4</a:t>
                      </a:r>
                    </a:p>
                  </a:txBody>
                  <a:tcPr marL="66429" marR="66429" marT="33215" marB="33215" anchor="ctr">
                    <a:lnL>
                      <a:noFill/>
                    </a:lnL>
                    <a:lnR>
                      <a:noFill/>
                    </a:lnR>
                    <a:lnT>
                      <a:noFill/>
                    </a:lnT>
                    <a:lnB>
                      <a:noFill/>
                    </a:lnB>
                    <a:noFill/>
                  </a:tcPr>
                </a:tc>
                <a:tc>
                  <a:txBody>
                    <a:bodyPr/>
                    <a:lstStyle/>
                    <a:p>
                      <a:pPr algn="l" fontAlgn="ctr">
                        <a:buNone/>
                      </a:pPr>
                      <a:r>
                        <a:rPr lang="en-GB" sz="1400" b="0" i="0" u="none" strike="noStrike">
                          <a:effectLst/>
                          <a:latin typeface="Arial" panose="020B0604020202020204" pitchFamily="34" charset="0"/>
                        </a:rPr>
                        <a:t>£2,500</a:t>
                      </a:r>
                    </a:p>
                  </a:txBody>
                  <a:tcPr marL="66429" marR="66429" marT="33215" marB="33215" anchor="ctr">
                    <a:lnL>
                      <a:noFill/>
                    </a:lnL>
                    <a:lnR>
                      <a:noFill/>
                    </a:lnR>
                    <a:lnT>
                      <a:noFill/>
                    </a:lnT>
                    <a:lnB>
                      <a:noFill/>
                    </a:lnB>
                    <a:noFill/>
                  </a:tcPr>
                </a:tc>
                <a:tc>
                  <a:txBody>
                    <a:bodyPr/>
                    <a:lstStyle/>
                    <a:p>
                      <a:pPr algn="l" fontAlgn="ctr">
                        <a:buNone/>
                      </a:pPr>
                      <a:r>
                        <a:rPr lang="en-GB" sz="1400" b="0" i="0" u="none" strike="noStrike">
                          <a:effectLst/>
                          <a:latin typeface="Arial" panose="020B0604020202020204" pitchFamily="34" charset="0"/>
                        </a:rPr>
                        <a:t>£500</a:t>
                      </a:r>
                    </a:p>
                  </a:txBody>
                  <a:tcPr marL="66429" marR="66429" marT="33215" marB="33215" anchor="ctr">
                    <a:lnL>
                      <a:noFill/>
                    </a:lnL>
                    <a:lnR>
                      <a:noFill/>
                    </a:lnR>
                    <a:lnT>
                      <a:noFill/>
                    </a:lnT>
                    <a:lnB>
                      <a:noFill/>
                    </a:lnB>
                    <a:noFill/>
                  </a:tcPr>
                </a:tc>
                <a:tc>
                  <a:txBody>
                    <a:bodyPr/>
                    <a:lstStyle/>
                    <a:p>
                      <a:pPr algn="l" fontAlgn="ctr">
                        <a:buNone/>
                      </a:pPr>
                      <a:r>
                        <a:rPr lang="en-GB" sz="1400" b="0" i="0" u="none" strike="noStrike">
                          <a:effectLst/>
                          <a:latin typeface="Arial" panose="020B0604020202020204" pitchFamily="34" charset="0"/>
                        </a:rPr>
                        <a:t>£400</a:t>
                      </a:r>
                    </a:p>
                  </a:txBody>
                  <a:tcPr marL="66429" marR="66429" marT="33215" marB="33215" anchor="ctr">
                    <a:lnL>
                      <a:noFill/>
                    </a:lnL>
                    <a:lnR>
                      <a:noFill/>
                    </a:lnR>
                    <a:lnT>
                      <a:noFill/>
                    </a:lnT>
                    <a:lnB>
                      <a:noFill/>
                    </a:lnB>
                    <a:noFill/>
                  </a:tcPr>
                </a:tc>
                <a:tc>
                  <a:txBody>
                    <a:bodyPr/>
                    <a:lstStyle/>
                    <a:p>
                      <a:pPr algn="l" fontAlgn="ctr">
                        <a:buNone/>
                      </a:pPr>
                      <a:r>
                        <a:rPr lang="en-GB" sz="1400" b="0" i="0" u="none" strike="noStrike">
                          <a:effectLst/>
                          <a:latin typeface="Arial" panose="020B0604020202020204" pitchFamily="34" charset="0"/>
                        </a:rPr>
                        <a:t>£900</a:t>
                      </a:r>
                    </a:p>
                  </a:txBody>
                  <a:tcPr marL="66429" marR="66429" marT="33215" marB="33215" anchor="ctr">
                    <a:lnL>
                      <a:noFill/>
                    </a:lnL>
                    <a:lnR>
                      <a:noFill/>
                    </a:lnR>
                    <a:lnT>
                      <a:noFill/>
                    </a:lnT>
                    <a:lnB>
                      <a:noFill/>
                    </a:lnB>
                    <a:noFill/>
                  </a:tcPr>
                </a:tc>
                <a:tc>
                  <a:txBody>
                    <a:bodyPr/>
                    <a:lstStyle/>
                    <a:p>
                      <a:pPr algn="l" fontAlgn="ctr">
                        <a:buNone/>
                      </a:pPr>
                      <a:r>
                        <a:rPr lang="en-GB" sz="1400" b="0" i="0" u="none" strike="noStrike">
                          <a:effectLst/>
                          <a:latin typeface="Arial" panose="020B0604020202020204" pitchFamily="34" charset="0"/>
                        </a:rPr>
                        <a:t>£1,600</a:t>
                      </a:r>
                    </a:p>
                  </a:txBody>
                  <a:tcPr marL="66429" marR="66429" marT="33215" marB="33215" anchor="ctr">
                    <a:lnL>
                      <a:noFill/>
                    </a:lnL>
                    <a:lnR>
                      <a:noFill/>
                    </a:lnR>
                    <a:lnT>
                      <a:noFill/>
                    </a:lnT>
                    <a:lnB>
                      <a:noFill/>
                    </a:lnB>
                    <a:noFill/>
                  </a:tcPr>
                </a:tc>
                <a:extLst>
                  <a:ext uri="{0D108BD9-81ED-4DB2-BD59-A6C34878D82A}">
                    <a16:rowId xmlns:a16="http://schemas.microsoft.com/office/drawing/2014/main" val="1983498352"/>
                  </a:ext>
                </a:extLst>
              </a:tr>
              <a:tr h="491578">
                <a:tc>
                  <a:txBody>
                    <a:bodyPr/>
                    <a:lstStyle/>
                    <a:p>
                      <a:pPr algn="l" fontAlgn="ctr">
                        <a:buNone/>
                      </a:pPr>
                      <a:r>
                        <a:rPr lang="en-GB" sz="1400" b="0" i="0" u="none" strike="noStrike">
                          <a:effectLst/>
                          <a:latin typeface="Arial" panose="020B0604020202020204" pitchFamily="34" charset="0"/>
                        </a:rPr>
                        <a:t>Month 5</a:t>
                      </a:r>
                    </a:p>
                  </a:txBody>
                  <a:tcPr marL="66429" marR="66429" marT="33215" marB="33215" anchor="ctr">
                    <a:lnL>
                      <a:noFill/>
                    </a:lnL>
                    <a:lnR>
                      <a:noFill/>
                    </a:lnR>
                    <a:lnT>
                      <a:noFill/>
                    </a:lnT>
                    <a:lnB>
                      <a:noFill/>
                    </a:lnB>
                    <a:noFill/>
                  </a:tcPr>
                </a:tc>
                <a:tc>
                  <a:txBody>
                    <a:bodyPr/>
                    <a:lstStyle/>
                    <a:p>
                      <a:pPr algn="l" fontAlgn="ctr">
                        <a:buNone/>
                      </a:pPr>
                      <a:r>
                        <a:rPr lang="en-GB" sz="1400" b="0" i="0" u="none" strike="noStrike">
                          <a:effectLst/>
                          <a:latin typeface="Arial" panose="020B0604020202020204" pitchFamily="34" charset="0"/>
                        </a:rPr>
                        <a:t>£3,000</a:t>
                      </a:r>
                    </a:p>
                  </a:txBody>
                  <a:tcPr marL="66429" marR="66429" marT="33215" marB="33215" anchor="ctr">
                    <a:lnL>
                      <a:noFill/>
                    </a:lnL>
                    <a:lnR>
                      <a:noFill/>
                    </a:lnR>
                    <a:lnT>
                      <a:noFill/>
                    </a:lnT>
                    <a:lnB>
                      <a:noFill/>
                    </a:lnB>
                    <a:noFill/>
                  </a:tcPr>
                </a:tc>
                <a:tc>
                  <a:txBody>
                    <a:bodyPr/>
                    <a:lstStyle/>
                    <a:p>
                      <a:pPr algn="l" fontAlgn="ctr">
                        <a:buNone/>
                      </a:pPr>
                      <a:r>
                        <a:rPr lang="en-GB" sz="1400" b="0" i="0" u="none" strike="noStrike">
                          <a:effectLst/>
                          <a:latin typeface="Arial" panose="020B0604020202020204" pitchFamily="34" charset="0"/>
                        </a:rPr>
                        <a:t>£500</a:t>
                      </a:r>
                    </a:p>
                  </a:txBody>
                  <a:tcPr marL="66429" marR="66429" marT="33215" marB="33215" anchor="ctr">
                    <a:lnL>
                      <a:noFill/>
                    </a:lnL>
                    <a:lnR>
                      <a:noFill/>
                    </a:lnR>
                    <a:lnT>
                      <a:noFill/>
                    </a:lnT>
                    <a:lnB>
                      <a:noFill/>
                    </a:lnB>
                    <a:noFill/>
                  </a:tcPr>
                </a:tc>
                <a:tc>
                  <a:txBody>
                    <a:bodyPr/>
                    <a:lstStyle/>
                    <a:p>
                      <a:pPr algn="l" fontAlgn="ctr">
                        <a:buNone/>
                      </a:pPr>
                      <a:r>
                        <a:rPr lang="en-GB" sz="1400" b="0" i="0" u="none" strike="noStrike">
                          <a:effectLst/>
                          <a:latin typeface="Arial" panose="020B0604020202020204" pitchFamily="34" charset="0"/>
                        </a:rPr>
                        <a:t>£400</a:t>
                      </a:r>
                    </a:p>
                  </a:txBody>
                  <a:tcPr marL="66429" marR="66429" marT="33215" marB="33215" anchor="ctr">
                    <a:lnL>
                      <a:noFill/>
                    </a:lnL>
                    <a:lnR>
                      <a:noFill/>
                    </a:lnR>
                    <a:lnT>
                      <a:noFill/>
                    </a:lnT>
                    <a:lnB>
                      <a:noFill/>
                    </a:lnB>
                    <a:noFill/>
                  </a:tcPr>
                </a:tc>
                <a:tc>
                  <a:txBody>
                    <a:bodyPr/>
                    <a:lstStyle/>
                    <a:p>
                      <a:pPr algn="l" fontAlgn="ctr">
                        <a:buNone/>
                      </a:pPr>
                      <a:r>
                        <a:rPr lang="en-GB" sz="1400" b="0" i="0" u="none" strike="noStrike">
                          <a:effectLst/>
                          <a:latin typeface="Arial" panose="020B0604020202020204" pitchFamily="34" charset="0"/>
                        </a:rPr>
                        <a:t>£900</a:t>
                      </a:r>
                    </a:p>
                  </a:txBody>
                  <a:tcPr marL="66429" marR="66429" marT="33215" marB="33215" anchor="ctr">
                    <a:lnL>
                      <a:noFill/>
                    </a:lnL>
                    <a:lnR>
                      <a:noFill/>
                    </a:lnR>
                    <a:lnT>
                      <a:noFill/>
                    </a:lnT>
                    <a:lnB>
                      <a:noFill/>
                    </a:lnB>
                    <a:noFill/>
                  </a:tcPr>
                </a:tc>
                <a:tc>
                  <a:txBody>
                    <a:bodyPr/>
                    <a:lstStyle/>
                    <a:p>
                      <a:pPr algn="l" fontAlgn="ctr">
                        <a:buNone/>
                      </a:pPr>
                      <a:r>
                        <a:rPr lang="en-GB" sz="1400" b="0" i="0" u="none" strike="noStrike">
                          <a:effectLst/>
                          <a:latin typeface="Arial" panose="020B0604020202020204" pitchFamily="34" charset="0"/>
                        </a:rPr>
                        <a:t>£2,100</a:t>
                      </a:r>
                    </a:p>
                  </a:txBody>
                  <a:tcPr marL="66429" marR="66429" marT="33215" marB="33215" anchor="ctr">
                    <a:lnL>
                      <a:noFill/>
                    </a:lnL>
                    <a:lnR>
                      <a:noFill/>
                    </a:lnR>
                    <a:lnT>
                      <a:noFill/>
                    </a:lnT>
                    <a:lnB>
                      <a:noFill/>
                    </a:lnB>
                    <a:noFill/>
                  </a:tcPr>
                </a:tc>
                <a:extLst>
                  <a:ext uri="{0D108BD9-81ED-4DB2-BD59-A6C34878D82A}">
                    <a16:rowId xmlns:a16="http://schemas.microsoft.com/office/drawing/2014/main" val="1373943627"/>
                  </a:ext>
                </a:extLst>
              </a:tr>
              <a:tr h="491578">
                <a:tc>
                  <a:txBody>
                    <a:bodyPr/>
                    <a:lstStyle/>
                    <a:p>
                      <a:pPr algn="l" fontAlgn="ctr">
                        <a:buNone/>
                      </a:pPr>
                      <a:r>
                        <a:rPr lang="en-GB" sz="1400" b="0" i="0" u="none" strike="noStrike">
                          <a:effectLst/>
                          <a:latin typeface="Arial" panose="020B0604020202020204" pitchFamily="34" charset="0"/>
                        </a:rPr>
                        <a:t>Month 6</a:t>
                      </a:r>
                    </a:p>
                  </a:txBody>
                  <a:tcPr marL="66429" marR="66429" marT="33215" marB="33215" anchor="ctr">
                    <a:lnL>
                      <a:noFill/>
                    </a:lnL>
                    <a:lnR>
                      <a:noFill/>
                    </a:lnR>
                    <a:lnT>
                      <a:noFill/>
                    </a:lnT>
                    <a:lnB>
                      <a:noFill/>
                    </a:lnB>
                    <a:noFill/>
                  </a:tcPr>
                </a:tc>
                <a:tc>
                  <a:txBody>
                    <a:bodyPr/>
                    <a:lstStyle/>
                    <a:p>
                      <a:pPr algn="l" fontAlgn="ctr">
                        <a:buNone/>
                      </a:pPr>
                      <a:r>
                        <a:rPr lang="en-GB" sz="1400" b="0" i="0" u="none" strike="noStrike">
                          <a:effectLst/>
                          <a:latin typeface="Arial" panose="020B0604020202020204" pitchFamily="34" charset="0"/>
                        </a:rPr>
                        <a:t>£3,500</a:t>
                      </a:r>
                    </a:p>
                  </a:txBody>
                  <a:tcPr marL="66429" marR="66429" marT="33215" marB="33215" anchor="ctr">
                    <a:lnL>
                      <a:noFill/>
                    </a:lnL>
                    <a:lnR>
                      <a:noFill/>
                    </a:lnR>
                    <a:lnT>
                      <a:noFill/>
                    </a:lnT>
                    <a:lnB>
                      <a:noFill/>
                    </a:lnB>
                    <a:noFill/>
                  </a:tcPr>
                </a:tc>
                <a:tc>
                  <a:txBody>
                    <a:bodyPr/>
                    <a:lstStyle/>
                    <a:p>
                      <a:pPr algn="l" fontAlgn="ctr">
                        <a:buNone/>
                      </a:pPr>
                      <a:r>
                        <a:rPr lang="en-GB" sz="1400" b="0" i="0" u="none" strike="noStrike">
                          <a:effectLst/>
                          <a:latin typeface="Arial" panose="020B0604020202020204" pitchFamily="34" charset="0"/>
                        </a:rPr>
                        <a:t>£500</a:t>
                      </a:r>
                    </a:p>
                  </a:txBody>
                  <a:tcPr marL="66429" marR="66429" marT="33215" marB="33215" anchor="ctr">
                    <a:lnL>
                      <a:noFill/>
                    </a:lnL>
                    <a:lnR>
                      <a:noFill/>
                    </a:lnR>
                    <a:lnT>
                      <a:noFill/>
                    </a:lnT>
                    <a:lnB>
                      <a:noFill/>
                    </a:lnB>
                    <a:noFill/>
                  </a:tcPr>
                </a:tc>
                <a:tc>
                  <a:txBody>
                    <a:bodyPr/>
                    <a:lstStyle/>
                    <a:p>
                      <a:pPr algn="l" fontAlgn="ctr">
                        <a:buNone/>
                      </a:pPr>
                      <a:r>
                        <a:rPr lang="en-GB" sz="1400" b="0" i="0" u="none" strike="noStrike">
                          <a:effectLst/>
                          <a:latin typeface="Arial" panose="020B0604020202020204" pitchFamily="34" charset="0"/>
                        </a:rPr>
                        <a:t>£400</a:t>
                      </a:r>
                    </a:p>
                  </a:txBody>
                  <a:tcPr marL="66429" marR="66429" marT="33215" marB="33215" anchor="ctr">
                    <a:lnL>
                      <a:noFill/>
                    </a:lnL>
                    <a:lnR>
                      <a:noFill/>
                    </a:lnR>
                    <a:lnT>
                      <a:noFill/>
                    </a:lnT>
                    <a:lnB>
                      <a:noFill/>
                    </a:lnB>
                    <a:noFill/>
                  </a:tcPr>
                </a:tc>
                <a:tc>
                  <a:txBody>
                    <a:bodyPr/>
                    <a:lstStyle/>
                    <a:p>
                      <a:pPr algn="l" fontAlgn="ctr">
                        <a:buNone/>
                      </a:pPr>
                      <a:r>
                        <a:rPr lang="en-GB" sz="1400" b="0" i="0" u="none" strike="noStrike">
                          <a:effectLst/>
                          <a:latin typeface="Arial" panose="020B0604020202020204" pitchFamily="34" charset="0"/>
                        </a:rPr>
                        <a:t>£900</a:t>
                      </a:r>
                    </a:p>
                  </a:txBody>
                  <a:tcPr marL="66429" marR="66429" marT="33215" marB="33215" anchor="ctr">
                    <a:lnL>
                      <a:noFill/>
                    </a:lnL>
                    <a:lnR>
                      <a:noFill/>
                    </a:lnR>
                    <a:lnT>
                      <a:noFill/>
                    </a:lnT>
                    <a:lnB>
                      <a:noFill/>
                    </a:lnB>
                    <a:noFill/>
                  </a:tcPr>
                </a:tc>
                <a:tc>
                  <a:txBody>
                    <a:bodyPr/>
                    <a:lstStyle/>
                    <a:p>
                      <a:pPr algn="l" fontAlgn="ctr">
                        <a:buNone/>
                      </a:pPr>
                      <a:r>
                        <a:rPr lang="en-GB" sz="1400" b="0" i="0" u="none" strike="noStrike" dirty="0">
                          <a:effectLst/>
                          <a:latin typeface="Arial" panose="020B0604020202020204" pitchFamily="34" charset="0"/>
                        </a:rPr>
                        <a:t>£2,600</a:t>
                      </a:r>
                    </a:p>
                  </a:txBody>
                  <a:tcPr marL="66429" marR="66429" marT="33215" marB="33215" anchor="ctr">
                    <a:lnL>
                      <a:noFill/>
                    </a:lnL>
                    <a:lnR>
                      <a:noFill/>
                    </a:lnR>
                    <a:lnT>
                      <a:noFill/>
                    </a:lnT>
                    <a:lnB>
                      <a:noFill/>
                    </a:lnB>
                    <a:noFill/>
                  </a:tcPr>
                </a:tc>
                <a:extLst>
                  <a:ext uri="{0D108BD9-81ED-4DB2-BD59-A6C34878D82A}">
                    <a16:rowId xmlns:a16="http://schemas.microsoft.com/office/drawing/2014/main" val="366469198"/>
                  </a:ext>
                </a:extLst>
              </a:tr>
            </a:tbl>
          </a:graphicData>
        </a:graphic>
      </p:graphicFrame>
    </p:spTree>
    <p:extLst>
      <p:ext uri="{BB962C8B-B14F-4D97-AF65-F5344CB8AC3E}">
        <p14:creationId xmlns:p14="http://schemas.microsoft.com/office/powerpoint/2010/main" val="327830339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9" name="Rectangle 28">
            <a:extLst>
              <a:ext uri="{FF2B5EF4-FFF2-40B4-BE49-F238E27FC236}">
                <a16:creationId xmlns:a16="http://schemas.microsoft.com/office/drawing/2014/main" id="{5F879AC3-D4CE-493C-ADC7-06205677F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w="0"/>
              <a:solidFill>
                <a:schemeClr val="accent1"/>
              </a:solidFill>
              <a:effectLst>
                <a:outerShdw blurRad="38100" dist="25400" dir="5400000" algn="ctr" rotWithShape="0">
                  <a:srgbClr val="6E747A">
                    <a:alpha val="43000"/>
                  </a:srgbClr>
                </a:outerShdw>
              </a:effectLst>
            </a:endParaRPr>
          </a:p>
        </p:txBody>
      </p:sp>
      <p:sp>
        <p:nvSpPr>
          <p:cNvPr id="31" name="Freeform: Shape 30">
            <a:extLst>
              <a:ext uri="{FF2B5EF4-FFF2-40B4-BE49-F238E27FC236}">
                <a16:creationId xmlns:a16="http://schemas.microsoft.com/office/drawing/2014/main" id="{736F0DFD-0954-464F-BF12-DD2E6F6E03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983504" cy="6858000"/>
          </a:xfrm>
          <a:custGeom>
            <a:avLst/>
            <a:gdLst>
              <a:gd name="connsiteX0" fmla="*/ 0 w 1983504"/>
              <a:gd name="connsiteY0" fmla="*/ 0 h 6858000"/>
              <a:gd name="connsiteX1" fmla="*/ 1376658 w 1983504"/>
              <a:gd name="connsiteY1" fmla="*/ 0 h 6858000"/>
              <a:gd name="connsiteX2" fmla="*/ 1690650 w 1983504"/>
              <a:gd name="connsiteY2" fmla="*/ 110269 h 6858000"/>
              <a:gd name="connsiteX3" fmla="*/ 1645361 w 1983504"/>
              <a:gd name="connsiteY3" fmla="*/ 135168 h 6858000"/>
              <a:gd name="connsiteX4" fmla="*/ 1373640 w 1983504"/>
              <a:gd name="connsiteY4" fmla="*/ 71141 h 6858000"/>
              <a:gd name="connsiteX5" fmla="*/ 1319295 w 1983504"/>
              <a:gd name="connsiteY5" fmla="*/ 88927 h 6858000"/>
              <a:gd name="connsiteX6" fmla="*/ 1346468 w 1983504"/>
              <a:gd name="connsiteY6" fmla="*/ 163625 h 6858000"/>
              <a:gd name="connsiteX7" fmla="*/ 1464213 w 1983504"/>
              <a:gd name="connsiteY7" fmla="*/ 192082 h 6858000"/>
              <a:gd name="connsiteX8" fmla="*/ 1648381 w 1983504"/>
              <a:gd name="connsiteY8" fmla="*/ 373491 h 6858000"/>
              <a:gd name="connsiteX9" fmla="*/ 1370620 w 1983504"/>
              <a:gd name="connsiteY9" fmla="*/ 352148 h 6858000"/>
              <a:gd name="connsiteX10" fmla="*/ 1322314 w 1983504"/>
              <a:gd name="connsiteY10" fmla="*/ 394834 h 6858000"/>
              <a:gd name="connsiteX11" fmla="*/ 1304199 w 1983504"/>
              <a:gd name="connsiteY11" fmla="*/ 451747 h 6858000"/>
              <a:gd name="connsiteX12" fmla="*/ 1222682 w 1983504"/>
              <a:gd name="connsiteY12" fmla="*/ 359262 h 6858000"/>
              <a:gd name="connsiteX13" fmla="*/ 1153242 w 1983504"/>
              <a:gd name="connsiteY13" fmla="*/ 334364 h 6858000"/>
              <a:gd name="connsiteX14" fmla="*/ 1132108 w 1983504"/>
              <a:gd name="connsiteY14" fmla="*/ 416176 h 6858000"/>
              <a:gd name="connsiteX15" fmla="*/ 1195509 w 1983504"/>
              <a:gd name="connsiteY15" fmla="*/ 505101 h 6858000"/>
              <a:gd name="connsiteX16" fmla="*/ 1364582 w 1983504"/>
              <a:gd name="connsiteY16" fmla="*/ 558458 h 6858000"/>
              <a:gd name="connsiteX17" fmla="*/ 1183434 w 1983504"/>
              <a:gd name="connsiteY17" fmla="*/ 558458 h 6858000"/>
              <a:gd name="connsiteX18" fmla="*/ 975114 w 1983504"/>
              <a:gd name="connsiteY18" fmla="*/ 522887 h 6858000"/>
              <a:gd name="connsiteX19" fmla="*/ 754716 w 1983504"/>
              <a:gd name="connsiteY19" fmla="*/ 533558 h 6858000"/>
              <a:gd name="connsiteX20" fmla="*/ 546395 w 1983504"/>
              <a:gd name="connsiteY20" fmla="*/ 462417 h 6858000"/>
              <a:gd name="connsiteX21" fmla="*/ 335056 w 1983504"/>
              <a:gd name="connsiteY21" fmla="*/ 465975 h 6858000"/>
              <a:gd name="connsiteX22" fmla="*/ 1270988 w 1983504"/>
              <a:gd name="connsiteY22" fmla="*/ 910606 h 6858000"/>
              <a:gd name="connsiteX23" fmla="*/ 1225701 w 1983504"/>
              <a:gd name="connsiteY23" fmla="*/ 921277 h 6858000"/>
              <a:gd name="connsiteX24" fmla="*/ 1165318 w 1983504"/>
              <a:gd name="connsiteY24" fmla="*/ 949734 h 6858000"/>
              <a:gd name="connsiteX25" fmla="*/ 1210606 w 1983504"/>
              <a:gd name="connsiteY25" fmla="*/ 1006647 h 6858000"/>
              <a:gd name="connsiteX26" fmla="*/ 1455156 w 1983504"/>
              <a:gd name="connsiteY26" fmla="*/ 1113358 h 6858000"/>
              <a:gd name="connsiteX27" fmla="*/ 1515538 w 1983504"/>
              <a:gd name="connsiteY27" fmla="*/ 1220069 h 6858000"/>
              <a:gd name="connsiteX28" fmla="*/ 1440060 w 1983504"/>
              <a:gd name="connsiteY28" fmla="*/ 1209399 h 6858000"/>
              <a:gd name="connsiteX29" fmla="*/ 1373640 w 1983504"/>
              <a:gd name="connsiteY29" fmla="*/ 1230741 h 6858000"/>
              <a:gd name="connsiteX30" fmla="*/ 1400810 w 1983504"/>
              <a:gd name="connsiteY30" fmla="*/ 1365909 h 6858000"/>
              <a:gd name="connsiteX31" fmla="*/ 1748012 w 1983504"/>
              <a:gd name="connsiteY31" fmla="*/ 1540204 h 6858000"/>
              <a:gd name="connsiteX32" fmla="*/ 1778203 w 1983504"/>
              <a:gd name="connsiteY32" fmla="*/ 1597117 h 6858000"/>
              <a:gd name="connsiteX33" fmla="*/ 1735936 w 1983504"/>
              <a:gd name="connsiteY33" fmla="*/ 1636245 h 6858000"/>
              <a:gd name="connsiteX34" fmla="*/ 1624228 w 1983504"/>
              <a:gd name="connsiteY34" fmla="*/ 1657587 h 6858000"/>
              <a:gd name="connsiteX35" fmla="*/ 1781223 w 1983504"/>
              <a:gd name="connsiteY35" fmla="*/ 1849668 h 6858000"/>
              <a:gd name="connsiteX36" fmla="*/ 1838587 w 1983504"/>
              <a:gd name="connsiteY36" fmla="*/ 1903025 h 6858000"/>
              <a:gd name="connsiteX37" fmla="*/ 1938218 w 1983504"/>
              <a:gd name="connsiteY37" fmla="*/ 1984836 h 6858000"/>
              <a:gd name="connsiteX38" fmla="*/ 1938218 w 1983504"/>
              <a:gd name="connsiteY38" fmla="*/ 2013292 h 6858000"/>
              <a:gd name="connsiteX39" fmla="*/ 1805376 w 1983504"/>
              <a:gd name="connsiteY39" fmla="*/ 2102219 h 6858000"/>
              <a:gd name="connsiteX40" fmla="*/ 1563844 w 1983504"/>
              <a:gd name="connsiteY40" fmla="*/ 2077320 h 6858000"/>
              <a:gd name="connsiteX41" fmla="*/ 1920104 w 1983504"/>
              <a:gd name="connsiteY41" fmla="*/ 2208931 h 6858000"/>
              <a:gd name="connsiteX42" fmla="*/ 766792 w 1983504"/>
              <a:gd name="connsiteY42" fmla="*/ 1892353 h 6858000"/>
              <a:gd name="connsiteX43" fmla="*/ 839252 w 1983504"/>
              <a:gd name="connsiteY43" fmla="*/ 1974165 h 6858000"/>
              <a:gd name="connsiteX44" fmla="*/ 1243816 w 1983504"/>
              <a:gd name="connsiteY44" fmla="*/ 2191146 h 6858000"/>
              <a:gd name="connsiteX45" fmla="*/ 1358543 w 1983504"/>
              <a:gd name="connsiteY45" fmla="*/ 2326314 h 6858000"/>
              <a:gd name="connsiteX46" fmla="*/ 1479310 w 1983504"/>
              <a:gd name="connsiteY46" fmla="*/ 2401012 h 6858000"/>
              <a:gd name="connsiteX47" fmla="*/ 1648381 w 1983504"/>
              <a:gd name="connsiteY47" fmla="*/ 2401012 h 6858000"/>
              <a:gd name="connsiteX48" fmla="*/ 1769146 w 1983504"/>
              <a:gd name="connsiteY48" fmla="*/ 2518395 h 6858000"/>
              <a:gd name="connsiteX49" fmla="*/ 1645361 w 1983504"/>
              <a:gd name="connsiteY49" fmla="*/ 2543294 h 6858000"/>
              <a:gd name="connsiteX50" fmla="*/ 1500444 w 1983504"/>
              <a:gd name="connsiteY50" fmla="*/ 2525509 h 6858000"/>
              <a:gd name="connsiteX51" fmla="*/ 1337410 w 1983504"/>
              <a:gd name="connsiteY51" fmla="*/ 2564636 h 6858000"/>
              <a:gd name="connsiteX52" fmla="*/ 1186452 w 1983504"/>
              <a:gd name="connsiteY52" fmla="*/ 2532623 h 6858000"/>
              <a:gd name="connsiteX53" fmla="*/ 1005304 w 1983504"/>
              <a:gd name="connsiteY53" fmla="*/ 2553965 h 6858000"/>
              <a:gd name="connsiteX54" fmla="*/ 947940 w 1983504"/>
              <a:gd name="connsiteY54" fmla="*/ 2692689 h 6858000"/>
              <a:gd name="connsiteX55" fmla="*/ 929826 w 1983504"/>
              <a:gd name="connsiteY55" fmla="*/ 2703362 h 6858000"/>
              <a:gd name="connsiteX56" fmla="*/ 594701 w 1983504"/>
              <a:gd name="connsiteY56" fmla="*/ 2923898 h 6858000"/>
              <a:gd name="connsiteX57" fmla="*/ 501108 w 1983504"/>
              <a:gd name="connsiteY57" fmla="*/ 2941684 h 6858000"/>
              <a:gd name="connsiteX58" fmla="*/ 1053610 w 1983504"/>
              <a:gd name="connsiteY58" fmla="*/ 3329402 h 6858000"/>
              <a:gd name="connsiteX59" fmla="*/ 682256 w 1983504"/>
              <a:gd name="connsiteY59" fmla="*/ 3229805 h 6858000"/>
              <a:gd name="connsiteX60" fmla="*/ 630932 w 1983504"/>
              <a:gd name="connsiteY60" fmla="*/ 3393429 h 6858000"/>
              <a:gd name="connsiteX61" fmla="*/ 806041 w 1983504"/>
              <a:gd name="connsiteY61" fmla="*/ 3539269 h 6858000"/>
              <a:gd name="connsiteX62" fmla="*/ 869444 w 1983504"/>
              <a:gd name="connsiteY62" fmla="*/ 3827390 h 6858000"/>
              <a:gd name="connsiteX63" fmla="*/ 839252 w 1983504"/>
              <a:gd name="connsiteY63" fmla="*/ 4090612 h 6858000"/>
              <a:gd name="connsiteX64" fmla="*/ 763774 w 1983504"/>
              <a:gd name="connsiteY64" fmla="*/ 4172424 h 6858000"/>
              <a:gd name="connsiteX65" fmla="*/ 655085 w 1983504"/>
              <a:gd name="connsiteY65" fmla="*/ 4321821 h 6858000"/>
              <a:gd name="connsiteX66" fmla="*/ 588662 w 1983504"/>
              <a:gd name="connsiteY66" fmla="*/ 4414305 h 6858000"/>
              <a:gd name="connsiteX67" fmla="*/ 356189 w 1983504"/>
              <a:gd name="connsiteY67" fmla="*/ 4378734 h 6858000"/>
              <a:gd name="connsiteX68" fmla="*/ 667160 w 1983504"/>
              <a:gd name="connsiteY68" fmla="*/ 4613499 h 6858000"/>
              <a:gd name="connsiteX69" fmla="*/ 416573 w 1983504"/>
              <a:gd name="connsiteY69" fmla="*/ 4585042 h 6858000"/>
              <a:gd name="connsiteX70" fmla="*/ 335056 w 1983504"/>
              <a:gd name="connsiteY70" fmla="*/ 4602828 h 6858000"/>
              <a:gd name="connsiteX71" fmla="*/ 380342 w 1983504"/>
              <a:gd name="connsiteY71" fmla="*/ 4677526 h 6858000"/>
              <a:gd name="connsiteX72" fmla="*/ 564510 w 1983504"/>
              <a:gd name="connsiteY72" fmla="*/ 4805580 h 6858000"/>
              <a:gd name="connsiteX73" fmla="*/ 944922 w 1983504"/>
              <a:gd name="connsiteY73" fmla="*/ 5154171 h 6858000"/>
              <a:gd name="connsiteX74" fmla="*/ 576586 w 1983504"/>
              <a:gd name="connsiteY74" fmla="*/ 4994104 h 6858000"/>
              <a:gd name="connsiteX75" fmla="*/ 963036 w 1983504"/>
              <a:gd name="connsiteY75" fmla="*/ 5353367 h 6858000"/>
              <a:gd name="connsiteX76" fmla="*/ 1047572 w 1983504"/>
              <a:gd name="connsiteY76" fmla="*/ 5474306 h 6858000"/>
              <a:gd name="connsiteX77" fmla="*/ 1222682 w 1983504"/>
              <a:gd name="connsiteY77" fmla="*/ 5769542 h 6858000"/>
              <a:gd name="connsiteX78" fmla="*/ 1213626 w 1983504"/>
              <a:gd name="connsiteY78" fmla="*/ 5801555 h 6858000"/>
              <a:gd name="connsiteX79" fmla="*/ 1014361 w 1983504"/>
              <a:gd name="connsiteY79" fmla="*/ 5755314 h 6858000"/>
              <a:gd name="connsiteX80" fmla="*/ 1274008 w 1983504"/>
              <a:gd name="connsiteY80" fmla="*/ 6004307 h 6858000"/>
              <a:gd name="connsiteX81" fmla="*/ 1542711 w 1983504"/>
              <a:gd name="connsiteY81" fmla="*/ 6196388 h 6858000"/>
              <a:gd name="connsiteX82" fmla="*/ 1352504 w 1983504"/>
              <a:gd name="connsiteY82" fmla="*/ 6167932 h 6858000"/>
              <a:gd name="connsiteX83" fmla="*/ 1089840 w 1983504"/>
              <a:gd name="connsiteY83" fmla="*/ 6057663 h 6858000"/>
              <a:gd name="connsiteX84" fmla="*/ 999266 w 1983504"/>
              <a:gd name="connsiteY84" fmla="*/ 6100347 h 6858000"/>
              <a:gd name="connsiteX85" fmla="*/ 1246836 w 1983504"/>
              <a:gd name="connsiteY85" fmla="*/ 6281757 h 6858000"/>
              <a:gd name="connsiteX86" fmla="*/ 1388735 w 1983504"/>
              <a:gd name="connsiteY86" fmla="*/ 6367127 h 6858000"/>
              <a:gd name="connsiteX87" fmla="*/ 1446099 w 1983504"/>
              <a:gd name="connsiteY87" fmla="*/ 6431153 h 6858000"/>
              <a:gd name="connsiteX88" fmla="*/ 1609132 w 1983504"/>
              <a:gd name="connsiteY88" fmla="*/ 6658805 h 6858000"/>
              <a:gd name="connsiteX89" fmla="*/ 1983504 w 1983504"/>
              <a:gd name="connsiteY89" fmla="*/ 6858000 h 6858000"/>
              <a:gd name="connsiteX90" fmla="*/ 0 w 1983504"/>
              <a:gd name="connsiteY9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Lst>
            <a:rect l="l" t="t" r="r" b="b"/>
            <a:pathLst>
              <a:path w="1983504" h="6858000">
                <a:moveTo>
                  <a:pt x="0" y="0"/>
                </a:moveTo>
                <a:lnTo>
                  <a:pt x="1376658" y="0"/>
                </a:lnTo>
                <a:cubicBezTo>
                  <a:pt x="1482328" y="35571"/>
                  <a:pt x="1584980" y="78255"/>
                  <a:pt x="1690650" y="110269"/>
                </a:cubicBezTo>
                <a:cubicBezTo>
                  <a:pt x="1675553" y="145839"/>
                  <a:pt x="1660458" y="138725"/>
                  <a:pt x="1645361" y="135168"/>
                </a:cubicBezTo>
                <a:cubicBezTo>
                  <a:pt x="1554788" y="120941"/>
                  <a:pt x="1461194" y="110269"/>
                  <a:pt x="1373640" y="71141"/>
                </a:cubicBezTo>
                <a:cubicBezTo>
                  <a:pt x="1352504" y="64027"/>
                  <a:pt x="1328352" y="64027"/>
                  <a:pt x="1319295" y="88927"/>
                </a:cubicBezTo>
                <a:cubicBezTo>
                  <a:pt x="1304199" y="124497"/>
                  <a:pt x="1325332" y="145839"/>
                  <a:pt x="1346468" y="163625"/>
                </a:cubicBezTo>
                <a:cubicBezTo>
                  <a:pt x="1382696" y="195638"/>
                  <a:pt x="1424964" y="188525"/>
                  <a:pt x="1464213" y="192082"/>
                </a:cubicBezTo>
                <a:cubicBezTo>
                  <a:pt x="1572902" y="209867"/>
                  <a:pt x="1624228" y="259665"/>
                  <a:pt x="1648381" y="373491"/>
                </a:cubicBezTo>
                <a:cubicBezTo>
                  <a:pt x="1554788" y="327250"/>
                  <a:pt x="1461194" y="384162"/>
                  <a:pt x="1370620" y="352148"/>
                </a:cubicBezTo>
                <a:cubicBezTo>
                  <a:pt x="1346468" y="345034"/>
                  <a:pt x="1310237" y="355706"/>
                  <a:pt x="1322314" y="394834"/>
                </a:cubicBezTo>
                <a:cubicBezTo>
                  <a:pt x="1334390" y="430405"/>
                  <a:pt x="1373640" y="458860"/>
                  <a:pt x="1304199" y="451747"/>
                </a:cubicBezTo>
                <a:cubicBezTo>
                  <a:pt x="1252873" y="448189"/>
                  <a:pt x="1237778" y="405504"/>
                  <a:pt x="1222682" y="359262"/>
                </a:cubicBezTo>
                <a:cubicBezTo>
                  <a:pt x="1210606" y="334364"/>
                  <a:pt x="1177395" y="320135"/>
                  <a:pt x="1153242" y="334364"/>
                </a:cubicBezTo>
                <a:cubicBezTo>
                  <a:pt x="1123051" y="348592"/>
                  <a:pt x="1132108" y="387720"/>
                  <a:pt x="1132108" y="416176"/>
                </a:cubicBezTo>
                <a:cubicBezTo>
                  <a:pt x="1129088" y="469532"/>
                  <a:pt x="1153242" y="494431"/>
                  <a:pt x="1195509" y="505101"/>
                </a:cubicBezTo>
                <a:cubicBezTo>
                  <a:pt x="1246836" y="519330"/>
                  <a:pt x="1298160" y="537116"/>
                  <a:pt x="1364582" y="558458"/>
                </a:cubicBezTo>
                <a:cubicBezTo>
                  <a:pt x="1292122" y="594028"/>
                  <a:pt x="1237778" y="586915"/>
                  <a:pt x="1183434" y="558458"/>
                </a:cubicBezTo>
                <a:cubicBezTo>
                  <a:pt x="1117012" y="526444"/>
                  <a:pt x="1029458" y="483759"/>
                  <a:pt x="975114" y="522887"/>
                </a:cubicBezTo>
                <a:cubicBezTo>
                  <a:pt x="893597" y="579800"/>
                  <a:pt x="827176" y="544229"/>
                  <a:pt x="754716" y="533558"/>
                </a:cubicBezTo>
                <a:cubicBezTo>
                  <a:pt x="603758" y="512216"/>
                  <a:pt x="697352" y="480203"/>
                  <a:pt x="546395" y="462417"/>
                </a:cubicBezTo>
                <a:cubicBezTo>
                  <a:pt x="486012" y="455303"/>
                  <a:pt x="422610" y="426847"/>
                  <a:pt x="335056" y="465975"/>
                </a:cubicBezTo>
                <a:cubicBezTo>
                  <a:pt x="730563" y="672284"/>
                  <a:pt x="917750" y="658055"/>
                  <a:pt x="1270988" y="910606"/>
                </a:cubicBezTo>
                <a:cubicBezTo>
                  <a:pt x="1255893" y="935506"/>
                  <a:pt x="1240798" y="924835"/>
                  <a:pt x="1225701" y="921277"/>
                </a:cubicBezTo>
                <a:cubicBezTo>
                  <a:pt x="1201548" y="917720"/>
                  <a:pt x="1171356" y="903491"/>
                  <a:pt x="1165318" y="949734"/>
                </a:cubicBezTo>
                <a:cubicBezTo>
                  <a:pt x="1162298" y="985305"/>
                  <a:pt x="1180415" y="1003089"/>
                  <a:pt x="1210606" y="1006647"/>
                </a:cubicBezTo>
                <a:cubicBezTo>
                  <a:pt x="1298160" y="1020875"/>
                  <a:pt x="1376658" y="1070674"/>
                  <a:pt x="1455156" y="1113358"/>
                </a:cubicBezTo>
                <a:cubicBezTo>
                  <a:pt x="1491385" y="1131144"/>
                  <a:pt x="1530634" y="1156043"/>
                  <a:pt x="1515538" y="1220069"/>
                </a:cubicBezTo>
                <a:cubicBezTo>
                  <a:pt x="1485348" y="1237855"/>
                  <a:pt x="1464213" y="1212955"/>
                  <a:pt x="1440060" y="1209399"/>
                </a:cubicBezTo>
                <a:cubicBezTo>
                  <a:pt x="1415907" y="1205842"/>
                  <a:pt x="1358543" y="1220069"/>
                  <a:pt x="1373640" y="1230741"/>
                </a:cubicBezTo>
                <a:cubicBezTo>
                  <a:pt x="1443080" y="1269868"/>
                  <a:pt x="1316276" y="1365909"/>
                  <a:pt x="1400810" y="1365909"/>
                </a:cubicBezTo>
                <a:cubicBezTo>
                  <a:pt x="1539691" y="1365909"/>
                  <a:pt x="1615170" y="1536647"/>
                  <a:pt x="1748012" y="1540204"/>
                </a:cubicBezTo>
                <a:cubicBezTo>
                  <a:pt x="1769146" y="1540204"/>
                  <a:pt x="1778203" y="1572219"/>
                  <a:pt x="1778203" y="1597117"/>
                </a:cubicBezTo>
                <a:cubicBezTo>
                  <a:pt x="1778203" y="1629132"/>
                  <a:pt x="1757070" y="1632688"/>
                  <a:pt x="1735936" y="1636245"/>
                </a:cubicBezTo>
                <a:cubicBezTo>
                  <a:pt x="1702725" y="1639802"/>
                  <a:pt x="1666496" y="1597117"/>
                  <a:pt x="1624228" y="1657587"/>
                </a:cubicBezTo>
                <a:cubicBezTo>
                  <a:pt x="1702725" y="1693158"/>
                  <a:pt x="1784242" y="1728729"/>
                  <a:pt x="1781223" y="1849668"/>
                </a:cubicBezTo>
                <a:cubicBezTo>
                  <a:pt x="1781223" y="1881683"/>
                  <a:pt x="1814434" y="1895910"/>
                  <a:pt x="1838587" y="1903025"/>
                </a:cubicBezTo>
                <a:cubicBezTo>
                  <a:pt x="1880854" y="1917252"/>
                  <a:pt x="1914065" y="1938595"/>
                  <a:pt x="1938218" y="1984836"/>
                </a:cubicBezTo>
                <a:cubicBezTo>
                  <a:pt x="1938218" y="1995507"/>
                  <a:pt x="1938218" y="2002622"/>
                  <a:pt x="1938218" y="2013292"/>
                </a:cubicBezTo>
                <a:cubicBezTo>
                  <a:pt x="1932180" y="2123562"/>
                  <a:pt x="1871798" y="2120004"/>
                  <a:pt x="1805376" y="2102219"/>
                </a:cubicBezTo>
                <a:cubicBezTo>
                  <a:pt x="1726878" y="2080877"/>
                  <a:pt x="1648381" y="2038192"/>
                  <a:pt x="1563844" y="2077320"/>
                </a:cubicBezTo>
                <a:cubicBezTo>
                  <a:pt x="1681592" y="2130676"/>
                  <a:pt x="1811414" y="2134233"/>
                  <a:pt x="1920104" y="2208931"/>
                </a:cubicBezTo>
                <a:cubicBezTo>
                  <a:pt x="1515538" y="2223159"/>
                  <a:pt x="1159280" y="1984836"/>
                  <a:pt x="766792" y="1892353"/>
                </a:cubicBezTo>
                <a:cubicBezTo>
                  <a:pt x="778869" y="1952823"/>
                  <a:pt x="812080" y="1967051"/>
                  <a:pt x="839252" y="1974165"/>
                </a:cubicBezTo>
                <a:cubicBezTo>
                  <a:pt x="984170" y="2020407"/>
                  <a:pt x="1110974" y="2112891"/>
                  <a:pt x="1243816" y="2191146"/>
                </a:cubicBezTo>
                <a:cubicBezTo>
                  <a:pt x="1298160" y="2223159"/>
                  <a:pt x="1337410" y="2258731"/>
                  <a:pt x="1358543" y="2326314"/>
                </a:cubicBezTo>
                <a:cubicBezTo>
                  <a:pt x="1376658" y="2390340"/>
                  <a:pt x="1412888" y="2418796"/>
                  <a:pt x="1479310" y="2401012"/>
                </a:cubicBezTo>
                <a:cubicBezTo>
                  <a:pt x="1533654" y="2386784"/>
                  <a:pt x="1591018" y="2393898"/>
                  <a:pt x="1648381" y="2401012"/>
                </a:cubicBezTo>
                <a:cubicBezTo>
                  <a:pt x="1711782" y="2408126"/>
                  <a:pt x="1784242" y="2479267"/>
                  <a:pt x="1769146" y="2518395"/>
                </a:cubicBezTo>
                <a:cubicBezTo>
                  <a:pt x="1738956" y="2582422"/>
                  <a:pt x="1687630" y="2550408"/>
                  <a:pt x="1645361" y="2543294"/>
                </a:cubicBezTo>
                <a:cubicBezTo>
                  <a:pt x="1594036" y="2536181"/>
                  <a:pt x="1500444" y="2518395"/>
                  <a:pt x="1500444" y="2525509"/>
                </a:cubicBezTo>
                <a:cubicBezTo>
                  <a:pt x="1467232" y="2685576"/>
                  <a:pt x="1391754" y="2564636"/>
                  <a:pt x="1337410" y="2564636"/>
                </a:cubicBezTo>
                <a:cubicBezTo>
                  <a:pt x="1286084" y="2564636"/>
                  <a:pt x="1234759" y="2546851"/>
                  <a:pt x="1186452" y="2532623"/>
                </a:cubicBezTo>
                <a:cubicBezTo>
                  <a:pt x="1123051" y="2514837"/>
                  <a:pt x="1065688" y="2546851"/>
                  <a:pt x="1005304" y="2553965"/>
                </a:cubicBezTo>
                <a:cubicBezTo>
                  <a:pt x="950960" y="2561080"/>
                  <a:pt x="981150" y="2653563"/>
                  <a:pt x="947940" y="2692689"/>
                </a:cubicBezTo>
                <a:cubicBezTo>
                  <a:pt x="941903" y="2703362"/>
                  <a:pt x="935864" y="2703362"/>
                  <a:pt x="929826" y="2703362"/>
                </a:cubicBezTo>
                <a:cubicBezTo>
                  <a:pt x="911711" y="2980812"/>
                  <a:pt x="594701" y="2913227"/>
                  <a:pt x="594701" y="2923898"/>
                </a:cubicBezTo>
                <a:cubicBezTo>
                  <a:pt x="567529" y="2941684"/>
                  <a:pt x="534318" y="2899000"/>
                  <a:pt x="501108" y="2941684"/>
                </a:cubicBezTo>
                <a:cubicBezTo>
                  <a:pt x="643007" y="3137322"/>
                  <a:pt x="860386" y="3183563"/>
                  <a:pt x="1053610" y="3329402"/>
                </a:cubicBezTo>
                <a:cubicBezTo>
                  <a:pt x="893597" y="3379202"/>
                  <a:pt x="800002" y="3208463"/>
                  <a:pt x="682256" y="3229805"/>
                </a:cubicBezTo>
                <a:cubicBezTo>
                  <a:pt x="624893" y="3283162"/>
                  <a:pt x="796984" y="3368530"/>
                  <a:pt x="630932" y="3393429"/>
                </a:cubicBezTo>
                <a:cubicBezTo>
                  <a:pt x="703390" y="3439672"/>
                  <a:pt x="754716" y="3485914"/>
                  <a:pt x="806041" y="3539269"/>
                </a:cubicBezTo>
                <a:cubicBezTo>
                  <a:pt x="893597" y="3635309"/>
                  <a:pt x="911711" y="3699337"/>
                  <a:pt x="869444" y="3827390"/>
                </a:cubicBezTo>
                <a:cubicBezTo>
                  <a:pt x="842270" y="3912759"/>
                  <a:pt x="803022" y="3991015"/>
                  <a:pt x="839252" y="4090612"/>
                </a:cubicBezTo>
                <a:cubicBezTo>
                  <a:pt x="863405" y="4158196"/>
                  <a:pt x="854347" y="4204438"/>
                  <a:pt x="763774" y="4172424"/>
                </a:cubicBezTo>
                <a:cubicBezTo>
                  <a:pt x="667160" y="4140411"/>
                  <a:pt x="630932" y="4200882"/>
                  <a:pt x="655085" y="4321821"/>
                </a:cubicBezTo>
                <a:cubicBezTo>
                  <a:pt x="670179" y="4400076"/>
                  <a:pt x="655085" y="4424975"/>
                  <a:pt x="588662" y="4414305"/>
                </a:cubicBezTo>
                <a:cubicBezTo>
                  <a:pt x="516204" y="4403633"/>
                  <a:pt x="446764" y="4353835"/>
                  <a:pt x="356189" y="4378734"/>
                </a:cubicBezTo>
                <a:cubicBezTo>
                  <a:pt x="428648" y="4521016"/>
                  <a:pt x="582626" y="4478331"/>
                  <a:pt x="667160" y="4613499"/>
                </a:cubicBezTo>
                <a:cubicBezTo>
                  <a:pt x="567529" y="4613499"/>
                  <a:pt x="489031" y="4613499"/>
                  <a:pt x="416573" y="4585042"/>
                </a:cubicBezTo>
                <a:cubicBezTo>
                  <a:pt x="386381" y="4574373"/>
                  <a:pt x="353170" y="4560144"/>
                  <a:pt x="335056" y="4602828"/>
                </a:cubicBezTo>
                <a:cubicBezTo>
                  <a:pt x="313920" y="4652628"/>
                  <a:pt x="356189" y="4670412"/>
                  <a:pt x="380342" y="4677526"/>
                </a:cubicBezTo>
                <a:cubicBezTo>
                  <a:pt x="449784" y="4702425"/>
                  <a:pt x="504126" y="4759339"/>
                  <a:pt x="564510" y="4805580"/>
                </a:cubicBezTo>
                <a:cubicBezTo>
                  <a:pt x="694332" y="4905177"/>
                  <a:pt x="836233" y="4990547"/>
                  <a:pt x="944922" y="5154171"/>
                </a:cubicBezTo>
                <a:cubicBezTo>
                  <a:pt x="809060" y="5111487"/>
                  <a:pt x="706410" y="5011889"/>
                  <a:pt x="576586" y="4994104"/>
                </a:cubicBezTo>
                <a:cubicBezTo>
                  <a:pt x="688296" y="5143500"/>
                  <a:pt x="830194" y="5243097"/>
                  <a:pt x="963036" y="5353367"/>
                </a:cubicBezTo>
                <a:cubicBezTo>
                  <a:pt x="1002286" y="5385379"/>
                  <a:pt x="1041534" y="5406721"/>
                  <a:pt x="1047572" y="5474306"/>
                </a:cubicBezTo>
                <a:cubicBezTo>
                  <a:pt x="1065688" y="5605917"/>
                  <a:pt x="1113992" y="5712629"/>
                  <a:pt x="1222682" y="5769542"/>
                </a:cubicBezTo>
                <a:cubicBezTo>
                  <a:pt x="1222682" y="5769542"/>
                  <a:pt x="1216644" y="5790884"/>
                  <a:pt x="1213626" y="5801555"/>
                </a:cubicBezTo>
                <a:cubicBezTo>
                  <a:pt x="1147203" y="5805112"/>
                  <a:pt x="1095878" y="5726858"/>
                  <a:pt x="1014361" y="5755314"/>
                </a:cubicBezTo>
                <a:cubicBezTo>
                  <a:pt x="1095878" y="5862025"/>
                  <a:pt x="1162298" y="5954508"/>
                  <a:pt x="1274008" y="6004307"/>
                </a:cubicBezTo>
                <a:cubicBezTo>
                  <a:pt x="1364582" y="6043434"/>
                  <a:pt x="1476290" y="6068335"/>
                  <a:pt x="1542711" y="6196388"/>
                </a:cubicBezTo>
                <a:cubicBezTo>
                  <a:pt x="1467232" y="6221287"/>
                  <a:pt x="1409868" y="6189274"/>
                  <a:pt x="1352504" y="6167932"/>
                </a:cubicBezTo>
                <a:cubicBezTo>
                  <a:pt x="1264950" y="6132361"/>
                  <a:pt x="1177395" y="6093234"/>
                  <a:pt x="1089840" y="6057663"/>
                </a:cubicBezTo>
                <a:cubicBezTo>
                  <a:pt x="1056628" y="6043434"/>
                  <a:pt x="1020400" y="6036320"/>
                  <a:pt x="999266" y="6100347"/>
                </a:cubicBezTo>
                <a:cubicBezTo>
                  <a:pt x="1110974" y="6114575"/>
                  <a:pt x="1177395" y="6199945"/>
                  <a:pt x="1246836" y="6281757"/>
                </a:cubicBezTo>
                <a:cubicBezTo>
                  <a:pt x="1286084" y="6327999"/>
                  <a:pt x="1319295" y="6388469"/>
                  <a:pt x="1388735" y="6367127"/>
                </a:cubicBezTo>
                <a:cubicBezTo>
                  <a:pt x="1424964" y="6356456"/>
                  <a:pt x="1449118" y="6388469"/>
                  <a:pt x="1446099" y="6431153"/>
                </a:cubicBezTo>
                <a:cubicBezTo>
                  <a:pt x="1431002" y="6580550"/>
                  <a:pt x="1518558" y="6630349"/>
                  <a:pt x="1609132" y="6658805"/>
                </a:cubicBezTo>
                <a:cubicBezTo>
                  <a:pt x="1741974" y="6701489"/>
                  <a:pt x="1859720" y="6786859"/>
                  <a:pt x="1983504" y="6858000"/>
                </a:cubicBezTo>
                <a:lnTo>
                  <a:pt x="0" y="6858000"/>
                </a:lnTo>
                <a:close/>
              </a:path>
            </a:pathLst>
          </a:custGeom>
          <a:solidFill>
            <a:schemeClr val="bg2">
              <a:alpha val="50000"/>
            </a:schemeClr>
          </a:solidFill>
          <a:ln w="32707" cap="flat">
            <a:noFill/>
            <a:prstDash val="solid"/>
            <a:miter/>
          </a:ln>
        </p:spPr>
        <p:txBody>
          <a:bodyPr wrap="square" rtlCol="0" anchor="ctr">
            <a:noAutofit/>
          </a:bodyPr>
          <a:lstStyle/>
          <a:p>
            <a:pPr algn="ctr"/>
            <a:endParaRPr lang="en-US"/>
          </a:p>
        </p:txBody>
      </p:sp>
      <p:graphicFrame>
        <p:nvGraphicFramePr>
          <p:cNvPr id="4" name="Content Placeholder 3">
            <a:extLst>
              <a:ext uri="{FF2B5EF4-FFF2-40B4-BE49-F238E27FC236}">
                <a16:creationId xmlns:a16="http://schemas.microsoft.com/office/drawing/2014/main" id="{3BF6B87C-753B-0606-B7C1-F526C69EB0B1}"/>
              </a:ext>
            </a:extLst>
          </p:cNvPr>
          <p:cNvGraphicFramePr>
            <a:graphicFrameLocks noGrp="1"/>
          </p:cNvGraphicFramePr>
          <p:nvPr>
            <p:ph idx="1"/>
            <p:extLst>
              <p:ext uri="{D42A27DB-BD31-4B8C-83A1-F6EECF244321}">
                <p14:modId xmlns:p14="http://schemas.microsoft.com/office/powerpoint/2010/main" val="3224371324"/>
              </p:ext>
            </p:extLst>
          </p:nvPr>
        </p:nvGraphicFramePr>
        <p:xfrm>
          <a:off x="1544638" y="663258"/>
          <a:ext cx="7426642" cy="5417688"/>
        </p:xfrm>
        <a:graphic>
          <a:graphicData uri="http://schemas.openxmlformats.org/drawingml/2006/table">
            <a:tbl>
              <a:tblPr firstRow="1"/>
              <a:tblGrid>
                <a:gridCol w="4283794">
                  <a:extLst>
                    <a:ext uri="{9D8B030D-6E8A-4147-A177-3AD203B41FA5}">
                      <a16:colId xmlns:a16="http://schemas.microsoft.com/office/drawing/2014/main" val="3173173661"/>
                    </a:ext>
                  </a:extLst>
                </a:gridCol>
                <a:gridCol w="3142848">
                  <a:extLst>
                    <a:ext uri="{9D8B030D-6E8A-4147-A177-3AD203B41FA5}">
                      <a16:colId xmlns:a16="http://schemas.microsoft.com/office/drawing/2014/main" val="896379705"/>
                    </a:ext>
                  </a:extLst>
                </a:gridCol>
              </a:tblGrid>
              <a:tr h="775573">
                <a:tc>
                  <a:txBody>
                    <a:bodyPr/>
                    <a:lstStyle/>
                    <a:p>
                      <a:pPr algn="l" rtl="0" fontAlgn="ctr">
                        <a:spcBef>
                          <a:spcPts val="0"/>
                        </a:spcBef>
                        <a:spcAft>
                          <a:spcPts val="0"/>
                        </a:spcAft>
                      </a:pPr>
                      <a:r>
                        <a:rPr lang="en-GB" sz="3300" b="1" i="0" u="none" strike="noStrike" dirty="0">
                          <a:solidFill>
                            <a:srgbClr val="000000"/>
                          </a:solidFill>
                          <a:effectLst/>
                          <a:highlight>
                            <a:srgbClr val="83CCEB"/>
                          </a:highlight>
                          <a:latin typeface="Calibri" panose="020F0502020204030204" pitchFamily="34" charset="0"/>
                        </a:rPr>
                        <a:t>Startup</a:t>
                      </a:r>
                      <a:r>
                        <a:rPr lang="en-GB" sz="3300" b="0" i="0" u="none" strike="noStrike" dirty="0">
                          <a:solidFill>
                            <a:srgbClr val="000000"/>
                          </a:solidFill>
                          <a:effectLst/>
                          <a:highlight>
                            <a:srgbClr val="83CCEB"/>
                          </a:highlight>
                          <a:latin typeface="Calibri" panose="020F0502020204030204" pitchFamily="34" charset="0"/>
                        </a:rPr>
                        <a:t> </a:t>
                      </a:r>
                      <a:r>
                        <a:rPr lang="en-GB" sz="3300" b="1" i="0" u="none" strike="noStrike" dirty="0">
                          <a:solidFill>
                            <a:srgbClr val="000000"/>
                          </a:solidFill>
                          <a:effectLst/>
                          <a:highlight>
                            <a:srgbClr val="83CCEB"/>
                          </a:highlight>
                          <a:latin typeface="Calibri" panose="020F0502020204030204" pitchFamily="34" charset="0"/>
                        </a:rPr>
                        <a:t>Cost</a:t>
                      </a:r>
                      <a:endParaRPr lang="en-GB" sz="2500" b="0" i="0" u="none" strike="noStrike" dirty="0">
                        <a:effectLst/>
                        <a:highlight>
                          <a:srgbClr val="83CCEB"/>
                        </a:highlight>
                        <a:latin typeface="Arial" panose="020B0604020202020204" pitchFamily="34" charset="0"/>
                      </a:endParaRPr>
                    </a:p>
                  </a:txBody>
                  <a:tcPr marL="13097" marR="13097" marT="1309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3CCEB"/>
                    </a:solidFill>
                  </a:tcPr>
                </a:tc>
                <a:tc>
                  <a:txBody>
                    <a:bodyPr/>
                    <a:lstStyle/>
                    <a:p>
                      <a:pPr algn="l" rtl="0" fontAlgn="ctr">
                        <a:spcBef>
                          <a:spcPts val="0"/>
                        </a:spcBef>
                        <a:spcAft>
                          <a:spcPts val="0"/>
                        </a:spcAft>
                      </a:pPr>
                      <a:r>
                        <a:rPr lang="en-GB" sz="3300" b="0" i="0" u="none" strike="noStrike">
                          <a:solidFill>
                            <a:srgbClr val="000000"/>
                          </a:solidFill>
                          <a:effectLst/>
                          <a:highlight>
                            <a:srgbClr val="83CCEB"/>
                          </a:highlight>
                          <a:latin typeface="Calibri" panose="020F0502020204030204" pitchFamily="34" charset="0"/>
                        </a:rPr>
                        <a:t> </a:t>
                      </a:r>
                      <a:endParaRPr lang="en-GB" sz="2500" b="0" i="0" u="none" strike="noStrike">
                        <a:effectLst/>
                        <a:highlight>
                          <a:srgbClr val="83CCEB"/>
                        </a:highlight>
                        <a:latin typeface="Arial" panose="020B0604020202020204" pitchFamily="34" charset="0"/>
                      </a:endParaRPr>
                    </a:p>
                  </a:txBody>
                  <a:tcPr marL="13097" marR="13097" marT="1309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3CCEB"/>
                    </a:solidFill>
                  </a:tcPr>
                </a:tc>
                <a:extLst>
                  <a:ext uri="{0D108BD9-81ED-4DB2-BD59-A6C34878D82A}">
                    <a16:rowId xmlns:a16="http://schemas.microsoft.com/office/drawing/2014/main" val="1695073799"/>
                  </a:ext>
                </a:extLst>
              </a:tr>
              <a:tr h="928423">
                <a:tc>
                  <a:txBody>
                    <a:bodyPr/>
                    <a:lstStyle/>
                    <a:p>
                      <a:pPr algn="l" rtl="0" fontAlgn="ctr">
                        <a:spcBef>
                          <a:spcPts val="0"/>
                        </a:spcBef>
                        <a:spcAft>
                          <a:spcPts val="0"/>
                        </a:spcAft>
                      </a:pPr>
                      <a:r>
                        <a:rPr lang="en-GB" sz="3300" b="0" i="0" u="none" strike="noStrike" dirty="0">
                          <a:solidFill>
                            <a:srgbClr val="000000"/>
                          </a:solidFill>
                          <a:effectLst/>
                          <a:highlight>
                            <a:srgbClr val="CAEDFB"/>
                          </a:highlight>
                          <a:latin typeface="Calibri" panose="020F0502020204030204" pitchFamily="34" charset="0"/>
                        </a:rPr>
                        <a:t>Furniture</a:t>
                      </a:r>
                      <a:endParaRPr lang="en-GB" sz="2500" b="0" i="0" u="none" strike="noStrike" dirty="0">
                        <a:effectLst/>
                        <a:highlight>
                          <a:srgbClr val="CAEDFB"/>
                        </a:highlight>
                        <a:latin typeface="Arial" panose="020B0604020202020204" pitchFamily="34" charset="0"/>
                      </a:endParaRPr>
                    </a:p>
                  </a:txBody>
                  <a:tcPr marL="13097" marR="13097" marT="1309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AEDFB"/>
                    </a:solidFill>
                  </a:tcPr>
                </a:tc>
                <a:tc>
                  <a:txBody>
                    <a:bodyPr/>
                    <a:lstStyle/>
                    <a:p>
                      <a:pPr algn="r" rtl="0" fontAlgn="ctr">
                        <a:spcBef>
                          <a:spcPts val="0"/>
                        </a:spcBef>
                        <a:spcAft>
                          <a:spcPts val="0"/>
                        </a:spcAft>
                      </a:pPr>
                      <a:r>
                        <a:rPr lang="en-GB" sz="2500" b="0" i="0" u="none" strike="noStrike" dirty="0">
                          <a:effectLst/>
                          <a:highlight>
                            <a:srgbClr val="E9EBF5"/>
                          </a:highlight>
                          <a:latin typeface="Arial" panose="020B0604020202020204" pitchFamily="34" charset="0"/>
                        </a:rPr>
                        <a:t>£2,000</a:t>
                      </a:r>
                    </a:p>
                  </a:txBody>
                  <a:tcPr marL="13097" marR="13097" marT="1309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9EBF5"/>
                    </a:solidFill>
                  </a:tcPr>
                </a:tc>
                <a:extLst>
                  <a:ext uri="{0D108BD9-81ED-4DB2-BD59-A6C34878D82A}">
                    <a16:rowId xmlns:a16="http://schemas.microsoft.com/office/drawing/2014/main" val="2238123093"/>
                  </a:ext>
                </a:extLst>
              </a:tr>
              <a:tr h="928423">
                <a:tc>
                  <a:txBody>
                    <a:bodyPr/>
                    <a:lstStyle/>
                    <a:p>
                      <a:pPr algn="l" rtl="0" fontAlgn="ctr">
                        <a:spcBef>
                          <a:spcPts val="0"/>
                        </a:spcBef>
                        <a:spcAft>
                          <a:spcPts val="0"/>
                        </a:spcAft>
                      </a:pPr>
                      <a:r>
                        <a:rPr lang="en-GB" sz="3300" b="0" i="0" u="none" strike="noStrike" dirty="0">
                          <a:solidFill>
                            <a:srgbClr val="000000"/>
                          </a:solidFill>
                          <a:effectLst/>
                          <a:highlight>
                            <a:srgbClr val="CAEDFB"/>
                          </a:highlight>
                          <a:latin typeface="Calibri" panose="020F0502020204030204" pitchFamily="34" charset="0"/>
                        </a:rPr>
                        <a:t>Accessories</a:t>
                      </a:r>
                      <a:endParaRPr lang="en-GB" sz="2500" b="0" i="0" u="none" strike="noStrike" dirty="0">
                        <a:effectLst/>
                        <a:highlight>
                          <a:srgbClr val="CAEDFB"/>
                        </a:highlight>
                        <a:latin typeface="Arial" panose="020B0604020202020204" pitchFamily="34" charset="0"/>
                      </a:endParaRPr>
                    </a:p>
                  </a:txBody>
                  <a:tcPr marL="13097" marR="13097" marT="1309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AEDFB"/>
                    </a:solidFill>
                  </a:tcPr>
                </a:tc>
                <a:tc>
                  <a:txBody>
                    <a:bodyPr/>
                    <a:lstStyle/>
                    <a:p>
                      <a:pPr algn="r" rtl="0" fontAlgn="ctr">
                        <a:spcBef>
                          <a:spcPts val="0"/>
                        </a:spcBef>
                        <a:spcAft>
                          <a:spcPts val="0"/>
                        </a:spcAft>
                      </a:pPr>
                      <a:r>
                        <a:rPr lang="en-GB" sz="2500" b="0" i="0" u="none" strike="noStrike" dirty="0">
                          <a:effectLst/>
                          <a:highlight>
                            <a:srgbClr val="E9EBF5"/>
                          </a:highlight>
                          <a:latin typeface="Arial" panose="020B0604020202020204" pitchFamily="34" charset="0"/>
                        </a:rPr>
                        <a:t>£4,000</a:t>
                      </a:r>
                    </a:p>
                  </a:txBody>
                  <a:tcPr marL="13097" marR="13097" marT="1309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9EBF5"/>
                    </a:solidFill>
                  </a:tcPr>
                </a:tc>
                <a:extLst>
                  <a:ext uri="{0D108BD9-81ED-4DB2-BD59-A6C34878D82A}">
                    <a16:rowId xmlns:a16="http://schemas.microsoft.com/office/drawing/2014/main" val="1377427567"/>
                  </a:ext>
                </a:extLst>
              </a:tr>
              <a:tr h="928423">
                <a:tc>
                  <a:txBody>
                    <a:bodyPr/>
                    <a:lstStyle/>
                    <a:p>
                      <a:pPr algn="l" rtl="0" fontAlgn="ctr">
                        <a:spcBef>
                          <a:spcPts val="0"/>
                        </a:spcBef>
                        <a:spcAft>
                          <a:spcPts val="0"/>
                        </a:spcAft>
                      </a:pPr>
                      <a:r>
                        <a:rPr lang="en-GB" sz="3300" b="0" i="0" u="none" strike="noStrike" dirty="0" err="1">
                          <a:solidFill>
                            <a:srgbClr val="000000"/>
                          </a:solidFill>
                          <a:effectLst/>
                          <a:highlight>
                            <a:srgbClr val="CAEDFB"/>
                          </a:highlight>
                          <a:latin typeface="Calibri" panose="020F0502020204030204" pitchFamily="34" charset="0"/>
                        </a:rPr>
                        <a:t>Toileteries</a:t>
                      </a:r>
                      <a:endParaRPr lang="en-GB" sz="2500" b="0" i="0" u="none" strike="noStrike" dirty="0">
                        <a:effectLst/>
                        <a:highlight>
                          <a:srgbClr val="CAEDFB"/>
                        </a:highlight>
                        <a:latin typeface="Arial" panose="020B0604020202020204" pitchFamily="34" charset="0"/>
                      </a:endParaRPr>
                    </a:p>
                  </a:txBody>
                  <a:tcPr marL="13097" marR="13097" marT="1309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AEDFB"/>
                    </a:solidFill>
                  </a:tcPr>
                </a:tc>
                <a:tc>
                  <a:txBody>
                    <a:bodyPr/>
                    <a:lstStyle/>
                    <a:p>
                      <a:pPr algn="r" rtl="0" fontAlgn="ctr">
                        <a:spcBef>
                          <a:spcPts val="0"/>
                        </a:spcBef>
                        <a:spcAft>
                          <a:spcPts val="0"/>
                        </a:spcAft>
                      </a:pPr>
                      <a:r>
                        <a:rPr lang="en-GB" sz="2500" b="0" i="0" u="none" strike="noStrike" dirty="0">
                          <a:effectLst/>
                          <a:highlight>
                            <a:srgbClr val="E9EBF5"/>
                          </a:highlight>
                          <a:latin typeface="Arial" panose="020B0604020202020204" pitchFamily="34" charset="0"/>
                        </a:rPr>
                        <a:t>£2,000</a:t>
                      </a:r>
                    </a:p>
                  </a:txBody>
                  <a:tcPr marL="13097" marR="13097" marT="1309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9EBF5"/>
                    </a:solidFill>
                  </a:tcPr>
                </a:tc>
                <a:extLst>
                  <a:ext uri="{0D108BD9-81ED-4DB2-BD59-A6C34878D82A}">
                    <a16:rowId xmlns:a16="http://schemas.microsoft.com/office/drawing/2014/main" val="2025424853"/>
                  </a:ext>
                </a:extLst>
              </a:tr>
              <a:tr h="928423">
                <a:tc>
                  <a:txBody>
                    <a:bodyPr/>
                    <a:lstStyle/>
                    <a:p>
                      <a:pPr algn="l" rtl="0" fontAlgn="ctr">
                        <a:spcBef>
                          <a:spcPts val="0"/>
                        </a:spcBef>
                        <a:spcAft>
                          <a:spcPts val="0"/>
                        </a:spcAft>
                      </a:pPr>
                      <a:r>
                        <a:rPr lang="en-GB" sz="3300" b="0" i="0" u="none" strike="noStrike" dirty="0">
                          <a:solidFill>
                            <a:srgbClr val="000000"/>
                          </a:solidFill>
                          <a:effectLst/>
                          <a:highlight>
                            <a:srgbClr val="CAEDFB"/>
                          </a:highlight>
                          <a:latin typeface="Calibri" panose="020F0502020204030204" pitchFamily="34" charset="0"/>
                        </a:rPr>
                        <a:t>Electricity</a:t>
                      </a:r>
                      <a:endParaRPr lang="en-GB" sz="2500" b="0" i="0" u="none" strike="noStrike" dirty="0">
                        <a:effectLst/>
                        <a:highlight>
                          <a:srgbClr val="CAEDFB"/>
                        </a:highlight>
                        <a:latin typeface="Arial" panose="020B0604020202020204" pitchFamily="34" charset="0"/>
                      </a:endParaRPr>
                    </a:p>
                  </a:txBody>
                  <a:tcPr marL="13097" marR="13097" marT="1309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AEDFB"/>
                    </a:solidFill>
                  </a:tcPr>
                </a:tc>
                <a:tc>
                  <a:txBody>
                    <a:bodyPr/>
                    <a:lstStyle/>
                    <a:p>
                      <a:pPr algn="r" rtl="0" fontAlgn="ctr">
                        <a:spcBef>
                          <a:spcPts val="0"/>
                        </a:spcBef>
                        <a:spcAft>
                          <a:spcPts val="0"/>
                        </a:spcAft>
                      </a:pPr>
                      <a:r>
                        <a:rPr lang="en-GB" sz="2500" b="0" i="0" u="none" strike="noStrike" dirty="0">
                          <a:effectLst/>
                          <a:highlight>
                            <a:srgbClr val="E9EBF5"/>
                          </a:highlight>
                          <a:latin typeface="Arial" panose="020B0604020202020204" pitchFamily="34" charset="0"/>
                        </a:rPr>
                        <a:t>£2,000</a:t>
                      </a:r>
                    </a:p>
                  </a:txBody>
                  <a:tcPr marL="13097" marR="13097" marT="1309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9EBF5"/>
                    </a:solidFill>
                  </a:tcPr>
                </a:tc>
                <a:extLst>
                  <a:ext uri="{0D108BD9-81ED-4DB2-BD59-A6C34878D82A}">
                    <a16:rowId xmlns:a16="http://schemas.microsoft.com/office/drawing/2014/main" val="3889220869"/>
                  </a:ext>
                </a:extLst>
              </a:tr>
              <a:tr h="928423">
                <a:tc>
                  <a:txBody>
                    <a:bodyPr/>
                    <a:lstStyle/>
                    <a:p>
                      <a:pPr algn="l" rtl="0" fontAlgn="ctr">
                        <a:spcBef>
                          <a:spcPts val="0"/>
                        </a:spcBef>
                        <a:spcAft>
                          <a:spcPts val="0"/>
                        </a:spcAft>
                      </a:pPr>
                      <a:r>
                        <a:rPr lang="en-GB" sz="3300" b="1" i="0" u="none" strike="noStrike" dirty="0">
                          <a:solidFill>
                            <a:srgbClr val="000000"/>
                          </a:solidFill>
                          <a:effectLst/>
                          <a:highlight>
                            <a:srgbClr val="FFFF00"/>
                          </a:highlight>
                          <a:latin typeface="Calibri" panose="020F0502020204030204" pitchFamily="34" charset="0"/>
                        </a:rPr>
                        <a:t>Total</a:t>
                      </a:r>
                      <a:endParaRPr lang="en-GB" sz="2500" b="0" i="0" u="none" strike="noStrike" dirty="0">
                        <a:effectLst/>
                        <a:highlight>
                          <a:srgbClr val="FFFF00"/>
                        </a:highlight>
                        <a:latin typeface="Arial" panose="020B0604020202020204" pitchFamily="34" charset="0"/>
                      </a:endParaRPr>
                    </a:p>
                  </a:txBody>
                  <a:tcPr marL="13097" marR="13097" marT="1309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r" rtl="0" fontAlgn="ctr">
                        <a:spcBef>
                          <a:spcPts val="0"/>
                        </a:spcBef>
                        <a:spcAft>
                          <a:spcPts val="0"/>
                        </a:spcAft>
                      </a:pPr>
                      <a:r>
                        <a:rPr lang="en-GB" sz="2500" b="0" i="0" u="none" strike="noStrike" dirty="0">
                          <a:effectLst/>
                          <a:highlight>
                            <a:srgbClr val="E9EBF5"/>
                          </a:highlight>
                          <a:latin typeface="Arial" panose="020B0604020202020204" pitchFamily="34" charset="0"/>
                        </a:rPr>
                        <a:t>£10,000</a:t>
                      </a:r>
                    </a:p>
                  </a:txBody>
                  <a:tcPr marL="13097" marR="13097" marT="1309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9EBF5"/>
                    </a:solidFill>
                  </a:tcPr>
                </a:tc>
                <a:extLst>
                  <a:ext uri="{0D108BD9-81ED-4DB2-BD59-A6C34878D82A}">
                    <a16:rowId xmlns:a16="http://schemas.microsoft.com/office/drawing/2014/main" val="860891384"/>
                  </a:ext>
                </a:extLst>
              </a:tr>
            </a:tbl>
          </a:graphicData>
        </a:graphic>
      </p:graphicFrame>
    </p:spTree>
    <p:extLst>
      <p:ext uri="{BB962C8B-B14F-4D97-AF65-F5344CB8AC3E}">
        <p14:creationId xmlns:p14="http://schemas.microsoft.com/office/powerpoint/2010/main" val="37238722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D153EDB2-4AAD-43F4-AE78-4D326C8133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tint val="95000"/>
              <a:satMod val="1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Meiryo"/>
            </a:endParaRPr>
          </a:p>
        </p:txBody>
      </p:sp>
      <p:grpSp>
        <p:nvGrpSpPr>
          <p:cNvPr id="25" name="Group 24">
            <a:extLst>
              <a:ext uri="{FF2B5EF4-FFF2-40B4-BE49-F238E27FC236}">
                <a16:creationId xmlns:a16="http://schemas.microsoft.com/office/drawing/2014/main" id="{A3CB7779-72E2-4E92-AE18-6BBC335DD88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47625" y="0"/>
            <a:ext cx="11097905" cy="6858000"/>
            <a:chOff x="547625" y="0"/>
            <a:chExt cx="11097905" cy="6858000"/>
          </a:xfrm>
        </p:grpSpPr>
        <p:sp>
          <p:nvSpPr>
            <p:cNvPr id="26" name="Freeform: Shape 25">
              <a:extLst>
                <a:ext uri="{FF2B5EF4-FFF2-40B4-BE49-F238E27FC236}">
                  <a16:creationId xmlns:a16="http://schemas.microsoft.com/office/drawing/2014/main" id="{175B9DA5-08BD-40EA-B06C-3D3CCD06A8D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907575" y="0"/>
              <a:ext cx="10345003" cy="6858000"/>
            </a:xfrm>
            <a:custGeom>
              <a:avLst/>
              <a:gdLst>
                <a:gd name="connsiteX0" fmla="*/ 7551973 w 9174595"/>
                <a:gd name="connsiteY0" fmla="*/ 0 h 6858000"/>
                <a:gd name="connsiteX1" fmla="*/ 5634635 w 9174595"/>
                <a:gd name="connsiteY1" fmla="*/ 0 h 6858000"/>
                <a:gd name="connsiteX2" fmla="*/ 5550590 w 9174595"/>
                <a:gd name="connsiteY2" fmla="*/ 0 h 6858000"/>
                <a:gd name="connsiteX3" fmla="*/ 5480986 w 9174595"/>
                <a:gd name="connsiteY3" fmla="*/ 0 h 6858000"/>
                <a:gd name="connsiteX4" fmla="*/ 4886240 w 9174595"/>
                <a:gd name="connsiteY4" fmla="*/ 0 h 6858000"/>
                <a:gd name="connsiteX5" fmla="*/ 4816638 w 9174595"/>
                <a:gd name="connsiteY5" fmla="*/ 0 h 6858000"/>
                <a:gd name="connsiteX6" fmla="*/ 4357958 w 9174595"/>
                <a:gd name="connsiteY6" fmla="*/ 0 h 6858000"/>
                <a:gd name="connsiteX7" fmla="*/ 4288354 w 9174595"/>
                <a:gd name="connsiteY7" fmla="*/ 0 h 6858000"/>
                <a:gd name="connsiteX8" fmla="*/ 3693608 w 9174595"/>
                <a:gd name="connsiteY8" fmla="*/ 0 h 6858000"/>
                <a:gd name="connsiteX9" fmla="*/ 3624006 w 9174595"/>
                <a:gd name="connsiteY9" fmla="*/ 0 h 6858000"/>
                <a:gd name="connsiteX10" fmla="*/ 3276448 w 9174595"/>
                <a:gd name="connsiteY10" fmla="*/ 0 h 6858000"/>
                <a:gd name="connsiteX11" fmla="*/ 1622622 w 9174595"/>
                <a:gd name="connsiteY11" fmla="*/ 0 h 6858000"/>
                <a:gd name="connsiteX12" fmla="*/ 1600504 w 9174595"/>
                <a:gd name="connsiteY12" fmla="*/ 14997 h 6858000"/>
                <a:gd name="connsiteX13" fmla="*/ 0 w 9174595"/>
                <a:gd name="connsiteY13" fmla="*/ 3621656 h 6858000"/>
                <a:gd name="connsiteX14" fmla="*/ 1873886 w 9174595"/>
                <a:gd name="connsiteY14" fmla="*/ 6374814 h 6858000"/>
                <a:gd name="connsiteX15" fmla="*/ 2390406 w 9174595"/>
                <a:gd name="connsiteY15" fmla="*/ 6780599 h 6858000"/>
                <a:gd name="connsiteX16" fmla="*/ 2502136 w 9174595"/>
                <a:gd name="connsiteY16" fmla="*/ 6858000 h 6858000"/>
                <a:gd name="connsiteX17" fmla="*/ 3276448 w 9174595"/>
                <a:gd name="connsiteY17" fmla="*/ 6858000 h 6858000"/>
                <a:gd name="connsiteX18" fmla="*/ 3624006 w 9174595"/>
                <a:gd name="connsiteY18" fmla="*/ 6858000 h 6858000"/>
                <a:gd name="connsiteX19" fmla="*/ 3693608 w 9174595"/>
                <a:gd name="connsiteY19" fmla="*/ 6858000 h 6858000"/>
                <a:gd name="connsiteX20" fmla="*/ 4288354 w 9174595"/>
                <a:gd name="connsiteY20" fmla="*/ 6858000 h 6858000"/>
                <a:gd name="connsiteX21" fmla="*/ 4357958 w 9174595"/>
                <a:gd name="connsiteY21" fmla="*/ 6858000 h 6858000"/>
                <a:gd name="connsiteX22" fmla="*/ 4816638 w 9174595"/>
                <a:gd name="connsiteY22" fmla="*/ 6858000 h 6858000"/>
                <a:gd name="connsiteX23" fmla="*/ 4886240 w 9174595"/>
                <a:gd name="connsiteY23" fmla="*/ 6858000 h 6858000"/>
                <a:gd name="connsiteX24" fmla="*/ 5480986 w 9174595"/>
                <a:gd name="connsiteY24" fmla="*/ 6858000 h 6858000"/>
                <a:gd name="connsiteX25" fmla="*/ 5550590 w 9174595"/>
                <a:gd name="connsiteY25" fmla="*/ 6858000 h 6858000"/>
                <a:gd name="connsiteX26" fmla="*/ 5634635 w 9174595"/>
                <a:gd name="connsiteY26" fmla="*/ 6858000 h 6858000"/>
                <a:gd name="connsiteX27" fmla="*/ 6672460 w 9174595"/>
                <a:gd name="connsiteY27" fmla="*/ 6858000 h 6858000"/>
                <a:gd name="connsiteX28" fmla="*/ 6784188 w 9174595"/>
                <a:gd name="connsiteY28" fmla="*/ 6780599 h 6858000"/>
                <a:gd name="connsiteX29" fmla="*/ 7300708 w 9174595"/>
                <a:gd name="connsiteY29" fmla="*/ 6374814 h 6858000"/>
                <a:gd name="connsiteX30" fmla="*/ 9174595 w 9174595"/>
                <a:gd name="connsiteY30" fmla="*/ 3621656 h 6858000"/>
                <a:gd name="connsiteX31" fmla="*/ 7574092 w 9174595"/>
                <a:gd name="connsiteY31"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9174595" h="6858000">
                  <a:moveTo>
                    <a:pt x="7551973" y="0"/>
                  </a:moveTo>
                  <a:lnTo>
                    <a:pt x="5634635" y="0"/>
                  </a:lnTo>
                  <a:lnTo>
                    <a:pt x="5550590" y="0"/>
                  </a:lnTo>
                  <a:lnTo>
                    <a:pt x="5480986" y="0"/>
                  </a:lnTo>
                  <a:lnTo>
                    <a:pt x="4886240" y="0"/>
                  </a:lnTo>
                  <a:lnTo>
                    <a:pt x="4816638" y="0"/>
                  </a:lnTo>
                  <a:lnTo>
                    <a:pt x="4357958" y="0"/>
                  </a:lnTo>
                  <a:lnTo>
                    <a:pt x="4288354" y="0"/>
                  </a:lnTo>
                  <a:lnTo>
                    <a:pt x="3693608" y="0"/>
                  </a:lnTo>
                  <a:lnTo>
                    <a:pt x="3624006" y="0"/>
                  </a:lnTo>
                  <a:lnTo>
                    <a:pt x="3276448" y="0"/>
                  </a:lnTo>
                  <a:lnTo>
                    <a:pt x="1622622" y="0"/>
                  </a:lnTo>
                  <a:lnTo>
                    <a:pt x="1600504" y="14997"/>
                  </a:lnTo>
                  <a:cubicBezTo>
                    <a:pt x="573594" y="754641"/>
                    <a:pt x="0" y="2093192"/>
                    <a:pt x="0" y="3621656"/>
                  </a:cubicBezTo>
                  <a:cubicBezTo>
                    <a:pt x="0" y="4969131"/>
                    <a:pt x="928496" y="5602839"/>
                    <a:pt x="1873886" y="6374814"/>
                  </a:cubicBezTo>
                  <a:cubicBezTo>
                    <a:pt x="2046046" y="6515397"/>
                    <a:pt x="2216632" y="6653108"/>
                    <a:pt x="2390406" y="6780599"/>
                  </a:cubicBezTo>
                  <a:lnTo>
                    <a:pt x="2502136" y="6858000"/>
                  </a:lnTo>
                  <a:lnTo>
                    <a:pt x="3276448" y="6858000"/>
                  </a:lnTo>
                  <a:lnTo>
                    <a:pt x="3624006" y="6858000"/>
                  </a:lnTo>
                  <a:lnTo>
                    <a:pt x="3693608" y="6858000"/>
                  </a:lnTo>
                  <a:lnTo>
                    <a:pt x="4288354" y="6858000"/>
                  </a:lnTo>
                  <a:lnTo>
                    <a:pt x="4357958" y="6858000"/>
                  </a:lnTo>
                  <a:lnTo>
                    <a:pt x="4816638" y="6858000"/>
                  </a:lnTo>
                  <a:lnTo>
                    <a:pt x="4886240" y="6858000"/>
                  </a:lnTo>
                  <a:lnTo>
                    <a:pt x="5480986" y="6858000"/>
                  </a:lnTo>
                  <a:lnTo>
                    <a:pt x="5550590" y="6858000"/>
                  </a:lnTo>
                  <a:lnTo>
                    <a:pt x="5634635" y="6858000"/>
                  </a:lnTo>
                  <a:lnTo>
                    <a:pt x="6672460" y="6858000"/>
                  </a:lnTo>
                  <a:lnTo>
                    <a:pt x="6784188" y="6780599"/>
                  </a:lnTo>
                  <a:cubicBezTo>
                    <a:pt x="6957963" y="6653108"/>
                    <a:pt x="7128548" y="6515397"/>
                    <a:pt x="7300708" y="6374814"/>
                  </a:cubicBezTo>
                  <a:cubicBezTo>
                    <a:pt x="8246100" y="5602839"/>
                    <a:pt x="9174595" y="4969131"/>
                    <a:pt x="9174595" y="3621656"/>
                  </a:cubicBezTo>
                  <a:cubicBezTo>
                    <a:pt x="9174595" y="2093192"/>
                    <a:pt x="8601001" y="754641"/>
                    <a:pt x="7574092" y="14997"/>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7" name="Freeform: Shape 26">
              <a:extLst>
                <a:ext uri="{FF2B5EF4-FFF2-40B4-BE49-F238E27FC236}">
                  <a16:creationId xmlns:a16="http://schemas.microsoft.com/office/drawing/2014/main" id="{9EE62D72-11EF-40E9-BF23-0FCAEACDD7F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708673" y="0"/>
              <a:ext cx="2486322" cy="6858000"/>
            </a:xfrm>
            <a:custGeom>
              <a:avLst/>
              <a:gdLst>
                <a:gd name="connsiteX0" fmla="*/ 879731 w 2521425"/>
                <a:gd name="connsiteY0" fmla="*/ 0 h 6858000"/>
                <a:gd name="connsiteX1" fmla="*/ 898402 w 2521425"/>
                <a:gd name="connsiteY1" fmla="*/ 0 h 6858000"/>
                <a:gd name="connsiteX2" fmla="*/ 920526 w 2521425"/>
                <a:gd name="connsiteY2" fmla="*/ 14997 h 6858000"/>
                <a:gd name="connsiteX3" fmla="*/ 2521425 w 2521425"/>
                <a:gd name="connsiteY3" fmla="*/ 3621656 h 6858000"/>
                <a:gd name="connsiteX4" fmla="*/ 647075 w 2521425"/>
                <a:gd name="connsiteY4" fmla="*/ 6374814 h 6858000"/>
                <a:gd name="connsiteX5" fmla="*/ 130427 w 2521425"/>
                <a:gd name="connsiteY5" fmla="*/ 6780599 h 6858000"/>
                <a:gd name="connsiteX6" fmla="*/ 18671 w 2521425"/>
                <a:gd name="connsiteY6" fmla="*/ 6858000 h 6858000"/>
                <a:gd name="connsiteX7" fmla="*/ 0 w 2521425"/>
                <a:gd name="connsiteY7" fmla="*/ 6858000 h 6858000"/>
                <a:gd name="connsiteX8" fmla="*/ 111756 w 2521425"/>
                <a:gd name="connsiteY8" fmla="*/ 6780599 h 6858000"/>
                <a:gd name="connsiteX9" fmla="*/ 628404 w 2521425"/>
                <a:gd name="connsiteY9" fmla="*/ 6374814 h 6858000"/>
                <a:gd name="connsiteX10" fmla="*/ 2502754 w 2521425"/>
                <a:gd name="connsiteY10" fmla="*/ 3621656 h 6858000"/>
                <a:gd name="connsiteX11" fmla="*/ 901855 w 2521425"/>
                <a:gd name="connsiteY11"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21425" h="6858000">
                  <a:moveTo>
                    <a:pt x="879731" y="0"/>
                  </a:moveTo>
                  <a:lnTo>
                    <a:pt x="898402" y="0"/>
                  </a:lnTo>
                  <a:lnTo>
                    <a:pt x="920526" y="14997"/>
                  </a:lnTo>
                  <a:cubicBezTo>
                    <a:pt x="1947689" y="754641"/>
                    <a:pt x="2521425" y="2093192"/>
                    <a:pt x="2521425" y="3621656"/>
                  </a:cubicBezTo>
                  <a:cubicBezTo>
                    <a:pt x="2521425" y="4969131"/>
                    <a:pt x="1592700" y="5602839"/>
                    <a:pt x="647075" y="6374814"/>
                  </a:cubicBezTo>
                  <a:cubicBezTo>
                    <a:pt x="474872" y="6515397"/>
                    <a:pt x="304245" y="6653108"/>
                    <a:pt x="130427" y="6780599"/>
                  </a:cubicBezTo>
                  <a:lnTo>
                    <a:pt x="18671"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28" name="Freeform: Shape 27">
              <a:extLst>
                <a:ext uri="{FF2B5EF4-FFF2-40B4-BE49-F238E27FC236}">
                  <a16:creationId xmlns:a16="http://schemas.microsoft.com/office/drawing/2014/main" id="{676336F2-6633-4E26-8760-05F94D87D5D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75235" y="0"/>
              <a:ext cx="2486322" cy="6858000"/>
            </a:xfrm>
            <a:custGeom>
              <a:avLst/>
              <a:gdLst>
                <a:gd name="connsiteX0" fmla="*/ 879731 w 2521425"/>
                <a:gd name="connsiteY0" fmla="*/ 0 h 6858000"/>
                <a:gd name="connsiteX1" fmla="*/ 898402 w 2521425"/>
                <a:gd name="connsiteY1" fmla="*/ 0 h 6858000"/>
                <a:gd name="connsiteX2" fmla="*/ 920526 w 2521425"/>
                <a:gd name="connsiteY2" fmla="*/ 14997 h 6858000"/>
                <a:gd name="connsiteX3" fmla="*/ 2521425 w 2521425"/>
                <a:gd name="connsiteY3" fmla="*/ 3621656 h 6858000"/>
                <a:gd name="connsiteX4" fmla="*/ 647075 w 2521425"/>
                <a:gd name="connsiteY4" fmla="*/ 6374814 h 6858000"/>
                <a:gd name="connsiteX5" fmla="*/ 130427 w 2521425"/>
                <a:gd name="connsiteY5" fmla="*/ 6780599 h 6858000"/>
                <a:gd name="connsiteX6" fmla="*/ 18671 w 2521425"/>
                <a:gd name="connsiteY6" fmla="*/ 6858000 h 6858000"/>
                <a:gd name="connsiteX7" fmla="*/ 0 w 2521425"/>
                <a:gd name="connsiteY7" fmla="*/ 6858000 h 6858000"/>
                <a:gd name="connsiteX8" fmla="*/ 111756 w 2521425"/>
                <a:gd name="connsiteY8" fmla="*/ 6780599 h 6858000"/>
                <a:gd name="connsiteX9" fmla="*/ 628404 w 2521425"/>
                <a:gd name="connsiteY9" fmla="*/ 6374814 h 6858000"/>
                <a:gd name="connsiteX10" fmla="*/ 2502754 w 2521425"/>
                <a:gd name="connsiteY10" fmla="*/ 3621656 h 6858000"/>
                <a:gd name="connsiteX11" fmla="*/ 901855 w 2521425"/>
                <a:gd name="connsiteY11"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21425" h="6858000">
                  <a:moveTo>
                    <a:pt x="879731" y="0"/>
                  </a:moveTo>
                  <a:lnTo>
                    <a:pt x="898402" y="0"/>
                  </a:lnTo>
                  <a:lnTo>
                    <a:pt x="920526" y="14997"/>
                  </a:lnTo>
                  <a:cubicBezTo>
                    <a:pt x="1947689" y="754641"/>
                    <a:pt x="2521425" y="2093192"/>
                    <a:pt x="2521425" y="3621656"/>
                  </a:cubicBezTo>
                  <a:cubicBezTo>
                    <a:pt x="2521425" y="4969131"/>
                    <a:pt x="1592700" y="5602839"/>
                    <a:pt x="647075" y="6374814"/>
                  </a:cubicBezTo>
                  <a:cubicBezTo>
                    <a:pt x="474872" y="6515397"/>
                    <a:pt x="304245" y="6653108"/>
                    <a:pt x="130427" y="6780599"/>
                  </a:cubicBezTo>
                  <a:lnTo>
                    <a:pt x="18671"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29" name="Freeform: Shape 28">
              <a:extLst>
                <a:ext uri="{FF2B5EF4-FFF2-40B4-BE49-F238E27FC236}">
                  <a16:creationId xmlns:a16="http://schemas.microsoft.com/office/drawing/2014/main" id="{39F3102E-7749-422F-8F51-A148252B8E3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547625" y="0"/>
              <a:ext cx="2209181" cy="6858000"/>
            </a:xfrm>
            <a:custGeom>
              <a:avLst/>
              <a:gdLst>
                <a:gd name="connsiteX0" fmla="*/ 955085 w 2209181"/>
                <a:gd name="connsiteY0" fmla="*/ 0 h 6858000"/>
                <a:gd name="connsiteX1" fmla="*/ 937727 w 2209181"/>
                <a:gd name="connsiteY1" fmla="*/ 0 h 6858000"/>
                <a:gd name="connsiteX2" fmla="*/ 963738 w 2209181"/>
                <a:gd name="connsiteY2" fmla="*/ 24346 h 6858000"/>
                <a:gd name="connsiteX3" fmla="*/ 2184004 w 2209181"/>
                <a:gd name="connsiteY3" fmla="*/ 3809420 h 6858000"/>
                <a:gd name="connsiteX4" fmla="*/ 218679 w 2209181"/>
                <a:gd name="connsiteY4" fmla="*/ 6681644 h 6858000"/>
                <a:gd name="connsiteX5" fmla="*/ 0 w 2209181"/>
                <a:gd name="connsiteY5" fmla="*/ 6858000 h 6858000"/>
                <a:gd name="connsiteX6" fmla="*/ 19349 w 2209181"/>
                <a:gd name="connsiteY6" fmla="*/ 6858000 h 6858000"/>
                <a:gd name="connsiteX7" fmla="*/ 236958 w 2209181"/>
                <a:gd name="connsiteY7" fmla="*/ 6682507 h 6858000"/>
                <a:gd name="connsiteX8" fmla="*/ 2202283 w 2209181"/>
                <a:gd name="connsiteY8" fmla="*/ 3810283 h 6858000"/>
                <a:gd name="connsiteX9" fmla="*/ 982018 w 2209181"/>
                <a:gd name="connsiteY9" fmla="*/ 2521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209181" h="6858000">
                  <a:moveTo>
                    <a:pt x="955085" y="0"/>
                  </a:moveTo>
                  <a:lnTo>
                    <a:pt x="937727" y="0"/>
                  </a:lnTo>
                  <a:lnTo>
                    <a:pt x="963738" y="24346"/>
                  </a:lnTo>
                  <a:cubicBezTo>
                    <a:pt x="1818009" y="885455"/>
                    <a:pt x="2251801" y="2269402"/>
                    <a:pt x="2184004" y="3809420"/>
                  </a:cubicBezTo>
                  <a:cubicBezTo>
                    <a:pt x="2120250" y="5257592"/>
                    <a:pt x="1181008" y="5895709"/>
                    <a:pt x="218679" y="6681644"/>
                  </a:cubicBezTo>
                  <a:lnTo>
                    <a:pt x="0" y="6858000"/>
                  </a:lnTo>
                  <a:lnTo>
                    <a:pt x="19349" y="6858000"/>
                  </a:lnTo>
                  <a:lnTo>
                    <a:pt x="236958" y="6682507"/>
                  </a:lnTo>
                  <a:cubicBezTo>
                    <a:pt x="1199288" y="5896573"/>
                    <a:pt x="2138530" y="5258455"/>
                    <a:pt x="2202283" y="3810283"/>
                  </a:cubicBezTo>
                  <a:cubicBezTo>
                    <a:pt x="2270080" y="2270266"/>
                    <a:pt x="1836289" y="886318"/>
                    <a:pt x="982018" y="25210"/>
                  </a:cubicBezTo>
                  <a:close/>
                </a:path>
              </a:pathLst>
            </a:custGeom>
            <a:solidFill>
              <a:srgbClr val="FFFF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30" name="Freeform: Shape 29">
              <a:extLst>
                <a:ext uri="{FF2B5EF4-FFF2-40B4-BE49-F238E27FC236}">
                  <a16:creationId xmlns:a16="http://schemas.microsoft.com/office/drawing/2014/main" id="{871191CD-1211-4C40-9D45-449D9BE65A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436349" y="0"/>
              <a:ext cx="2209181" cy="6858000"/>
            </a:xfrm>
            <a:custGeom>
              <a:avLst/>
              <a:gdLst>
                <a:gd name="connsiteX0" fmla="*/ 937727 w 2209181"/>
                <a:gd name="connsiteY0" fmla="*/ 0 h 6858000"/>
                <a:gd name="connsiteX1" fmla="*/ 955085 w 2209181"/>
                <a:gd name="connsiteY1" fmla="*/ 0 h 6858000"/>
                <a:gd name="connsiteX2" fmla="*/ 982018 w 2209181"/>
                <a:gd name="connsiteY2" fmla="*/ 25210 h 6858000"/>
                <a:gd name="connsiteX3" fmla="*/ 2202283 w 2209181"/>
                <a:gd name="connsiteY3" fmla="*/ 3810283 h 6858000"/>
                <a:gd name="connsiteX4" fmla="*/ 236958 w 2209181"/>
                <a:gd name="connsiteY4" fmla="*/ 6682507 h 6858000"/>
                <a:gd name="connsiteX5" fmla="*/ 19349 w 2209181"/>
                <a:gd name="connsiteY5" fmla="*/ 6858000 h 6858000"/>
                <a:gd name="connsiteX6" fmla="*/ 0 w 2209181"/>
                <a:gd name="connsiteY6" fmla="*/ 6858000 h 6858000"/>
                <a:gd name="connsiteX7" fmla="*/ 218679 w 2209181"/>
                <a:gd name="connsiteY7" fmla="*/ 6681644 h 6858000"/>
                <a:gd name="connsiteX8" fmla="*/ 2184004 w 2209181"/>
                <a:gd name="connsiteY8" fmla="*/ 3809420 h 6858000"/>
                <a:gd name="connsiteX9" fmla="*/ 963738 w 2209181"/>
                <a:gd name="connsiteY9" fmla="*/ 24346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209181" h="6858000">
                  <a:moveTo>
                    <a:pt x="937727" y="0"/>
                  </a:moveTo>
                  <a:lnTo>
                    <a:pt x="955085" y="0"/>
                  </a:lnTo>
                  <a:lnTo>
                    <a:pt x="982018" y="25210"/>
                  </a:lnTo>
                  <a:cubicBezTo>
                    <a:pt x="1836289" y="886318"/>
                    <a:pt x="2270080" y="2270266"/>
                    <a:pt x="2202283" y="3810283"/>
                  </a:cubicBezTo>
                  <a:cubicBezTo>
                    <a:pt x="2138530" y="5258455"/>
                    <a:pt x="1199288" y="5896573"/>
                    <a:pt x="236958" y="6682507"/>
                  </a:cubicBezTo>
                  <a:lnTo>
                    <a:pt x="19349" y="6858000"/>
                  </a:lnTo>
                  <a:lnTo>
                    <a:pt x="0" y="6858000"/>
                  </a:lnTo>
                  <a:lnTo>
                    <a:pt x="218679" y="6681644"/>
                  </a:lnTo>
                  <a:cubicBezTo>
                    <a:pt x="1181008" y="5895709"/>
                    <a:pt x="2120250" y="5257592"/>
                    <a:pt x="2184004" y="3809420"/>
                  </a:cubicBezTo>
                  <a:cubicBezTo>
                    <a:pt x="2251801" y="2269402"/>
                    <a:pt x="1818009" y="885455"/>
                    <a:pt x="963738" y="24346"/>
                  </a:cubicBezTo>
                  <a:close/>
                </a:path>
              </a:pathLst>
            </a:custGeom>
            <a:solidFill>
              <a:srgbClr val="FFFF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grpSp>
      <p:graphicFrame>
        <p:nvGraphicFramePr>
          <p:cNvPr id="4" name="Table 3">
            <a:extLst>
              <a:ext uri="{FF2B5EF4-FFF2-40B4-BE49-F238E27FC236}">
                <a16:creationId xmlns:a16="http://schemas.microsoft.com/office/drawing/2014/main" id="{2F6F19B2-8C3F-D75A-7C23-E7E461F14C7E}"/>
              </a:ext>
            </a:extLst>
          </p:cNvPr>
          <p:cNvGraphicFramePr>
            <a:graphicFrameLocks noGrp="1"/>
          </p:cNvGraphicFramePr>
          <p:nvPr>
            <p:extLst>
              <p:ext uri="{D42A27DB-BD31-4B8C-83A1-F6EECF244321}">
                <p14:modId xmlns:p14="http://schemas.microsoft.com/office/powerpoint/2010/main" val="673985560"/>
              </p:ext>
            </p:extLst>
          </p:nvPr>
        </p:nvGraphicFramePr>
        <p:xfrm>
          <a:off x="698596" y="322112"/>
          <a:ext cx="7560863" cy="3531850"/>
        </p:xfrm>
        <a:graphic>
          <a:graphicData uri="http://schemas.openxmlformats.org/drawingml/2006/table">
            <a:tbl>
              <a:tblPr firstRow="1" bandRow="1"/>
              <a:tblGrid>
                <a:gridCol w="1573340">
                  <a:extLst>
                    <a:ext uri="{9D8B030D-6E8A-4147-A177-3AD203B41FA5}">
                      <a16:colId xmlns:a16="http://schemas.microsoft.com/office/drawing/2014/main" val="2167734324"/>
                    </a:ext>
                  </a:extLst>
                </a:gridCol>
                <a:gridCol w="805903">
                  <a:extLst>
                    <a:ext uri="{9D8B030D-6E8A-4147-A177-3AD203B41FA5}">
                      <a16:colId xmlns:a16="http://schemas.microsoft.com/office/drawing/2014/main" val="2955019756"/>
                    </a:ext>
                  </a:extLst>
                </a:gridCol>
                <a:gridCol w="1036324">
                  <a:extLst>
                    <a:ext uri="{9D8B030D-6E8A-4147-A177-3AD203B41FA5}">
                      <a16:colId xmlns:a16="http://schemas.microsoft.com/office/drawing/2014/main" val="4290968929"/>
                    </a:ext>
                  </a:extLst>
                </a:gridCol>
                <a:gridCol w="1036324">
                  <a:extLst>
                    <a:ext uri="{9D8B030D-6E8A-4147-A177-3AD203B41FA5}">
                      <a16:colId xmlns:a16="http://schemas.microsoft.com/office/drawing/2014/main" val="1994572689"/>
                    </a:ext>
                  </a:extLst>
                </a:gridCol>
                <a:gridCol w="1036324">
                  <a:extLst>
                    <a:ext uri="{9D8B030D-6E8A-4147-A177-3AD203B41FA5}">
                      <a16:colId xmlns:a16="http://schemas.microsoft.com/office/drawing/2014/main" val="2634358367"/>
                    </a:ext>
                  </a:extLst>
                </a:gridCol>
                <a:gridCol w="1036324">
                  <a:extLst>
                    <a:ext uri="{9D8B030D-6E8A-4147-A177-3AD203B41FA5}">
                      <a16:colId xmlns:a16="http://schemas.microsoft.com/office/drawing/2014/main" val="1333549612"/>
                    </a:ext>
                  </a:extLst>
                </a:gridCol>
                <a:gridCol w="1036324">
                  <a:extLst>
                    <a:ext uri="{9D8B030D-6E8A-4147-A177-3AD203B41FA5}">
                      <a16:colId xmlns:a16="http://schemas.microsoft.com/office/drawing/2014/main" val="2091956516"/>
                    </a:ext>
                  </a:extLst>
                </a:gridCol>
              </a:tblGrid>
              <a:tr h="779522">
                <a:tc>
                  <a:txBody>
                    <a:bodyPr/>
                    <a:lstStyle/>
                    <a:p>
                      <a:pPr algn="l" rtl="0" fontAlgn="ctr">
                        <a:spcBef>
                          <a:spcPts val="0"/>
                        </a:spcBef>
                        <a:spcAft>
                          <a:spcPts val="0"/>
                        </a:spcAft>
                      </a:pPr>
                      <a:r>
                        <a:rPr lang="en-GB" sz="2400" b="1" i="0" u="none" strike="noStrike">
                          <a:solidFill>
                            <a:srgbClr val="000000"/>
                          </a:solidFill>
                          <a:effectLst/>
                          <a:highlight>
                            <a:srgbClr val="A6C9EC"/>
                          </a:highlight>
                          <a:latin typeface="Calibri" panose="020F0502020204030204" pitchFamily="34" charset="0"/>
                        </a:rPr>
                        <a:t>Variable Costs</a:t>
                      </a:r>
                      <a:endParaRPr lang="en-GB" sz="2200" b="0" i="0" u="none" strike="noStrike">
                        <a:effectLst/>
                        <a:highlight>
                          <a:srgbClr val="A6C9EC"/>
                        </a:highlight>
                        <a:latin typeface="Arial" panose="020B0604020202020204" pitchFamily="34" charset="0"/>
                      </a:endParaRPr>
                    </a:p>
                  </a:txBody>
                  <a:tcPr marL="11426" marR="11426" marT="114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6C9EC"/>
                    </a:solidFill>
                  </a:tcPr>
                </a:tc>
                <a:tc>
                  <a:txBody>
                    <a:bodyPr/>
                    <a:lstStyle/>
                    <a:p>
                      <a:pPr algn="l" rtl="0" fontAlgn="ctr">
                        <a:spcBef>
                          <a:spcPts val="0"/>
                        </a:spcBef>
                        <a:spcAft>
                          <a:spcPts val="0"/>
                        </a:spcAft>
                      </a:pPr>
                      <a:r>
                        <a:rPr lang="en-GB" sz="2400" b="1" i="0" u="none" strike="noStrike">
                          <a:solidFill>
                            <a:srgbClr val="000000"/>
                          </a:solidFill>
                          <a:effectLst/>
                          <a:highlight>
                            <a:srgbClr val="A6C9EC"/>
                          </a:highlight>
                          <a:latin typeface="Calibri" panose="020F0502020204030204" pitchFamily="34" charset="0"/>
                        </a:rPr>
                        <a:t>Jan</a:t>
                      </a:r>
                      <a:endParaRPr lang="en-GB" sz="2200" b="0" i="0" u="none" strike="noStrike">
                        <a:effectLst/>
                        <a:highlight>
                          <a:srgbClr val="A6C9EC"/>
                        </a:highlight>
                        <a:latin typeface="Arial" panose="020B0604020202020204" pitchFamily="34" charset="0"/>
                      </a:endParaRPr>
                    </a:p>
                  </a:txBody>
                  <a:tcPr marL="11426" marR="11426" marT="114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6C9EC"/>
                    </a:solidFill>
                  </a:tcPr>
                </a:tc>
                <a:tc>
                  <a:txBody>
                    <a:bodyPr/>
                    <a:lstStyle/>
                    <a:p>
                      <a:pPr algn="l" rtl="0" fontAlgn="ctr">
                        <a:spcBef>
                          <a:spcPts val="0"/>
                        </a:spcBef>
                        <a:spcAft>
                          <a:spcPts val="0"/>
                        </a:spcAft>
                      </a:pPr>
                      <a:r>
                        <a:rPr lang="en-GB" sz="2400" b="1" i="0" u="none" strike="noStrike" dirty="0">
                          <a:solidFill>
                            <a:srgbClr val="000000"/>
                          </a:solidFill>
                          <a:effectLst/>
                          <a:highlight>
                            <a:srgbClr val="A6C9EC"/>
                          </a:highlight>
                          <a:latin typeface="Calibri" panose="020F0502020204030204" pitchFamily="34" charset="0"/>
                        </a:rPr>
                        <a:t>Feb</a:t>
                      </a:r>
                      <a:endParaRPr lang="en-GB" sz="2200" b="0" i="0" u="none" strike="noStrike" dirty="0">
                        <a:effectLst/>
                        <a:highlight>
                          <a:srgbClr val="A6C9EC"/>
                        </a:highlight>
                        <a:latin typeface="Arial" panose="020B0604020202020204" pitchFamily="34" charset="0"/>
                      </a:endParaRPr>
                    </a:p>
                  </a:txBody>
                  <a:tcPr marL="11426" marR="11426" marT="114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6C9EC"/>
                    </a:solidFill>
                  </a:tcPr>
                </a:tc>
                <a:tc>
                  <a:txBody>
                    <a:bodyPr/>
                    <a:lstStyle/>
                    <a:p>
                      <a:pPr algn="l" rtl="0" fontAlgn="ctr">
                        <a:spcBef>
                          <a:spcPts val="0"/>
                        </a:spcBef>
                        <a:spcAft>
                          <a:spcPts val="0"/>
                        </a:spcAft>
                      </a:pPr>
                      <a:r>
                        <a:rPr lang="en-GB" sz="2400" b="1" i="0" u="none" strike="noStrike">
                          <a:solidFill>
                            <a:srgbClr val="000000"/>
                          </a:solidFill>
                          <a:effectLst/>
                          <a:highlight>
                            <a:srgbClr val="A6C9EC"/>
                          </a:highlight>
                          <a:latin typeface="Calibri" panose="020F0502020204030204" pitchFamily="34" charset="0"/>
                        </a:rPr>
                        <a:t>Mar</a:t>
                      </a:r>
                      <a:endParaRPr lang="en-GB" sz="2200" b="0" i="0" u="none" strike="noStrike">
                        <a:effectLst/>
                        <a:highlight>
                          <a:srgbClr val="A6C9EC"/>
                        </a:highlight>
                        <a:latin typeface="Arial" panose="020B0604020202020204" pitchFamily="34" charset="0"/>
                      </a:endParaRPr>
                    </a:p>
                  </a:txBody>
                  <a:tcPr marL="11426" marR="11426" marT="114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6C9EC"/>
                    </a:solidFill>
                  </a:tcPr>
                </a:tc>
                <a:tc>
                  <a:txBody>
                    <a:bodyPr/>
                    <a:lstStyle/>
                    <a:p>
                      <a:pPr algn="l" rtl="0" fontAlgn="ctr">
                        <a:spcBef>
                          <a:spcPts val="0"/>
                        </a:spcBef>
                        <a:spcAft>
                          <a:spcPts val="0"/>
                        </a:spcAft>
                      </a:pPr>
                      <a:r>
                        <a:rPr lang="en-GB" sz="2400" b="1" i="0" u="none" strike="noStrike">
                          <a:solidFill>
                            <a:srgbClr val="000000"/>
                          </a:solidFill>
                          <a:effectLst/>
                          <a:highlight>
                            <a:srgbClr val="A6C9EC"/>
                          </a:highlight>
                          <a:latin typeface="Calibri" panose="020F0502020204030204" pitchFamily="34" charset="0"/>
                        </a:rPr>
                        <a:t>Apr</a:t>
                      </a:r>
                      <a:endParaRPr lang="en-GB" sz="2200" b="0" i="0" u="none" strike="noStrike">
                        <a:effectLst/>
                        <a:highlight>
                          <a:srgbClr val="A6C9EC"/>
                        </a:highlight>
                        <a:latin typeface="Arial" panose="020B0604020202020204" pitchFamily="34" charset="0"/>
                      </a:endParaRPr>
                    </a:p>
                  </a:txBody>
                  <a:tcPr marL="11426" marR="11426" marT="114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6C9EC"/>
                    </a:solidFill>
                  </a:tcPr>
                </a:tc>
                <a:tc>
                  <a:txBody>
                    <a:bodyPr/>
                    <a:lstStyle/>
                    <a:p>
                      <a:pPr algn="l" rtl="0" fontAlgn="ctr">
                        <a:spcBef>
                          <a:spcPts val="0"/>
                        </a:spcBef>
                        <a:spcAft>
                          <a:spcPts val="0"/>
                        </a:spcAft>
                      </a:pPr>
                      <a:r>
                        <a:rPr lang="en-GB" sz="2400" b="1" i="0" u="none" strike="noStrike">
                          <a:solidFill>
                            <a:srgbClr val="000000"/>
                          </a:solidFill>
                          <a:effectLst/>
                          <a:highlight>
                            <a:srgbClr val="A6C9EC"/>
                          </a:highlight>
                          <a:latin typeface="Calibri" panose="020F0502020204030204" pitchFamily="34" charset="0"/>
                        </a:rPr>
                        <a:t>May</a:t>
                      </a:r>
                      <a:endParaRPr lang="en-GB" sz="2200" b="0" i="0" u="none" strike="noStrike">
                        <a:effectLst/>
                        <a:highlight>
                          <a:srgbClr val="A6C9EC"/>
                        </a:highlight>
                        <a:latin typeface="Arial" panose="020B0604020202020204" pitchFamily="34" charset="0"/>
                      </a:endParaRPr>
                    </a:p>
                  </a:txBody>
                  <a:tcPr marL="11426" marR="11426" marT="114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6C9EC"/>
                    </a:solidFill>
                  </a:tcPr>
                </a:tc>
                <a:tc>
                  <a:txBody>
                    <a:bodyPr/>
                    <a:lstStyle/>
                    <a:p>
                      <a:pPr algn="l" rtl="0" fontAlgn="ctr">
                        <a:spcBef>
                          <a:spcPts val="0"/>
                        </a:spcBef>
                        <a:spcAft>
                          <a:spcPts val="0"/>
                        </a:spcAft>
                      </a:pPr>
                      <a:r>
                        <a:rPr lang="en-GB" sz="2400" b="1" i="0" u="none" strike="noStrike">
                          <a:solidFill>
                            <a:srgbClr val="000000"/>
                          </a:solidFill>
                          <a:effectLst/>
                          <a:highlight>
                            <a:srgbClr val="A6C9EC"/>
                          </a:highlight>
                          <a:latin typeface="Calibri" panose="020F0502020204030204" pitchFamily="34" charset="0"/>
                        </a:rPr>
                        <a:t>June</a:t>
                      </a:r>
                      <a:endParaRPr lang="en-GB" sz="2200" b="0" i="0" u="none" strike="noStrike">
                        <a:effectLst/>
                        <a:highlight>
                          <a:srgbClr val="A6C9EC"/>
                        </a:highlight>
                        <a:latin typeface="Arial" panose="020B0604020202020204" pitchFamily="34" charset="0"/>
                      </a:endParaRPr>
                    </a:p>
                  </a:txBody>
                  <a:tcPr marL="11426" marR="11426" marT="114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6C9EC"/>
                    </a:solidFill>
                  </a:tcPr>
                </a:tc>
                <a:extLst>
                  <a:ext uri="{0D108BD9-81ED-4DB2-BD59-A6C34878D82A}">
                    <a16:rowId xmlns:a16="http://schemas.microsoft.com/office/drawing/2014/main" val="1363295777"/>
                  </a:ext>
                </a:extLst>
              </a:tr>
              <a:tr h="413762">
                <a:tc>
                  <a:txBody>
                    <a:bodyPr/>
                    <a:lstStyle/>
                    <a:p>
                      <a:pPr algn="l" rtl="0" fontAlgn="ctr">
                        <a:spcBef>
                          <a:spcPts val="0"/>
                        </a:spcBef>
                        <a:spcAft>
                          <a:spcPts val="0"/>
                        </a:spcAft>
                      </a:pPr>
                      <a:r>
                        <a:rPr lang="en-GB" sz="2400" b="0" i="0" u="none" strike="noStrike">
                          <a:solidFill>
                            <a:srgbClr val="000000"/>
                          </a:solidFill>
                          <a:effectLst/>
                          <a:highlight>
                            <a:srgbClr val="CAEDFB"/>
                          </a:highlight>
                          <a:latin typeface="Calibri" panose="020F0502020204030204" pitchFamily="34" charset="0"/>
                        </a:rPr>
                        <a:t>Electricity</a:t>
                      </a:r>
                      <a:endParaRPr lang="en-GB" sz="2200" b="0" i="0" u="none" strike="noStrike">
                        <a:effectLst/>
                        <a:highlight>
                          <a:srgbClr val="CAEDFB"/>
                        </a:highlight>
                        <a:latin typeface="Arial" panose="020B0604020202020204" pitchFamily="34" charset="0"/>
                      </a:endParaRPr>
                    </a:p>
                  </a:txBody>
                  <a:tcPr marL="11426" marR="11426" marT="114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AEDFB"/>
                    </a:solidFill>
                  </a:tcPr>
                </a:tc>
                <a:tc>
                  <a:txBody>
                    <a:bodyPr/>
                    <a:lstStyle/>
                    <a:p>
                      <a:pPr algn="r" rtl="0" fontAlgn="ctr">
                        <a:spcBef>
                          <a:spcPts val="0"/>
                        </a:spcBef>
                        <a:spcAft>
                          <a:spcPts val="0"/>
                        </a:spcAft>
                      </a:pPr>
                      <a:r>
                        <a:rPr lang="en-GB" sz="2400" b="0" i="0" u="none" strike="noStrike" dirty="0">
                          <a:solidFill>
                            <a:srgbClr val="000000"/>
                          </a:solidFill>
                          <a:effectLst/>
                          <a:highlight>
                            <a:srgbClr val="E9EBF5"/>
                          </a:highlight>
                          <a:latin typeface="Calibri" panose="020F0502020204030204" pitchFamily="34" charset="0"/>
                        </a:rPr>
                        <a:t>£300</a:t>
                      </a:r>
                      <a:endParaRPr lang="en-GB" sz="2200" b="0" i="0" u="none" strike="noStrike" dirty="0">
                        <a:effectLst/>
                        <a:highlight>
                          <a:srgbClr val="E9EBF5"/>
                        </a:highlight>
                        <a:latin typeface="Arial" panose="020B0604020202020204" pitchFamily="34" charset="0"/>
                      </a:endParaRPr>
                    </a:p>
                  </a:txBody>
                  <a:tcPr marL="11426" marR="11426" marT="114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9EBF5"/>
                    </a:solidFill>
                  </a:tcPr>
                </a:tc>
                <a:tc>
                  <a:txBody>
                    <a:bodyPr/>
                    <a:lstStyle/>
                    <a:p>
                      <a:pPr algn="r" rtl="0" fontAlgn="ctr">
                        <a:spcBef>
                          <a:spcPts val="0"/>
                        </a:spcBef>
                        <a:spcAft>
                          <a:spcPts val="0"/>
                        </a:spcAft>
                      </a:pPr>
                      <a:r>
                        <a:rPr lang="en-GB" sz="2400" b="0" i="0" u="none" strike="noStrike">
                          <a:solidFill>
                            <a:srgbClr val="000000"/>
                          </a:solidFill>
                          <a:effectLst/>
                          <a:highlight>
                            <a:srgbClr val="E9EBF5"/>
                          </a:highlight>
                          <a:latin typeface="Calibri" panose="020F0502020204030204" pitchFamily="34" charset="0"/>
                        </a:rPr>
                        <a:t>400</a:t>
                      </a:r>
                      <a:endParaRPr lang="en-GB" sz="2200" b="0" i="0" u="none" strike="noStrike">
                        <a:effectLst/>
                        <a:highlight>
                          <a:srgbClr val="E9EBF5"/>
                        </a:highlight>
                        <a:latin typeface="Arial" panose="020B0604020202020204" pitchFamily="34" charset="0"/>
                      </a:endParaRPr>
                    </a:p>
                  </a:txBody>
                  <a:tcPr marL="11426" marR="11426" marT="114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9EBF5"/>
                    </a:solidFill>
                  </a:tcPr>
                </a:tc>
                <a:tc>
                  <a:txBody>
                    <a:bodyPr/>
                    <a:lstStyle/>
                    <a:p>
                      <a:pPr algn="r" rtl="0" fontAlgn="ctr">
                        <a:spcBef>
                          <a:spcPts val="0"/>
                        </a:spcBef>
                        <a:spcAft>
                          <a:spcPts val="0"/>
                        </a:spcAft>
                      </a:pPr>
                      <a:r>
                        <a:rPr lang="en-GB" sz="2400" b="0" i="0" u="none" strike="noStrike">
                          <a:solidFill>
                            <a:srgbClr val="000000"/>
                          </a:solidFill>
                          <a:effectLst/>
                          <a:highlight>
                            <a:srgbClr val="E9EBF5"/>
                          </a:highlight>
                          <a:latin typeface="Calibri" panose="020F0502020204030204" pitchFamily="34" charset="0"/>
                        </a:rPr>
                        <a:t>500</a:t>
                      </a:r>
                      <a:endParaRPr lang="en-GB" sz="2200" b="0" i="0" u="none" strike="noStrike">
                        <a:effectLst/>
                        <a:highlight>
                          <a:srgbClr val="E9EBF5"/>
                        </a:highlight>
                        <a:latin typeface="Arial" panose="020B0604020202020204" pitchFamily="34" charset="0"/>
                      </a:endParaRPr>
                    </a:p>
                  </a:txBody>
                  <a:tcPr marL="11426" marR="11426" marT="114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9EBF5"/>
                    </a:solidFill>
                  </a:tcPr>
                </a:tc>
                <a:tc>
                  <a:txBody>
                    <a:bodyPr/>
                    <a:lstStyle/>
                    <a:p>
                      <a:pPr algn="r" rtl="0" fontAlgn="ctr">
                        <a:spcBef>
                          <a:spcPts val="0"/>
                        </a:spcBef>
                        <a:spcAft>
                          <a:spcPts val="0"/>
                        </a:spcAft>
                      </a:pPr>
                      <a:r>
                        <a:rPr lang="en-GB" sz="2400" b="0" i="0" u="none" strike="noStrike">
                          <a:solidFill>
                            <a:srgbClr val="000000"/>
                          </a:solidFill>
                          <a:effectLst/>
                          <a:highlight>
                            <a:srgbClr val="E9EBF5"/>
                          </a:highlight>
                          <a:latin typeface="Calibri" panose="020F0502020204030204" pitchFamily="34" charset="0"/>
                        </a:rPr>
                        <a:t>700</a:t>
                      </a:r>
                      <a:endParaRPr lang="en-GB" sz="2200" b="0" i="0" u="none" strike="noStrike">
                        <a:effectLst/>
                        <a:highlight>
                          <a:srgbClr val="E9EBF5"/>
                        </a:highlight>
                        <a:latin typeface="Arial" panose="020B0604020202020204" pitchFamily="34" charset="0"/>
                      </a:endParaRPr>
                    </a:p>
                  </a:txBody>
                  <a:tcPr marL="11426" marR="11426" marT="114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9EBF5"/>
                    </a:solidFill>
                  </a:tcPr>
                </a:tc>
                <a:tc>
                  <a:txBody>
                    <a:bodyPr/>
                    <a:lstStyle/>
                    <a:p>
                      <a:pPr algn="r" rtl="0" fontAlgn="ctr">
                        <a:spcBef>
                          <a:spcPts val="0"/>
                        </a:spcBef>
                        <a:spcAft>
                          <a:spcPts val="0"/>
                        </a:spcAft>
                      </a:pPr>
                      <a:r>
                        <a:rPr lang="en-GB" sz="2400" b="0" i="0" u="none" strike="noStrike">
                          <a:solidFill>
                            <a:srgbClr val="000000"/>
                          </a:solidFill>
                          <a:effectLst/>
                          <a:highlight>
                            <a:srgbClr val="E9EBF5"/>
                          </a:highlight>
                          <a:latin typeface="Calibri" panose="020F0502020204030204" pitchFamily="34" charset="0"/>
                        </a:rPr>
                        <a:t>700</a:t>
                      </a:r>
                      <a:endParaRPr lang="en-GB" sz="2200" b="0" i="0" u="none" strike="noStrike">
                        <a:effectLst/>
                        <a:highlight>
                          <a:srgbClr val="E9EBF5"/>
                        </a:highlight>
                        <a:latin typeface="Arial" panose="020B0604020202020204" pitchFamily="34" charset="0"/>
                      </a:endParaRPr>
                    </a:p>
                  </a:txBody>
                  <a:tcPr marL="11426" marR="11426" marT="114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9EBF5"/>
                    </a:solidFill>
                  </a:tcPr>
                </a:tc>
                <a:tc>
                  <a:txBody>
                    <a:bodyPr/>
                    <a:lstStyle/>
                    <a:p>
                      <a:pPr algn="r" rtl="0" fontAlgn="ctr">
                        <a:spcBef>
                          <a:spcPts val="0"/>
                        </a:spcBef>
                        <a:spcAft>
                          <a:spcPts val="0"/>
                        </a:spcAft>
                      </a:pPr>
                      <a:r>
                        <a:rPr lang="en-GB" sz="2400" b="0" i="0" u="none" strike="noStrike">
                          <a:solidFill>
                            <a:srgbClr val="000000"/>
                          </a:solidFill>
                          <a:effectLst/>
                          <a:highlight>
                            <a:srgbClr val="E9EBF5"/>
                          </a:highlight>
                          <a:latin typeface="Calibri" panose="020F0502020204030204" pitchFamily="34" charset="0"/>
                        </a:rPr>
                        <a:t>750</a:t>
                      </a:r>
                      <a:endParaRPr lang="en-GB" sz="2200" b="0" i="0" u="none" strike="noStrike">
                        <a:effectLst/>
                        <a:highlight>
                          <a:srgbClr val="E9EBF5"/>
                        </a:highlight>
                        <a:latin typeface="Arial" panose="020B0604020202020204" pitchFamily="34" charset="0"/>
                      </a:endParaRPr>
                    </a:p>
                  </a:txBody>
                  <a:tcPr marL="11426" marR="11426" marT="114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9EBF5"/>
                    </a:solidFill>
                  </a:tcPr>
                </a:tc>
                <a:extLst>
                  <a:ext uri="{0D108BD9-81ED-4DB2-BD59-A6C34878D82A}">
                    <a16:rowId xmlns:a16="http://schemas.microsoft.com/office/drawing/2014/main" val="3115191722"/>
                  </a:ext>
                </a:extLst>
              </a:tr>
              <a:tr h="779522">
                <a:tc>
                  <a:txBody>
                    <a:bodyPr/>
                    <a:lstStyle/>
                    <a:p>
                      <a:pPr algn="l" rtl="0" fontAlgn="ctr">
                        <a:spcBef>
                          <a:spcPts val="0"/>
                        </a:spcBef>
                        <a:spcAft>
                          <a:spcPts val="0"/>
                        </a:spcAft>
                      </a:pPr>
                      <a:r>
                        <a:rPr lang="en-GB" sz="2400" b="0" i="0" u="none" strike="noStrike">
                          <a:solidFill>
                            <a:srgbClr val="000000"/>
                          </a:solidFill>
                          <a:effectLst/>
                          <a:highlight>
                            <a:srgbClr val="CAEDFB"/>
                          </a:highlight>
                          <a:latin typeface="Calibri" panose="020F0502020204030204" pitchFamily="34" charset="0"/>
                        </a:rPr>
                        <a:t>Raw materials</a:t>
                      </a:r>
                      <a:endParaRPr lang="en-GB" sz="2200" b="0" i="0" u="none" strike="noStrike">
                        <a:effectLst/>
                        <a:highlight>
                          <a:srgbClr val="CAEDFB"/>
                        </a:highlight>
                        <a:latin typeface="Arial" panose="020B0604020202020204" pitchFamily="34" charset="0"/>
                      </a:endParaRPr>
                    </a:p>
                  </a:txBody>
                  <a:tcPr marL="11426" marR="11426" marT="114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AEDFB"/>
                    </a:solidFill>
                  </a:tcPr>
                </a:tc>
                <a:tc>
                  <a:txBody>
                    <a:bodyPr/>
                    <a:lstStyle/>
                    <a:p>
                      <a:pPr algn="r" rtl="0" fontAlgn="ctr">
                        <a:spcBef>
                          <a:spcPts val="0"/>
                        </a:spcBef>
                        <a:spcAft>
                          <a:spcPts val="0"/>
                        </a:spcAft>
                      </a:pPr>
                      <a:r>
                        <a:rPr lang="en-GB" sz="2400" b="0" i="0" u="none" strike="noStrike">
                          <a:solidFill>
                            <a:srgbClr val="000000"/>
                          </a:solidFill>
                          <a:effectLst/>
                          <a:highlight>
                            <a:srgbClr val="E9EBF5"/>
                          </a:highlight>
                          <a:latin typeface="Calibri" panose="020F0502020204030204" pitchFamily="34" charset="0"/>
                        </a:rPr>
                        <a:t>£400</a:t>
                      </a:r>
                      <a:endParaRPr lang="en-GB" sz="2200" b="0" i="0" u="none" strike="noStrike">
                        <a:effectLst/>
                        <a:highlight>
                          <a:srgbClr val="E9EBF5"/>
                        </a:highlight>
                        <a:latin typeface="Arial" panose="020B0604020202020204" pitchFamily="34" charset="0"/>
                      </a:endParaRPr>
                    </a:p>
                  </a:txBody>
                  <a:tcPr marL="11426" marR="11426" marT="114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9EBF5"/>
                    </a:solidFill>
                  </a:tcPr>
                </a:tc>
                <a:tc>
                  <a:txBody>
                    <a:bodyPr/>
                    <a:lstStyle/>
                    <a:p>
                      <a:pPr algn="r" rtl="0" fontAlgn="ctr">
                        <a:spcBef>
                          <a:spcPts val="0"/>
                        </a:spcBef>
                        <a:spcAft>
                          <a:spcPts val="0"/>
                        </a:spcAft>
                      </a:pPr>
                      <a:r>
                        <a:rPr lang="en-GB" sz="2400" b="0" i="0" u="none" strike="noStrike">
                          <a:solidFill>
                            <a:srgbClr val="000000"/>
                          </a:solidFill>
                          <a:effectLst/>
                          <a:highlight>
                            <a:srgbClr val="E9EBF5"/>
                          </a:highlight>
                          <a:latin typeface="Calibri" panose="020F0502020204030204" pitchFamily="34" charset="0"/>
                        </a:rPr>
                        <a:t>600</a:t>
                      </a:r>
                      <a:endParaRPr lang="en-GB" sz="2200" b="0" i="0" u="none" strike="noStrike">
                        <a:effectLst/>
                        <a:highlight>
                          <a:srgbClr val="E9EBF5"/>
                        </a:highlight>
                        <a:latin typeface="Arial" panose="020B0604020202020204" pitchFamily="34" charset="0"/>
                      </a:endParaRPr>
                    </a:p>
                  </a:txBody>
                  <a:tcPr marL="11426" marR="11426" marT="114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9EBF5"/>
                    </a:solidFill>
                  </a:tcPr>
                </a:tc>
                <a:tc>
                  <a:txBody>
                    <a:bodyPr/>
                    <a:lstStyle/>
                    <a:p>
                      <a:pPr algn="r" rtl="0" fontAlgn="ctr">
                        <a:spcBef>
                          <a:spcPts val="0"/>
                        </a:spcBef>
                        <a:spcAft>
                          <a:spcPts val="0"/>
                        </a:spcAft>
                      </a:pPr>
                      <a:r>
                        <a:rPr lang="en-GB" sz="2400" b="0" i="0" u="none" strike="noStrike">
                          <a:solidFill>
                            <a:srgbClr val="000000"/>
                          </a:solidFill>
                          <a:effectLst/>
                          <a:highlight>
                            <a:srgbClr val="E9EBF5"/>
                          </a:highlight>
                          <a:latin typeface="Calibri" panose="020F0502020204030204" pitchFamily="34" charset="0"/>
                        </a:rPr>
                        <a:t>650</a:t>
                      </a:r>
                      <a:endParaRPr lang="en-GB" sz="2200" b="0" i="0" u="none" strike="noStrike">
                        <a:effectLst/>
                        <a:highlight>
                          <a:srgbClr val="E9EBF5"/>
                        </a:highlight>
                        <a:latin typeface="Arial" panose="020B0604020202020204" pitchFamily="34" charset="0"/>
                      </a:endParaRPr>
                    </a:p>
                  </a:txBody>
                  <a:tcPr marL="11426" marR="11426" marT="114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9EBF5"/>
                    </a:solidFill>
                  </a:tcPr>
                </a:tc>
                <a:tc>
                  <a:txBody>
                    <a:bodyPr/>
                    <a:lstStyle/>
                    <a:p>
                      <a:pPr algn="r" rtl="0" fontAlgn="ctr">
                        <a:spcBef>
                          <a:spcPts val="0"/>
                        </a:spcBef>
                        <a:spcAft>
                          <a:spcPts val="0"/>
                        </a:spcAft>
                      </a:pPr>
                      <a:r>
                        <a:rPr lang="en-GB" sz="2400" b="0" i="0" u="none" strike="noStrike">
                          <a:solidFill>
                            <a:srgbClr val="000000"/>
                          </a:solidFill>
                          <a:effectLst/>
                          <a:highlight>
                            <a:srgbClr val="E9EBF5"/>
                          </a:highlight>
                          <a:latin typeface="Calibri" panose="020F0502020204030204" pitchFamily="34" charset="0"/>
                        </a:rPr>
                        <a:t>800</a:t>
                      </a:r>
                      <a:endParaRPr lang="en-GB" sz="2200" b="0" i="0" u="none" strike="noStrike">
                        <a:effectLst/>
                        <a:highlight>
                          <a:srgbClr val="E9EBF5"/>
                        </a:highlight>
                        <a:latin typeface="Arial" panose="020B0604020202020204" pitchFamily="34" charset="0"/>
                      </a:endParaRPr>
                    </a:p>
                  </a:txBody>
                  <a:tcPr marL="11426" marR="11426" marT="114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9EBF5"/>
                    </a:solidFill>
                  </a:tcPr>
                </a:tc>
                <a:tc>
                  <a:txBody>
                    <a:bodyPr/>
                    <a:lstStyle/>
                    <a:p>
                      <a:pPr algn="r" rtl="0" fontAlgn="ctr">
                        <a:spcBef>
                          <a:spcPts val="0"/>
                        </a:spcBef>
                        <a:spcAft>
                          <a:spcPts val="0"/>
                        </a:spcAft>
                      </a:pPr>
                      <a:r>
                        <a:rPr lang="en-GB" sz="2400" b="0" i="0" u="none" strike="noStrike">
                          <a:solidFill>
                            <a:srgbClr val="000000"/>
                          </a:solidFill>
                          <a:effectLst/>
                          <a:highlight>
                            <a:srgbClr val="E9EBF5"/>
                          </a:highlight>
                          <a:latin typeface="Calibri" panose="020F0502020204030204" pitchFamily="34" charset="0"/>
                        </a:rPr>
                        <a:t>800</a:t>
                      </a:r>
                      <a:endParaRPr lang="en-GB" sz="2200" b="0" i="0" u="none" strike="noStrike">
                        <a:effectLst/>
                        <a:highlight>
                          <a:srgbClr val="E9EBF5"/>
                        </a:highlight>
                        <a:latin typeface="Arial" panose="020B0604020202020204" pitchFamily="34" charset="0"/>
                      </a:endParaRPr>
                    </a:p>
                  </a:txBody>
                  <a:tcPr marL="11426" marR="11426" marT="114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9EBF5"/>
                    </a:solidFill>
                  </a:tcPr>
                </a:tc>
                <a:tc>
                  <a:txBody>
                    <a:bodyPr/>
                    <a:lstStyle/>
                    <a:p>
                      <a:pPr algn="r" rtl="0" fontAlgn="ctr">
                        <a:spcBef>
                          <a:spcPts val="0"/>
                        </a:spcBef>
                        <a:spcAft>
                          <a:spcPts val="0"/>
                        </a:spcAft>
                      </a:pPr>
                      <a:r>
                        <a:rPr lang="en-GB" sz="2400" b="0" i="0" u="none" strike="noStrike">
                          <a:solidFill>
                            <a:srgbClr val="000000"/>
                          </a:solidFill>
                          <a:effectLst/>
                          <a:highlight>
                            <a:srgbClr val="E9EBF5"/>
                          </a:highlight>
                          <a:latin typeface="Calibri" panose="020F0502020204030204" pitchFamily="34" charset="0"/>
                        </a:rPr>
                        <a:t>1000</a:t>
                      </a:r>
                      <a:endParaRPr lang="en-GB" sz="2200" b="0" i="0" u="none" strike="noStrike">
                        <a:effectLst/>
                        <a:highlight>
                          <a:srgbClr val="E9EBF5"/>
                        </a:highlight>
                        <a:latin typeface="Arial" panose="020B0604020202020204" pitchFamily="34" charset="0"/>
                      </a:endParaRPr>
                    </a:p>
                  </a:txBody>
                  <a:tcPr marL="11426" marR="11426" marT="114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9EBF5"/>
                    </a:solidFill>
                  </a:tcPr>
                </a:tc>
                <a:extLst>
                  <a:ext uri="{0D108BD9-81ED-4DB2-BD59-A6C34878D82A}">
                    <a16:rowId xmlns:a16="http://schemas.microsoft.com/office/drawing/2014/main" val="2929915193"/>
                  </a:ext>
                </a:extLst>
              </a:tr>
              <a:tr h="779522">
                <a:tc>
                  <a:txBody>
                    <a:bodyPr/>
                    <a:lstStyle/>
                    <a:p>
                      <a:pPr algn="l" rtl="0" fontAlgn="ctr">
                        <a:spcBef>
                          <a:spcPts val="0"/>
                        </a:spcBef>
                        <a:spcAft>
                          <a:spcPts val="0"/>
                        </a:spcAft>
                      </a:pPr>
                      <a:r>
                        <a:rPr lang="en-GB" sz="2400" b="0" i="0" u="none" strike="noStrike">
                          <a:solidFill>
                            <a:srgbClr val="000000"/>
                          </a:solidFill>
                          <a:effectLst/>
                          <a:highlight>
                            <a:srgbClr val="CAEDFB"/>
                          </a:highlight>
                          <a:latin typeface="Calibri" panose="020F0502020204030204" pitchFamily="34" charset="0"/>
                        </a:rPr>
                        <a:t>hourly paid Emp</a:t>
                      </a:r>
                      <a:endParaRPr lang="en-GB" sz="2200" b="0" i="0" u="none" strike="noStrike">
                        <a:effectLst/>
                        <a:highlight>
                          <a:srgbClr val="CAEDFB"/>
                        </a:highlight>
                        <a:latin typeface="Arial" panose="020B0604020202020204" pitchFamily="34" charset="0"/>
                      </a:endParaRPr>
                    </a:p>
                  </a:txBody>
                  <a:tcPr marL="11426" marR="11426" marT="114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AEDFB"/>
                    </a:solidFill>
                  </a:tcPr>
                </a:tc>
                <a:tc>
                  <a:txBody>
                    <a:bodyPr/>
                    <a:lstStyle/>
                    <a:p>
                      <a:pPr algn="r" rtl="0" fontAlgn="ctr">
                        <a:spcBef>
                          <a:spcPts val="0"/>
                        </a:spcBef>
                        <a:spcAft>
                          <a:spcPts val="0"/>
                        </a:spcAft>
                      </a:pPr>
                      <a:r>
                        <a:rPr lang="en-GB" sz="2400" b="0" i="0" u="none" strike="noStrike">
                          <a:solidFill>
                            <a:srgbClr val="000000"/>
                          </a:solidFill>
                          <a:effectLst/>
                          <a:highlight>
                            <a:srgbClr val="E9EBF5"/>
                          </a:highlight>
                          <a:latin typeface="Calibri" panose="020F0502020204030204" pitchFamily="34" charset="0"/>
                        </a:rPr>
                        <a:t>£0</a:t>
                      </a:r>
                      <a:endParaRPr lang="en-GB" sz="2200" b="0" i="0" u="none" strike="noStrike">
                        <a:effectLst/>
                        <a:highlight>
                          <a:srgbClr val="E9EBF5"/>
                        </a:highlight>
                        <a:latin typeface="Arial" panose="020B0604020202020204" pitchFamily="34" charset="0"/>
                      </a:endParaRPr>
                    </a:p>
                  </a:txBody>
                  <a:tcPr marL="11426" marR="11426" marT="114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9EBF5"/>
                    </a:solidFill>
                  </a:tcPr>
                </a:tc>
                <a:tc>
                  <a:txBody>
                    <a:bodyPr/>
                    <a:lstStyle/>
                    <a:p>
                      <a:pPr algn="r" rtl="0" fontAlgn="ctr">
                        <a:spcBef>
                          <a:spcPts val="0"/>
                        </a:spcBef>
                        <a:spcAft>
                          <a:spcPts val="0"/>
                        </a:spcAft>
                      </a:pPr>
                      <a:r>
                        <a:rPr lang="en-GB" sz="2400" b="0" i="0" u="none" strike="noStrike">
                          <a:solidFill>
                            <a:srgbClr val="000000"/>
                          </a:solidFill>
                          <a:effectLst/>
                          <a:highlight>
                            <a:srgbClr val="E9EBF5"/>
                          </a:highlight>
                          <a:latin typeface="Calibri" panose="020F0502020204030204" pitchFamily="34" charset="0"/>
                        </a:rPr>
                        <a:t>500</a:t>
                      </a:r>
                      <a:endParaRPr lang="en-GB" sz="2200" b="0" i="0" u="none" strike="noStrike">
                        <a:effectLst/>
                        <a:highlight>
                          <a:srgbClr val="E9EBF5"/>
                        </a:highlight>
                        <a:latin typeface="Arial" panose="020B0604020202020204" pitchFamily="34" charset="0"/>
                      </a:endParaRPr>
                    </a:p>
                  </a:txBody>
                  <a:tcPr marL="11426" marR="11426" marT="114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9EBF5"/>
                    </a:solidFill>
                  </a:tcPr>
                </a:tc>
                <a:tc>
                  <a:txBody>
                    <a:bodyPr/>
                    <a:lstStyle/>
                    <a:p>
                      <a:pPr algn="r" rtl="0" fontAlgn="ctr">
                        <a:spcBef>
                          <a:spcPts val="0"/>
                        </a:spcBef>
                        <a:spcAft>
                          <a:spcPts val="0"/>
                        </a:spcAft>
                      </a:pPr>
                      <a:r>
                        <a:rPr lang="en-GB" sz="2400" b="0" i="0" u="none" strike="noStrike">
                          <a:solidFill>
                            <a:srgbClr val="000000"/>
                          </a:solidFill>
                          <a:effectLst/>
                          <a:highlight>
                            <a:srgbClr val="E9EBF5"/>
                          </a:highlight>
                          <a:latin typeface="Calibri" panose="020F0502020204030204" pitchFamily="34" charset="0"/>
                        </a:rPr>
                        <a:t>500</a:t>
                      </a:r>
                      <a:endParaRPr lang="en-GB" sz="2200" b="0" i="0" u="none" strike="noStrike">
                        <a:effectLst/>
                        <a:highlight>
                          <a:srgbClr val="E9EBF5"/>
                        </a:highlight>
                        <a:latin typeface="Arial" panose="020B0604020202020204" pitchFamily="34" charset="0"/>
                      </a:endParaRPr>
                    </a:p>
                  </a:txBody>
                  <a:tcPr marL="11426" marR="11426" marT="114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9EBF5"/>
                    </a:solidFill>
                  </a:tcPr>
                </a:tc>
                <a:tc>
                  <a:txBody>
                    <a:bodyPr/>
                    <a:lstStyle/>
                    <a:p>
                      <a:pPr algn="r" rtl="0" fontAlgn="ctr">
                        <a:spcBef>
                          <a:spcPts val="0"/>
                        </a:spcBef>
                        <a:spcAft>
                          <a:spcPts val="0"/>
                        </a:spcAft>
                      </a:pPr>
                      <a:r>
                        <a:rPr lang="en-GB" sz="2400" b="0" i="0" u="none" strike="noStrike">
                          <a:solidFill>
                            <a:srgbClr val="000000"/>
                          </a:solidFill>
                          <a:effectLst/>
                          <a:highlight>
                            <a:srgbClr val="E9EBF5"/>
                          </a:highlight>
                          <a:latin typeface="Calibri" panose="020F0502020204030204" pitchFamily="34" charset="0"/>
                        </a:rPr>
                        <a:t>600</a:t>
                      </a:r>
                      <a:endParaRPr lang="en-GB" sz="2200" b="0" i="0" u="none" strike="noStrike">
                        <a:effectLst/>
                        <a:highlight>
                          <a:srgbClr val="E9EBF5"/>
                        </a:highlight>
                        <a:latin typeface="Arial" panose="020B0604020202020204" pitchFamily="34" charset="0"/>
                      </a:endParaRPr>
                    </a:p>
                  </a:txBody>
                  <a:tcPr marL="11426" marR="11426" marT="114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9EBF5"/>
                    </a:solidFill>
                  </a:tcPr>
                </a:tc>
                <a:tc>
                  <a:txBody>
                    <a:bodyPr/>
                    <a:lstStyle/>
                    <a:p>
                      <a:pPr algn="r" rtl="0" fontAlgn="ctr">
                        <a:spcBef>
                          <a:spcPts val="0"/>
                        </a:spcBef>
                        <a:spcAft>
                          <a:spcPts val="0"/>
                        </a:spcAft>
                      </a:pPr>
                      <a:r>
                        <a:rPr lang="en-GB" sz="2400" b="0" i="0" u="none" strike="noStrike">
                          <a:solidFill>
                            <a:srgbClr val="000000"/>
                          </a:solidFill>
                          <a:effectLst/>
                          <a:highlight>
                            <a:srgbClr val="E9EBF5"/>
                          </a:highlight>
                          <a:latin typeface="Calibri" panose="020F0502020204030204" pitchFamily="34" charset="0"/>
                        </a:rPr>
                        <a:t>600</a:t>
                      </a:r>
                      <a:endParaRPr lang="en-GB" sz="2200" b="0" i="0" u="none" strike="noStrike">
                        <a:effectLst/>
                        <a:highlight>
                          <a:srgbClr val="E9EBF5"/>
                        </a:highlight>
                        <a:latin typeface="Arial" panose="020B0604020202020204" pitchFamily="34" charset="0"/>
                      </a:endParaRPr>
                    </a:p>
                  </a:txBody>
                  <a:tcPr marL="11426" marR="11426" marT="114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9EBF5"/>
                    </a:solidFill>
                  </a:tcPr>
                </a:tc>
                <a:tc>
                  <a:txBody>
                    <a:bodyPr/>
                    <a:lstStyle/>
                    <a:p>
                      <a:pPr algn="r" rtl="0" fontAlgn="ctr">
                        <a:spcBef>
                          <a:spcPts val="0"/>
                        </a:spcBef>
                        <a:spcAft>
                          <a:spcPts val="0"/>
                        </a:spcAft>
                      </a:pPr>
                      <a:r>
                        <a:rPr lang="en-GB" sz="2400" b="0" i="0" u="none" strike="noStrike">
                          <a:solidFill>
                            <a:srgbClr val="000000"/>
                          </a:solidFill>
                          <a:effectLst/>
                          <a:highlight>
                            <a:srgbClr val="E9EBF5"/>
                          </a:highlight>
                          <a:latin typeface="Calibri" panose="020F0502020204030204" pitchFamily="34" charset="0"/>
                        </a:rPr>
                        <a:t>700</a:t>
                      </a:r>
                      <a:endParaRPr lang="en-GB" sz="2200" b="0" i="0" u="none" strike="noStrike">
                        <a:effectLst/>
                        <a:highlight>
                          <a:srgbClr val="E9EBF5"/>
                        </a:highlight>
                        <a:latin typeface="Arial" panose="020B0604020202020204" pitchFamily="34" charset="0"/>
                      </a:endParaRPr>
                    </a:p>
                  </a:txBody>
                  <a:tcPr marL="11426" marR="11426" marT="114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9EBF5"/>
                    </a:solidFill>
                  </a:tcPr>
                </a:tc>
                <a:extLst>
                  <a:ext uri="{0D108BD9-81ED-4DB2-BD59-A6C34878D82A}">
                    <a16:rowId xmlns:a16="http://schemas.microsoft.com/office/drawing/2014/main" val="2682338931"/>
                  </a:ext>
                </a:extLst>
              </a:tr>
              <a:tr h="779522">
                <a:tc>
                  <a:txBody>
                    <a:bodyPr/>
                    <a:lstStyle/>
                    <a:p>
                      <a:pPr algn="l" rtl="0" fontAlgn="ctr">
                        <a:spcBef>
                          <a:spcPts val="0"/>
                        </a:spcBef>
                        <a:spcAft>
                          <a:spcPts val="0"/>
                        </a:spcAft>
                      </a:pPr>
                      <a:r>
                        <a:rPr lang="en-GB" sz="2400" b="0" i="0" u="none" strike="noStrike" dirty="0">
                          <a:solidFill>
                            <a:srgbClr val="000000"/>
                          </a:solidFill>
                          <a:effectLst/>
                          <a:highlight>
                            <a:srgbClr val="FFFF00"/>
                          </a:highlight>
                          <a:latin typeface="Calibri" panose="020F0502020204030204" pitchFamily="34" charset="0"/>
                        </a:rPr>
                        <a:t>Total Var cost</a:t>
                      </a:r>
                      <a:endParaRPr lang="en-GB" sz="2200" b="0" i="0" u="none" strike="noStrike" dirty="0">
                        <a:effectLst/>
                        <a:highlight>
                          <a:srgbClr val="FFFF00"/>
                        </a:highlight>
                        <a:latin typeface="Arial" panose="020B0604020202020204" pitchFamily="34" charset="0"/>
                      </a:endParaRPr>
                    </a:p>
                  </a:txBody>
                  <a:tcPr marL="11426" marR="11426" marT="114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r" rtl="0" fontAlgn="ctr">
                        <a:spcBef>
                          <a:spcPts val="0"/>
                        </a:spcBef>
                        <a:spcAft>
                          <a:spcPts val="0"/>
                        </a:spcAft>
                      </a:pPr>
                      <a:r>
                        <a:rPr lang="en-GB" sz="2400" b="0" i="0" u="none" strike="noStrike">
                          <a:solidFill>
                            <a:srgbClr val="000000"/>
                          </a:solidFill>
                          <a:effectLst/>
                          <a:highlight>
                            <a:srgbClr val="E9EBF5"/>
                          </a:highlight>
                          <a:latin typeface="Calibri" panose="020F0502020204030204" pitchFamily="34" charset="0"/>
                        </a:rPr>
                        <a:t>£700</a:t>
                      </a:r>
                      <a:endParaRPr lang="en-GB" sz="2200" b="0" i="0" u="none" strike="noStrike">
                        <a:effectLst/>
                        <a:highlight>
                          <a:srgbClr val="E9EBF5"/>
                        </a:highlight>
                        <a:latin typeface="Arial" panose="020B0604020202020204" pitchFamily="34" charset="0"/>
                      </a:endParaRPr>
                    </a:p>
                  </a:txBody>
                  <a:tcPr marL="11426" marR="11426" marT="114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9EBF5"/>
                    </a:solidFill>
                  </a:tcPr>
                </a:tc>
                <a:tc>
                  <a:txBody>
                    <a:bodyPr/>
                    <a:lstStyle/>
                    <a:p>
                      <a:pPr algn="r" rtl="0" fontAlgn="ctr">
                        <a:spcBef>
                          <a:spcPts val="0"/>
                        </a:spcBef>
                        <a:spcAft>
                          <a:spcPts val="0"/>
                        </a:spcAft>
                      </a:pPr>
                      <a:r>
                        <a:rPr lang="en-GB" sz="2400" b="0" i="0" u="none" strike="noStrike">
                          <a:solidFill>
                            <a:srgbClr val="000000"/>
                          </a:solidFill>
                          <a:effectLst/>
                          <a:highlight>
                            <a:srgbClr val="E9EBF5"/>
                          </a:highlight>
                          <a:latin typeface="Calibri" panose="020F0502020204030204" pitchFamily="34" charset="0"/>
                        </a:rPr>
                        <a:t>£1,500</a:t>
                      </a:r>
                      <a:endParaRPr lang="en-GB" sz="2200" b="0" i="0" u="none" strike="noStrike">
                        <a:effectLst/>
                        <a:highlight>
                          <a:srgbClr val="E9EBF5"/>
                        </a:highlight>
                        <a:latin typeface="Arial" panose="020B0604020202020204" pitchFamily="34" charset="0"/>
                      </a:endParaRPr>
                    </a:p>
                  </a:txBody>
                  <a:tcPr marL="11426" marR="11426" marT="114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9EBF5"/>
                    </a:solidFill>
                  </a:tcPr>
                </a:tc>
                <a:tc>
                  <a:txBody>
                    <a:bodyPr/>
                    <a:lstStyle/>
                    <a:p>
                      <a:pPr algn="r" rtl="0" fontAlgn="ctr">
                        <a:spcBef>
                          <a:spcPts val="0"/>
                        </a:spcBef>
                        <a:spcAft>
                          <a:spcPts val="0"/>
                        </a:spcAft>
                      </a:pPr>
                      <a:r>
                        <a:rPr lang="en-GB" sz="2400" b="0" i="0" u="none" strike="noStrike">
                          <a:solidFill>
                            <a:srgbClr val="000000"/>
                          </a:solidFill>
                          <a:effectLst/>
                          <a:highlight>
                            <a:srgbClr val="E9EBF5"/>
                          </a:highlight>
                          <a:latin typeface="Calibri" panose="020F0502020204030204" pitchFamily="34" charset="0"/>
                        </a:rPr>
                        <a:t>£1,650</a:t>
                      </a:r>
                      <a:endParaRPr lang="en-GB" sz="2200" b="0" i="0" u="none" strike="noStrike">
                        <a:effectLst/>
                        <a:highlight>
                          <a:srgbClr val="E9EBF5"/>
                        </a:highlight>
                        <a:latin typeface="Arial" panose="020B0604020202020204" pitchFamily="34" charset="0"/>
                      </a:endParaRPr>
                    </a:p>
                  </a:txBody>
                  <a:tcPr marL="11426" marR="11426" marT="114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9EBF5"/>
                    </a:solidFill>
                  </a:tcPr>
                </a:tc>
                <a:tc>
                  <a:txBody>
                    <a:bodyPr/>
                    <a:lstStyle/>
                    <a:p>
                      <a:pPr algn="r" rtl="0" fontAlgn="ctr">
                        <a:spcBef>
                          <a:spcPts val="0"/>
                        </a:spcBef>
                        <a:spcAft>
                          <a:spcPts val="0"/>
                        </a:spcAft>
                      </a:pPr>
                      <a:r>
                        <a:rPr lang="en-GB" sz="2400" b="0" i="0" u="none" strike="noStrike">
                          <a:solidFill>
                            <a:srgbClr val="000000"/>
                          </a:solidFill>
                          <a:effectLst/>
                          <a:highlight>
                            <a:srgbClr val="E9EBF5"/>
                          </a:highlight>
                          <a:latin typeface="Calibri" panose="020F0502020204030204" pitchFamily="34" charset="0"/>
                        </a:rPr>
                        <a:t>£2,100</a:t>
                      </a:r>
                      <a:endParaRPr lang="en-GB" sz="2200" b="0" i="0" u="none" strike="noStrike">
                        <a:effectLst/>
                        <a:highlight>
                          <a:srgbClr val="E9EBF5"/>
                        </a:highlight>
                        <a:latin typeface="Arial" panose="020B0604020202020204" pitchFamily="34" charset="0"/>
                      </a:endParaRPr>
                    </a:p>
                  </a:txBody>
                  <a:tcPr marL="11426" marR="11426" marT="114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9EBF5"/>
                    </a:solidFill>
                  </a:tcPr>
                </a:tc>
                <a:tc>
                  <a:txBody>
                    <a:bodyPr/>
                    <a:lstStyle/>
                    <a:p>
                      <a:pPr algn="r" rtl="0" fontAlgn="ctr">
                        <a:spcBef>
                          <a:spcPts val="0"/>
                        </a:spcBef>
                        <a:spcAft>
                          <a:spcPts val="0"/>
                        </a:spcAft>
                      </a:pPr>
                      <a:r>
                        <a:rPr lang="en-GB" sz="2400" b="0" i="0" u="none" strike="noStrike">
                          <a:solidFill>
                            <a:srgbClr val="000000"/>
                          </a:solidFill>
                          <a:effectLst/>
                          <a:highlight>
                            <a:srgbClr val="E9EBF5"/>
                          </a:highlight>
                          <a:latin typeface="Calibri" panose="020F0502020204030204" pitchFamily="34" charset="0"/>
                        </a:rPr>
                        <a:t>£2,100</a:t>
                      </a:r>
                      <a:endParaRPr lang="en-GB" sz="2200" b="0" i="0" u="none" strike="noStrike">
                        <a:effectLst/>
                        <a:highlight>
                          <a:srgbClr val="E9EBF5"/>
                        </a:highlight>
                        <a:latin typeface="Arial" panose="020B0604020202020204" pitchFamily="34" charset="0"/>
                      </a:endParaRPr>
                    </a:p>
                  </a:txBody>
                  <a:tcPr marL="11426" marR="11426" marT="114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9EBF5"/>
                    </a:solidFill>
                  </a:tcPr>
                </a:tc>
                <a:tc>
                  <a:txBody>
                    <a:bodyPr/>
                    <a:lstStyle/>
                    <a:p>
                      <a:pPr algn="r" rtl="0" fontAlgn="ctr">
                        <a:spcBef>
                          <a:spcPts val="0"/>
                        </a:spcBef>
                        <a:spcAft>
                          <a:spcPts val="0"/>
                        </a:spcAft>
                      </a:pPr>
                      <a:r>
                        <a:rPr lang="en-GB" sz="2400" b="0" i="0" u="none" strike="noStrike" dirty="0">
                          <a:solidFill>
                            <a:srgbClr val="000000"/>
                          </a:solidFill>
                          <a:effectLst/>
                          <a:highlight>
                            <a:srgbClr val="E9EBF5"/>
                          </a:highlight>
                          <a:latin typeface="Calibri" panose="020F0502020204030204" pitchFamily="34" charset="0"/>
                        </a:rPr>
                        <a:t>£2,450</a:t>
                      </a:r>
                      <a:endParaRPr lang="en-GB" sz="2200" b="0" i="0" u="none" strike="noStrike" dirty="0">
                        <a:effectLst/>
                        <a:highlight>
                          <a:srgbClr val="E9EBF5"/>
                        </a:highlight>
                        <a:latin typeface="Arial" panose="020B0604020202020204" pitchFamily="34" charset="0"/>
                      </a:endParaRPr>
                    </a:p>
                  </a:txBody>
                  <a:tcPr marL="11426" marR="11426" marT="114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9EBF5"/>
                    </a:solidFill>
                  </a:tcPr>
                </a:tc>
                <a:extLst>
                  <a:ext uri="{0D108BD9-81ED-4DB2-BD59-A6C34878D82A}">
                    <a16:rowId xmlns:a16="http://schemas.microsoft.com/office/drawing/2014/main" val="2153831962"/>
                  </a:ext>
                </a:extLst>
              </a:tr>
            </a:tbl>
          </a:graphicData>
        </a:graphic>
      </p:graphicFrame>
    </p:spTree>
    <p:extLst>
      <p:ext uri="{BB962C8B-B14F-4D97-AF65-F5344CB8AC3E}">
        <p14:creationId xmlns:p14="http://schemas.microsoft.com/office/powerpoint/2010/main" val="38327271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2550BE34-C2B8-49B8-8519-67A8CAD51A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0" name="Rectangle 19">
            <a:extLst>
              <a:ext uri="{FF2B5EF4-FFF2-40B4-BE49-F238E27FC236}">
                <a16:creationId xmlns:a16="http://schemas.microsoft.com/office/drawing/2014/main" id="{A7457DD9-5A45-400A-AB4B-4B4EDECA25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4416" y="365125"/>
            <a:ext cx="11167447" cy="2089317"/>
          </a:xfrm>
          <a:prstGeom prst="rect">
            <a:avLst/>
          </a:prstGeom>
          <a:ln w="12700">
            <a:solidFill>
              <a:srgbClr val="DEDEDE"/>
            </a:solidFill>
          </a:ln>
          <a:effectLst>
            <a:outerShdw blurRad="50800" dist="38100" dir="2700000" algn="tl" rotWithShape="0">
              <a:schemeClr val="bg2">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 name="TextBox 6">
            <a:extLst>
              <a:ext uri="{FF2B5EF4-FFF2-40B4-BE49-F238E27FC236}">
                <a16:creationId xmlns:a16="http://schemas.microsoft.com/office/drawing/2014/main" id="{B48ED22E-60CB-C575-C560-F579BE600A27}"/>
              </a:ext>
            </a:extLst>
          </p:cNvPr>
          <p:cNvSpPr txBox="1"/>
          <p:nvPr/>
        </p:nvSpPr>
        <p:spPr>
          <a:xfrm>
            <a:off x="1046746" y="586822"/>
            <a:ext cx="3560252" cy="1645920"/>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2700" b="1" i="0" u="none" strike="noStrike" kern="1200" dirty="0">
                <a:solidFill>
                  <a:schemeClr val="tx1"/>
                </a:solidFill>
                <a:effectLst/>
                <a:latin typeface="+mj-lt"/>
                <a:ea typeface="+mj-ea"/>
                <a:cs typeface="+mj-cs"/>
              </a:rPr>
              <a:t>Investment capital needed = £25000</a:t>
            </a:r>
            <a:r>
              <a:rPr lang="en-US" sz="2700" kern="1200" dirty="0">
                <a:solidFill>
                  <a:schemeClr val="tx1"/>
                </a:solidFill>
                <a:latin typeface="+mj-lt"/>
                <a:ea typeface="+mj-ea"/>
                <a:cs typeface="+mj-cs"/>
              </a:rPr>
              <a:t>                  </a:t>
            </a:r>
            <a:r>
              <a:rPr lang="en-US" sz="2700" b="0" i="0" u="none" strike="noStrike" kern="1200" dirty="0">
                <a:solidFill>
                  <a:schemeClr val="tx1"/>
                </a:solidFill>
                <a:effectLst/>
                <a:latin typeface="+mj-lt"/>
                <a:ea typeface="+mj-ea"/>
                <a:cs typeface="+mj-cs"/>
              </a:rPr>
              <a:t>('£18000 + £3250 + £2550 + £1200)</a:t>
            </a:r>
            <a:r>
              <a:rPr lang="en-US" sz="2700" kern="1200" dirty="0">
                <a:solidFill>
                  <a:schemeClr val="tx1"/>
                </a:solidFill>
                <a:latin typeface="+mj-lt"/>
                <a:ea typeface="+mj-ea"/>
                <a:cs typeface="+mj-cs"/>
              </a:rPr>
              <a:t> </a:t>
            </a:r>
          </a:p>
        </p:txBody>
      </p:sp>
      <p:sp>
        <p:nvSpPr>
          <p:cNvPr id="22" name="Rectangle 21">
            <a:extLst>
              <a:ext uri="{FF2B5EF4-FFF2-40B4-BE49-F238E27FC236}">
                <a16:creationId xmlns:a16="http://schemas.microsoft.com/office/drawing/2014/main" id="{441CF7D6-A660-431A-B0BB-140A0D5556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0408" y="1057739"/>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latin typeface="Calibri" panose="020F0502020204030204"/>
            </a:endParaRPr>
          </a:p>
        </p:txBody>
      </p:sp>
      <p:sp>
        <p:nvSpPr>
          <p:cNvPr id="24" name="Rectangle 23">
            <a:extLst>
              <a:ext uri="{FF2B5EF4-FFF2-40B4-BE49-F238E27FC236}">
                <a16:creationId xmlns:a16="http://schemas.microsoft.com/office/drawing/2014/main" id="{0570A85B-3810-4F95-97B0-CBF4CCDB38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4243541" y="1400638"/>
            <a:ext cx="146304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8" name="TextBox 7">
            <a:extLst>
              <a:ext uri="{FF2B5EF4-FFF2-40B4-BE49-F238E27FC236}">
                <a16:creationId xmlns:a16="http://schemas.microsoft.com/office/drawing/2014/main" id="{C895F13B-A6A0-47E2-82A6-F316CAD0016A}"/>
              </a:ext>
            </a:extLst>
          </p:cNvPr>
          <p:cNvSpPr txBox="1"/>
          <p:nvPr/>
        </p:nvSpPr>
        <p:spPr>
          <a:xfrm>
            <a:off x="5351164" y="586822"/>
            <a:ext cx="6002636" cy="1645920"/>
          </a:xfrm>
          <a:prstGeom prst="rect">
            <a:avLst/>
          </a:prstGeom>
        </p:spPr>
        <p:txBody>
          <a:bodyPr vert="horz" lIns="91440" tIns="45720" rIns="91440" bIns="45720" rtlCol="0" anchor="ctr">
            <a:normAutofit/>
          </a:bodyPr>
          <a:lstStyle/>
          <a:p>
            <a:pPr indent="-228600">
              <a:lnSpc>
                <a:spcPct val="90000"/>
              </a:lnSpc>
              <a:spcAft>
                <a:spcPts val="600"/>
              </a:spcAft>
              <a:buFont typeface="Arial" panose="020B0604020202020204" pitchFamily="34" charset="0"/>
              <a:buChar char="•"/>
            </a:pPr>
            <a:r>
              <a:rPr lang="en-US">
                <a:effectLst/>
                <a:highlight>
                  <a:srgbClr val="FFFF00"/>
                </a:highlight>
              </a:rPr>
              <a:t>Investment needed</a:t>
            </a:r>
            <a:r>
              <a:rPr lang="en-US">
                <a:effectLst/>
              </a:rPr>
              <a:t> = </a:t>
            </a:r>
            <a:r>
              <a:rPr lang="en-US">
                <a:effectLst/>
                <a:highlight>
                  <a:srgbClr val="00FFFF"/>
                </a:highlight>
              </a:rPr>
              <a:t>Total Startup Cost</a:t>
            </a:r>
            <a:r>
              <a:rPr lang="en-US">
                <a:effectLst/>
              </a:rPr>
              <a:t> + (</a:t>
            </a:r>
            <a:r>
              <a:rPr lang="en-US">
                <a:effectLst/>
                <a:highlight>
                  <a:srgbClr val="00FF00"/>
                </a:highlight>
              </a:rPr>
              <a:t>Operational Cost</a:t>
            </a:r>
            <a:r>
              <a:rPr lang="en-US">
                <a:effectLst/>
              </a:rPr>
              <a:t>– </a:t>
            </a:r>
            <a:r>
              <a:rPr lang="en-US">
                <a:effectLst/>
                <a:highlight>
                  <a:srgbClr val="FF00FF"/>
                </a:highlight>
              </a:rPr>
              <a:t>Revenue</a:t>
            </a:r>
            <a:r>
              <a:rPr lang="en-US">
                <a:effectLst/>
              </a:rPr>
              <a:t>  up to the break-even point)</a:t>
            </a:r>
          </a:p>
          <a:p>
            <a:pPr indent="-228600">
              <a:lnSpc>
                <a:spcPct val="90000"/>
              </a:lnSpc>
              <a:spcAft>
                <a:spcPts val="600"/>
              </a:spcAft>
              <a:buFont typeface="Arial" panose="020B0604020202020204" pitchFamily="34" charset="0"/>
              <a:buChar char="•"/>
            </a:pPr>
            <a:endParaRPr lang="en-US"/>
          </a:p>
        </p:txBody>
      </p:sp>
      <p:graphicFrame>
        <p:nvGraphicFramePr>
          <p:cNvPr id="2" name="Table 1">
            <a:extLst>
              <a:ext uri="{FF2B5EF4-FFF2-40B4-BE49-F238E27FC236}">
                <a16:creationId xmlns:a16="http://schemas.microsoft.com/office/drawing/2014/main" id="{D04AD649-0792-F38F-C2A2-40D5A28659C8}"/>
              </a:ext>
            </a:extLst>
          </p:cNvPr>
          <p:cNvGraphicFramePr>
            <a:graphicFrameLocks noGrp="1"/>
          </p:cNvGraphicFramePr>
          <p:nvPr>
            <p:extLst>
              <p:ext uri="{D42A27DB-BD31-4B8C-83A1-F6EECF244321}">
                <p14:modId xmlns:p14="http://schemas.microsoft.com/office/powerpoint/2010/main" val="2795688917"/>
              </p:ext>
            </p:extLst>
          </p:nvPr>
        </p:nvGraphicFramePr>
        <p:xfrm>
          <a:off x="557784" y="2738173"/>
          <a:ext cx="11164825" cy="3475632"/>
        </p:xfrm>
        <a:graphic>
          <a:graphicData uri="http://schemas.openxmlformats.org/drawingml/2006/table">
            <a:tbl>
              <a:tblPr>
                <a:noFill/>
              </a:tblPr>
              <a:tblGrid>
                <a:gridCol w="2347969">
                  <a:extLst>
                    <a:ext uri="{9D8B030D-6E8A-4147-A177-3AD203B41FA5}">
                      <a16:colId xmlns:a16="http://schemas.microsoft.com/office/drawing/2014/main" val="2074233675"/>
                    </a:ext>
                  </a:extLst>
                </a:gridCol>
                <a:gridCol w="1469476">
                  <a:extLst>
                    <a:ext uri="{9D8B030D-6E8A-4147-A177-3AD203B41FA5}">
                      <a16:colId xmlns:a16="http://schemas.microsoft.com/office/drawing/2014/main" val="2947259924"/>
                    </a:ext>
                  </a:extLst>
                </a:gridCol>
                <a:gridCol w="1469476">
                  <a:extLst>
                    <a:ext uri="{9D8B030D-6E8A-4147-A177-3AD203B41FA5}">
                      <a16:colId xmlns:a16="http://schemas.microsoft.com/office/drawing/2014/main" val="1021851865"/>
                    </a:ext>
                  </a:extLst>
                </a:gridCol>
                <a:gridCol w="1469476">
                  <a:extLst>
                    <a:ext uri="{9D8B030D-6E8A-4147-A177-3AD203B41FA5}">
                      <a16:colId xmlns:a16="http://schemas.microsoft.com/office/drawing/2014/main" val="578838114"/>
                    </a:ext>
                  </a:extLst>
                </a:gridCol>
                <a:gridCol w="1469476">
                  <a:extLst>
                    <a:ext uri="{9D8B030D-6E8A-4147-A177-3AD203B41FA5}">
                      <a16:colId xmlns:a16="http://schemas.microsoft.com/office/drawing/2014/main" val="120657422"/>
                    </a:ext>
                  </a:extLst>
                </a:gridCol>
                <a:gridCol w="1469476">
                  <a:extLst>
                    <a:ext uri="{9D8B030D-6E8A-4147-A177-3AD203B41FA5}">
                      <a16:colId xmlns:a16="http://schemas.microsoft.com/office/drawing/2014/main" val="57401893"/>
                    </a:ext>
                  </a:extLst>
                </a:gridCol>
                <a:gridCol w="1469476">
                  <a:extLst>
                    <a:ext uri="{9D8B030D-6E8A-4147-A177-3AD203B41FA5}">
                      <a16:colId xmlns:a16="http://schemas.microsoft.com/office/drawing/2014/main" val="1260269710"/>
                    </a:ext>
                  </a:extLst>
                </a:gridCol>
              </a:tblGrid>
              <a:tr h="579272">
                <a:tc>
                  <a:txBody>
                    <a:bodyPr/>
                    <a:lstStyle/>
                    <a:p>
                      <a:pPr>
                        <a:buNone/>
                      </a:pPr>
                      <a:r>
                        <a:rPr lang="en-GB" sz="2200" b="1" cap="none" spc="0">
                          <a:solidFill>
                            <a:schemeClr val="tx1"/>
                          </a:solidFill>
                        </a:rPr>
                        <a:t>Category</a:t>
                      </a:r>
                      <a:endParaRPr lang="en-GB" sz="2200" cap="none" spc="0">
                        <a:solidFill>
                          <a:schemeClr val="tx1"/>
                        </a:solidFill>
                      </a:endParaRPr>
                    </a:p>
                  </a:txBody>
                  <a:tcPr marL="0" marR="170374" marT="85187" marB="85187" anchor="ctr">
                    <a:lnL w="12700" cmpd="sng">
                      <a:noFill/>
                      <a:prstDash val="solid"/>
                    </a:lnL>
                    <a:lnR w="12700" cmpd="sng">
                      <a:noFill/>
                      <a:prstDash val="solid"/>
                    </a:lnR>
                    <a:lnT w="9525" cap="flat" cmpd="sng" algn="ctr">
                      <a:solidFill>
                        <a:schemeClr val="accent1"/>
                      </a:solidFill>
                      <a:prstDash val="solid"/>
                    </a:lnT>
                    <a:lnB w="12700" cmpd="sng">
                      <a:noFill/>
                      <a:prstDash val="solid"/>
                    </a:lnB>
                    <a:noFill/>
                  </a:tcPr>
                </a:tc>
                <a:tc>
                  <a:txBody>
                    <a:bodyPr/>
                    <a:lstStyle/>
                    <a:p>
                      <a:pPr>
                        <a:buNone/>
                      </a:pPr>
                      <a:r>
                        <a:rPr lang="en-GB" sz="2200" b="1" cap="none" spc="0">
                          <a:solidFill>
                            <a:schemeClr val="tx1"/>
                          </a:solidFill>
                        </a:rPr>
                        <a:t>Month 1</a:t>
                      </a:r>
                      <a:endParaRPr lang="en-GB" sz="2200" cap="none" spc="0">
                        <a:solidFill>
                          <a:schemeClr val="tx1"/>
                        </a:solidFill>
                      </a:endParaRPr>
                    </a:p>
                  </a:txBody>
                  <a:tcPr marL="0" marR="170374" marT="85187" marB="85187" anchor="ctr">
                    <a:lnL w="12700" cmpd="sng">
                      <a:noFill/>
                      <a:prstDash val="solid"/>
                    </a:lnL>
                    <a:lnR w="12700" cmpd="sng">
                      <a:noFill/>
                      <a:prstDash val="solid"/>
                    </a:lnR>
                    <a:lnT w="9525" cap="flat" cmpd="sng" algn="ctr">
                      <a:solidFill>
                        <a:schemeClr val="accent1"/>
                      </a:solidFill>
                      <a:prstDash val="solid"/>
                    </a:lnT>
                    <a:lnB w="12700" cmpd="sng">
                      <a:noFill/>
                      <a:prstDash val="solid"/>
                    </a:lnB>
                    <a:noFill/>
                  </a:tcPr>
                </a:tc>
                <a:tc>
                  <a:txBody>
                    <a:bodyPr/>
                    <a:lstStyle/>
                    <a:p>
                      <a:pPr>
                        <a:buNone/>
                      </a:pPr>
                      <a:r>
                        <a:rPr lang="en-GB" sz="2200" b="1" cap="none" spc="0">
                          <a:solidFill>
                            <a:schemeClr val="tx1"/>
                          </a:solidFill>
                        </a:rPr>
                        <a:t>Month 2</a:t>
                      </a:r>
                      <a:endParaRPr lang="en-GB" sz="2200" cap="none" spc="0">
                        <a:solidFill>
                          <a:schemeClr val="tx1"/>
                        </a:solidFill>
                      </a:endParaRPr>
                    </a:p>
                  </a:txBody>
                  <a:tcPr marL="0" marR="170374" marT="85187" marB="85187" anchor="ctr">
                    <a:lnL w="12700" cmpd="sng">
                      <a:noFill/>
                      <a:prstDash val="solid"/>
                    </a:lnL>
                    <a:lnR w="12700" cmpd="sng">
                      <a:noFill/>
                      <a:prstDash val="solid"/>
                    </a:lnR>
                    <a:lnT w="9525" cap="flat" cmpd="sng" algn="ctr">
                      <a:solidFill>
                        <a:schemeClr val="accent1"/>
                      </a:solidFill>
                      <a:prstDash val="solid"/>
                    </a:lnT>
                    <a:lnB w="12700" cmpd="sng">
                      <a:noFill/>
                      <a:prstDash val="solid"/>
                    </a:lnB>
                    <a:noFill/>
                  </a:tcPr>
                </a:tc>
                <a:tc>
                  <a:txBody>
                    <a:bodyPr/>
                    <a:lstStyle/>
                    <a:p>
                      <a:pPr>
                        <a:buNone/>
                      </a:pPr>
                      <a:r>
                        <a:rPr lang="en-GB" sz="2200" b="1" cap="none" spc="0">
                          <a:solidFill>
                            <a:schemeClr val="tx1"/>
                          </a:solidFill>
                        </a:rPr>
                        <a:t>Month 3</a:t>
                      </a:r>
                      <a:endParaRPr lang="en-GB" sz="2200" cap="none" spc="0">
                        <a:solidFill>
                          <a:schemeClr val="tx1"/>
                        </a:solidFill>
                      </a:endParaRPr>
                    </a:p>
                  </a:txBody>
                  <a:tcPr marL="0" marR="170374" marT="85187" marB="85187" anchor="ctr">
                    <a:lnL w="12700" cmpd="sng">
                      <a:noFill/>
                      <a:prstDash val="solid"/>
                    </a:lnL>
                    <a:lnR w="12700" cmpd="sng">
                      <a:noFill/>
                      <a:prstDash val="solid"/>
                    </a:lnR>
                    <a:lnT w="9525" cap="flat" cmpd="sng" algn="ctr">
                      <a:solidFill>
                        <a:schemeClr val="accent1"/>
                      </a:solidFill>
                      <a:prstDash val="solid"/>
                    </a:lnT>
                    <a:lnB w="12700" cmpd="sng">
                      <a:noFill/>
                      <a:prstDash val="solid"/>
                    </a:lnB>
                    <a:noFill/>
                  </a:tcPr>
                </a:tc>
                <a:tc>
                  <a:txBody>
                    <a:bodyPr/>
                    <a:lstStyle/>
                    <a:p>
                      <a:pPr>
                        <a:buNone/>
                      </a:pPr>
                      <a:r>
                        <a:rPr lang="en-GB" sz="2200" b="1" cap="none" spc="0">
                          <a:solidFill>
                            <a:schemeClr val="tx1"/>
                          </a:solidFill>
                        </a:rPr>
                        <a:t>Month 4</a:t>
                      </a:r>
                      <a:endParaRPr lang="en-GB" sz="2200" cap="none" spc="0">
                        <a:solidFill>
                          <a:schemeClr val="tx1"/>
                        </a:solidFill>
                      </a:endParaRPr>
                    </a:p>
                  </a:txBody>
                  <a:tcPr marL="0" marR="170374" marT="85187" marB="85187" anchor="ctr">
                    <a:lnL w="12700" cmpd="sng">
                      <a:noFill/>
                      <a:prstDash val="solid"/>
                    </a:lnL>
                    <a:lnR w="12700" cmpd="sng">
                      <a:noFill/>
                      <a:prstDash val="solid"/>
                    </a:lnR>
                    <a:lnT w="9525" cap="flat" cmpd="sng" algn="ctr">
                      <a:solidFill>
                        <a:schemeClr val="accent1"/>
                      </a:solidFill>
                      <a:prstDash val="solid"/>
                    </a:lnT>
                    <a:lnB w="12700" cmpd="sng">
                      <a:noFill/>
                      <a:prstDash val="solid"/>
                    </a:lnB>
                    <a:noFill/>
                  </a:tcPr>
                </a:tc>
                <a:tc>
                  <a:txBody>
                    <a:bodyPr/>
                    <a:lstStyle/>
                    <a:p>
                      <a:pPr>
                        <a:buNone/>
                      </a:pPr>
                      <a:r>
                        <a:rPr lang="en-GB" sz="2200" b="1" cap="none" spc="0">
                          <a:solidFill>
                            <a:schemeClr val="tx1"/>
                          </a:solidFill>
                        </a:rPr>
                        <a:t>Month 5</a:t>
                      </a:r>
                      <a:endParaRPr lang="en-GB" sz="2200" cap="none" spc="0">
                        <a:solidFill>
                          <a:schemeClr val="tx1"/>
                        </a:solidFill>
                      </a:endParaRPr>
                    </a:p>
                  </a:txBody>
                  <a:tcPr marL="0" marR="170374" marT="85187" marB="85187" anchor="ctr">
                    <a:lnL w="12700" cmpd="sng">
                      <a:noFill/>
                      <a:prstDash val="solid"/>
                    </a:lnL>
                    <a:lnR w="12700" cmpd="sng">
                      <a:noFill/>
                      <a:prstDash val="solid"/>
                    </a:lnR>
                    <a:lnT w="9525" cap="flat" cmpd="sng" algn="ctr">
                      <a:solidFill>
                        <a:schemeClr val="accent1"/>
                      </a:solidFill>
                      <a:prstDash val="solid"/>
                    </a:lnT>
                    <a:lnB w="12700" cmpd="sng">
                      <a:noFill/>
                      <a:prstDash val="solid"/>
                    </a:lnB>
                    <a:noFill/>
                  </a:tcPr>
                </a:tc>
                <a:tc>
                  <a:txBody>
                    <a:bodyPr/>
                    <a:lstStyle/>
                    <a:p>
                      <a:pPr>
                        <a:buNone/>
                      </a:pPr>
                      <a:r>
                        <a:rPr lang="en-GB" sz="2200" b="1" cap="none" spc="0">
                          <a:solidFill>
                            <a:schemeClr val="tx1"/>
                          </a:solidFill>
                        </a:rPr>
                        <a:t>Month 6</a:t>
                      </a:r>
                      <a:endParaRPr lang="en-GB" sz="2200" cap="none" spc="0">
                        <a:solidFill>
                          <a:schemeClr val="tx1"/>
                        </a:solidFill>
                      </a:endParaRPr>
                    </a:p>
                  </a:txBody>
                  <a:tcPr marL="0" marR="170374" marT="85187" marB="85187" anchor="ctr">
                    <a:lnL w="12700" cmpd="sng">
                      <a:noFill/>
                      <a:prstDash val="solid"/>
                    </a:lnL>
                    <a:lnR w="12700" cmpd="sng">
                      <a:noFill/>
                      <a:prstDash val="solid"/>
                    </a:lnR>
                    <a:lnT w="9525" cap="flat" cmpd="sng" algn="ctr">
                      <a:solidFill>
                        <a:schemeClr val="accent1"/>
                      </a:solidFill>
                      <a:prstDash val="solid"/>
                    </a:lnT>
                    <a:lnB w="12700" cmpd="sng">
                      <a:noFill/>
                      <a:prstDash val="solid"/>
                    </a:lnB>
                    <a:noFill/>
                  </a:tcPr>
                </a:tc>
                <a:extLst>
                  <a:ext uri="{0D108BD9-81ED-4DB2-BD59-A6C34878D82A}">
                    <a16:rowId xmlns:a16="http://schemas.microsoft.com/office/drawing/2014/main" val="4141004283"/>
                  </a:ext>
                </a:extLst>
              </a:tr>
              <a:tr h="579272">
                <a:tc>
                  <a:txBody>
                    <a:bodyPr/>
                    <a:lstStyle/>
                    <a:p>
                      <a:pPr>
                        <a:buNone/>
                      </a:pPr>
                      <a:r>
                        <a:rPr lang="en-GB" sz="2200" b="1" cap="none" spc="0">
                          <a:solidFill>
                            <a:schemeClr val="tx1"/>
                          </a:solidFill>
                        </a:rPr>
                        <a:t>Fixed Costs</a:t>
                      </a:r>
                      <a:endParaRPr lang="en-GB" sz="2200" cap="none" spc="0">
                        <a:solidFill>
                          <a:schemeClr val="tx1"/>
                        </a:solidFill>
                      </a:endParaRPr>
                    </a:p>
                  </a:txBody>
                  <a:tcPr marL="0" marR="170374" marT="85187" marB="85187" anchor="ctr">
                    <a:lnL w="12700" cmpd="sng">
                      <a:noFill/>
                      <a:prstDash val="solid"/>
                    </a:lnL>
                    <a:lnR w="12700" cmpd="sng">
                      <a:noFill/>
                      <a:prstDash val="solid"/>
                    </a:lnR>
                    <a:lnT w="12700" cmpd="sng">
                      <a:noFill/>
                      <a:prstDash val="solid"/>
                    </a:lnT>
                    <a:lnB w="12700" cmpd="sng">
                      <a:noFill/>
                      <a:prstDash val="solid"/>
                    </a:lnB>
                    <a:noFill/>
                  </a:tcPr>
                </a:tc>
                <a:tc>
                  <a:txBody>
                    <a:bodyPr/>
                    <a:lstStyle/>
                    <a:p>
                      <a:pPr>
                        <a:buNone/>
                      </a:pPr>
                      <a:r>
                        <a:rPr lang="en-GB" sz="2200" cap="none" spc="0">
                          <a:solidFill>
                            <a:schemeClr val="tx1"/>
                          </a:solidFill>
                        </a:rPr>
                        <a:t>£900</a:t>
                      </a:r>
                    </a:p>
                  </a:txBody>
                  <a:tcPr marL="0" marR="170374" marT="85187" marB="85187" anchor="ctr">
                    <a:lnL w="12700" cmpd="sng">
                      <a:noFill/>
                      <a:prstDash val="solid"/>
                    </a:lnL>
                    <a:lnR w="12700" cmpd="sng">
                      <a:noFill/>
                      <a:prstDash val="solid"/>
                    </a:lnR>
                    <a:lnT w="12700" cmpd="sng">
                      <a:noFill/>
                      <a:prstDash val="solid"/>
                    </a:lnT>
                    <a:lnB w="12700" cmpd="sng">
                      <a:noFill/>
                      <a:prstDash val="solid"/>
                    </a:lnB>
                    <a:noFill/>
                  </a:tcPr>
                </a:tc>
                <a:tc>
                  <a:txBody>
                    <a:bodyPr/>
                    <a:lstStyle/>
                    <a:p>
                      <a:pPr>
                        <a:buNone/>
                      </a:pPr>
                      <a:r>
                        <a:rPr lang="en-GB" sz="2200" cap="none" spc="0">
                          <a:solidFill>
                            <a:schemeClr val="tx1"/>
                          </a:solidFill>
                        </a:rPr>
                        <a:t>£900</a:t>
                      </a:r>
                    </a:p>
                  </a:txBody>
                  <a:tcPr marL="0" marR="170374" marT="85187" marB="85187" anchor="ctr">
                    <a:lnL w="12700" cmpd="sng">
                      <a:noFill/>
                      <a:prstDash val="solid"/>
                    </a:lnL>
                    <a:lnR w="12700" cmpd="sng">
                      <a:noFill/>
                      <a:prstDash val="solid"/>
                    </a:lnR>
                    <a:lnT w="12700" cmpd="sng">
                      <a:noFill/>
                      <a:prstDash val="solid"/>
                    </a:lnT>
                    <a:lnB w="12700" cmpd="sng">
                      <a:noFill/>
                      <a:prstDash val="solid"/>
                    </a:lnB>
                    <a:noFill/>
                  </a:tcPr>
                </a:tc>
                <a:tc>
                  <a:txBody>
                    <a:bodyPr/>
                    <a:lstStyle/>
                    <a:p>
                      <a:pPr>
                        <a:buNone/>
                      </a:pPr>
                      <a:r>
                        <a:rPr lang="en-GB" sz="2200" cap="none" spc="0">
                          <a:solidFill>
                            <a:schemeClr val="tx1"/>
                          </a:solidFill>
                        </a:rPr>
                        <a:t>£900</a:t>
                      </a:r>
                    </a:p>
                  </a:txBody>
                  <a:tcPr marL="0" marR="170374" marT="85187" marB="85187" anchor="ctr">
                    <a:lnL w="12700" cmpd="sng">
                      <a:noFill/>
                      <a:prstDash val="solid"/>
                    </a:lnL>
                    <a:lnR w="12700" cmpd="sng">
                      <a:noFill/>
                      <a:prstDash val="solid"/>
                    </a:lnR>
                    <a:lnT w="12700" cmpd="sng">
                      <a:noFill/>
                      <a:prstDash val="solid"/>
                    </a:lnT>
                    <a:lnB w="12700" cmpd="sng">
                      <a:noFill/>
                      <a:prstDash val="solid"/>
                    </a:lnB>
                    <a:noFill/>
                  </a:tcPr>
                </a:tc>
                <a:tc>
                  <a:txBody>
                    <a:bodyPr/>
                    <a:lstStyle/>
                    <a:p>
                      <a:pPr>
                        <a:buNone/>
                      </a:pPr>
                      <a:r>
                        <a:rPr lang="en-GB" sz="2200" cap="none" spc="0">
                          <a:solidFill>
                            <a:schemeClr val="tx1"/>
                          </a:solidFill>
                        </a:rPr>
                        <a:t>£900</a:t>
                      </a:r>
                    </a:p>
                  </a:txBody>
                  <a:tcPr marL="0" marR="170374" marT="85187" marB="85187" anchor="ctr">
                    <a:lnL w="12700" cmpd="sng">
                      <a:noFill/>
                      <a:prstDash val="solid"/>
                    </a:lnL>
                    <a:lnR w="12700" cmpd="sng">
                      <a:noFill/>
                      <a:prstDash val="solid"/>
                    </a:lnR>
                    <a:lnT w="12700" cmpd="sng">
                      <a:noFill/>
                      <a:prstDash val="solid"/>
                    </a:lnT>
                    <a:lnB w="12700" cmpd="sng">
                      <a:noFill/>
                      <a:prstDash val="solid"/>
                    </a:lnB>
                    <a:noFill/>
                  </a:tcPr>
                </a:tc>
                <a:tc>
                  <a:txBody>
                    <a:bodyPr/>
                    <a:lstStyle/>
                    <a:p>
                      <a:pPr>
                        <a:buNone/>
                      </a:pPr>
                      <a:r>
                        <a:rPr lang="en-GB" sz="2200" cap="none" spc="0">
                          <a:solidFill>
                            <a:schemeClr val="tx1"/>
                          </a:solidFill>
                        </a:rPr>
                        <a:t>£900</a:t>
                      </a:r>
                    </a:p>
                  </a:txBody>
                  <a:tcPr marL="0" marR="170374" marT="85187" marB="85187" anchor="ctr">
                    <a:lnL w="12700" cmpd="sng">
                      <a:noFill/>
                      <a:prstDash val="solid"/>
                    </a:lnL>
                    <a:lnR w="12700" cmpd="sng">
                      <a:noFill/>
                      <a:prstDash val="solid"/>
                    </a:lnR>
                    <a:lnT w="12700" cmpd="sng">
                      <a:noFill/>
                      <a:prstDash val="solid"/>
                    </a:lnT>
                    <a:lnB w="12700" cmpd="sng">
                      <a:noFill/>
                      <a:prstDash val="solid"/>
                    </a:lnB>
                    <a:noFill/>
                  </a:tcPr>
                </a:tc>
                <a:tc>
                  <a:txBody>
                    <a:bodyPr/>
                    <a:lstStyle/>
                    <a:p>
                      <a:pPr>
                        <a:buNone/>
                      </a:pPr>
                      <a:r>
                        <a:rPr lang="en-GB" sz="2200" cap="none" spc="0">
                          <a:solidFill>
                            <a:schemeClr val="tx1"/>
                          </a:solidFill>
                        </a:rPr>
                        <a:t>£900</a:t>
                      </a:r>
                    </a:p>
                  </a:txBody>
                  <a:tcPr marL="0" marR="170374" marT="85187" marB="85187" anchor="ctr">
                    <a:lnL w="12700" cmpd="sng">
                      <a:noFill/>
                      <a:prstDash val="solid"/>
                    </a:lnL>
                    <a:lnR w="12700" cmpd="sng">
                      <a:noFill/>
                      <a:prstDash val="solid"/>
                    </a:lnR>
                    <a:lnT w="12700" cmpd="sng">
                      <a:noFill/>
                      <a:prstDash val="solid"/>
                    </a:lnT>
                    <a:lnB w="12700" cmpd="sng">
                      <a:noFill/>
                      <a:prstDash val="solid"/>
                    </a:lnB>
                    <a:noFill/>
                  </a:tcPr>
                </a:tc>
                <a:extLst>
                  <a:ext uri="{0D108BD9-81ED-4DB2-BD59-A6C34878D82A}">
                    <a16:rowId xmlns:a16="http://schemas.microsoft.com/office/drawing/2014/main" val="3789227550"/>
                  </a:ext>
                </a:extLst>
              </a:tr>
              <a:tr h="579272">
                <a:tc>
                  <a:txBody>
                    <a:bodyPr/>
                    <a:lstStyle/>
                    <a:p>
                      <a:pPr>
                        <a:buNone/>
                      </a:pPr>
                      <a:r>
                        <a:rPr lang="en-GB" sz="2200" b="1" cap="none" spc="0">
                          <a:solidFill>
                            <a:schemeClr val="tx1"/>
                          </a:solidFill>
                        </a:rPr>
                        <a:t>Variable Costs</a:t>
                      </a:r>
                      <a:endParaRPr lang="en-GB" sz="2200" cap="none" spc="0">
                        <a:solidFill>
                          <a:schemeClr val="tx1"/>
                        </a:solidFill>
                      </a:endParaRPr>
                    </a:p>
                  </a:txBody>
                  <a:tcPr marL="0" marR="170374" marT="85187" marB="85187" anchor="ctr">
                    <a:lnL w="12700" cmpd="sng">
                      <a:noFill/>
                      <a:prstDash val="solid"/>
                    </a:lnL>
                    <a:lnR w="12700" cmpd="sng">
                      <a:noFill/>
                      <a:prstDash val="solid"/>
                    </a:lnR>
                    <a:lnT w="12700" cmpd="sng">
                      <a:noFill/>
                      <a:prstDash val="solid"/>
                    </a:lnT>
                    <a:lnB w="12700" cmpd="sng">
                      <a:noFill/>
                      <a:prstDash val="solid"/>
                    </a:lnB>
                    <a:noFill/>
                  </a:tcPr>
                </a:tc>
                <a:tc>
                  <a:txBody>
                    <a:bodyPr/>
                    <a:lstStyle/>
                    <a:p>
                      <a:pPr>
                        <a:buNone/>
                      </a:pPr>
                      <a:r>
                        <a:rPr lang="en-GB" sz="2200" cap="none" spc="0">
                          <a:solidFill>
                            <a:schemeClr val="tx1"/>
                          </a:solidFill>
                        </a:rPr>
                        <a:t>£400</a:t>
                      </a:r>
                    </a:p>
                  </a:txBody>
                  <a:tcPr marL="0" marR="170374" marT="85187" marB="85187" anchor="ctr">
                    <a:lnL w="12700" cmpd="sng">
                      <a:noFill/>
                      <a:prstDash val="solid"/>
                    </a:lnL>
                    <a:lnR w="12700" cmpd="sng">
                      <a:noFill/>
                      <a:prstDash val="solid"/>
                    </a:lnR>
                    <a:lnT w="12700" cmpd="sng">
                      <a:noFill/>
                      <a:prstDash val="solid"/>
                    </a:lnT>
                    <a:lnB w="12700" cmpd="sng">
                      <a:noFill/>
                      <a:prstDash val="solid"/>
                    </a:lnB>
                    <a:noFill/>
                  </a:tcPr>
                </a:tc>
                <a:tc>
                  <a:txBody>
                    <a:bodyPr/>
                    <a:lstStyle/>
                    <a:p>
                      <a:pPr>
                        <a:buNone/>
                      </a:pPr>
                      <a:r>
                        <a:rPr lang="en-GB" sz="2200" cap="none" spc="0">
                          <a:solidFill>
                            <a:schemeClr val="tx1"/>
                          </a:solidFill>
                        </a:rPr>
                        <a:t>£500</a:t>
                      </a:r>
                    </a:p>
                  </a:txBody>
                  <a:tcPr marL="0" marR="170374" marT="85187" marB="85187" anchor="ctr">
                    <a:lnL w="12700" cmpd="sng">
                      <a:noFill/>
                      <a:prstDash val="solid"/>
                    </a:lnL>
                    <a:lnR w="12700" cmpd="sng">
                      <a:noFill/>
                      <a:prstDash val="solid"/>
                    </a:lnR>
                    <a:lnT w="12700" cmpd="sng">
                      <a:noFill/>
                      <a:prstDash val="solid"/>
                    </a:lnT>
                    <a:lnB w="12700" cmpd="sng">
                      <a:noFill/>
                      <a:prstDash val="solid"/>
                    </a:lnB>
                    <a:noFill/>
                  </a:tcPr>
                </a:tc>
                <a:tc>
                  <a:txBody>
                    <a:bodyPr/>
                    <a:lstStyle/>
                    <a:p>
                      <a:pPr>
                        <a:buNone/>
                      </a:pPr>
                      <a:r>
                        <a:rPr lang="en-GB" sz="2200" cap="none" spc="0">
                          <a:solidFill>
                            <a:schemeClr val="tx1"/>
                          </a:solidFill>
                        </a:rPr>
                        <a:t>£600</a:t>
                      </a:r>
                    </a:p>
                  </a:txBody>
                  <a:tcPr marL="0" marR="170374" marT="85187" marB="85187" anchor="ctr">
                    <a:lnL w="12700" cmpd="sng">
                      <a:noFill/>
                      <a:prstDash val="solid"/>
                    </a:lnL>
                    <a:lnR w="12700" cmpd="sng">
                      <a:noFill/>
                      <a:prstDash val="solid"/>
                    </a:lnR>
                    <a:lnT w="12700" cmpd="sng">
                      <a:noFill/>
                      <a:prstDash val="solid"/>
                    </a:lnT>
                    <a:lnB w="12700" cmpd="sng">
                      <a:noFill/>
                      <a:prstDash val="solid"/>
                    </a:lnB>
                    <a:noFill/>
                  </a:tcPr>
                </a:tc>
                <a:tc>
                  <a:txBody>
                    <a:bodyPr/>
                    <a:lstStyle/>
                    <a:p>
                      <a:pPr>
                        <a:buNone/>
                      </a:pPr>
                      <a:r>
                        <a:rPr lang="en-GB" sz="2200" cap="none" spc="0">
                          <a:solidFill>
                            <a:schemeClr val="tx1"/>
                          </a:solidFill>
                        </a:rPr>
                        <a:t>£700</a:t>
                      </a:r>
                    </a:p>
                  </a:txBody>
                  <a:tcPr marL="0" marR="170374" marT="85187" marB="85187" anchor="ctr">
                    <a:lnL w="12700" cmpd="sng">
                      <a:noFill/>
                      <a:prstDash val="solid"/>
                    </a:lnL>
                    <a:lnR w="12700" cmpd="sng">
                      <a:noFill/>
                      <a:prstDash val="solid"/>
                    </a:lnR>
                    <a:lnT w="12700" cmpd="sng">
                      <a:noFill/>
                      <a:prstDash val="solid"/>
                    </a:lnT>
                    <a:lnB w="12700" cmpd="sng">
                      <a:noFill/>
                      <a:prstDash val="solid"/>
                    </a:lnB>
                    <a:noFill/>
                  </a:tcPr>
                </a:tc>
                <a:tc>
                  <a:txBody>
                    <a:bodyPr/>
                    <a:lstStyle/>
                    <a:p>
                      <a:pPr>
                        <a:buNone/>
                      </a:pPr>
                      <a:r>
                        <a:rPr lang="en-GB" sz="2200" cap="none" spc="0">
                          <a:solidFill>
                            <a:schemeClr val="tx1"/>
                          </a:solidFill>
                        </a:rPr>
                        <a:t>£700</a:t>
                      </a:r>
                    </a:p>
                  </a:txBody>
                  <a:tcPr marL="0" marR="170374" marT="85187" marB="85187" anchor="ctr">
                    <a:lnL w="12700" cmpd="sng">
                      <a:noFill/>
                      <a:prstDash val="solid"/>
                    </a:lnL>
                    <a:lnR w="12700" cmpd="sng">
                      <a:noFill/>
                      <a:prstDash val="solid"/>
                    </a:lnR>
                    <a:lnT w="12700" cmpd="sng">
                      <a:noFill/>
                      <a:prstDash val="solid"/>
                    </a:lnT>
                    <a:lnB w="12700" cmpd="sng">
                      <a:noFill/>
                      <a:prstDash val="solid"/>
                    </a:lnB>
                    <a:noFill/>
                  </a:tcPr>
                </a:tc>
                <a:tc>
                  <a:txBody>
                    <a:bodyPr/>
                    <a:lstStyle/>
                    <a:p>
                      <a:pPr>
                        <a:buNone/>
                      </a:pPr>
                      <a:r>
                        <a:rPr lang="en-GB" sz="2200" cap="none" spc="0">
                          <a:solidFill>
                            <a:schemeClr val="tx1"/>
                          </a:solidFill>
                        </a:rPr>
                        <a:t>£800</a:t>
                      </a:r>
                    </a:p>
                  </a:txBody>
                  <a:tcPr marL="0" marR="170374" marT="85187" marB="85187" anchor="ctr">
                    <a:lnL w="12700" cmpd="sng">
                      <a:noFill/>
                      <a:prstDash val="solid"/>
                    </a:lnL>
                    <a:lnR w="12700" cmpd="sng">
                      <a:noFill/>
                      <a:prstDash val="solid"/>
                    </a:lnR>
                    <a:lnT w="12700" cmpd="sng">
                      <a:noFill/>
                      <a:prstDash val="solid"/>
                    </a:lnT>
                    <a:lnB w="12700" cmpd="sng">
                      <a:noFill/>
                      <a:prstDash val="solid"/>
                    </a:lnB>
                    <a:noFill/>
                  </a:tcPr>
                </a:tc>
                <a:extLst>
                  <a:ext uri="{0D108BD9-81ED-4DB2-BD59-A6C34878D82A}">
                    <a16:rowId xmlns:a16="http://schemas.microsoft.com/office/drawing/2014/main" val="3378443895"/>
                  </a:ext>
                </a:extLst>
              </a:tr>
              <a:tr h="579272">
                <a:tc>
                  <a:txBody>
                    <a:bodyPr/>
                    <a:lstStyle/>
                    <a:p>
                      <a:pPr>
                        <a:buNone/>
                      </a:pPr>
                      <a:r>
                        <a:rPr lang="en-GB" sz="2200" b="1" cap="none" spc="0">
                          <a:solidFill>
                            <a:schemeClr val="tx1"/>
                          </a:solidFill>
                        </a:rPr>
                        <a:t>Total Costs</a:t>
                      </a:r>
                      <a:endParaRPr lang="en-GB" sz="2200" cap="none" spc="0">
                        <a:solidFill>
                          <a:schemeClr val="tx1"/>
                        </a:solidFill>
                      </a:endParaRPr>
                    </a:p>
                  </a:txBody>
                  <a:tcPr marL="0" marR="170374" marT="85187" marB="85187" anchor="ctr">
                    <a:lnL w="12700" cmpd="sng">
                      <a:noFill/>
                      <a:prstDash val="solid"/>
                    </a:lnL>
                    <a:lnR w="12700" cmpd="sng">
                      <a:noFill/>
                      <a:prstDash val="solid"/>
                    </a:lnR>
                    <a:lnT w="12700" cmpd="sng">
                      <a:noFill/>
                      <a:prstDash val="solid"/>
                    </a:lnT>
                    <a:lnB w="12700" cmpd="sng">
                      <a:noFill/>
                      <a:prstDash val="solid"/>
                    </a:lnB>
                    <a:noFill/>
                  </a:tcPr>
                </a:tc>
                <a:tc>
                  <a:txBody>
                    <a:bodyPr/>
                    <a:lstStyle/>
                    <a:p>
                      <a:pPr>
                        <a:buNone/>
                      </a:pPr>
                      <a:r>
                        <a:rPr lang="en-GB" sz="2200" b="1" cap="none" spc="0">
                          <a:solidFill>
                            <a:schemeClr val="tx1"/>
                          </a:solidFill>
                        </a:rPr>
                        <a:t>£1,300</a:t>
                      </a:r>
                      <a:endParaRPr lang="en-GB" sz="2200" cap="none" spc="0">
                        <a:solidFill>
                          <a:schemeClr val="tx1"/>
                        </a:solidFill>
                      </a:endParaRPr>
                    </a:p>
                  </a:txBody>
                  <a:tcPr marL="0" marR="170374" marT="85187" marB="85187" anchor="ctr">
                    <a:lnL w="12700" cmpd="sng">
                      <a:noFill/>
                      <a:prstDash val="solid"/>
                    </a:lnL>
                    <a:lnR w="12700" cmpd="sng">
                      <a:noFill/>
                      <a:prstDash val="solid"/>
                    </a:lnR>
                    <a:lnT w="12700" cmpd="sng">
                      <a:noFill/>
                      <a:prstDash val="solid"/>
                    </a:lnT>
                    <a:lnB w="12700" cmpd="sng">
                      <a:noFill/>
                      <a:prstDash val="solid"/>
                    </a:lnB>
                    <a:noFill/>
                  </a:tcPr>
                </a:tc>
                <a:tc>
                  <a:txBody>
                    <a:bodyPr/>
                    <a:lstStyle/>
                    <a:p>
                      <a:pPr>
                        <a:buNone/>
                      </a:pPr>
                      <a:r>
                        <a:rPr lang="en-GB" sz="2200" b="1" cap="none" spc="0">
                          <a:solidFill>
                            <a:schemeClr val="tx1"/>
                          </a:solidFill>
                        </a:rPr>
                        <a:t>£1,400</a:t>
                      </a:r>
                      <a:endParaRPr lang="en-GB" sz="2200" cap="none" spc="0">
                        <a:solidFill>
                          <a:schemeClr val="tx1"/>
                        </a:solidFill>
                      </a:endParaRPr>
                    </a:p>
                  </a:txBody>
                  <a:tcPr marL="0" marR="170374" marT="85187" marB="85187" anchor="ctr">
                    <a:lnL w="12700" cmpd="sng">
                      <a:noFill/>
                      <a:prstDash val="solid"/>
                    </a:lnL>
                    <a:lnR w="12700" cmpd="sng">
                      <a:noFill/>
                      <a:prstDash val="solid"/>
                    </a:lnR>
                    <a:lnT w="12700" cmpd="sng">
                      <a:noFill/>
                      <a:prstDash val="solid"/>
                    </a:lnT>
                    <a:lnB w="12700" cmpd="sng">
                      <a:noFill/>
                      <a:prstDash val="solid"/>
                    </a:lnB>
                    <a:noFill/>
                  </a:tcPr>
                </a:tc>
                <a:tc>
                  <a:txBody>
                    <a:bodyPr/>
                    <a:lstStyle/>
                    <a:p>
                      <a:pPr>
                        <a:buNone/>
                      </a:pPr>
                      <a:r>
                        <a:rPr lang="en-GB" sz="2200" b="1" cap="none" spc="0">
                          <a:solidFill>
                            <a:schemeClr val="tx1"/>
                          </a:solidFill>
                        </a:rPr>
                        <a:t>£1,500</a:t>
                      </a:r>
                      <a:endParaRPr lang="en-GB" sz="2200" cap="none" spc="0">
                        <a:solidFill>
                          <a:schemeClr val="tx1"/>
                        </a:solidFill>
                      </a:endParaRPr>
                    </a:p>
                  </a:txBody>
                  <a:tcPr marL="0" marR="170374" marT="85187" marB="85187" anchor="ctr">
                    <a:lnL w="12700" cmpd="sng">
                      <a:noFill/>
                      <a:prstDash val="solid"/>
                    </a:lnL>
                    <a:lnR w="12700" cmpd="sng">
                      <a:noFill/>
                      <a:prstDash val="solid"/>
                    </a:lnR>
                    <a:lnT w="12700" cmpd="sng">
                      <a:noFill/>
                      <a:prstDash val="solid"/>
                    </a:lnT>
                    <a:lnB w="12700" cmpd="sng">
                      <a:noFill/>
                      <a:prstDash val="solid"/>
                    </a:lnB>
                    <a:noFill/>
                  </a:tcPr>
                </a:tc>
                <a:tc>
                  <a:txBody>
                    <a:bodyPr/>
                    <a:lstStyle/>
                    <a:p>
                      <a:pPr>
                        <a:buNone/>
                      </a:pPr>
                      <a:r>
                        <a:rPr lang="en-GB" sz="2200" b="1" cap="none" spc="0">
                          <a:solidFill>
                            <a:schemeClr val="tx1"/>
                          </a:solidFill>
                        </a:rPr>
                        <a:t>£1,600</a:t>
                      </a:r>
                      <a:endParaRPr lang="en-GB" sz="2200" cap="none" spc="0">
                        <a:solidFill>
                          <a:schemeClr val="tx1"/>
                        </a:solidFill>
                      </a:endParaRPr>
                    </a:p>
                  </a:txBody>
                  <a:tcPr marL="0" marR="170374" marT="85187" marB="85187" anchor="ctr">
                    <a:lnL w="12700" cmpd="sng">
                      <a:noFill/>
                      <a:prstDash val="solid"/>
                    </a:lnL>
                    <a:lnR w="12700" cmpd="sng">
                      <a:noFill/>
                      <a:prstDash val="solid"/>
                    </a:lnR>
                    <a:lnT w="12700" cmpd="sng">
                      <a:noFill/>
                      <a:prstDash val="solid"/>
                    </a:lnT>
                    <a:lnB w="12700" cmpd="sng">
                      <a:noFill/>
                      <a:prstDash val="solid"/>
                    </a:lnB>
                    <a:noFill/>
                  </a:tcPr>
                </a:tc>
                <a:tc>
                  <a:txBody>
                    <a:bodyPr/>
                    <a:lstStyle/>
                    <a:p>
                      <a:pPr>
                        <a:buNone/>
                      </a:pPr>
                      <a:r>
                        <a:rPr lang="en-GB" sz="2200" b="1" cap="none" spc="0">
                          <a:solidFill>
                            <a:schemeClr val="tx1"/>
                          </a:solidFill>
                        </a:rPr>
                        <a:t>£1,600</a:t>
                      </a:r>
                      <a:endParaRPr lang="en-GB" sz="2200" cap="none" spc="0">
                        <a:solidFill>
                          <a:schemeClr val="tx1"/>
                        </a:solidFill>
                      </a:endParaRPr>
                    </a:p>
                  </a:txBody>
                  <a:tcPr marL="0" marR="170374" marT="85187" marB="85187" anchor="ctr">
                    <a:lnL w="12700" cmpd="sng">
                      <a:noFill/>
                      <a:prstDash val="solid"/>
                    </a:lnL>
                    <a:lnR w="12700" cmpd="sng">
                      <a:noFill/>
                      <a:prstDash val="solid"/>
                    </a:lnR>
                    <a:lnT w="12700" cmpd="sng">
                      <a:noFill/>
                      <a:prstDash val="solid"/>
                    </a:lnT>
                    <a:lnB w="12700" cmpd="sng">
                      <a:noFill/>
                      <a:prstDash val="solid"/>
                    </a:lnB>
                    <a:noFill/>
                  </a:tcPr>
                </a:tc>
                <a:tc>
                  <a:txBody>
                    <a:bodyPr/>
                    <a:lstStyle/>
                    <a:p>
                      <a:pPr>
                        <a:buNone/>
                      </a:pPr>
                      <a:r>
                        <a:rPr lang="en-GB" sz="2200" b="1" cap="none" spc="0">
                          <a:solidFill>
                            <a:schemeClr val="tx1"/>
                          </a:solidFill>
                        </a:rPr>
                        <a:t>£1,700</a:t>
                      </a:r>
                      <a:endParaRPr lang="en-GB" sz="2200" cap="none" spc="0">
                        <a:solidFill>
                          <a:schemeClr val="tx1"/>
                        </a:solidFill>
                      </a:endParaRPr>
                    </a:p>
                  </a:txBody>
                  <a:tcPr marL="0" marR="170374" marT="85187" marB="85187" anchor="ctr">
                    <a:lnL w="12700" cmpd="sng">
                      <a:noFill/>
                      <a:prstDash val="solid"/>
                    </a:lnL>
                    <a:lnR w="12700" cmpd="sng">
                      <a:noFill/>
                      <a:prstDash val="solid"/>
                    </a:lnR>
                    <a:lnT w="12700" cmpd="sng">
                      <a:noFill/>
                      <a:prstDash val="solid"/>
                    </a:lnT>
                    <a:lnB w="12700" cmpd="sng">
                      <a:noFill/>
                      <a:prstDash val="solid"/>
                    </a:lnB>
                    <a:noFill/>
                  </a:tcPr>
                </a:tc>
                <a:extLst>
                  <a:ext uri="{0D108BD9-81ED-4DB2-BD59-A6C34878D82A}">
                    <a16:rowId xmlns:a16="http://schemas.microsoft.com/office/drawing/2014/main" val="2470354420"/>
                  </a:ext>
                </a:extLst>
              </a:tr>
              <a:tr h="579272">
                <a:tc>
                  <a:txBody>
                    <a:bodyPr/>
                    <a:lstStyle/>
                    <a:p>
                      <a:pPr>
                        <a:buNone/>
                      </a:pPr>
                      <a:r>
                        <a:rPr lang="en-GB" sz="2200" b="1" cap="none" spc="0">
                          <a:solidFill>
                            <a:schemeClr val="tx1"/>
                          </a:solidFill>
                        </a:rPr>
                        <a:t>Revenue</a:t>
                      </a:r>
                      <a:endParaRPr lang="en-GB" sz="2200" cap="none" spc="0">
                        <a:solidFill>
                          <a:schemeClr val="tx1"/>
                        </a:solidFill>
                      </a:endParaRPr>
                    </a:p>
                  </a:txBody>
                  <a:tcPr marL="0" marR="170374" marT="85187" marB="85187" anchor="ctr">
                    <a:lnL w="12700" cmpd="sng">
                      <a:noFill/>
                      <a:prstDash val="solid"/>
                    </a:lnL>
                    <a:lnR w="12700" cmpd="sng">
                      <a:noFill/>
                      <a:prstDash val="solid"/>
                    </a:lnR>
                    <a:lnT w="12700" cmpd="sng">
                      <a:noFill/>
                      <a:prstDash val="solid"/>
                    </a:lnT>
                    <a:lnB w="12700" cmpd="sng">
                      <a:noFill/>
                      <a:prstDash val="solid"/>
                    </a:lnB>
                    <a:noFill/>
                  </a:tcPr>
                </a:tc>
                <a:tc>
                  <a:txBody>
                    <a:bodyPr/>
                    <a:lstStyle/>
                    <a:p>
                      <a:pPr>
                        <a:buNone/>
                      </a:pPr>
                      <a:r>
                        <a:rPr lang="en-GB" sz="2200" cap="none" spc="0">
                          <a:solidFill>
                            <a:schemeClr val="tx1"/>
                          </a:solidFill>
                        </a:rPr>
                        <a:t>£2,500</a:t>
                      </a:r>
                    </a:p>
                  </a:txBody>
                  <a:tcPr marL="0" marR="170374" marT="85187" marB="85187" anchor="ctr">
                    <a:lnL w="12700" cmpd="sng">
                      <a:noFill/>
                      <a:prstDash val="solid"/>
                    </a:lnL>
                    <a:lnR w="12700" cmpd="sng">
                      <a:noFill/>
                      <a:prstDash val="solid"/>
                    </a:lnR>
                    <a:lnT w="12700" cmpd="sng">
                      <a:noFill/>
                      <a:prstDash val="solid"/>
                    </a:lnT>
                    <a:lnB w="12700" cmpd="sng">
                      <a:noFill/>
                      <a:prstDash val="solid"/>
                    </a:lnB>
                    <a:noFill/>
                  </a:tcPr>
                </a:tc>
                <a:tc>
                  <a:txBody>
                    <a:bodyPr/>
                    <a:lstStyle/>
                    <a:p>
                      <a:pPr>
                        <a:buNone/>
                      </a:pPr>
                      <a:r>
                        <a:rPr lang="en-GB" sz="2200" cap="none" spc="0">
                          <a:solidFill>
                            <a:schemeClr val="tx1"/>
                          </a:solidFill>
                        </a:rPr>
                        <a:t>£2,500</a:t>
                      </a:r>
                    </a:p>
                  </a:txBody>
                  <a:tcPr marL="0" marR="170374" marT="85187" marB="85187" anchor="ctr">
                    <a:lnL w="12700" cmpd="sng">
                      <a:noFill/>
                      <a:prstDash val="solid"/>
                    </a:lnL>
                    <a:lnR w="12700" cmpd="sng">
                      <a:noFill/>
                      <a:prstDash val="solid"/>
                    </a:lnR>
                    <a:lnT w="12700" cmpd="sng">
                      <a:noFill/>
                      <a:prstDash val="solid"/>
                    </a:lnT>
                    <a:lnB w="12700" cmpd="sng">
                      <a:noFill/>
                      <a:prstDash val="solid"/>
                    </a:lnB>
                    <a:noFill/>
                  </a:tcPr>
                </a:tc>
                <a:tc>
                  <a:txBody>
                    <a:bodyPr/>
                    <a:lstStyle/>
                    <a:p>
                      <a:pPr>
                        <a:buNone/>
                      </a:pPr>
                      <a:r>
                        <a:rPr lang="en-GB" sz="2200" cap="none" spc="0">
                          <a:solidFill>
                            <a:schemeClr val="tx1"/>
                          </a:solidFill>
                        </a:rPr>
                        <a:t>£3,000</a:t>
                      </a:r>
                    </a:p>
                  </a:txBody>
                  <a:tcPr marL="0" marR="170374" marT="85187" marB="85187" anchor="ctr">
                    <a:lnL w="12700" cmpd="sng">
                      <a:noFill/>
                      <a:prstDash val="solid"/>
                    </a:lnL>
                    <a:lnR w="12700" cmpd="sng">
                      <a:noFill/>
                      <a:prstDash val="solid"/>
                    </a:lnR>
                    <a:lnT w="12700" cmpd="sng">
                      <a:noFill/>
                      <a:prstDash val="solid"/>
                    </a:lnT>
                    <a:lnB w="12700" cmpd="sng">
                      <a:noFill/>
                      <a:prstDash val="solid"/>
                    </a:lnB>
                    <a:noFill/>
                  </a:tcPr>
                </a:tc>
                <a:tc>
                  <a:txBody>
                    <a:bodyPr/>
                    <a:lstStyle/>
                    <a:p>
                      <a:pPr>
                        <a:buNone/>
                      </a:pPr>
                      <a:r>
                        <a:rPr lang="en-GB" sz="2200" cap="none" spc="0">
                          <a:solidFill>
                            <a:schemeClr val="tx1"/>
                          </a:solidFill>
                        </a:rPr>
                        <a:t>£4,500</a:t>
                      </a:r>
                    </a:p>
                  </a:txBody>
                  <a:tcPr marL="0" marR="170374" marT="85187" marB="85187" anchor="ctr">
                    <a:lnL w="12700" cmpd="sng">
                      <a:noFill/>
                      <a:prstDash val="solid"/>
                    </a:lnL>
                    <a:lnR w="12700" cmpd="sng">
                      <a:noFill/>
                      <a:prstDash val="solid"/>
                    </a:lnR>
                    <a:lnT w="12700" cmpd="sng">
                      <a:noFill/>
                      <a:prstDash val="solid"/>
                    </a:lnT>
                    <a:lnB w="12700" cmpd="sng">
                      <a:noFill/>
                      <a:prstDash val="solid"/>
                    </a:lnB>
                    <a:noFill/>
                  </a:tcPr>
                </a:tc>
                <a:tc>
                  <a:txBody>
                    <a:bodyPr/>
                    <a:lstStyle/>
                    <a:p>
                      <a:pPr>
                        <a:buNone/>
                      </a:pPr>
                      <a:r>
                        <a:rPr lang="en-GB" sz="2200" cap="none" spc="0">
                          <a:solidFill>
                            <a:schemeClr val="tx1"/>
                          </a:solidFill>
                        </a:rPr>
                        <a:t>£4,500</a:t>
                      </a:r>
                    </a:p>
                  </a:txBody>
                  <a:tcPr marL="0" marR="170374" marT="85187" marB="85187" anchor="ctr">
                    <a:lnL w="12700" cmpd="sng">
                      <a:noFill/>
                      <a:prstDash val="solid"/>
                    </a:lnL>
                    <a:lnR w="12700" cmpd="sng">
                      <a:noFill/>
                      <a:prstDash val="solid"/>
                    </a:lnR>
                    <a:lnT w="12700" cmpd="sng">
                      <a:noFill/>
                      <a:prstDash val="solid"/>
                    </a:lnT>
                    <a:lnB w="12700" cmpd="sng">
                      <a:noFill/>
                      <a:prstDash val="solid"/>
                    </a:lnB>
                    <a:noFill/>
                  </a:tcPr>
                </a:tc>
                <a:tc>
                  <a:txBody>
                    <a:bodyPr/>
                    <a:lstStyle/>
                    <a:p>
                      <a:pPr>
                        <a:buNone/>
                      </a:pPr>
                      <a:r>
                        <a:rPr lang="en-GB" sz="2200" cap="none" spc="0">
                          <a:solidFill>
                            <a:schemeClr val="tx1"/>
                          </a:solidFill>
                        </a:rPr>
                        <a:t>£5,000</a:t>
                      </a:r>
                    </a:p>
                  </a:txBody>
                  <a:tcPr marL="0" marR="170374" marT="85187" marB="85187" anchor="ctr">
                    <a:lnL w="12700" cmpd="sng">
                      <a:noFill/>
                      <a:prstDash val="solid"/>
                    </a:lnL>
                    <a:lnR w="12700" cmpd="sng">
                      <a:noFill/>
                      <a:prstDash val="solid"/>
                    </a:lnR>
                    <a:lnT w="12700" cmpd="sng">
                      <a:noFill/>
                      <a:prstDash val="solid"/>
                    </a:lnT>
                    <a:lnB w="12700" cmpd="sng">
                      <a:noFill/>
                      <a:prstDash val="solid"/>
                    </a:lnB>
                    <a:noFill/>
                  </a:tcPr>
                </a:tc>
                <a:extLst>
                  <a:ext uri="{0D108BD9-81ED-4DB2-BD59-A6C34878D82A}">
                    <a16:rowId xmlns:a16="http://schemas.microsoft.com/office/drawing/2014/main" val="1685751419"/>
                  </a:ext>
                </a:extLst>
              </a:tr>
              <a:tr h="579272">
                <a:tc>
                  <a:txBody>
                    <a:bodyPr/>
                    <a:lstStyle/>
                    <a:p>
                      <a:pPr>
                        <a:buNone/>
                      </a:pPr>
                      <a:r>
                        <a:rPr lang="en-GB" sz="2200" b="1" cap="none" spc="0">
                          <a:solidFill>
                            <a:schemeClr val="tx1"/>
                          </a:solidFill>
                        </a:rPr>
                        <a:t>Profit/Loss</a:t>
                      </a:r>
                      <a:endParaRPr lang="en-GB" sz="2200" cap="none" spc="0">
                        <a:solidFill>
                          <a:schemeClr val="tx1"/>
                        </a:solidFill>
                      </a:endParaRPr>
                    </a:p>
                  </a:txBody>
                  <a:tcPr marL="0" marR="170374" marT="85187" marB="85187" anchor="ctr">
                    <a:lnL w="12700" cmpd="sng">
                      <a:noFill/>
                      <a:prstDash val="solid"/>
                    </a:lnL>
                    <a:lnR w="12700" cmpd="sng">
                      <a:noFill/>
                      <a:prstDash val="solid"/>
                    </a:lnR>
                    <a:lnT w="12700" cmpd="sng">
                      <a:noFill/>
                      <a:prstDash val="solid"/>
                    </a:lnT>
                    <a:lnB w="12700" cmpd="sng">
                      <a:noFill/>
                      <a:prstDash val="solid"/>
                    </a:lnB>
                    <a:noFill/>
                  </a:tcPr>
                </a:tc>
                <a:tc>
                  <a:txBody>
                    <a:bodyPr/>
                    <a:lstStyle/>
                    <a:p>
                      <a:pPr>
                        <a:buNone/>
                      </a:pPr>
                      <a:r>
                        <a:rPr lang="en-GB" sz="2200" b="1" cap="none" spc="0">
                          <a:solidFill>
                            <a:schemeClr val="tx1"/>
                          </a:solidFill>
                        </a:rPr>
                        <a:t>£1,200</a:t>
                      </a:r>
                      <a:endParaRPr lang="en-GB" sz="2200" cap="none" spc="0">
                        <a:solidFill>
                          <a:schemeClr val="tx1"/>
                        </a:solidFill>
                      </a:endParaRPr>
                    </a:p>
                  </a:txBody>
                  <a:tcPr marL="0" marR="170374" marT="85187" marB="85187" anchor="ctr">
                    <a:lnL w="12700" cmpd="sng">
                      <a:noFill/>
                      <a:prstDash val="solid"/>
                    </a:lnL>
                    <a:lnR w="12700" cmpd="sng">
                      <a:noFill/>
                      <a:prstDash val="solid"/>
                    </a:lnR>
                    <a:lnT w="12700" cmpd="sng">
                      <a:noFill/>
                      <a:prstDash val="solid"/>
                    </a:lnT>
                    <a:lnB w="12700" cmpd="sng">
                      <a:noFill/>
                      <a:prstDash val="solid"/>
                    </a:lnB>
                    <a:noFill/>
                  </a:tcPr>
                </a:tc>
                <a:tc>
                  <a:txBody>
                    <a:bodyPr/>
                    <a:lstStyle/>
                    <a:p>
                      <a:pPr>
                        <a:buNone/>
                      </a:pPr>
                      <a:r>
                        <a:rPr lang="en-GB" sz="2200" b="1" cap="none" spc="0">
                          <a:solidFill>
                            <a:schemeClr val="tx1"/>
                          </a:solidFill>
                        </a:rPr>
                        <a:t>£1,100</a:t>
                      </a:r>
                      <a:endParaRPr lang="en-GB" sz="2200" cap="none" spc="0">
                        <a:solidFill>
                          <a:schemeClr val="tx1"/>
                        </a:solidFill>
                      </a:endParaRPr>
                    </a:p>
                  </a:txBody>
                  <a:tcPr marL="0" marR="170374" marT="85187" marB="85187" anchor="ctr">
                    <a:lnL w="12700" cmpd="sng">
                      <a:noFill/>
                      <a:prstDash val="solid"/>
                    </a:lnL>
                    <a:lnR w="12700" cmpd="sng">
                      <a:noFill/>
                      <a:prstDash val="solid"/>
                    </a:lnR>
                    <a:lnT w="12700" cmpd="sng">
                      <a:noFill/>
                      <a:prstDash val="solid"/>
                    </a:lnT>
                    <a:lnB w="12700" cmpd="sng">
                      <a:noFill/>
                      <a:prstDash val="solid"/>
                    </a:lnB>
                    <a:noFill/>
                  </a:tcPr>
                </a:tc>
                <a:tc>
                  <a:txBody>
                    <a:bodyPr/>
                    <a:lstStyle/>
                    <a:p>
                      <a:pPr>
                        <a:buNone/>
                      </a:pPr>
                      <a:r>
                        <a:rPr lang="en-GB" sz="2200" b="1" cap="none" spc="0">
                          <a:solidFill>
                            <a:schemeClr val="tx1"/>
                          </a:solidFill>
                        </a:rPr>
                        <a:t>£1,500</a:t>
                      </a:r>
                      <a:endParaRPr lang="en-GB" sz="2200" cap="none" spc="0">
                        <a:solidFill>
                          <a:schemeClr val="tx1"/>
                        </a:solidFill>
                      </a:endParaRPr>
                    </a:p>
                  </a:txBody>
                  <a:tcPr marL="0" marR="170374" marT="85187" marB="85187" anchor="ctr">
                    <a:lnL w="12700" cmpd="sng">
                      <a:noFill/>
                      <a:prstDash val="solid"/>
                    </a:lnL>
                    <a:lnR w="12700" cmpd="sng">
                      <a:noFill/>
                      <a:prstDash val="solid"/>
                    </a:lnR>
                    <a:lnT w="12700" cmpd="sng">
                      <a:noFill/>
                      <a:prstDash val="solid"/>
                    </a:lnT>
                    <a:lnB w="12700" cmpd="sng">
                      <a:noFill/>
                      <a:prstDash val="solid"/>
                    </a:lnB>
                    <a:noFill/>
                  </a:tcPr>
                </a:tc>
                <a:tc>
                  <a:txBody>
                    <a:bodyPr/>
                    <a:lstStyle/>
                    <a:p>
                      <a:pPr>
                        <a:buNone/>
                      </a:pPr>
                      <a:r>
                        <a:rPr lang="en-GB" sz="2200" b="1" cap="none" spc="0">
                          <a:solidFill>
                            <a:schemeClr val="tx1"/>
                          </a:solidFill>
                        </a:rPr>
                        <a:t>£2,900</a:t>
                      </a:r>
                      <a:endParaRPr lang="en-GB" sz="2200" cap="none" spc="0">
                        <a:solidFill>
                          <a:schemeClr val="tx1"/>
                        </a:solidFill>
                      </a:endParaRPr>
                    </a:p>
                  </a:txBody>
                  <a:tcPr marL="0" marR="170374" marT="85187" marB="85187" anchor="ctr">
                    <a:lnL w="12700" cmpd="sng">
                      <a:noFill/>
                      <a:prstDash val="solid"/>
                    </a:lnL>
                    <a:lnR w="12700" cmpd="sng">
                      <a:noFill/>
                      <a:prstDash val="solid"/>
                    </a:lnR>
                    <a:lnT w="12700" cmpd="sng">
                      <a:noFill/>
                      <a:prstDash val="solid"/>
                    </a:lnT>
                    <a:lnB w="12700" cmpd="sng">
                      <a:noFill/>
                      <a:prstDash val="solid"/>
                    </a:lnB>
                    <a:noFill/>
                  </a:tcPr>
                </a:tc>
                <a:tc>
                  <a:txBody>
                    <a:bodyPr/>
                    <a:lstStyle/>
                    <a:p>
                      <a:pPr>
                        <a:buNone/>
                      </a:pPr>
                      <a:r>
                        <a:rPr lang="en-GB" sz="2200" b="1" cap="none" spc="0">
                          <a:solidFill>
                            <a:schemeClr val="tx1"/>
                          </a:solidFill>
                        </a:rPr>
                        <a:t>£2,900</a:t>
                      </a:r>
                      <a:endParaRPr lang="en-GB" sz="2200" cap="none" spc="0">
                        <a:solidFill>
                          <a:schemeClr val="tx1"/>
                        </a:solidFill>
                      </a:endParaRPr>
                    </a:p>
                  </a:txBody>
                  <a:tcPr marL="0" marR="170374" marT="85187" marB="85187" anchor="ctr">
                    <a:lnL w="12700" cmpd="sng">
                      <a:noFill/>
                      <a:prstDash val="solid"/>
                    </a:lnL>
                    <a:lnR w="12700" cmpd="sng">
                      <a:noFill/>
                      <a:prstDash val="solid"/>
                    </a:lnR>
                    <a:lnT w="12700" cmpd="sng">
                      <a:noFill/>
                      <a:prstDash val="solid"/>
                    </a:lnT>
                    <a:lnB w="12700" cmpd="sng">
                      <a:noFill/>
                      <a:prstDash val="solid"/>
                    </a:lnB>
                    <a:noFill/>
                  </a:tcPr>
                </a:tc>
                <a:tc>
                  <a:txBody>
                    <a:bodyPr/>
                    <a:lstStyle/>
                    <a:p>
                      <a:pPr>
                        <a:buNone/>
                      </a:pPr>
                      <a:r>
                        <a:rPr lang="en-GB" sz="2200" b="1" cap="none" spc="0">
                          <a:solidFill>
                            <a:schemeClr val="tx1"/>
                          </a:solidFill>
                        </a:rPr>
                        <a:t>£3,300</a:t>
                      </a:r>
                      <a:endParaRPr lang="en-GB" sz="2200" cap="none" spc="0">
                        <a:solidFill>
                          <a:schemeClr val="tx1"/>
                        </a:solidFill>
                      </a:endParaRPr>
                    </a:p>
                  </a:txBody>
                  <a:tcPr marL="0" marR="170374" marT="85187" marB="85187" anchor="ctr">
                    <a:lnL w="12700" cmpd="sng">
                      <a:noFill/>
                      <a:prstDash val="solid"/>
                    </a:lnL>
                    <a:lnR w="12700" cmpd="sng">
                      <a:noFill/>
                      <a:prstDash val="solid"/>
                    </a:lnR>
                    <a:lnT w="12700" cmpd="sng">
                      <a:noFill/>
                      <a:prstDash val="solid"/>
                    </a:lnT>
                    <a:lnB w="12700" cmpd="sng">
                      <a:noFill/>
                      <a:prstDash val="solid"/>
                    </a:lnB>
                    <a:noFill/>
                  </a:tcPr>
                </a:tc>
                <a:extLst>
                  <a:ext uri="{0D108BD9-81ED-4DB2-BD59-A6C34878D82A}">
                    <a16:rowId xmlns:a16="http://schemas.microsoft.com/office/drawing/2014/main" val="3230345340"/>
                  </a:ext>
                </a:extLst>
              </a:tr>
            </a:tbl>
          </a:graphicData>
        </a:graphic>
      </p:graphicFrame>
    </p:spTree>
    <p:extLst>
      <p:ext uri="{BB962C8B-B14F-4D97-AF65-F5344CB8AC3E}">
        <p14:creationId xmlns:p14="http://schemas.microsoft.com/office/powerpoint/2010/main" val="33015332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7E51F8-82C2-26DC-2B70-95275B791F1E}"/>
              </a:ext>
            </a:extLst>
          </p:cNvPr>
          <p:cNvSpPr>
            <a:spLocks noGrp="1"/>
          </p:cNvSpPr>
          <p:nvPr>
            <p:ph type="title"/>
          </p:nvPr>
        </p:nvSpPr>
        <p:spPr/>
        <p:txBody>
          <a:bodyPr/>
          <a:lstStyle/>
          <a:p>
            <a:pPr algn="ctr"/>
            <a:r>
              <a:rPr lang="en-GB" dirty="0"/>
              <a:t>Questions? </a:t>
            </a:r>
          </a:p>
        </p:txBody>
      </p:sp>
      <p:pic>
        <p:nvPicPr>
          <p:cNvPr id="5" name="Content Placeholder 4" descr="Question mark boxes">
            <a:extLst>
              <a:ext uri="{FF2B5EF4-FFF2-40B4-BE49-F238E27FC236}">
                <a16:creationId xmlns:a16="http://schemas.microsoft.com/office/drawing/2014/main" id="{E21C1DA0-2878-AF0F-EFB1-7173236AC642}"/>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228287" y="1825625"/>
            <a:ext cx="7735426" cy="4351338"/>
          </a:xfrm>
        </p:spPr>
      </p:pic>
    </p:spTree>
    <p:extLst>
      <p:ext uri="{BB962C8B-B14F-4D97-AF65-F5344CB8AC3E}">
        <p14:creationId xmlns:p14="http://schemas.microsoft.com/office/powerpoint/2010/main" val="223321514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0C4E9246EAD664A9A522726E403CA17" ma:contentTypeVersion="9" ma:contentTypeDescription="Create a new document." ma:contentTypeScope="" ma:versionID="28b5aeebbea3ce564dc77465a98cc9cb">
  <xsd:schema xmlns:xsd="http://www.w3.org/2001/XMLSchema" xmlns:xs="http://www.w3.org/2001/XMLSchema" xmlns:p="http://schemas.microsoft.com/office/2006/metadata/properties" xmlns:ns3="b4f9f7ee-5770-4a14-8925-17f3d16e50b7" targetNamespace="http://schemas.microsoft.com/office/2006/metadata/properties" ma:root="true" ma:fieldsID="4f4e2d40abb23655ed8cbc4c8e8c485b" ns3:_="">
    <xsd:import namespace="b4f9f7ee-5770-4a14-8925-17f3d16e50b7"/>
    <xsd:element name="properties">
      <xsd:complexType>
        <xsd:sequence>
          <xsd:element name="documentManagement">
            <xsd:complexType>
              <xsd:all>
                <xsd:element ref="ns3:MediaServiceDateTaken" minOccurs="0"/>
                <xsd:element ref="ns3:_activity" minOccurs="0"/>
                <xsd:element ref="ns3:MediaServiceMetadata" minOccurs="0"/>
                <xsd:element ref="ns3:MediaServiceFastMetadata" minOccurs="0"/>
                <xsd:element ref="ns3:MediaServiceSearchProperties" minOccurs="0"/>
                <xsd:element ref="ns3:MediaServiceSystemTags" minOccurs="0"/>
                <xsd:element ref="ns3:MediaServiceOCR" minOccurs="0"/>
                <xsd:element ref="ns3:MediaServiceGenerationTime" minOccurs="0"/>
                <xsd:element ref="ns3: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4f9f7ee-5770-4a14-8925-17f3d16e50b7" elementFormDefault="qualified">
    <xsd:import namespace="http://schemas.microsoft.com/office/2006/documentManagement/types"/>
    <xsd:import namespace="http://schemas.microsoft.com/office/infopath/2007/PartnerControls"/>
    <xsd:element name="MediaServiceDateTaken" ma:index="8" nillable="true" ma:displayName="MediaServiceDateTaken" ma:hidden="true" ma:indexed="true" ma:internalName="MediaServiceDateTaken" ma:readOnly="true">
      <xsd:simpleType>
        <xsd:restriction base="dms:Text"/>
      </xsd:simpleType>
    </xsd:element>
    <xsd:element name="_activity" ma:index="9" nillable="true" ma:displayName="_activity" ma:hidden="true" ma:internalName="_activity">
      <xsd:simpleType>
        <xsd:restriction base="dms:Note"/>
      </xsd:simpleType>
    </xsd:element>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SearchProperties" ma:index="12" nillable="true" ma:displayName="MediaServiceSearchProperties" ma:hidden="true" ma:internalName="MediaServiceSearchProperties" ma:readOnly="true">
      <xsd:simpleType>
        <xsd:restriction base="dms:Note"/>
      </xsd:simpleType>
    </xsd:element>
    <xsd:element name="MediaServiceSystemTags" ma:index="13" nillable="true" ma:displayName="MediaServiceSystemTags" ma:hidden="true" ma:internalName="MediaServiceSystemTags" ma:readOnly="true">
      <xsd:simpleType>
        <xsd:restriction base="dms:Note"/>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activity xmlns="b4f9f7ee-5770-4a14-8925-17f3d16e50b7" xsi:nil="true"/>
  </documentManagement>
</p:properties>
</file>

<file path=customXml/itemProps1.xml><?xml version="1.0" encoding="utf-8"?>
<ds:datastoreItem xmlns:ds="http://schemas.openxmlformats.org/officeDocument/2006/customXml" ds:itemID="{F2E93A12-8611-4D46-9E72-5201E120E75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4f9f7ee-5770-4a14-8925-17f3d16e50b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C4BF2E27-F0D0-4EA3-A8A3-0082B42E5497}">
  <ds:schemaRefs>
    <ds:schemaRef ds:uri="http://schemas.microsoft.com/sharepoint/v3/contenttype/forms"/>
  </ds:schemaRefs>
</ds:datastoreItem>
</file>

<file path=customXml/itemProps3.xml><?xml version="1.0" encoding="utf-8"?>
<ds:datastoreItem xmlns:ds="http://schemas.openxmlformats.org/officeDocument/2006/customXml" ds:itemID="{58316A64-084D-4ED2-9B59-567462314533}">
  <ds:schemaRefs>
    <ds:schemaRef ds:uri="http://schemas.microsoft.com/office/infopath/2007/PartnerControls"/>
    <ds:schemaRef ds:uri="http://www.w3.org/XML/1998/namespace"/>
    <ds:schemaRef ds:uri="http://schemas.microsoft.com/office/2006/metadata/properties"/>
    <ds:schemaRef ds:uri="http://purl.org/dc/elements/1.1/"/>
    <ds:schemaRef ds:uri="http://schemas.microsoft.com/office/2006/documentManagement/types"/>
    <ds:schemaRef ds:uri="http://purl.org/dc/terms/"/>
    <ds:schemaRef ds:uri="http://schemas.openxmlformats.org/package/2006/metadata/core-properties"/>
    <ds:schemaRef ds:uri="b4f9f7ee-5770-4a14-8925-17f3d16e50b7"/>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12442</TotalTime>
  <Words>2428</Words>
  <Application>Microsoft Office PowerPoint</Application>
  <PresentationFormat>Widescreen</PresentationFormat>
  <Paragraphs>279</Paragraphs>
  <Slides>13</Slides>
  <Notes>8</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13</vt:i4>
      </vt:variant>
    </vt:vector>
  </HeadingPairs>
  <TitlesOfParts>
    <vt:vector size="20" baseType="lpstr">
      <vt:lpstr>Meiryo</vt:lpstr>
      <vt:lpstr>Aptos</vt:lpstr>
      <vt:lpstr>Arial</vt:lpstr>
      <vt:lpstr>Calibri</vt:lpstr>
      <vt:lpstr>Calibri Light</vt:lpstr>
      <vt:lpstr>Söhne</vt:lpstr>
      <vt:lpstr>Office Theme</vt:lpstr>
      <vt:lpstr>Assessment Task 2</vt:lpstr>
      <vt:lpstr>Business Plan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Questions?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Assessment Task 2</dc:title>
  <dc:creator>Balendran Kandasamy</dc:creator>
  <cp:lastModifiedBy>Leon Richard Calvin Hughes (2507978)</cp:lastModifiedBy>
  <cp:revision>54</cp:revision>
  <dcterms:created xsi:type="dcterms:W3CDTF">2023-07-31T07:37:43Z</dcterms:created>
  <dcterms:modified xsi:type="dcterms:W3CDTF">2026-08-16T10:02:45Z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0x01010060C4E9246EAD664A9A522726E403CA17</vt:lpwstr>
  </property>
</Properties>
</file>