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88" r:id="rId5"/>
    <p:sldId id="273" r:id="rId6"/>
    <p:sldId id="275" r:id="rId7"/>
    <p:sldId id="289" r:id="rId8"/>
    <p:sldId id="290" r:id="rId9"/>
    <p:sldId id="291" r:id="rId10"/>
    <p:sldId id="292" r:id="rId11"/>
    <p:sldId id="281" r:id="rId12"/>
    <p:sldId id="283" r:id="rId13"/>
    <p:sldId id="284" r:id="rId14"/>
    <p:sldId id="276" r:id="rId15"/>
    <p:sldId id="277" r:id="rId16"/>
    <p:sldId id="267" r:id="rId17"/>
    <p:sldId id="293" r:id="rId18"/>
    <p:sldId id="297" r:id="rId19"/>
    <p:sldId id="294" r:id="rId20"/>
    <p:sldId id="296" r:id="rId21"/>
    <p:sldId id="295"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12C8C85-51F0-491E-9774-3900AFEF0F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94" autoAdjust="0"/>
  </p:normalViewPr>
  <p:slideViewPr>
    <p:cSldViewPr snapToGrid="0">
      <p:cViewPr>
        <p:scale>
          <a:sx n="100" d="100"/>
          <a:sy n="100" d="100"/>
        </p:scale>
        <p:origin x="-528" y="-103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80" y="5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ona vrapi" userId="3da37206ab88a5de" providerId="LiveId" clId="{E3D5B4E1-9306-4836-9970-DDD82BCE3333}"/>
    <pc:docChg chg="modSld">
      <pc:chgData name="elona vrapi" userId="3da37206ab88a5de" providerId="LiveId" clId="{E3D5B4E1-9306-4836-9970-DDD82BCE3333}" dt="2026-02-12T12:27:06.884" v="40" actId="20577"/>
      <pc:docMkLst>
        <pc:docMk/>
      </pc:docMkLst>
      <pc:sldChg chg="modSp mod">
        <pc:chgData name="elona vrapi" userId="3da37206ab88a5de" providerId="LiveId" clId="{E3D5B4E1-9306-4836-9970-DDD82BCE3333}" dt="2026-02-12T12:21:04.453" v="12" actId="20577"/>
        <pc:sldMkLst>
          <pc:docMk/>
          <pc:sldMk cId="1956697929" sldId="276"/>
        </pc:sldMkLst>
        <pc:spChg chg="mod">
          <ac:chgData name="elona vrapi" userId="3da37206ab88a5de" providerId="LiveId" clId="{E3D5B4E1-9306-4836-9970-DDD82BCE3333}" dt="2026-02-12T12:21:04.453" v="12" actId="20577"/>
          <ac:spMkLst>
            <pc:docMk/>
            <pc:sldMk cId="1956697929" sldId="276"/>
            <ac:spMk id="5" creationId="{80C71DDB-72B4-E3F1-6FAF-00763BB7C866}"/>
          </ac:spMkLst>
        </pc:spChg>
      </pc:sldChg>
      <pc:sldChg chg="modSp mod">
        <pc:chgData name="elona vrapi" userId="3da37206ab88a5de" providerId="LiveId" clId="{E3D5B4E1-9306-4836-9970-DDD82BCE3333}" dt="2026-02-12T12:26:15.251" v="33" actId="20577"/>
        <pc:sldMkLst>
          <pc:docMk/>
          <pc:sldMk cId="3871876283" sldId="290"/>
        </pc:sldMkLst>
        <pc:spChg chg="mod">
          <ac:chgData name="elona vrapi" userId="3da37206ab88a5de" providerId="LiveId" clId="{E3D5B4E1-9306-4836-9970-DDD82BCE3333}" dt="2026-02-12T12:26:15.251" v="33" actId="20577"/>
          <ac:spMkLst>
            <pc:docMk/>
            <pc:sldMk cId="3871876283" sldId="290"/>
            <ac:spMk id="11" creationId="{4376DD3A-754A-EFA2-9653-BFC1A8CB6E8E}"/>
          </ac:spMkLst>
        </pc:spChg>
      </pc:sldChg>
      <pc:sldChg chg="modSp mod">
        <pc:chgData name="elona vrapi" userId="3da37206ab88a5de" providerId="LiveId" clId="{E3D5B4E1-9306-4836-9970-DDD82BCE3333}" dt="2026-02-12T12:27:06.884" v="40" actId="20577"/>
        <pc:sldMkLst>
          <pc:docMk/>
          <pc:sldMk cId="3161684744" sldId="291"/>
        </pc:sldMkLst>
        <pc:spChg chg="mod">
          <ac:chgData name="elona vrapi" userId="3da37206ab88a5de" providerId="LiveId" clId="{E3D5B4E1-9306-4836-9970-DDD82BCE3333}" dt="2026-02-12T12:27:06.884" v="40" actId="20577"/>
          <ac:spMkLst>
            <pc:docMk/>
            <pc:sldMk cId="3161684744" sldId="291"/>
            <ac:spMk id="3" creationId="{DDCA61C5-342E-EB2E-653B-F20A9EE254F1}"/>
          </ac:spMkLst>
        </pc:spChg>
      </pc:sldChg>
      <pc:sldChg chg="modSp mod">
        <pc:chgData name="elona vrapi" userId="3da37206ab88a5de" providerId="LiveId" clId="{E3D5B4E1-9306-4836-9970-DDD82BCE3333}" dt="2026-02-12T12:23:10.509" v="28" actId="20577"/>
        <pc:sldMkLst>
          <pc:docMk/>
          <pc:sldMk cId="2616721613" sldId="297"/>
        </pc:sldMkLst>
        <pc:spChg chg="mod">
          <ac:chgData name="elona vrapi" userId="3da37206ab88a5de" providerId="LiveId" clId="{E3D5B4E1-9306-4836-9970-DDD82BCE3333}" dt="2026-02-12T12:23:10.509" v="28" actId="20577"/>
          <ac:spMkLst>
            <pc:docMk/>
            <pc:sldMk cId="2616721613" sldId="297"/>
            <ac:spMk id="3" creationId="{22DAC0EC-BB48-D31F-FD87-D7772C4556B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76AB79-C677-3DB7-78CF-9305D58614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13AB137-CEA6-0244-F12B-1ECC21172D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C994AA-C437-4EF4-8BEF-0B832D7FA420}" type="datetimeFigureOut">
              <a:rPr lang="en-US" smtClean="0"/>
              <a:t>2/12/2026</a:t>
            </a:fld>
            <a:endParaRPr lang="en-US" dirty="0"/>
          </a:p>
        </p:txBody>
      </p:sp>
      <p:sp>
        <p:nvSpPr>
          <p:cNvPr id="4" name="Footer Placeholder 3">
            <a:extLst>
              <a:ext uri="{FF2B5EF4-FFF2-40B4-BE49-F238E27FC236}">
                <a16:creationId xmlns:a16="http://schemas.microsoft.com/office/drawing/2014/main" id="{0868EC96-C6CC-F2AF-D90F-143F4D20A0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4F8EC8D-EF88-0275-F75C-A789924433B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F757874-EF65-4B61-B062-40C932C81294}" type="slidenum">
              <a:rPr lang="en-US" smtClean="0"/>
              <a:t>‹#›</a:t>
            </a:fld>
            <a:endParaRPr lang="en-US" dirty="0"/>
          </a:p>
        </p:txBody>
      </p:sp>
    </p:spTree>
    <p:extLst>
      <p:ext uri="{BB962C8B-B14F-4D97-AF65-F5344CB8AC3E}">
        <p14:creationId xmlns:p14="http://schemas.microsoft.com/office/powerpoint/2010/main" val="3472027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9CA527-F925-414F-B4F4-8F4244CDDC80}" type="datetimeFigureOut">
              <a:rPr lang="en-US" smtClean="0"/>
              <a:t>2/12/2026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37E2AA-278D-0B48-A5DE-00B1FC5BDAF9}" type="slidenum">
              <a:rPr lang="en-US" smtClean="0"/>
              <a:t>‹#›</a:t>
            </a:fld>
            <a:endParaRPr lang="en-US" dirty="0"/>
          </a:p>
        </p:txBody>
      </p:sp>
    </p:spTree>
    <p:extLst>
      <p:ext uri="{BB962C8B-B14F-4D97-AF65-F5344CB8AC3E}">
        <p14:creationId xmlns:p14="http://schemas.microsoft.com/office/powerpoint/2010/main" val="4266559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7E2AA-278D-0B48-A5DE-00B1FC5BDAF9}" type="slidenum">
              <a:rPr lang="en-US" smtClean="0"/>
              <a:t>10</a:t>
            </a:fld>
            <a:endParaRPr lang="en-US" dirty="0"/>
          </a:p>
        </p:txBody>
      </p:sp>
    </p:spTree>
    <p:extLst>
      <p:ext uri="{BB962C8B-B14F-4D97-AF65-F5344CB8AC3E}">
        <p14:creationId xmlns:p14="http://schemas.microsoft.com/office/powerpoint/2010/main" val="30345752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2" name="Picture Placeholder 8">
            <a:extLst>
              <a:ext uri="{FF2B5EF4-FFF2-40B4-BE49-F238E27FC236}">
                <a16:creationId xmlns:a16="http://schemas.microsoft.com/office/drawing/2014/main" id="{D56268A4-B555-72BE-6160-318763ECAA67}"/>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7" name="Rectangle 6">
            <a:extLst>
              <a:ext uri="{FF2B5EF4-FFF2-40B4-BE49-F238E27FC236}">
                <a16:creationId xmlns:a16="http://schemas.microsoft.com/office/drawing/2014/main" id="{12D44DBA-D665-923B-A38C-C68A9C039EA9}"/>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2E8C189B-2E00-67DA-E342-3440F5EBB4CE}"/>
              </a:ext>
            </a:extLst>
          </p:cNvPr>
          <p:cNvSpPr>
            <a:spLocks noGrp="1"/>
          </p:cNvSpPr>
          <p:nvPr>
            <p:ph type="ctrTitle" hasCustomPrompt="1"/>
          </p:nvPr>
        </p:nvSpPr>
        <p:spPr>
          <a:xfrm>
            <a:off x="1524000" y="2286000"/>
            <a:ext cx="9144000" cy="2286000"/>
          </a:xfrm>
        </p:spPr>
        <p:txBody>
          <a:bodyPr anchor="ctr" anchorCtr="0">
            <a:noAutofit/>
          </a:bodyPr>
          <a:lstStyle>
            <a:lvl1pPr algn="ctr">
              <a:defRPr sz="4400"/>
            </a:lvl1pPr>
          </a:lstStyle>
          <a:p>
            <a:r>
              <a:rPr lang="en-US" dirty="0"/>
              <a:t>Click to add title</a:t>
            </a:r>
          </a:p>
        </p:txBody>
      </p:sp>
    </p:spTree>
    <p:extLst>
      <p:ext uri="{BB962C8B-B14F-4D97-AF65-F5344CB8AC3E}">
        <p14:creationId xmlns:p14="http://schemas.microsoft.com/office/powerpoint/2010/main" val="3424675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pic>
        <p:nvPicPr>
          <p:cNvPr id="7" name="Picture Placeholder 38">
            <a:extLst>
              <a:ext uri="{FF2B5EF4-FFF2-40B4-BE49-F238E27FC236}">
                <a16:creationId xmlns:a16="http://schemas.microsoft.com/office/drawing/2014/main" id="{31550E6E-10D6-E75A-F6B1-8800DAC2CBFB}"/>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1373038" y="1457865"/>
            <a:ext cx="3200400" cy="4580626"/>
          </a:xfrm>
        </p:spPr>
        <p:txBody>
          <a:bodyPr anchor="t">
            <a:noAutofit/>
          </a:bodyPr>
          <a:lstStyle>
            <a:lvl1pPr algn="ctr">
              <a:defRPr sz="3600"/>
            </a:lvl1pPr>
          </a:lstStyle>
          <a:p>
            <a:r>
              <a:rPr lang="en-US" dirty="0"/>
              <a:t>Click to add title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hasCustomPrompt="1"/>
          </p:nvPr>
        </p:nvSpPr>
        <p:spPr>
          <a:xfrm>
            <a:off x="4796287" y="1457864"/>
            <a:ext cx="4986068" cy="4580627"/>
          </a:xfrm>
        </p:spPr>
        <p:txBody>
          <a:bodyPr tIns="45720" anchor="t" anchorCtr="0">
            <a:normAutofit/>
          </a:bodyPr>
          <a:lstStyle>
            <a:lvl1pPr marL="0" indent="0">
              <a:lnSpc>
                <a:spcPct val="150000"/>
              </a:lnSpc>
              <a:spcBef>
                <a:spcPts val="1000"/>
              </a:spcBef>
              <a:spcAft>
                <a:spcPts val="1200"/>
              </a:spcAft>
              <a:buNone/>
              <a:defRPr sz="2400"/>
            </a:lvl1pPr>
            <a:lvl2pPr>
              <a:lnSpc>
                <a:spcPct val="150000"/>
              </a:lnSpc>
              <a:spcBef>
                <a:spcPts val="1000"/>
              </a:spcBef>
              <a:spcAft>
                <a:spcPts val="1200"/>
              </a:spcAft>
              <a:defRPr sz="2000"/>
            </a:lvl2pPr>
            <a:lvl3pPr>
              <a:lnSpc>
                <a:spcPct val="150000"/>
              </a:lnSpc>
              <a:spcBef>
                <a:spcPts val="1000"/>
              </a:spcBef>
              <a:spcAft>
                <a:spcPts val="1200"/>
              </a:spcAft>
              <a:defRPr sz="1800"/>
            </a:lvl3pPr>
            <a:lvl4pPr>
              <a:lnSpc>
                <a:spcPct val="150000"/>
              </a:lnSpc>
              <a:spcBef>
                <a:spcPts val="1000"/>
              </a:spcBef>
              <a:spcAft>
                <a:spcPts val="1200"/>
              </a:spcAft>
              <a:defRPr sz="1600"/>
            </a:lvl4pPr>
            <a:lvl5pPr>
              <a:lnSpc>
                <a:spcPct val="150000"/>
              </a:lnSpc>
              <a:spcBef>
                <a:spcPts val="1000"/>
              </a:spcBef>
              <a:spcAft>
                <a:spcPts val="1200"/>
              </a:spcAft>
              <a:defRPr sz="16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2/12/2026</a:t>
            </a:fld>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914388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spTree>
      <p:nvGrpSpPr>
        <p:cNvPr id="1" name=""/>
        <p:cNvGrpSpPr/>
        <p:nvPr/>
      </p:nvGrpSpPr>
      <p:grpSpPr>
        <a:xfrm>
          <a:off x="0" y="0"/>
          <a:ext cx="0" cy="0"/>
          <a:chOff x="0" y="0"/>
          <a:chExt cx="0" cy="0"/>
        </a:xfrm>
      </p:grpSpPr>
      <p:pic>
        <p:nvPicPr>
          <p:cNvPr id="7" name="Picture Placeholder 8">
            <a:extLst>
              <a:ext uri="{FF2B5EF4-FFF2-40B4-BE49-F238E27FC236}">
                <a16:creationId xmlns:a16="http://schemas.microsoft.com/office/drawing/2014/main" id="{61F88592-24FD-96EC-ADB3-C0B7682DF9A5}"/>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Title 1">
            <a:extLst>
              <a:ext uri="{FF2B5EF4-FFF2-40B4-BE49-F238E27FC236}">
                <a16:creationId xmlns:a16="http://schemas.microsoft.com/office/drawing/2014/main" id="{076C4EAC-BBDE-1963-BD72-3BD2A47DC59C}"/>
              </a:ext>
            </a:extLst>
          </p:cNvPr>
          <p:cNvSpPr>
            <a:spLocks noGrp="1"/>
          </p:cNvSpPr>
          <p:nvPr>
            <p:ph type="ctrTitle" hasCustomPrompt="1"/>
          </p:nvPr>
        </p:nvSpPr>
        <p:spPr>
          <a:xfrm>
            <a:off x="918259" y="798653"/>
            <a:ext cx="5166167" cy="5289630"/>
          </a:xfrm>
          <a:solidFill>
            <a:schemeClr val="bg1">
              <a:alpha val="95000"/>
            </a:schemeClr>
          </a:solidFill>
        </p:spPr>
        <p:txBody>
          <a:bodyPr lIns="274320" rIns="274320" anchor="ctr">
            <a:noAutofit/>
          </a:bodyPr>
          <a:lstStyle>
            <a:lvl1pPr algn="ctr">
              <a:defRPr sz="4400"/>
            </a:lvl1pPr>
          </a:lstStyle>
          <a:p>
            <a:r>
              <a:rPr lang="en-US" dirty="0"/>
              <a:t>Click to add title</a:t>
            </a:r>
          </a:p>
        </p:txBody>
      </p:sp>
      <p:sp>
        <p:nvSpPr>
          <p:cNvPr id="8" name="Picture Placeholder 7">
            <a:extLst>
              <a:ext uri="{FF2B5EF4-FFF2-40B4-BE49-F238E27FC236}">
                <a16:creationId xmlns:a16="http://schemas.microsoft.com/office/drawing/2014/main" id="{E592AF4F-2F83-7005-B3AC-6FCC7FB19140}"/>
              </a:ext>
            </a:extLst>
          </p:cNvPr>
          <p:cNvSpPr>
            <a:spLocks noGrp="1"/>
          </p:cNvSpPr>
          <p:nvPr>
            <p:ph type="pic" sz="quarter" idx="13"/>
          </p:nvPr>
        </p:nvSpPr>
        <p:spPr>
          <a:xfrm>
            <a:off x="6084424" y="787077"/>
            <a:ext cx="5166167" cy="5289631"/>
          </a:xfrm>
          <a:solidFill>
            <a:schemeClr val="bg1">
              <a:alpha val="95000"/>
            </a:schemeClr>
          </a:solidFill>
        </p:spPr>
        <p:txBody>
          <a:bodyPr>
            <a:noAutofit/>
          </a:bodyPr>
          <a:lstStyle>
            <a:lvl1pPr marL="342900" indent="-342900" algn="ctr">
              <a:buFont typeface="Arial" panose="020B0604020202020204" pitchFamily="34" charset="0"/>
              <a:buChar char="•"/>
              <a:defRPr sz="200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t>Click icon to add picture</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2/12/2026</a:t>
            </a:fld>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298420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pic>
        <p:nvPicPr>
          <p:cNvPr id="8" name="Picture Placeholder 13">
            <a:extLst>
              <a:ext uri="{FF2B5EF4-FFF2-40B4-BE49-F238E27FC236}">
                <a16:creationId xmlns:a16="http://schemas.microsoft.com/office/drawing/2014/main" id="{BD017017-3234-8C24-B9FC-80FB1120D156}"/>
              </a:ext>
              <a:ext uri="{C183D7F6-B498-43B3-948B-1728B52AA6E4}">
                <adec:decorative xmlns:adec="http://schemas.microsoft.com/office/drawing/2017/decorative" val="1"/>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CC226FA8-C264-7189-EEA0-5264009074FF}"/>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6296135" y="1124887"/>
            <a:ext cx="4480560" cy="2352356"/>
          </a:xfrm>
        </p:spPr>
        <p:txBody>
          <a:bodyPr anchor="b">
            <a:noAutofit/>
          </a:bodyPr>
          <a:lstStyle>
            <a:lvl1pPr algn="l">
              <a:defRPr sz="3600"/>
            </a:lvl1pPr>
          </a:lstStyle>
          <a:p>
            <a:r>
              <a:rPr lang="en-US" dirty="0"/>
              <a:t>Click to add title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6296135" y="3571197"/>
            <a:ext cx="4476967" cy="2123547"/>
          </a:xfrm>
        </p:spPr>
        <p:txBody>
          <a:bodyPr>
            <a:no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329545" y="1148037"/>
            <a:ext cx="4365199" cy="4546707"/>
          </a:xfrm>
        </p:spPr>
        <p:txBody>
          <a:bodyPr>
            <a:normAutofit/>
          </a:bodyPr>
          <a:lstStyle>
            <a:lvl1pPr marL="0" indent="0" algn="ctr">
              <a:buNone/>
              <a:defRPr sz="2000"/>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fld id="{D6D8061D-18C3-4F4F-85EF-561633F58754}" type="datetimeFigureOut">
              <a:rPr lang="en-US" smtClean="0"/>
              <a:t>2/12/2026</a:t>
            </a:fld>
            <a:endParaRPr lang="en-US" dirty="0"/>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924186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pic>
        <p:nvPicPr>
          <p:cNvPr id="7" name="Picture Placeholder 17">
            <a:extLst>
              <a:ext uri="{FF2B5EF4-FFF2-40B4-BE49-F238E27FC236}">
                <a16:creationId xmlns:a16="http://schemas.microsoft.com/office/drawing/2014/main" id="{28B211FD-99D2-B373-669F-6E0F8E5B336F}"/>
              </a:ext>
              <a:ext uri="{C183D7F6-B498-43B3-948B-1728B52AA6E4}">
                <adec:decorative xmlns:adec="http://schemas.microsoft.com/office/drawing/2017/decorative" val="1"/>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0" y="0"/>
            <a:ext cx="12188952" cy="6858000"/>
          </a:xfrm>
          <a:prstGeom prst="rect">
            <a:avLst/>
          </a:prstGeom>
        </p:spPr>
      </p:pic>
      <p:sp>
        <p:nvSpPr>
          <p:cNvPr id="8" name="Rectangle 7">
            <a:extLst>
              <a:ext uri="{FF2B5EF4-FFF2-40B4-BE49-F238E27FC236}">
                <a16:creationId xmlns:a16="http://schemas.microsoft.com/office/drawing/2014/main" id="{C4079EDA-1B98-E3C1-23AD-7FB6F39FE268}"/>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1616598" y="995425"/>
            <a:ext cx="8958805" cy="1077230"/>
          </a:xfrm>
        </p:spPr>
        <p:txBody>
          <a:bodyPr anchor="b" anchorCtr="0">
            <a:noAutofit/>
          </a:bodyPr>
          <a:lstStyle>
            <a:lvl1pPr algn="ctr">
              <a:defRPr sz="3600"/>
            </a:lvl1pPr>
          </a:lstStyle>
          <a:p>
            <a:r>
              <a:rPr lang="en-US" dirty="0"/>
              <a:t>Click to add title</a:t>
            </a:r>
          </a:p>
        </p:txBody>
      </p:sp>
      <p:sp>
        <p:nvSpPr>
          <p:cNvPr id="9" name="Content Placeholder 2">
            <a:extLst>
              <a:ext uri="{FF2B5EF4-FFF2-40B4-BE49-F238E27FC236}">
                <a16:creationId xmlns:a16="http://schemas.microsoft.com/office/drawing/2014/main" id="{76BDAEBE-3A0C-BBCD-A1F0-E1F1E07000E1}"/>
              </a:ext>
            </a:extLst>
          </p:cNvPr>
          <p:cNvSpPr>
            <a:spLocks noGrp="1"/>
          </p:cNvSpPr>
          <p:nvPr>
            <p:ph sz="half" idx="14" hasCustomPrompt="1"/>
          </p:nvPr>
        </p:nvSpPr>
        <p:spPr>
          <a:xfrm>
            <a:off x="1616599" y="2257061"/>
            <a:ext cx="8958804" cy="3541853"/>
          </a:xfrm>
        </p:spPr>
        <p:txBody>
          <a:bodyPr>
            <a:normAutofit/>
          </a:bodyPr>
          <a:lstStyle>
            <a:lvl1pPr marL="0" indent="0">
              <a:spcBef>
                <a:spcPts val="1000"/>
              </a:spcBef>
              <a:spcAft>
                <a:spcPts val="1000"/>
              </a:spcAft>
              <a:buNone/>
              <a:defRPr sz="1800"/>
            </a:lvl1pPr>
            <a:lvl2pPr marL="228600">
              <a:spcBef>
                <a:spcPts val="600"/>
              </a:spcBef>
              <a:spcAft>
                <a:spcPts val="600"/>
              </a:spcAft>
              <a:defRPr sz="1800"/>
            </a:lvl2pPr>
            <a:lvl3pPr marL="685800">
              <a:spcBef>
                <a:spcPts val="600"/>
              </a:spcBef>
              <a:spcAft>
                <a:spcPts val="600"/>
              </a:spcAft>
              <a:defRPr sz="1800"/>
            </a:lvl3pPr>
            <a:lvl4pPr marL="1143000">
              <a:spcBef>
                <a:spcPts val="600"/>
              </a:spcBef>
              <a:spcAft>
                <a:spcPts val="600"/>
              </a:spcAft>
              <a:defRPr sz="1800"/>
            </a:lvl4pPr>
            <a:lvl5pPr marL="1600200">
              <a:spcBef>
                <a:spcPts val="600"/>
              </a:spcBef>
              <a:spcAft>
                <a:spcPts val="600"/>
              </a:spcAft>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2/12/2026</a:t>
            </a:fld>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2587894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 picture ">
    <p:spTree>
      <p:nvGrpSpPr>
        <p:cNvPr id="1" name=""/>
        <p:cNvGrpSpPr/>
        <p:nvPr/>
      </p:nvGrpSpPr>
      <p:grpSpPr>
        <a:xfrm>
          <a:off x="0" y="0"/>
          <a:ext cx="0" cy="0"/>
          <a:chOff x="0" y="0"/>
          <a:chExt cx="0" cy="0"/>
        </a:xfrm>
      </p:grpSpPr>
      <p:pic>
        <p:nvPicPr>
          <p:cNvPr id="4" name="Picture Placeholder 5">
            <a:extLst>
              <a:ext uri="{FF2B5EF4-FFF2-40B4-BE49-F238E27FC236}">
                <a16:creationId xmlns:a16="http://schemas.microsoft.com/office/drawing/2014/main" id="{236F3DDC-7FF8-F6A3-16EA-A01E7F79536C}"/>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1524" y="0"/>
            <a:ext cx="12188952" cy="6858000"/>
          </a:xfrm>
          <a:prstGeom prst="rect">
            <a:avLst/>
          </a:prstGeom>
        </p:spPr>
      </p:pic>
      <p:sp>
        <p:nvSpPr>
          <p:cNvPr id="9" name="Title 33">
            <a:extLst>
              <a:ext uri="{FF2B5EF4-FFF2-40B4-BE49-F238E27FC236}">
                <a16:creationId xmlns:a16="http://schemas.microsoft.com/office/drawing/2014/main" id="{E728EBB2-9164-AC06-6682-9505D88F9535}"/>
              </a:ext>
              <a:ext uri="{C183D7F6-B498-43B3-948B-1728B52AA6E4}">
                <adec:decorative xmlns:adec="http://schemas.microsoft.com/office/drawing/2017/decorative" val="1"/>
              </a:ext>
            </a:extLst>
          </p:cNvPr>
          <p:cNvSpPr txBox="1">
            <a:spLocks/>
          </p:cNvSpPr>
          <p:nvPr userDrawn="1"/>
        </p:nvSpPr>
        <p:spPr>
          <a:xfrm>
            <a:off x="915924" y="777240"/>
            <a:ext cx="6115497" cy="5303520"/>
          </a:xfrm>
          <a:prstGeom prst="rect">
            <a:avLst/>
          </a:prstGeom>
          <a:solidFill>
            <a:schemeClr val="bg1">
              <a:alpha val="95000"/>
            </a:schemeClr>
          </a:solidFill>
        </p:spPr>
        <p:txBody>
          <a:bodyPr vert="horz" lIns="91440" tIns="45720" rIns="91440" bIns="45720" rtlCol="0" anchor="b"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1416937" y="879674"/>
            <a:ext cx="5377406" cy="2550005"/>
          </a:xfrm>
        </p:spPr>
        <p:txBody>
          <a:bodyPr anchor="b" anchorCtr="0">
            <a:noAutofit/>
          </a:bodyPr>
          <a:lstStyle>
            <a:lvl1pPr>
              <a:defRPr sz="3600"/>
            </a:lvl1pPr>
          </a:lstStyle>
          <a:p>
            <a:r>
              <a:rPr lang="en-US" dirty="0"/>
              <a:t>Click to add title</a:t>
            </a:r>
          </a:p>
        </p:txBody>
      </p:sp>
      <p:sp>
        <p:nvSpPr>
          <p:cNvPr id="13" name="Text Placeholder 12">
            <a:extLst>
              <a:ext uri="{FF2B5EF4-FFF2-40B4-BE49-F238E27FC236}">
                <a16:creationId xmlns:a16="http://schemas.microsoft.com/office/drawing/2014/main" id="{53BA3AA6-E309-C0C7-B2C6-3705384B7067}"/>
              </a:ext>
            </a:extLst>
          </p:cNvPr>
          <p:cNvSpPr>
            <a:spLocks noGrp="1"/>
          </p:cNvSpPr>
          <p:nvPr>
            <p:ph type="body" sz="quarter" idx="13" hasCustomPrompt="1"/>
          </p:nvPr>
        </p:nvSpPr>
        <p:spPr>
          <a:xfrm>
            <a:off x="1417638" y="3576900"/>
            <a:ext cx="4126635" cy="2233613"/>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text</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2/12/2026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2845438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spTree>
      <p:nvGrpSpPr>
        <p:cNvPr id="1" name=""/>
        <p:cNvGrpSpPr/>
        <p:nvPr/>
      </p:nvGrpSpPr>
      <p:grpSpPr>
        <a:xfrm>
          <a:off x="0" y="0"/>
          <a:ext cx="0" cy="0"/>
          <a:chOff x="0" y="0"/>
          <a:chExt cx="0" cy="0"/>
        </a:xfrm>
      </p:grpSpPr>
      <p:pic>
        <p:nvPicPr>
          <p:cNvPr id="8" name="Picture Placeholder 5">
            <a:extLst>
              <a:ext uri="{FF2B5EF4-FFF2-40B4-BE49-F238E27FC236}">
                <a16:creationId xmlns:a16="http://schemas.microsoft.com/office/drawing/2014/main" id="{540E5FCC-3981-FB51-F0ED-B8BAB5C45A20}"/>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3BCE2C9E-7BC3-0EB6-EBE4-26EE33A1F2A3}"/>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1269357" y="891251"/>
            <a:ext cx="9653286" cy="1158254"/>
          </a:xfrm>
        </p:spPr>
        <p:txBody>
          <a:bodyPr anchor="b" anchorCtr="0">
            <a:noAutofit/>
          </a:bodyPr>
          <a:lstStyle>
            <a:lvl1pPr algn="ctr">
              <a:defRPr sz="3600"/>
            </a:lvl1pPr>
          </a:lstStyle>
          <a:p>
            <a:r>
              <a:rPr lang="en-US" dirty="0"/>
              <a:t>Click to add title</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2/12/2026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0" name="Content Placeholder 2">
            <a:extLst>
              <a:ext uri="{FF2B5EF4-FFF2-40B4-BE49-F238E27FC236}">
                <a16:creationId xmlns:a16="http://schemas.microsoft.com/office/drawing/2014/main" id="{ECB36301-48E6-AF64-5055-0CCA79474EAE}"/>
              </a:ext>
            </a:extLst>
          </p:cNvPr>
          <p:cNvSpPr>
            <a:spLocks noGrp="1"/>
          </p:cNvSpPr>
          <p:nvPr>
            <p:ph sz="half" idx="13" hasCustomPrompt="1"/>
          </p:nvPr>
        </p:nvSpPr>
        <p:spPr>
          <a:xfrm>
            <a:off x="1400540" y="2257062"/>
            <a:ext cx="4062711" cy="3541853"/>
          </a:xfrm>
        </p:spPr>
        <p:txBody>
          <a:bodyPr>
            <a:normAutofit/>
          </a:bodyPr>
          <a:lstStyle>
            <a:lvl1pPr marL="0" indent="0">
              <a:spcBef>
                <a:spcPts val="600"/>
              </a:spcBef>
              <a:spcAft>
                <a:spcPts val="600"/>
              </a:spcAft>
              <a:buNone/>
              <a:defRPr sz="1800"/>
            </a:lvl1pPr>
            <a:lvl2pPr marL="228600">
              <a:spcBef>
                <a:spcPts val="600"/>
              </a:spcBef>
              <a:spcAft>
                <a:spcPts val="600"/>
              </a:spcAft>
              <a:defRPr sz="1800"/>
            </a:lvl2pPr>
            <a:lvl3pPr marL="685800">
              <a:spcBef>
                <a:spcPts val="600"/>
              </a:spcBef>
              <a:spcAft>
                <a:spcPts val="600"/>
              </a:spcAft>
              <a:defRPr sz="1800"/>
            </a:lvl3pPr>
            <a:lvl4pPr marL="1143000">
              <a:spcBef>
                <a:spcPts val="600"/>
              </a:spcBef>
              <a:spcAft>
                <a:spcPts val="600"/>
              </a:spcAft>
              <a:defRPr sz="1800"/>
            </a:lvl4pPr>
            <a:lvl5pPr marL="1600200">
              <a:spcBef>
                <a:spcPts val="600"/>
              </a:spcBef>
              <a:spcAft>
                <a:spcPts val="600"/>
              </a:spcAft>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a:extLst>
              <a:ext uri="{FF2B5EF4-FFF2-40B4-BE49-F238E27FC236}">
                <a16:creationId xmlns:a16="http://schemas.microsoft.com/office/drawing/2014/main" id="{5F973906-E48D-CA3F-3E96-205D2E688DC5}"/>
              </a:ext>
            </a:extLst>
          </p:cNvPr>
          <p:cNvSpPr>
            <a:spLocks noGrp="1"/>
          </p:cNvSpPr>
          <p:nvPr>
            <p:ph sz="half" idx="14" hasCustomPrompt="1"/>
          </p:nvPr>
        </p:nvSpPr>
        <p:spPr>
          <a:xfrm>
            <a:off x="6588311" y="2257061"/>
            <a:ext cx="4203151" cy="3541853"/>
          </a:xfrm>
        </p:spPr>
        <p:txBody>
          <a:bodyPr>
            <a:normAutofit/>
          </a:bodyPr>
          <a:lstStyle>
            <a:lvl1pPr marL="0" indent="0">
              <a:spcBef>
                <a:spcPts val="600"/>
              </a:spcBef>
              <a:spcAft>
                <a:spcPts val="600"/>
              </a:spcAft>
              <a:buNone/>
              <a:defRPr sz="1800"/>
            </a:lvl1pPr>
            <a:lvl2pPr marL="228600">
              <a:spcBef>
                <a:spcPts val="600"/>
              </a:spcBef>
              <a:spcAft>
                <a:spcPts val="600"/>
              </a:spcAft>
              <a:defRPr sz="1800"/>
            </a:lvl2pPr>
            <a:lvl3pPr marL="685800">
              <a:spcBef>
                <a:spcPts val="600"/>
              </a:spcBef>
              <a:spcAft>
                <a:spcPts val="600"/>
              </a:spcAft>
              <a:defRPr sz="1800"/>
            </a:lvl3pPr>
            <a:lvl4pPr marL="1143000">
              <a:spcBef>
                <a:spcPts val="600"/>
              </a:spcBef>
              <a:spcAft>
                <a:spcPts val="600"/>
              </a:spcAft>
              <a:defRPr sz="1800"/>
            </a:lvl4pPr>
            <a:lvl5pPr marL="1600200">
              <a:spcBef>
                <a:spcPts val="600"/>
              </a:spcBef>
              <a:spcAft>
                <a:spcPts val="600"/>
              </a:spcAft>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05290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pic>
        <p:nvPicPr>
          <p:cNvPr id="8" name="Picture Placeholder 44">
            <a:extLst>
              <a:ext uri="{FF2B5EF4-FFF2-40B4-BE49-F238E27FC236}">
                <a16:creationId xmlns:a16="http://schemas.microsoft.com/office/drawing/2014/main" id="{07AB38AA-85DC-3DF3-4ED4-B78FB670FFA9}"/>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8F2DD44F-3200-BF06-94F9-C6A07EAD76B9}"/>
              </a:ext>
              <a:ext uri="{C183D7F6-B498-43B3-948B-1728B52AA6E4}">
                <adec:decorative xmlns:adec="http://schemas.microsoft.com/office/drawing/2017/decorative" val="1"/>
              </a:ext>
            </a:extLst>
          </p:cNvPr>
          <p:cNvSpPr/>
          <p:nvPr userDrawn="1"/>
        </p:nvSpPr>
        <p:spPr>
          <a:xfrm>
            <a:off x="914400" y="777240"/>
            <a:ext cx="10361676"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1092361" y="777240"/>
            <a:ext cx="10007278" cy="1283843"/>
          </a:xfrm>
        </p:spPr>
        <p:txBody>
          <a:bodyPr anchor="b" anchorCtr="0">
            <a:noAutofit/>
          </a:bodyPr>
          <a:lstStyle>
            <a:lvl1pPr algn="ctr">
              <a:defRPr sz="3600"/>
            </a:lvl1pPr>
          </a:lstStyle>
          <a:p>
            <a:r>
              <a:rPr lang="en-US" dirty="0"/>
              <a:t>Click to add title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1447029" y="2261313"/>
            <a:ext cx="3275746" cy="3653350"/>
          </a:xfrm>
        </p:spPr>
        <p:txBody>
          <a:bodyPr>
            <a:normAutofit/>
          </a:bodyPr>
          <a:lstStyle>
            <a:lvl1pPr marL="0" indent="0">
              <a:lnSpc>
                <a:spcPct val="100000"/>
              </a:lnSpc>
              <a:spcBef>
                <a:spcPts val="1000"/>
              </a:spcBef>
              <a:spcAft>
                <a:spcPts val="600"/>
              </a:spcAft>
              <a:buNone/>
              <a:defRPr sz="1800"/>
            </a:lvl1pPr>
            <a:lvl2pPr marL="228600" indent="0">
              <a:lnSpc>
                <a:spcPct val="100000"/>
              </a:lnSpc>
              <a:spcBef>
                <a:spcPts val="1000"/>
              </a:spcBef>
              <a:spcAft>
                <a:spcPts val="600"/>
              </a:spcAft>
              <a:buNone/>
              <a:defRPr sz="1800"/>
            </a:lvl2pPr>
            <a:lvl3pPr marL="914400" indent="0">
              <a:lnSpc>
                <a:spcPct val="100000"/>
              </a:lnSpc>
              <a:spcBef>
                <a:spcPts val="1000"/>
              </a:spcBef>
              <a:spcAft>
                <a:spcPts val="600"/>
              </a:spcAft>
              <a:buNone/>
              <a:defRPr sz="1800"/>
            </a:lvl3pPr>
            <a:lvl4pPr marL="1143000" indent="0">
              <a:lnSpc>
                <a:spcPct val="100000"/>
              </a:lnSpc>
              <a:spcBef>
                <a:spcPts val="1000"/>
              </a:spcBef>
              <a:spcAft>
                <a:spcPts val="600"/>
              </a:spcAft>
              <a:buNone/>
              <a:defRPr sz="1800"/>
            </a:lvl4pPr>
            <a:lvl5pPr marL="1600200" indent="0">
              <a:lnSpc>
                <a:spcPct val="100000"/>
              </a:lnSpc>
              <a:spcBef>
                <a:spcPts val="1000"/>
              </a:spcBef>
              <a:spcAft>
                <a:spcPts val="600"/>
              </a:spcAft>
              <a:buNone/>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2/12/2026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0" name="Content Placeholder 2">
            <a:extLst>
              <a:ext uri="{FF2B5EF4-FFF2-40B4-BE49-F238E27FC236}">
                <a16:creationId xmlns:a16="http://schemas.microsoft.com/office/drawing/2014/main" id="{C2AA9CA0-D45C-FE27-D4E4-DD219364E4FB}"/>
              </a:ext>
            </a:extLst>
          </p:cNvPr>
          <p:cNvSpPr>
            <a:spLocks noGrp="1"/>
          </p:cNvSpPr>
          <p:nvPr>
            <p:ph sz="half" idx="13" hasCustomPrompt="1"/>
          </p:nvPr>
        </p:nvSpPr>
        <p:spPr>
          <a:xfrm>
            <a:off x="5150734" y="2261313"/>
            <a:ext cx="5594236" cy="3653350"/>
          </a:xfrm>
        </p:spPr>
        <p:txBody>
          <a:bodyPr>
            <a:normAutofit/>
          </a:bodyPr>
          <a:lstStyle>
            <a:lvl1pPr marL="0" indent="0">
              <a:spcBef>
                <a:spcPts val="600"/>
              </a:spcBef>
              <a:spcAft>
                <a:spcPts val="600"/>
              </a:spcAft>
              <a:buNone/>
              <a:defRPr sz="1800"/>
            </a:lvl1pPr>
            <a:lvl2pPr marL="228600">
              <a:spcBef>
                <a:spcPts val="600"/>
              </a:spcBef>
              <a:spcAft>
                <a:spcPts val="600"/>
              </a:spcAft>
              <a:defRPr sz="1800"/>
            </a:lvl2pPr>
            <a:lvl3pPr marL="685800">
              <a:spcBef>
                <a:spcPts val="600"/>
              </a:spcBef>
              <a:spcAft>
                <a:spcPts val="600"/>
              </a:spcAft>
              <a:defRPr sz="1800"/>
            </a:lvl3pPr>
            <a:lvl4pPr marL="1143000">
              <a:spcBef>
                <a:spcPts val="600"/>
              </a:spcBef>
              <a:spcAft>
                <a:spcPts val="600"/>
              </a:spcAft>
              <a:defRPr sz="1800"/>
            </a:lvl4pPr>
            <a:lvl5pPr marL="1600200">
              <a:spcBef>
                <a:spcPts val="600"/>
              </a:spcBef>
              <a:spcAft>
                <a:spcPts val="600"/>
              </a:spcAft>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57852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pic>
        <p:nvPicPr>
          <p:cNvPr id="7" name="Picture Placeholder 8">
            <a:extLst>
              <a:ext uri="{FF2B5EF4-FFF2-40B4-BE49-F238E27FC236}">
                <a16:creationId xmlns:a16="http://schemas.microsoft.com/office/drawing/2014/main" id="{F1219773-33FA-E4F9-4EAE-0764613F6213}"/>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8" name="Rectangle 7">
            <a:extLst>
              <a:ext uri="{FF2B5EF4-FFF2-40B4-BE49-F238E27FC236}">
                <a16:creationId xmlns:a16="http://schemas.microsoft.com/office/drawing/2014/main" id="{92817C37-9292-1CF3-6529-DEF7174273E0}"/>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6061275" y="1134320"/>
            <a:ext cx="4803494" cy="1956122"/>
          </a:xfrm>
        </p:spPr>
        <p:txBody>
          <a:bodyPr anchor="b">
            <a:noAutofit/>
          </a:bodyPr>
          <a:lstStyle>
            <a:lvl1pPr algn="l">
              <a:defRPr sz="3600"/>
            </a:lvl1pPr>
          </a:lstStyle>
          <a:p>
            <a:r>
              <a:rPr lang="en-US" dirty="0"/>
              <a:t>Click to add title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6061275" y="3418271"/>
            <a:ext cx="4803494" cy="2305409"/>
          </a:xfrm>
        </p:spPr>
        <p:txBody>
          <a:bodyPr>
            <a:noAutofit/>
          </a:bodyPr>
          <a:lstStyle>
            <a:lvl1pPr marL="0" indent="0" algn="l">
              <a:spcAft>
                <a:spcPts val="1000"/>
              </a:spcAft>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
        <p:nvSpPr>
          <p:cNvPr id="12" name="Picture Placeholder 11">
            <a:extLst>
              <a:ext uri="{FF2B5EF4-FFF2-40B4-BE49-F238E27FC236}">
                <a16:creationId xmlns:a16="http://schemas.microsoft.com/office/drawing/2014/main" id="{E5D7B0DF-23EB-406B-9FAA-0182626A919B}"/>
              </a:ext>
            </a:extLst>
          </p:cNvPr>
          <p:cNvSpPr>
            <a:spLocks noGrp="1"/>
          </p:cNvSpPr>
          <p:nvPr>
            <p:ph type="pic" sz="quarter" idx="13"/>
          </p:nvPr>
        </p:nvSpPr>
        <p:spPr>
          <a:xfrm>
            <a:off x="1308563" y="1146638"/>
            <a:ext cx="4389120" cy="4572000"/>
          </a:xfrm>
        </p:spPr>
        <p:txBody>
          <a:bodyPr>
            <a:normAutofit/>
          </a:bodyPr>
          <a:lstStyle>
            <a:lvl1pPr marL="0" indent="0" algn="ctr">
              <a:buNone/>
              <a:defRPr sz="2000"/>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fld id="{D6D8061D-18C3-4F4F-85EF-561633F58754}" type="datetimeFigureOut">
              <a:rPr lang="en-US" smtClean="0"/>
              <a:t>2/12/2026</a:t>
            </a:fld>
            <a:endParaRPr lang="en-US" dirty="0"/>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563727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spTree>
      <p:nvGrpSpPr>
        <p:cNvPr id="1" name=""/>
        <p:cNvGrpSpPr/>
        <p:nvPr/>
      </p:nvGrpSpPr>
      <p:grpSpPr>
        <a:xfrm>
          <a:off x="0" y="0"/>
          <a:ext cx="0" cy="0"/>
          <a:chOff x="0" y="0"/>
          <a:chExt cx="0" cy="0"/>
        </a:xfrm>
      </p:grpSpPr>
      <p:pic>
        <p:nvPicPr>
          <p:cNvPr id="4" name="Picture Placeholder 64">
            <a:extLst>
              <a:ext uri="{FF2B5EF4-FFF2-40B4-BE49-F238E27FC236}">
                <a16:creationId xmlns:a16="http://schemas.microsoft.com/office/drawing/2014/main" id="{7C62E1FE-8CAE-1FE1-6A91-DFE7F1D87083}"/>
              </a:ext>
              <a:ext uri="{C183D7F6-B498-43B3-948B-1728B52AA6E4}">
                <adec:decorative xmlns:adec="http://schemas.microsoft.com/office/drawing/2017/decorative" val="1"/>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0"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838200" y="266219"/>
            <a:ext cx="10389243" cy="1424470"/>
          </a:xfrm>
        </p:spPr>
        <p:txBody>
          <a:bodyPr anchor="ctr" anchorCtr="0">
            <a:noAutofit/>
          </a:bodyPr>
          <a:lstStyle>
            <a:lvl1pPr>
              <a:defRPr sz="3600"/>
            </a:lvl1pPr>
          </a:lstStyle>
          <a:p>
            <a:r>
              <a:rPr lang="en-US" dirty="0"/>
              <a:t>Click to add title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838200" y="1779325"/>
            <a:ext cx="3490732" cy="4297680"/>
          </a:xfrm>
        </p:spPr>
        <p:txBody>
          <a:bodyPr tIns="274320">
            <a:normAutofit/>
          </a:bodyPr>
          <a:lstStyle>
            <a:lvl1pPr marL="0" indent="0">
              <a:spcBef>
                <a:spcPts val="1000"/>
              </a:spcBef>
              <a:spcAft>
                <a:spcPts val="1000"/>
              </a:spcAft>
              <a:buNone/>
              <a:defRPr sz="1800"/>
            </a:lvl1pPr>
            <a:lvl2pPr marL="228600" indent="0">
              <a:spcBef>
                <a:spcPts val="1000"/>
              </a:spcBef>
              <a:spcAft>
                <a:spcPts val="1000"/>
              </a:spcAft>
              <a:buNone/>
              <a:defRPr sz="1800"/>
            </a:lvl2pPr>
            <a:lvl3pPr marL="685800" indent="0">
              <a:spcBef>
                <a:spcPts val="1000"/>
              </a:spcBef>
              <a:spcAft>
                <a:spcPts val="1000"/>
              </a:spcAft>
              <a:buNone/>
              <a:defRPr sz="1800"/>
            </a:lvl3pPr>
            <a:lvl4pPr marL="1143000" indent="0">
              <a:spcBef>
                <a:spcPts val="1000"/>
              </a:spcBef>
              <a:spcAft>
                <a:spcPts val="1000"/>
              </a:spcAft>
              <a:buNone/>
              <a:defRPr sz="1800"/>
            </a:lvl4pPr>
            <a:lvl5pPr marL="1600200" indent="0">
              <a:spcBef>
                <a:spcPts val="1000"/>
              </a:spcBef>
              <a:spcAft>
                <a:spcPts val="1000"/>
              </a:spcAft>
              <a:buNone/>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423FEB60-8FB5-7F10-EDD7-8AB4B3139EF6}"/>
              </a:ext>
            </a:extLst>
          </p:cNvPr>
          <p:cNvSpPr>
            <a:spLocks noGrp="1"/>
          </p:cNvSpPr>
          <p:nvPr>
            <p:ph type="tbl" sz="quarter" idx="13"/>
          </p:nvPr>
        </p:nvSpPr>
        <p:spPr>
          <a:xfrm>
            <a:off x="4502552" y="1779325"/>
            <a:ext cx="6724891" cy="4297680"/>
          </a:xfrm>
        </p:spPr>
        <p:txBody>
          <a:bodyPr/>
          <a:lstStyle/>
          <a:p>
            <a:r>
              <a:rPr lang="en-US"/>
              <a:t>Click icon to add table</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2/12/2026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280815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3">
    <p:spTree>
      <p:nvGrpSpPr>
        <p:cNvPr id="1" name=""/>
        <p:cNvGrpSpPr/>
        <p:nvPr/>
      </p:nvGrpSpPr>
      <p:grpSpPr>
        <a:xfrm>
          <a:off x="0" y="0"/>
          <a:ext cx="0" cy="0"/>
          <a:chOff x="0" y="0"/>
          <a:chExt cx="0" cy="0"/>
        </a:xfrm>
      </p:grpSpPr>
      <p:pic>
        <p:nvPicPr>
          <p:cNvPr id="8" name="Picture Placeholder 17">
            <a:extLst>
              <a:ext uri="{FF2B5EF4-FFF2-40B4-BE49-F238E27FC236}">
                <a16:creationId xmlns:a16="http://schemas.microsoft.com/office/drawing/2014/main" id="{32B61A96-5F36-8895-B920-FC12FD76DC53}"/>
              </a:ext>
              <a:ext uri="{C183D7F6-B498-43B3-948B-1728B52AA6E4}">
                <adec:decorative xmlns:adec="http://schemas.microsoft.com/office/drawing/2017/decorative" val="1"/>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0" y="0"/>
            <a:ext cx="12188952" cy="6858000"/>
          </a:xfrm>
          <a:prstGeom prst="rect">
            <a:avLst/>
          </a:prstGeom>
        </p:spPr>
      </p:pic>
      <p:sp>
        <p:nvSpPr>
          <p:cNvPr id="9" name="Rectangle 8">
            <a:extLst>
              <a:ext uri="{FF2B5EF4-FFF2-40B4-BE49-F238E27FC236}">
                <a16:creationId xmlns:a16="http://schemas.microsoft.com/office/drawing/2014/main" id="{8774BC39-6D56-474E-28BE-99260516AB0C}"/>
              </a:ext>
              <a:ext uri="{C183D7F6-B498-43B3-948B-1728B52AA6E4}">
                <adec:decorative xmlns:adec="http://schemas.microsoft.com/office/drawing/2017/decorative" val="1"/>
              </a:ext>
            </a:extLst>
          </p:cNvPr>
          <p:cNvSpPr/>
          <p:nvPr userDrawn="1"/>
        </p:nvSpPr>
        <p:spPr>
          <a:xfrm>
            <a:off x="914400" y="777240"/>
            <a:ext cx="10361676"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1073070" y="914400"/>
            <a:ext cx="10045861" cy="1146680"/>
          </a:xfrm>
        </p:spPr>
        <p:txBody>
          <a:bodyPr anchor="b" anchorCtr="0">
            <a:noAutofit/>
          </a:bodyPr>
          <a:lstStyle>
            <a:lvl1pPr algn="ctr">
              <a:defRPr sz="3600"/>
            </a:lvl1pPr>
          </a:lstStyle>
          <a:p>
            <a:r>
              <a:rPr lang="en-US" dirty="0"/>
              <a:t>Click to add title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1423687" y="2288614"/>
            <a:ext cx="5382228" cy="3475578"/>
          </a:xfrm>
        </p:spPr>
        <p:txBody>
          <a:bodyPr>
            <a:normAutofit/>
          </a:bodyPr>
          <a:lstStyle>
            <a:lvl1pPr marL="0" indent="0">
              <a:spcBef>
                <a:spcPts val="1000"/>
              </a:spcBef>
              <a:spcAft>
                <a:spcPts val="0"/>
              </a:spcAft>
              <a:buNone/>
              <a:defRPr sz="1800"/>
            </a:lvl1pPr>
            <a:lvl2pPr marL="685800">
              <a:spcBef>
                <a:spcPts val="600"/>
              </a:spcBef>
              <a:spcAft>
                <a:spcPts val="600"/>
              </a:spcAft>
              <a:defRPr sz="1800"/>
            </a:lvl2pPr>
            <a:lvl3pPr marL="1143000">
              <a:spcBef>
                <a:spcPts val="600"/>
              </a:spcBef>
              <a:spcAft>
                <a:spcPts val="600"/>
              </a:spcAft>
              <a:defRPr sz="1800"/>
            </a:lvl3pPr>
            <a:lvl4pPr marL="1600200">
              <a:spcBef>
                <a:spcPts val="600"/>
              </a:spcBef>
              <a:spcAft>
                <a:spcPts val="600"/>
              </a:spcAft>
              <a:defRPr sz="1800"/>
            </a:lvl4pPr>
            <a:lvl5pPr marL="2057400">
              <a:spcBef>
                <a:spcPts val="600"/>
              </a:spcBef>
              <a:spcAft>
                <a:spcPts val="600"/>
              </a:spcAft>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hasCustomPrompt="1"/>
          </p:nvPr>
        </p:nvSpPr>
        <p:spPr>
          <a:xfrm>
            <a:off x="7451790" y="2288614"/>
            <a:ext cx="3108960" cy="3475578"/>
          </a:xfrm>
        </p:spPr>
        <p:txBody>
          <a:bodyPr tIns="91440">
            <a:normAutofit/>
          </a:bodyPr>
          <a:lstStyle>
            <a:lvl1pPr marL="0" indent="0">
              <a:lnSpc>
                <a:spcPct val="150000"/>
              </a:lnSpc>
              <a:spcBef>
                <a:spcPts val="1000"/>
              </a:spcBef>
              <a:spcAft>
                <a:spcPts val="600"/>
              </a:spcAft>
              <a:buNone/>
              <a:defRPr sz="1800"/>
            </a:lvl1pPr>
            <a:lvl2pPr marL="228600" indent="0">
              <a:lnSpc>
                <a:spcPct val="100000"/>
              </a:lnSpc>
              <a:spcBef>
                <a:spcPts val="1000"/>
              </a:spcBef>
              <a:spcAft>
                <a:spcPts val="600"/>
              </a:spcAft>
              <a:buNone/>
              <a:defRPr sz="1800"/>
            </a:lvl2pPr>
            <a:lvl3pPr marL="685800" indent="0">
              <a:lnSpc>
                <a:spcPct val="100000"/>
              </a:lnSpc>
              <a:spcBef>
                <a:spcPts val="1000"/>
              </a:spcBef>
              <a:spcAft>
                <a:spcPts val="600"/>
              </a:spcAft>
              <a:buNone/>
              <a:defRPr sz="1800"/>
            </a:lvl3pPr>
            <a:lvl4pPr marL="1143000" indent="0">
              <a:lnSpc>
                <a:spcPct val="100000"/>
              </a:lnSpc>
              <a:spcBef>
                <a:spcPts val="1000"/>
              </a:spcBef>
              <a:spcAft>
                <a:spcPts val="600"/>
              </a:spcAft>
              <a:buNone/>
              <a:defRPr sz="1800"/>
            </a:lvl4pPr>
            <a:lvl5pPr marL="1600200" indent="0">
              <a:lnSpc>
                <a:spcPct val="100000"/>
              </a:lnSpc>
              <a:spcBef>
                <a:spcPts val="1000"/>
              </a:spcBef>
              <a:spcAft>
                <a:spcPts val="600"/>
              </a:spcAft>
              <a:buNone/>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2/12/2026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377039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pic>
        <p:nvPicPr>
          <p:cNvPr id="3" name="Picture Placeholder 64">
            <a:extLst>
              <a:ext uri="{FF2B5EF4-FFF2-40B4-BE49-F238E27FC236}">
                <a16:creationId xmlns:a16="http://schemas.microsoft.com/office/drawing/2014/main" id="{55E792AE-CF37-9DD8-2703-49480775F029}"/>
              </a:ext>
              <a:ext uri="{C183D7F6-B498-43B3-948B-1728B52AA6E4}">
                <adec:decorative xmlns:adec="http://schemas.microsoft.com/office/drawing/2017/decorative" val="1"/>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0"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838200" y="133629"/>
            <a:ext cx="10515600" cy="1325563"/>
          </a:xfrm>
        </p:spPr>
        <p:txBody>
          <a:bodyPr anchor="b" anchorCtr="0">
            <a:noAutofit/>
          </a:bodyPr>
          <a:lstStyle>
            <a:lvl1pPr>
              <a:defRPr sz="3600"/>
            </a:lvl1pPr>
          </a:lstStyle>
          <a:p>
            <a:r>
              <a:rPr lang="en-US" dirty="0"/>
              <a:t>Click to add title</a:t>
            </a:r>
          </a:p>
        </p:txBody>
      </p:sp>
      <p:sp>
        <p:nvSpPr>
          <p:cNvPr id="8" name="Table Placeholder 7">
            <a:extLst>
              <a:ext uri="{FF2B5EF4-FFF2-40B4-BE49-F238E27FC236}">
                <a16:creationId xmlns:a16="http://schemas.microsoft.com/office/drawing/2014/main" id="{0CEAFE70-86D3-8690-31CA-F9A1FBA494D0}"/>
              </a:ext>
            </a:extLst>
          </p:cNvPr>
          <p:cNvSpPr>
            <a:spLocks noGrp="1"/>
          </p:cNvSpPr>
          <p:nvPr>
            <p:ph type="tbl" sz="quarter" idx="13"/>
          </p:nvPr>
        </p:nvSpPr>
        <p:spPr>
          <a:xfrm>
            <a:off x="914400" y="1779325"/>
            <a:ext cx="10361676" cy="4297680"/>
          </a:xfrm>
        </p:spPr>
        <p:txBody>
          <a:bodyPr/>
          <a:lstStyle>
            <a:lvl1pPr>
              <a:defRPr/>
            </a:lvl1pPr>
          </a:lstStyle>
          <a:p>
            <a:r>
              <a:rPr lang="en-US"/>
              <a:t>Click icon to add table</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2/12/2026</a:t>
            </a:fld>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26260992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Placeholder 13">
            <a:extLst>
              <a:ext uri="{FF2B5EF4-FFF2-40B4-BE49-F238E27FC236}">
                <a16:creationId xmlns:a16="http://schemas.microsoft.com/office/drawing/2014/main" id="{A1BB4149-7987-3EF4-952D-2271B4DD8AB1}"/>
              </a:ext>
              <a:ext uri="{C183D7F6-B498-43B3-948B-1728B52AA6E4}">
                <adec:decorative xmlns:adec="http://schemas.microsoft.com/office/drawing/2017/decorative" val="1"/>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8" name="Rectangle 7">
            <a:extLst>
              <a:ext uri="{FF2B5EF4-FFF2-40B4-BE49-F238E27FC236}">
                <a16:creationId xmlns:a16="http://schemas.microsoft.com/office/drawing/2014/main" id="{07B335AD-7A4B-841B-52BC-8FF32D99D749}"/>
              </a:ext>
              <a:ext uri="{C183D7F6-B498-43B3-948B-1728B52AA6E4}">
                <adec:decorative xmlns:adec="http://schemas.microsoft.com/office/drawing/2017/decorative" val="1"/>
              </a:ext>
            </a:extLst>
          </p:cNvPr>
          <p:cNvSpPr/>
          <p:nvPr userDrawn="1"/>
        </p:nvSpPr>
        <p:spPr>
          <a:xfrm>
            <a:off x="3799368" y="0"/>
            <a:ext cx="4593265" cy="685800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4143375" y="92597"/>
            <a:ext cx="3905250" cy="3032567"/>
          </a:xfrm>
        </p:spPr>
        <p:txBody>
          <a:bodyPr anchor="b">
            <a:noAutofit/>
          </a:bodyPr>
          <a:lstStyle>
            <a:lvl1pPr algn="ctr">
              <a:defRPr/>
            </a:lvl1pPr>
          </a:lstStyle>
          <a:p>
            <a:r>
              <a:rPr lang="en-US" dirty="0"/>
              <a:t>Click to add title</a:t>
            </a:r>
          </a:p>
        </p:txBody>
      </p:sp>
      <p:sp>
        <p:nvSpPr>
          <p:cNvPr id="10" name="Text Placeholder 9">
            <a:extLst>
              <a:ext uri="{FF2B5EF4-FFF2-40B4-BE49-F238E27FC236}">
                <a16:creationId xmlns:a16="http://schemas.microsoft.com/office/drawing/2014/main" id="{A13E19FD-68BB-0F8D-21CF-9E48B806073F}"/>
              </a:ext>
            </a:extLst>
          </p:cNvPr>
          <p:cNvSpPr>
            <a:spLocks noGrp="1"/>
          </p:cNvSpPr>
          <p:nvPr>
            <p:ph type="body" sz="quarter" idx="10" hasCustomPrompt="1"/>
          </p:nvPr>
        </p:nvSpPr>
        <p:spPr>
          <a:xfrm>
            <a:off x="4143375" y="4004321"/>
            <a:ext cx="3905250" cy="2743200"/>
          </a:xfrm>
        </p:spPr>
        <p:txBody>
          <a:bodyPr>
            <a:normAutofit/>
          </a:bodyPr>
          <a:lstStyle>
            <a:lvl1pPr marL="0" indent="0" algn="ctr">
              <a:buNone/>
              <a:defRPr sz="18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Click to add text</a:t>
            </a:r>
          </a:p>
        </p:txBody>
      </p:sp>
    </p:spTree>
    <p:extLst>
      <p:ext uri="{BB962C8B-B14F-4D97-AF65-F5344CB8AC3E}">
        <p14:creationId xmlns:p14="http://schemas.microsoft.com/office/powerpoint/2010/main" val="2162967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D97564-C310-6E8C-8689-CE18881B4A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FAD99FA-26D9-873B-BE7F-26FEC5C233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19819E-0266-97DD-DFD1-BAAA06AE32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6D8061D-18C3-4F4F-85EF-561633F58754}" type="datetimeFigureOut">
              <a:rPr lang="en-US" smtClean="0"/>
              <a:t>2/12/2026</a:t>
            </a:fld>
            <a:endParaRPr lang="en-US" dirty="0"/>
          </a:p>
        </p:txBody>
      </p:sp>
      <p:sp>
        <p:nvSpPr>
          <p:cNvPr id="5" name="Footer Placeholder 4">
            <a:extLst>
              <a:ext uri="{FF2B5EF4-FFF2-40B4-BE49-F238E27FC236}">
                <a16:creationId xmlns:a16="http://schemas.microsoft.com/office/drawing/2014/main" id="{2BFD19C9-01CE-9E2A-CDA5-C15940F055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A1801085-7B28-048D-E3D3-9C3614268D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D12358-51D2-46B3-9BDE-DF29528B9454}" type="slidenum">
              <a:rPr lang="en-US" smtClean="0"/>
              <a:t>‹#›</a:t>
            </a:fld>
            <a:endParaRPr lang="en-US" dirty="0"/>
          </a:p>
        </p:txBody>
      </p:sp>
    </p:spTree>
    <p:extLst>
      <p:ext uri="{BB962C8B-B14F-4D97-AF65-F5344CB8AC3E}">
        <p14:creationId xmlns:p14="http://schemas.microsoft.com/office/powerpoint/2010/main" val="1965934658"/>
      </p:ext>
    </p:extLst>
  </p:cSld>
  <p:clrMap bg1="lt1" tx1="dk1" bg2="lt2" tx2="dk2" accent1="accent1" accent2="accent2" accent3="accent3" accent4="accent4" accent5="accent5" accent6="accent6" hlink="hlink" folHlink="folHlink"/>
  <p:sldLayoutIdLst>
    <p:sldLayoutId id="2147483654" r:id="rId1"/>
    <p:sldLayoutId id="2147483660" r:id="rId2"/>
    <p:sldLayoutId id="2147483658" r:id="rId3"/>
    <p:sldLayoutId id="2147483659" r:id="rId4"/>
    <p:sldLayoutId id="2147483650" r:id="rId5"/>
    <p:sldLayoutId id="2147483652" r:id="rId6"/>
    <p:sldLayoutId id="2147483662" r:id="rId7"/>
    <p:sldLayoutId id="2147483663" r:id="rId8"/>
    <p:sldLayoutId id="2147483649" r:id="rId9"/>
    <p:sldLayoutId id="2147483666" r:id="rId10"/>
    <p:sldLayoutId id="2147483664" r:id="rId11"/>
    <p:sldLayoutId id="2147483665"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8" Type="http://schemas.openxmlformats.org/officeDocument/2006/relationships/hyperlink" Target="https://www.un.org/sustainabledevelopment/health/" TargetMode="External"/><Relationship Id="rId3" Type="http://schemas.openxmlformats.org/officeDocument/2006/relationships/hyperlink" Target="https://cdn.who.int/media/docs/default-source/health-promotion/framework4wellbeing_16dec22.pdf" TargetMode="External"/><Relationship Id="rId7" Type="http://schemas.openxmlformats.org/officeDocument/2006/relationships/hyperlink" Target="https://www.who.int/publications/i/item/9789240110496" TargetMode="External"/><Relationship Id="rId2" Type="http://schemas.openxmlformats.org/officeDocument/2006/relationships/hyperlink" Target="https://doi.org/10.1186/s12963-024-00336-y" TargetMode="External"/><Relationship Id="rId1" Type="http://schemas.openxmlformats.org/officeDocument/2006/relationships/slideLayout" Target="../slideLayouts/slideLayout3.xml"/><Relationship Id="rId6" Type="http://schemas.openxmlformats.org/officeDocument/2006/relationships/hyperlink" Target="https://doi.org/10.1038/d41586-024-01754-6" TargetMode="External"/><Relationship Id="rId5" Type="http://schemas.openxmlformats.org/officeDocument/2006/relationships/hyperlink" Target="https://doi.org/10.3390/su16041523" TargetMode="External"/><Relationship Id="rId4" Type="http://schemas.openxmlformats.org/officeDocument/2006/relationships/hyperlink" Target="https://doi.org/10.1186/s40359-024-02196-5"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11/jep.70008" TargetMode="External"/><Relationship Id="rId3" Type="http://schemas.openxmlformats.org/officeDocument/2006/relationships/hyperlink" Target="https://unstats.un.org/sdgs/report/2025/The-Sustainable-Development-Goals-Report-2025.pdf" TargetMode="External"/><Relationship Id="rId7" Type="http://schemas.openxmlformats.org/officeDocument/2006/relationships/hyperlink" Target="https://www.england.nhs.uk/supporting-our-nhs-people/health-and-wellbeing-programmes/" TargetMode="External"/><Relationship Id="rId2" Type="http://schemas.openxmlformats.org/officeDocument/2006/relationships/hyperlink" Target="https://www.who.int/data/gho/data/themes/topics/sdg-target-3_2-newborn-and-child-mortality" TargetMode="External"/><Relationship Id="rId1" Type="http://schemas.openxmlformats.org/officeDocument/2006/relationships/slideLayout" Target="../slideLayouts/slideLayout12.xml"/><Relationship Id="rId6" Type="http://schemas.openxmlformats.org/officeDocument/2006/relationships/hyperlink" Target="https://assets.publishing.service.gov.uk/media/6888a0996478525675738f3a/fit-for-the-future-10-year-health-plan-for-england-executive-summary.pdf" TargetMode="External"/><Relationship Id="rId5" Type="http://schemas.openxmlformats.org/officeDocument/2006/relationships/hyperlink" Target="https://www.who.int/about/governance/constitution" TargetMode="External"/><Relationship Id="rId10" Type="http://schemas.openxmlformats.org/officeDocument/2006/relationships/hyperlink" Target="https://www.gov.uk/government/publications/engagement-insight-report-10-year-health-plan-for-england/chapter-6-the-3-shifts-sickness-to-prevention" TargetMode="External"/><Relationship Id="rId4" Type="http://schemas.openxmlformats.org/officeDocument/2006/relationships/hyperlink" Target="https://doi.org/10.1186/s12913-022-07702-2" TargetMode="External"/><Relationship Id="rId9" Type="http://schemas.openxmlformats.org/officeDocument/2006/relationships/hyperlink" Target="https://doi.org/10.14512/gaia.34.4.13"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england.nhs.uk/about/equality/equality-hub/national-healthcare-inequalities-improvement-programme/our-approach-to-reducing-healthcare-inequalities/" TargetMode="External"/><Relationship Id="rId3" Type="http://schemas.openxmlformats.org/officeDocument/2006/relationships/hyperlink" Target="https://www.gov.uk/government/publications/health-and-social-care-integration-joining-up-care-for-people-places-and-populations/health-and-social-care-integration-joining-up-care-for-people-places-and-populations" TargetMode="External"/><Relationship Id="rId7" Type="http://schemas.openxmlformats.org/officeDocument/2006/relationships/hyperlink" Target="https://doi.org/10.1177/17579139221095326" TargetMode="External"/><Relationship Id="rId2" Type="http://schemas.openxmlformats.org/officeDocument/2006/relationships/hyperlink" Target="https://www.england.nhs.uk/long-read/remote-consulting/" TargetMode="External"/><Relationship Id="rId1" Type="http://schemas.openxmlformats.org/officeDocument/2006/relationships/slideLayout" Target="../slideLayouts/slideLayout3.xml"/><Relationship Id="rId6" Type="http://schemas.openxmlformats.org/officeDocument/2006/relationships/hyperlink" Target="https://doi.org/10.1093/heapro/daad108" TargetMode="External"/><Relationship Id="rId5" Type="http://schemas.openxmlformats.org/officeDocument/2006/relationships/hyperlink" Target="https://www.kingsfund.org.uk/insight-and-analysis/long-reads/integrated-care-systems-explained" TargetMode="External"/><Relationship Id="rId4" Type="http://schemas.openxmlformats.org/officeDocument/2006/relationships/hyperlink" Target="https://www.legislation.gov.uk/ukpga/2022/31/contents" TargetMode="External"/><Relationship Id="rId9" Type="http://schemas.openxmlformats.org/officeDocument/2006/relationships/hyperlink" Target="https://doi.org/10.34172/ijhpm.2020.212"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E6910C-3836-AE62-3BCA-347F13F64AAB}"/>
              </a:ext>
            </a:extLst>
          </p:cNvPr>
          <p:cNvSpPr txBox="1"/>
          <p:nvPr/>
        </p:nvSpPr>
        <p:spPr>
          <a:xfrm>
            <a:off x="953729" y="1253614"/>
            <a:ext cx="10343536" cy="2154436"/>
          </a:xfrm>
          <a:prstGeom prst="rect">
            <a:avLst/>
          </a:prstGeom>
          <a:noFill/>
        </p:spPr>
        <p:txBody>
          <a:bodyPr wrap="square" rtlCol="0">
            <a:spAutoFit/>
          </a:bodyPr>
          <a:lstStyle/>
          <a:p>
            <a:endParaRPr lang="en-GB" dirty="0"/>
          </a:p>
          <a:p>
            <a:endParaRPr lang="en-GB" sz="2000" dirty="0">
              <a:latin typeface="Arial" panose="020B0604020202020204" pitchFamily="34" charset="0"/>
              <a:cs typeface="Arial" panose="020B0604020202020204" pitchFamily="34" charset="0"/>
            </a:endParaRPr>
          </a:p>
          <a:p>
            <a:r>
              <a:rPr lang="en-GB" sz="2400" b="1" dirty="0">
                <a:solidFill>
                  <a:srgbClr val="000000"/>
                </a:solidFill>
                <a:latin typeface="Arial" panose="020B0604020202020204" pitchFamily="34" charset="0"/>
                <a:cs typeface="Arial" panose="020B0604020202020204" pitchFamily="34" charset="0"/>
              </a:rPr>
              <a:t>Name: Elona Vrapi</a:t>
            </a:r>
            <a:br>
              <a:rPr lang="en-GB" sz="2400" b="1" dirty="0">
                <a:solidFill>
                  <a:srgbClr val="000000"/>
                </a:solidFill>
                <a:latin typeface="Arial" panose="020B0604020202020204" pitchFamily="34" charset="0"/>
                <a:cs typeface="Arial" panose="020B0604020202020204" pitchFamily="34" charset="0"/>
              </a:rPr>
            </a:br>
            <a:r>
              <a:rPr lang="en-GB" sz="2400" b="1" dirty="0">
                <a:solidFill>
                  <a:srgbClr val="000000"/>
                </a:solidFill>
                <a:latin typeface="Arial" panose="020B0604020202020204" pitchFamily="34" charset="0"/>
                <a:cs typeface="Arial" panose="020B0604020202020204" pitchFamily="34" charset="0"/>
              </a:rPr>
              <a:t>Student Number: 2219990</a:t>
            </a:r>
            <a:br>
              <a:rPr lang="en-GB" sz="2400" b="1" dirty="0">
                <a:solidFill>
                  <a:srgbClr val="000000"/>
                </a:solidFill>
                <a:latin typeface="Arial" panose="020B0604020202020204" pitchFamily="34" charset="0"/>
                <a:cs typeface="Arial" panose="020B0604020202020204" pitchFamily="34" charset="0"/>
              </a:rPr>
            </a:br>
            <a:r>
              <a:rPr lang="en-GB" sz="2400" b="1" dirty="0">
                <a:solidFill>
                  <a:srgbClr val="000000"/>
                </a:solidFill>
                <a:latin typeface="Arial" panose="020B0604020202020204" pitchFamily="34" charset="0"/>
                <a:cs typeface="Arial" panose="020B0604020202020204" pitchFamily="34" charset="0"/>
              </a:rPr>
              <a:t>Lecturers Name: Tomy </a:t>
            </a:r>
            <a:r>
              <a:rPr lang="en-GB" sz="2400" b="1" dirty="0" err="1">
                <a:solidFill>
                  <a:srgbClr val="000000"/>
                </a:solidFill>
                <a:latin typeface="Arial" panose="020B0604020202020204" pitchFamily="34" charset="0"/>
                <a:cs typeface="Arial" panose="020B0604020202020204" pitchFamily="34" charset="0"/>
              </a:rPr>
              <a:t>Adattu</a:t>
            </a:r>
            <a:r>
              <a:rPr lang="en-GB" sz="2400" b="1" dirty="0">
                <a:solidFill>
                  <a:srgbClr val="000000"/>
                </a:solidFill>
                <a:latin typeface="Arial" panose="020B0604020202020204" pitchFamily="34" charset="0"/>
                <a:cs typeface="Arial" panose="020B0604020202020204" pitchFamily="34" charset="0"/>
              </a:rPr>
              <a:t> Chacko</a:t>
            </a:r>
            <a:br>
              <a:rPr lang="en-GB" sz="2400" b="1" dirty="0">
                <a:solidFill>
                  <a:srgbClr val="000000"/>
                </a:solidFill>
                <a:latin typeface="Arial" panose="020B0604020202020204" pitchFamily="34" charset="0"/>
                <a:cs typeface="Arial" panose="020B0604020202020204" pitchFamily="34" charset="0"/>
              </a:rPr>
            </a:br>
            <a:r>
              <a:rPr lang="en-GB" sz="2400" b="1" dirty="0">
                <a:solidFill>
                  <a:srgbClr val="000000"/>
                </a:solidFill>
                <a:latin typeface="Arial" panose="020B0604020202020204" pitchFamily="34" charset="0"/>
                <a:cs typeface="Arial" panose="020B0604020202020204" pitchFamily="34" charset="0"/>
              </a:rPr>
              <a:t>Module Code: BMHP6027_BIRM</a:t>
            </a:r>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B3F4C37-A3DC-9DEF-09DD-A002E935B00A}"/>
              </a:ext>
            </a:extLst>
          </p:cNvPr>
          <p:cNvSpPr txBox="1"/>
          <p:nvPr/>
        </p:nvSpPr>
        <p:spPr>
          <a:xfrm>
            <a:off x="894735" y="3820565"/>
            <a:ext cx="10343536" cy="830997"/>
          </a:xfrm>
          <a:prstGeom prst="rect">
            <a:avLst/>
          </a:prstGeom>
          <a:solidFill>
            <a:schemeClr val="bg2"/>
          </a:solidFill>
          <a:ln>
            <a:solidFill>
              <a:schemeClr val="bg1"/>
            </a:solidFill>
          </a:ln>
        </p:spPr>
        <p:txBody>
          <a:bodyPr wrap="square" rtlCol="0">
            <a:spAutoFit/>
          </a:bodyPr>
          <a:lstStyle/>
          <a:p>
            <a:r>
              <a:rPr lang="en-GB" sz="2400" b="1" dirty="0">
                <a:latin typeface="Arial" panose="020B0604020202020204" pitchFamily="34" charset="0"/>
                <a:cs typeface="Arial" panose="020B0604020202020204" pitchFamily="34" charset="0"/>
              </a:rPr>
              <a:t>The integration of health, wellbeing and sustainable development in health and social care sector</a:t>
            </a:r>
          </a:p>
        </p:txBody>
      </p:sp>
      <p:pic>
        <p:nvPicPr>
          <p:cNvPr id="7" name="Picture 2">
            <a:extLst>
              <a:ext uri="{FF2B5EF4-FFF2-40B4-BE49-F238E27FC236}">
                <a16:creationId xmlns:a16="http://schemas.microsoft.com/office/drawing/2014/main" id="{1FEE94EA-420C-33CD-FAF3-80A4AB597347}"/>
              </a:ext>
            </a:extLst>
          </p:cNvPr>
          <p:cNvPicPr>
            <a:picLocks noChangeAspect="1"/>
          </p:cNvPicPr>
          <p:nvPr/>
        </p:nvPicPr>
        <p:blipFill>
          <a:blip r:embed="rId2"/>
          <a:srcRect/>
          <a:stretch>
            <a:fillRect/>
          </a:stretch>
        </p:blipFill>
        <p:spPr>
          <a:xfrm>
            <a:off x="7319418" y="830216"/>
            <a:ext cx="3918853" cy="2011917"/>
          </a:xfrm>
          <a:prstGeom prst="rect">
            <a:avLst/>
          </a:prstGeom>
          <a:noFill/>
          <a:ln cap="flat">
            <a:noFill/>
          </a:ln>
        </p:spPr>
      </p:pic>
      <p:cxnSp>
        <p:nvCxnSpPr>
          <p:cNvPr id="9" name="Straight Connector 8">
            <a:extLst>
              <a:ext uri="{FF2B5EF4-FFF2-40B4-BE49-F238E27FC236}">
                <a16:creationId xmlns:a16="http://schemas.microsoft.com/office/drawing/2014/main" id="{0EE5DFD5-F86D-6C7D-9E54-3A7E2099C4FE}"/>
              </a:ext>
            </a:extLst>
          </p:cNvPr>
          <p:cNvCxnSpPr>
            <a:cxnSpLocks/>
          </p:cNvCxnSpPr>
          <p:nvPr/>
        </p:nvCxnSpPr>
        <p:spPr>
          <a:xfrm>
            <a:off x="1064302" y="3747541"/>
            <a:ext cx="10173969" cy="0"/>
          </a:xfrm>
          <a:prstGeom prst="line">
            <a:avLst/>
          </a:prstGeom>
          <a:ln>
            <a:solidFill>
              <a:schemeClr val="accent6">
                <a:lumMod val="75000"/>
                <a:lumOff val="25000"/>
              </a:schemeClr>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083028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E639E06-9AB6-F8F7-F88E-64080F956DA1}"/>
              </a:ext>
            </a:extLst>
          </p:cNvPr>
          <p:cNvSpPr txBox="1"/>
          <p:nvPr/>
        </p:nvSpPr>
        <p:spPr>
          <a:xfrm>
            <a:off x="683342" y="605306"/>
            <a:ext cx="10825316" cy="584775"/>
          </a:xfrm>
          <a:prstGeom prst="rect">
            <a:avLst/>
          </a:prstGeom>
          <a:noFill/>
        </p:spPr>
        <p:txBody>
          <a:bodyPr wrap="square" rtlCol="0">
            <a:spAutoFit/>
          </a:bodyPr>
          <a:lstStyle/>
          <a:p>
            <a:pPr algn="ctr"/>
            <a:r>
              <a:rPr lang="en-GB" sz="3200" b="1" dirty="0"/>
              <a:t>INTRODUCTION</a:t>
            </a:r>
          </a:p>
        </p:txBody>
      </p:sp>
      <p:sp>
        <p:nvSpPr>
          <p:cNvPr id="9" name="TextBox 8">
            <a:extLst>
              <a:ext uri="{FF2B5EF4-FFF2-40B4-BE49-F238E27FC236}">
                <a16:creationId xmlns:a16="http://schemas.microsoft.com/office/drawing/2014/main" id="{39C394CF-A989-0B39-C5C9-7FDCF62EF9CE}"/>
              </a:ext>
            </a:extLst>
          </p:cNvPr>
          <p:cNvSpPr txBox="1"/>
          <p:nvPr/>
        </p:nvSpPr>
        <p:spPr>
          <a:xfrm>
            <a:off x="766916" y="1755058"/>
            <a:ext cx="10736826" cy="3416320"/>
          </a:xfrm>
          <a:prstGeom prst="rect">
            <a:avLst/>
          </a:prstGeom>
          <a:solidFill>
            <a:schemeClr val="accent6">
              <a:lumMod val="10000"/>
              <a:lumOff val="90000"/>
            </a:schemeClr>
          </a:solidFill>
        </p:spPr>
        <p:txBody>
          <a:bodyPr wrap="square" rtlCol="0">
            <a:spAutoFit/>
          </a:bodyPr>
          <a:lstStyle/>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This presentation examines how health, wellbeing, and sustainable development are integrated within the health and social care sector, focusing on their impact on services delivery</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Defines key theories, policies, and service delivery approaches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Evaluates the impact on public health, equality access, and the sustainability of health system</a:t>
            </a:r>
          </a:p>
        </p:txBody>
      </p:sp>
    </p:spTree>
    <p:extLst>
      <p:ext uri="{BB962C8B-B14F-4D97-AF65-F5344CB8AC3E}">
        <p14:creationId xmlns:p14="http://schemas.microsoft.com/office/powerpoint/2010/main" val="2070817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CB15C60-9CAD-A710-44F1-F01F9C73A567}"/>
              </a:ext>
            </a:extLst>
          </p:cNvPr>
          <p:cNvSpPr txBox="1"/>
          <p:nvPr/>
        </p:nvSpPr>
        <p:spPr>
          <a:xfrm>
            <a:off x="1073070" y="914400"/>
            <a:ext cx="10045861" cy="1146680"/>
          </a:xfrm>
          <a:prstGeom prst="rect">
            <a:avLst/>
          </a:prstGeom>
        </p:spPr>
        <p:txBody>
          <a:bodyPr vert="horz" lIns="91440" tIns="45720" rIns="91440" bIns="45720" rtlCol="0" anchor="b" anchorCtr="0">
            <a:normAutofit/>
          </a:bodyPr>
          <a:lstStyle/>
          <a:p>
            <a:pPr algn="ctr">
              <a:lnSpc>
                <a:spcPct val="90000"/>
              </a:lnSpc>
              <a:spcBef>
                <a:spcPct val="0"/>
              </a:spcBef>
              <a:spcAft>
                <a:spcPts val="600"/>
              </a:spcAft>
            </a:pPr>
            <a:r>
              <a:rPr lang="en-US" sz="2800" b="1" dirty="0">
                <a:latin typeface="Arial" panose="020B0604020202020204" pitchFamily="34" charset="0"/>
                <a:ea typeface="+mj-ea"/>
                <a:cs typeface="Arial" panose="020B0604020202020204" pitchFamily="34" charset="0"/>
              </a:rPr>
              <a:t>Definition Of Health</a:t>
            </a:r>
            <a:endParaRPr lang="en-US" sz="2800" b="1" kern="1200" dirty="0">
              <a:latin typeface="Arial" panose="020B0604020202020204" pitchFamily="34" charset="0"/>
              <a:ea typeface="+mj-ea"/>
              <a:cs typeface="Arial" panose="020B0604020202020204" pitchFamily="34" charset="0"/>
            </a:endParaRPr>
          </a:p>
        </p:txBody>
      </p:sp>
      <p:sp>
        <p:nvSpPr>
          <p:cNvPr id="8" name="TextBox 7">
            <a:extLst>
              <a:ext uri="{FF2B5EF4-FFF2-40B4-BE49-F238E27FC236}">
                <a16:creationId xmlns:a16="http://schemas.microsoft.com/office/drawing/2014/main" id="{824AFC65-8F4B-0F4D-B5F0-F586C4DBE22D}"/>
              </a:ext>
            </a:extLst>
          </p:cNvPr>
          <p:cNvSpPr txBox="1"/>
          <p:nvPr/>
        </p:nvSpPr>
        <p:spPr>
          <a:xfrm>
            <a:off x="1073070" y="2288614"/>
            <a:ext cx="6256878" cy="3522251"/>
          </a:xfrm>
          <a:prstGeom prst="rect">
            <a:avLst/>
          </a:prstGeom>
        </p:spPr>
        <p:txBody>
          <a:bodyPr vert="horz" lIns="91440" tIns="45720" rIns="91440" bIns="45720" rtlCol="0">
            <a:normAutofit/>
          </a:bodyPr>
          <a:lstStyle/>
          <a:p>
            <a:pPr marL="285750" indent="-285750">
              <a:lnSpc>
                <a:spcPct val="90000"/>
              </a:lnSpc>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Health is viewed as complete physical, mental and social well-being than simple absence of disease (WHO, 1948)</a:t>
            </a:r>
          </a:p>
          <a:p>
            <a:pPr marL="285750" indent="-285750">
              <a:lnSpc>
                <a:spcPct val="90000"/>
              </a:lnSpc>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This has been criticized for promoting unrealistic ideal of complete well-being (Van Druten et al.2022).</a:t>
            </a:r>
          </a:p>
          <a:p>
            <a:pPr marL="285750" indent="-285750">
              <a:lnSpc>
                <a:spcPct val="90000"/>
              </a:lnSpc>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This perspective may marginalize individuals with chronic disease or disability by linking health with idealized functioning (</a:t>
            </a:r>
            <a:r>
              <a:rPr lang="en-GB" dirty="0">
                <a:latin typeface="Arial" panose="020B0604020202020204" pitchFamily="34" charset="0"/>
                <a:cs typeface="Arial" panose="020B0604020202020204" pitchFamily="34" charset="0"/>
              </a:rPr>
              <a:t>Leonardi, 2025)</a:t>
            </a:r>
            <a:endParaRPr lang="en-US" sz="1600" dirty="0">
              <a:latin typeface="Arial" panose="020B0604020202020204" pitchFamily="34" charset="0"/>
              <a:cs typeface="Arial" panose="020B0604020202020204" pitchFamily="34" charset="0"/>
            </a:endParaRPr>
          </a:p>
          <a:p>
            <a:pPr marL="285750" indent="-285750">
              <a:lnSpc>
                <a:spcPct val="90000"/>
              </a:lnSpc>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Health is now seen as dynamic capacity for adaption, resilience and meaningful participation. Shifting to this understanding is vital for equitable, realistic and person-centered (Van Druten et al.2022).</a:t>
            </a:r>
          </a:p>
        </p:txBody>
      </p:sp>
      <p:pic>
        <p:nvPicPr>
          <p:cNvPr id="11" name="Content Placeholder 10">
            <a:extLst>
              <a:ext uri="{FF2B5EF4-FFF2-40B4-BE49-F238E27FC236}">
                <a16:creationId xmlns:a16="http://schemas.microsoft.com/office/drawing/2014/main" id="{62E1C85C-FA05-6816-CDD2-FDA727D71BD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1725" y="2061080"/>
            <a:ext cx="3790898" cy="3302716"/>
          </a:xfrm>
        </p:spPr>
      </p:pic>
      <p:sp>
        <p:nvSpPr>
          <p:cNvPr id="12" name="TextBox 11">
            <a:extLst>
              <a:ext uri="{FF2B5EF4-FFF2-40B4-BE49-F238E27FC236}">
                <a16:creationId xmlns:a16="http://schemas.microsoft.com/office/drawing/2014/main" id="{5E9E03F8-8B7D-9329-412B-435E6310DBBD}"/>
              </a:ext>
            </a:extLst>
          </p:cNvPr>
          <p:cNvSpPr txBox="1"/>
          <p:nvPr/>
        </p:nvSpPr>
        <p:spPr>
          <a:xfrm>
            <a:off x="7764905" y="5591330"/>
            <a:ext cx="2901403" cy="369332"/>
          </a:xfrm>
          <a:prstGeom prst="rect">
            <a:avLst/>
          </a:prstGeom>
          <a:noFill/>
        </p:spPr>
        <p:txBody>
          <a:bodyPr wrap="square" rtlCol="0">
            <a:spAutoFit/>
          </a:bodyPr>
          <a:lstStyle/>
          <a:p>
            <a:r>
              <a:rPr lang="en-GB" dirty="0"/>
              <a:t>(Health foundation, 2018)</a:t>
            </a:r>
          </a:p>
        </p:txBody>
      </p:sp>
    </p:spTree>
    <p:extLst>
      <p:ext uri="{BB962C8B-B14F-4D97-AF65-F5344CB8AC3E}">
        <p14:creationId xmlns:p14="http://schemas.microsoft.com/office/powerpoint/2010/main" val="370945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10D60E7-7DB4-1B2C-95D8-CFE3B521073C}"/>
              </a:ext>
            </a:extLst>
          </p:cNvPr>
          <p:cNvSpPr>
            <a:spLocks noGrp="1"/>
          </p:cNvSpPr>
          <p:nvPr>
            <p:ph type="title"/>
          </p:nvPr>
        </p:nvSpPr>
        <p:spPr>
          <a:xfrm>
            <a:off x="1092361" y="777240"/>
            <a:ext cx="10007278" cy="1283843"/>
          </a:xfrm>
        </p:spPr>
        <p:txBody>
          <a:bodyPr/>
          <a:lstStyle/>
          <a:p>
            <a:r>
              <a:rPr lang="en-US" b="1" dirty="0">
                <a:latin typeface="Arial" panose="020B0604020202020204" pitchFamily="34" charset="0"/>
                <a:cs typeface="Arial" panose="020B0604020202020204" pitchFamily="34" charset="0"/>
              </a:rPr>
              <a:t>Definition of Wellbeing</a:t>
            </a:r>
            <a:endParaRPr lang="en-US" b="1" dirty="0"/>
          </a:p>
        </p:txBody>
      </p:sp>
      <p:pic>
        <p:nvPicPr>
          <p:cNvPr id="5" name="Content Placeholder 4">
            <a:extLst>
              <a:ext uri="{FF2B5EF4-FFF2-40B4-BE49-F238E27FC236}">
                <a16:creationId xmlns:a16="http://schemas.microsoft.com/office/drawing/2014/main" id="{AB334902-2155-3212-B113-4B6FFA4459C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447800" y="2261314"/>
            <a:ext cx="3275013" cy="2985244"/>
          </a:xfrm>
        </p:spPr>
      </p:pic>
      <p:sp>
        <p:nvSpPr>
          <p:cNvPr id="3" name="TextBox 2">
            <a:extLst>
              <a:ext uri="{FF2B5EF4-FFF2-40B4-BE49-F238E27FC236}">
                <a16:creationId xmlns:a16="http://schemas.microsoft.com/office/drawing/2014/main" id="{59FF7C1D-EA79-8A18-CB96-EBCCFC6284A1}"/>
              </a:ext>
            </a:extLst>
          </p:cNvPr>
          <p:cNvSpPr txBox="1"/>
          <p:nvPr/>
        </p:nvSpPr>
        <p:spPr>
          <a:xfrm>
            <a:off x="5017756" y="2136939"/>
            <a:ext cx="5594236" cy="3653350"/>
          </a:xfrm>
          <a:prstGeom prst="rect">
            <a:avLst/>
          </a:prstGeom>
        </p:spPr>
        <p:txBody>
          <a:bodyPr vert="horz" lIns="91440" tIns="45720" rIns="91440" bIns="45720" rtlCol="0">
            <a:normAutofit fontScale="92500"/>
          </a:bodyPr>
          <a:lstStyle/>
          <a:p>
            <a:pPr>
              <a:lnSpc>
                <a:spcPct val="90000"/>
              </a:lnSpc>
              <a:spcBef>
                <a:spcPts val="600"/>
              </a:spcBef>
              <a:spcAft>
                <a:spcPts val="600"/>
              </a:spcAft>
              <a:buFont typeface="Arial" panose="020B0604020202020204" pitchFamily="34" charset="0"/>
            </a:pPr>
            <a:r>
              <a:rPr lang="en-US" sz="1600" dirty="0">
                <a:latin typeface="Arial" panose="020B0604020202020204" pitchFamily="34" charset="0"/>
                <a:cs typeface="Arial" panose="020B0604020202020204" pitchFamily="34" charset="0"/>
              </a:rPr>
              <a:t>The definition of well-being is how well a person is doing in life, not just in terms of being free of illness (WHO, 2023).</a:t>
            </a:r>
          </a:p>
          <a:p>
            <a:pPr>
              <a:lnSpc>
                <a:spcPct val="90000"/>
              </a:lnSpc>
              <a:spcBef>
                <a:spcPts val="600"/>
              </a:spcBef>
              <a:spcAft>
                <a:spcPts val="600"/>
              </a:spcAft>
              <a:buFont typeface="Arial" panose="020B0604020202020204" pitchFamily="34" charset="0"/>
            </a:pPr>
            <a:r>
              <a:rPr lang="en-US" sz="1600" dirty="0">
                <a:latin typeface="Arial" panose="020B0604020202020204" pitchFamily="34" charset="0"/>
                <a:cs typeface="Arial" panose="020B0604020202020204" pitchFamily="34" charset="0"/>
              </a:rPr>
              <a:t>The holistic view includes physical, mental, emotional, and social health (WHO, 2023).</a:t>
            </a:r>
          </a:p>
          <a:p>
            <a:pPr>
              <a:lnSpc>
                <a:spcPct val="90000"/>
              </a:lnSpc>
              <a:spcBef>
                <a:spcPts val="600"/>
              </a:spcBef>
              <a:spcAft>
                <a:spcPts val="600"/>
              </a:spcAft>
              <a:buFont typeface="Arial" panose="020B0604020202020204" pitchFamily="34" charset="0"/>
            </a:pPr>
            <a:r>
              <a:rPr lang="en-US" sz="1600" dirty="0">
                <a:latin typeface="Arial" panose="020B0604020202020204" pitchFamily="34" charset="0"/>
                <a:cs typeface="Arial" panose="020B0604020202020204" pitchFamily="34" charset="0"/>
              </a:rPr>
              <a:t>Physical health includes exercise, nutrition, sleep, and safety (Hennessey, MacQuarrie, and Petersen, 2024).</a:t>
            </a:r>
          </a:p>
          <a:p>
            <a:pPr>
              <a:lnSpc>
                <a:spcPct val="90000"/>
              </a:lnSpc>
              <a:spcBef>
                <a:spcPts val="600"/>
              </a:spcBef>
              <a:spcAft>
                <a:spcPts val="600"/>
              </a:spcAft>
              <a:buFont typeface="Arial" panose="020B0604020202020204" pitchFamily="34" charset="0"/>
            </a:pPr>
            <a:r>
              <a:rPr lang="en-US" sz="1600" dirty="0">
                <a:latin typeface="Arial" panose="020B0604020202020204" pitchFamily="34" charset="0"/>
                <a:cs typeface="Arial" panose="020B0604020202020204" pitchFamily="34" charset="0"/>
              </a:rPr>
              <a:t>Mental and emotional well-being includes managing stress, positive thinking, and feelings (Newson, Sukhoi, and Thiagarajan 2024).</a:t>
            </a:r>
          </a:p>
          <a:p>
            <a:pPr>
              <a:lnSpc>
                <a:spcPct val="90000"/>
              </a:lnSpc>
              <a:spcBef>
                <a:spcPts val="600"/>
              </a:spcBef>
              <a:spcAft>
                <a:spcPts val="600"/>
              </a:spcAft>
              <a:buFont typeface="Arial" panose="020B0604020202020204" pitchFamily="34" charset="0"/>
            </a:pPr>
            <a:r>
              <a:rPr lang="en-US" sz="1600" dirty="0">
                <a:latin typeface="Arial" panose="020B0604020202020204" pitchFamily="34" charset="0"/>
                <a:cs typeface="Arial" panose="020B0604020202020204" pitchFamily="34" charset="0"/>
              </a:rPr>
              <a:t>Social health includes relationships, belonging, and communication (Hennessey, MacQuarrie, and Petersen, 2024). </a:t>
            </a:r>
          </a:p>
          <a:p>
            <a:pPr>
              <a:lnSpc>
                <a:spcPct val="90000"/>
              </a:lnSpc>
              <a:spcBef>
                <a:spcPts val="600"/>
              </a:spcBef>
              <a:spcAft>
                <a:spcPts val="600"/>
              </a:spcAft>
              <a:buFont typeface="Arial" panose="020B0604020202020204" pitchFamily="34" charset="0"/>
            </a:pPr>
            <a:r>
              <a:rPr lang="en-US" sz="1600" dirty="0">
                <a:latin typeface="Arial" panose="020B0604020202020204" pitchFamily="34" charset="0"/>
                <a:cs typeface="Arial" panose="020B0604020202020204" pitchFamily="34" charset="0"/>
              </a:rPr>
              <a:t>In school, holistic wellbeing supports learning, engagement, and resilience (Hennessey, MacQuarrie, and Petersen, 2024) </a:t>
            </a:r>
          </a:p>
          <a:p>
            <a:pPr>
              <a:lnSpc>
                <a:spcPct val="90000"/>
              </a:lnSpc>
              <a:spcBef>
                <a:spcPts val="600"/>
              </a:spcBef>
              <a:spcAft>
                <a:spcPts val="600"/>
              </a:spcAft>
              <a:buFont typeface="Arial" panose="020B0604020202020204" pitchFamily="34" charset="0"/>
            </a:pPr>
            <a:endParaRPr lang="en-US" sz="1500" dirty="0"/>
          </a:p>
        </p:txBody>
      </p:sp>
      <p:sp>
        <p:nvSpPr>
          <p:cNvPr id="6" name="TextBox 5">
            <a:extLst>
              <a:ext uri="{FF2B5EF4-FFF2-40B4-BE49-F238E27FC236}">
                <a16:creationId xmlns:a16="http://schemas.microsoft.com/office/drawing/2014/main" id="{626EF010-46AB-2370-7D03-693F0861C498}"/>
              </a:ext>
            </a:extLst>
          </p:cNvPr>
          <p:cNvSpPr txBox="1"/>
          <p:nvPr/>
        </p:nvSpPr>
        <p:spPr>
          <a:xfrm>
            <a:off x="1618938" y="5366479"/>
            <a:ext cx="2758190" cy="374754"/>
          </a:xfrm>
          <a:prstGeom prst="rect">
            <a:avLst/>
          </a:prstGeom>
          <a:noFill/>
        </p:spPr>
        <p:txBody>
          <a:bodyPr wrap="square" rtlCol="0">
            <a:spAutoFit/>
          </a:bodyPr>
          <a:lstStyle/>
          <a:p>
            <a:r>
              <a:rPr lang="en-GB" dirty="0"/>
              <a:t>(WHO, 2026)</a:t>
            </a:r>
          </a:p>
        </p:txBody>
      </p:sp>
    </p:spTree>
    <p:extLst>
      <p:ext uri="{BB962C8B-B14F-4D97-AF65-F5344CB8AC3E}">
        <p14:creationId xmlns:p14="http://schemas.microsoft.com/office/powerpoint/2010/main" val="2093996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6462809-42F8-15F9-E558-802D86DB8C79}"/>
              </a:ext>
            </a:extLst>
          </p:cNvPr>
          <p:cNvSpPr>
            <a:spLocks noGrp="1"/>
          </p:cNvSpPr>
          <p:nvPr>
            <p:ph type="title"/>
          </p:nvPr>
        </p:nvSpPr>
        <p:spPr>
          <a:xfrm>
            <a:off x="1073070" y="914400"/>
            <a:ext cx="10045861" cy="1146680"/>
          </a:xfrm>
        </p:spPr>
        <p:txBody>
          <a:bodyPr anchor="b">
            <a:normAutofit/>
          </a:bodyPr>
          <a:lstStyle/>
          <a:p>
            <a:r>
              <a:rPr lang="en-GB" b="1" dirty="0">
                <a:latin typeface="Arial" panose="020B0604020202020204" pitchFamily="34" charset="0"/>
                <a:cs typeface="Arial" panose="020B0604020202020204" pitchFamily="34" charset="0"/>
              </a:rPr>
              <a:t>Sustainable Development</a:t>
            </a:r>
            <a:endParaRPr lang="en-US" dirty="0">
              <a:latin typeface="Arial" panose="020B0604020202020204" pitchFamily="34" charset="0"/>
              <a:cs typeface="Arial" panose="020B0604020202020204" pitchFamily="34" charset="0"/>
            </a:endParaRPr>
          </a:p>
        </p:txBody>
      </p:sp>
      <p:sp>
        <p:nvSpPr>
          <p:cNvPr id="11" name="Content Placeholder 2">
            <a:extLst>
              <a:ext uri="{FF2B5EF4-FFF2-40B4-BE49-F238E27FC236}">
                <a16:creationId xmlns:a16="http://schemas.microsoft.com/office/drawing/2014/main" id="{4376DD3A-754A-EFA2-9653-BFC1A8CB6E8E}"/>
              </a:ext>
            </a:extLst>
          </p:cNvPr>
          <p:cNvSpPr>
            <a:spLocks noGrp="1"/>
          </p:cNvSpPr>
          <p:nvPr>
            <p:ph sz="half" idx="1"/>
          </p:nvPr>
        </p:nvSpPr>
        <p:spPr>
          <a:xfrm>
            <a:off x="1423687" y="2288614"/>
            <a:ext cx="6356208" cy="3475578"/>
          </a:xfrm>
        </p:spPr>
        <p:txBody>
          <a:bodyPr>
            <a:norm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Based on the idea of meeting current needs without hindering the ability of future generations to meet their own needs (Brundtland Report, 1987; Halawa,2024).</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Balancing  environmental, economic and social aspects supported by SDGs goals (Kleespies, and Dierkes, 2022).</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Phasing independence of system equality and distinction between strong and weak sustainability</a:t>
            </a:r>
            <a:r>
              <a:rPr lang="en-GB" sz="1600" dirty="0">
                <a:latin typeface="Arial" panose="020B0604020202020204" pitchFamily="34" charset="0"/>
                <a:cs typeface="Arial" panose="020B0604020202020204" pitchFamily="34" charset="0"/>
              </a:rPr>
              <a:t> (Fuso </a:t>
            </a:r>
            <a:r>
              <a:rPr lang="en-GB" sz="1600" dirty="0" err="1">
                <a:latin typeface="Arial" panose="020B0604020202020204" pitchFamily="34" charset="0"/>
                <a:cs typeface="Arial" panose="020B0604020202020204" pitchFamily="34" charset="0"/>
              </a:rPr>
              <a:t>Nerini</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2024).</a:t>
            </a:r>
            <a:endParaRPr lang="en-US" sz="1600"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t>
            </a:r>
            <a:endParaRPr lang="en-US" dirty="0"/>
          </a:p>
        </p:txBody>
      </p:sp>
      <p:sp>
        <p:nvSpPr>
          <p:cNvPr id="14" name="TextBox 13">
            <a:extLst>
              <a:ext uri="{FF2B5EF4-FFF2-40B4-BE49-F238E27FC236}">
                <a16:creationId xmlns:a16="http://schemas.microsoft.com/office/drawing/2014/main" id="{8539A88D-4C3D-A76B-BF70-D18DBEA05338}"/>
              </a:ext>
            </a:extLst>
          </p:cNvPr>
          <p:cNvSpPr txBox="1"/>
          <p:nvPr/>
        </p:nvSpPr>
        <p:spPr>
          <a:xfrm>
            <a:off x="8277492" y="5642418"/>
            <a:ext cx="2343841" cy="369332"/>
          </a:xfrm>
          <a:prstGeom prst="rect">
            <a:avLst/>
          </a:prstGeom>
          <a:noFill/>
        </p:spPr>
        <p:txBody>
          <a:bodyPr wrap="square" rtlCol="0">
            <a:spAutoFit/>
          </a:bodyPr>
          <a:lstStyle/>
          <a:p>
            <a:r>
              <a:rPr lang="en-GB" dirty="0"/>
              <a:t>(UN,2026)</a:t>
            </a:r>
          </a:p>
        </p:txBody>
      </p:sp>
      <p:pic>
        <p:nvPicPr>
          <p:cNvPr id="18" name="Picture 17">
            <a:extLst>
              <a:ext uri="{FF2B5EF4-FFF2-40B4-BE49-F238E27FC236}">
                <a16:creationId xmlns:a16="http://schemas.microsoft.com/office/drawing/2014/main" id="{A51E3E54-26A5-2E64-2F92-92311AEDA6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7469" y="2334647"/>
            <a:ext cx="3339036" cy="3192903"/>
          </a:xfrm>
          <a:prstGeom prst="rect">
            <a:avLst/>
          </a:prstGeom>
        </p:spPr>
      </p:pic>
    </p:spTree>
    <p:extLst>
      <p:ext uri="{BB962C8B-B14F-4D97-AF65-F5344CB8AC3E}">
        <p14:creationId xmlns:p14="http://schemas.microsoft.com/office/powerpoint/2010/main" val="3871876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032A0-7791-E1B0-4539-D9B038B378FB}"/>
              </a:ext>
            </a:extLst>
          </p:cNvPr>
          <p:cNvSpPr>
            <a:spLocks noGrp="1"/>
          </p:cNvSpPr>
          <p:nvPr>
            <p:ph type="ctrTitle"/>
          </p:nvPr>
        </p:nvSpPr>
        <p:spPr>
          <a:xfrm>
            <a:off x="1524000" y="1394086"/>
            <a:ext cx="9144000" cy="644576"/>
          </a:xfrm>
        </p:spPr>
        <p:txBody>
          <a:bodyPr/>
          <a:lstStyle/>
          <a:p>
            <a:r>
              <a:rPr lang="en-GB" sz="2800" b="1" dirty="0">
                <a:latin typeface="Arial" panose="020B0604020202020204" pitchFamily="34" charset="0"/>
                <a:cs typeface="Arial" panose="020B0604020202020204" pitchFamily="34" charset="0"/>
              </a:rPr>
              <a:t>Sustainability Development in Modern Healthcare</a:t>
            </a:r>
          </a:p>
        </p:txBody>
      </p:sp>
      <p:sp>
        <p:nvSpPr>
          <p:cNvPr id="3" name="TextBox 2">
            <a:extLst>
              <a:ext uri="{FF2B5EF4-FFF2-40B4-BE49-F238E27FC236}">
                <a16:creationId xmlns:a16="http://schemas.microsoft.com/office/drawing/2014/main" id="{DDCA61C5-342E-EB2E-653B-F20A9EE254F1}"/>
              </a:ext>
            </a:extLst>
          </p:cNvPr>
          <p:cNvSpPr txBox="1"/>
          <p:nvPr/>
        </p:nvSpPr>
        <p:spPr>
          <a:xfrm>
            <a:off x="1523999" y="2533338"/>
            <a:ext cx="6031044" cy="2594556"/>
          </a:xfrm>
          <a:prstGeom prst="rect">
            <a:avLst/>
          </a:prstGeom>
          <a:noFill/>
        </p:spPr>
        <p:txBody>
          <a:bodyPr wrap="square" rtlCol="0">
            <a:spAutoFit/>
          </a:bodyPr>
          <a:lstStyle/>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Modern Healthcare shifts to prevention, integrated mental health, and community services due to NCDs and aging (WHO, 2025)</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Health inequalities arise from social determinants like income, education, gender, and geography, highlighting the need for equity-focused public health policies (WHO, 2025)</a:t>
            </a:r>
          </a:p>
          <a:p>
            <a:pPr marL="285750" lvl="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Aligning actions with the (SDGs), particularly SDG 3, emphasizes prevention, universal health coverage, and social policy to enhance population health sustainably. (WHO, 2025)</a:t>
            </a:r>
          </a:p>
          <a:p>
            <a:endParaRPr lang="en-GB" dirty="0"/>
          </a:p>
        </p:txBody>
      </p:sp>
      <p:sp>
        <p:nvSpPr>
          <p:cNvPr id="6" name="TextBox 5">
            <a:extLst>
              <a:ext uri="{FF2B5EF4-FFF2-40B4-BE49-F238E27FC236}">
                <a16:creationId xmlns:a16="http://schemas.microsoft.com/office/drawing/2014/main" id="{8810064C-D421-6C0D-A59E-E7D5FEF14979}"/>
              </a:ext>
            </a:extLst>
          </p:cNvPr>
          <p:cNvSpPr txBox="1"/>
          <p:nvPr/>
        </p:nvSpPr>
        <p:spPr>
          <a:xfrm>
            <a:off x="7854846" y="5711252"/>
            <a:ext cx="2323475" cy="369332"/>
          </a:xfrm>
          <a:prstGeom prst="rect">
            <a:avLst/>
          </a:prstGeom>
          <a:noFill/>
        </p:spPr>
        <p:txBody>
          <a:bodyPr wrap="square" rtlCol="0">
            <a:spAutoFit/>
          </a:bodyPr>
          <a:lstStyle/>
          <a:p>
            <a:r>
              <a:rPr lang="en-GB" dirty="0"/>
              <a:t>(HWO,2026)</a:t>
            </a:r>
          </a:p>
        </p:txBody>
      </p:sp>
      <p:pic>
        <p:nvPicPr>
          <p:cNvPr id="10" name="Picture 9">
            <a:extLst>
              <a:ext uri="{FF2B5EF4-FFF2-40B4-BE49-F238E27FC236}">
                <a16:creationId xmlns:a16="http://schemas.microsoft.com/office/drawing/2014/main" id="{42215E9F-F988-AE6E-F4D9-0F7699669B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39050" y="2367116"/>
            <a:ext cx="3333750" cy="3333750"/>
          </a:xfrm>
          <a:prstGeom prst="rect">
            <a:avLst/>
          </a:prstGeom>
        </p:spPr>
      </p:pic>
    </p:spTree>
    <p:extLst>
      <p:ext uri="{BB962C8B-B14F-4D97-AF65-F5344CB8AC3E}">
        <p14:creationId xmlns:p14="http://schemas.microsoft.com/office/powerpoint/2010/main" val="3161684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F5734B-363C-5B7E-634A-0D9F1AE9C221}"/>
              </a:ext>
            </a:extLst>
          </p:cNvPr>
          <p:cNvSpPr>
            <a:spLocks noGrp="1"/>
          </p:cNvSpPr>
          <p:nvPr>
            <p:ph type="ctrTitle"/>
          </p:nvPr>
        </p:nvSpPr>
        <p:spPr>
          <a:xfrm>
            <a:off x="1061884" y="1091382"/>
            <a:ext cx="9881419" cy="1622322"/>
          </a:xfrm>
        </p:spPr>
        <p:txBody>
          <a:bodyPr/>
          <a:lstStyle/>
          <a:p>
            <a:r>
              <a:rPr lang="en-GB" sz="3600" b="1" dirty="0">
                <a:latin typeface="Arial" panose="020B0604020202020204" pitchFamily="34" charset="0"/>
                <a:cs typeface="Arial" panose="020B0604020202020204" pitchFamily="34" charset="0"/>
              </a:rPr>
              <a:t>Integration in health and wellbeing approaches </a:t>
            </a:r>
            <a:br>
              <a:rPr lang="en-GB" dirty="0"/>
            </a:br>
            <a:endParaRPr lang="en-GB" dirty="0"/>
          </a:p>
        </p:txBody>
      </p:sp>
      <p:sp>
        <p:nvSpPr>
          <p:cNvPr id="7" name="TextBox 6">
            <a:extLst>
              <a:ext uri="{FF2B5EF4-FFF2-40B4-BE49-F238E27FC236}">
                <a16:creationId xmlns:a16="http://schemas.microsoft.com/office/drawing/2014/main" id="{CCD3BF99-0308-A1A6-335B-814E5DD97C12}"/>
              </a:ext>
            </a:extLst>
          </p:cNvPr>
          <p:cNvSpPr txBox="1"/>
          <p:nvPr/>
        </p:nvSpPr>
        <p:spPr>
          <a:xfrm>
            <a:off x="1828800" y="2713704"/>
            <a:ext cx="8952271" cy="2862322"/>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Health and Wellbeing</a:t>
            </a:r>
          </a:p>
          <a:p>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Recognise the connection between physical, mental, and social wellbeing</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Focus on social determinates like housing, nutrition, and education (</a:t>
            </a:r>
            <a:r>
              <a:rPr lang="it-IT" sz="1600" dirty="0">
                <a:latin typeface="Arial" panose="020B0604020202020204" pitchFamily="34" charset="0"/>
                <a:cs typeface="Arial" panose="020B0604020202020204" pitchFamily="34" charset="0"/>
              </a:rPr>
              <a:t>Mauti, J. </a:t>
            </a:r>
            <a:r>
              <a:rPr lang="it-IT" sz="1600" i="1" dirty="0">
                <a:latin typeface="Arial" panose="020B0604020202020204" pitchFamily="34" charset="0"/>
                <a:cs typeface="Arial" panose="020B0604020202020204" pitchFamily="34" charset="0"/>
              </a:rPr>
              <a:t>et al.</a:t>
            </a:r>
            <a:r>
              <a:rPr lang="it-IT" sz="1600" dirty="0">
                <a:latin typeface="Arial" panose="020B0604020202020204" pitchFamily="34" charset="0"/>
                <a:cs typeface="Arial" panose="020B0604020202020204" pitchFamily="34" charset="0"/>
              </a:rPr>
              <a:t> 2022) </a:t>
            </a:r>
            <a:r>
              <a:rPr lang="en-GB" sz="1600" dirty="0">
                <a:latin typeface="Arial" panose="020B0604020202020204" pitchFamily="34" charset="0"/>
                <a:cs typeface="Arial" panose="020B0604020202020204" pitchFamily="34" charset="0"/>
              </a:rPr>
              <a:t>.</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Sustainable development in Health policies</a:t>
            </a:r>
          </a:p>
          <a:p>
            <a:endParaRPr lang="en-GB"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Requires political commitment, intersectoral collaboration, and effective monitoring. By embedding health considerations policy-market governments can archive sustainable health outcome (</a:t>
            </a:r>
            <a:r>
              <a:rPr lang="it-IT" sz="1600" dirty="0">
                <a:latin typeface="Arial" panose="020B0604020202020204" pitchFamily="34" charset="0"/>
                <a:cs typeface="Arial" panose="020B0604020202020204" pitchFamily="34" charset="0"/>
              </a:rPr>
              <a:t>Mauti, J. </a:t>
            </a:r>
            <a:r>
              <a:rPr lang="it-IT" sz="1600" i="1" dirty="0">
                <a:latin typeface="Arial" panose="020B0604020202020204" pitchFamily="34" charset="0"/>
                <a:cs typeface="Arial" panose="020B0604020202020204" pitchFamily="34" charset="0"/>
              </a:rPr>
              <a:t>et al.</a:t>
            </a:r>
            <a:r>
              <a:rPr lang="it-IT" sz="1600" dirty="0">
                <a:latin typeface="Arial" panose="020B0604020202020204" pitchFamily="34" charset="0"/>
                <a:cs typeface="Arial" panose="020B0604020202020204" pitchFamily="34" charset="0"/>
              </a:rPr>
              <a:t> 2022) </a:t>
            </a:r>
            <a:r>
              <a:rPr lang="en-US" sz="16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666317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9874B-BCA9-8420-1595-EDD1865A099A}"/>
              </a:ext>
            </a:extLst>
          </p:cNvPr>
          <p:cNvSpPr>
            <a:spLocks noGrp="1"/>
          </p:cNvSpPr>
          <p:nvPr>
            <p:ph type="title"/>
          </p:nvPr>
        </p:nvSpPr>
        <p:spPr>
          <a:xfrm>
            <a:off x="1269357" y="891251"/>
            <a:ext cx="9653286" cy="1158254"/>
          </a:xfrm>
          <a:noFill/>
        </p:spPr>
        <p:txBody>
          <a:bodyPr/>
          <a:lstStyle/>
          <a:p>
            <a:r>
              <a:rPr lang="en-US" b="1" dirty="0">
                <a:latin typeface="Arial" panose="020B0604020202020204" pitchFamily="34" charset="0"/>
                <a:cs typeface="Arial" panose="020B0604020202020204" pitchFamily="34" charset="0"/>
              </a:rPr>
              <a:t>Successes &amp; Challenges of SDGs </a:t>
            </a:r>
          </a:p>
        </p:txBody>
      </p:sp>
      <p:sp>
        <p:nvSpPr>
          <p:cNvPr id="3" name="Content Placeholder 2">
            <a:extLst>
              <a:ext uri="{FF2B5EF4-FFF2-40B4-BE49-F238E27FC236}">
                <a16:creationId xmlns:a16="http://schemas.microsoft.com/office/drawing/2014/main" id="{68A5FD2B-E3E5-1C2B-0151-21F216B14A33}"/>
              </a:ext>
            </a:extLst>
          </p:cNvPr>
          <p:cNvSpPr>
            <a:spLocks noGrp="1"/>
          </p:cNvSpPr>
          <p:nvPr>
            <p:ph sz="half" idx="13"/>
          </p:nvPr>
        </p:nvSpPr>
        <p:spPr>
          <a:xfrm>
            <a:off x="1400540" y="2257062"/>
            <a:ext cx="4557808" cy="3541853"/>
          </a:xfrm>
          <a:noFill/>
        </p:spPr>
        <p:txBody>
          <a:bodyPr>
            <a:normAutofit/>
          </a:bodyPr>
          <a:lstStyle/>
          <a:p>
            <a:pPr lvl="0"/>
            <a:endParaRPr lang="en-GB"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According to WHO (2026). Since 1990, mortality rates for newborns and children under five have declined significantly globally, but progress in the neonatal field has lagged behind.</a:t>
            </a:r>
          </a:p>
          <a:p>
            <a:pPr lvl="0"/>
            <a:endParaRPr lang="en-GB"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Health and basic services: Expanded vaccination efforts, malaria prevention gains, and reduced AIDS-related deaths demonstrate the impact of focused public health programs (UN, 2025). </a:t>
            </a:r>
          </a:p>
          <a:p>
            <a:endParaRPr lang="en-US" dirty="0"/>
          </a:p>
        </p:txBody>
      </p:sp>
      <p:sp>
        <p:nvSpPr>
          <p:cNvPr id="4" name="Content Placeholder 3">
            <a:extLst>
              <a:ext uri="{FF2B5EF4-FFF2-40B4-BE49-F238E27FC236}">
                <a16:creationId xmlns:a16="http://schemas.microsoft.com/office/drawing/2014/main" id="{ACFBB810-3430-2C29-1AA0-9744AA0A1AA3}"/>
              </a:ext>
            </a:extLst>
          </p:cNvPr>
          <p:cNvSpPr>
            <a:spLocks noGrp="1"/>
          </p:cNvSpPr>
          <p:nvPr>
            <p:ph sz="half" idx="14"/>
          </p:nvPr>
        </p:nvSpPr>
        <p:spPr>
          <a:xfrm>
            <a:off x="6588311" y="2257061"/>
            <a:ext cx="4203151" cy="3541853"/>
          </a:xfrm>
          <a:noFill/>
        </p:spPr>
        <p:txBody>
          <a:bodyPr>
            <a:normAutofit/>
          </a:bodyPr>
          <a:lstStyle/>
          <a:p>
            <a:pPr marL="285750" lvl="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Fragile financing and data gaps: Many national statistical systems rely on external funding (UN, 2025).</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Food and nutrition: Hunger and food insecurity remain high (around 8–9% undernourished(UN, 2025).</a:t>
            </a: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Inequality and poverty: Extreme poverty remains concentrated in sub‑Saharan Africa and fragile settings (UN, 2025)</a:t>
            </a:r>
          </a:p>
          <a:p>
            <a:endParaRPr lang="en-US" dirty="0"/>
          </a:p>
        </p:txBody>
      </p:sp>
    </p:spTree>
    <p:extLst>
      <p:ext uri="{BB962C8B-B14F-4D97-AF65-F5344CB8AC3E}">
        <p14:creationId xmlns:p14="http://schemas.microsoft.com/office/powerpoint/2010/main" val="1420595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7C8-165C-5513-DB4B-9D840097C545}"/>
              </a:ext>
            </a:extLst>
          </p:cNvPr>
          <p:cNvSpPr>
            <a:spLocks noGrp="1"/>
          </p:cNvSpPr>
          <p:nvPr>
            <p:ph type="title"/>
          </p:nvPr>
        </p:nvSpPr>
        <p:spPr>
          <a:xfrm>
            <a:off x="1092361" y="943337"/>
            <a:ext cx="9261007" cy="1317975"/>
          </a:xfrm>
          <a:noFill/>
        </p:spPr>
        <p:txBody>
          <a:bodyPr anchor="b"/>
          <a:lstStyle/>
          <a:p>
            <a:r>
              <a:rPr lang="en-GB" b="1" dirty="0"/>
              <a:t> </a:t>
            </a:r>
            <a:br>
              <a:rPr lang="en-GB" dirty="0"/>
            </a:br>
            <a:r>
              <a:rPr lang="en-GB" b="1" dirty="0">
                <a:latin typeface="Arial" panose="020B0604020202020204" pitchFamily="34" charset="0"/>
                <a:cs typeface="Arial" panose="020B0604020202020204" pitchFamily="34" charset="0"/>
              </a:rPr>
              <a:t>Theoretical Perspectives</a:t>
            </a:r>
            <a:br>
              <a:rPr lang="en-GB" dirty="0"/>
            </a:br>
            <a:endParaRPr lang="en-US" dirty="0"/>
          </a:p>
        </p:txBody>
      </p:sp>
      <p:sp>
        <p:nvSpPr>
          <p:cNvPr id="3" name="Content Placeholder 2">
            <a:extLst>
              <a:ext uri="{FF2B5EF4-FFF2-40B4-BE49-F238E27FC236}">
                <a16:creationId xmlns:a16="http://schemas.microsoft.com/office/drawing/2014/main" id="{FACE640F-7F5A-BDB7-205D-765FA80B6796}"/>
              </a:ext>
            </a:extLst>
          </p:cNvPr>
          <p:cNvSpPr>
            <a:spLocks noGrp="1"/>
          </p:cNvSpPr>
          <p:nvPr>
            <p:ph sz="half" idx="1"/>
          </p:nvPr>
        </p:nvSpPr>
        <p:spPr>
          <a:xfrm>
            <a:off x="1447028" y="2261313"/>
            <a:ext cx="7607761" cy="3653350"/>
          </a:xfrm>
          <a:noFill/>
        </p:spPr>
        <p:txBody>
          <a:bodyPr>
            <a:normAutofit fontScale="77500" lnSpcReduction="20000"/>
          </a:bodyPr>
          <a:lstStyle/>
          <a:p>
            <a:r>
              <a:rPr lang="en-US" b="1" dirty="0">
                <a:latin typeface="Arial" panose="020B0604020202020204" pitchFamily="34" charset="0"/>
                <a:cs typeface="Arial" panose="020B0604020202020204" pitchFamily="34" charset="0"/>
              </a:rPr>
              <a:t>Multi-Dimensional Integration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 heath perspective advocates redefining prosperity to priories well-being within planetary limits by reducing resource use and the population and enhancing quality of life. However, this perspective acknowledge that human health is influenced by various factors, promoting an integrated approach to sustainability (</a:t>
            </a:r>
            <a:r>
              <a:rPr lang="en-GB" dirty="0">
                <a:latin typeface="Arial" panose="020B0604020202020204" pitchFamily="34" charset="0"/>
                <a:cs typeface="Arial" panose="020B0604020202020204" pitchFamily="34" charset="0"/>
              </a:rPr>
              <a:t>Geiselhart, 2025)</a:t>
            </a:r>
            <a:r>
              <a:rPr lang="en-US" dirty="0">
                <a:latin typeface="Arial" panose="020B0604020202020204" pitchFamily="34" charset="0"/>
                <a:cs typeface="Arial" panose="020B0604020202020204" pitchFamily="34" charset="0"/>
              </a:rPr>
              <a:t>. </a:t>
            </a:r>
          </a:p>
          <a:p>
            <a:r>
              <a:rPr lang="en-US" b="1" dirty="0">
                <a:latin typeface="Arial" panose="020B0604020202020204" pitchFamily="34" charset="0"/>
                <a:cs typeface="Arial" panose="020B0604020202020204" pitchFamily="34" charset="0"/>
              </a:rPr>
              <a:t>Incorporation Ecological Dimensions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It combines scientific evidence wit political and social structures recognizing social justice, equality ecological stewardship as key determinations of health (</a:t>
            </a:r>
            <a:r>
              <a:rPr lang="en-GB" dirty="0">
                <a:latin typeface="Arial" panose="020B0604020202020204" pitchFamily="34" charset="0"/>
                <a:cs typeface="Arial" panose="020B0604020202020204" pitchFamily="34" charset="0"/>
              </a:rPr>
              <a:t>Geiselhart, 2025)</a:t>
            </a:r>
            <a:r>
              <a:rPr lang="en-US"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It encourages inclusive, democratic deliberation and integration of diverse cultural perspective, including indigenous knowledge (</a:t>
            </a:r>
            <a:r>
              <a:rPr lang="en-GB" dirty="0">
                <a:latin typeface="Arial" panose="020B0604020202020204" pitchFamily="34" charset="0"/>
                <a:cs typeface="Arial" panose="020B0604020202020204" pitchFamily="34" charset="0"/>
              </a:rPr>
              <a:t>Geiselhart, 2025)</a:t>
            </a:r>
            <a:r>
              <a:rPr lang="en-US"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Health is contextualised within a border environment framework. Issues like food security, environmental health  revealing systematic inequalities (Milliron, B. </a:t>
            </a:r>
            <a:r>
              <a:rPr lang="en-GB" dirty="0" err="1">
                <a:latin typeface="Arial" panose="020B0604020202020204" pitchFamily="34" charset="0"/>
                <a:cs typeface="Arial" panose="020B0604020202020204" pitchFamily="34" charset="0"/>
              </a:rPr>
              <a:t>Zegans</a:t>
            </a:r>
            <a:r>
              <a:rPr lang="en-GB" dirty="0">
                <a:latin typeface="Arial" panose="020B0604020202020204" pitchFamily="34" charset="0"/>
                <a:cs typeface="Arial" panose="020B0604020202020204" pitchFamily="34" charset="0"/>
              </a:rPr>
              <a:t>, and Deutsch, 2025).</a:t>
            </a:r>
          </a:p>
          <a:p>
            <a:endParaRPr lang="en-US" dirty="0"/>
          </a:p>
          <a:p>
            <a:endParaRPr lang="en-US" dirty="0"/>
          </a:p>
        </p:txBody>
      </p:sp>
    </p:spTree>
    <p:extLst>
      <p:ext uri="{BB962C8B-B14F-4D97-AF65-F5344CB8AC3E}">
        <p14:creationId xmlns:p14="http://schemas.microsoft.com/office/powerpoint/2010/main" val="3054086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61CC16-17FE-0648-0F43-EAF814B695E7}"/>
              </a:ext>
            </a:extLst>
          </p:cNvPr>
          <p:cNvSpPr>
            <a:spLocks noGrp="1"/>
          </p:cNvSpPr>
          <p:nvPr>
            <p:ph type="title"/>
          </p:nvPr>
        </p:nvSpPr>
        <p:spPr>
          <a:xfrm>
            <a:off x="1616599" y="854135"/>
            <a:ext cx="8958805" cy="743434"/>
          </a:xfrm>
        </p:spPr>
        <p:txBody>
          <a:bodyPr anchor="b">
            <a:normAutofit fontScale="90000"/>
          </a:bodyPr>
          <a:lstStyle/>
          <a:p>
            <a:r>
              <a:rPr lang="en-GB" sz="2300" b="1" dirty="0"/>
              <a:t> </a:t>
            </a:r>
            <a:br>
              <a:rPr lang="en-GB" sz="2300" dirty="0"/>
            </a:br>
            <a:r>
              <a:rPr lang="en-GB" sz="4000" b="1" dirty="0">
                <a:latin typeface="Arial" panose="020B0604020202020204" pitchFamily="34" charset="0"/>
                <a:cs typeface="Arial" panose="020B0604020202020204" pitchFamily="34" charset="0"/>
              </a:rPr>
              <a:t>Policy and Governance</a:t>
            </a:r>
            <a:br>
              <a:rPr lang="en-GB" sz="2300" dirty="0"/>
            </a:br>
            <a:endParaRPr lang="en-US" sz="2300" dirty="0"/>
          </a:p>
        </p:txBody>
      </p:sp>
      <p:sp>
        <p:nvSpPr>
          <p:cNvPr id="14" name="Subtitle 13">
            <a:extLst>
              <a:ext uri="{FF2B5EF4-FFF2-40B4-BE49-F238E27FC236}">
                <a16:creationId xmlns:a16="http://schemas.microsoft.com/office/drawing/2014/main" id="{43EF6EE1-731F-12B6-CB93-FA4A14E509F7}"/>
              </a:ext>
            </a:extLst>
          </p:cNvPr>
          <p:cNvSpPr>
            <a:spLocks noGrp="1"/>
          </p:cNvSpPr>
          <p:nvPr>
            <p:ph sz="half" idx="14"/>
          </p:nvPr>
        </p:nvSpPr>
        <p:spPr>
          <a:xfrm>
            <a:off x="1616599" y="1738859"/>
            <a:ext cx="8958804" cy="4060055"/>
          </a:xfrm>
        </p:spPr>
        <p:txBody>
          <a:bodyPr>
            <a:normAutofit fontScale="92500" lnSpcReduction="10000"/>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The NHS Long Term Plan and international prevention policy emphases prevention and population health to reduce chronic disease (NHS, 2025)</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According to NHS (2025) 10-yeare plan for England: fit for the future , the plan aims for holistic care, </a:t>
            </a:r>
            <a:r>
              <a:rPr lang="en-US" sz="1400" dirty="0" err="1">
                <a:latin typeface="Arial" panose="020B0604020202020204" pitchFamily="34" charset="0"/>
                <a:cs typeface="Arial" panose="020B0604020202020204" pitchFamily="34" charset="0"/>
              </a:rPr>
              <a:t>emphasing</a:t>
            </a:r>
            <a:r>
              <a:rPr lang="en-US" sz="1400" dirty="0">
                <a:latin typeface="Arial" panose="020B0604020202020204" pitchFamily="34" charset="0"/>
                <a:cs typeface="Arial" panose="020B0604020202020204" pitchFamily="34" charset="0"/>
              </a:rPr>
              <a:t> prevention, mental health, technology, and equality challenges.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NHS promotes the T2DR program for type 2 Diabetes (NHS,2024)</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Health and Care Act 2022 encourages collaboration between NHS, local governments, and other agencies to improve health and reduce inequalities </a:t>
            </a:r>
            <a:r>
              <a:rPr lang="en-GB" sz="1400" dirty="0">
                <a:latin typeface="Arial" panose="020B0604020202020204" pitchFamily="34" charset="0"/>
                <a:cs typeface="Arial" panose="020B0604020202020204" pitchFamily="34" charset="0"/>
              </a:rPr>
              <a:t>(Legistlation.Gov.UK, 2022)</a:t>
            </a:r>
          </a:p>
          <a:p>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Challenges:</a:t>
            </a:r>
            <a:endParaRPr lang="en-GB" sz="14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Funding constraints and competing priorities can limit scale-up of preventative initiatives (The King’s Fund,2022). </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Structural barriers to consistent policy implementation across regions The King’s Fund (2022)</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NHS alone can’t drive the prevention; broader collaboration with schools and businesses is essential (Gov.UK, 2025)</a:t>
            </a:r>
          </a:p>
          <a:p>
            <a:pPr marL="285750" lvl="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endParaRPr lang="en-GB" sz="1300" dirty="0"/>
          </a:p>
          <a:p>
            <a:endParaRPr lang="en-US" sz="1300" dirty="0"/>
          </a:p>
        </p:txBody>
      </p:sp>
    </p:spTree>
    <p:extLst>
      <p:ext uri="{BB962C8B-B14F-4D97-AF65-F5344CB8AC3E}">
        <p14:creationId xmlns:p14="http://schemas.microsoft.com/office/powerpoint/2010/main" val="2191925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838200" y="266219"/>
            <a:ext cx="10389243" cy="1208620"/>
          </a:xfrm>
          <a:noFill/>
        </p:spPr>
        <p:txBody>
          <a:bodyPr anchor="ctr">
            <a:noAutofit/>
          </a:bodyPr>
          <a:lstStyle/>
          <a:p>
            <a:pPr algn="ctr"/>
            <a:r>
              <a:rPr lang="en-GB" b="1" dirty="0">
                <a:latin typeface="Arial" panose="020B0604020202020204" pitchFamily="34" charset="0"/>
                <a:cs typeface="Arial" panose="020B0604020202020204" pitchFamily="34" charset="0"/>
              </a:rPr>
              <a:t>Service delivery</a:t>
            </a:r>
            <a:br>
              <a:rPr lang="en-GB" dirty="0"/>
            </a:br>
            <a:endParaRPr lang="en-US" dirty="0"/>
          </a:p>
        </p:txBody>
      </p:sp>
      <p:sp>
        <p:nvSpPr>
          <p:cNvPr id="5" name="Table Placeholder 4">
            <a:extLst>
              <a:ext uri="{FF2B5EF4-FFF2-40B4-BE49-F238E27FC236}">
                <a16:creationId xmlns:a16="http://schemas.microsoft.com/office/drawing/2014/main" id="{80C71DDB-72B4-E3F1-6FAF-00763BB7C866}"/>
              </a:ext>
            </a:extLst>
          </p:cNvPr>
          <p:cNvSpPr>
            <a:spLocks noGrp="1"/>
          </p:cNvSpPr>
          <p:nvPr>
            <p:ph type="tbl" sz="quarter" idx="13"/>
          </p:nvPr>
        </p:nvSpPr>
        <p:spPr>
          <a:xfrm>
            <a:off x="995889" y="1474839"/>
            <a:ext cx="7614959" cy="4321801"/>
          </a:xfrm>
          <a:solidFill>
            <a:schemeClr val="accent6">
              <a:lumMod val="10000"/>
              <a:lumOff val="90000"/>
            </a:schemeClr>
          </a:solidFill>
        </p:spPr>
        <p:txBody>
          <a:bodyPr>
            <a:normAutofit/>
          </a:bodyPr>
          <a:lstStyle/>
          <a:p>
            <a:pPr marL="0" indent="0">
              <a:buNone/>
            </a:pPr>
            <a:r>
              <a:rPr lang="en-GB" sz="1600" b="1" dirty="0">
                <a:latin typeface="Arial" panose="020B0604020202020204" pitchFamily="34" charset="0"/>
                <a:cs typeface="Arial" panose="020B0604020202020204" pitchFamily="34" charset="0"/>
              </a:rPr>
              <a:t>Wellness programmes:</a:t>
            </a:r>
          </a:p>
          <a:p>
            <a:r>
              <a:rPr lang="en-GB" sz="1600" dirty="0">
                <a:latin typeface="Arial" panose="020B0604020202020204" pitchFamily="34" charset="0"/>
                <a:cs typeface="Arial" panose="020B0604020202020204" pitchFamily="34" charset="0"/>
              </a:rPr>
              <a:t>Promote prevention and healthy lifestyle ( exercise, nutrition, mental health) (NHS,2026).</a:t>
            </a:r>
          </a:p>
          <a:p>
            <a:pPr marL="0" indent="0">
              <a:buNone/>
            </a:pPr>
            <a:r>
              <a:rPr lang="en-GB" sz="1600" b="1" dirty="0">
                <a:latin typeface="Arial" panose="020B0604020202020204" pitchFamily="34" charset="0"/>
                <a:cs typeface="Arial" panose="020B0604020202020204" pitchFamily="34" charset="0"/>
              </a:rPr>
              <a:t>Telehealth:  </a:t>
            </a:r>
          </a:p>
          <a:p>
            <a:r>
              <a:rPr lang="en-GB" sz="1600" dirty="0">
                <a:latin typeface="Arial" panose="020B0604020202020204" pitchFamily="34" charset="0"/>
                <a:cs typeface="Arial" panose="020B0604020202020204" pitchFamily="34" charset="0"/>
              </a:rPr>
              <a:t>Online consultation in health care using digital technology (NHS,2025)</a:t>
            </a:r>
          </a:p>
          <a:p>
            <a:pPr marL="0" indent="0">
              <a:buNone/>
            </a:pPr>
            <a:r>
              <a:rPr lang="en-GB" sz="1600" b="1" dirty="0">
                <a:latin typeface="Arial" panose="020B0604020202020204" pitchFamily="34" charset="0"/>
                <a:cs typeface="Arial" panose="020B0604020202020204" pitchFamily="34" charset="0"/>
              </a:rPr>
              <a:t>Community health initiative: </a:t>
            </a:r>
          </a:p>
          <a:p>
            <a:r>
              <a:rPr lang="en-GB" sz="1600" dirty="0">
                <a:latin typeface="Arial" panose="020B0604020202020204" pitchFamily="34" charset="0"/>
                <a:cs typeface="Arial" panose="020B0604020202020204" pitchFamily="34" charset="0"/>
              </a:rPr>
              <a:t>Promote health and wellbeing or reduce health inequalities in a community setting </a:t>
            </a:r>
          </a:p>
          <a:p>
            <a:pPr marL="0" indent="0">
              <a:buNone/>
            </a:pPr>
            <a:r>
              <a:rPr lang="en-GB" sz="1600" b="1" dirty="0">
                <a:latin typeface="Arial" panose="020B0604020202020204" pitchFamily="34" charset="0"/>
                <a:cs typeface="Arial" panose="020B0604020202020204" pitchFamily="34" charset="0"/>
              </a:rPr>
              <a:t>Integrated Care Services:</a:t>
            </a:r>
          </a:p>
          <a:p>
            <a:r>
              <a:rPr lang="en-GB" sz="1600" dirty="0">
                <a:latin typeface="Arial" panose="020B0604020202020204" pitchFamily="34" charset="0"/>
                <a:cs typeface="Arial" panose="020B0604020202020204" pitchFamily="34" charset="0"/>
              </a:rPr>
              <a:t>ICS are partnership with NHS, local authorities and other organisation. They plan services and improve health inequalities across geographic areas (The King’s Fund, 2022).</a:t>
            </a:r>
          </a:p>
        </p:txBody>
      </p:sp>
      <p:pic>
        <p:nvPicPr>
          <p:cNvPr id="11" name="Picture 10">
            <a:extLst>
              <a:ext uri="{FF2B5EF4-FFF2-40B4-BE49-F238E27FC236}">
                <a16:creationId xmlns:a16="http://schemas.microsoft.com/office/drawing/2014/main" id="{BFBC54C8-08CC-2CDE-FE4C-1926FB5779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0849" y="1474839"/>
            <a:ext cx="2993424" cy="1727040"/>
          </a:xfrm>
          <a:prstGeom prst="rect">
            <a:avLst/>
          </a:prstGeom>
        </p:spPr>
      </p:pic>
      <p:pic>
        <p:nvPicPr>
          <p:cNvPr id="13" name="Picture 12">
            <a:extLst>
              <a:ext uri="{FF2B5EF4-FFF2-40B4-BE49-F238E27FC236}">
                <a16:creationId xmlns:a16="http://schemas.microsoft.com/office/drawing/2014/main" id="{4063BB7E-1C3A-4D43-BEB8-D37DCF81E3B0}"/>
              </a:ext>
            </a:extLst>
          </p:cNvPr>
          <p:cNvPicPr>
            <a:picLocks noChangeAspect="1"/>
          </p:cNvPicPr>
          <p:nvPr/>
        </p:nvPicPr>
        <p:blipFill>
          <a:blip r:embed="rId3"/>
          <a:stretch>
            <a:fillRect/>
          </a:stretch>
        </p:blipFill>
        <p:spPr>
          <a:xfrm>
            <a:off x="8610849" y="3222002"/>
            <a:ext cx="3114119" cy="1880940"/>
          </a:xfrm>
          <a:prstGeom prst="rect">
            <a:avLst/>
          </a:prstGeom>
        </p:spPr>
      </p:pic>
      <p:sp>
        <p:nvSpPr>
          <p:cNvPr id="14" name="TextBox 13">
            <a:extLst>
              <a:ext uri="{FF2B5EF4-FFF2-40B4-BE49-F238E27FC236}">
                <a16:creationId xmlns:a16="http://schemas.microsoft.com/office/drawing/2014/main" id="{3C078669-22A8-6B86-61D8-FAABA5A7CDB2}"/>
              </a:ext>
            </a:extLst>
          </p:cNvPr>
          <p:cNvSpPr txBox="1"/>
          <p:nvPr/>
        </p:nvSpPr>
        <p:spPr>
          <a:xfrm>
            <a:off x="8996516" y="5294671"/>
            <a:ext cx="2230927" cy="369332"/>
          </a:xfrm>
          <a:prstGeom prst="rect">
            <a:avLst/>
          </a:prstGeom>
          <a:noFill/>
        </p:spPr>
        <p:txBody>
          <a:bodyPr wrap="square" rtlCol="0">
            <a:spAutoFit/>
          </a:bodyPr>
          <a:lstStyle/>
          <a:p>
            <a:r>
              <a:rPr lang="en-GB" dirty="0"/>
              <a:t>(Nice, 2026)</a:t>
            </a:r>
          </a:p>
        </p:txBody>
      </p:sp>
    </p:spTree>
    <p:extLst>
      <p:ext uri="{BB962C8B-B14F-4D97-AF65-F5344CB8AC3E}">
        <p14:creationId xmlns:p14="http://schemas.microsoft.com/office/powerpoint/2010/main" val="1956697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30A76-B788-B363-104E-266B7C7F7208}"/>
              </a:ext>
            </a:extLst>
          </p:cNvPr>
          <p:cNvSpPr>
            <a:spLocks noGrp="1"/>
          </p:cNvSpPr>
          <p:nvPr>
            <p:ph type="title"/>
          </p:nvPr>
        </p:nvSpPr>
        <p:spPr>
          <a:xfrm>
            <a:off x="1073070" y="398206"/>
            <a:ext cx="10047214" cy="1460091"/>
          </a:xfrm>
          <a:noFill/>
        </p:spPr>
        <p:txBody>
          <a:bodyPr/>
          <a:lstStyle/>
          <a:p>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UK case study: Integrated Services in Teesside</a:t>
            </a:r>
            <a:br>
              <a:rPr lang="en-GB" sz="2800" dirty="0"/>
            </a:br>
            <a:endParaRPr lang="en-US" sz="2800" dirty="0"/>
          </a:p>
        </p:txBody>
      </p:sp>
      <p:sp>
        <p:nvSpPr>
          <p:cNvPr id="3" name="Content Placeholder 2">
            <a:extLst>
              <a:ext uri="{FF2B5EF4-FFF2-40B4-BE49-F238E27FC236}">
                <a16:creationId xmlns:a16="http://schemas.microsoft.com/office/drawing/2014/main" id="{05948542-FCE1-3AE6-C6C9-17975609DF70}"/>
              </a:ext>
            </a:extLst>
          </p:cNvPr>
          <p:cNvSpPr>
            <a:spLocks noGrp="1"/>
          </p:cNvSpPr>
          <p:nvPr>
            <p:ph sz="half" idx="1"/>
          </p:nvPr>
        </p:nvSpPr>
        <p:spPr>
          <a:xfrm>
            <a:off x="1423687" y="1858297"/>
            <a:ext cx="5382228" cy="3905895"/>
          </a:xfrm>
          <a:noFill/>
        </p:spPr>
        <p:txBody>
          <a:bodyPr vert="horz" lIns="91440" tIns="45720" rIns="91440" bIns="45720" rtlCol="0" anchor="t">
            <a:noAutofit/>
          </a:bodyPr>
          <a:lstStyle/>
          <a:p>
            <a:pPr lvl="1"/>
            <a:r>
              <a:rPr lang="en-US" sz="1600" b="1" dirty="0">
                <a:latin typeface="Arial" panose="020B0604020202020204" pitchFamily="34" charset="0"/>
                <a:cs typeface="Arial" panose="020B0604020202020204" pitchFamily="34" charset="0"/>
              </a:rPr>
              <a:t>Sexual Services </a:t>
            </a:r>
            <a:r>
              <a:rPr lang="en-US" sz="1600" dirty="0">
                <a:latin typeface="Arial" panose="020B0604020202020204" pitchFamily="34" charset="0"/>
                <a:cs typeface="Arial" panose="020B0604020202020204" pitchFamily="34" charset="0"/>
              </a:rPr>
              <a:t>in Teesside are collaboratively commissioned by a prime provider, involving four local authorities, two CCGs, and  NHS England. This collaboration enhances access to services and archives cost saving, with high user satisfaction in “Frends and Family” test </a:t>
            </a:r>
            <a:r>
              <a:rPr lang="en-GB" sz="1600" dirty="0">
                <a:latin typeface="Arial" panose="020B0604020202020204" pitchFamily="34" charset="0"/>
                <a:cs typeface="Arial" panose="020B0604020202020204" pitchFamily="34" charset="0"/>
              </a:rPr>
              <a:t>(Gov.UK, 2022) </a:t>
            </a:r>
            <a:endParaRPr lang="en-US" sz="1600" dirty="0">
              <a:latin typeface="Arial" panose="020B0604020202020204" pitchFamily="34" charset="0"/>
              <a:cs typeface="Arial" panose="020B0604020202020204" pitchFamily="34" charset="0"/>
            </a:endParaRPr>
          </a:p>
          <a:p>
            <a:pPr lvl="1"/>
            <a:r>
              <a:rPr lang="en-US" sz="1600" b="1" dirty="0">
                <a:latin typeface="Arial" panose="020B0604020202020204" pitchFamily="34" charset="0"/>
                <a:cs typeface="Arial" panose="020B0604020202020204" pitchFamily="34" charset="0"/>
              </a:rPr>
              <a:t>Focus on youth and Prevention </a:t>
            </a:r>
            <a:r>
              <a:rPr lang="en-US" sz="1600" dirty="0">
                <a:latin typeface="Arial" panose="020B0604020202020204" pitchFamily="34" charset="0"/>
                <a:cs typeface="Arial" panose="020B0604020202020204" pitchFamily="34" charset="0"/>
              </a:rPr>
              <a:t>like sexual health, chlamydia screening, youth-friendly services, contraception access, and HIV prevention </a:t>
            </a:r>
            <a:r>
              <a:rPr lang="en-GB" sz="1600" dirty="0">
                <a:latin typeface="Arial" panose="020B0604020202020204" pitchFamily="34" charset="0"/>
                <a:cs typeface="Arial" panose="020B0604020202020204" pitchFamily="34" charset="0"/>
              </a:rPr>
              <a:t>(Gov.UK, 2022) </a:t>
            </a:r>
            <a:endParaRPr lang="en-US" sz="1600" dirty="0">
              <a:latin typeface="Arial" panose="020B0604020202020204" pitchFamily="34" charset="0"/>
              <a:cs typeface="Arial" panose="020B0604020202020204" pitchFamily="34" charset="0"/>
            </a:endParaRPr>
          </a:p>
          <a:p>
            <a:pPr lvl="1"/>
            <a:r>
              <a:rPr lang="en-US" sz="1600" b="1" dirty="0">
                <a:latin typeface="Arial" panose="020B0604020202020204" pitchFamily="34" charset="0"/>
                <a:cs typeface="Arial" panose="020B0604020202020204" pitchFamily="34" charset="0"/>
              </a:rPr>
              <a:t>Monitoring and Equity</a:t>
            </a:r>
            <a:r>
              <a:rPr lang="en-US" sz="1600" dirty="0">
                <a:latin typeface="Arial" panose="020B0604020202020204" pitchFamily="34" charset="0"/>
                <a:cs typeface="Arial" panose="020B0604020202020204" pitchFamily="34" charset="0"/>
              </a:rPr>
              <a:t>: using equity measures, ensuring outcomes at the brough level with universally shared metrics for comprehensive evaluation and improvement </a:t>
            </a:r>
            <a:r>
              <a:rPr lang="en-GB" sz="1600" dirty="0">
                <a:latin typeface="Arial" panose="020B0604020202020204" pitchFamily="34" charset="0"/>
                <a:cs typeface="Arial" panose="020B0604020202020204" pitchFamily="34" charset="0"/>
              </a:rPr>
              <a:t>(Gov.UK, 2022) </a:t>
            </a:r>
            <a:r>
              <a:rPr lang="en-US" sz="1600" dirty="0">
                <a:latin typeface="Arial" panose="020B0604020202020204" pitchFamily="34" charset="0"/>
                <a:cs typeface="Arial" panose="020B0604020202020204" pitchFamily="34" charset="0"/>
              </a:rPr>
              <a:t>.</a:t>
            </a:r>
          </a:p>
        </p:txBody>
      </p:sp>
      <p:pic>
        <p:nvPicPr>
          <p:cNvPr id="1026" name="Picture 2">
            <a:extLst>
              <a:ext uri="{FF2B5EF4-FFF2-40B4-BE49-F238E27FC236}">
                <a16:creationId xmlns:a16="http://schemas.microsoft.com/office/drawing/2014/main" id="{AD8C6D11-C468-7C44-A1E0-01968BAA5E7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805915" y="1858297"/>
            <a:ext cx="4313015" cy="3756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4246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BDA0F98-9E13-23F1-D99B-B64CAC4DA245}"/>
              </a:ext>
            </a:extLst>
          </p:cNvPr>
          <p:cNvSpPr txBox="1"/>
          <p:nvPr/>
        </p:nvSpPr>
        <p:spPr>
          <a:xfrm>
            <a:off x="840659" y="0"/>
            <a:ext cx="10441858" cy="646331"/>
          </a:xfrm>
          <a:prstGeom prst="rect">
            <a:avLst/>
          </a:prstGeom>
          <a:solidFill>
            <a:schemeClr val="bg1"/>
          </a:solidFill>
          <a:ln>
            <a:solidFill>
              <a:schemeClr val="accent1"/>
            </a:solidFill>
          </a:ln>
        </p:spPr>
        <p:txBody>
          <a:bodyPr wrap="square" rtlCol="0">
            <a:spAutoFit/>
          </a:bodyPr>
          <a:lstStyle/>
          <a:p>
            <a:pPr lvl="0" algn="ctr"/>
            <a:r>
              <a:rPr lang="en-GB" sz="3600" b="1" dirty="0">
                <a:latin typeface="Arial" panose="020B0604020202020204" pitchFamily="34" charset="0"/>
                <a:cs typeface="Arial" panose="020B0604020202020204" pitchFamily="34" charset="0"/>
              </a:rPr>
              <a:t>Public Health Initiatives:</a:t>
            </a:r>
            <a:endParaRPr lang="en-GB" sz="36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2763DDC-99C9-47E3-8F1E-9A9919F959F2}"/>
              </a:ext>
            </a:extLst>
          </p:cNvPr>
          <p:cNvSpPr txBox="1"/>
          <p:nvPr/>
        </p:nvSpPr>
        <p:spPr>
          <a:xfrm>
            <a:off x="840659" y="1076632"/>
            <a:ext cx="10441858" cy="5416868"/>
          </a:xfrm>
          <a:prstGeom prst="rect">
            <a:avLst/>
          </a:prstGeom>
          <a:solidFill>
            <a:schemeClr val="bg1"/>
          </a:solidFill>
        </p:spPr>
        <p:txBody>
          <a:bodyPr wrap="square" rtlCol="0">
            <a:spAutoFit/>
          </a:bodyPr>
          <a:lstStyle/>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Promotion of healthy Lifestyle and Environments</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Campaigns focus on education, access, skill-building, and policy changes to support healthier living (Lee and </a:t>
            </a:r>
            <a:r>
              <a:rPr lang="en-GB" sz="1600" dirty="0" err="1">
                <a:latin typeface="Arial" panose="020B0604020202020204" pitchFamily="34" charset="0"/>
                <a:cs typeface="Arial" panose="020B0604020202020204" pitchFamily="34" charset="0"/>
              </a:rPr>
              <a:t>Hammant</a:t>
            </a:r>
            <a:r>
              <a:rPr lang="en-GB" sz="1600" dirty="0">
                <a:latin typeface="Arial" panose="020B0604020202020204" pitchFamily="34" charset="0"/>
                <a:cs typeface="Arial" panose="020B0604020202020204" pitchFamily="34" charset="0"/>
              </a:rPr>
              <a:t>, 2023).</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Implement structured programs like Couch-to-5k to develop skills and habits, and host inclusive ,low-cost events to encourage sustained physical activity and community connections (Relph et al. 2023).</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Impact of public campaigns on Social Wellbeing</a:t>
            </a:r>
          </a:p>
          <a:p>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Initiatives improves health outcomes, reduce inequalities, strengthen community capacity, and offer economic support (Lee and </a:t>
            </a:r>
            <a:r>
              <a:rPr lang="en-GB" sz="1600" dirty="0" err="1">
                <a:latin typeface="Arial" panose="020B0604020202020204" pitchFamily="34" charset="0"/>
                <a:cs typeface="Arial" panose="020B0604020202020204" pitchFamily="34" charset="0"/>
              </a:rPr>
              <a:t>Hammant</a:t>
            </a:r>
            <a:r>
              <a:rPr lang="en-GB" sz="1600" dirty="0">
                <a:latin typeface="Arial" panose="020B0604020202020204" pitchFamily="34" charset="0"/>
                <a:cs typeface="Arial" panose="020B0604020202020204" pitchFamily="34" charset="0"/>
              </a:rPr>
              <a:t>, 2023).</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Support physical activity guidelines to enhance fitness, confidence, and mental health wellbeing, promoting inclusivity and accessibly to benefit diverse groups (Relph et al. 2023).</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04630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90FF81-BB5F-1CB1-8BF7-076C1E2ADC2B}"/>
              </a:ext>
            </a:extLst>
          </p:cNvPr>
          <p:cNvSpPr txBox="1"/>
          <p:nvPr/>
        </p:nvSpPr>
        <p:spPr>
          <a:xfrm>
            <a:off x="1578077" y="648929"/>
            <a:ext cx="9055510" cy="923330"/>
          </a:xfrm>
          <a:prstGeom prst="rect">
            <a:avLst/>
          </a:prstGeom>
          <a:solidFill>
            <a:schemeClr val="bg1"/>
          </a:solidFill>
          <a:ln>
            <a:solidFill>
              <a:schemeClr val="accent1"/>
            </a:solidFill>
          </a:ln>
        </p:spPr>
        <p:txBody>
          <a:bodyPr wrap="square" rtlCol="0">
            <a:spAutoFit/>
          </a:bodyPr>
          <a:lstStyle/>
          <a:p>
            <a:pPr algn="ctr"/>
            <a:r>
              <a:rPr lang="en-GB" sz="3600" b="1" dirty="0">
                <a:latin typeface="Arial" panose="020B0604020202020204" pitchFamily="34" charset="0"/>
                <a:cs typeface="Arial" panose="020B0604020202020204" pitchFamily="34" charset="0"/>
              </a:rPr>
              <a:t>Equity and Access</a:t>
            </a:r>
            <a:endParaRPr lang="en-GB" sz="3600" dirty="0">
              <a:latin typeface="Arial" panose="020B0604020202020204" pitchFamily="34" charset="0"/>
              <a:cs typeface="Arial" panose="020B0604020202020204" pitchFamily="34" charset="0"/>
            </a:endParaRPr>
          </a:p>
          <a:p>
            <a:pPr algn="ctr"/>
            <a:endParaRPr lang="en-GB" dirty="0"/>
          </a:p>
        </p:txBody>
      </p:sp>
      <p:sp>
        <p:nvSpPr>
          <p:cNvPr id="5" name="TextBox 4">
            <a:extLst>
              <a:ext uri="{FF2B5EF4-FFF2-40B4-BE49-F238E27FC236}">
                <a16:creationId xmlns:a16="http://schemas.microsoft.com/office/drawing/2014/main" id="{4B027D2A-9627-3775-FD2D-EDF5910A74A4}"/>
              </a:ext>
            </a:extLst>
          </p:cNvPr>
          <p:cNvSpPr txBox="1"/>
          <p:nvPr/>
        </p:nvSpPr>
        <p:spPr>
          <a:xfrm>
            <a:off x="1568245" y="1755058"/>
            <a:ext cx="9055510" cy="3570208"/>
          </a:xfrm>
          <a:prstGeom prst="rect">
            <a:avLst/>
          </a:prstGeom>
          <a:solidFill>
            <a:schemeClr val="accent5"/>
          </a:solidFill>
        </p:spPr>
        <p:txBody>
          <a:bodyPr wrap="square" rtlCol="0">
            <a:spAutoFit/>
          </a:bodyPr>
          <a:lstStyle/>
          <a:p>
            <a:pPr marL="285750" lvl="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lvl="0"/>
            <a:endParaRPr lang="en-GB" sz="1600" dirty="0">
              <a:latin typeface="Arial" panose="020B0604020202020204" pitchFamily="34" charset="0"/>
              <a:cs typeface="Arial" panose="020B0604020202020204" pitchFamily="34" charset="0"/>
            </a:endParaRPr>
          </a:p>
          <a:p>
            <a:pPr lvl="0"/>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Disparities in healthcare access and quality are significant, with efforts focused on engagement with underserved populations and addressing digital exclusion (NHS, 2026).</a:t>
            </a: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Initiatives to reduce inequalities include restoring NHS services inclusively, enhancing leadership, and launching the Core20PLUS5 framework to target key groups and clinical areas (NHS, 2026).</a:t>
            </a:r>
          </a:p>
          <a:p>
            <a:endParaRPr lang="en-GB" dirty="0"/>
          </a:p>
        </p:txBody>
      </p:sp>
    </p:spTree>
    <p:extLst>
      <p:ext uri="{BB962C8B-B14F-4D97-AF65-F5344CB8AC3E}">
        <p14:creationId xmlns:p14="http://schemas.microsoft.com/office/powerpoint/2010/main" val="1188631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8A73E-F262-3711-0FF3-BA38498BCB0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Conclusion</a:t>
            </a:r>
          </a:p>
        </p:txBody>
      </p:sp>
      <p:sp>
        <p:nvSpPr>
          <p:cNvPr id="3" name="Table Placeholder 2">
            <a:extLst>
              <a:ext uri="{FF2B5EF4-FFF2-40B4-BE49-F238E27FC236}">
                <a16:creationId xmlns:a16="http://schemas.microsoft.com/office/drawing/2014/main" id="{22DAC0EC-BB48-D31F-FD87-D7772C4556B4}"/>
              </a:ext>
            </a:extLst>
          </p:cNvPr>
          <p:cNvSpPr>
            <a:spLocks noGrp="1"/>
          </p:cNvSpPr>
          <p:nvPr>
            <p:ph type="tbl" sz="quarter" idx="13"/>
          </p:nvPr>
        </p:nvSpPr>
        <p:spPr/>
        <p:txBody>
          <a:bodyPr>
            <a:normAutofit/>
          </a:bodyPr>
          <a:lstStyle/>
          <a:p>
            <a:r>
              <a:rPr lang="en-GB" sz="2000" dirty="0">
                <a:latin typeface="Arial" panose="020B0604020202020204" pitchFamily="34" charset="0"/>
                <a:cs typeface="Arial" panose="020B0604020202020204" pitchFamily="34" charset="0"/>
              </a:rPr>
              <a:t>This presentation examination how health, wellbeing, and sustainable development intersect in the health and social care sector, impacting service delivery.</a:t>
            </a:r>
          </a:p>
          <a:p>
            <a:r>
              <a:rPr lang="en-GB" sz="2000" dirty="0">
                <a:latin typeface="Arial" panose="020B0604020202020204" pitchFamily="34" charset="0"/>
                <a:cs typeface="Arial" panose="020B0604020202020204" pitchFamily="34" charset="0"/>
              </a:rPr>
              <a:t> It emphasises a holistic approach to health, supporting physical, mental, emotional, and social wellbeing</a:t>
            </a:r>
          </a:p>
          <a:p>
            <a:r>
              <a:rPr lang="en-GB" sz="2000" dirty="0">
                <a:latin typeface="Arial" panose="020B0604020202020204" pitchFamily="34" charset="0"/>
                <a:cs typeface="Arial" panose="020B0604020202020204" pitchFamily="34" charset="0"/>
              </a:rPr>
              <a:t>Sustainable development aligns with global goals, focusing on current and future needs. Strategies include integrating health into policies, prevention, and holistic care. </a:t>
            </a:r>
          </a:p>
          <a:p>
            <a:r>
              <a:rPr lang="en-GB" sz="2000" dirty="0">
                <a:latin typeface="Arial" panose="020B0604020202020204" pitchFamily="34" charset="0"/>
                <a:cs typeface="Arial" panose="020B0604020202020204" pitchFamily="34" charset="0"/>
              </a:rPr>
              <a:t>Theorical models foster person-</a:t>
            </a:r>
            <a:r>
              <a:rPr lang="en-GB" sz="2000" dirty="0" err="1">
                <a:latin typeface="Arial" panose="020B0604020202020204" pitchFamily="34" charset="0"/>
                <a:cs typeface="Arial" panose="020B0604020202020204" pitchFamily="34" charset="0"/>
              </a:rPr>
              <a:t>centerd</a:t>
            </a:r>
            <a:r>
              <a:rPr lang="en-GB" sz="2000" dirty="0">
                <a:latin typeface="Arial" panose="020B0604020202020204" pitchFamily="34" charset="0"/>
                <a:cs typeface="Arial" panose="020B0604020202020204" pitchFamily="34" charset="0"/>
              </a:rPr>
              <a:t> care and collaboration.</a:t>
            </a:r>
          </a:p>
          <a:p>
            <a:r>
              <a:rPr lang="en-GB" sz="2000" dirty="0">
                <a:latin typeface="Arial" panose="020B0604020202020204" pitchFamily="34" charset="0"/>
                <a:cs typeface="Arial" panose="020B0604020202020204" pitchFamily="34" charset="0"/>
              </a:rPr>
              <a:t> Policies aim to improve health and reduce disparities, targeting underserved populations to enhance  equity and access in health care practices.</a:t>
            </a:r>
          </a:p>
          <a:p>
            <a:endParaRPr lang="en-GB" dirty="0"/>
          </a:p>
        </p:txBody>
      </p:sp>
    </p:spTree>
    <p:extLst>
      <p:ext uri="{BB962C8B-B14F-4D97-AF65-F5344CB8AC3E}">
        <p14:creationId xmlns:p14="http://schemas.microsoft.com/office/powerpoint/2010/main" val="2616721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CB9F855-1F8B-1238-E40C-429BB82793DF}"/>
              </a:ext>
            </a:extLst>
          </p:cNvPr>
          <p:cNvSpPr txBox="1"/>
          <p:nvPr/>
        </p:nvSpPr>
        <p:spPr>
          <a:xfrm>
            <a:off x="132735" y="0"/>
            <a:ext cx="11887200" cy="5770811"/>
          </a:xfrm>
          <a:prstGeom prst="rect">
            <a:avLst/>
          </a:prstGeom>
          <a:solidFill>
            <a:schemeClr val="accent5"/>
          </a:solidFill>
        </p:spPr>
        <p:txBody>
          <a:bodyPr wrap="square" rtlCol="0">
            <a:spAutoFit/>
          </a:bodyPr>
          <a:lstStyle/>
          <a:p>
            <a:pPr algn="ctr"/>
            <a:r>
              <a:rPr lang="en-GB" sz="3600" b="1" dirty="0">
                <a:latin typeface="Arial" panose="020B0604020202020204" pitchFamily="34" charset="0"/>
                <a:cs typeface="Arial" panose="020B0604020202020204" pitchFamily="34" charset="0"/>
              </a:rPr>
              <a:t>References</a:t>
            </a:r>
          </a:p>
          <a:p>
            <a:r>
              <a:rPr lang="en-GB" sz="1100" dirty="0">
                <a:latin typeface="Arial" panose="020B0604020202020204" pitchFamily="34" charset="0"/>
                <a:cs typeface="Arial" panose="020B0604020202020204" pitchFamily="34" charset="0"/>
              </a:rPr>
              <a:t>Newson, J.J., Sukhoi, O. and Thiagarajan, T.C. (2024) “MHQ: constructing an aggregate metric of population mental wellbeing,” </a:t>
            </a:r>
            <a:r>
              <a:rPr lang="en-GB" sz="1100" i="1" dirty="0">
                <a:latin typeface="Arial" panose="020B0604020202020204" pitchFamily="34" charset="0"/>
                <a:cs typeface="Arial" panose="020B0604020202020204" pitchFamily="34" charset="0"/>
              </a:rPr>
              <a:t>Population health metrics</a:t>
            </a:r>
            <a:r>
              <a:rPr lang="en-GB" sz="1100" dirty="0">
                <a:latin typeface="Arial" panose="020B0604020202020204" pitchFamily="34" charset="0"/>
                <a:cs typeface="Arial" panose="020B0604020202020204" pitchFamily="34" charset="0"/>
              </a:rPr>
              <a:t>, 22(1). Available at: </a:t>
            </a:r>
            <a:r>
              <a:rPr lang="en-GB" sz="1100" dirty="0">
                <a:latin typeface="Arial" panose="020B0604020202020204" pitchFamily="34" charset="0"/>
                <a:cs typeface="Arial" panose="020B0604020202020204" pitchFamily="34" charset="0"/>
                <a:hlinkClick r:id="rId2"/>
              </a:rPr>
              <a:t>https://doi.org/10.1186/s12963-024-00336-y</a:t>
            </a:r>
            <a:r>
              <a:rPr lang="en-GB" sz="1100" dirty="0">
                <a:latin typeface="Arial" panose="020B0604020202020204" pitchFamily="34" charset="0"/>
                <a:cs typeface="Arial" panose="020B0604020202020204" pitchFamily="34" charset="0"/>
              </a:rPr>
              <a:t>. (Accessed 02 February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World Health Organisation (2023). Achieving well-being: A global framework for integrating well-being into public health utilizing a health promotion approach. Available at: </a:t>
            </a:r>
            <a:r>
              <a:rPr lang="en-GB" sz="1100" dirty="0">
                <a:latin typeface="Arial" panose="020B0604020202020204" pitchFamily="34" charset="0"/>
                <a:cs typeface="Arial" panose="020B0604020202020204" pitchFamily="34" charset="0"/>
                <a:hlinkClick r:id="rId3"/>
              </a:rPr>
              <a:t>https://cdn.who.int/media/docs/default-source/health-promotion/framework4wellbeing_16dec22.pdf</a:t>
            </a:r>
            <a:r>
              <a:rPr lang="en-GB" sz="1100" dirty="0">
                <a:latin typeface="Arial" panose="020B0604020202020204" pitchFamily="34" charset="0"/>
                <a:cs typeface="Arial" panose="020B0604020202020204" pitchFamily="34" charset="0"/>
              </a:rPr>
              <a:t> . (Accessed 02 February 2026)</a:t>
            </a:r>
          </a:p>
          <a:p>
            <a:r>
              <a:rPr lang="en-GB" sz="1100" dirty="0">
                <a:latin typeface="Arial" panose="020B0604020202020204" pitchFamily="34" charset="0"/>
                <a:cs typeface="Arial" panose="020B0604020202020204" pitchFamily="34" charset="0"/>
              </a:rPr>
              <a:t>Hennessey, A., MacQuarrie, S. and Petersen, K.J. (2024) “Exploring physical, subjective and psychological wellbeing profile membership in adolescents: a latent profile analysis.” Available at: </a:t>
            </a:r>
            <a:r>
              <a:rPr lang="en-GB" sz="1100" dirty="0">
                <a:latin typeface="Arial" panose="020B0604020202020204" pitchFamily="34" charset="0"/>
                <a:cs typeface="Arial" panose="020B0604020202020204" pitchFamily="34" charset="0"/>
                <a:hlinkClick r:id="rId4"/>
              </a:rPr>
              <a:t>https://doi.org/10.1186/s40359-024-02196-5</a:t>
            </a:r>
            <a:r>
              <a:rPr lang="en-GB" sz="1100" dirty="0">
                <a:latin typeface="Arial" panose="020B0604020202020204" pitchFamily="34" charset="0"/>
                <a:cs typeface="Arial" panose="020B0604020202020204" pitchFamily="34" charset="0"/>
              </a:rPr>
              <a:t> . (Accessed 02 February 2026)</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Halawa, E. (2024) “Sustainable Energy: Concept and Definition in the Context of the Energy Transition—A Critical Review,” </a:t>
            </a:r>
            <a:r>
              <a:rPr lang="en-GB" sz="1100" i="1" dirty="0">
                <a:latin typeface="Arial" panose="020B0604020202020204" pitchFamily="34" charset="0"/>
                <a:cs typeface="Arial" panose="020B0604020202020204" pitchFamily="34" charset="0"/>
              </a:rPr>
              <a:t>Sustainability</a:t>
            </a:r>
            <a:r>
              <a:rPr lang="en-GB" sz="1100" dirty="0">
                <a:latin typeface="Arial" panose="020B0604020202020204" pitchFamily="34" charset="0"/>
                <a:cs typeface="Arial" panose="020B0604020202020204" pitchFamily="34" charset="0"/>
              </a:rPr>
              <a:t>, 16(4), p. 1523. Available at: </a:t>
            </a:r>
            <a:r>
              <a:rPr lang="en-GB" sz="1100" u="sng" dirty="0">
                <a:latin typeface="Arial" panose="020B0604020202020204" pitchFamily="34" charset="0"/>
                <a:cs typeface="Arial" panose="020B0604020202020204" pitchFamily="34" charset="0"/>
                <a:hlinkClick r:id="rId5"/>
              </a:rPr>
              <a:t>https://doi.org/10.3390/su16041523</a:t>
            </a:r>
            <a:r>
              <a:rPr lang="en-GB" sz="1100" dirty="0">
                <a:latin typeface="Arial" panose="020B0604020202020204" pitchFamily="34" charset="0"/>
                <a:cs typeface="Arial" panose="020B0604020202020204" pitchFamily="34" charset="0"/>
              </a:rPr>
              <a:t>. (Accessed: 02 February 2026)</a:t>
            </a:r>
          </a:p>
          <a:p>
            <a:pPr lvl="0"/>
            <a:r>
              <a:rPr lang="en-GB" sz="1100" dirty="0">
                <a:latin typeface="Arial" panose="020B0604020202020204" pitchFamily="34" charset="0"/>
                <a:cs typeface="Arial" panose="020B0604020202020204" pitchFamily="34" charset="0"/>
              </a:rPr>
              <a:t>Fuso </a:t>
            </a:r>
            <a:r>
              <a:rPr lang="en-GB" sz="1100" dirty="0" err="1">
                <a:latin typeface="Arial" panose="020B0604020202020204" pitchFamily="34" charset="0"/>
                <a:cs typeface="Arial" panose="020B0604020202020204" pitchFamily="34" charset="0"/>
              </a:rPr>
              <a:t>Nerini</a:t>
            </a:r>
            <a:r>
              <a:rPr lang="en-GB" sz="1100" dirty="0">
                <a:latin typeface="Arial" panose="020B0604020202020204" pitchFamily="34" charset="0"/>
                <a:cs typeface="Arial" panose="020B0604020202020204" pitchFamily="34" charset="0"/>
              </a:rPr>
              <a:t>, F.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(2024) “Extending the Sustainable Development Goals to 2050 — a road map,” </a:t>
            </a:r>
            <a:r>
              <a:rPr lang="en-GB" sz="1100" i="1" dirty="0">
                <a:latin typeface="Arial" panose="020B0604020202020204" pitchFamily="34" charset="0"/>
                <a:cs typeface="Arial" panose="020B0604020202020204" pitchFamily="34" charset="0"/>
              </a:rPr>
              <a:t>Nature (London)</a:t>
            </a:r>
            <a:r>
              <a:rPr lang="en-GB" sz="1100" dirty="0">
                <a:latin typeface="Arial" panose="020B0604020202020204" pitchFamily="34" charset="0"/>
                <a:cs typeface="Arial" panose="020B0604020202020204" pitchFamily="34" charset="0"/>
              </a:rPr>
              <a:t>, 630(8017), pp. 555–558. Available at: </a:t>
            </a:r>
            <a:r>
              <a:rPr lang="en-GB" sz="1100" u="sng" dirty="0">
                <a:latin typeface="Arial" panose="020B0604020202020204" pitchFamily="34" charset="0"/>
                <a:cs typeface="Arial" panose="020B0604020202020204" pitchFamily="34" charset="0"/>
                <a:hlinkClick r:id="rId6"/>
              </a:rPr>
              <a:t>https://doi.org/10.1038/d41586-024-01754-6</a:t>
            </a:r>
            <a:r>
              <a:rPr lang="en-GB" sz="1100" dirty="0">
                <a:latin typeface="Arial" panose="020B0604020202020204" pitchFamily="34" charset="0"/>
                <a:cs typeface="Arial" panose="020B0604020202020204" pitchFamily="34" charset="0"/>
              </a:rPr>
              <a:t>. (Accessed: 02 February 2026)</a:t>
            </a:r>
          </a:p>
          <a:p>
            <a:pPr lvl="0"/>
            <a:r>
              <a:rPr lang="en-GB" sz="1100" dirty="0">
                <a:latin typeface="Arial" panose="020B0604020202020204" pitchFamily="34" charset="0"/>
                <a:cs typeface="Arial" panose="020B0604020202020204" pitchFamily="34" charset="0"/>
              </a:rPr>
              <a:t> </a:t>
            </a:r>
          </a:p>
          <a:p>
            <a:pPr lvl="0"/>
            <a:r>
              <a:rPr lang="en-GB" sz="1100" dirty="0">
                <a:latin typeface="Arial" panose="020B0604020202020204" pitchFamily="34" charset="0"/>
                <a:cs typeface="Arial" panose="020B0604020202020204" pitchFamily="34" charset="0"/>
              </a:rPr>
              <a:t>Newson, J.J., Sukhoi, O. and Thiagarajan, T.C. (2024) “MHQ: constructing an aggregate metric of population mental wellbeing,” </a:t>
            </a:r>
            <a:r>
              <a:rPr lang="en-GB" sz="1100" i="1" dirty="0">
                <a:latin typeface="Arial" panose="020B0604020202020204" pitchFamily="34" charset="0"/>
                <a:cs typeface="Arial" panose="020B0604020202020204" pitchFamily="34" charset="0"/>
              </a:rPr>
              <a:t>Population health metrics</a:t>
            </a:r>
            <a:r>
              <a:rPr lang="en-GB" sz="1100" dirty="0">
                <a:latin typeface="Arial" panose="020B0604020202020204" pitchFamily="34" charset="0"/>
                <a:cs typeface="Arial" panose="020B0604020202020204" pitchFamily="34" charset="0"/>
              </a:rPr>
              <a:t>, 22(1). Available at: </a:t>
            </a:r>
            <a:r>
              <a:rPr lang="en-GB" sz="1100" u="sng" dirty="0">
                <a:latin typeface="Arial" panose="020B0604020202020204" pitchFamily="34" charset="0"/>
                <a:cs typeface="Arial" panose="020B0604020202020204" pitchFamily="34" charset="0"/>
                <a:hlinkClick r:id="rId2"/>
              </a:rPr>
              <a:t>https://doi.org/10.1186/s12963-024-00336-y</a:t>
            </a:r>
            <a:r>
              <a:rPr lang="en-GB" sz="1100" dirty="0">
                <a:latin typeface="Arial" panose="020B0604020202020204" pitchFamily="34" charset="0"/>
                <a:cs typeface="Arial" panose="020B0604020202020204" pitchFamily="34" charset="0"/>
              </a:rPr>
              <a:t>. (Accessed:02 February 2026)</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World Health Organisation (2023). Achieving well-being: A global framework for integrating well-being into public health utilizing a health promotion approach. Available at: </a:t>
            </a:r>
            <a:r>
              <a:rPr lang="en-GB" sz="1100" u="sng" dirty="0">
                <a:latin typeface="Arial" panose="020B0604020202020204" pitchFamily="34" charset="0"/>
                <a:cs typeface="Arial" panose="020B0604020202020204" pitchFamily="34" charset="0"/>
                <a:hlinkClick r:id="rId3"/>
              </a:rPr>
              <a:t>https://cdn.who.int/media/docs/default-source/health-promotion/framework4wellbeing_16dec22.pdf</a:t>
            </a:r>
            <a:r>
              <a:rPr lang="en-GB" sz="1100" dirty="0">
                <a:latin typeface="Arial" panose="020B0604020202020204" pitchFamily="34" charset="0"/>
                <a:cs typeface="Arial" panose="020B0604020202020204" pitchFamily="34" charset="0"/>
              </a:rPr>
              <a:t>. (Accessed: 02 February 2026)</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Hennessey, A., MacQuarrie, S. and Petersen, K.J. (2024) “Exploring physical, subjective and psychological wellbeing profile membership in adolescents: a latent profile analysis.” Available at: </a:t>
            </a:r>
            <a:r>
              <a:rPr lang="en-GB" sz="1100" u="sng" dirty="0">
                <a:latin typeface="Arial" panose="020B0604020202020204" pitchFamily="34" charset="0"/>
                <a:cs typeface="Arial" panose="020B0604020202020204" pitchFamily="34" charset="0"/>
                <a:hlinkClick r:id="rId4"/>
              </a:rPr>
              <a:t>https://doi.org/10.1186/s40359-024-02196-5</a:t>
            </a:r>
            <a:r>
              <a:rPr lang="en-GB" sz="1100" dirty="0">
                <a:latin typeface="Arial" panose="020B0604020202020204" pitchFamily="34" charset="0"/>
                <a:cs typeface="Arial" panose="020B0604020202020204" pitchFamily="34" charset="0"/>
              </a:rPr>
              <a:t>. (Accessed: 02 February 2026)</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World Health Organisation (2025) World health statistics 2025 Monitoring health for the SDGs, Sustainable Development Goals. Available at. </a:t>
            </a:r>
            <a:r>
              <a:rPr lang="en-GB" sz="1100" u="sng" dirty="0">
                <a:latin typeface="Arial" panose="020B0604020202020204" pitchFamily="34" charset="0"/>
                <a:cs typeface="Arial" panose="020B0604020202020204" pitchFamily="34" charset="0"/>
                <a:hlinkClick r:id="rId7"/>
              </a:rPr>
              <a:t>https://www.who.int/publications/i/item/9789240110496</a:t>
            </a:r>
            <a:r>
              <a:rPr lang="en-GB" sz="1100" dirty="0">
                <a:latin typeface="Arial" panose="020B0604020202020204" pitchFamily="34" charset="0"/>
                <a:cs typeface="Arial" panose="020B0604020202020204" pitchFamily="34" charset="0"/>
              </a:rPr>
              <a:t>.  (Accessed: 02 February 2026)</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United Nations (2025) Sustainable Development Goals. Available </a:t>
            </a:r>
            <a:r>
              <a:rPr lang="en-GB" sz="1100" dirty="0" err="1">
                <a:latin typeface="Arial" panose="020B0604020202020204" pitchFamily="34" charset="0"/>
                <a:cs typeface="Arial" panose="020B0604020202020204" pitchFamily="34" charset="0"/>
              </a:rPr>
              <a:t>at:</a:t>
            </a:r>
            <a:r>
              <a:rPr lang="en-GB" sz="1100" u="sng" dirty="0" err="1">
                <a:latin typeface="Arial" panose="020B0604020202020204" pitchFamily="34" charset="0"/>
                <a:cs typeface="Arial" panose="020B0604020202020204" pitchFamily="34" charset="0"/>
                <a:hlinkClick r:id="rId8"/>
              </a:rPr>
              <a:t>https</a:t>
            </a:r>
            <a:r>
              <a:rPr lang="en-GB" sz="1100" u="sng" dirty="0">
                <a:latin typeface="Arial" panose="020B0604020202020204" pitchFamily="34" charset="0"/>
                <a:cs typeface="Arial" panose="020B0604020202020204" pitchFamily="34" charset="0"/>
                <a:hlinkClick r:id="rId8"/>
              </a:rPr>
              <a:t>://www.un.org/sustainabledevelopment/health/</a:t>
            </a:r>
            <a:r>
              <a:rPr lang="en-GB" sz="1100" dirty="0">
                <a:latin typeface="Arial" panose="020B0604020202020204" pitchFamily="34" charset="0"/>
                <a:cs typeface="Arial" panose="020B0604020202020204" pitchFamily="34" charset="0"/>
              </a:rPr>
              <a:t> ((Accessed: 02 February 2026)</a:t>
            </a:r>
          </a:p>
          <a:p>
            <a:pPr lvl="0"/>
            <a:endParaRPr lang="en-GB" sz="1100" dirty="0">
              <a:latin typeface="Arial" panose="020B0604020202020204" pitchFamily="34" charset="0"/>
              <a:cs typeface="Arial" panose="020B0604020202020204" pitchFamily="34" charset="0"/>
            </a:endParaRPr>
          </a:p>
          <a:p>
            <a:pPr algn="ct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96798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4975860-C2BF-EDC0-3257-AB70DC989683}"/>
              </a:ext>
            </a:extLst>
          </p:cNvPr>
          <p:cNvSpPr txBox="1"/>
          <p:nvPr/>
        </p:nvSpPr>
        <p:spPr>
          <a:xfrm>
            <a:off x="471948" y="604684"/>
            <a:ext cx="11149781" cy="7309693"/>
          </a:xfrm>
          <a:prstGeom prst="rect">
            <a:avLst/>
          </a:prstGeom>
          <a:solidFill>
            <a:schemeClr val="accent5"/>
          </a:solidFill>
        </p:spPr>
        <p:txBody>
          <a:bodyPr wrap="square" rtlCol="0">
            <a:spAutoFit/>
          </a:bodyPr>
          <a:lstStyle/>
          <a:p>
            <a:pPr lvl="0"/>
            <a:r>
              <a:rPr lang="en-GB" sz="1100" dirty="0">
                <a:latin typeface="Arial" panose="020B0604020202020204" pitchFamily="34" charset="0"/>
                <a:cs typeface="Arial" panose="020B0604020202020204" pitchFamily="34" charset="0"/>
              </a:rPr>
              <a:t>World Health Organization (2026) SDG Target 3.2: End preventable deaths of newborns and children under 5 years of age. Available at: </a:t>
            </a:r>
            <a:r>
              <a:rPr lang="en-GB" sz="1100" u="sng" dirty="0">
                <a:latin typeface="Arial" panose="020B0604020202020204" pitchFamily="34" charset="0"/>
                <a:cs typeface="Arial" panose="020B0604020202020204" pitchFamily="34" charset="0"/>
                <a:hlinkClick r:id="rId2"/>
              </a:rPr>
              <a:t>https://www.who.int/data/gho/data/themes/topics/sdg-target-3_2-newborn-and-child-mortality</a:t>
            </a:r>
            <a:r>
              <a:rPr lang="en-GB" sz="1100" dirty="0">
                <a:latin typeface="Arial" panose="020B0604020202020204" pitchFamily="34" charset="0"/>
                <a:cs typeface="Arial" panose="020B0604020202020204" pitchFamily="34" charset="0"/>
              </a:rPr>
              <a:t>.  (Accessed: 04 February 2026)</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United Nations (2025) The Sustainable Development Goals Report 2025. Available at: </a:t>
            </a:r>
            <a:r>
              <a:rPr lang="en-GB" sz="1100" u="sng" dirty="0">
                <a:latin typeface="Arial" panose="020B0604020202020204" pitchFamily="34" charset="0"/>
                <a:cs typeface="Arial" panose="020B0604020202020204" pitchFamily="34" charset="0"/>
                <a:hlinkClick r:id="rId3"/>
              </a:rPr>
              <a:t>https://unstats.un.org/sdgs/report/2025/The-Sustainable-Development-Goals-Report-2025.pdf</a:t>
            </a:r>
            <a:r>
              <a:rPr lang="en-GB" sz="1100" dirty="0">
                <a:latin typeface="Arial" panose="020B0604020202020204" pitchFamily="34" charset="0"/>
                <a:cs typeface="Arial" panose="020B0604020202020204" pitchFamily="34" charset="0"/>
              </a:rPr>
              <a:t>. (Accessed: 04 February 2026)</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Kleespies, M.W. and Dierkes, P.W. (2022) “The importance of the Sustainable Development Goals to students of environmental and sustainability studies—a global survey in 41 countries,” </a:t>
            </a:r>
            <a:r>
              <a:rPr lang="en-GB" sz="1100" i="1" dirty="0">
                <a:latin typeface="Arial" panose="020B0604020202020204" pitchFamily="34" charset="0"/>
                <a:cs typeface="Arial" panose="020B0604020202020204" pitchFamily="34" charset="0"/>
              </a:rPr>
              <a:t>Humanities &amp; social sciences communications</a:t>
            </a:r>
            <a:r>
              <a:rPr lang="en-GB" sz="1100" dirty="0">
                <a:latin typeface="Arial" panose="020B0604020202020204" pitchFamily="34" charset="0"/>
                <a:cs typeface="Arial" panose="020B0604020202020204" pitchFamily="34" charset="0"/>
              </a:rPr>
              <a:t>, 9(1). Available at: https://doi.org/10.1057/s41599-022-01242-0. . (Accessed: 09 February 2026).</a:t>
            </a:r>
          </a:p>
          <a:p>
            <a:r>
              <a:rPr lang="en-GB" sz="1100" dirty="0">
                <a:latin typeface="Arial" panose="020B0604020202020204" pitchFamily="34" charset="0"/>
                <a:cs typeface="Arial" panose="020B0604020202020204" pitchFamily="34" charset="0"/>
              </a:rPr>
              <a:t>Milliron, B.-J., </a:t>
            </a:r>
            <a:r>
              <a:rPr lang="en-GB" sz="1100" dirty="0" err="1">
                <a:latin typeface="Arial" panose="020B0604020202020204" pitchFamily="34" charset="0"/>
                <a:cs typeface="Arial" panose="020B0604020202020204" pitchFamily="34" charset="0"/>
              </a:rPr>
              <a:t>Zegans</a:t>
            </a:r>
            <a:r>
              <a:rPr lang="en-GB" sz="1100" dirty="0">
                <a:latin typeface="Arial" panose="020B0604020202020204" pitchFamily="34" charset="0"/>
                <a:cs typeface="Arial" panose="020B0604020202020204" pitchFamily="34" charset="0"/>
              </a:rPr>
              <a:t>, M. and Deutsch, J.M. (2025) “Toward an eco-biopsychosocial framework for understanding food, nutrition, and health: The crucial role of food studies and food systems,” </a:t>
            </a:r>
            <a:r>
              <a:rPr lang="en-GB" sz="1100" i="1" dirty="0">
                <a:latin typeface="Arial" panose="020B0604020202020204" pitchFamily="34" charset="0"/>
                <a:cs typeface="Arial" panose="020B0604020202020204" pitchFamily="34" charset="0"/>
              </a:rPr>
              <a:t>Nutrition and health (Berkhamsted)</a:t>
            </a:r>
            <a:r>
              <a:rPr lang="en-GB" sz="1100" dirty="0">
                <a:latin typeface="Arial" panose="020B0604020202020204" pitchFamily="34" charset="0"/>
                <a:cs typeface="Arial" panose="020B0604020202020204" pitchFamily="34" charset="0"/>
              </a:rPr>
              <a:t>, 31(4), pp. 1779–1785. Available at: https://doi.org/10.1177/02601060251324241.  (Accessed: 09 February 2026).</a:t>
            </a:r>
          </a:p>
          <a:p>
            <a:r>
              <a:rPr lang="en-GB" sz="1100" dirty="0">
                <a:latin typeface="Arial" panose="020B0604020202020204" pitchFamily="34" charset="0"/>
                <a:cs typeface="Arial" panose="020B0604020202020204" pitchFamily="34" charset="0"/>
              </a:rPr>
              <a:t>van Druten, V.P.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(2022) “Concepts of health in different contexts: a scoping review,” </a:t>
            </a:r>
            <a:r>
              <a:rPr lang="en-GB" sz="1100" i="1" dirty="0">
                <a:latin typeface="Arial" panose="020B0604020202020204" pitchFamily="34" charset="0"/>
                <a:cs typeface="Arial" panose="020B0604020202020204" pitchFamily="34" charset="0"/>
              </a:rPr>
              <a:t>BMC health services research</a:t>
            </a:r>
            <a:r>
              <a:rPr lang="en-GB" sz="1100" dirty="0">
                <a:latin typeface="Arial" panose="020B0604020202020204" pitchFamily="34" charset="0"/>
                <a:cs typeface="Arial" panose="020B0604020202020204" pitchFamily="34" charset="0"/>
              </a:rPr>
              <a:t>, 22(1). Available at: </a:t>
            </a:r>
            <a:r>
              <a:rPr lang="en-GB" sz="1100" dirty="0">
                <a:latin typeface="Arial" panose="020B0604020202020204" pitchFamily="34" charset="0"/>
                <a:cs typeface="Arial" panose="020B0604020202020204" pitchFamily="34" charset="0"/>
                <a:hlinkClick r:id="rId4"/>
              </a:rPr>
              <a:t>https://doi.org/10.1186/s12913-022-07702-2</a:t>
            </a:r>
            <a:r>
              <a:rPr lang="en-GB" sz="1100" dirty="0">
                <a:latin typeface="Arial" panose="020B0604020202020204" pitchFamily="34" charset="0"/>
                <a:cs typeface="Arial" panose="020B0604020202020204" pitchFamily="34" charset="0"/>
              </a:rPr>
              <a:t>. (Accessed: 01 February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Word Health Organisation (2026) “Constitution of the World Health Organization”. Available at: </a:t>
            </a:r>
            <a:r>
              <a:rPr lang="en-GB" sz="1100" dirty="0">
                <a:latin typeface="Arial" panose="020B0604020202020204" pitchFamily="34" charset="0"/>
                <a:cs typeface="Arial" panose="020B0604020202020204" pitchFamily="34" charset="0"/>
                <a:hlinkClick r:id="rId5"/>
              </a:rPr>
              <a:t>https://www.who.int/about/governance/constitution</a:t>
            </a:r>
            <a:r>
              <a:rPr lang="en-GB" sz="1100" dirty="0">
                <a:latin typeface="Arial" panose="020B0604020202020204" pitchFamily="34" charset="0"/>
                <a:cs typeface="Arial" panose="020B0604020202020204" pitchFamily="34" charset="0"/>
              </a:rPr>
              <a:t>  (Accessed: 01 February 2026).</a:t>
            </a:r>
          </a:p>
          <a:p>
            <a:pPr lvl="0"/>
            <a:r>
              <a:rPr lang="en-GB" sz="1100" dirty="0">
                <a:latin typeface="Arial" panose="020B0604020202020204" pitchFamily="34" charset="0"/>
                <a:cs typeface="Arial" panose="020B0604020202020204" pitchFamily="34" charset="0"/>
              </a:rPr>
              <a:t>National Health Service (2025) Fit for the future:10 Year Health Plan for England. Available </a:t>
            </a:r>
            <a:r>
              <a:rPr lang="en-GB" sz="1100" dirty="0" err="1">
                <a:latin typeface="Arial" panose="020B0604020202020204" pitchFamily="34" charset="0"/>
                <a:cs typeface="Arial" panose="020B0604020202020204" pitchFamily="34" charset="0"/>
              </a:rPr>
              <a:t>at:</a:t>
            </a:r>
            <a:r>
              <a:rPr lang="en-GB" sz="1100" u="sng" dirty="0" err="1">
                <a:latin typeface="Arial" panose="020B0604020202020204" pitchFamily="34" charset="0"/>
                <a:cs typeface="Arial" panose="020B0604020202020204" pitchFamily="34" charset="0"/>
                <a:hlinkClick r:id="rId6"/>
              </a:rPr>
              <a:t>https</a:t>
            </a:r>
            <a:r>
              <a:rPr lang="en-GB" sz="1100" u="sng" dirty="0">
                <a:latin typeface="Arial" panose="020B0604020202020204" pitchFamily="34" charset="0"/>
                <a:cs typeface="Arial" panose="020B0604020202020204" pitchFamily="34" charset="0"/>
                <a:hlinkClick r:id="rId6"/>
              </a:rPr>
              <a:t>://assets.publishing.service.gov.uk/media/6888a0996478525675738f3a/fit-for-the-future-10-year-health-plan-for-england-executive-summary.pdf</a:t>
            </a:r>
            <a:r>
              <a:rPr lang="en-GB" sz="1100" dirty="0">
                <a:latin typeface="Arial" panose="020B0604020202020204" pitchFamily="34" charset="0"/>
                <a:cs typeface="Arial" panose="020B0604020202020204" pitchFamily="34" charset="0"/>
              </a:rPr>
              <a:t> . (Accessed: 10 February 2026)</a:t>
            </a:r>
          </a:p>
          <a:p>
            <a:pPr lvl="0"/>
            <a:r>
              <a:rPr lang="en-GB" sz="1100" dirty="0">
                <a:latin typeface="Arial" panose="020B0604020202020204" pitchFamily="34" charset="0"/>
                <a:cs typeface="Arial" panose="020B0604020202020204" pitchFamily="34" charset="0"/>
              </a:rPr>
              <a:t>National Health Service (2026) </a:t>
            </a:r>
            <a:r>
              <a:rPr lang="en-GB" sz="1100" dirty="0">
                <a:latin typeface="Arial" panose="020B0604020202020204" pitchFamily="34" charset="0"/>
                <a:cs typeface="Arial" panose="020B0604020202020204" pitchFamily="34" charset="0"/>
                <a:hlinkClick r:id="rId7"/>
              </a:rPr>
              <a:t>NHS England » Health and wellbeing programmes</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7"/>
              </a:rPr>
              <a:t>https://www.england.nhs.uk/supporting-our-nhs-people/health-and-wellbeing-programmes/</a:t>
            </a:r>
            <a:r>
              <a:rPr lang="en-GB" sz="1100" dirty="0">
                <a:latin typeface="Arial" panose="020B0604020202020204" pitchFamily="34" charset="0"/>
                <a:cs typeface="Arial" panose="020B0604020202020204" pitchFamily="34" charset="0"/>
              </a:rPr>
              <a:t> . (Accessed: 10 February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Leonardi, F. (2025) “Overcoming the Utopian Perspectives on Health: Health Must Also Include States of Unwell‐Being,” </a:t>
            </a:r>
            <a:r>
              <a:rPr lang="en-GB" sz="1100" i="1" dirty="0">
                <a:latin typeface="Arial" panose="020B0604020202020204" pitchFamily="34" charset="0"/>
                <a:cs typeface="Arial" panose="020B0604020202020204" pitchFamily="34" charset="0"/>
              </a:rPr>
              <a:t>Journal of evaluation in clinical practice</a:t>
            </a:r>
            <a:r>
              <a:rPr lang="en-GB" sz="1100" dirty="0">
                <a:latin typeface="Arial" panose="020B0604020202020204" pitchFamily="34" charset="0"/>
                <a:cs typeface="Arial" panose="020B0604020202020204" pitchFamily="34" charset="0"/>
              </a:rPr>
              <a:t>, 31(1), pp. e70008-n/a. Available at: </a:t>
            </a:r>
            <a:r>
              <a:rPr lang="en-GB" sz="1100" dirty="0">
                <a:latin typeface="Arial" panose="020B0604020202020204" pitchFamily="34" charset="0"/>
                <a:cs typeface="Arial" panose="020B0604020202020204" pitchFamily="34" charset="0"/>
                <a:hlinkClick r:id="rId8"/>
              </a:rPr>
              <a:t>https://doi.org/10.1111/jep.70008</a:t>
            </a:r>
            <a:r>
              <a:rPr lang="en-GB" sz="1100" dirty="0">
                <a:latin typeface="Arial" panose="020B0604020202020204" pitchFamily="34" charset="0"/>
                <a:cs typeface="Arial" panose="020B0604020202020204" pitchFamily="34" charset="0"/>
              </a:rPr>
              <a:t>. (Accessed: 12 February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Geiselhart, K. (2025) “Vital Entanglements on Planet Earth. The full significance of health to political ecology,” </a:t>
            </a:r>
            <a:r>
              <a:rPr lang="en-GB" sz="1100" i="1" dirty="0">
                <a:latin typeface="Arial" panose="020B0604020202020204" pitchFamily="34" charset="0"/>
                <a:cs typeface="Arial" panose="020B0604020202020204" pitchFamily="34" charset="0"/>
              </a:rPr>
              <a:t>Gaia (Heidelberg, Germany)</a:t>
            </a:r>
            <a:r>
              <a:rPr lang="en-GB" sz="1100" dirty="0">
                <a:latin typeface="Arial" panose="020B0604020202020204" pitchFamily="34" charset="0"/>
                <a:cs typeface="Arial" panose="020B0604020202020204" pitchFamily="34" charset="0"/>
              </a:rPr>
              <a:t>, 34(4), pp. 218–223. Available at: </a:t>
            </a:r>
            <a:r>
              <a:rPr lang="en-GB" sz="1100" dirty="0">
                <a:latin typeface="Arial" panose="020B0604020202020204" pitchFamily="34" charset="0"/>
                <a:cs typeface="Arial" panose="020B0604020202020204" pitchFamily="34" charset="0"/>
                <a:hlinkClick r:id="rId9"/>
              </a:rPr>
              <a:t>https://doi.org/10.14512/gaia.34.4.13</a:t>
            </a:r>
            <a:r>
              <a:rPr lang="en-GB" sz="1100" dirty="0">
                <a:latin typeface="Arial" panose="020B0604020202020204" pitchFamily="34" charset="0"/>
                <a:cs typeface="Arial" panose="020B0604020202020204" pitchFamily="34" charset="0"/>
              </a:rPr>
              <a:t>. (Accessed: 12 February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Gov.UK (2025) Chapter 6: the 3 shifts - sickness to prevention. Available </a:t>
            </a:r>
            <a:r>
              <a:rPr lang="en-GB" sz="1100" dirty="0" err="1">
                <a:latin typeface="Arial" panose="020B0604020202020204" pitchFamily="34" charset="0"/>
                <a:cs typeface="Arial" panose="020B0604020202020204" pitchFamily="34" charset="0"/>
              </a:rPr>
              <a:t>at:</a:t>
            </a:r>
            <a:r>
              <a:rPr lang="en-GB" sz="1100" dirty="0" err="1">
                <a:latin typeface="Arial" panose="020B0604020202020204" pitchFamily="34" charset="0"/>
                <a:cs typeface="Arial" panose="020B0604020202020204" pitchFamily="34" charset="0"/>
                <a:hlinkClick r:id="rId10"/>
              </a:rPr>
              <a:t>https</a:t>
            </a:r>
            <a:r>
              <a:rPr lang="en-GB" sz="1100" dirty="0">
                <a:latin typeface="Arial" panose="020B0604020202020204" pitchFamily="34" charset="0"/>
                <a:cs typeface="Arial" panose="020B0604020202020204" pitchFamily="34" charset="0"/>
                <a:hlinkClick r:id="rId10"/>
              </a:rPr>
              <a:t>://www.gov.uk/government/publications/engagement-insight-report-10-year-health-plan-for-england/chapter-6-the-3-shifts-sickness-to-prevention</a:t>
            </a:r>
            <a:r>
              <a:rPr lang="en-GB" sz="1100" dirty="0">
                <a:latin typeface="Arial" panose="020B0604020202020204" pitchFamily="34" charset="0"/>
                <a:cs typeface="Arial" panose="020B0604020202020204" pitchFamily="34" charset="0"/>
              </a:rPr>
              <a:t> (Accessed: 12 February 2026).</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200" dirty="0"/>
          </a:p>
          <a:p>
            <a:endParaRPr lang="en-GB" sz="1200" dirty="0">
              <a:latin typeface="Arial" panose="020B0604020202020204" pitchFamily="34" charset="0"/>
              <a:cs typeface="Arial" panose="020B0604020202020204" pitchFamily="34" charset="0"/>
            </a:endParaRPr>
          </a:p>
          <a:p>
            <a:endParaRPr lang="en-GB" sz="1200" dirty="0"/>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lvl="0"/>
            <a:endParaRPr lang="en-GB" sz="1200"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38831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B68C15-F8C0-D096-6163-4636FCCDC121}"/>
              </a:ext>
            </a:extLst>
          </p:cNvPr>
          <p:cNvSpPr txBox="1"/>
          <p:nvPr/>
        </p:nvSpPr>
        <p:spPr>
          <a:xfrm>
            <a:off x="1076632" y="516194"/>
            <a:ext cx="9159568" cy="4508927"/>
          </a:xfrm>
          <a:prstGeom prst="rect">
            <a:avLst/>
          </a:prstGeom>
          <a:solidFill>
            <a:schemeClr val="accent5"/>
          </a:solidFill>
        </p:spPr>
        <p:txBody>
          <a:bodyPr wrap="square" rtlCol="0">
            <a:spAutoFit/>
          </a:bodyPr>
          <a:lstStyle/>
          <a:p>
            <a:r>
              <a:rPr lang="en-GB" sz="1200" dirty="0">
                <a:latin typeface="Arial" panose="020B0604020202020204" pitchFamily="34" charset="0"/>
                <a:cs typeface="Arial" panose="020B0604020202020204" pitchFamily="34" charset="0"/>
              </a:rPr>
              <a:t> </a:t>
            </a:r>
          </a:p>
          <a:p>
            <a:pPr lvl="0"/>
            <a:r>
              <a:rPr lang="en-GB" sz="1100" dirty="0">
                <a:latin typeface="Arial" panose="020B0604020202020204" pitchFamily="34" charset="0"/>
                <a:cs typeface="Arial" panose="020B0604020202020204" pitchFamily="34" charset="0"/>
              </a:rPr>
              <a:t>National Health Service (2025) Remote consulting. Available at: </a:t>
            </a:r>
            <a:r>
              <a:rPr lang="en-GB" sz="1100" u="sng" dirty="0">
                <a:latin typeface="Arial" panose="020B0604020202020204" pitchFamily="34" charset="0"/>
                <a:cs typeface="Arial" panose="020B0604020202020204" pitchFamily="34" charset="0"/>
                <a:hlinkClick r:id="rId2"/>
              </a:rPr>
              <a:t>https://www.england.nhs.uk/long-read/remote-consulting/</a:t>
            </a:r>
            <a:r>
              <a:rPr lang="en-GB" sz="1100" dirty="0">
                <a:latin typeface="Arial" panose="020B0604020202020204" pitchFamily="34" charset="0"/>
                <a:cs typeface="Arial" panose="020B0604020202020204" pitchFamily="34" charset="0"/>
              </a:rPr>
              <a:t>, (Accessed: 10 February 2026).</a:t>
            </a:r>
          </a:p>
          <a:p>
            <a:pPr lvl="0"/>
            <a:r>
              <a:rPr lang="en-GB" sz="1100" dirty="0">
                <a:latin typeface="Arial" panose="020B0604020202020204" pitchFamily="34" charset="0"/>
                <a:cs typeface="Arial" panose="020B0604020202020204" pitchFamily="34" charset="0"/>
              </a:rPr>
              <a:t>Health and social care integration: joining up care for people, places and populations. Available at: </a:t>
            </a:r>
            <a:r>
              <a:rPr lang="en-GB" sz="1100" u="sng" dirty="0">
                <a:latin typeface="Arial" panose="020B0604020202020204" pitchFamily="34" charset="0"/>
                <a:cs typeface="Arial" panose="020B0604020202020204" pitchFamily="34" charset="0"/>
                <a:hlinkClick r:id="rId3"/>
              </a:rPr>
              <a:t>https://www.gov.uk/government/publications/health-and-social-care-integration-joining-up-care-for-people-places-and-populations/health-and-social-care-integration-joining-up-care-for-people-places-and-populations</a:t>
            </a:r>
            <a:r>
              <a:rPr lang="en-GB" sz="1100" dirty="0">
                <a:latin typeface="Arial" panose="020B0604020202020204" pitchFamily="34" charset="0"/>
                <a:cs typeface="Arial" panose="020B0604020202020204" pitchFamily="34" charset="0"/>
              </a:rPr>
              <a:t>. (Accessed: 10 February 2026).</a:t>
            </a:r>
          </a:p>
          <a:p>
            <a:pPr lvl="0"/>
            <a:r>
              <a:rPr lang="en-GB" sz="1100" dirty="0">
                <a:latin typeface="Arial" panose="020B0604020202020204" pitchFamily="34" charset="0"/>
                <a:cs typeface="Arial" panose="020B0604020202020204" pitchFamily="34" charset="0"/>
              </a:rPr>
              <a:t>Legislation Gov.UK (2022) Health and Care Act 2022. Available at: </a:t>
            </a:r>
            <a:r>
              <a:rPr lang="en-GB" sz="1100" u="sng" dirty="0">
                <a:latin typeface="Arial" panose="020B0604020202020204" pitchFamily="34" charset="0"/>
                <a:cs typeface="Arial" panose="020B0604020202020204" pitchFamily="34" charset="0"/>
                <a:hlinkClick r:id="rId4"/>
              </a:rPr>
              <a:t>https://www.legislation.gov.uk/ukpga/2022/31/contents</a:t>
            </a:r>
            <a:r>
              <a:rPr lang="en-GB" sz="1100" dirty="0">
                <a:latin typeface="Arial" panose="020B0604020202020204" pitchFamily="34" charset="0"/>
                <a:cs typeface="Arial" panose="020B0604020202020204" pitchFamily="34" charset="0"/>
              </a:rPr>
              <a:t> (Accessed: 10 February 2026).</a:t>
            </a:r>
          </a:p>
          <a:p>
            <a:pPr lvl="0"/>
            <a:r>
              <a:rPr lang="en-GB" sz="1100" dirty="0">
                <a:latin typeface="Arial" panose="020B0604020202020204" pitchFamily="34" charset="0"/>
                <a:cs typeface="Arial" panose="020B0604020202020204" pitchFamily="34" charset="0"/>
              </a:rPr>
              <a:t>The King’s Fund (2022) What are integrated care systems?. Available at: </a:t>
            </a:r>
            <a:r>
              <a:rPr lang="en-GB" sz="1100" u="sng" dirty="0">
                <a:latin typeface="Arial" panose="020B0604020202020204" pitchFamily="34" charset="0"/>
                <a:cs typeface="Arial" panose="020B0604020202020204" pitchFamily="34" charset="0"/>
                <a:hlinkClick r:id="rId5"/>
              </a:rPr>
              <a:t>https://www.kingsfund.org.uk/insight-and-analysis/long-reads/integrated-care-systems-explained</a:t>
            </a:r>
            <a:r>
              <a:rPr lang="en-GB" sz="1100" dirty="0">
                <a:latin typeface="Arial" panose="020B0604020202020204" pitchFamily="34" charset="0"/>
                <a:cs typeface="Arial" panose="020B0604020202020204" pitchFamily="34" charset="0"/>
              </a:rPr>
              <a:t>. (Accessed: 10 February 2026).</a:t>
            </a:r>
          </a:p>
          <a:p>
            <a:pPr lvl="0"/>
            <a:r>
              <a:rPr lang="en-GB" sz="1100" dirty="0">
                <a:latin typeface="Arial" panose="020B0604020202020204" pitchFamily="34" charset="0"/>
                <a:cs typeface="Arial" panose="020B0604020202020204" pitchFamily="34" charset="0"/>
              </a:rPr>
              <a:t>Relph, N.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(2023) “How can UK public health initiatives support each other to improve the maintenance of physical activity? Evidence from a cross-sectional survey of runners who move from Couch-to-5k to parkrun,” </a:t>
            </a:r>
            <a:r>
              <a:rPr lang="en-GB" sz="1100" i="1" dirty="0">
                <a:latin typeface="Arial" panose="020B0604020202020204" pitchFamily="34" charset="0"/>
                <a:cs typeface="Arial" panose="020B0604020202020204" pitchFamily="34" charset="0"/>
              </a:rPr>
              <a:t>Health promotion international</a:t>
            </a:r>
            <a:r>
              <a:rPr lang="en-GB" sz="1100" dirty="0">
                <a:latin typeface="Arial" panose="020B0604020202020204" pitchFamily="34" charset="0"/>
                <a:cs typeface="Arial" panose="020B0604020202020204" pitchFamily="34" charset="0"/>
              </a:rPr>
              <a:t>, 38(5). Available at: </a:t>
            </a:r>
            <a:r>
              <a:rPr lang="en-GB" sz="1100" u="sng" dirty="0">
                <a:latin typeface="Arial" panose="020B0604020202020204" pitchFamily="34" charset="0"/>
                <a:cs typeface="Arial" panose="020B0604020202020204" pitchFamily="34" charset="0"/>
                <a:hlinkClick r:id="rId6"/>
              </a:rPr>
              <a:t>https://doi.org/10.1093/heapro/daad108</a:t>
            </a:r>
            <a:r>
              <a:rPr lang="en-GB" sz="1100" dirty="0">
                <a:latin typeface="Arial" panose="020B0604020202020204" pitchFamily="34" charset="0"/>
                <a:cs typeface="Arial" panose="020B0604020202020204" pitchFamily="34" charset="0"/>
              </a:rPr>
              <a:t>. (Accessed: 10 February 2026).</a:t>
            </a:r>
          </a:p>
          <a:p>
            <a:r>
              <a:rPr lang="en-GB" sz="1100" dirty="0">
                <a:latin typeface="Arial" panose="020B0604020202020204" pitchFamily="34" charset="0"/>
                <a:cs typeface="Arial" panose="020B0604020202020204" pitchFamily="34" charset="0"/>
              </a:rPr>
              <a:t> </a:t>
            </a:r>
          </a:p>
          <a:p>
            <a:pPr lvl="0"/>
            <a:r>
              <a:rPr lang="en-GB" sz="1100" dirty="0">
                <a:latin typeface="Arial" panose="020B0604020202020204" pitchFamily="34" charset="0"/>
                <a:cs typeface="Arial" panose="020B0604020202020204" pitchFamily="34" charset="0"/>
              </a:rPr>
              <a:t>Lee, C. and </a:t>
            </a:r>
            <a:r>
              <a:rPr lang="en-GB" sz="1100" dirty="0" err="1">
                <a:latin typeface="Arial" panose="020B0604020202020204" pitchFamily="34" charset="0"/>
                <a:cs typeface="Arial" panose="020B0604020202020204" pitchFamily="34" charset="0"/>
              </a:rPr>
              <a:t>Hammant</a:t>
            </a:r>
            <a:r>
              <a:rPr lang="en-GB" sz="1100" dirty="0">
                <a:latin typeface="Arial" panose="020B0604020202020204" pitchFamily="34" charset="0"/>
                <a:cs typeface="Arial" panose="020B0604020202020204" pitchFamily="34" charset="0"/>
              </a:rPr>
              <a:t>, C. (2023) “Corporate social and community-oriented support by UK food retailers: a documentary review and typology of actions towards community wellbeing,” </a:t>
            </a:r>
            <a:r>
              <a:rPr lang="en-GB" sz="1100" i="1" dirty="0">
                <a:latin typeface="Arial" panose="020B0604020202020204" pitchFamily="34" charset="0"/>
                <a:cs typeface="Arial" panose="020B0604020202020204" pitchFamily="34" charset="0"/>
              </a:rPr>
              <a:t>Perspectives in public health</a:t>
            </a:r>
            <a:r>
              <a:rPr lang="en-GB" sz="1100" dirty="0">
                <a:latin typeface="Arial" panose="020B0604020202020204" pitchFamily="34" charset="0"/>
                <a:cs typeface="Arial" panose="020B0604020202020204" pitchFamily="34" charset="0"/>
              </a:rPr>
              <a:t>, 143(4), pp. 211–219. Available at: </a:t>
            </a:r>
            <a:r>
              <a:rPr lang="en-GB" sz="1100" u="sng" dirty="0">
                <a:latin typeface="Arial" panose="020B0604020202020204" pitchFamily="34" charset="0"/>
                <a:cs typeface="Arial" panose="020B0604020202020204" pitchFamily="34" charset="0"/>
                <a:hlinkClick r:id="rId7"/>
              </a:rPr>
              <a:t>https://doi.org/10.1177/17579139221095326</a:t>
            </a:r>
            <a:r>
              <a:rPr lang="en-GB" sz="1100" dirty="0">
                <a:latin typeface="Arial" panose="020B0604020202020204" pitchFamily="34" charset="0"/>
                <a:cs typeface="Arial" panose="020B0604020202020204" pitchFamily="34" charset="0"/>
              </a:rPr>
              <a:t>. (Accessed: 10 February 2026).</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 </a:t>
            </a:r>
          </a:p>
          <a:p>
            <a:pPr lvl="0"/>
            <a:r>
              <a:rPr lang="en-GB" sz="1100" dirty="0">
                <a:latin typeface="Arial" panose="020B0604020202020204" pitchFamily="34" charset="0"/>
                <a:cs typeface="Arial" panose="020B0604020202020204" pitchFamily="34" charset="0"/>
              </a:rPr>
              <a:t>National Health Services (2026) Our approach to reducing healthcare inequalities. Available at: </a:t>
            </a:r>
            <a:r>
              <a:rPr lang="en-GB" sz="1100" u="sng" dirty="0">
                <a:latin typeface="Arial" panose="020B0604020202020204" pitchFamily="34" charset="0"/>
                <a:cs typeface="Arial" panose="020B0604020202020204" pitchFamily="34" charset="0"/>
                <a:hlinkClick r:id="rId8"/>
              </a:rPr>
              <a:t>https://www.england.nhs.uk/about/equality/equality-hub/national-healthcare-inequalities-improvement-programme/our-approach-to-reducing-healthcare-inequalities/</a:t>
            </a:r>
            <a:r>
              <a:rPr lang="en-GB" sz="1100" dirty="0">
                <a:latin typeface="Arial" panose="020B0604020202020204" pitchFamily="34" charset="0"/>
                <a:cs typeface="Arial" panose="020B0604020202020204" pitchFamily="34" charset="0"/>
              </a:rPr>
              <a:t>.  (Accessed: 10 February 2026).</a:t>
            </a:r>
          </a:p>
          <a:p>
            <a:r>
              <a:rPr lang="en-GB" sz="1100" dirty="0">
                <a:latin typeface="Arial" panose="020B0604020202020204" pitchFamily="34" charset="0"/>
                <a:cs typeface="Arial" panose="020B0604020202020204" pitchFamily="34" charset="0"/>
              </a:rPr>
              <a:t>Mauti, J.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(2022) “Addressing Policy Coherence Between Health in All Policies Approach and the Sustainable Development Goals Implementation: Insights From Kenya,” </a:t>
            </a:r>
            <a:r>
              <a:rPr lang="en-GB" sz="1100" i="1" dirty="0">
                <a:latin typeface="Arial" panose="020B0604020202020204" pitchFamily="34" charset="0"/>
                <a:cs typeface="Arial" panose="020B0604020202020204" pitchFamily="34" charset="0"/>
              </a:rPr>
              <a:t>International journal of health policy and management</a:t>
            </a:r>
            <a:r>
              <a:rPr lang="en-GB" sz="1100" dirty="0">
                <a:latin typeface="Arial" panose="020B0604020202020204" pitchFamily="34" charset="0"/>
                <a:cs typeface="Arial" panose="020B0604020202020204" pitchFamily="34" charset="0"/>
              </a:rPr>
              <a:t>, 11(6), pp. 757–767. Available at: </a:t>
            </a:r>
            <a:r>
              <a:rPr lang="en-GB" sz="1100" u="sng" dirty="0">
                <a:latin typeface="Arial" panose="020B0604020202020204" pitchFamily="34" charset="0"/>
                <a:cs typeface="Arial" panose="020B0604020202020204" pitchFamily="34" charset="0"/>
                <a:hlinkClick r:id="rId9"/>
              </a:rPr>
              <a:t>https://doi.org/10.34172/ijhpm.2020.212</a:t>
            </a:r>
            <a:r>
              <a:rPr lang="en-GB" sz="1100" dirty="0">
                <a:latin typeface="Arial" panose="020B0604020202020204" pitchFamily="34" charset="0"/>
                <a:cs typeface="Arial" panose="020B0604020202020204" pitchFamily="34" charset="0"/>
              </a:rPr>
              <a:t>. (Accessed: 10 February 2026)</a:t>
            </a:r>
          </a:p>
        </p:txBody>
      </p:sp>
    </p:spTree>
    <p:extLst>
      <p:ext uri="{BB962C8B-B14F-4D97-AF65-F5344CB8AC3E}">
        <p14:creationId xmlns:p14="http://schemas.microsoft.com/office/powerpoint/2010/main" val="2278731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AC361-0D7A-DC05-86B5-6DD77D322F5B}"/>
              </a:ext>
            </a:extLst>
          </p:cNvPr>
          <p:cNvSpPr>
            <a:spLocks noGrp="1"/>
          </p:cNvSpPr>
          <p:nvPr>
            <p:ph type="title"/>
          </p:nvPr>
        </p:nvSpPr>
        <p:spPr>
          <a:xfrm>
            <a:off x="4143375" y="92597"/>
            <a:ext cx="3905250" cy="3032567"/>
          </a:xfrm>
          <a:noFill/>
        </p:spPr>
        <p:txBody>
          <a:bodyPr anchor="b"/>
          <a:lstStyle/>
          <a:p>
            <a:r>
              <a:rPr lang="en-US"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611567175"/>
      </p:ext>
    </p:extLst>
  </p:cSld>
  <p:clrMapOvr>
    <a:masterClrMapping/>
  </p:clrMapOvr>
</p:sld>
</file>

<file path=ppt/theme/theme1.xml><?xml version="1.0" encoding="utf-8"?>
<a:theme xmlns:a="http://schemas.openxmlformats.org/drawingml/2006/main" name="Custom">
  <a:themeElements>
    <a:clrScheme name="TM10081922">
      <a:dk1>
        <a:srgbClr val="000000"/>
      </a:dk1>
      <a:lt1>
        <a:srgbClr val="FFFFFF"/>
      </a:lt1>
      <a:dk2>
        <a:srgbClr val="435369"/>
      </a:dk2>
      <a:lt2>
        <a:srgbClr val="E7E5E5"/>
      </a:lt2>
      <a:accent1>
        <a:srgbClr val="F2E5D8"/>
      </a:accent1>
      <a:accent2>
        <a:srgbClr val="8C3A27"/>
      </a:accent2>
      <a:accent3>
        <a:srgbClr val="F0C8BC"/>
      </a:accent3>
      <a:accent4>
        <a:srgbClr val="D9A390"/>
      </a:accent4>
      <a:accent5>
        <a:srgbClr val="FFF6F4"/>
      </a:accent5>
      <a:accent6>
        <a:srgbClr val="183F1E"/>
      </a:accent6>
      <a:hlink>
        <a:srgbClr val="467886"/>
      </a:hlink>
      <a:folHlink>
        <a:srgbClr val="96607D"/>
      </a:folHlink>
    </a:clrScheme>
    <a:fontScheme name="Custom 100">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M10081922_Win32_SL_V4" id="{CCBED28E-3218-45D8-920F-A2D91CCE8680}" vid="{A1C6549C-A185-4AC8-97B3-DFFFA73555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B2D96AF-4C9E-4DD0-A165-CD22BB87D090}">
  <ds:schemaRefs>
    <ds:schemaRef ds:uri="http://schemas.microsoft.com/sharepoint/v3/contenttype/forms"/>
  </ds:schemaRefs>
</ds:datastoreItem>
</file>

<file path=customXml/itemProps2.xml><?xml version="1.0" encoding="utf-8"?>
<ds:datastoreItem xmlns:ds="http://schemas.openxmlformats.org/officeDocument/2006/customXml" ds:itemID="{AA349358-775F-4CF9-9AE6-33A7901637E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FAF1DBB7-4BA2-49E3-BEC8-A38406CA50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{4EDBD9C4-C694-42EB-A412-80438C5EB2C8}TF96423eb0-8e02-4a99-b83b-bc60d19202d5328e4d86_win32-c07ae754e67e</Template>
  <TotalTime>1194</TotalTime>
  <Words>3028</Words>
  <Application>Microsoft Office PowerPoint</Application>
  <PresentationFormat>Widescreen</PresentationFormat>
  <Paragraphs>176</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Calibri</vt:lpstr>
      <vt:lpstr>Quire Sans Pro Light</vt:lpstr>
      <vt:lpstr>Tisa Offc Serif Pro</vt:lpstr>
      <vt:lpstr>Custom</vt:lpstr>
      <vt:lpstr>PowerPoint Presentation</vt:lpstr>
      <vt:lpstr>PowerPoint Presentation</vt:lpstr>
      <vt:lpstr>PowerPoint Presentation</vt:lpstr>
      <vt:lpstr>Definition of Wellbeing</vt:lpstr>
      <vt:lpstr>Sustainable Development</vt:lpstr>
      <vt:lpstr>Sustainability Development in Modern Healthcare</vt:lpstr>
      <vt:lpstr>Integration in health and wellbeing approaches  </vt:lpstr>
      <vt:lpstr>Successes &amp; Challenges of SDGs </vt:lpstr>
      <vt:lpstr>  Theoretical Perspectives </vt:lpstr>
      <vt:lpstr>  Policy and Governance </vt:lpstr>
      <vt:lpstr>Service delivery </vt:lpstr>
      <vt:lpstr>       UK case study: Integrated Services in Teesside </vt:lpstr>
      <vt:lpstr>PowerPoint Presentation</vt:lpstr>
      <vt:lpstr>PowerPoint Presentation</vt:lpstr>
      <vt:lpstr>Conclusion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elona vrapi</dc:creator>
  <cp:lastModifiedBy>elona vrapi</cp:lastModifiedBy>
  <cp:revision>2</cp:revision>
  <dcterms:created xsi:type="dcterms:W3CDTF">2026-02-10T20:54:59Z</dcterms:created>
  <dcterms:modified xsi:type="dcterms:W3CDTF">2026-02-12T12:27:37Z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