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6"/>
  </p:notesMasterIdLst>
  <p:sldIdLst>
    <p:sldId id="256" r:id="rId2"/>
    <p:sldId id="257" r:id="rId3"/>
    <p:sldId id="262" r:id="rId4"/>
    <p:sldId id="264" r:id="rId5"/>
    <p:sldId id="263" r:id="rId6"/>
    <p:sldId id="259" r:id="rId7"/>
    <p:sldId id="260" r:id="rId8"/>
    <p:sldId id="266" r:id="rId9"/>
    <p:sldId id="261" r:id="rId10"/>
    <p:sldId id="267" r:id="rId11"/>
    <p:sldId id="268" r:id="rId12"/>
    <p:sldId id="258" r:id="rId13"/>
    <p:sldId id="265" r:id="rId14"/>
    <p:sldId id="269"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83117" autoAdjust="0"/>
  </p:normalViewPr>
  <p:slideViewPr>
    <p:cSldViewPr snapToGrid="0">
      <p:cViewPr varScale="1">
        <p:scale>
          <a:sx n="60" d="100"/>
          <a:sy n="60" d="100"/>
        </p:scale>
        <p:origin x="1140" y="60"/>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1_5">
  <dgm:title val=""/>
  <dgm:desc val=""/>
  <dgm:catLst>
    <dgm:cat type="accent1" pri="11500"/>
  </dgm:catLst>
  <dgm:styleLbl name="node0">
    <dgm:fillClrLst meth="cycle">
      <a:schemeClr val="accent1">
        <a:alpha val="80000"/>
      </a:schemeClr>
    </dgm:fillClrLst>
    <dgm:linClrLst meth="repeat">
      <a:schemeClr val="lt1"/>
    </dgm:linClrLst>
    <dgm:effectClrLst/>
    <dgm:txLinClrLst/>
    <dgm:txFillClrLst/>
    <dgm:txEffectClrLst/>
  </dgm:styleLbl>
  <dgm:styleLbl name="node1">
    <dgm:fillClrLst>
      <a:schemeClr val="accent1">
        <a:alpha val="90000"/>
      </a:schemeClr>
      <a:schemeClr val="accent1">
        <a:alpha val="50000"/>
      </a:schemeClr>
    </dgm:fillClrLst>
    <dgm:linClrLst meth="repeat">
      <a:schemeClr val="lt1"/>
    </dgm:linClrLst>
    <dgm:effectClrLst/>
    <dgm:txLinClrLst/>
    <dgm:txFillClrLst/>
    <dgm:txEffectClrLst/>
  </dgm:styleLbl>
  <dgm:styleLbl name="alignNode1">
    <dgm:fillClrLst>
      <a:schemeClr val="accent1">
        <a:alpha val="90000"/>
      </a:schemeClr>
      <a:schemeClr val="accent1">
        <a:alpha val="50000"/>
      </a:schemeClr>
    </dgm:fillClrLst>
    <dgm:linClrLst>
      <a:schemeClr val="accent1">
        <a:alpha val="90000"/>
      </a:schemeClr>
      <a:schemeClr val="accent1">
        <a:alpha val="50000"/>
      </a:schemeClr>
    </dgm:linClrLst>
    <dgm:effectClrLst/>
    <dgm:txLinClrLst/>
    <dgm:txFillClrLst/>
    <dgm:txEffectClrLst/>
  </dgm:styleLbl>
  <dgm:styleLbl name="lnNode1">
    <dgm:fillClrLst>
      <a:schemeClr val="accent1">
        <a:shade val="90000"/>
      </a:schemeClr>
      <a:schemeClr val="accent1">
        <a:alpha val="50000"/>
        <a:tint val="5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alpha val="80000"/>
      </a:schemeClr>
    </dgm:fillClrLst>
    <dgm:linClrLst meth="repeat">
      <a:schemeClr val="lt1"/>
    </dgm:linClrLst>
    <dgm:effectClrLst/>
    <dgm:txLinClrLst/>
    <dgm:txFillClrLst/>
    <dgm:txEffectClrLst/>
  </dgm:styleLbl>
  <dgm:styleLbl name="node2">
    <dgm:fillClrLst>
      <a:schemeClr val="accent1">
        <a:alpha val="70000"/>
      </a:schemeClr>
    </dgm:fillClrLst>
    <dgm:linClrLst meth="repeat">
      <a:schemeClr val="lt1"/>
    </dgm:linClrLst>
    <dgm:effectClrLst/>
    <dgm:txLinClrLst/>
    <dgm:txFillClrLst/>
    <dgm:txEffectClrLst/>
  </dgm:styleLbl>
  <dgm:styleLbl name="node3">
    <dgm:fillClrLst>
      <a:schemeClr val="accent1">
        <a:alpha val="50000"/>
      </a:schemeClr>
    </dgm:fillClrLst>
    <dgm:linClrLst meth="repeat">
      <a:schemeClr val="lt1"/>
    </dgm:linClrLst>
    <dgm:effectClrLst/>
    <dgm:txLinClrLst/>
    <dgm:txFillClrLst/>
    <dgm:txEffectClrLst/>
  </dgm:styleLbl>
  <dgm:styleLbl name="node4">
    <dgm:fillClrLst>
      <a:schemeClr val="accent1">
        <a:alpha val="30000"/>
      </a:schemeClr>
    </dgm:fillClrLst>
    <dgm:linClrLst meth="repeat">
      <a:schemeClr val="lt1"/>
    </dgm:linClrLst>
    <dgm:effectClrLst/>
    <dgm:txLinClrLst/>
    <dgm:txFillClrLst/>
    <dgm:txEffectClrLst/>
  </dgm:styleLbl>
  <dgm:styleLbl name="fgImgPlace1">
    <dgm:fillClrLst>
      <a:schemeClr val="accent1">
        <a:tint val="50000"/>
        <a:alpha val="90000"/>
      </a:schemeClr>
      <a:schemeClr val="accent1">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f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b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sibTrans1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alpha val="90000"/>
      </a:schemeClr>
    </dgm:fillClrLst>
    <dgm:linClrLst meth="repeat">
      <a:schemeClr val="lt1"/>
    </dgm:linClrLst>
    <dgm:effectClrLst/>
    <dgm:txLinClrLst/>
    <dgm:txFillClrLst/>
    <dgm:txEffectClrLst/>
  </dgm:styleLbl>
  <dgm:styleLbl name="asst1">
    <dgm:fillClrLst meth="repeat">
      <a:schemeClr val="accent1">
        <a:alpha val="90000"/>
      </a:schemeClr>
    </dgm:fillClrLst>
    <dgm:linClrLst meth="repeat">
      <a:schemeClr val="lt1"/>
    </dgm:linClrLst>
    <dgm:effectClrLst/>
    <dgm:txLinClrLst/>
    <dgm:txFillClrLst/>
    <dgm:txEffectClrLst/>
  </dgm:styleLbl>
  <dgm:styleLbl name="asst2">
    <dgm:fillClrLst>
      <a:schemeClr val="accent1">
        <a:alpha val="90000"/>
      </a:schemeClr>
    </dgm:fillClrLst>
    <dgm:linClrLst meth="repeat">
      <a:schemeClr val="lt1"/>
    </dgm:linClrLst>
    <dgm:effectClrLst/>
    <dgm:txLinClrLst/>
    <dgm:txFillClrLst/>
    <dgm:txEffectClrLst/>
  </dgm:styleLbl>
  <dgm:styleLbl name="asst3">
    <dgm:fillClrLst>
      <a:schemeClr val="accent1">
        <a:alpha val="70000"/>
      </a:schemeClr>
    </dgm:fillClrLst>
    <dgm:linClrLst meth="repeat">
      <a:schemeClr val="lt1"/>
    </dgm:linClrLst>
    <dgm:effectClrLst/>
    <dgm:txLinClrLst/>
    <dgm:txFillClrLst/>
    <dgm:txEffectClrLst/>
  </dgm:styleLbl>
  <dgm:styleLbl name="asst4">
    <dgm:fillClrLst>
      <a:schemeClr val="accent1">
        <a:alpha val="50000"/>
      </a:schemeClr>
    </dgm:fillClrLst>
    <dgm:linClrLst meth="repeat">
      <a:schemeClr val="lt1"/>
    </dgm:linClrLst>
    <dgm:effectClrLst/>
    <dgm:txLinClrLst/>
    <dgm:txFillClrLst/>
    <dgm:txEffectClrLst/>
  </dgm:styleLbl>
  <dgm:styleLbl name="parChTrans2D1">
    <dgm:fillClrLst meth="repeat">
      <a:schemeClr val="accent1">
        <a:shade val="8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a:schemeClr val="accent1">
        <a:alpha val="90000"/>
        <a:tint val="40000"/>
      </a:schemeClr>
      <a:schemeClr val="accent1">
        <a:alpha val="5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3CA38CF-16D9-476E-9A81-E4F40826598B}" type="doc">
      <dgm:prSet loTypeId="urn:microsoft.com/office/officeart/2005/8/layout/matrix1" loCatId="matrix" qsTypeId="urn:microsoft.com/office/officeart/2005/8/quickstyle/simple1" qsCatId="simple" csTypeId="urn:microsoft.com/office/officeart/2005/8/colors/accent1_5" csCatId="accent1" phldr="1"/>
      <dgm:spPr/>
      <dgm:t>
        <a:bodyPr/>
        <a:lstStyle/>
        <a:p>
          <a:endParaRPr lang="en-GB"/>
        </a:p>
      </dgm:t>
    </dgm:pt>
    <dgm:pt modelId="{FFF7188B-68F6-41B4-8AA1-DE3FF09E285B}">
      <dgm:prSet phldrT="[Text]" custT="1"/>
      <dgm:spPr/>
      <dgm:t>
        <a:bodyPr/>
        <a:lstStyle/>
        <a:p>
          <a:r>
            <a:rPr lang="en-GB" sz="2600" b="1" dirty="0">
              <a:latin typeface="Calibri" panose="020F0502020204030204" pitchFamily="34" charset="0"/>
              <a:cs typeface="Calibri" panose="020F0502020204030204" pitchFamily="34" charset="0"/>
            </a:rPr>
            <a:t>Amazon SWOT Analysis</a:t>
          </a:r>
        </a:p>
      </dgm:t>
    </dgm:pt>
    <dgm:pt modelId="{1BA7AF0A-FB52-4673-BBDF-7C9121AA7A06}" type="parTrans" cxnId="{9940657C-4961-47BF-B5EF-88B1CA76BB8D}">
      <dgm:prSet/>
      <dgm:spPr/>
      <dgm:t>
        <a:bodyPr/>
        <a:lstStyle/>
        <a:p>
          <a:endParaRPr lang="en-GB"/>
        </a:p>
      </dgm:t>
    </dgm:pt>
    <dgm:pt modelId="{C4A1FECE-52DC-4BFB-843F-10376D6A10F4}" type="sibTrans" cxnId="{9940657C-4961-47BF-B5EF-88B1CA76BB8D}">
      <dgm:prSet/>
      <dgm:spPr/>
      <dgm:t>
        <a:bodyPr/>
        <a:lstStyle/>
        <a:p>
          <a:endParaRPr lang="en-GB"/>
        </a:p>
      </dgm:t>
    </dgm:pt>
    <dgm:pt modelId="{E8C49FAA-F181-4DCA-84A3-D58C9EEFDAC4}">
      <dgm:prSet phldrT="[Text]" custT="1"/>
      <dgm:spPr>
        <a:solidFill>
          <a:schemeClr val="bg1">
            <a:lumMod val="85000"/>
            <a:alpha val="90000"/>
          </a:schemeClr>
        </a:solidFill>
      </dgm:spPr>
      <dgm:t>
        <a:bodyPr/>
        <a:lstStyle/>
        <a:p>
          <a:pPr>
            <a:buFont typeface="+mj-lt"/>
            <a:buAutoNum type="arabicPeriod"/>
          </a:pPr>
          <a:endParaRPr lang="en-GB" sz="1600" b="1" dirty="0">
            <a:solidFill>
              <a:sysClr val="windowText" lastClr="000000"/>
            </a:solidFill>
            <a:latin typeface="Calibri" panose="020F0502020204030204" pitchFamily="34" charset="0"/>
            <a:cs typeface="Calibri" panose="020F0502020204030204" pitchFamily="34" charset="0"/>
          </a:endParaRPr>
        </a:p>
        <a:p>
          <a:pPr>
            <a:buFont typeface="+mj-lt"/>
            <a:buAutoNum type="arabicPeriod"/>
          </a:pPr>
          <a:endParaRPr lang="en-GB" sz="1600" b="1" dirty="0">
            <a:solidFill>
              <a:sysClr val="windowText" lastClr="000000"/>
            </a:solidFill>
            <a:latin typeface="Calibri" panose="020F0502020204030204" pitchFamily="34" charset="0"/>
            <a:cs typeface="Calibri" panose="020F0502020204030204" pitchFamily="34" charset="0"/>
          </a:endParaRPr>
        </a:p>
        <a:p>
          <a:pPr>
            <a:buFont typeface="+mj-lt"/>
            <a:buAutoNum type="arabicPeriod"/>
          </a:pPr>
          <a:r>
            <a:rPr lang="en-GB" sz="1600" b="1" dirty="0">
              <a:solidFill>
                <a:sysClr val="windowText" lastClr="000000"/>
              </a:solidFill>
              <a:latin typeface="Calibri" panose="020F0502020204030204" pitchFamily="34" charset="0"/>
              <a:cs typeface="Calibri" panose="020F0502020204030204" pitchFamily="34" charset="0"/>
            </a:rPr>
            <a:t>Strengths</a:t>
          </a:r>
        </a:p>
        <a:p>
          <a:pPr>
            <a:buFont typeface="+mj-lt"/>
            <a:buAutoNum type="arabicPeriod"/>
          </a:pPr>
          <a:r>
            <a:rPr lang="en-GB" sz="1600" dirty="0">
              <a:solidFill>
                <a:sysClr val="windowText" lastClr="000000"/>
              </a:solidFill>
              <a:latin typeface="Calibri" panose="020F0502020204030204" pitchFamily="34" charset="0"/>
              <a:cs typeface="Calibri" panose="020F0502020204030204" pitchFamily="34" charset="0"/>
            </a:rPr>
            <a:t>1. Differentiation and Innovation – Continuously create and innovate ideas.</a:t>
          </a:r>
        </a:p>
        <a:p>
          <a:pPr>
            <a:buFont typeface="+mj-lt"/>
            <a:buAutoNum type="arabicPeriod"/>
          </a:pPr>
          <a:r>
            <a:rPr lang="en-GB" sz="1600" dirty="0">
              <a:solidFill>
                <a:sysClr val="windowText" lastClr="000000"/>
              </a:solidFill>
              <a:latin typeface="Calibri" panose="020F0502020204030204" pitchFamily="34" charset="0"/>
              <a:cs typeface="Calibri" panose="020F0502020204030204" pitchFamily="34" charset="0"/>
            </a:rPr>
            <a:t>2. Customer orientated – Targeting a variety of consumers for different everyday needs at attractive and inexpensive prices.</a:t>
          </a:r>
        </a:p>
        <a:p>
          <a:pPr>
            <a:buFont typeface="+mj-lt"/>
            <a:buAutoNum type="arabicPeriod"/>
          </a:pPr>
          <a:r>
            <a:rPr lang="en-GB" sz="1600" dirty="0">
              <a:solidFill>
                <a:sysClr val="windowText" lastClr="000000"/>
              </a:solidFill>
              <a:latin typeface="Calibri" panose="020F0502020204030204" pitchFamily="34" charset="0"/>
              <a:cs typeface="Calibri" panose="020F0502020204030204" pitchFamily="34" charset="0"/>
            </a:rPr>
            <a:t>3. Cost leadership - Amazon doesn’t incur retail store costs as they sell everything online.</a:t>
          </a:r>
        </a:p>
        <a:p>
          <a:pPr>
            <a:buFont typeface="+mj-lt"/>
            <a:buAutoNum type="arabicPeriod"/>
          </a:pPr>
          <a:r>
            <a:rPr lang="en-GB" sz="1600" dirty="0">
              <a:solidFill>
                <a:sysClr val="windowText" lastClr="000000"/>
              </a:solidFill>
              <a:latin typeface="Calibri" panose="020F0502020204030204" pitchFamily="34" charset="0"/>
              <a:cs typeface="Calibri" panose="020F0502020204030204" pitchFamily="34" charset="0"/>
            </a:rPr>
            <a:t>4. Superior logistics – Products and services are highly compatible, encourages customers to gain usage of related products.</a:t>
          </a:r>
        </a:p>
        <a:p>
          <a:pPr>
            <a:buFont typeface="+mj-lt"/>
            <a:buAutoNum type="arabicPeriod"/>
          </a:pPr>
          <a:r>
            <a:rPr lang="en-GB" sz="1600" dirty="0">
              <a:solidFill>
                <a:sysClr val="windowText" lastClr="000000"/>
              </a:solidFill>
              <a:latin typeface="Calibri" panose="020F0502020204030204" pitchFamily="34" charset="0"/>
              <a:cs typeface="Calibri" panose="020F0502020204030204" pitchFamily="34" charset="0"/>
            </a:rPr>
            <a:t>5. Strong brand name – Amazon are the strongest brand in online retail market, this is due to Amazon's rapid growth.</a:t>
          </a:r>
          <a:endParaRPr lang="en-GB" sz="1600" dirty="0">
            <a:solidFill>
              <a:schemeClr val="tx1"/>
            </a:solidFill>
            <a:latin typeface="Calibri" panose="020F0502020204030204" pitchFamily="34" charset="0"/>
            <a:cs typeface="Calibri" panose="020F0502020204030204" pitchFamily="34" charset="0"/>
          </a:endParaRPr>
        </a:p>
      </dgm:t>
    </dgm:pt>
    <dgm:pt modelId="{9D4F0540-FCC2-4492-99BF-F9A4F9D5B90E}" type="parTrans" cxnId="{0F6BD0C9-3E90-4AA4-BAA6-9FE92BC1054F}">
      <dgm:prSet/>
      <dgm:spPr/>
      <dgm:t>
        <a:bodyPr/>
        <a:lstStyle/>
        <a:p>
          <a:endParaRPr lang="en-GB"/>
        </a:p>
      </dgm:t>
    </dgm:pt>
    <dgm:pt modelId="{54FFC15D-23B8-4E77-A4F9-F0D55C813EFD}" type="sibTrans" cxnId="{0F6BD0C9-3E90-4AA4-BAA6-9FE92BC1054F}">
      <dgm:prSet/>
      <dgm:spPr/>
      <dgm:t>
        <a:bodyPr/>
        <a:lstStyle/>
        <a:p>
          <a:endParaRPr lang="en-GB"/>
        </a:p>
      </dgm:t>
    </dgm:pt>
    <dgm:pt modelId="{5D72D6B0-C279-4B7C-9ACA-FF0A799C8214}">
      <dgm:prSet phldrT="[Text]" custT="1"/>
      <dgm:spPr>
        <a:solidFill>
          <a:schemeClr val="bg1">
            <a:lumMod val="85000"/>
            <a:alpha val="76667"/>
          </a:schemeClr>
        </a:solidFill>
      </dgm:spPr>
      <dgm:t>
        <a:bodyPr/>
        <a:lstStyle/>
        <a:p>
          <a:pPr>
            <a:buFont typeface="+mj-lt"/>
            <a:buAutoNum type="arabicPeriod"/>
          </a:pPr>
          <a:endParaRPr lang="en-GB" sz="1600" b="1" dirty="0">
            <a:solidFill>
              <a:sysClr val="windowText" lastClr="000000"/>
            </a:solidFill>
            <a:latin typeface="Calibri" panose="020F0502020204030204" pitchFamily="34" charset="0"/>
            <a:cs typeface="Calibri" panose="020F0502020204030204" pitchFamily="34" charset="0"/>
          </a:endParaRPr>
        </a:p>
        <a:p>
          <a:pPr>
            <a:buFont typeface="+mj-lt"/>
            <a:buAutoNum type="arabicPeriod"/>
          </a:pPr>
          <a:endParaRPr lang="en-GB" sz="1600" b="1" dirty="0">
            <a:solidFill>
              <a:sysClr val="windowText" lastClr="000000"/>
            </a:solidFill>
            <a:latin typeface="Calibri" panose="020F0502020204030204" pitchFamily="34" charset="0"/>
            <a:cs typeface="Calibri" panose="020F0502020204030204" pitchFamily="34" charset="0"/>
          </a:endParaRPr>
        </a:p>
        <a:p>
          <a:pPr>
            <a:buFont typeface="+mj-lt"/>
            <a:buAutoNum type="arabicPeriod"/>
          </a:pPr>
          <a:r>
            <a:rPr lang="en-GB" sz="1600" b="1" dirty="0">
              <a:solidFill>
                <a:sysClr val="windowText" lastClr="000000"/>
              </a:solidFill>
              <a:latin typeface="Calibri" panose="020F0502020204030204" pitchFamily="34" charset="0"/>
              <a:cs typeface="Calibri" panose="020F0502020204030204" pitchFamily="34" charset="0"/>
            </a:rPr>
            <a:t>Weaknesses</a:t>
          </a:r>
        </a:p>
        <a:p>
          <a:pPr>
            <a:buFont typeface="+mj-lt"/>
            <a:buAutoNum type="arabicPeriod"/>
          </a:pPr>
          <a:r>
            <a:rPr lang="en-GB" sz="1600" dirty="0">
              <a:solidFill>
                <a:sysClr val="windowText" lastClr="000000"/>
              </a:solidFill>
              <a:latin typeface="Calibri" panose="020F0502020204030204" pitchFamily="34" charset="0"/>
              <a:cs typeface="Calibri" panose="020F0502020204030204" pitchFamily="34" charset="0"/>
            </a:rPr>
            <a:t>1. Tax avoidance controversy – Amazon has been criticized in the past regarding tax avoidances.</a:t>
          </a:r>
        </a:p>
        <a:p>
          <a:pPr>
            <a:buFont typeface="+mj-lt"/>
            <a:buAutoNum type="arabicPeriod"/>
          </a:pPr>
          <a:r>
            <a:rPr lang="en-GB" sz="1600" dirty="0">
              <a:solidFill>
                <a:sysClr val="windowText" lastClr="000000"/>
              </a:solidFill>
              <a:latin typeface="Calibri" panose="020F0502020204030204" pitchFamily="34" charset="0"/>
              <a:cs typeface="Calibri" panose="020F0502020204030204" pitchFamily="34" charset="0"/>
            </a:rPr>
            <a:t>2. Limited brick and mortar presence – Hinders customers from purchasing things they can’t purchase online. </a:t>
          </a:r>
        </a:p>
        <a:p>
          <a:pPr>
            <a:buFont typeface="+mj-lt"/>
            <a:buAutoNum type="arabicPeriod"/>
          </a:pPr>
          <a:r>
            <a:rPr lang="en-GB" sz="1600" dirty="0">
              <a:solidFill>
                <a:sysClr val="windowText" lastClr="000000"/>
              </a:solidFill>
              <a:latin typeface="Calibri" panose="020F0502020204030204" pitchFamily="34" charset="0"/>
              <a:cs typeface="Calibri" panose="020F0502020204030204" pitchFamily="34" charset="0"/>
            </a:rPr>
            <a:t>3. Limited Fragmentation – Don't have the ability to focus on one strategic goal as they offer a wide range of products and services.</a:t>
          </a:r>
        </a:p>
        <a:p>
          <a:pPr>
            <a:buFont typeface="+mj-lt"/>
            <a:buAutoNum type="arabicPeriod"/>
          </a:pPr>
          <a:r>
            <a:rPr lang="en-GB" sz="1600" dirty="0">
              <a:solidFill>
                <a:sysClr val="windowText" lastClr="000000"/>
              </a:solidFill>
              <a:latin typeface="Calibri" panose="020F0502020204030204" pitchFamily="34" charset="0"/>
              <a:cs typeface="Calibri" panose="020F0502020204030204" pitchFamily="34" charset="0"/>
            </a:rPr>
            <a:t>4. Limited penetration in developing markets – This is reducing Amazon’s ability to benefit from high economic growth rates.</a:t>
          </a:r>
        </a:p>
        <a:p>
          <a:pPr>
            <a:buFont typeface="+mj-lt"/>
            <a:buAutoNum type="arabicPeriod"/>
          </a:pPr>
          <a:r>
            <a:rPr lang="en-GB" sz="1600" dirty="0">
              <a:solidFill>
                <a:sysClr val="windowText" lastClr="000000"/>
              </a:solidFill>
              <a:latin typeface="Calibri" panose="020F0502020204030204" pitchFamily="34" charset="0"/>
              <a:cs typeface="Calibri" panose="020F0502020204030204" pitchFamily="34" charset="0"/>
            </a:rPr>
            <a:t>5. Poor track record of sustainability - Amazon has made little or no effort to measure or improve its environmental performance.</a:t>
          </a:r>
          <a:endParaRPr lang="en-GB" sz="1600" dirty="0">
            <a:latin typeface="Calibri" panose="020F0502020204030204" pitchFamily="34" charset="0"/>
            <a:cs typeface="Calibri" panose="020F0502020204030204" pitchFamily="34" charset="0"/>
          </a:endParaRPr>
        </a:p>
      </dgm:t>
    </dgm:pt>
    <dgm:pt modelId="{2EBEC716-6467-440A-8AAC-A5D4D695DE05}" type="parTrans" cxnId="{626C5C51-47D1-49DF-8189-63BDDDC4A80E}">
      <dgm:prSet/>
      <dgm:spPr/>
      <dgm:t>
        <a:bodyPr/>
        <a:lstStyle/>
        <a:p>
          <a:endParaRPr lang="en-GB"/>
        </a:p>
      </dgm:t>
    </dgm:pt>
    <dgm:pt modelId="{3417C3BA-BF6F-48DE-8F24-B4B65BBC491D}" type="sibTrans" cxnId="{626C5C51-47D1-49DF-8189-63BDDDC4A80E}">
      <dgm:prSet/>
      <dgm:spPr/>
      <dgm:t>
        <a:bodyPr/>
        <a:lstStyle/>
        <a:p>
          <a:endParaRPr lang="en-GB"/>
        </a:p>
      </dgm:t>
    </dgm:pt>
    <dgm:pt modelId="{B956C54A-4018-4B3F-A7D0-C9412C127CE2}">
      <dgm:prSet phldrT="[Text]" custT="1"/>
      <dgm:spPr>
        <a:solidFill>
          <a:schemeClr val="bg1">
            <a:lumMod val="85000"/>
            <a:alpha val="63333"/>
          </a:schemeClr>
        </a:solidFill>
      </dgm:spPr>
      <dgm:t>
        <a:bodyPr/>
        <a:lstStyle/>
        <a:p>
          <a:pPr>
            <a:buFont typeface="+mj-lt"/>
          </a:pPr>
          <a:r>
            <a:rPr lang="en-GB" sz="1600" b="1" dirty="0">
              <a:solidFill>
                <a:sysClr val="windowText" lastClr="000000"/>
              </a:solidFill>
              <a:latin typeface="Calibri" panose="020F0502020204030204" pitchFamily="34" charset="0"/>
              <a:cs typeface="Calibri" panose="020F0502020204030204" pitchFamily="34" charset="0"/>
            </a:rPr>
            <a:t>Opportunities</a:t>
          </a:r>
        </a:p>
        <a:p>
          <a:pPr>
            <a:buFont typeface="+mj-lt"/>
          </a:pPr>
          <a:r>
            <a:rPr lang="en-GB" sz="1600" dirty="0">
              <a:solidFill>
                <a:sysClr val="windowText" lastClr="000000"/>
              </a:solidFill>
              <a:latin typeface="Calibri" panose="020F0502020204030204" pitchFamily="34" charset="0"/>
              <a:cs typeface="Calibri" panose="020F0502020204030204" pitchFamily="34" charset="0"/>
            </a:rPr>
            <a:t>1. Improve their technological measures and policies – Increasing their policies will give them a greater brand recognition.</a:t>
          </a:r>
        </a:p>
        <a:p>
          <a:pPr>
            <a:buFont typeface="+mj-lt"/>
          </a:pPr>
          <a:r>
            <a:rPr lang="en-GB" sz="1600" dirty="0">
              <a:solidFill>
                <a:sysClr val="windowText" lastClr="000000"/>
              </a:solidFill>
              <a:latin typeface="Calibri" panose="020F0502020204030204" pitchFamily="34" charset="0"/>
              <a:cs typeface="Calibri" panose="020F0502020204030204" pitchFamily="34" charset="0"/>
            </a:rPr>
            <a:t>2. Expansion of brick and mortar operations – Establish a stronger presence could lead to a potential revenue increase.</a:t>
          </a:r>
        </a:p>
        <a:p>
          <a:pPr>
            <a:buFont typeface="+mj-lt"/>
          </a:pPr>
          <a:r>
            <a:rPr lang="en-GB" sz="1600" dirty="0">
              <a:solidFill>
                <a:sysClr val="windowText" lastClr="000000"/>
              </a:solidFill>
              <a:latin typeface="Calibri" panose="020F0502020204030204" pitchFamily="34" charset="0"/>
              <a:cs typeface="Calibri" panose="020F0502020204030204" pitchFamily="34" charset="0"/>
            </a:rPr>
            <a:t>3. New partnerships – Boost their financial growth and allow them to expand their horizons </a:t>
          </a:r>
          <a:r>
            <a:rPr lang="en-GB" sz="1600" b="1" dirty="0">
              <a:solidFill>
                <a:sysClr val="windowText" lastClr="000000"/>
              </a:solidFill>
              <a:latin typeface="Calibri" panose="020F0502020204030204" pitchFamily="34" charset="0"/>
              <a:cs typeface="Calibri" panose="020F0502020204030204" pitchFamily="34" charset="0"/>
            </a:rPr>
            <a:t>(Greenspan 2019)</a:t>
          </a:r>
          <a:r>
            <a:rPr lang="en-GB" sz="1600" dirty="0">
              <a:solidFill>
                <a:sysClr val="windowText" lastClr="000000"/>
              </a:solidFill>
              <a:latin typeface="Calibri" panose="020F0502020204030204" pitchFamily="34" charset="0"/>
              <a:cs typeface="Calibri" panose="020F0502020204030204" pitchFamily="34" charset="0"/>
            </a:rPr>
            <a:t>.</a:t>
          </a:r>
        </a:p>
        <a:p>
          <a:pPr>
            <a:buFont typeface="+mj-lt"/>
          </a:pPr>
          <a:r>
            <a:rPr lang="en-GB" sz="1600" dirty="0">
              <a:solidFill>
                <a:sysClr val="windowText" lastClr="000000"/>
              </a:solidFill>
              <a:latin typeface="Calibri" panose="020F0502020204030204" pitchFamily="34" charset="0"/>
              <a:cs typeface="Calibri" panose="020F0502020204030204" pitchFamily="34" charset="0"/>
            </a:rPr>
            <a:t>4. Expansion in developing markets – Gain competitors advantage.</a:t>
          </a:r>
        </a:p>
        <a:p>
          <a:pPr>
            <a:buFont typeface="+mj-lt"/>
          </a:pPr>
          <a:r>
            <a:rPr lang="en-GB" sz="1600" dirty="0">
              <a:solidFill>
                <a:sysClr val="windowText" lastClr="000000"/>
              </a:solidFill>
              <a:latin typeface="Calibri" panose="020F0502020204030204" pitchFamily="34" charset="0"/>
              <a:cs typeface="Calibri" panose="020F0502020204030204" pitchFamily="34" charset="0"/>
            </a:rPr>
            <a:t>5. Distribution System – Hassle free and quick delivery.</a:t>
          </a:r>
          <a:endParaRPr lang="en-GB" sz="1600" dirty="0">
            <a:latin typeface="Calibri" panose="020F0502020204030204" pitchFamily="34" charset="0"/>
            <a:cs typeface="Calibri" panose="020F0502020204030204" pitchFamily="34" charset="0"/>
          </a:endParaRPr>
        </a:p>
      </dgm:t>
    </dgm:pt>
    <dgm:pt modelId="{CC4DCDF9-84B6-4BDC-B3AD-C37ADBF8F8AA}" type="parTrans" cxnId="{C6A407DC-3AEE-4A2A-9631-EFF2F3729E74}">
      <dgm:prSet/>
      <dgm:spPr/>
      <dgm:t>
        <a:bodyPr/>
        <a:lstStyle/>
        <a:p>
          <a:endParaRPr lang="en-GB"/>
        </a:p>
      </dgm:t>
    </dgm:pt>
    <dgm:pt modelId="{A2E0174E-64DD-4F42-87A5-FB75D4D530A6}" type="sibTrans" cxnId="{C6A407DC-3AEE-4A2A-9631-EFF2F3729E74}">
      <dgm:prSet/>
      <dgm:spPr/>
      <dgm:t>
        <a:bodyPr/>
        <a:lstStyle/>
        <a:p>
          <a:endParaRPr lang="en-GB"/>
        </a:p>
      </dgm:t>
    </dgm:pt>
    <dgm:pt modelId="{4F6AA52F-3AFB-41B4-B836-77FFBA0D301E}">
      <dgm:prSet phldrT="[Text]" custT="1"/>
      <dgm:spPr>
        <a:solidFill>
          <a:schemeClr val="bg1">
            <a:lumMod val="85000"/>
            <a:alpha val="50000"/>
          </a:schemeClr>
        </a:solidFill>
      </dgm:spPr>
      <dgm:t>
        <a:bodyPr/>
        <a:lstStyle/>
        <a:p>
          <a:r>
            <a:rPr lang="en-GB" sz="1600" b="1" dirty="0">
              <a:solidFill>
                <a:sysClr val="windowText" lastClr="000000"/>
              </a:solidFill>
              <a:latin typeface="Calibri" panose="020F0502020204030204" pitchFamily="34" charset="0"/>
              <a:cs typeface="Calibri" panose="020F0502020204030204" pitchFamily="34" charset="0"/>
            </a:rPr>
            <a:t>Threats</a:t>
          </a:r>
        </a:p>
        <a:p>
          <a:r>
            <a:rPr lang="en-GB" sz="1600" dirty="0">
              <a:solidFill>
                <a:sysClr val="windowText" lastClr="000000"/>
              </a:solidFill>
              <a:latin typeface="Calibri" panose="020F0502020204030204" pitchFamily="34" charset="0"/>
              <a:cs typeface="Calibri" panose="020F0502020204030204" pitchFamily="34" charset="0"/>
            </a:rPr>
            <a:t>1. Imitation of business models and products – Many new entrants are coming up the market with the same ideas.</a:t>
          </a:r>
        </a:p>
        <a:p>
          <a:r>
            <a:rPr lang="en-GB" sz="1600" dirty="0">
              <a:solidFill>
                <a:sysClr val="windowText" lastClr="000000"/>
              </a:solidFill>
              <a:latin typeface="Calibri" panose="020F0502020204030204" pitchFamily="34" charset="0"/>
              <a:cs typeface="Calibri" panose="020F0502020204030204" pitchFamily="34" charset="0"/>
            </a:rPr>
            <a:t>2. Cybercrime – Cybercrime puts internet users at risk.</a:t>
          </a:r>
        </a:p>
        <a:p>
          <a:r>
            <a:rPr lang="en-GB" sz="1600" dirty="0">
              <a:solidFill>
                <a:sysClr val="windowText" lastClr="000000"/>
              </a:solidFill>
              <a:latin typeface="Calibri" panose="020F0502020204030204" pitchFamily="34" charset="0"/>
              <a:cs typeface="Calibri" panose="020F0502020204030204" pitchFamily="34" charset="0"/>
            </a:rPr>
            <a:t>3. Data and online privacy – Must ensure they don’t breach the data regulations as they will reduce their brand value.</a:t>
          </a:r>
        </a:p>
        <a:p>
          <a:r>
            <a:rPr lang="en-GB" sz="1600" dirty="0">
              <a:solidFill>
                <a:sysClr val="windowText" lastClr="000000"/>
              </a:solidFill>
              <a:latin typeface="Calibri" panose="020F0502020204030204" pitchFamily="34" charset="0"/>
              <a:cs typeface="Calibri" panose="020F0502020204030204" pitchFamily="34" charset="0"/>
            </a:rPr>
            <a:t>4. Fake reviews – Could cause a decrease in Amazon’s sales.</a:t>
          </a:r>
        </a:p>
        <a:p>
          <a:r>
            <a:rPr lang="en-GB" sz="1600" dirty="0">
              <a:solidFill>
                <a:sysClr val="windowText" lastClr="000000"/>
              </a:solidFill>
              <a:latin typeface="Calibri" panose="020F0502020204030204" pitchFamily="34" charset="0"/>
              <a:cs typeface="Calibri" panose="020F0502020204030204" pitchFamily="34" charset="0"/>
            </a:rPr>
            <a:t>5. Aggressive competition - Competitors have a greater presence of brick and mortar.</a:t>
          </a:r>
          <a:endParaRPr lang="en-GB" sz="1600" dirty="0">
            <a:latin typeface="Calibri" panose="020F0502020204030204" pitchFamily="34" charset="0"/>
            <a:cs typeface="Calibri" panose="020F0502020204030204" pitchFamily="34" charset="0"/>
          </a:endParaRPr>
        </a:p>
      </dgm:t>
    </dgm:pt>
    <dgm:pt modelId="{D1B71D84-FCF3-4318-8F52-83E30651CCAA}" type="parTrans" cxnId="{BE5DEC92-3536-45CE-9767-C221705C0D67}">
      <dgm:prSet/>
      <dgm:spPr/>
      <dgm:t>
        <a:bodyPr/>
        <a:lstStyle/>
        <a:p>
          <a:endParaRPr lang="en-GB"/>
        </a:p>
      </dgm:t>
    </dgm:pt>
    <dgm:pt modelId="{CB303E1A-7234-4D32-97BB-B3A62125EC70}" type="sibTrans" cxnId="{BE5DEC92-3536-45CE-9767-C221705C0D67}">
      <dgm:prSet/>
      <dgm:spPr/>
      <dgm:t>
        <a:bodyPr/>
        <a:lstStyle/>
        <a:p>
          <a:endParaRPr lang="en-GB"/>
        </a:p>
      </dgm:t>
    </dgm:pt>
    <dgm:pt modelId="{48FDF416-69C8-463E-A2BF-13CF518A546A}" type="pres">
      <dgm:prSet presAssocID="{73CA38CF-16D9-476E-9A81-E4F40826598B}" presName="diagram" presStyleCnt="0">
        <dgm:presLayoutVars>
          <dgm:chMax val="1"/>
          <dgm:dir/>
          <dgm:animLvl val="ctr"/>
          <dgm:resizeHandles val="exact"/>
        </dgm:presLayoutVars>
      </dgm:prSet>
      <dgm:spPr/>
    </dgm:pt>
    <dgm:pt modelId="{48AA9BBF-0645-4DEB-8511-A49DB85D30C3}" type="pres">
      <dgm:prSet presAssocID="{73CA38CF-16D9-476E-9A81-E4F40826598B}" presName="matrix" presStyleCnt="0"/>
      <dgm:spPr/>
    </dgm:pt>
    <dgm:pt modelId="{887DCF72-D5C1-46C7-829D-B7D34E7A2FB3}" type="pres">
      <dgm:prSet presAssocID="{73CA38CF-16D9-476E-9A81-E4F40826598B}" presName="tile1" presStyleLbl="node1" presStyleIdx="0" presStyleCnt="4"/>
      <dgm:spPr/>
    </dgm:pt>
    <dgm:pt modelId="{167BCCA0-D805-40D6-A8D5-D9153C7DC364}" type="pres">
      <dgm:prSet presAssocID="{73CA38CF-16D9-476E-9A81-E4F40826598B}" presName="tile1text" presStyleLbl="node1" presStyleIdx="0" presStyleCnt="4">
        <dgm:presLayoutVars>
          <dgm:chMax val="0"/>
          <dgm:chPref val="0"/>
          <dgm:bulletEnabled val="1"/>
        </dgm:presLayoutVars>
      </dgm:prSet>
      <dgm:spPr/>
    </dgm:pt>
    <dgm:pt modelId="{A1AACC37-9A1F-44FE-A476-C2F8178D700B}" type="pres">
      <dgm:prSet presAssocID="{73CA38CF-16D9-476E-9A81-E4F40826598B}" presName="tile2" presStyleLbl="node1" presStyleIdx="1" presStyleCnt="4"/>
      <dgm:spPr/>
    </dgm:pt>
    <dgm:pt modelId="{2BF8B8FB-EE99-49C2-A348-9E9202FE45CC}" type="pres">
      <dgm:prSet presAssocID="{73CA38CF-16D9-476E-9A81-E4F40826598B}" presName="tile2text" presStyleLbl="node1" presStyleIdx="1" presStyleCnt="4">
        <dgm:presLayoutVars>
          <dgm:chMax val="0"/>
          <dgm:chPref val="0"/>
          <dgm:bulletEnabled val="1"/>
        </dgm:presLayoutVars>
      </dgm:prSet>
      <dgm:spPr/>
    </dgm:pt>
    <dgm:pt modelId="{1EF2FED9-4E25-4B88-BD11-E677884BA469}" type="pres">
      <dgm:prSet presAssocID="{73CA38CF-16D9-476E-9A81-E4F40826598B}" presName="tile3" presStyleLbl="node1" presStyleIdx="2" presStyleCnt="4" custLinFactNeighborX="-213" custLinFactNeighborY="67"/>
      <dgm:spPr/>
    </dgm:pt>
    <dgm:pt modelId="{FDC66FD7-CE83-4FA8-8B49-1BEB6CDCBDA9}" type="pres">
      <dgm:prSet presAssocID="{73CA38CF-16D9-476E-9A81-E4F40826598B}" presName="tile3text" presStyleLbl="node1" presStyleIdx="2" presStyleCnt="4">
        <dgm:presLayoutVars>
          <dgm:chMax val="0"/>
          <dgm:chPref val="0"/>
          <dgm:bulletEnabled val="1"/>
        </dgm:presLayoutVars>
      </dgm:prSet>
      <dgm:spPr/>
    </dgm:pt>
    <dgm:pt modelId="{B1A433E1-050A-430B-BD00-8F209D27542D}" type="pres">
      <dgm:prSet presAssocID="{73CA38CF-16D9-476E-9A81-E4F40826598B}" presName="tile4" presStyleLbl="node1" presStyleIdx="3" presStyleCnt="4"/>
      <dgm:spPr/>
    </dgm:pt>
    <dgm:pt modelId="{EA6218D9-6C37-4436-8515-1197C567CF24}" type="pres">
      <dgm:prSet presAssocID="{73CA38CF-16D9-476E-9A81-E4F40826598B}" presName="tile4text" presStyleLbl="node1" presStyleIdx="3" presStyleCnt="4">
        <dgm:presLayoutVars>
          <dgm:chMax val="0"/>
          <dgm:chPref val="0"/>
          <dgm:bulletEnabled val="1"/>
        </dgm:presLayoutVars>
      </dgm:prSet>
      <dgm:spPr/>
    </dgm:pt>
    <dgm:pt modelId="{B597FBFF-0155-409E-92BD-C6997D600056}" type="pres">
      <dgm:prSet presAssocID="{73CA38CF-16D9-476E-9A81-E4F40826598B}" presName="centerTile" presStyleLbl="fgShp" presStyleIdx="0" presStyleCnt="1" custScaleX="73339" custScaleY="73336" custLinFactNeighborX="507" custLinFactNeighborY="20373">
        <dgm:presLayoutVars>
          <dgm:chMax val="0"/>
          <dgm:chPref val="0"/>
        </dgm:presLayoutVars>
      </dgm:prSet>
      <dgm:spPr/>
    </dgm:pt>
  </dgm:ptLst>
  <dgm:cxnLst>
    <dgm:cxn modelId="{223D9D1F-52CB-4531-8818-F3251B01DD72}" type="presOf" srcId="{5D72D6B0-C279-4B7C-9ACA-FF0A799C8214}" destId="{A1AACC37-9A1F-44FE-A476-C2F8178D700B}" srcOrd="0" destOrd="0" presId="urn:microsoft.com/office/officeart/2005/8/layout/matrix1"/>
    <dgm:cxn modelId="{1415F526-02D9-41BE-9C21-CF83E58A7E34}" type="presOf" srcId="{B956C54A-4018-4B3F-A7D0-C9412C127CE2}" destId="{1EF2FED9-4E25-4B88-BD11-E677884BA469}" srcOrd="0" destOrd="0" presId="urn:microsoft.com/office/officeart/2005/8/layout/matrix1"/>
    <dgm:cxn modelId="{C3E0BD35-F872-4F97-A3FE-CF6EDE1773CF}" type="presOf" srcId="{5D72D6B0-C279-4B7C-9ACA-FF0A799C8214}" destId="{2BF8B8FB-EE99-49C2-A348-9E9202FE45CC}" srcOrd="1" destOrd="0" presId="urn:microsoft.com/office/officeart/2005/8/layout/matrix1"/>
    <dgm:cxn modelId="{117B0B43-8032-44D0-AB39-56130A748294}" type="presOf" srcId="{E8C49FAA-F181-4DCA-84A3-D58C9EEFDAC4}" destId="{887DCF72-D5C1-46C7-829D-B7D34E7A2FB3}" srcOrd="0" destOrd="0" presId="urn:microsoft.com/office/officeart/2005/8/layout/matrix1"/>
    <dgm:cxn modelId="{B0113E49-A1B5-4AAA-AFAF-881948CB9A05}" type="presOf" srcId="{B956C54A-4018-4B3F-A7D0-C9412C127CE2}" destId="{FDC66FD7-CE83-4FA8-8B49-1BEB6CDCBDA9}" srcOrd="1" destOrd="0" presId="urn:microsoft.com/office/officeart/2005/8/layout/matrix1"/>
    <dgm:cxn modelId="{626C5C51-47D1-49DF-8189-63BDDDC4A80E}" srcId="{FFF7188B-68F6-41B4-8AA1-DE3FF09E285B}" destId="{5D72D6B0-C279-4B7C-9ACA-FF0A799C8214}" srcOrd="1" destOrd="0" parTransId="{2EBEC716-6467-440A-8AAC-A5D4D695DE05}" sibTransId="{3417C3BA-BF6F-48DE-8F24-B4B65BBC491D}"/>
    <dgm:cxn modelId="{9940657C-4961-47BF-B5EF-88B1CA76BB8D}" srcId="{73CA38CF-16D9-476E-9A81-E4F40826598B}" destId="{FFF7188B-68F6-41B4-8AA1-DE3FF09E285B}" srcOrd="0" destOrd="0" parTransId="{1BA7AF0A-FB52-4673-BBDF-7C9121AA7A06}" sibTransId="{C4A1FECE-52DC-4BFB-843F-10376D6A10F4}"/>
    <dgm:cxn modelId="{BE5DEC92-3536-45CE-9767-C221705C0D67}" srcId="{FFF7188B-68F6-41B4-8AA1-DE3FF09E285B}" destId="{4F6AA52F-3AFB-41B4-B836-77FFBA0D301E}" srcOrd="3" destOrd="0" parTransId="{D1B71D84-FCF3-4318-8F52-83E30651CCAA}" sibTransId="{CB303E1A-7234-4D32-97BB-B3A62125EC70}"/>
    <dgm:cxn modelId="{C6B2559B-0576-499A-B1E4-8CEE47468E60}" type="presOf" srcId="{4F6AA52F-3AFB-41B4-B836-77FFBA0D301E}" destId="{EA6218D9-6C37-4436-8515-1197C567CF24}" srcOrd="1" destOrd="0" presId="urn:microsoft.com/office/officeart/2005/8/layout/matrix1"/>
    <dgm:cxn modelId="{177173AC-3EAD-42D4-A06F-D80D8F89EB75}" type="presOf" srcId="{4F6AA52F-3AFB-41B4-B836-77FFBA0D301E}" destId="{B1A433E1-050A-430B-BD00-8F209D27542D}" srcOrd="0" destOrd="0" presId="urn:microsoft.com/office/officeart/2005/8/layout/matrix1"/>
    <dgm:cxn modelId="{69B1F4C4-C5BC-4B13-AFE1-E9C6410AE7A3}" type="presOf" srcId="{E8C49FAA-F181-4DCA-84A3-D58C9EEFDAC4}" destId="{167BCCA0-D805-40D6-A8D5-D9153C7DC364}" srcOrd="1" destOrd="0" presId="urn:microsoft.com/office/officeart/2005/8/layout/matrix1"/>
    <dgm:cxn modelId="{0F6BD0C9-3E90-4AA4-BAA6-9FE92BC1054F}" srcId="{FFF7188B-68F6-41B4-8AA1-DE3FF09E285B}" destId="{E8C49FAA-F181-4DCA-84A3-D58C9EEFDAC4}" srcOrd="0" destOrd="0" parTransId="{9D4F0540-FCC2-4492-99BF-F9A4F9D5B90E}" sibTransId="{54FFC15D-23B8-4E77-A4F9-F0D55C813EFD}"/>
    <dgm:cxn modelId="{C6A407DC-3AEE-4A2A-9631-EFF2F3729E74}" srcId="{FFF7188B-68F6-41B4-8AA1-DE3FF09E285B}" destId="{B956C54A-4018-4B3F-A7D0-C9412C127CE2}" srcOrd="2" destOrd="0" parTransId="{CC4DCDF9-84B6-4BDC-B3AD-C37ADBF8F8AA}" sibTransId="{A2E0174E-64DD-4F42-87A5-FB75D4D530A6}"/>
    <dgm:cxn modelId="{4865D5EB-B2FC-402E-8F41-87ED3A01D082}" type="presOf" srcId="{73CA38CF-16D9-476E-9A81-E4F40826598B}" destId="{48FDF416-69C8-463E-A2BF-13CF518A546A}" srcOrd="0" destOrd="0" presId="urn:microsoft.com/office/officeart/2005/8/layout/matrix1"/>
    <dgm:cxn modelId="{C54EF3F1-36DE-4836-9F31-B85E30F66587}" type="presOf" srcId="{FFF7188B-68F6-41B4-8AA1-DE3FF09E285B}" destId="{B597FBFF-0155-409E-92BD-C6997D600056}" srcOrd="0" destOrd="0" presId="urn:microsoft.com/office/officeart/2005/8/layout/matrix1"/>
    <dgm:cxn modelId="{A6D5FB4A-68D8-4244-9B95-A3E21961B7C7}" type="presParOf" srcId="{48FDF416-69C8-463E-A2BF-13CF518A546A}" destId="{48AA9BBF-0645-4DEB-8511-A49DB85D30C3}" srcOrd="0" destOrd="0" presId="urn:microsoft.com/office/officeart/2005/8/layout/matrix1"/>
    <dgm:cxn modelId="{546CB423-C7EB-438D-939F-425ACDEAC0EF}" type="presParOf" srcId="{48AA9BBF-0645-4DEB-8511-A49DB85D30C3}" destId="{887DCF72-D5C1-46C7-829D-B7D34E7A2FB3}" srcOrd="0" destOrd="0" presId="urn:microsoft.com/office/officeart/2005/8/layout/matrix1"/>
    <dgm:cxn modelId="{135CE255-CF67-475E-AC64-782638ACC19C}" type="presParOf" srcId="{48AA9BBF-0645-4DEB-8511-A49DB85D30C3}" destId="{167BCCA0-D805-40D6-A8D5-D9153C7DC364}" srcOrd="1" destOrd="0" presId="urn:microsoft.com/office/officeart/2005/8/layout/matrix1"/>
    <dgm:cxn modelId="{0F499BEA-F6CD-4DF2-98A7-71CFD1C24006}" type="presParOf" srcId="{48AA9BBF-0645-4DEB-8511-A49DB85D30C3}" destId="{A1AACC37-9A1F-44FE-A476-C2F8178D700B}" srcOrd="2" destOrd="0" presId="urn:microsoft.com/office/officeart/2005/8/layout/matrix1"/>
    <dgm:cxn modelId="{AE0B5710-00FD-4CDC-81E4-C39960B6D922}" type="presParOf" srcId="{48AA9BBF-0645-4DEB-8511-A49DB85D30C3}" destId="{2BF8B8FB-EE99-49C2-A348-9E9202FE45CC}" srcOrd="3" destOrd="0" presId="urn:microsoft.com/office/officeart/2005/8/layout/matrix1"/>
    <dgm:cxn modelId="{44FB32E6-152A-435F-A7C5-B85164593812}" type="presParOf" srcId="{48AA9BBF-0645-4DEB-8511-A49DB85D30C3}" destId="{1EF2FED9-4E25-4B88-BD11-E677884BA469}" srcOrd="4" destOrd="0" presId="urn:microsoft.com/office/officeart/2005/8/layout/matrix1"/>
    <dgm:cxn modelId="{35BD1391-A341-4684-BCF1-E7151C5406FA}" type="presParOf" srcId="{48AA9BBF-0645-4DEB-8511-A49DB85D30C3}" destId="{FDC66FD7-CE83-4FA8-8B49-1BEB6CDCBDA9}" srcOrd="5" destOrd="0" presId="urn:microsoft.com/office/officeart/2005/8/layout/matrix1"/>
    <dgm:cxn modelId="{131A31AC-0B10-45DF-8424-0AFE60DEF212}" type="presParOf" srcId="{48AA9BBF-0645-4DEB-8511-A49DB85D30C3}" destId="{B1A433E1-050A-430B-BD00-8F209D27542D}" srcOrd="6" destOrd="0" presId="urn:microsoft.com/office/officeart/2005/8/layout/matrix1"/>
    <dgm:cxn modelId="{CBBB4EDC-F583-4BC4-A0C9-F43A70676309}" type="presParOf" srcId="{48AA9BBF-0645-4DEB-8511-A49DB85D30C3}" destId="{EA6218D9-6C37-4436-8515-1197C567CF24}" srcOrd="7" destOrd="0" presId="urn:microsoft.com/office/officeart/2005/8/layout/matrix1"/>
    <dgm:cxn modelId="{2EC9130C-7875-4A61-A763-1F22C2D9C317}" type="presParOf" srcId="{48FDF416-69C8-463E-A2BF-13CF518A546A}" destId="{B597FBFF-0155-409E-92BD-C6997D600056}" srcOrd="1" destOrd="0" presId="urn:microsoft.com/office/officeart/2005/8/layout/matrix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87DCF72-D5C1-46C7-829D-B7D34E7A2FB3}">
      <dsp:nvSpPr>
        <dsp:cNvPr id="0" name=""/>
        <dsp:cNvSpPr/>
      </dsp:nvSpPr>
      <dsp:spPr>
        <a:xfrm rot="16200000">
          <a:off x="1195788" y="-1195788"/>
          <a:ext cx="3306535" cy="5698112"/>
        </a:xfrm>
        <a:prstGeom prst="round1Rect">
          <a:avLst/>
        </a:prstGeom>
        <a:solidFill>
          <a:schemeClr val="bg1">
            <a:lumMod val="85000"/>
            <a:alpha val="9000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Font typeface="+mj-lt"/>
            <a:buNone/>
          </a:pPr>
          <a:endParaRPr lang="en-GB" sz="1600" b="1" kern="1200" dirty="0">
            <a:solidFill>
              <a:sysClr val="windowText" lastClr="000000"/>
            </a:solidFill>
            <a:latin typeface="Calibri" panose="020F0502020204030204" pitchFamily="34" charset="0"/>
            <a:cs typeface="Calibri" panose="020F0502020204030204" pitchFamily="34" charset="0"/>
          </a:endParaRPr>
        </a:p>
        <a:p>
          <a:pPr marL="0" lvl="0" indent="0" algn="ctr" defTabSz="711200">
            <a:lnSpc>
              <a:spcPct val="90000"/>
            </a:lnSpc>
            <a:spcBef>
              <a:spcPct val="0"/>
            </a:spcBef>
            <a:spcAft>
              <a:spcPct val="35000"/>
            </a:spcAft>
            <a:buFont typeface="+mj-lt"/>
            <a:buNone/>
          </a:pPr>
          <a:endParaRPr lang="en-GB" sz="1600" b="1" kern="1200" dirty="0">
            <a:solidFill>
              <a:sysClr val="windowText" lastClr="000000"/>
            </a:solidFill>
            <a:latin typeface="Calibri" panose="020F0502020204030204" pitchFamily="34" charset="0"/>
            <a:cs typeface="Calibri" panose="020F0502020204030204" pitchFamily="34" charset="0"/>
          </a:endParaRPr>
        </a:p>
        <a:p>
          <a:pPr marL="0" lvl="0" indent="0" algn="ctr" defTabSz="711200">
            <a:lnSpc>
              <a:spcPct val="90000"/>
            </a:lnSpc>
            <a:spcBef>
              <a:spcPct val="0"/>
            </a:spcBef>
            <a:spcAft>
              <a:spcPct val="35000"/>
            </a:spcAft>
            <a:buFont typeface="+mj-lt"/>
            <a:buNone/>
          </a:pPr>
          <a:r>
            <a:rPr lang="en-GB" sz="1600" b="1" kern="1200" dirty="0">
              <a:solidFill>
                <a:sysClr val="windowText" lastClr="000000"/>
              </a:solidFill>
              <a:latin typeface="Calibri" panose="020F0502020204030204" pitchFamily="34" charset="0"/>
              <a:cs typeface="Calibri" panose="020F0502020204030204" pitchFamily="34" charset="0"/>
            </a:rPr>
            <a:t>Strengths</a:t>
          </a:r>
        </a:p>
        <a:p>
          <a:pPr marL="0" lvl="0" indent="0" algn="ctr" defTabSz="711200">
            <a:lnSpc>
              <a:spcPct val="90000"/>
            </a:lnSpc>
            <a:spcBef>
              <a:spcPct val="0"/>
            </a:spcBef>
            <a:spcAft>
              <a:spcPct val="35000"/>
            </a:spcAft>
            <a:buFont typeface="+mj-lt"/>
            <a:buNone/>
          </a:pPr>
          <a:r>
            <a:rPr lang="en-GB" sz="1600" kern="1200" dirty="0">
              <a:solidFill>
                <a:sysClr val="windowText" lastClr="000000"/>
              </a:solidFill>
              <a:latin typeface="Calibri" panose="020F0502020204030204" pitchFamily="34" charset="0"/>
              <a:cs typeface="Calibri" panose="020F0502020204030204" pitchFamily="34" charset="0"/>
            </a:rPr>
            <a:t>1. Differentiation and Innovation – Continuously create and innovate ideas.</a:t>
          </a:r>
        </a:p>
        <a:p>
          <a:pPr marL="0" lvl="0" indent="0" algn="ctr" defTabSz="711200">
            <a:lnSpc>
              <a:spcPct val="90000"/>
            </a:lnSpc>
            <a:spcBef>
              <a:spcPct val="0"/>
            </a:spcBef>
            <a:spcAft>
              <a:spcPct val="35000"/>
            </a:spcAft>
            <a:buFont typeface="+mj-lt"/>
            <a:buNone/>
          </a:pPr>
          <a:r>
            <a:rPr lang="en-GB" sz="1600" kern="1200" dirty="0">
              <a:solidFill>
                <a:sysClr val="windowText" lastClr="000000"/>
              </a:solidFill>
              <a:latin typeface="Calibri" panose="020F0502020204030204" pitchFamily="34" charset="0"/>
              <a:cs typeface="Calibri" panose="020F0502020204030204" pitchFamily="34" charset="0"/>
            </a:rPr>
            <a:t>2. Customer orientated – Targeting a variety of consumers for different everyday needs at attractive and inexpensive prices.</a:t>
          </a:r>
        </a:p>
        <a:p>
          <a:pPr marL="0" lvl="0" indent="0" algn="ctr" defTabSz="711200">
            <a:lnSpc>
              <a:spcPct val="90000"/>
            </a:lnSpc>
            <a:spcBef>
              <a:spcPct val="0"/>
            </a:spcBef>
            <a:spcAft>
              <a:spcPct val="35000"/>
            </a:spcAft>
            <a:buFont typeface="+mj-lt"/>
            <a:buNone/>
          </a:pPr>
          <a:r>
            <a:rPr lang="en-GB" sz="1600" kern="1200" dirty="0">
              <a:solidFill>
                <a:sysClr val="windowText" lastClr="000000"/>
              </a:solidFill>
              <a:latin typeface="Calibri" panose="020F0502020204030204" pitchFamily="34" charset="0"/>
              <a:cs typeface="Calibri" panose="020F0502020204030204" pitchFamily="34" charset="0"/>
            </a:rPr>
            <a:t>3. Cost leadership - Amazon doesn’t incur retail store costs as they sell everything online.</a:t>
          </a:r>
        </a:p>
        <a:p>
          <a:pPr marL="0" lvl="0" indent="0" algn="ctr" defTabSz="711200">
            <a:lnSpc>
              <a:spcPct val="90000"/>
            </a:lnSpc>
            <a:spcBef>
              <a:spcPct val="0"/>
            </a:spcBef>
            <a:spcAft>
              <a:spcPct val="35000"/>
            </a:spcAft>
            <a:buFont typeface="+mj-lt"/>
            <a:buNone/>
          </a:pPr>
          <a:r>
            <a:rPr lang="en-GB" sz="1600" kern="1200" dirty="0">
              <a:solidFill>
                <a:sysClr val="windowText" lastClr="000000"/>
              </a:solidFill>
              <a:latin typeface="Calibri" panose="020F0502020204030204" pitchFamily="34" charset="0"/>
              <a:cs typeface="Calibri" panose="020F0502020204030204" pitchFamily="34" charset="0"/>
            </a:rPr>
            <a:t>4. Superior logistics – Products and services are highly compatible, encourages customers to gain usage of related products.</a:t>
          </a:r>
        </a:p>
        <a:p>
          <a:pPr marL="0" lvl="0" indent="0" algn="ctr" defTabSz="711200">
            <a:lnSpc>
              <a:spcPct val="90000"/>
            </a:lnSpc>
            <a:spcBef>
              <a:spcPct val="0"/>
            </a:spcBef>
            <a:spcAft>
              <a:spcPct val="35000"/>
            </a:spcAft>
            <a:buFont typeface="+mj-lt"/>
            <a:buNone/>
          </a:pPr>
          <a:r>
            <a:rPr lang="en-GB" sz="1600" kern="1200" dirty="0">
              <a:solidFill>
                <a:sysClr val="windowText" lastClr="000000"/>
              </a:solidFill>
              <a:latin typeface="Calibri" panose="020F0502020204030204" pitchFamily="34" charset="0"/>
              <a:cs typeface="Calibri" panose="020F0502020204030204" pitchFamily="34" charset="0"/>
            </a:rPr>
            <a:t>5. Strong brand name – Amazon are the strongest brand in online retail market, this is due to Amazon's rapid growth.</a:t>
          </a:r>
          <a:endParaRPr lang="en-GB" sz="1600" kern="1200" dirty="0">
            <a:solidFill>
              <a:schemeClr val="tx1"/>
            </a:solidFill>
            <a:latin typeface="Calibri" panose="020F0502020204030204" pitchFamily="34" charset="0"/>
            <a:cs typeface="Calibri" panose="020F0502020204030204" pitchFamily="34" charset="0"/>
          </a:endParaRPr>
        </a:p>
      </dsp:txBody>
      <dsp:txXfrm rot="5400000">
        <a:off x="0" y="0"/>
        <a:ext cx="5698112" cy="2479901"/>
      </dsp:txXfrm>
    </dsp:sp>
    <dsp:sp modelId="{A1AACC37-9A1F-44FE-A476-C2F8178D700B}">
      <dsp:nvSpPr>
        <dsp:cNvPr id="0" name=""/>
        <dsp:cNvSpPr/>
      </dsp:nvSpPr>
      <dsp:spPr>
        <a:xfrm>
          <a:off x="5698112" y="0"/>
          <a:ext cx="5698112" cy="3306535"/>
        </a:xfrm>
        <a:prstGeom prst="round1Rect">
          <a:avLst/>
        </a:prstGeom>
        <a:solidFill>
          <a:schemeClr val="bg1">
            <a:lumMod val="85000"/>
            <a:alpha val="76667"/>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Font typeface="+mj-lt"/>
            <a:buNone/>
          </a:pPr>
          <a:endParaRPr lang="en-GB" sz="1600" b="1" kern="1200" dirty="0">
            <a:solidFill>
              <a:sysClr val="windowText" lastClr="000000"/>
            </a:solidFill>
            <a:latin typeface="Calibri" panose="020F0502020204030204" pitchFamily="34" charset="0"/>
            <a:cs typeface="Calibri" panose="020F0502020204030204" pitchFamily="34" charset="0"/>
          </a:endParaRPr>
        </a:p>
        <a:p>
          <a:pPr marL="0" lvl="0" indent="0" algn="ctr" defTabSz="711200">
            <a:lnSpc>
              <a:spcPct val="90000"/>
            </a:lnSpc>
            <a:spcBef>
              <a:spcPct val="0"/>
            </a:spcBef>
            <a:spcAft>
              <a:spcPct val="35000"/>
            </a:spcAft>
            <a:buFont typeface="+mj-lt"/>
            <a:buNone/>
          </a:pPr>
          <a:endParaRPr lang="en-GB" sz="1600" b="1" kern="1200" dirty="0">
            <a:solidFill>
              <a:sysClr val="windowText" lastClr="000000"/>
            </a:solidFill>
            <a:latin typeface="Calibri" panose="020F0502020204030204" pitchFamily="34" charset="0"/>
            <a:cs typeface="Calibri" panose="020F0502020204030204" pitchFamily="34" charset="0"/>
          </a:endParaRPr>
        </a:p>
        <a:p>
          <a:pPr marL="0" lvl="0" indent="0" algn="ctr" defTabSz="711200">
            <a:lnSpc>
              <a:spcPct val="90000"/>
            </a:lnSpc>
            <a:spcBef>
              <a:spcPct val="0"/>
            </a:spcBef>
            <a:spcAft>
              <a:spcPct val="35000"/>
            </a:spcAft>
            <a:buFont typeface="+mj-lt"/>
            <a:buNone/>
          </a:pPr>
          <a:r>
            <a:rPr lang="en-GB" sz="1600" b="1" kern="1200" dirty="0">
              <a:solidFill>
                <a:sysClr val="windowText" lastClr="000000"/>
              </a:solidFill>
              <a:latin typeface="Calibri" panose="020F0502020204030204" pitchFamily="34" charset="0"/>
              <a:cs typeface="Calibri" panose="020F0502020204030204" pitchFamily="34" charset="0"/>
            </a:rPr>
            <a:t>Weaknesses</a:t>
          </a:r>
        </a:p>
        <a:p>
          <a:pPr marL="0" lvl="0" indent="0" algn="ctr" defTabSz="711200">
            <a:lnSpc>
              <a:spcPct val="90000"/>
            </a:lnSpc>
            <a:spcBef>
              <a:spcPct val="0"/>
            </a:spcBef>
            <a:spcAft>
              <a:spcPct val="35000"/>
            </a:spcAft>
            <a:buFont typeface="+mj-lt"/>
            <a:buNone/>
          </a:pPr>
          <a:r>
            <a:rPr lang="en-GB" sz="1600" kern="1200" dirty="0">
              <a:solidFill>
                <a:sysClr val="windowText" lastClr="000000"/>
              </a:solidFill>
              <a:latin typeface="Calibri" panose="020F0502020204030204" pitchFamily="34" charset="0"/>
              <a:cs typeface="Calibri" panose="020F0502020204030204" pitchFamily="34" charset="0"/>
            </a:rPr>
            <a:t>1. Tax avoidance controversy – Amazon has been criticized in the past regarding tax avoidances.</a:t>
          </a:r>
        </a:p>
        <a:p>
          <a:pPr marL="0" lvl="0" indent="0" algn="ctr" defTabSz="711200">
            <a:lnSpc>
              <a:spcPct val="90000"/>
            </a:lnSpc>
            <a:spcBef>
              <a:spcPct val="0"/>
            </a:spcBef>
            <a:spcAft>
              <a:spcPct val="35000"/>
            </a:spcAft>
            <a:buFont typeface="+mj-lt"/>
            <a:buNone/>
          </a:pPr>
          <a:r>
            <a:rPr lang="en-GB" sz="1600" kern="1200" dirty="0">
              <a:solidFill>
                <a:sysClr val="windowText" lastClr="000000"/>
              </a:solidFill>
              <a:latin typeface="Calibri" panose="020F0502020204030204" pitchFamily="34" charset="0"/>
              <a:cs typeface="Calibri" panose="020F0502020204030204" pitchFamily="34" charset="0"/>
            </a:rPr>
            <a:t>2. Limited brick and mortar presence – Hinders customers from purchasing things they can’t purchase online. </a:t>
          </a:r>
        </a:p>
        <a:p>
          <a:pPr marL="0" lvl="0" indent="0" algn="ctr" defTabSz="711200">
            <a:lnSpc>
              <a:spcPct val="90000"/>
            </a:lnSpc>
            <a:spcBef>
              <a:spcPct val="0"/>
            </a:spcBef>
            <a:spcAft>
              <a:spcPct val="35000"/>
            </a:spcAft>
            <a:buFont typeface="+mj-lt"/>
            <a:buNone/>
          </a:pPr>
          <a:r>
            <a:rPr lang="en-GB" sz="1600" kern="1200" dirty="0">
              <a:solidFill>
                <a:sysClr val="windowText" lastClr="000000"/>
              </a:solidFill>
              <a:latin typeface="Calibri" panose="020F0502020204030204" pitchFamily="34" charset="0"/>
              <a:cs typeface="Calibri" panose="020F0502020204030204" pitchFamily="34" charset="0"/>
            </a:rPr>
            <a:t>3. Limited Fragmentation – Don't have the ability to focus on one strategic goal as they offer a wide range of products and services.</a:t>
          </a:r>
        </a:p>
        <a:p>
          <a:pPr marL="0" lvl="0" indent="0" algn="ctr" defTabSz="711200">
            <a:lnSpc>
              <a:spcPct val="90000"/>
            </a:lnSpc>
            <a:spcBef>
              <a:spcPct val="0"/>
            </a:spcBef>
            <a:spcAft>
              <a:spcPct val="35000"/>
            </a:spcAft>
            <a:buFont typeface="+mj-lt"/>
            <a:buNone/>
          </a:pPr>
          <a:r>
            <a:rPr lang="en-GB" sz="1600" kern="1200" dirty="0">
              <a:solidFill>
                <a:sysClr val="windowText" lastClr="000000"/>
              </a:solidFill>
              <a:latin typeface="Calibri" panose="020F0502020204030204" pitchFamily="34" charset="0"/>
              <a:cs typeface="Calibri" panose="020F0502020204030204" pitchFamily="34" charset="0"/>
            </a:rPr>
            <a:t>4. Limited penetration in developing markets – This is reducing Amazon’s ability to benefit from high economic growth rates.</a:t>
          </a:r>
        </a:p>
        <a:p>
          <a:pPr marL="0" lvl="0" indent="0" algn="ctr" defTabSz="711200">
            <a:lnSpc>
              <a:spcPct val="90000"/>
            </a:lnSpc>
            <a:spcBef>
              <a:spcPct val="0"/>
            </a:spcBef>
            <a:spcAft>
              <a:spcPct val="35000"/>
            </a:spcAft>
            <a:buFont typeface="+mj-lt"/>
            <a:buNone/>
          </a:pPr>
          <a:r>
            <a:rPr lang="en-GB" sz="1600" kern="1200" dirty="0">
              <a:solidFill>
                <a:sysClr val="windowText" lastClr="000000"/>
              </a:solidFill>
              <a:latin typeface="Calibri" panose="020F0502020204030204" pitchFamily="34" charset="0"/>
              <a:cs typeface="Calibri" panose="020F0502020204030204" pitchFamily="34" charset="0"/>
            </a:rPr>
            <a:t>5. Poor track record of sustainability - Amazon has made little or no effort to measure or improve its environmental performance.</a:t>
          </a:r>
          <a:endParaRPr lang="en-GB" sz="1600" kern="1200" dirty="0">
            <a:latin typeface="Calibri" panose="020F0502020204030204" pitchFamily="34" charset="0"/>
            <a:cs typeface="Calibri" panose="020F0502020204030204" pitchFamily="34" charset="0"/>
          </a:endParaRPr>
        </a:p>
      </dsp:txBody>
      <dsp:txXfrm>
        <a:off x="5698112" y="0"/>
        <a:ext cx="5698112" cy="2479901"/>
      </dsp:txXfrm>
    </dsp:sp>
    <dsp:sp modelId="{1EF2FED9-4E25-4B88-BD11-E677884BA469}">
      <dsp:nvSpPr>
        <dsp:cNvPr id="0" name=""/>
        <dsp:cNvSpPr/>
      </dsp:nvSpPr>
      <dsp:spPr>
        <a:xfrm rot="10800000">
          <a:off x="0" y="3306535"/>
          <a:ext cx="5698112" cy="3306535"/>
        </a:xfrm>
        <a:prstGeom prst="round1Rect">
          <a:avLst/>
        </a:prstGeom>
        <a:solidFill>
          <a:schemeClr val="bg1">
            <a:lumMod val="85000"/>
            <a:alpha val="63333"/>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Font typeface="+mj-lt"/>
            <a:buNone/>
          </a:pPr>
          <a:r>
            <a:rPr lang="en-GB" sz="1600" b="1" kern="1200" dirty="0">
              <a:solidFill>
                <a:sysClr val="windowText" lastClr="000000"/>
              </a:solidFill>
              <a:latin typeface="Calibri" panose="020F0502020204030204" pitchFamily="34" charset="0"/>
              <a:cs typeface="Calibri" panose="020F0502020204030204" pitchFamily="34" charset="0"/>
            </a:rPr>
            <a:t>Opportunities</a:t>
          </a:r>
        </a:p>
        <a:p>
          <a:pPr marL="0" lvl="0" indent="0" algn="ctr" defTabSz="711200">
            <a:lnSpc>
              <a:spcPct val="90000"/>
            </a:lnSpc>
            <a:spcBef>
              <a:spcPct val="0"/>
            </a:spcBef>
            <a:spcAft>
              <a:spcPct val="35000"/>
            </a:spcAft>
            <a:buFont typeface="+mj-lt"/>
            <a:buNone/>
          </a:pPr>
          <a:r>
            <a:rPr lang="en-GB" sz="1600" kern="1200" dirty="0">
              <a:solidFill>
                <a:sysClr val="windowText" lastClr="000000"/>
              </a:solidFill>
              <a:latin typeface="Calibri" panose="020F0502020204030204" pitchFamily="34" charset="0"/>
              <a:cs typeface="Calibri" panose="020F0502020204030204" pitchFamily="34" charset="0"/>
            </a:rPr>
            <a:t>1. Improve their technological measures and policies – Increasing their policies will give them a greater brand recognition.</a:t>
          </a:r>
        </a:p>
        <a:p>
          <a:pPr marL="0" lvl="0" indent="0" algn="ctr" defTabSz="711200">
            <a:lnSpc>
              <a:spcPct val="90000"/>
            </a:lnSpc>
            <a:spcBef>
              <a:spcPct val="0"/>
            </a:spcBef>
            <a:spcAft>
              <a:spcPct val="35000"/>
            </a:spcAft>
            <a:buFont typeface="+mj-lt"/>
            <a:buNone/>
          </a:pPr>
          <a:r>
            <a:rPr lang="en-GB" sz="1600" kern="1200" dirty="0">
              <a:solidFill>
                <a:sysClr val="windowText" lastClr="000000"/>
              </a:solidFill>
              <a:latin typeface="Calibri" panose="020F0502020204030204" pitchFamily="34" charset="0"/>
              <a:cs typeface="Calibri" panose="020F0502020204030204" pitchFamily="34" charset="0"/>
            </a:rPr>
            <a:t>2. Expansion of brick and mortar operations – Establish a stronger presence could lead to a potential revenue increase.</a:t>
          </a:r>
        </a:p>
        <a:p>
          <a:pPr marL="0" lvl="0" indent="0" algn="ctr" defTabSz="711200">
            <a:lnSpc>
              <a:spcPct val="90000"/>
            </a:lnSpc>
            <a:spcBef>
              <a:spcPct val="0"/>
            </a:spcBef>
            <a:spcAft>
              <a:spcPct val="35000"/>
            </a:spcAft>
            <a:buFont typeface="+mj-lt"/>
            <a:buNone/>
          </a:pPr>
          <a:r>
            <a:rPr lang="en-GB" sz="1600" kern="1200" dirty="0">
              <a:solidFill>
                <a:sysClr val="windowText" lastClr="000000"/>
              </a:solidFill>
              <a:latin typeface="Calibri" panose="020F0502020204030204" pitchFamily="34" charset="0"/>
              <a:cs typeface="Calibri" panose="020F0502020204030204" pitchFamily="34" charset="0"/>
            </a:rPr>
            <a:t>3. New partnerships – Boost their financial growth and allow them to expand their horizons </a:t>
          </a:r>
          <a:r>
            <a:rPr lang="en-GB" sz="1600" b="1" kern="1200" dirty="0">
              <a:solidFill>
                <a:sysClr val="windowText" lastClr="000000"/>
              </a:solidFill>
              <a:latin typeface="Calibri" panose="020F0502020204030204" pitchFamily="34" charset="0"/>
              <a:cs typeface="Calibri" panose="020F0502020204030204" pitchFamily="34" charset="0"/>
            </a:rPr>
            <a:t>(Greenspan 2019)</a:t>
          </a:r>
          <a:r>
            <a:rPr lang="en-GB" sz="1600" kern="1200" dirty="0">
              <a:solidFill>
                <a:sysClr val="windowText" lastClr="000000"/>
              </a:solidFill>
              <a:latin typeface="Calibri" panose="020F0502020204030204" pitchFamily="34" charset="0"/>
              <a:cs typeface="Calibri" panose="020F0502020204030204" pitchFamily="34" charset="0"/>
            </a:rPr>
            <a:t>.</a:t>
          </a:r>
        </a:p>
        <a:p>
          <a:pPr marL="0" lvl="0" indent="0" algn="ctr" defTabSz="711200">
            <a:lnSpc>
              <a:spcPct val="90000"/>
            </a:lnSpc>
            <a:spcBef>
              <a:spcPct val="0"/>
            </a:spcBef>
            <a:spcAft>
              <a:spcPct val="35000"/>
            </a:spcAft>
            <a:buFont typeface="+mj-lt"/>
            <a:buNone/>
          </a:pPr>
          <a:r>
            <a:rPr lang="en-GB" sz="1600" kern="1200" dirty="0">
              <a:solidFill>
                <a:sysClr val="windowText" lastClr="000000"/>
              </a:solidFill>
              <a:latin typeface="Calibri" panose="020F0502020204030204" pitchFamily="34" charset="0"/>
              <a:cs typeface="Calibri" panose="020F0502020204030204" pitchFamily="34" charset="0"/>
            </a:rPr>
            <a:t>4. Expansion in developing markets – Gain competitors advantage.</a:t>
          </a:r>
        </a:p>
        <a:p>
          <a:pPr marL="0" lvl="0" indent="0" algn="ctr" defTabSz="711200">
            <a:lnSpc>
              <a:spcPct val="90000"/>
            </a:lnSpc>
            <a:spcBef>
              <a:spcPct val="0"/>
            </a:spcBef>
            <a:spcAft>
              <a:spcPct val="35000"/>
            </a:spcAft>
            <a:buFont typeface="+mj-lt"/>
            <a:buNone/>
          </a:pPr>
          <a:r>
            <a:rPr lang="en-GB" sz="1600" kern="1200" dirty="0">
              <a:solidFill>
                <a:sysClr val="windowText" lastClr="000000"/>
              </a:solidFill>
              <a:latin typeface="Calibri" panose="020F0502020204030204" pitchFamily="34" charset="0"/>
              <a:cs typeface="Calibri" panose="020F0502020204030204" pitchFamily="34" charset="0"/>
            </a:rPr>
            <a:t>5. Distribution System – Hassle free and quick delivery.</a:t>
          </a:r>
          <a:endParaRPr lang="en-GB" sz="1600" kern="1200" dirty="0">
            <a:latin typeface="Calibri" panose="020F0502020204030204" pitchFamily="34" charset="0"/>
            <a:cs typeface="Calibri" panose="020F0502020204030204" pitchFamily="34" charset="0"/>
          </a:endParaRPr>
        </a:p>
      </dsp:txBody>
      <dsp:txXfrm rot="10800000">
        <a:off x="0" y="4133169"/>
        <a:ext cx="5698112" cy="2479901"/>
      </dsp:txXfrm>
    </dsp:sp>
    <dsp:sp modelId="{B1A433E1-050A-430B-BD00-8F209D27542D}">
      <dsp:nvSpPr>
        <dsp:cNvPr id="0" name=""/>
        <dsp:cNvSpPr/>
      </dsp:nvSpPr>
      <dsp:spPr>
        <a:xfrm rot="5400000">
          <a:off x="6893901" y="2110746"/>
          <a:ext cx="3306535" cy="5698112"/>
        </a:xfrm>
        <a:prstGeom prst="round1Rect">
          <a:avLst/>
        </a:prstGeom>
        <a:solidFill>
          <a:schemeClr val="bg1">
            <a:lumMod val="85000"/>
            <a:alpha val="5000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b="1" kern="1200" dirty="0">
              <a:solidFill>
                <a:sysClr val="windowText" lastClr="000000"/>
              </a:solidFill>
              <a:latin typeface="Calibri" panose="020F0502020204030204" pitchFamily="34" charset="0"/>
              <a:cs typeface="Calibri" panose="020F0502020204030204" pitchFamily="34" charset="0"/>
            </a:rPr>
            <a:t>Threats</a:t>
          </a:r>
        </a:p>
        <a:p>
          <a:pPr marL="0" lvl="0" indent="0" algn="ctr" defTabSz="711200">
            <a:lnSpc>
              <a:spcPct val="90000"/>
            </a:lnSpc>
            <a:spcBef>
              <a:spcPct val="0"/>
            </a:spcBef>
            <a:spcAft>
              <a:spcPct val="35000"/>
            </a:spcAft>
            <a:buNone/>
          </a:pPr>
          <a:r>
            <a:rPr lang="en-GB" sz="1600" kern="1200" dirty="0">
              <a:solidFill>
                <a:sysClr val="windowText" lastClr="000000"/>
              </a:solidFill>
              <a:latin typeface="Calibri" panose="020F0502020204030204" pitchFamily="34" charset="0"/>
              <a:cs typeface="Calibri" panose="020F0502020204030204" pitchFamily="34" charset="0"/>
            </a:rPr>
            <a:t>1. Imitation of business models and products – Many new entrants are coming up the market with the same ideas.</a:t>
          </a:r>
        </a:p>
        <a:p>
          <a:pPr marL="0" lvl="0" indent="0" algn="ctr" defTabSz="711200">
            <a:lnSpc>
              <a:spcPct val="90000"/>
            </a:lnSpc>
            <a:spcBef>
              <a:spcPct val="0"/>
            </a:spcBef>
            <a:spcAft>
              <a:spcPct val="35000"/>
            </a:spcAft>
            <a:buNone/>
          </a:pPr>
          <a:r>
            <a:rPr lang="en-GB" sz="1600" kern="1200" dirty="0">
              <a:solidFill>
                <a:sysClr val="windowText" lastClr="000000"/>
              </a:solidFill>
              <a:latin typeface="Calibri" panose="020F0502020204030204" pitchFamily="34" charset="0"/>
              <a:cs typeface="Calibri" panose="020F0502020204030204" pitchFamily="34" charset="0"/>
            </a:rPr>
            <a:t>2. Cybercrime – Cybercrime puts internet users at risk.</a:t>
          </a:r>
        </a:p>
        <a:p>
          <a:pPr marL="0" lvl="0" indent="0" algn="ctr" defTabSz="711200">
            <a:lnSpc>
              <a:spcPct val="90000"/>
            </a:lnSpc>
            <a:spcBef>
              <a:spcPct val="0"/>
            </a:spcBef>
            <a:spcAft>
              <a:spcPct val="35000"/>
            </a:spcAft>
            <a:buNone/>
          </a:pPr>
          <a:r>
            <a:rPr lang="en-GB" sz="1600" kern="1200" dirty="0">
              <a:solidFill>
                <a:sysClr val="windowText" lastClr="000000"/>
              </a:solidFill>
              <a:latin typeface="Calibri" panose="020F0502020204030204" pitchFamily="34" charset="0"/>
              <a:cs typeface="Calibri" panose="020F0502020204030204" pitchFamily="34" charset="0"/>
            </a:rPr>
            <a:t>3. Data and online privacy – Must ensure they don’t breach the data regulations as they will reduce their brand value.</a:t>
          </a:r>
        </a:p>
        <a:p>
          <a:pPr marL="0" lvl="0" indent="0" algn="ctr" defTabSz="711200">
            <a:lnSpc>
              <a:spcPct val="90000"/>
            </a:lnSpc>
            <a:spcBef>
              <a:spcPct val="0"/>
            </a:spcBef>
            <a:spcAft>
              <a:spcPct val="35000"/>
            </a:spcAft>
            <a:buNone/>
          </a:pPr>
          <a:r>
            <a:rPr lang="en-GB" sz="1600" kern="1200" dirty="0">
              <a:solidFill>
                <a:sysClr val="windowText" lastClr="000000"/>
              </a:solidFill>
              <a:latin typeface="Calibri" panose="020F0502020204030204" pitchFamily="34" charset="0"/>
              <a:cs typeface="Calibri" panose="020F0502020204030204" pitchFamily="34" charset="0"/>
            </a:rPr>
            <a:t>4. Fake reviews – Could cause a decrease in Amazon’s sales.</a:t>
          </a:r>
        </a:p>
        <a:p>
          <a:pPr marL="0" lvl="0" indent="0" algn="ctr" defTabSz="711200">
            <a:lnSpc>
              <a:spcPct val="90000"/>
            </a:lnSpc>
            <a:spcBef>
              <a:spcPct val="0"/>
            </a:spcBef>
            <a:spcAft>
              <a:spcPct val="35000"/>
            </a:spcAft>
            <a:buNone/>
          </a:pPr>
          <a:r>
            <a:rPr lang="en-GB" sz="1600" kern="1200" dirty="0">
              <a:solidFill>
                <a:sysClr val="windowText" lastClr="000000"/>
              </a:solidFill>
              <a:latin typeface="Calibri" panose="020F0502020204030204" pitchFamily="34" charset="0"/>
              <a:cs typeface="Calibri" panose="020F0502020204030204" pitchFamily="34" charset="0"/>
            </a:rPr>
            <a:t>5. Aggressive competition - Competitors have a greater presence of brick and mortar.</a:t>
          </a:r>
          <a:endParaRPr lang="en-GB" sz="1600" kern="1200" dirty="0">
            <a:latin typeface="Calibri" panose="020F0502020204030204" pitchFamily="34" charset="0"/>
            <a:cs typeface="Calibri" panose="020F0502020204030204" pitchFamily="34" charset="0"/>
          </a:endParaRPr>
        </a:p>
      </dsp:txBody>
      <dsp:txXfrm rot="-5400000">
        <a:off x="5698113" y="4133168"/>
        <a:ext cx="5698112" cy="2479901"/>
      </dsp:txXfrm>
    </dsp:sp>
    <dsp:sp modelId="{B597FBFF-0155-409E-92BD-C6997D600056}">
      <dsp:nvSpPr>
        <dsp:cNvPr id="0" name=""/>
        <dsp:cNvSpPr/>
      </dsp:nvSpPr>
      <dsp:spPr>
        <a:xfrm>
          <a:off x="4461764" y="3037135"/>
          <a:ext cx="2507363" cy="1212440"/>
        </a:xfrm>
        <a:prstGeom prst="roundRect">
          <a:avLst/>
        </a:prstGeom>
        <a:solidFill>
          <a:schemeClr val="accent1">
            <a:tint val="40000"/>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b="1" kern="1200" dirty="0">
              <a:latin typeface="Calibri" panose="020F0502020204030204" pitchFamily="34" charset="0"/>
              <a:cs typeface="Calibri" panose="020F0502020204030204" pitchFamily="34" charset="0"/>
            </a:rPr>
            <a:t>Amazon SWOT Analysis</a:t>
          </a:r>
        </a:p>
      </dsp:txBody>
      <dsp:txXfrm>
        <a:off x="4520950" y="3096321"/>
        <a:ext cx="2388991" cy="1094068"/>
      </dsp:txXfrm>
    </dsp:sp>
  </dsp:spTree>
</dsp:drawing>
</file>

<file path=ppt/diagrams/layout1.xml><?xml version="1.0" encoding="utf-8"?>
<dgm:layoutDef xmlns:dgm="http://schemas.openxmlformats.org/drawingml/2006/diagram" xmlns:a="http://schemas.openxmlformats.org/drawingml/2006/main" uniqueId="urn:microsoft.com/office/officeart/2005/8/layout/matrix1">
  <dgm:title val=""/>
  <dgm:desc val=""/>
  <dgm:catLst>
    <dgm:cat type="matrix" pri="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styleData>
  <dgm:clr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clrData>
  <dgm:layoutNode name="diagram">
    <dgm:varLst>
      <dgm:chMax val="1"/>
      <dgm:dir/>
      <dgm:animLvl val="ctr"/>
      <dgm:resizeHandles val="exact"/>
    </dgm:varLst>
    <dgm:alg type="composite"/>
    <dgm:shape xmlns:r="http://schemas.openxmlformats.org/officeDocument/2006/relationships" r:blip="">
      <dgm:adjLst/>
    </dgm:shape>
    <dgm:presOf/>
    <dgm:constrLst>
      <dgm:constr type="ctrX" for="ch" forName="matrix" refType="w" fact="0.5"/>
      <dgm:constr type="ctrY" for="ch" forName="matrix" refType="h" fact="0.5"/>
      <dgm:constr type="w" for="ch" forName="matrix" refType="w"/>
      <dgm:constr type="h" for="ch" forName="matrix" refType="h"/>
      <dgm:constr type="ctrX" for="ch" forName="centerTile" refType="w" fact="0.5"/>
      <dgm:constr type="ctrY" for="ch" forName="centerTile" refType="h" fact="0.5"/>
      <dgm:constr type="w" for="ch" forName="centerTile" refType="w" fact="0.3"/>
      <dgm:constr type="h" for="ch" forName="centerTile" refType="h" fact="0.25"/>
      <dgm:constr type="primFontSz" for="des" ptType="node" op="equ" val="65"/>
    </dgm:constrLst>
    <dgm:ruleLst/>
    <dgm:choose name="Name0">
      <dgm:if name="Name1" axis="ch" ptType="node" func="cnt" op="gte" val="1">
        <dgm:layoutNode name="matrix">
          <dgm:alg type="composite"/>
          <dgm:shape xmlns:r="http://schemas.openxmlformats.org/officeDocument/2006/relationships" r:blip="">
            <dgm:adjLst/>
          </dgm:shape>
          <dgm:presOf/>
          <dgm:constrLst>
            <dgm:constr type="l" for="ch" forName="tile1"/>
            <dgm:constr type="t" for="ch" forName="tile1"/>
            <dgm:constr type="r" for="ch" forName="tile1" refType="w" fact="0.5"/>
            <dgm:constr type="b" for="ch" forName="tile1" refType="h" fact="0.5"/>
            <dgm:constr type="l" for="ch" forName="tile1text" refType="l" refFor="ch" refForName="tile1"/>
            <dgm:constr type="t" for="ch" forName="tile1text" refType="t" refFor="ch" refForName="tile1"/>
            <dgm:constr type="w" for="ch" forName="tile1text" refType="w" refFor="ch" refForName="tile1"/>
            <dgm:constr type="h" for="ch" forName="tile1text" refType="h" refFor="ch" refForName="tile1" fact="0.75"/>
            <dgm:constr type="r" for="ch" forName="tile2" refType="w"/>
            <dgm:constr type="t" for="ch" forName="tile2"/>
            <dgm:constr type="l" for="ch" forName="tile2" refType="w" fact="0.5"/>
            <dgm:constr type="b" for="ch" forName="tile2" refType="h" fact="0.5"/>
            <dgm:constr type="r" for="ch" forName="tile2text" refType="r" refFor="ch" refForName="tile2"/>
            <dgm:constr type="t" for="ch" forName="tile2text" refType="t" refFor="ch" refForName="tile2"/>
            <dgm:constr type="w" for="ch" forName="tile2text" refType="w" refFor="ch" refForName="tile2"/>
            <dgm:constr type="h" for="ch" forName="tile2text" refType="h" refFor="ch" refForName="tile2" fact="0.75"/>
            <dgm:constr type="l" for="ch" forName="tile3"/>
            <dgm:constr type="b" for="ch" forName="tile3" refType="h"/>
            <dgm:constr type="r" for="ch" forName="tile3" refType="w" fact="0.5"/>
            <dgm:constr type="t" for="ch" forName="tile3" refType="h" fact="0.5"/>
            <dgm:constr type="l" for="ch" forName="tile3text" refType="l" refFor="ch" refForName="tile3"/>
            <dgm:constr type="b" for="ch" forName="tile3text" refType="b" refFor="ch" refForName="tile3"/>
            <dgm:constr type="w" for="ch" forName="tile3text" refType="w" refFor="ch" refForName="tile3"/>
            <dgm:constr type="h" for="ch" forName="tile3text" refType="h" refFor="ch" refForName="tile3" fact="0.75"/>
            <dgm:constr type="r" for="ch" forName="tile4" refType="w"/>
            <dgm:constr type="b" for="ch" forName="tile4" refType="h"/>
            <dgm:constr type="l" for="ch" forName="tile4" refType="w" fact="0.5"/>
            <dgm:constr type="t" for="ch" forName="tile4" refType="h" fact="0.5"/>
            <dgm:constr type="r" for="ch" forName="tile4text" refType="r" refFor="ch" refForName="tile4"/>
            <dgm:constr type="b" for="ch" forName="tile4text" refType="b" refFor="ch" refForName="tile4"/>
            <dgm:constr type="w" for="ch" forName="tile4text" refType="w" refFor="ch" refForName="tile4"/>
            <dgm:constr type="h" for="ch" forName="tile4text" refType="h" refFor="ch" refForName="tile4" fact="0.75"/>
          </dgm:constrLst>
          <dgm:ruleLst/>
          <dgm:layoutNode name="tile1" styleLbl="node1">
            <dgm:alg type="sp"/>
            <dgm:shape xmlns:r="http://schemas.openxmlformats.org/officeDocument/2006/relationships" rot="270" type="round1Rect" r:blip="">
              <dgm:adjLst/>
            </dgm:shape>
            <dgm:choose name="Name2">
              <dgm:if name="Name3" func="var" arg="dir" op="equ" val="norm">
                <dgm:presOf axis="ch ch desOrSelf" ptType="node node node" st="1 1 1" cnt="1 1 0"/>
              </dgm:if>
              <dgm:else name="Name4">
                <dgm:presOf axis="ch ch desOrSelf" ptType="node node node" st="1 2 1" cnt="1 1 0"/>
              </dgm:else>
            </dgm:choose>
            <dgm:constrLst/>
            <dgm:ruleLst/>
          </dgm:layoutNode>
          <dgm:layoutNode name="tile1text" styleLbl="node1">
            <dgm:varLst>
              <dgm:chMax val="0"/>
              <dgm:chPref val="0"/>
              <dgm:bulletEnabled val="1"/>
            </dgm:varLst>
            <dgm:choose name="Name5">
              <dgm:if name="Name6" axis="root des" func="maxDepth" op="gte" val="3">
                <dgm:alg type="tx">
                  <dgm:param type="txAnchorVert" val="t"/>
                  <dgm:param type="parTxLTRAlign" val="l"/>
                  <dgm:param type="parTxRTLAlign" val="r"/>
                </dgm:alg>
              </dgm:if>
              <dgm:else name="Name7">
                <dgm:alg type="tx"/>
              </dgm:else>
            </dgm:choose>
            <dgm:shape xmlns:r="http://schemas.openxmlformats.org/officeDocument/2006/relationships" rot="270" type="rect" r:blip="" hideGeom="1">
              <dgm:adjLst>
                <dgm:adj idx="1" val="0.2"/>
              </dgm:adjLst>
            </dgm:shape>
            <dgm:choose name="Name8">
              <dgm:if name="Name9" func="var" arg="dir" op="equ" val="norm">
                <dgm:presOf axis="ch ch desOrSelf" ptType="node node node" st="1 1 1" cnt="1 1 0"/>
              </dgm:if>
              <dgm:else name="Name10">
                <dgm:presOf axis="ch ch desOrSelf" ptType="node node node" st="1 2 1" cnt="1 1 0"/>
              </dgm:else>
            </dgm:choose>
            <dgm:constrLst/>
            <dgm:ruleLst>
              <dgm:rule type="primFontSz" val="5" fact="NaN" max="NaN"/>
            </dgm:ruleLst>
          </dgm:layoutNode>
          <dgm:layoutNode name="tile2" styleLbl="node1">
            <dgm:alg type="sp"/>
            <dgm:shape xmlns:r="http://schemas.openxmlformats.org/officeDocument/2006/relationships" type="round1Rect" r:blip="">
              <dgm:adjLst/>
            </dgm:shape>
            <dgm:choose name="Name11">
              <dgm:if name="Name12" func="var" arg="dir" op="equ" val="norm">
                <dgm:presOf axis="ch ch desOrSelf" ptType="node node node" st="1 2 1" cnt="1 1 0"/>
              </dgm:if>
              <dgm:else name="Name13">
                <dgm:presOf axis="ch ch desOrSelf" ptType="node node node" st="1 1 1" cnt="1 1 0"/>
              </dgm:else>
            </dgm:choose>
            <dgm:constrLst/>
            <dgm:ruleLst/>
          </dgm:layoutNode>
          <dgm:layoutNode name="tile2text" styleLbl="node1">
            <dgm:varLst>
              <dgm:chMax val="0"/>
              <dgm:chPref val="0"/>
              <dgm:bulletEnabled val="1"/>
            </dgm:varLst>
            <dgm:choose name="Name14">
              <dgm:if name="Name15" axis="root des" func="maxDepth" op="gte" val="3">
                <dgm:alg type="tx">
                  <dgm:param type="txAnchorVert" val="t"/>
                  <dgm:param type="parTxLTRAlign" val="l"/>
                  <dgm:param type="parTxRTLAlign" val="r"/>
                </dgm:alg>
              </dgm:if>
              <dgm:else name="Name16">
                <dgm:alg type="tx"/>
              </dgm:else>
            </dgm:choose>
            <dgm:shape xmlns:r="http://schemas.openxmlformats.org/officeDocument/2006/relationships" type="rect" r:blip="" hideGeom="1">
              <dgm:adjLst/>
            </dgm:shape>
            <dgm:choose name="Name17">
              <dgm:if name="Name18" func="var" arg="dir" op="equ" val="norm">
                <dgm:presOf axis="ch ch desOrSelf" ptType="node node node" st="1 2 1" cnt="1 1 0"/>
              </dgm:if>
              <dgm:else name="Name19">
                <dgm:presOf axis="ch ch desOrSelf" ptType="node node node" st="1 1 1" cnt="1 1 0"/>
              </dgm:else>
            </dgm:choose>
            <dgm:constrLst/>
            <dgm:ruleLst>
              <dgm:rule type="primFontSz" val="5" fact="NaN" max="NaN"/>
            </dgm:ruleLst>
          </dgm:layoutNode>
          <dgm:layoutNode name="tile3" styleLbl="node1">
            <dgm:alg type="sp"/>
            <dgm:shape xmlns:r="http://schemas.openxmlformats.org/officeDocument/2006/relationships" rot="180" type="round1Rect" r:blip="">
              <dgm:adjLst/>
            </dgm:shape>
            <dgm:choose name="Name20">
              <dgm:if name="Name21" func="var" arg="dir" op="equ" val="norm">
                <dgm:presOf axis="ch ch desOrSelf" ptType="node node node" st="1 3 1" cnt="1 1 0"/>
              </dgm:if>
              <dgm:else name="Name22">
                <dgm:presOf axis="ch ch desOrSelf" ptType="node node node" st="1 4 1" cnt="1 1 0"/>
              </dgm:else>
            </dgm:choose>
            <dgm:constrLst/>
            <dgm:ruleLst/>
          </dgm:layoutNode>
          <dgm:layoutNode name="tile3text" styleLbl="node1">
            <dgm:varLst>
              <dgm:chMax val="0"/>
              <dgm:chPref val="0"/>
              <dgm:bulletEnabled val="1"/>
            </dgm:varLst>
            <dgm:choose name="Name23">
              <dgm:if name="Name24" axis="root des" func="maxDepth" op="gte" val="3">
                <dgm:alg type="tx">
                  <dgm:param type="txAnchorVert" val="t"/>
                  <dgm:param type="parTxLTRAlign" val="l"/>
                  <dgm:param type="parTxRTLAlign" val="r"/>
                </dgm:alg>
              </dgm:if>
              <dgm:else name="Name25">
                <dgm:alg type="tx"/>
              </dgm:else>
            </dgm:choose>
            <dgm:shape xmlns:r="http://schemas.openxmlformats.org/officeDocument/2006/relationships" rot="180" type="rect" r:blip="" hideGeom="1">
              <dgm:adjLst/>
            </dgm:shape>
            <dgm:choose name="Name26">
              <dgm:if name="Name27" func="var" arg="dir" op="equ" val="norm">
                <dgm:presOf axis="ch ch desOrSelf" ptType="node node node" st="1 3 1" cnt="1 1 0"/>
              </dgm:if>
              <dgm:else name="Name28">
                <dgm:presOf axis="ch ch desOrSelf" ptType="node node node" st="1 4 1" cnt="1 1 0"/>
              </dgm:else>
            </dgm:choose>
            <dgm:constrLst/>
            <dgm:ruleLst>
              <dgm:rule type="primFontSz" val="5" fact="NaN" max="NaN"/>
            </dgm:ruleLst>
          </dgm:layoutNode>
          <dgm:layoutNode name="tile4" styleLbl="node1">
            <dgm:alg type="sp"/>
            <dgm:shape xmlns:r="http://schemas.openxmlformats.org/officeDocument/2006/relationships" rot="90" type="round1Rect" r:blip="">
              <dgm:adjLst/>
            </dgm:shape>
            <dgm:choose name="Name29">
              <dgm:if name="Name30" func="var" arg="dir" op="equ" val="norm">
                <dgm:presOf axis="ch ch desOrSelf" ptType="node node node" st="1 4 1" cnt="1 1 0"/>
              </dgm:if>
              <dgm:else name="Name31">
                <dgm:presOf axis="ch ch desOrSelf" ptType="node node node" st="1 3 1" cnt="1 1 0"/>
              </dgm:else>
            </dgm:choose>
            <dgm:constrLst/>
            <dgm:ruleLst/>
          </dgm:layoutNode>
          <dgm:layoutNode name="tile4text" styleLbl="node1">
            <dgm:varLst>
              <dgm:chMax val="0"/>
              <dgm:chPref val="0"/>
              <dgm:bulletEnabled val="1"/>
            </dgm:varLst>
            <dgm:choose name="Name32">
              <dgm:if name="Name33" axis="root des" func="maxDepth" op="gte" val="3">
                <dgm:alg type="tx">
                  <dgm:param type="txAnchorVert" val="t"/>
                  <dgm:param type="parTxLTRAlign" val="l"/>
                  <dgm:param type="parTxRTLAlign" val="r"/>
                </dgm:alg>
              </dgm:if>
              <dgm:else name="Name34">
                <dgm:alg type="tx"/>
              </dgm:else>
            </dgm:choose>
            <dgm:shape xmlns:r="http://schemas.openxmlformats.org/officeDocument/2006/relationships" rot="90" type="rect" r:blip="" hideGeom="1">
              <dgm:adjLst/>
            </dgm:shape>
            <dgm:choose name="Name35">
              <dgm:if name="Name36" func="var" arg="dir" op="equ" val="norm">
                <dgm:presOf axis="ch ch desOrSelf" ptType="node node node" st="1 4 1" cnt="1 1 0"/>
              </dgm:if>
              <dgm:else name="Name37">
                <dgm:presOf axis="ch ch desOrSelf" ptType="node node node" st="1 3 1" cnt="1 1 0"/>
              </dgm:else>
            </dgm:choose>
            <dgm:constrLst/>
            <dgm:ruleLst>
              <dgm:rule type="primFontSz" val="5" fact="NaN" max="NaN"/>
            </dgm:ruleLst>
          </dgm:layoutNode>
        </dgm:layoutNode>
        <dgm:layoutNode name="centerTile" styleLbl="fgShp">
          <dgm:varLst>
            <dgm:chMax val="0"/>
            <dgm:chPref val="0"/>
          </dgm:varLst>
          <dgm:alg type="tx"/>
          <dgm:shape xmlns:r="http://schemas.openxmlformats.org/officeDocument/2006/relationships" type="roundRect" r:blip="">
            <dgm:adjLst/>
          </dgm:shape>
          <dgm:presOf axis="ch" ptType="node" cnt="1"/>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38"/>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888C4BC-F030-46CD-B8C2-F8BF930C04C4}" type="datetimeFigureOut">
              <a:rPr lang="en-GB" smtClean="0"/>
              <a:t>26/10/2020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54A5DCD-1992-4621-98C8-C269A4215261}" type="slidenum">
              <a:rPr lang="en-GB" smtClean="0"/>
              <a:t>‹#›</a:t>
            </a:fld>
            <a:endParaRPr lang="en-GB"/>
          </a:p>
        </p:txBody>
      </p:sp>
    </p:spTree>
    <p:extLst>
      <p:ext uri="{BB962C8B-B14F-4D97-AF65-F5344CB8AC3E}">
        <p14:creationId xmlns:p14="http://schemas.microsoft.com/office/powerpoint/2010/main" val="12903034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 strategy is a general plan or set of plans intended to achieve something, especially over a long period” </a:t>
            </a:r>
            <a:r>
              <a:rPr lang="en-GB" sz="1200" b="1" kern="1200" dirty="0">
                <a:solidFill>
                  <a:schemeClr val="tx1"/>
                </a:solidFill>
                <a:effectLst/>
                <a:latin typeface="+mn-lt"/>
                <a:ea typeface="+mn-ea"/>
                <a:cs typeface="+mn-cs"/>
              </a:rPr>
              <a:t>(Collins Dictionary 2020). </a:t>
            </a:r>
            <a:r>
              <a:rPr lang="en-GB" sz="1200" kern="1200" dirty="0">
                <a:solidFill>
                  <a:schemeClr val="tx1"/>
                </a:solidFill>
                <a:effectLst/>
                <a:latin typeface="+mn-lt"/>
                <a:ea typeface="+mn-ea"/>
                <a:cs typeface="+mn-cs"/>
              </a:rPr>
              <a:t>Strategies are a significant element of the future of organisations, allowing them to be more prepared for any uncertainty that might occur which constitute the business environment in the long term. Strategy is a direction and scope of an organisation over long term, the way the organisation run the business </a:t>
            </a:r>
            <a:r>
              <a:rPr lang="en-GB" sz="1200" b="1" kern="1200" dirty="0">
                <a:solidFill>
                  <a:schemeClr val="tx1"/>
                </a:solidFill>
                <a:effectLst/>
                <a:latin typeface="+mn-lt"/>
                <a:ea typeface="+mn-ea"/>
                <a:cs typeface="+mn-cs"/>
              </a:rPr>
              <a:t>(Johnson et al 2011)</a:t>
            </a:r>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Michael Porter 1979 defined strategy through a series of influences, he believed price couldn’t be the only aspect influencing strategy, suggesting that organisations must ensure they understand what is driving their competition. They must ensure they know which is the best way for them as an organisation to respond to competitors within the macroenvironment. </a:t>
            </a:r>
          </a:p>
          <a:p>
            <a:r>
              <a:rPr lang="en-GB" sz="1200" kern="1200" dirty="0">
                <a:solidFill>
                  <a:schemeClr val="tx1"/>
                </a:solidFill>
                <a:effectLst/>
                <a:latin typeface="+mn-lt"/>
                <a:ea typeface="+mn-ea"/>
                <a:cs typeface="+mn-cs"/>
              </a:rPr>
              <a:t>In the </a:t>
            </a:r>
            <a:r>
              <a:rPr lang="en-US" sz="1200" kern="1200" dirty="0">
                <a:solidFill>
                  <a:schemeClr val="tx1"/>
                </a:solidFill>
                <a:effectLst/>
                <a:latin typeface="+mn-lt"/>
                <a:ea typeface="+mn-ea"/>
                <a:cs typeface="+mn-cs"/>
              </a:rPr>
              <a:t>1960s Peter Drucker said that strategy was primarily concerned with competing on price. </a:t>
            </a:r>
            <a:r>
              <a:rPr lang="en-GB" sz="1200" kern="1200" dirty="0">
                <a:solidFill>
                  <a:schemeClr val="tx1"/>
                </a:solidFill>
                <a:effectLst/>
                <a:latin typeface="+mn-lt"/>
                <a:ea typeface="+mn-ea"/>
                <a:cs typeface="+mn-cs"/>
              </a:rPr>
              <a:t>Amazon have a strong strategy within the company and are constantly conducting analysis on their strategy to ensure they will continue to succeed in the future. </a:t>
            </a:r>
          </a:p>
          <a:p>
            <a:r>
              <a:rPr lang="en-GB" sz="1200" kern="1200" dirty="0">
                <a:solidFill>
                  <a:schemeClr val="tx1"/>
                </a:solidFill>
                <a:effectLst/>
                <a:latin typeface="+mn-lt"/>
                <a:ea typeface="+mn-ea"/>
                <a:cs typeface="+mn-cs"/>
              </a:rPr>
              <a:t>Strategic management includes understanding the strategic position </a:t>
            </a:r>
            <a:r>
              <a:rPr lang="en-GB" sz="1200" b="1" kern="1200" dirty="0">
                <a:solidFill>
                  <a:schemeClr val="tx1"/>
                </a:solidFill>
                <a:effectLst/>
                <a:latin typeface="+mn-lt"/>
                <a:ea typeface="+mn-ea"/>
                <a:cs typeface="+mn-cs"/>
              </a:rPr>
              <a:t>(Johnson et al 2020)</a:t>
            </a:r>
            <a:r>
              <a:rPr lang="en-GB" sz="1200" kern="1200" dirty="0">
                <a:solidFill>
                  <a:schemeClr val="tx1"/>
                </a:solidFill>
                <a:effectLst/>
                <a:latin typeface="+mn-lt"/>
                <a:ea typeface="+mn-ea"/>
                <a:cs typeface="+mn-cs"/>
              </a:rPr>
              <a:t>. Strategic Management is all about identification and description of the strategies that managers can carry to achieve better performance and a competitive advantage for their organization </a:t>
            </a:r>
            <a:r>
              <a:rPr lang="en-GB" sz="1200" b="1" kern="1200" dirty="0">
                <a:solidFill>
                  <a:schemeClr val="tx1"/>
                </a:solidFill>
                <a:effectLst/>
                <a:latin typeface="+mn-lt"/>
                <a:ea typeface="+mn-ea"/>
                <a:cs typeface="+mn-cs"/>
              </a:rPr>
              <a:t>(Management Study Guide 2020)</a:t>
            </a:r>
            <a:r>
              <a:rPr lang="en-GB" sz="1200" kern="1200" dirty="0">
                <a:solidFill>
                  <a:schemeClr val="tx1"/>
                </a:solidFill>
                <a:effectLst/>
                <a:latin typeface="+mn-lt"/>
                <a:ea typeface="+mn-ea"/>
                <a:cs typeface="+mn-cs"/>
              </a:rPr>
              <a:t>. It allows organisations to react or prevent any challenges that may occur allowing them to implement a better strategy. </a:t>
            </a:r>
            <a:r>
              <a:rPr lang="en-US" sz="1200" kern="1200" dirty="0">
                <a:solidFill>
                  <a:schemeClr val="tx1"/>
                </a:solidFill>
                <a:effectLst/>
                <a:latin typeface="+mn-lt"/>
                <a:ea typeface="+mn-ea"/>
                <a:cs typeface="+mn-cs"/>
              </a:rPr>
              <a:t>Strategic Management can have an influence of the internal and external environment of a business. Amazon use effective strategic management to allow them to identify strategies to gain a competitive advantage within the industry.</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654A5DCD-1992-4621-98C8-C269A4215261}" type="slidenum">
              <a:rPr lang="en-GB" smtClean="0"/>
              <a:t>2</a:t>
            </a:fld>
            <a:endParaRPr lang="en-GB"/>
          </a:p>
        </p:txBody>
      </p:sp>
    </p:spTree>
    <p:extLst>
      <p:ext uri="{BB962C8B-B14F-4D97-AF65-F5344CB8AC3E}">
        <p14:creationId xmlns:p14="http://schemas.microsoft.com/office/powerpoint/2010/main" val="378994601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Amazon is an online retailer and manufacturer of electronic book readers and web service providers. In 1994, Jeff Bezos, a former wall street hedge fund executive incorporated Amazon </a:t>
            </a:r>
            <a:r>
              <a:rPr lang="en-GB" sz="1200" b="1" kern="1200" dirty="0">
                <a:solidFill>
                  <a:schemeClr val="tx1"/>
                </a:solidFill>
                <a:effectLst/>
                <a:latin typeface="+mn-lt"/>
                <a:ea typeface="+mn-ea"/>
                <a:cs typeface="+mn-cs"/>
              </a:rPr>
              <a:t>(Hall 2020)</a:t>
            </a:r>
            <a:r>
              <a:rPr lang="en-GB" sz="1200" kern="1200" dirty="0">
                <a:solidFill>
                  <a:schemeClr val="tx1"/>
                </a:solidFill>
                <a:effectLst/>
                <a:latin typeface="+mn-lt"/>
                <a:ea typeface="+mn-ea"/>
                <a:cs typeface="+mn-cs"/>
              </a:rPr>
              <a:t>. Amazon’s originally promised consumers they would deliver any book at any reader anywhere. The company was named after the largest river in the world. Bezos argued that simplifying transactions for customers was the main aim of the company allowing them to become a technology-based company.</a:t>
            </a:r>
          </a:p>
          <a:p>
            <a:r>
              <a:rPr lang="en-GB" sz="1200" kern="1200" dirty="0">
                <a:solidFill>
                  <a:schemeClr val="tx1"/>
                </a:solidFill>
                <a:effectLst/>
                <a:latin typeface="+mn-lt"/>
                <a:ea typeface="+mn-ea"/>
                <a:cs typeface="+mn-cs"/>
              </a:rPr>
              <a:t>Amazon became a very popular site on the Web, making high marks on several Internet rankings. Amazon is a leader in the e-commerce industry, with over 350 million items for sale and 300 active customers, they are the first opportunity consumers use to find deals.</a:t>
            </a:r>
          </a:p>
          <a:p>
            <a:r>
              <a:rPr lang="en-GB" sz="1200" kern="1200" dirty="0">
                <a:solidFill>
                  <a:schemeClr val="tx1"/>
                </a:solidFill>
                <a:effectLst/>
                <a:latin typeface="+mn-lt"/>
                <a:ea typeface="+mn-ea"/>
                <a:cs typeface="+mn-cs"/>
              </a:rPr>
              <a:t>Amazon has a mission developed to set themselves separate from competitors, “Our mission is to continually raise the bar of the customer experience by using the internet and technology to help consumers find, discover and buy anything, and empower businesses and content creators to maximise their success” </a:t>
            </a:r>
            <a:r>
              <a:rPr lang="en-GB" sz="1200" b="1" kern="1200" dirty="0">
                <a:solidFill>
                  <a:schemeClr val="tx1"/>
                </a:solidFill>
                <a:effectLst/>
                <a:latin typeface="+mn-lt"/>
                <a:ea typeface="+mn-ea"/>
                <a:cs typeface="+mn-cs"/>
              </a:rPr>
              <a:t>(Amazon 2020)</a:t>
            </a:r>
            <a:r>
              <a:rPr lang="en-GB" sz="1200" kern="1200" dirty="0">
                <a:solidFill>
                  <a:schemeClr val="tx1"/>
                </a:solidFill>
                <a:effectLst/>
                <a:latin typeface="+mn-lt"/>
                <a:ea typeface="+mn-ea"/>
                <a:cs typeface="+mn-cs"/>
              </a:rPr>
              <a:t>.</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Amazon’s every strategic move and investment is guided by their goal of being the most ‘customer centric company’. Amazon became popular in the early days due to their main appeal of convenience.</a:t>
            </a:r>
          </a:p>
          <a:p>
            <a:endParaRPr lang="en-GB" dirty="0"/>
          </a:p>
        </p:txBody>
      </p:sp>
      <p:sp>
        <p:nvSpPr>
          <p:cNvPr id="4" name="Slide Number Placeholder 3"/>
          <p:cNvSpPr>
            <a:spLocks noGrp="1"/>
          </p:cNvSpPr>
          <p:nvPr>
            <p:ph type="sldNum" sz="quarter" idx="5"/>
          </p:nvPr>
        </p:nvSpPr>
        <p:spPr/>
        <p:txBody>
          <a:bodyPr/>
          <a:lstStyle/>
          <a:p>
            <a:fld id="{654A5DCD-1992-4621-98C8-C269A4215261}" type="slidenum">
              <a:rPr lang="en-GB" smtClean="0"/>
              <a:t>3</a:t>
            </a:fld>
            <a:endParaRPr lang="en-GB"/>
          </a:p>
        </p:txBody>
      </p:sp>
    </p:spTree>
    <p:extLst>
      <p:ext uri="{BB962C8B-B14F-4D97-AF65-F5344CB8AC3E}">
        <p14:creationId xmlns:p14="http://schemas.microsoft.com/office/powerpoint/2010/main" val="303421703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Porter’s Five Forces was a tool applied in Assignment one it allows Amazon to implement their strategy, accordingly, avoiding taking wrong decision in the future. As Amazon have a strong barrier to entry, they have a favourable position in the market.</a:t>
            </a:r>
          </a:p>
          <a:p>
            <a:r>
              <a:rPr lang="en-US" sz="1200" b="1" kern="1200" dirty="0">
                <a:solidFill>
                  <a:schemeClr val="tx1"/>
                </a:solidFill>
                <a:effectLst/>
                <a:latin typeface="+mn-lt"/>
                <a:ea typeface="+mn-ea"/>
                <a:cs typeface="+mn-cs"/>
              </a:rPr>
              <a:t>Bargaining Power of supplier </a:t>
            </a:r>
            <a:r>
              <a:rPr lang="en-US" sz="1200" kern="1200" dirty="0">
                <a:solidFill>
                  <a:schemeClr val="tx1"/>
                </a:solidFill>
                <a:effectLst/>
                <a:latin typeface="+mn-lt"/>
                <a:ea typeface="+mn-ea"/>
                <a:cs typeface="+mn-cs"/>
              </a:rPr>
              <a:t>– As Amazon are a large organization, they have the upper hand amongst their supply chain as they have a vast number of suppliers, and therefore the suppliers must obey the rules and regulations that Amazon have set out regarding they supply chain measures. If Amazon isn’t happy with the way suppliers are operating towards them, they will switch suppliers and these costs are almost negligible </a:t>
            </a:r>
            <a:r>
              <a:rPr lang="en-US" sz="1200" b="1" kern="1200" dirty="0">
                <a:solidFill>
                  <a:schemeClr val="tx1"/>
                </a:solidFill>
                <a:effectLst/>
                <a:latin typeface="+mn-lt"/>
                <a:ea typeface="+mn-ea"/>
                <a:cs typeface="+mn-cs"/>
              </a:rPr>
              <a:t>(Greenspan 2017)</a:t>
            </a:r>
            <a:r>
              <a:rPr lang="en-US" sz="1200" kern="1200" dirty="0">
                <a:solidFill>
                  <a:schemeClr val="tx1"/>
                </a:solidFill>
                <a:effectLst/>
                <a:latin typeface="+mn-lt"/>
                <a:ea typeface="+mn-ea"/>
                <a:cs typeface="+mn-cs"/>
              </a:rPr>
              <a:t>. This emphasizes that Amazon have strong power due to their large success and they can gain several suppliers. The bargaining power of suppliers is low, as no supplier is in a position to influence their prices.</a:t>
            </a:r>
            <a:endParaRPr lang="en-GB"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Bargaining Power of Buyers </a:t>
            </a:r>
            <a:r>
              <a:rPr lang="en-US" sz="1200" kern="1200" dirty="0">
                <a:solidFill>
                  <a:schemeClr val="tx1"/>
                </a:solidFill>
                <a:effectLst/>
                <a:latin typeface="+mn-lt"/>
                <a:ea typeface="+mn-ea"/>
                <a:cs typeface="+mn-cs"/>
              </a:rPr>
              <a:t>– Amazon can focus on customer satisfaction have as they have grown their company to become a well-known brand. They also concentrate on the product quality they ensure their customers get the best quality for low prices, but they must ensure they provide them with access to high quality information regarding their products and services as the buyers have a strong influence on Amazon so without the information they may diversify to another company </a:t>
            </a:r>
            <a:r>
              <a:rPr lang="en-US" sz="1200" b="1" kern="1200" dirty="0">
                <a:solidFill>
                  <a:schemeClr val="tx1"/>
                </a:solidFill>
                <a:effectLst/>
                <a:latin typeface="+mn-lt"/>
                <a:ea typeface="+mn-ea"/>
                <a:cs typeface="+mn-cs"/>
              </a:rPr>
              <a:t>(</a:t>
            </a:r>
            <a:r>
              <a:rPr lang="en-US" sz="1200" b="1" kern="1200" dirty="0" err="1">
                <a:solidFill>
                  <a:schemeClr val="tx1"/>
                </a:solidFill>
                <a:effectLst/>
                <a:latin typeface="+mn-lt"/>
                <a:ea typeface="+mn-ea"/>
                <a:cs typeface="+mn-cs"/>
              </a:rPr>
              <a:t>Pratrap</a:t>
            </a:r>
            <a:r>
              <a:rPr lang="en-US" sz="1200" b="1" kern="1200" dirty="0">
                <a:solidFill>
                  <a:schemeClr val="tx1"/>
                </a:solidFill>
                <a:effectLst/>
                <a:latin typeface="+mn-lt"/>
                <a:ea typeface="+mn-ea"/>
                <a:cs typeface="+mn-cs"/>
              </a:rPr>
              <a:t> 2018)</a:t>
            </a:r>
            <a:r>
              <a:rPr lang="en-US" sz="1200" kern="1200" dirty="0">
                <a:solidFill>
                  <a:schemeClr val="tx1"/>
                </a:solidFill>
                <a:effectLst/>
                <a:latin typeface="+mn-lt"/>
                <a:ea typeface="+mn-ea"/>
                <a:cs typeface="+mn-cs"/>
              </a:rPr>
              <a:t>. The bargaining power varies across products and services due to the lack of alternatives in some products which means Amazon’s bargaining power of buyers is great. Price sensitivity of buyers can also influence Amazon as it fuels the buyers bargaining power.</a:t>
            </a:r>
            <a:endParaRPr lang="en-GB"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Threat of substitute products or services</a:t>
            </a:r>
            <a:r>
              <a:rPr lang="en-US" sz="1200" kern="1200" dirty="0">
                <a:solidFill>
                  <a:schemeClr val="tx1"/>
                </a:solidFill>
                <a:effectLst/>
                <a:latin typeface="+mn-lt"/>
                <a:ea typeface="+mn-ea"/>
                <a:cs typeface="+mn-cs"/>
              </a:rPr>
              <a:t> – If a customer receives a bad experience this would be likely to drive them away from Amazon leading to them losing customers </a:t>
            </a:r>
            <a:r>
              <a:rPr lang="en-US" sz="1200" b="1" kern="1200" dirty="0">
                <a:solidFill>
                  <a:schemeClr val="tx1"/>
                </a:solidFill>
                <a:effectLst/>
                <a:latin typeface="+mn-lt"/>
                <a:ea typeface="+mn-ea"/>
                <a:cs typeface="+mn-cs"/>
              </a:rPr>
              <a:t>(Pratap 2018)</a:t>
            </a:r>
            <a:r>
              <a:rPr lang="en-US" sz="1200" kern="1200" dirty="0">
                <a:solidFill>
                  <a:schemeClr val="tx1"/>
                </a:solidFill>
                <a:effectLst/>
                <a:latin typeface="+mn-lt"/>
                <a:ea typeface="+mn-ea"/>
                <a:cs typeface="+mn-cs"/>
              </a:rPr>
              <a:t>. As Amazon doesn’t sell a number or unique products, there are reasonably other competitors with the same products which leads to a high threat of substitution.</a:t>
            </a:r>
            <a:endParaRPr lang="en-GB"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Threat of new entrants</a:t>
            </a:r>
            <a:r>
              <a:rPr lang="en-US" sz="1200" kern="1200" dirty="0">
                <a:solidFill>
                  <a:schemeClr val="tx1"/>
                </a:solidFill>
                <a:effectLst/>
                <a:latin typeface="+mn-lt"/>
                <a:ea typeface="+mn-ea"/>
                <a:cs typeface="+mn-cs"/>
              </a:rPr>
              <a:t> – To enable a new entrant to develop the same success as Amazon and to challenge them, there would be many extensive factors they would require overcoming. Time and brand reputation make it difficult for any new entrant within the market to challenge Amazon.</a:t>
            </a:r>
            <a:endParaRPr lang="en-GB"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Rivalry among existing competitors</a:t>
            </a:r>
            <a:r>
              <a:rPr lang="en-US" sz="1200" kern="1200" dirty="0">
                <a:solidFill>
                  <a:schemeClr val="tx1"/>
                </a:solidFill>
                <a:effectLst/>
                <a:latin typeface="+mn-lt"/>
                <a:ea typeface="+mn-ea"/>
                <a:cs typeface="+mn-cs"/>
              </a:rPr>
              <a:t> – Online retail industry rivalry is very high. Amazon have a strong rivalry among existing competitors due to their strong innovation ability within the e-commerce market. The existing competitors are continuously rising; therefore, Amazon</a:t>
            </a:r>
            <a:r>
              <a:rPr lang="en-GB" sz="1200" kern="1200" dirty="0">
                <a:solidFill>
                  <a:schemeClr val="tx1"/>
                </a:solidFill>
                <a:effectLst/>
                <a:latin typeface="+mn-lt"/>
                <a:ea typeface="+mn-ea"/>
                <a:cs typeface="+mn-cs"/>
              </a:rPr>
              <a:t> are currently facing intensive rival competition. Small brands are creating pressure for big brands like Amazon as they are fighting for market share. </a:t>
            </a:r>
          </a:p>
          <a:p>
            <a:endParaRPr lang="en-GB" dirty="0"/>
          </a:p>
        </p:txBody>
      </p:sp>
      <p:sp>
        <p:nvSpPr>
          <p:cNvPr id="4" name="Slide Number Placeholder 3"/>
          <p:cNvSpPr>
            <a:spLocks noGrp="1"/>
          </p:cNvSpPr>
          <p:nvPr>
            <p:ph type="sldNum" sz="quarter" idx="5"/>
          </p:nvPr>
        </p:nvSpPr>
        <p:spPr/>
        <p:txBody>
          <a:bodyPr/>
          <a:lstStyle/>
          <a:p>
            <a:fld id="{654A5DCD-1992-4621-98C8-C269A4215261}" type="slidenum">
              <a:rPr lang="en-GB" smtClean="0"/>
              <a:t>4</a:t>
            </a:fld>
            <a:endParaRPr lang="en-GB"/>
          </a:p>
        </p:txBody>
      </p:sp>
    </p:spTree>
    <p:extLst>
      <p:ext uri="{BB962C8B-B14F-4D97-AF65-F5344CB8AC3E}">
        <p14:creationId xmlns:p14="http://schemas.microsoft.com/office/powerpoint/2010/main" val="2412681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Another tool applied was Bowman’s Strategic Clock, Amazon are situated between low price and hybrid as they have a strong online presence but also have warehouses. Bowman’s Strategic Clock is an enhancement of porter’s generic strategy. Amazon are placed between Low price and Hybrid due to the low-price element; Amazon’s products are sold at a low-price leading to low-profit margins, but as they sell a high volume of products their profits are high </a:t>
            </a:r>
            <a:r>
              <a:rPr lang="en-GB" sz="1200" b="1" kern="1200" dirty="0">
                <a:solidFill>
                  <a:schemeClr val="tx1"/>
                </a:solidFill>
                <a:effectLst/>
                <a:latin typeface="+mn-lt"/>
                <a:ea typeface="+mn-ea"/>
                <a:cs typeface="+mn-cs"/>
              </a:rPr>
              <a:t>(</a:t>
            </a:r>
            <a:r>
              <a:rPr lang="en-GB" sz="1200" b="1" kern="1200" dirty="0" err="1">
                <a:solidFill>
                  <a:schemeClr val="tx1"/>
                </a:solidFill>
                <a:effectLst/>
                <a:latin typeface="+mn-lt"/>
                <a:ea typeface="+mn-ea"/>
                <a:cs typeface="+mn-cs"/>
              </a:rPr>
              <a:t>Bhasin</a:t>
            </a:r>
            <a:r>
              <a:rPr lang="en-GB" sz="1200" b="1" kern="1200" dirty="0">
                <a:solidFill>
                  <a:schemeClr val="tx1"/>
                </a:solidFill>
                <a:effectLst/>
                <a:latin typeface="+mn-lt"/>
                <a:ea typeface="+mn-ea"/>
                <a:cs typeface="+mn-cs"/>
              </a:rPr>
              <a:t> 2019)</a:t>
            </a:r>
            <a:r>
              <a:rPr lang="en-GB" sz="1200" kern="1200" dirty="0">
                <a:solidFill>
                  <a:schemeClr val="tx1"/>
                </a:solidFill>
                <a:effectLst/>
                <a:latin typeface="+mn-lt"/>
                <a:ea typeface="+mn-ea"/>
                <a:cs typeface="+mn-cs"/>
              </a:rPr>
              <a:t>. It’s placed between Hybrid due to their focus on product differentiation leading to their products being highly valued within the market. Amazon’s focus is on low price but with a hybrid model. At the low-price position conceivable price wars are often fought amongst competitors. The hybrid strategy combines aspects of the low-price strategy but adding value to customers with some product differentiation. Amazon has built great brand loyalty situated within both positions. This model allows Amazon to maintain a competitive position in a market driven economy. </a:t>
            </a:r>
          </a:p>
          <a:p>
            <a:endParaRPr lang="en-GB" dirty="0"/>
          </a:p>
        </p:txBody>
      </p:sp>
      <p:sp>
        <p:nvSpPr>
          <p:cNvPr id="4" name="Slide Number Placeholder 3"/>
          <p:cNvSpPr>
            <a:spLocks noGrp="1"/>
          </p:cNvSpPr>
          <p:nvPr>
            <p:ph type="sldNum" sz="quarter" idx="5"/>
          </p:nvPr>
        </p:nvSpPr>
        <p:spPr/>
        <p:txBody>
          <a:bodyPr/>
          <a:lstStyle/>
          <a:p>
            <a:fld id="{654A5DCD-1992-4621-98C8-C269A4215261}" type="slidenum">
              <a:rPr lang="en-GB" smtClean="0"/>
              <a:t>5</a:t>
            </a:fld>
            <a:endParaRPr lang="en-GB"/>
          </a:p>
        </p:txBody>
      </p:sp>
    </p:spTree>
    <p:extLst>
      <p:ext uri="{BB962C8B-B14F-4D97-AF65-F5344CB8AC3E}">
        <p14:creationId xmlns:p14="http://schemas.microsoft.com/office/powerpoint/2010/main" val="199791254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highlight>
                  <a:srgbClr val="FFFF00"/>
                </a:highlight>
                <a:latin typeface="+mn-lt"/>
                <a:ea typeface="+mn-ea"/>
                <a:cs typeface="+mn-cs"/>
              </a:rPr>
              <a:t>The SWOT analysis shows that Amazon have the strongest brand image within the online retail market, due to their rapid growth. They have also differentiated themselves amongst their competitors due to their principle of continuously innovating new ideas allowing them to offer new aspects into the market. </a:t>
            </a:r>
            <a:r>
              <a:rPr lang="en-GB" sz="1200" kern="1200" dirty="0">
                <a:solidFill>
                  <a:schemeClr val="tx1"/>
                </a:solidFill>
                <a:effectLst/>
                <a:latin typeface="+mn-lt"/>
                <a:ea typeface="+mn-ea"/>
                <a:cs typeface="+mn-cs"/>
              </a:rPr>
              <a:t>Their cost leadership ability allows them to stay above competition as they don’t incur any retail costs as they don’t currently have a brick and mortar presence. As Amazon have a high rapid technology innovation and superior logistics this makes Amazon a formidable competitor. They are customer orientated and they work around customer feedback and gather valuable insights to what their customers want and then let that feedback define and guide their efforts. The customer obsession principle allows Amazon to be the innovators rather than the follower, as they adapt to the changes in technology and culture. Amazon’s rapid technology innovation capability allows them to respond to latest trends and technology.</a:t>
            </a:r>
          </a:p>
          <a:p>
            <a:r>
              <a:rPr lang="en-GB" sz="1200" kern="1200" dirty="0">
                <a:solidFill>
                  <a:schemeClr val="tx1"/>
                </a:solidFill>
                <a:effectLst/>
                <a:latin typeface="+mn-lt"/>
                <a:ea typeface="+mn-ea"/>
                <a:cs typeface="+mn-cs"/>
              </a:rPr>
              <a:t>Amazon’s weaknesses prevent them with challenges that limit their growth. Tax avoidance controversy, they have been criticized in the past regarding tax avoidances this could be a weakness to them as it could lead to their brand image being reduced. Amazon have a limited brick and mortar presence and their competitors have a greater brick and mortar presence; this could lead to them gaining competition on Amazon as it sometimes hinders customers from purchasing things they can’t purchase online. Amazon have limited fragmentation and therefore don’t have the ability to focus on one strategic goal as they offer a wide range of products and services. Amazon’s ability to gain benefits from high economic growth rates is being reduced due to the limited penetration in developing markets. Poor track record of sustainability, they made little or no effort to measure or improve its environmental performance. They also lack significant effort in measuring workplace issues, diversity, charitable giving or political activity </a:t>
            </a:r>
            <a:r>
              <a:rPr lang="en-GB" sz="1200" b="1" kern="1200" dirty="0">
                <a:solidFill>
                  <a:schemeClr val="tx1"/>
                </a:solidFill>
                <a:effectLst/>
                <a:latin typeface="+mn-lt"/>
                <a:ea typeface="+mn-ea"/>
                <a:cs typeface="+mn-cs"/>
              </a:rPr>
              <a:t>(Gunther 2012)</a:t>
            </a:r>
            <a:r>
              <a:rPr lang="en-GB" sz="1200" kern="1200" dirty="0">
                <a:solidFill>
                  <a:schemeClr val="tx1"/>
                </a:solidFill>
                <a:effectLst/>
                <a:latin typeface="+mn-lt"/>
                <a:ea typeface="+mn-ea"/>
                <a:cs typeface="+mn-cs"/>
              </a:rPr>
              <a:t>. Amazon need to address challenges that may influence their company, this may involve changes with their strategic management and planning.</a:t>
            </a:r>
          </a:p>
          <a:p>
            <a:r>
              <a:rPr lang="en-GB" sz="1200" kern="1200" dirty="0">
                <a:solidFill>
                  <a:schemeClr val="tx1"/>
                </a:solidFill>
                <a:effectLst/>
                <a:latin typeface="+mn-lt"/>
                <a:ea typeface="+mn-ea"/>
                <a:cs typeface="+mn-cs"/>
              </a:rPr>
              <a:t>There are several opportunities for Amazon to take advantage of gaining a better service quality performance within the company. They can improve their technological measures and policies they have previously been caught with counterfeit sales, which could have a negative impact on the company so increasing their policies will give them a greater brand recognition. Expansion of brick and mortar operations is an opportunity for Amazon as they can establish a stronger brick and mortar presence amongst the company which could lead to a potential revenue increase for Amazon. New partnerships with other companies, this has been a benefit to Amazon in the past, so this would be a good opportunity for Amazon to boost their financial growth and allow them to expand their horizons </a:t>
            </a:r>
            <a:r>
              <a:rPr lang="en-GB" sz="1200" b="1" kern="1200" dirty="0">
                <a:solidFill>
                  <a:schemeClr val="tx1"/>
                </a:solidFill>
                <a:effectLst/>
                <a:latin typeface="+mn-lt"/>
                <a:ea typeface="+mn-ea"/>
                <a:cs typeface="+mn-cs"/>
              </a:rPr>
              <a:t>(Greenspan 2019)</a:t>
            </a:r>
            <a:r>
              <a:rPr lang="en-GB" sz="1200" kern="1200" dirty="0">
                <a:solidFill>
                  <a:schemeClr val="tx1"/>
                </a:solidFill>
                <a:effectLst/>
                <a:latin typeface="+mn-lt"/>
                <a:ea typeface="+mn-ea"/>
                <a:cs typeface="+mn-cs"/>
              </a:rPr>
              <a:t>. Expansion in developing markets, there’s an opportunity for Amazon to expand their operations in developing markets to gain competitors advantage and to gain a greater customer base. Distribution System, they must improve their delivery an immaculate experience to their consumers a process which is hassle free, with a smooth experience and quick delivery.</a:t>
            </a:r>
          </a:p>
          <a:p>
            <a:r>
              <a:rPr lang="en-GB" sz="1200" kern="1200" dirty="0">
                <a:solidFill>
                  <a:schemeClr val="tx1"/>
                </a:solidFill>
                <a:effectLst/>
                <a:latin typeface="+mn-lt"/>
                <a:ea typeface="+mn-ea"/>
                <a:cs typeface="+mn-cs"/>
              </a:rPr>
              <a:t>Amazon must continuously develop measures within the industry to overcome the threats. </a:t>
            </a:r>
          </a:p>
          <a:p>
            <a:r>
              <a:rPr lang="en-GB" sz="1200" kern="1200" dirty="0">
                <a:solidFill>
                  <a:schemeClr val="tx1"/>
                </a:solidFill>
                <a:effectLst/>
                <a:latin typeface="+mn-lt"/>
                <a:ea typeface="+mn-ea"/>
                <a:cs typeface="+mn-cs"/>
              </a:rPr>
              <a:t>Imitation of business models and products may be a threat to Amazon is their competitors were to imitate their products and services this would reduce Amazon’s market share and brand value. Many new entrants are also coming up the market with the same ideas as Amazon. Cybercrime puts internet users at risk especially individuals who shop online and with Amazon being an online retailer this could pose a threat to their customers experience </a:t>
            </a:r>
            <a:r>
              <a:rPr lang="en-GB" sz="1200" b="1" kern="1200" dirty="0">
                <a:solidFill>
                  <a:schemeClr val="tx1"/>
                </a:solidFill>
                <a:effectLst/>
                <a:latin typeface="+mn-lt"/>
                <a:ea typeface="+mn-ea"/>
                <a:cs typeface="+mn-cs"/>
              </a:rPr>
              <a:t>(Ameen 2020)</a:t>
            </a:r>
            <a:r>
              <a:rPr lang="en-GB" sz="1200" kern="1200" dirty="0">
                <a:solidFill>
                  <a:schemeClr val="tx1"/>
                </a:solidFill>
                <a:effectLst/>
                <a:latin typeface="+mn-lt"/>
                <a:ea typeface="+mn-ea"/>
                <a:cs typeface="+mn-cs"/>
              </a:rPr>
              <a:t>. Data and online privacy is a threat on all businesses, there’s a continued debate over what business class as private data and public data, they must ensure they don’t breach the data regulations as they will reduce their brand value. Fake reviews could be a large threat to Amazon, as customers often rely on reviews to make decisions on products as a critical indicator of the authenticity and quality of the products, this could cause a decrease in Amazon’s sales. Aggressive competition with Walmart and Target pose a threat to Amazon as they are their main rivals, and as competitors they have a greater presence of brick and mortar.</a:t>
            </a:r>
          </a:p>
          <a:p>
            <a:endParaRPr lang="en-GB" dirty="0"/>
          </a:p>
        </p:txBody>
      </p:sp>
      <p:sp>
        <p:nvSpPr>
          <p:cNvPr id="4" name="Slide Number Placeholder 3"/>
          <p:cNvSpPr>
            <a:spLocks noGrp="1"/>
          </p:cNvSpPr>
          <p:nvPr>
            <p:ph type="sldNum" sz="quarter" idx="5"/>
          </p:nvPr>
        </p:nvSpPr>
        <p:spPr/>
        <p:txBody>
          <a:bodyPr/>
          <a:lstStyle/>
          <a:p>
            <a:fld id="{654A5DCD-1992-4621-98C8-C269A4215261}" type="slidenum">
              <a:rPr lang="en-GB" smtClean="0"/>
              <a:t>6</a:t>
            </a:fld>
            <a:endParaRPr lang="en-GB"/>
          </a:p>
        </p:txBody>
      </p:sp>
    </p:spTree>
    <p:extLst>
      <p:ext uri="{BB962C8B-B14F-4D97-AF65-F5344CB8AC3E}">
        <p14:creationId xmlns:p14="http://schemas.microsoft.com/office/powerpoint/2010/main" val="60207567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PESTLE Analysis allows organisations to facilitate an environmental understanding of the organisation.</a:t>
            </a:r>
          </a:p>
          <a:p>
            <a:r>
              <a:rPr lang="en-GB" sz="1200" kern="1200" dirty="0">
                <a:solidFill>
                  <a:schemeClr val="tx1"/>
                </a:solidFill>
                <a:effectLst/>
                <a:latin typeface="+mn-lt"/>
                <a:ea typeface="+mn-ea"/>
                <a:cs typeface="+mn-cs"/>
              </a:rPr>
              <a:t>Political Factors  </a:t>
            </a:r>
          </a:p>
          <a:p>
            <a:r>
              <a:rPr lang="en-GB" sz="1200" kern="1200" dirty="0">
                <a:solidFill>
                  <a:schemeClr val="tx1"/>
                </a:solidFill>
                <a:effectLst/>
                <a:latin typeface="+mn-lt"/>
                <a:ea typeface="+mn-ea"/>
                <a:cs typeface="+mn-cs"/>
              </a:rPr>
              <a:t>Amazon benefits from political stability of developed countries as it gives them the ability to operate effectively and continue to gain a profits and expand within the markets. Government support for e-commerce can allow Amazon to expand in relevant markets, to gain customer base, but also increase their competition </a:t>
            </a:r>
            <a:r>
              <a:rPr lang="en-GB" sz="1200" b="1" kern="1200" dirty="0">
                <a:solidFill>
                  <a:schemeClr val="tx1"/>
                </a:solidFill>
                <a:effectLst/>
                <a:latin typeface="+mn-lt"/>
                <a:ea typeface="+mn-ea"/>
                <a:cs typeface="+mn-cs"/>
              </a:rPr>
              <a:t>(Greenspan 2019)</a:t>
            </a:r>
            <a:r>
              <a:rPr lang="en-GB" sz="1200" kern="1200" dirty="0">
                <a:solidFill>
                  <a:schemeClr val="tx1"/>
                </a:solidFill>
                <a:effectLst/>
                <a:latin typeface="+mn-lt"/>
                <a:ea typeface="+mn-ea"/>
                <a:cs typeface="+mn-cs"/>
              </a:rPr>
              <a:t>. Amazon can increase its resilience as governments improved efforts in fighting cybercrime leads to improved business conditions for Amazon, allowing them to make consumers experience more effective and safer.</a:t>
            </a:r>
          </a:p>
          <a:p>
            <a:r>
              <a:rPr lang="en-GB" sz="1200" kern="1200" dirty="0">
                <a:solidFill>
                  <a:schemeClr val="tx1"/>
                </a:solidFill>
                <a:effectLst/>
                <a:latin typeface="+mn-lt"/>
                <a:ea typeface="+mn-ea"/>
                <a:cs typeface="+mn-cs"/>
              </a:rPr>
              <a:t>Economic Factors</a:t>
            </a:r>
          </a:p>
          <a:p>
            <a:r>
              <a:rPr lang="en-GB" sz="1200" kern="1200" dirty="0">
                <a:solidFill>
                  <a:schemeClr val="tx1"/>
                </a:solidFill>
                <a:effectLst/>
                <a:latin typeface="+mn-lt"/>
                <a:ea typeface="+mn-ea"/>
                <a:cs typeface="+mn-cs"/>
              </a:rPr>
              <a:t>Increasing disposable income gives Amazon the opportunity to increase their sales as customers can spend more money on luxurious items and entertainment which Amazon have a great variety of </a:t>
            </a:r>
            <a:r>
              <a:rPr lang="en-GB" sz="1200" b="1" kern="1200" dirty="0">
                <a:solidFill>
                  <a:schemeClr val="tx1"/>
                </a:solidFill>
                <a:effectLst/>
                <a:latin typeface="+mn-lt"/>
                <a:ea typeface="+mn-ea"/>
                <a:cs typeface="+mn-cs"/>
              </a:rPr>
              <a:t>(</a:t>
            </a:r>
            <a:r>
              <a:rPr lang="en-GB" sz="1200" b="1" kern="1200" dirty="0" err="1">
                <a:solidFill>
                  <a:schemeClr val="tx1"/>
                </a:solidFill>
                <a:effectLst/>
                <a:latin typeface="+mn-lt"/>
                <a:ea typeface="+mn-ea"/>
                <a:cs typeface="+mn-cs"/>
              </a:rPr>
              <a:t>Frue</a:t>
            </a:r>
            <a:r>
              <a:rPr lang="en-GB" sz="1200" b="1" kern="1200" dirty="0">
                <a:solidFill>
                  <a:schemeClr val="tx1"/>
                </a:solidFill>
                <a:effectLst/>
                <a:latin typeface="+mn-lt"/>
                <a:ea typeface="+mn-ea"/>
                <a:cs typeface="+mn-cs"/>
              </a:rPr>
              <a:t> 2018)</a:t>
            </a:r>
            <a:r>
              <a:rPr lang="en-GB" sz="1200" kern="1200" dirty="0">
                <a:solidFill>
                  <a:schemeClr val="tx1"/>
                </a:solidFill>
                <a:effectLst/>
                <a:latin typeface="+mn-lt"/>
                <a:ea typeface="+mn-ea"/>
                <a:cs typeface="+mn-cs"/>
              </a:rPr>
              <a:t>. Potential economic recession will lead to Amazon losing out on a large sum of income as China is one of their biggest markets. Economic stability of developed markets allows growth opportunities in developing markets, this is an opportunity for Amazon as they can increase their financial performance, entering larger markets and increase consumers. </a:t>
            </a:r>
          </a:p>
          <a:p>
            <a:r>
              <a:rPr lang="en-GB" sz="1200" kern="1200" dirty="0">
                <a:solidFill>
                  <a:schemeClr val="tx1"/>
                </a:solidFill>
                <a:effectLst/>
                <a:latin typeface="+mn-lt"/>
                <a:ea typeface="+mn-ea"/>
                <a:cs typeface="+mn-cs"/>
              </a:rPr>
              <a:t>Social Factors </a:t>
            </a:r>
          </a:p>
          <a:p>
            <a:r>
              <a:rPr lang="en-GB" sz="1200" kern="1200" dirty="0">
                <a:solidFill>
                  <a:schemeClr val="tx1"/>
                </a:solidFill>
                <a:effectLst/>
                <a:latin typeface="+mn-lt"/>
                <a:ea typeface="+mn-ea"/>
                <a:cs typeface="+mn-cs"/>
              </a:rPr>
              <a:t>Increasing wealth disparity is seen as a threat to Amazon as the separation between the rich and the poor is becoming greater which can lead to a decrease in potential consumers. Increasing consumerism in developing countries, this creates opportunity for Amazon, as they are frequently as they enter developing markets </a:t>
            </a:r>
            <a:r>
              <a:rPr lang="en-GB" sz="1200" b="1" kern="1200" dirty="0">
                <a:solidFill>
                  <a:schemeClr val="tx1"/>
                </a:solidFill>
                <a:effectLst/>
                <a:latin typeface="+mn-lt"/>
                <a:ea typeface="+mn-ea"/>
                <a:cs typeface="+mn-cs"/>
              </a:rPr>
              <a:t>(Greenspan 2019)</a:t>
            </a:r>
            <a:r>
              <a:rPr lang="en-GB" sz="1200" kern="1200" dirty="0">
                <a:solidFill>
                  <a:schemeClr val="tx1"/>
                </a:solidFill>
                <a:effectLst/>
                <a:latin typeface="+mn-lt"/>
                <a:ea typeface="+mn-ea"/>
                <a:cs typeface="+mn-cs"/>
              </a:rPr>
              <a:t>. Increasing online buying habits is an opportunity for Amazon as consumers are becoming more inclined to buying products through the internet, with Amazon offering these services their customer base will increase. Amazon may be encouraging the non-active lifestyles.</a:t>
            </a:r>
          </a:p>
          <a:p>
            <a:endParaRPr lang="en-GB" dirty="0"/>
          </a:p>
        </p:txBody>
      </p:sp>
      <p:sp>
        <p:nvSpPr>
          <p:cNvPr id="4" name="Slide Number Placeholder 3"/>
          <p:cNvSpPr>
            <a:spLocks noGrp="1"/>
          </p:cNvSpPr>
          <p:nvPr>
            <p:ph type="sldNum" sz="quarter" idx="5"/>
          </p:nvPr>
        </p:nvSpPr>
        <p:spPr/>
        <p:txBody>
          <a:bodyPr/>
          <a:lstStyle/>
          <a:p>
            <a:fld id="{654A5DCD-1992-4621-98C8-C269A4215261}" type="slidenum">
              <a:rPr lang="en-GB" smtClean="0"/>
              <a:t>7</a:t>
            </a:fld>
            <a:endParaRPr lang="en-GB"/>
          </a:p>
        </p:txBody>
      </p:sp>
    </p:spTree>
    <p:extLst>
      <p:ext uri="{BB962C8B-B14F-4D97-AF65-F5344CB8AC3E}">
        <p14:creationId xmlns:p14="http://schemas.microsoft.com/office/powerpoint/2010/main" val="145465313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Technological Factors </a:t>
            </a:r>
          </a:p>
          <a:p>
            <a:r>
              <a:rPr lang="en-GB" sz="1200" kern="1200" dirty="0">
                <a:solidFill>
                  <a:schemeClr val="tx1"/>
                </a:solidFill>
                <a:effectLst/>
                <a:latin typeface="+mn-lt"/>
                <a:ea typeface="+mn-ea"/>
                <a:cs typeface="+mn-cs"/>
              </a:rPr>
              <a:t>Amazon have the ability based on the rapid increase of IT resource efficiencies to improve their performance, as with the rapid increase in resources this allows Amazon to innovate their company. Rapid technological obsolescence is an opportunity for Amazon as new computing technologies can maximize their online retail productivity, minimize operational costs, gaining greater consumers relationships </a:t>
            </a:r>
            <a:r>
              <a:rPr lang="en-GB" sz="1200" b="1" kern="1200" dirty="0">
                <a:solidFill>
                  <a:schemeClr val="tx1"/>
                </a:solidFill>
                <a:effectLst/>
                <a:latin typeface="+mn-lt"/>
                <a:ea typeface="+mn-ea"/>
                <a:cs typeface="+mn-cs"/>
              </a:rPr>
              <a:t>(</a:t>
            </a:r>
            <a:r>
              <a:rPr lang="en-GB" sz="1200" b="1" kern="1200" dirty="0" err="1">
                <a:solidFill>
                  <a:schemeClr val="tx1"/>
                </a:solidFill>
                <a:effectLst/>
                <a:latin typeface="+mn-lt"/>
                <a:ea typeface="+mn-ea"/>
                <a:cs typeface="+mn-cs"/>
              </a:rPr>
              <a:t>Dudovskiy</a:t>
            </a:r>
            <a:r>
              <a:rPr lang="en-GB" sz="1200" b="1" kern="1200" dirty="0">
                <a:solidFill>
                  <a:schemeClr val="tx1"/>
                </a:solidFill>
                <a:effectLst/>
                <a:latin typeface="+mn-lt"/>
                <a:ea typeface="+mn-ea"/>
                <a:cs typeface="+mn-cs"/>
              </a:rPr>
              <a:t> 2020)</a:t>
            </a:r>
            <a:r>
              <a:rPr lang="en-GB" sz="1200" kern="1200" dirty="0">
                <a:solidFill>
                  <a:schemeClr val="tx1"/>
                </a:solidFill>
                <a:effectLst/>
                <a:latin typeface="+mn-lt"/>
                <a:ea typeface="+mn-ea"/>
                <a:cs typeface="+mn-cs"/>
              </a:rPr>
              <a:t>. With the increasing rates of cybercrime, this may threaten the quality of customer experience as well as the integrity of Amazon’s business.</a:t>
            </a:r>
          </a:p>
          <a:p>
            <a:r>
              <a:rPr lang="en-GB" sz="1200" kern="1200" dirty="0">
                <a:solidFill>
                  <a:schemeClr val="tx1"/>
                </a:solidFill>
                <a:effectLst/>
                <a:latin typeface="+mn-lt"/>
                <a:ea typeface="+mn-ea"/>
                <a:cs typeface="+mn-cs"/>
              </a:rPr>
              <a:t>Legal factors </a:t>
            </a:r>
          </a:p>
          <a:p>
            <a:r>
              <a:rPr lang="en-GB" sz="1200" kern="1200" dirty="0">
                <a:solidFill>
                  <a:schemeClr val="tx1"/>
                </a:solidFill>
                <a:effectLst/>
                <a:latin typeface="+mn-lt"/>
                <a:ea typeface="+mn-ea"/>
                <a:cs typeface="+mn-cs"/>
              </a:rPr>
              <a:t>Rising product regulation is an opportunity to Amazon as it ensures that their providing the best possible service and goods to their consumers. Change of import and export regulations allows Amazon to access a greater range of suppliers and consumers from overseas gaining a larger customer base </a:t>
            </a:r>
            <a:r>
              <a:rPr lang="en-GB" sz="1200" b="1" kern="1200" dirty="0">
                <a:solidFill>
                  <a:schemeClr val="tx1"/>
                </a:solidFill>
                <a:effectLst/>
                <a:latin typeface="+mn-lt"/>
                <a:ea typeface="+mn-ea"/>
                <a:cs typeface="+mn-cs"/>
              </a:rPr>
              <a:t>(</a:t>
            </a:r>
            <a:r>
              <a:rPr lang="en-GB" sz="1200" b="1" kern="1200" dirty="0" err="1">
                <a:solidFill>
                  <a:schemeClr val="tx1"/>
                </a:solidFill>
                <a:effectLst/>
                <a:latin typeface="+mn-lt"/>
                <a:ea typeface="+mn-ea"/>
                <a:cs typeface="+mn-cs"/>
              </a:rPr>
              <a:t>Frue</a:t>
            </a:r>
            <a:r>
              <a:rPr lang="en-GB" sz="1200" b="1" kern="1200" dirty="0">
                <a:solidFill>
                  <a:schemeClr val="tx1"/>
                </a:solidFill>
                <a:effectLst/>
                <a:latin typeface="+mn-lt"/>
                <a:ea typeface="+mn-ea"/>
                <a:cs typeface="+mn-cs"/>
              </a:rPr>
              <a:t> 2018)</a:t>
            </a:r>
            <a:r>
              <a:rPr lang="en-GB" sz="1200" kern="1200" dirty="0">
                <a:solidFill>
                  <a:schemeClr val="tx1"/>
                </a:solidFill>
                <a:effectLst/>
                <a:latin typeface="+mn-lt"/>
                <a:ea typeface="+mn-ea"/>
                <a:cs typeface="+mn-cs"/>
              </a:rPr>
              <a:t>. Amazon can use new technologies to maximise their online retail productivity whilst reducing operational costs. With rising environmental protection regulations, this will provide Amazon with the opportunity to address rising environmental protection regulations within the company, through expressing their policies.</a:t>
            </a:r>
          </a:p>
          <a:p>
            <a:r>
              <a:rPr lang="en-GB" sz="1200" kern="1200" dirty="0">
                <a:solidFill>
                  <a:schemeClr val="tx1"/>
                </a:solidFill>
                <a:effectLst/>
                <a:latin typeface="+mn-lt"/>
                <a:ea typeface="+mn-ea"/>
                <a:cs typeface="+mn-cs"/>
              </a:rPr>
              <a:t>Environmental Factors </a:t>
            </a:r>
          </a:p>
          <a:p>
            <a:r>
              <a:rPr lang="en-GB" sz="1200" kern="1200" dirty="0">
                <a:solidFill>
                  <a:schemeClr val="tx1"/>
                </a:solidFill>
                <a:effectLst/>
                <a:latin typeface="+mn-lt"/>
                <a:ea typeface="+mn-ea"/>
                <a:cs typeface="+mn-cs"/>
              </a:rPr>
              <a:t>Rising interest in environmental programs gives Amazon the opportunity to strengthen and enhance their environmental impact through their social responsibility strategy. Rising emphasis on business sustainability, gives Amazon the opportunity to further emphasise on their strong sustainability standards to strengthen their brand image. Higher sustainability standards can improve Amazon’s environmental impact and create a stronger brand image. The increase of popularity of low-carbon lifestyles gives Amazon the opportunity to help their customers to make environmentally aware lifestyle changes</a:t>
            </a:r>
            <a:r>
              <a:rPr lang="en-GB" sz="1200" b="1" kern="1200" dirty="0">
                <a:solidFill>
                  <a:schemeClr val="tx1"/>
                </a:solidFill>
                <a:effectLst/>
                <a:latin typeface="+mn-lt"/>
                <a:ea typeface="+mn-ea"/>
                <a:cs typeface="+mn-cs"/>
              </a:rPr>
              <a:t> (</a:t>
            </a:r>
            <a:r>
              <a:rPr lang="en-GB" sz="1200" b="1" kern="1200" dirty="0" err="1">
                <a:solidFill>
                  <a:schemeClr val="tx1"/>
                </a:solidFill>
                <a:effectLst/>
                <a:latin typeface="+mn-lt"/>
                <a:ea typeface="+mn-ea"/>
                <a:cs typeface="+mn-cs"/>
              </a:rPr>
              <a:t>Dudovskiy</a:t>
            </a:r>
            <a:r>
              <a:rPr lang="en-GB" sz="1200" b="1" kern="1200" dirty="0">
                <a:solidFill>
                  <a:schemeClr val="tx1"/>
                </a:solidFill>
                <a:effectLst/>
                <a:latin typeface="+mn-lt"/>
                <a:ea typeface="+mn-ea"/>
                <a:cs typeface="+mn-cs"/>
              </a:rPr>
              <a:t> 2020)</a:t>
            </a:r>
            <a:r>
              <a:rPr lang="en-GB" sz="1200" kern="1200" dirty="0">
                <a:solidFill>
                  <a:schemeClr val="tx1"/>
                </a:solidFill>
                <a:effectLst/>
                <a:latin typeface="+mn-lt"/>
                <a:ea typeface="+mn-ea"/>
                <a:cs typeface="+mn-cs"/>
              </a:rPr>
              <a:t>.</a:t>
            </a:r>
          </a:p>
          <a:p>
            <a:endParaRPr lang="en-GB" dirty="0"/>
          </a:p>
        </p:txBody>
      </p:sp>
      <p:sp>
        <p:nvSpPr>
          <p:cNvPr id="4" name="Slide Number Placeholder 3"/>
          <p:cNvSpPr>
            <a:spLocks noGrp="1"/>
          </p:cNvSpPr>
          <p:nvPr>
            <p:ph type="sldNum" sz="quarter" idx="5"/>
          </p:nvPr>
        </p:nvSpPr>
        <p:spPr/>
        <p:txBody>
          <a:bodyPr/>
          <a:lstStyle/>
          <a:p>
            <a:fld id="{654A5DCD-1992-4621-98C8-C269A4215261}" type="slidenum">
              <a:rPr lang="en-GB" smtClean="0"/>
              <a:t>8</a:t>
            </a:fld>
            <a:endParaRPr lang="en-GB"/>
          </a:p>
        </p:txBody>
      </p:sp>
    </p:spTree>
    <p:extLst>
      <p:ext uri="{BB962C8B-B14F-4D97-AF65-F5344CB8AC3E}">
        <p14:creationId xmlns:p14="http://schemas.microsoft.com/office/powerpoint/2010/main" val="116378755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kern="1200" dirty="0">
                <a:solidFill>
                  <a:schemeClr val="tx1"/>
                </a:solidFill>
                <a:effectLst/>
                <a:latin typeface="+mn-lt"/>
                <a:ea typeface="+mn-ea"/>
                <a:cs typeface="+mn-cs"/>
              </a:rPr>
              <a:t>All of Amazon’s stakeholders have some extent of power in their decisions and projects, but each stakeholder has a different level of power and interest. </a:t>
            </a:r>
          </a:p>
          <a:p>
            <a:r>
              <a:rPr lang="en-GB" sz="1200" kern="1200" dirty="0">
                <a:solidFill>
                  <a:schemeClr val="tx1"/>
                </a:solidFill>
                <a:effectLst/>
                <a:latin typeface="+mn-lt"/>
                <a:ea typeface="+mn-ea"/>
                <a:cs typeface="+mn-cs"/>
              </a:rPr>
              <a:t>The power-interest matrix allows business to identify stakeholders then map the onto the grid, as it then allows them to identify and manage stakeholders. It increases stakeholder interest in what the organisation does but may also be a disadvantage as it has a subjective viewpoint. The power-interest matrix provides Amazon with the ability to use the most powerful stakeholders to shape their project improving the quality of their project. </a:t>
            </a:r>
          </a:p>
          <a:p>
            <a:r>
              <a:rPr lang="en-GB" sz="1200" kern="1200" dirty="0">
                <a:solidFill>
                  <a:schemeClr val="tx1"/>
                </a:solidFill>
                <a:effectLst/>
                <a:latin typeface="+mn-lt"/>
                <a:ea typeface="+mn-ea"/>
                <a:cs typeface="+mn-cs"/>
              </a:rPr>
              <a:t>Stakeholders are interested in the success and potential of Amazon. Customers are Amazon’s most important stakeholder as in order to sell products they must retain their customer base. The customers are retained by the employees who provide customers with and insight to product details and offers.</a:t>
            </a:r>
          </a:p>
          <a:p>
            <a:r>
              <a:rPr lang="en-GB" sz="1200" kern="1200" dirty="0">
                <a:solidFill>
                  <a:schemeClr val="tx1"/>
                </a:solidFill>
                <a:effectLst/>
                <a:latin typeface="+mn-lt"/>
                <a:ea typeface="+mn-ea"/>
                <a:cs typeface="+mn-cs"/>
              </a:rPr>
              <a:t>The customers are important within Amazon as if they aren’t satisfied with their products and services, they will take their custom to a competitor.</a:t>
            </a:r>
          </a:p>
          <a:p>
            <a:r>
              <a:rPr lang="en-GB" sz="1200" kern="1200" dirty="0">
                <a:solidFill>
                  <a:schemeClr val="tx1"/>
                </a:solidFill>
                <a:effectLst/>
                <a:latin typeface="+mn-lt"/>
                <a:ea typeface="+mn-ea"/>
                <a:cs typeface="+mn-cs"/>
              </a:rPr>
              <a:t>Amazon’s employees are the ones who sell and deliver the products to customers, along with dealing with reviews and complaints.</a:t>
            </a:r>
          </a:p>
          <a:p>
            <a:r>
              <a:rPr lang="en-GB" sz="1200" kern="1200" dirty="0">
                <a:solidFill>
                  <a:schemeClr val="tx1"/>
                </a:solidFill>
                <a:effectLst/>
                <a:latin typeface="+mn-lt"/>
                <a:ea typeface="+mn-ea"/>
                <a:cs typeface="+mn-cs"/>
              </a:rPr>
              <a:t>Amazon’s suppliers have power of what is sold to the customer by Amazon, but if there’s a problem with the product it would be Amazon’s fault.</a:t>
            </a:r>
          </a:p>
          <a:p>
            <a:r>
              <a:rPr lang="en-GB" sz="1200" kern="1200" dirty="0">
                <a:solidFill>
                  <a:schemeClr val="tx1"/>
                </a:solidFill>
                <a:effectLst/>
                <a:latin typeface="+mn-lt"/>
                <a:ea typeface="+mn-ea"/>
                <a:cs typeface="+mn-cs"/>
              </a:rPr>
              <a:t>Amazon has good communication and links with its communities, which is important as they are a worldwide company, but it doesn’t influence them greatly it just promotes the company’s growth.</a:t>
            </a:r>
          </a:p>
          <a:p>
            <a:r>
              <a:rPr lang="en-GB" sz="1200" kern="1200" dirty="0">
                <a:solidFill>
                  <a:schemeClr val="tx1"/>
                </a:solidFill>
                <a:effectLst/>
                <a:latin typeface="+mn-lt"/>
                <a:ea typeface="+mn-ea"/>
                <a:cs typeface="+mn-cs"/>
              </a:rPr>
              <a:t>The Government aren’t a great importance to Amazon, but they must ensure they obey the regulations set out by the Government.</a:t>
            </a:r>
          </a:p>
          <a:p>
            <a:endParaRPr lang="en-GB" dirty="0"/>
          </a:p>
        </p:txBody>
      </p:sp>
      <p:sp>
        <p:nvSpPr>
          <p:cNvPr id="4" name="Slide Number Placeholder 3"/>
          <p:cNvSpPr>
            <a:spLocks noGrp="1"/>
          </p:cNvSpPr>
          <p:nvPr>
            <p:ph type="sldNum" sz="quarter" idx="5"/>
          </p:nvPr>
        </p:nvSpPr>
        <p:spPr/>
        <p:txBody>
          <a:bodyPr/>
          <a:lstStyle/>
          <a:p>
            <a:fld id="{654A5DCD-1992-4621-98C8-C269A4215261}" type="slidenum">
              <a:rPr lang="en-GB" smtClean="0"/>
              <a:t>9</a:t>
            </a:fld>
            <a:endParaRPr lang="en-GB"/>
          </a:p>
        </p:txBody>
      </p:sp>
    </p:spTree>
    <p:extLst>
      <p:ext uri="{BB962C8B-B14F-4D97-AF65-F5344CB8AC3E}">
        <p14:creationId xmlns:p14="http://schemas.microsoft.com/office/powerpoint/2010/main" val="389358887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Prioritizing Amazon branded products</a:t>
            </a:r>
          </a:p>
          <a:p>
            <a:r>
              <a:rPr lang="en-GB" dirty="0"/>
              <a:t>After conducting a SWOT analysis, Amazon have several opportunities they could venture in the future. It was seen that Amazon don’t put much innovation into their own branded products. Amazon is perfectly positioned within the market to offer a larger variety of its own branded products. Amazon should innovate more of their own branded products allowing them to target another market within the industry, allowing them to differentiate its offerings and improve profit margins. </a:t>
            </a:r>
          </a:p>
          <a:p>
            <a:r>
              <a:rPr lang="en-GB" dirty="0"/>
              <a:t>As Walmart one of Amazon’s biggest competitors offer a strong presence of their own branded products if Amazon was to concentrate more on this niche then they would be creating more competition amongst competitors allowing them to stay ahead of competitors. With Walmart being exceptionally successful with private label products as they are their prime goal, one recent study found that 81% of consumers buy private-label products every time they shop with Walmart </a:t>
            </a:r>
            <a:r>
              <a:rPr lang="en-GB" b="1" dirty="0"/>
              <a:t>(Hearn 2019)</a:t>
            </a:r>
            <a:r>
              <a:rPr lang="en-GB" dirty="0"/>
              <a:t>. This implies that there is a strong demand within the market for private branded products, as they are offering retailers significantly more than the larger branded products.</a:t>
            </a:r>
          </a:p>
          <a:p>
            <a:r>
              <a:rPr lang="en-GB" dirty="0"/>
              <a:t>The few branded products that Amazon currently offer have on average a higher customer review rate, lower return rate and higher repeat purchase than other brands that Amazon offer. This suggests that Amazon will gain great success within alternative markets if they prioritize and innovate their own brand, creating an ever-expanding variety of items. Amazon can prominently position their own brands will allow them to boost their brand and sales. Amazon would also have an advantage over competitors as they don’t have to pay themselves for the best placement on the website within the market as they could prioritize their own branded items at the top, allowing customers to gain priority over own branded items.</a:t>
            </a:r>
          </a:p>
          <a:p>
            <a:endParaRPr lang="en-GB" dirty="0"/>
          </a:p>
        </p:txBody>
      </p:sp>
      <p:sp>
        <p:nvSpPr>
          <p:cNvPr id="4" name="Slide Number Placeholder 3"/>
          <p:cNvSpPr>
            <a:spLocks noGrp="1"/>
          </p:cNvSpPr>
          <p:nvPr>
            <p:ph type="sldNum" sz="quarter" idx="5"/>
          </p:nvPr>
        </p:nvSpPr>
        <p:spPr/>
        <p:txBody>
          <a:bodyPr/>
          <a:lstStyle/>
          <a:p>
            <a:fld id="{654A5DCD-1992-4621-98C8-C269A4215261}" type="slidenum">
              <a:rPr lang="en-GB" smtClean="0"/>
              <a:t>10</a:t>
            </a:fld>
            <a:endParaRPr lang="en-GB"/>
          </a:p>
        </p:txBody>
      </p:sp>
    </p:spTree>
    <p:extLst>
      <p:ext uri="{BB962C8B-B14F-4D97-AF65-F5344CB8AC3E}">
        <p14:creationId xmlns:p14="http://schemas.microsoft.com/office/powerpoint/2010/main" val="337463842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Another strategy recommendation for Amazon could be an expansion of brick and mortar presence, this is a quick and effective way for Amazon to expand but to also provide a greater competition to their biggest competitor Walmart. If Amazon acquire further physical stores, these acquisitions could accelerate their presence amongst communities and potential revenue increase. It will also provide Amazon with the ability of increasing the physical presence of their brand.</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Greater brick and mortar presence will build Amazon’s consumers loyalty and confidence as it gives consumers the ability to test a product. It gives consumers instant gratification when a purchase is made in-store. It will provide customers with another way of purchase which will generate their sales. Expanding into brick and mortar stores will be valuable for Amazon as customers can see what their purchasing prior to buying which could lead to fewer returns and a stronger base of positive reviews. </a:t>
            </a:r>
          </a:p>
          <a:p>
            <a:r>
              <a:rPr lang="en-GB" sz="1200" kern="1200" dirty="0">
                <a:solidFill>
                  <a:schemeClr val="tx1"/>
                </a:solidFill>
                <a:effectLst/>
                <a:latin typeface="+mn-lt"/>
                <a:ea typeface="+mn-ea"/>
                <a:cs typeface="+mn-cs"/>
              </a:rPr>
              <a:t>Walmart is Amazon’s greatest competitor and leads amongst the two in physical space and has a growing retail presence </a:t>
            </a:r>
            <a:r>
              <a:rPr lang="en-GB" sz="1200" b="1" kern="1200" dirty="0">
                <a:solidFill>
                  <a:schemeClr val="tx1"/>
                </a:solidFill>
                <a:effectLst/>
                <a:latin typeface="+mn-lt"/>
                <a:ea typeface="+mn-ea"/>
                <a:cs typeface="+mn-cs"/>
              </a:rPr>
              <a:t>(Morgan 2019)</a:t>
            </a:r>
            <a:r>
              <a:rPr lang="en-GB" sz="1200" kern="1200" dirty="0">
                <a:solidFill>
                  <a:schemeClr val="tx1"/>
                </a:solidFill>
                <a:effectLst/>
                <a:latin typeface="+mn-lt"/>
                <a:ea typeface="+mn-ea"/>
                <a:cs typeface="+mn-cs"/>
              </a:rPr>
              <a:t>. Physical presence of Amazon may deepen their consumers trust with easy access to their services and products. Brick and mortar stores maintain one crucial advantage over online shopping which is the experience along with the ability to see what the consumer is purchasing before creating the purchase. Amazon would gain an advantage over competitors with this strategy as they would pose a greater competition on their competitors through providing a higher level of in-store competition.</a:t>
            </a:r>
          </a:p>
          <a:p>
            <a:endParaRPr lang="en-GB" dirty="0"/>
          </a:p>
        </p:txBody>
      </p:sp>
      <p:sp>
        <p:nvSpPr>
          <p:cNvPr id="4" name="Slide Number Placeholder 3"/>
          <p:cNvSpPr>
            <a:spLocks noGrp="1"/>
          </p:cNvSpPr>
          <p:nvPr>
            <p:ph type="sldNum" sz="quarter" idx="5"/>
          </p:nvPr>
        </p:nvSpPr>
        <p:spPr/>
        <p:txBody>
          <a:bodyPr/>
          <a:lstStyle/>
          <a:p>
            <a:fld id="{654A5DCD-1992-4621-98C8-C269A4215261}" type="slidenum">
              <a:rPr lang="en-GB" smtClean="0"/>
              <a:t>11</a:t>
            </a:fld>
            <a:endParaRPr lang="en-GB"/>
          </a:p>
        </p:txBody>
      </p:sp>
    </p:spTree>
    <p:extLst>
      <p:ext uri="{BB962C8B-B14F-4D97-AF65-F5344CB8AC3E}">
        <p14:creationId xmlns:p14="http://schemas.microsoft.com/office/powerpoint/2010/main" val="62897479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p:txBody>
      </p:sp>
      <p:sp>
        <p:nvSpPr>
          <p:cNvPr id="4" name="Slide Number Placeholder 3"/>
          <p:cNvSpPr>
            <a:spLocks noGrp="1"/>
          </p:cNvSpPr>
          <p:nvPr>
            <p:ph type="sldNum" sz="quarter" idx="5"/>
          </p:nvPr>
        </p:nvSpPr>
        <p:spPr/>
        <p:txBody>
          <a:bodyPr/>
          <a:lstStyle/>
          <a:p>
            <a:fld id="{654A5DCD-1992-4621-98C8-C269A4215261}" type="slidenum">
              <a:rPr lang="en-GB" smtClean="0"/>
              <a:t>12</a:t>
            </a:fld>
            <a:endParaRPr lang="en-GB"/>
          </a:p>
        </p:txBody>
      </p:sp>
    </p:spTree>
    <p:extLst>
      <p:ext uri="{BB962C8B-B14F-4D97-AF65-F5344CB8AC3E}">
        <p14:creationId xmlns:p14="http://schemas.microsoft.com/office/powerpoint/2010/main" val="298603852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1D4E0DC-E41A-415D-8A41-8D485C362406}" type="datetimeFigureOut">
              <a:rPr lang="en-GB" smtClean="0"/>
              <a:t>26/10/2020</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849C528F-9474-4470-85B5-82C3FE93C1D0}" type="slidenum">
              <a:rPr lang="en-GB" smtClean="0"/>
              <a:t>‹#›</a:t>
            </a:fld>
            <a:endParaRPr lang="en-GB"/>
          </a:p>
        </p:txBody>
      </p:sp>
    </p:spTree>
    <p:extLst>
      <p:ext uri="{BB962C8B-B14F-4D97-AF65-F5344CB8AC3E}">
        <p14:creationId xmlns:p14="http://schemas.microsoft.com/office/powerpoint/2010/main" val="1299218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1D4E0DC-E41A-415D-8A41-8D485C362406}" type="datetimeFigureOut">
              <a:rPr lang="en-GB" smtClean="0"/>
              <a:t>26/10/2020</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849C528F-9474-4470-85B5-82C3FE93C1D0}" type="slidenum">
              <a:rPr lang="en-GB" smtClean="0"/>
              <a:t>‹#›</a:t>
            </a:fld>
            <a:endParaRPr lang="en-GB"/>
          </a:p>
        </p:txBody>
      </p:sp>
    </p:spTree>
    <p:extLst>
      <p:ext uri="{BB962C8B-B14F-4D97-AF65-F5344CB8AC3E}">
        <p14:creationId xmlns:p14="http://schemas.microsoft.com/office/powerpoint/2010/main" val="41257777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1D4E0DC-E41A-415D-8A41-8D485C362406}" type="datetimeFigureOut">
              <a:rPr lang="en-GB" smtClean="0"/>
              <a:t>26/10/2020</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849C528F-9474-4470-85B5-82C3FE93C1D0}" type="slidenum">
              <a:rPr lang="en-GB" smtClean="0"/>
              <a:t>‹#›</a:t>
            </a:fld>
            <a:endParaRPr lang="en-GB"/>
          </a:p>
        </p:txBody>
      </p:sp>
    </p:spTree>
    <p:extLst>
      <p:ext uri="{BB962C8B-B14F-4D97-AF65-F5344CB8AC3E}">
        <p14:creationId xmlns:p14="http://schemas.microsoft.com/office/powerpoint/2010/main" val="38207169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1D4E0DC-E41A-415D-8A41-8D485C362406}" type="datetimeFigureOut">
              <a:rPr lang="en-GB" smtClean="0"/>
              <a:t>26/10/2020</a:t>
            </a:fld>
            <a:endParaRPr lang="en-GB"/>
          </a:p>
        </p:txBody>
      </p:sp>
      <p:sp>
        <p:nvSpPr>
          <p:cNvPr id="6" name="Footer Placeholder 5"/>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849C528F-9474-4470-85B5-82C3FE93C1D0}" type="slidenum">
              <a:rPr lang="en-GB" smtClean="0"/>
              <a:t>‹#›</a:t>
            </a:fld>
            <a:endParaRPr lang="en-GB"/>
          </a:p>
        </p:txBody>
      </p:sp>
    </p:spTree>
    <p:extLst>
      <p:ext uri="{BB962C8B-B14F-4D97-AF65-F5344CB8AC3E}">
        <p14:creationId xmlns:p14="http://schemas.microsoft.com/office/powerpoint/2010/main" val="11657440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1D4E0DC-E41A-415D-8A41-8D485C362406}" type="datetimeFigureOut">
              <a:rPr lang="en-GB" smtClean="0"/>
              <a:t>26/10/2020</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849C528F-9474-4470-85B5-82C3FE93C1D0}" type="slidenum">
              <a:rPr lang="en-GB" smtClean="0"/>
              <a:t>‹#›</a:t>
            </a:fld>
            <a:endParaRPr lang="en-GB"/>
          </a:p>
        </p:txBody>
      </p:sp>
    </p:spTree>
    <p:extLst>
      <p:ext uri="{BB962C8B-B14F-4D97-AF65-F5344CB8AC3E}">
        <p14:creationId xmlns:p14="http://schemas.microsoft.com/office/powerpoint/2010/main" val="19463505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1D4E0DC-E41A-415D-8A41-8D485C362406}" type="datetimeFigureOut">
              <a:rPr lang="en-GB" smtClean="0"/>
              <a:t>26/10/2020</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849C528F-9474-4470-85B5-82C3FE93C1D0}" type="slidenum">
              <a:rPr lang="en-GB" smtClean="0"/>
              <a:t>‹#›</a:t>
            </a:fld>
            <a:endParaRPr lang="en-GB"/>
          </a:p>
        </p:txBody>
      </p:sp>
    </p:spTree>
    <p:extLst>
      <p:ext uri="{BB962C8B-B14F-4D97-AF65-F5344CB8AC3E}">
        <p14:creationId xmlns:p14="http://schemas.microsoft.com/office/powerpoint/2010/main" val="38243896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1D4E0DC-E41A-415D-8A41-8D485C362406}" type="datetimeFigureOut">
              <a:rPr lang="en-GB" smtClean="0"/>
              <a:t>26/10/2020</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849C528F-9474-4470-85B5-82C3FE93C1D0}" type="slidenum">
              <a:rPr lang="en-GB" smtClean="0"/>
              <a:t>‹#›</a:t>
            </a:fld>
            <a:endParaRPr lang="en-GB"/>
          </a:p>
        </p:txBody>
      </p:sp>
    </p:spTree>
    <p:extLst>
      <p:ext uri="{BB962C8B-B14F-4D97-AF65-F5344CB8AC3E}">
        <p14:creationId xmlns:p14="http://schemas.microsoft.com/office/powerpoint/2010/main" val="26188278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1D4E0DC-E41A-415D-8A41-8D485C362406}" type="datetimeFigureOut">
              <a:rPr lang="en-GB" smtClean="0"/>
              <a:t>26/10/2020</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849C528F-9474-4470-85B5-82C3FE93C1D0}" type="slidenum">
              <a:rPr lang="en-GB" smtClean="0"/>
              <a:t>‹#›</a:t>
            </a:fld>
            <a:endParaRPr lang="en-GB"/>
          </a:p>
        </p:txBody>
      </p:sp>
    </p:spTree>
    <p:extLst>
      <p:ext uri="{BB962C8B-B14F-4D97-AF65-F5344CB8AC3E}">
        <p14:creationId xmlns:p14="http://schemas.microsoft.com/office/powerpoint/2010/main" val="12671390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1D4E0DC-E41A-415D-8A41-8D485C362406}" type="datetimeFigureOut">
              <a:rPr lang="en-GB" smtClean="0"/>
              <a:t>26/10/2020</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849C528F-9474-4470-85B5-82C3FE93C1D0}" type="slidenum">
              <a:rPr lang="en-GB" smtClean="0"/>
              <a:t>‹#›</a:t>
            </a:fld>
            <a:endParaRPr lang="en-GB"/>
          </a:p>
        </p:txBody>
      </p:sp>
    </p:spTree>
    <p:extLst>
      <p:ext uri="{BB962C8B-B14F-4D97-AF65-F5344CB8AC3E}">
        <p14:creationId xmlns:p14="http://schemas.microsoft.com/office/powerpoint/2010/main" val="36299378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1D4E0DC-E41A-415D-8A41-8D485C362406}" type="datetimeFigureOut">
              <a:rPr lang="en-GB" smtClean="0"/>
              <a:t>26/10/2020</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849C528F-9474-4470-85B5-82C3FE93C1D0}" type="slidenum">
              <a:rPr lang="en-GB" smtClean="0"/>
              <a:t>‹#›</a:t>
            </a:fld>
            <a:endParaRPr lang="en-GB"/>
          </a:p>
        </p:txBody>
      </p:sp>
    </p:spTree>
    <p:extLst>
      <p:ext uri="{BB962C8B-B14F-4D97-AF65-F5344CB8AC3E}">
        <p14:creationId xmlns:p14="http://schemas.microsoft.com/office/powerpoint/2010/main" val="7207589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1D4E0DC-E41A-415D-8A41-8D485C362406}" type="datetimeFigureOut">
              <a:rPr lang="en-GB" smtClean="0"/>
              <a:t>26/10/2020</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849C528F-9474-4470-85B5-82C3FE93C1D0}"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413817509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E1D4E0DC-E41A-415D-8A41-8D485C362406}" type="datetimeFigureOut">
              <a:rPr lang="en-GB" smtClean="0"/>
              <a:t>26/10/2020</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849C528F-9474-4470-85B5-82C3FE93C1D0}" type="slidenum">
              <a:rPr lang="en-GB" smtClean="0"/>
              <a:t>‹#›</a:t>
            </a:fld>
            <a:endParaRPr lang="en-GB"/>
          </a:p>
        </p:txBody>
      </p:sp>
    </p:spTree>
    <p:extLst>
      <p:ext uri="{BB962C8B-B14F-4D97-AF65-F5344CB8AC3E}">
        <p14:creationId xmlns:p14="http://schemas.microsoft.com/office/powerpoint/2010/main" val="237508004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E1D4E0DC-E41A-415D-8A41-8D485C362406}" type="datetimeFigureOut">
              <a:rPr lang="en-GB" smtClean="0"/>
              <a:t>26/10/2020</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849C528F-9474-4470-85B5-82C3FE93C1D0}"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9093663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E1D4E0DC-E41A-415D-8A41-8D485C362406}" type="datetimeFigureOut">
              <a:rPr lang="en-GB" smtClean="0"/>
              <a:t>26/10/2020</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849C528F-9474-4470-85B5-82C3FE93C1D0}" type="slidenum">
              <a:rPr lang="en-GB" smtClean="0"/>
              <a:t>‹#›</a:t>
            </a:fld>
            <a:endParaRPr lang="en-GB"/>
          </a:p>
        </p:txBody>
      </p:sp>
    </p:spTree>
    <p:extLst>
      <p:ext uri="{BB962C8B-B14F-4D97-AF65-F5344CB8AC3E}">
        <p14:creationId xmlns:p14="http://schemas.microsoft.com/office/powerpoint/2010/main" val="35394133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1D4E0DC-E41A-415D-8A41-8D485C362406}" type="datetimeFigureOut">
              <a:rPr lang="en-GB" smtClean="0"/>
              <a:t>26/10/2020</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849C528F-9474-4470-85B5-82C3FE93C1D0}" type="slidenum">
              <a:rPr lang="en-GB" smtClean="0"/>
              <a:t>‹#›</a:t>
            </a:fld>
            <a:endParaRPr lang="en-GB"/>
          </a:p>
        </p:txBody>
      </p:sp>
    </p:spTree>
    <p:extLst>
      <p:ext uri="{BB962C8B-B14F-4D97-AF65-F5344CB8AC3E}">
        <p14:creationId xmlns:p14="http://schemas.microsoft.com/office/powerpoint/2010/main" val="267937277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1D4E0DC-E41A-415D-8A41-8D485C362406}" type="datetimeFigureOut">
              <a:rPr lang="en-GB" smtClean="0"/>
              <a:t>26/10/2020</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849C528F-9474-4470-85B5-82C3FE93C1D0}" type="slidenum">
              <a:rPr lang="en-GB" smtClean="0"/>
              <a:t>‹#›</a:t>
            </a:fld>
            <a:endParaRPr lang="en-GB"/>
          </a:p>
        </p:txBody>
      </p:sp>
    </p:spTree>
    <p:extLst>
      <p:ext uri="{BB962C8B-B14F-4D97-AF65-F5344CB8AC3E}">
        <p14:creationId xmlns:p14="http://schemas.microsoft.com/office/powerpoint/2010/main" val="5324585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157"/>
            <a:ext cx="2356674" cy="6853096"/>
            <a:chOff x="6627813" y="195610"/>
            <a:chExt cx="1952625" cy="5678141"/>
          </a:xfrm>
        </p:grpSpPr>
        <p:sp>
          <p:nvSpPr>
            <p:cNvPr id="11" name="Freeform 27"/>
            <p:cNvSpPr/>
            <p:nvPr/>
          </p:nvSpPr>
          <p:spPr bwMode="auto">
            <a:xfrm>
              <a:off x="6627813" y="195610"/>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E1D4E0DC-E41A-415D-8A41-8D485C362406}" type="datetimeFigureOut">
              <a:rPr lang="en-GB" smtClean="0"/>
              <a:t>26/10/2020</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849C528F-9474-4470-85B5-82C3FE93C1D0}" type="slidenum">
              <a:rPr lang="en-GB" smtClean="0"/>
              <a:t>‹#›</a:t>
            </a:fld>
            <a:endParaRPr lang="en-GB"/>
          </a:p>
        </p:txBody>
      </p:sp>
    </p:spTree>
    <p:extLst>
      <p:ext uri="{BB962C8B-B14F-4D97-AF65-F5344CB8AC3E}">
        <p14:creationId xmlns:p14="http://schemas.microsoft.com/office/powerpoint/2010/main" val="2341614006"/>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accent2">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3.png"/><Relationship Id="rId4"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3.png"/><Relationship Id="rId5" Type="http://schemas.openxmlformats.org/officeDocument/2006/relationships/image" Target="../media/image1.jpeg"/><Relationship Id="rId4" Type="http://schemas.openxmlformats.org/officeDocument/2006/relationships/notesSlide" Target="../notesSlides/notesSlide2.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3.png"/><Relationship Id="rId4" Type="http://schemas.openxmlformats.org/officeDocument/2006/relationships/notesSlide" Target="../notesSlides/notesSlide3.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3.png"/><Relationship Id="rId5" Type="http://schemas.openxmlformats.org/officeDocument/2006/relationships/image" Target="../media/image4.png"/><Relationship Id="rId4" Type="http://schemas.openxmlformats.org/officeDocument/2006/relationships/notesSlide" Target="../notesSlides/notesSlide4.xml"/></Relationships>
</file>

<file path=ppt/slides/_rels/slide6.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slideLayout" Target="../slideLayouts/slideLayout2.xml"/><Relationship Id="rId7" Type="http://schemas.openxmlformats.org/officeDocument/2006/relationships/diagramQuickStyle" Target="../diagrams/quickStyle1.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3.png"/><Relationship Id="rId4" Type="http://schemas.openxmlformats.org/officeDocument/2006/relationships/notesSlide" Target="../notesSlides/notesSlide5.xml"/><Relationship Id="rId9" Type="http://schemas.microsoft.com/office/2007/relationships/diagramDrawing" Target="../diagrams/drawing1.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3.png"/><Relationship Id="rId4" Type="http://schemas.openxmlformats.org/officeDocument/2006/relationships/notesSlide" Target="../notesSlides/notesSlide6.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3.png"/><Relationship Id="rId4" Type="http://schemas.openxmlformats.org/officeDocument/2006/relationships/notesSlide" Target="../notesSlides/notesSlide7.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3.png"/><Relationship Id="rId5" Type="http://schemas.openxmlformats.org/officeDocument/2006/relationships/image" Target="../media/image5.png"/><Relationship Id="rId4" Type="http://schemas.openxmlformats.org/officeDocument/2006/relationships/notesSlide" Target="../notesSlides/notesSlide8.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3.png"/><Relationship Id="rId4" Type="http://schemas.openxmlformats.org/officeDocument/2006/relationships/notesSlide" Target="../notesSlides/notesSlide9.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3.png"/><Relationship Id="rId4" Type="http://schemas.openxmlformats.org/officeDocument/2006/relationships/notesSlide" Target="../notesSlides/notesSlide10.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D95409-A56E-4740-8DB9-B086E7EA5A36}"/>
              </a:ext>
            </a:extLst>
          </p:cNvPr>
          <p:cNvSpPr>
            <a:spLocks noGrp="1"/>
          </p:cNvSpPr>
          <p:nvPr>
            <p:ph type="ctrTitle"/>
          </p:nvPr>
        </p:nvSpPr>
        <p:spPr>
          <a:xfrm>
            <a:off x="2589213" y="1702192"/>
            <a:ext cx="8915399" cy="3075190"/>
          </a:xfrm>
        </p:spPr>
        <p:txBody>
          <a:bodyPr>
            <a:normAutofit fontScale="90000"/>
          </a:bodyPr>
          <a:lstStyle/>
          <a:p>
            <a:r>
              <a:rPr lang="en-GB" b="1" dirty="0"/>
              <a:t>Assignment 2 – New proposed strategy based upon sustainable principles for Amazon</a:t>
            </a:r>
          </a:p>
        </p:txBody>
      </p:sp>
      <p:pic>
        <p:nvPicPr>
          <p:cNvPr id="1026" name="Picture 2" descr="Amazon | The Org">
            <a:extLst>
              <a:ext uri="{FF2B5EF4-FFF2-40B4-BE49-F238E27FC236}">
                <a16:creationId xmlns:a16="http://schemas.microsoft.com/office/drawing/2014/main" id="{040E87AD-CD36-46CC-8557-9BFC6F358A8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751183" y="387961"/>
            <a:ext cx="2143125" cy="2143125"/>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100 Most Famous Logos Of All-Time - Company Logo Design | Famous logos,  Company logo design, Amazon logo">
            <a:extLst>
              <a:ext uri="{FF2B5EF4-FFF2-40B4-BE49-F238E27FC236}">
                <a16:creationId xmlns:a16="http://schemas.microsoft.com/office/drawing/2014/main" id="{F8E6A220-7880-46DD-B7EB-04BEA3A9319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979774" y="4326915"/>
            <a:ext cx="3641334" cy="2184800"/>
          </a:xfrm>
          <a:prstGeom prst="rect">
            <a:avLst/>
          </a:prstGeom>
          <a:noFill/>
          <a:extLst>
            <a:ext uri="{909E8E84-426E-40DD-AFC4-6F175D3DCCD1}">
              <a14:hiddenFill xmlns:a14="http://schemas.microsoft.com/office/drawing/2010/main">
                <a:solidFill>
                  <a:srgbClr val="FFFFFF"/>
                </a:solidFill>
              </a14:hiddenFill>
            </a:ext>
          </a:extLst>
        </p:spPr>
      </p:pic>
      <p:pic>
        <p:nvPicPr>
          <p:cNvPr id="3" name="Recorded Sound">
            <a:hlinkClick r:id="" action="ppaction://media"/>
            <a:extLst>
              <a:ext uri="{FF2B5EF4-FFF2-40B4-BE49-F238E27FC236}">
                <a16:creationId xmlns:a16="http://schemas.microsoft.com/office/drawing/2014/main" id="{4F68B932-AC97-41F8-B409-580119CCA5EC}"/>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382588" y="1397392"/>
            <a:ext cx="609600" cy="609600"/>
          </a:xfrm>
          <a:prstGeom prst="rect">
            <a:avLst/>
          </a:prstGeom>
        </p:spPr>
      </p:pic>
    </p:spTree>
    <p:extLst>
      <p:ext uri="{BB962C8B-B14F-4D97-AF65-F5344CB8AC3E}">
        <p14:creationId xmlns:p14="http://schemas.microsoft.com/office/powerpoint/2010/main" val="36522308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673"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9806F8-B807-42AB-B027-2BA1C9A64C5A}"/>
              </a:ext>
            </a:extLst>
          </p:cNvPr>
          <p:cNvSpPr>
            <a:spLocks noGrp="1"/>
          </p:cNvSpPr>
          <p:nvPr>
            <p:ph type="title"/>
          </p:nvPr>
        </p:nvSpPr>
        <p:spPr>
          <a:xfrm>
            <a:off x="854302" y="166790"/>
            <a:ext cx="11337698" cy="1280890"/>
          </a:xfrm>
        </p:spPr>
        <p:txBody>
          <a:bodyPr/>
          <a:lstStyle/>
          <a:p>
            <a:pPr algn="ctr"/>
            <a:r>
              <a:rPr lang="en-GB" b="1" dirty="0"/>
              <a:t>Definition of strategy and strategic management </a:t>
            </a:r>
          </a:p>
        </p:txBody>
      </p:sp>
      <p:sp>
        <p:nvSpPr>
          <p:cNvPr id="4" name="TextBox 3">
            <a:extLst>
              <a:ext uri="{FF2B5EF4-FFF2-40B4-BE49-F238E27FC236}">
                <a16:creationId xmlns:a16="http://schemas.microsoft.com/office/drawing/2014/main" id="{1C44F7C7-0058-430D-ACAC-8A9F62261E09}"/>
              </a:ext>
            </a:extLst>
          </p:cNvPr>
          <p:cNvSpPr txBox="1"/>
          <p:nvPr/>
        </p:nvSpPr>
        <p:spPr>
          <a:xfrm>
            <a:off x="1288541" y="1347505"/>
            <a:ext cx="10469219" cy="5324535"/>
          </a:xfrm>
          <a:prstGeom prst="rect">
            <a:avLst/>
          </a:prstGeom>
          <a:noFill/>
        </p:spPr>
        <p:txBody>
          <a:bodyPr wrap="square" rtlCol="0">
            <a:spAutoFit/>
          </a:bodyPr>
          <a:lstStyle/>
          <a:p>
            <a:r>
              <a:rPr lang="en-GB" sz="2000" b="1" dirty="0">
                <a:latin typeface="Calibri" panose="020F0502020204030204" pitchFamily="34" charset="0"/>
                <a:cs typeface="Calibri" panose="020F0502020204030204" pitchFamily="34" charset="0"/>
              </a:rPr>
              <a:t>Strategy </a:t>
            </a:r>
          </a:p>
          <a:p>
            <a:r>
              <a:rPr lang="en-GB" sz="2000" dirty="0">
                <a:latin typeface="Calibri" panose="020F0502020204030204" pitchFamily="34" charset="0"/>
                <a:cs typeface="Calibri" panose="020F0502020204030204" pitchFamily="34" charset="0"/>
              </a:rPr>
              <a:t>- A strategy is a general plan or set of plans intended to achieve something, especially over a long period </a:t>
            </a:r>
            <a:r>
              <a:rPr lang="en-GB" sz="2000" b="1" dirty="0">
                <a:latin typeface="Calibri" panose="020F0502020204030204" pitchFamily="34" charset="0"/>
                <a:cs typeface="Calibri" panose="020F0502020204030204" pitchFamily="34" charset="0"/>
              </a:rPr>
              <a:t>(Collins Dictionary 2020)</a:t>
            </a:r>
            <a:r>
              <a:rPr lang="en-GB" sz="2000" dirty="0">
                <a:latin typeface="Calibri" panose="020F0502020204030204" pitchFamily="34" charset="0"/>
                <a:cs typeface="Calibri" panose="020F0502020204030204" pitchFamily="34" charset="0"/>
              </a:rPr>
              <a:t>.</a:t>
            </a:r>
          </a:p>
          <a:p>
            <a:endParaRPr lang="en-GB" sz="2000" dirty="0">
              <a:latin typeface="Calibri" panose="020F0502020204030204" pitchFamily="34" charset="0"/>
              <a:cs typeface="Calibri" panose="020F0502020204030204" pitchFamily="34" charset="0"/>
            </a:endParaRPr>
          </a:p>
          <a:p>
            <a:pPr marL="342900" indent="-342900">
              <a:buFontTx/>
              <a:buChar char="-"/>
            </a:pPr>
            <a:r>
              <a:rPr lang="en-GB" sz="2000" dirty="0">
                <a:latin typeface="Calibri" panose="020F0502020204030204" pitchFamily="34" charset="0"/>
                <a:cs typeface="Calibri" panose="020F0502020204030204" pitchFamily="34" charset="0"/>
              </a:rPr>
              <a:t>Strategy is a direction and scope of an organisation over long term, the way the organisation run the business </a:t>
            </a:r>
            <a:r>
              <a:rPr lang="en-GB" sz="2000" b="1" dirty="0">
                <a:latin typeface="Calibri" panose="020F0502020204030204" pitchFamily="34" charset="0"/>
                <a:cs typeface="Calibri" panose="020F0502020204030204" pitchFamily="34" charset="0"/>
              </a:rPr>
              <a:t>(Johnson et al 2011)</a:t>
            </a:r>
            <a:r>
              <a:rPr lang="en-GB" sz="2000" dirty="0">
                <a:latin typeface="Calibri" panose="020F0502020204030204" pitchFamily="34" charset="0"/>
                <a:cs typeface="Calibri" panose="020F0502020204030204" pitchFamily="34" charset="0"/>
              </a:rPr>
              <a:t>. </a:t>
            </a:r>
          </a:p>
          <a:p>
            <a:pPr marL="342900" indent="-342900">
              <a:buFontTx/>
              <a:buChar char="-"/>
            </a:pPr>
            <a:endParaRPr lang="en-GB" sz="2000" dirty="0">
              <a:latin typeface="Calibri" panose="020F0502020204030204" pitchFamily="34" charset="0"/>
              <a:cs typeface="Calibri" panose="020F0502020204030204" pitchFamily="34" charset="0"/>
            </a:endParaRPr>
          </a:p>
          <a:p>
            <a:pPr marL="342900" indent="-342900">
              <a:buFontTx/>
              <a:buChar char="-"/>
            </a:pPr>
            <a:r>
              <a:rPr lang="en-GB" sz="2000" dirty="0">
                <a:latin typeface="Calibri" panose="020F0502020204030204" pitchFamily="34" charset="0"/>
                <a:cs typeface="Calibri" panose="020F0502020204030204" pitchFamily="34" charset="0"/>
              </a:rPr>
              <a:t>Michael Porter defines strategy as “deliberately choosing a different set of activities to deliver a unique mix of value”</a:t>
            </a:r>
          </a:p>
          <a:p>
            <a:endParaRPr lang="en-GB" sz="2000" dirty="0">
              <a:latin typeface="Calibri" panose="020F0502020204030204" pitchFamily="34" charset="0"/>
              <a:cs typeface="Calibri" panose="020F0502020204030204" pitchFamily="34" charset="0"/>
            </a:endParaRPr>
          </a:p>
          <a:p>
            <a:endParaRPr lang="en-GB" sz="2000" dirty="0">
              <a:latin typeface="Calibri" panose="020F0502020204030204" pitchFamily="34" charset="0"/>
              <a:cs typeface="Calibri" panose="020F0502020204030204" pitchFamily="34" charset="0"/>
            </a:endParaRPr>
          </a:p>
          <a:p>
            <a:r>
              <a:rPr lang="en-GB" sz="2000" b="1" dirty="0">
                <a:latin typeface="Calibri" panose="020F0502020204030204" pitchFamily="34" charset="0"/>
                <a:cs typeface="Calibri" panose="020F0502020204030204" pitchFamily="34" charset="0"/>
              </a:rPr>
              <a:t>Strategic management </a:t>
            </a:r>
          </a:p>
          <a:p>
            <a:pPr marL="285750" indent="-285750">
              <a:buFontTx/>
              <a:buChar char="-"/>
            </a:pPr>
            <a:r>
              <a:rPr lang="en-GB" sz="2000" dirty="0">
                <a:latin typeface="Calibri" panose="020F0502020204030204" pitchFamily="34" charset="0"/>
                <a:cs typeface="Calibri" panose="020F0502020204030204" pitchFamily="34" charset="0"/>
              </a:rPr>
              <a:t>Strategic Management is all about identification and description of the strategies that managers can carry so as to achieve better performance and a competitive advantage for their organization </a:t>
            </a:r>
            <a:r>
              <a:rPr lang="en-GB" sz="2000" b="1" dirty="0">
                <a:latin typeface="Calibri" panose="020F0502020204030204" pitchFamily="34" charset="0"/>
                <a:cs typeface="Calibri" panose="020F0502020204030204" pitchFamily="34" charset="0"/>
              </a:rPr>
              <a:t>(Management Study Guide 2020</a:t>
            </a:r>
            <a:r>
              <a:rPr lang="en-GB" sz="2000" dirty="0">
                <a:latin typeface="Calibri" panose="020F0502020204030204" pitchFamily="34" charset="0"/>
                <a:cs typeface="Calibri" panose="020F0502020204030204" pitchFamily="34" charset="0"/>
              </a:rPr>
              <a:t>). </a:t>
            </a:r>
          </a:p>
          <a:p>
            <a:pPr marL="285750" indent="-285750">
              <a:buFontTx/>
              <a:buChar char="-"/>
            </a:pPr>
            <a:endParaRPr lang="en-GB" sz="2000" dirty="0">
              <a:latin typeface="Calibri" panose="020F0502020204030204" pitchFamily="34" charset="0"/>
              <a:cs typeface="Calibri" panose="020F0502020204030204" pitchFamily="34" charset="0"/>
            </a:endParaRPr>
          </a:p>
          <a:p>
            <a:r>
              <a:rPr lang="en-GB" sz="2000" dirty="0">
                <a:latin typeface="Calibri" panose="020F0502020204030204" pitchFamily="34" charset="0"/>
                <a:cs typeface="Calibri" panose="020F0502020204030204" pitchFamily="34" charset="0"/>
              </a:rPr>
              <a:t>- Strategic management includes understanding the strategic position </a:t>
            </a:r>
            <a:r>
              <a:rPr lang="en-GB" sz="2000" b="1" dirty="0">
                <a:latin typeface="Calibri" panose="020F0502020204030204" pitchFamily="34" charset="0"/>
                <a:cs typeface="Calibri" panose="020F0502020204030204" pitchFamily="34" charset="0"/>
              </a:rPr>
              <a:t>(Johnson et al 2020)</a:t>
            </a:r>
            <a:r>
              <a:rPr lang="en-GB" sz="2000" dirty="0">
                <a:latin typeface="Calibri" panose="020F0502020204030204" pitchFamily="34" charset="0"/>
                <a:cs typeface="Calibri" panose="020F0502020204030204" pitchFamily="34" charset="0"/>
              </a:rPr>
              <a:t>. </a:t>
            </a:r>
          </a:p>
        </p:txBody>
      </p:sp>
      <p:pic>
        <p:nvPicPr>
          <p:cNvPr id="3" name="Recorded Sound">
            <a:hlinkClick r:id="" action="ppaction://media"/>
            <a:extLst>
              <a:ext uri="{FF2B5EF4-FFF2-40B4-BE49-F238E27FC236}">
                <a16:creationId xmlns:a16="http://schemas.microsoft.com/office/drawing/2014/main" id="{9C760649-5A72-4CAF-9572-90DAF691059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488442" y="1447680"/>
            <a:ext cx="609600" cy="609600"/>
          </a:xfrm>
          <a:prstGeom prst="rect">
            <a:avLst/>
          </a:prstGeom>
        </p:spPr>
      </p:pic>
    </p:spTree>
    <p:extLst>
      <p:ext uri="{BB962C8B-B14F-4D97-AF65-F5344CB8AC3E}">
        <p14:creationId xmlns:p14="http://schemas.microsoft.com/office/powerpoint/2010/main" val="22052176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1803"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2" descr="Amazon | The Org">
            <a:extLst>
              <a:ext uri="{FF2B5EF4-FFF2-40B4-BE49-F238E27FC236}">
                <a16:creationId xmlns:a16="http://schemas.microsoft.com/office/drawing/2014/main" id="{E37954BF-15FB-4FD2-AE22-BCBB97F87509}"/>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793062" y="64067"/>
            <a:ext cx="2143125" cy="2143125"/>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E1A04F39-814B-4F9D-A7C2-736271247EDC}"/>
              </a:ext>
            </a:extLst>
          </p:cNvPr>
          <p:cNvSpPr>
            <a:spLocks noGrp="1"/>
          </p:cNvSpPr>
          <p:nvPr>
            <p:ph type="title"/>
          </p:nvPr>
        </p:nvSpPr>
        <p:spPr>
          <a:xfrm>
            <a:off x="963385" y="656767"/>
            <a:ext cx="7242855" cy="1280890"/>
          </a:xfrm>
        </p:spPr>
        <p:txBody>
          <a:bodyPr/>
          <a:lstStyle/>
          <a:p>
            <a:pPr algn="ctr"/>
            <a:r>
              <a:rPr lang="en-GB" b="1" dirty="0"/>
              <a:t>Amazon Overview </a:t>
            </a:r>
          </a:p>
        </p:txBody>
      </p:sp>
      <p:sp>
        <p:nvSpPr>
          <p:cNvPr id="5" name="TextBox 4">
            <a:extLst>
              <a:ext uri="{FF2B5EF4-FFF2-40B4-BE49-F238E27FC236}">
                <a16:creationId xmlns:a16="http://schemas.microsoft.com/office/drawing/2014/main" id="{EB208945-7B3D-49A9-A301-24DAB53DFE3E}"/>
              </a:ext>
            </a:extLst>
          </p:cNvPr>
          <p:cNvSpPr txBox="1"/>
          <p:nvPr/>
        </p:nvSpPr>
        <p:spPr>
          <a:xfrm>
            <a:off x="1240972" y="1614491"/>
            <a:ext cx="10417628" cy="5016758"/>
          </a:xfrm>
          <a:prstGeom prst="rect">
            <a:avLst/>
          </a:prstGeom>
          <a:noFill/>
        </p:spPr>
        <p:txBody>
          <a:bodyPr wrap="square" rtlCol="0">
            <a:spAutoFit/>
          </a:bodyPr>
          <a:lstStyle/>
          <a:p>
            <a:pPr marL="285750" indent="-285750">
              <a:buFontTx/>
              <a:buChar char="-"/>
            </a:pPr>
            <a:r>
              <a:rPr lang="en-GB" sz="2000" dirty="0">
                <a:latin typeface="Calibri" panose="020F0502020204030204" pitchFamily="34" charset="0"/>
                <a:cs typeface="Calibri" panose="020F0502020204030204" pitchFamily="34" charset="0"/>
              </a:rPr>
              <a:t>Amazon was founded in 1994, by Jeff Bezos, where they started selling books online.</a:t>
            </a:r>
          </a:p>
          <a:p>
            <a:pPr marL="285750" indent="-285750">
              <a:buFontTx/>
              <a:buChar char="-"/>
            </a:pPr>
            <a:endParaRPr lang="en-GB" sz="2000" dirty="0">
              <a:latin typeface="Calibri" panose="020F0502020204030204" pitchFamily="34" charset="0"/>
              <a:cs typeface="Calibri" panose="020F0502020204030204" pitchFamily="34" charset="0"/>
            </a:endParaRPr>
          </a:p>
          <a:p>
            <a:pPr marL="285750" indent="-285750">
              <a:buFontTx/>
              <a:buChar char="-"/>
            </a:pPr>
            <a:r>
              <a:rPr lang="en-GB" sz="2000" dirty="0">
                <a:latin typeface="Calibri" panose="020F0502020204030204" pitchFamily="34" charset="0"/>
                <a:cs typeface="Calibri" panose="020F0502020204030204" pitchFamily="34" charset="0"/>
              </a:rPr>
              <a:t>Jeff Bezos was a former Wall Street hedge fund executive which incorporated Amazon.</a:t>
            </a:r>
          </a:p>
          <a:p>
            <a:pPr marL="285750" indent="-285750">
              <a:buFontTx/>
              <a:buChar char="-"/>
            </a:pPr>
            <a:endParaRPr lang="en-GB" sz="2000" dirty="0">
              <a:latin typeface="Calibri" panose="020F0502020204030204" pitchFamily="34" charset="0"/>
              <a:cs typeface="Calibri" panose="020F0502020204030204" pitchFamily="34" charset="0"/>
            </a:endParaRPr>
          </a:p>
          <a:p>
            <a:pPr marL="285750" indent="-285750">
              <a:buFontTx/>
              <a:buChar char="-"/>
            </a:pPr>
            <a:r>
              <a:rPr lang="en-GB" sz="2000" dirty="0">
                <a:latin typeface="Calibri" panose="020F0502020204030204" pitchFamily="34" charset="0"/>
                <a:cs typeface="Calibri" panose="020F0502020204030204" pitchFamily="34" charset="0"/>
              </a:rPr>
              <a:t>The name Amazon was chosen and it was “exotic and different” and as one of the largest rivers in the world is the Amazon, Bezos wanted this to reflect his company size. </a:t>
            </a:r>
          </a:p>
          <a:p>
            <a:pPr marL="285750" indent="-285750">
              <a:buFontTx/>
              <a:buChar char="-"/>
            </a:pPr>
            <a:endParaRPr lang="en-GB" sz="2000" dirty="0">
              <a:latin typeface="Calibri" panose="020F0502020204030204" pitchFamily="34" charset="0"/>
              <a:cs typeface="Calibri" panose="020F0502020204030204" pitchFamily="34" charset="0"/>
            </a:endParaRPr>
          </a:p>
          <a:p>
            <a:pPr marL="285750" indent="-285750">
              <a:buFontTx/>
              <a:buChar char="-"/>
            </a:pPr>
            <a:r>
              <a:rPr lang="en-GB" sz="2000" dirty="0">
                <a:latin typeface="Calibri" panose="020F0502020204030204" pitchFamily="34" charset="0"/>
                <a:cs typeface="Calibri" panose="020F0502020204030204" pitchFamily="34" charset="0"/>
              </a:rPr>
              <a:t>Amazon is headquartered in Seattle, Washington.</a:t>
            </a:r>
          </a:p>
          <a:p>
            <a:pPr marL="285750" indent="-285750">
              <a:buFontTx/>
              <a:buChar char="-"/>
            </a:pPr>
            <a:endParaRPr lang="en-GB" sz="2000" dirty="0">
              <a:latin typeface="Calibri" panose="020F0502020204030204" pitchFamily="34" charset="0"/>
              <a:cs typeface="Calibri" panose="020F0502020204030204" pitchFamily="34" charset="0"/>
            </a:endParaRPr>
          </a:p>
          <a:p>
            <a:pPr marL="285750" indent="-285750">
              <a:buFontTx/>
              <a:buChar char="-"/>
            </a:pPr>
            <a:r>
              <a:rPr lang="en-GB" sz="2000" dirty="0">
                <a:latin typeface="Calibri" panose="020F0502020204030204" pitchFamily="34" charset="0"/>
                <a:cs typeface="Calibri" panose="020F0502020204030204" pitchFamily="34" charset="0"/>
              </a:rPr>
              <a:t>Relentless commitment to the customer experience.</a:t>
            </a:r>
          </a:p>
          <a:p>
            <a:pPr marL="285750" indent="-285750">
              <a:buFontTx/>
              <a:buChar char="-"/>
            </a:pPr>
            <a:endParaRPr lang="en-GB" sz="2000" dirty="0">
              <a:latin typeface="Calibri" panose="020F0502020204030204" pitchFamily="34" charset="0"/>
              <a:cs typeface="Calibri" panose="020F0502020204030204" pitchFamily="34" charset="0"/>
            </a:endParaRPr>
          </a:p>
          <a:p>
            <a:pPr marL="285750" indent="-285750">
              <a:buFontTx/>
              <a:buChar char="-"/>
            </a:pPr>
            <a:r>
              <a:rPr lang="en-GB" sz="2000" dirty="0">
                <a:latin typeface="Calibri" panose="020F0502020204030204" pitchFamily="34" charset="0"/>
                <a:cs typeface="Calibri" panose="020F0502020204030204" pitchFamily="34" charset="0"/>
              </a:rPr>
              <a:t>Amazon reached 180,000 customers accounts by December 1996, showing that Bezos belief of “Get Big Fast” to succeed was what he did to his company.</a:t>
            </a:r>
          </a:p>
          <a:p>
            <a:pPr marL="285750" indent="-285750">
              <a:buFontTx/>
              <a:buChar char="-"/>
            </a:pPr>
            <a:endParaRPr lang="en-GB" sz="2000" dirty="0">
              <a:latin typeface="Calibri" panose="020F0502020204030204" pitchFamily="34" charset="0"/>
              <a:cs typeface="Calibri" panose="020F0502020204030204" pitchFamily="34" charset="0"/>
            </a:endParaRPr>
          </a:p>
          <a:p>
            <a:pPr marL="285750" indent="-285750">
              <a:buFontTx/>
              <a:buChar char="-"/>
            </a:pPr>
            <a:r>
              <a:rPr lang="en-GB" sz="2000" dirty="0">
                <a:latin typeface="Calibri" panose="020F0502020204030204" pitchFamily="34" charset="0"/>
                <a:cs typeface="Calibri" panose="020F0502020204030204" pitchFamily="34" charset="0"/>
              </a:rPr>
              <a:t>Convenience made Amazon popular.</a:t>
            </a:r>
          </a:p>
          <a:p>
            <a:pPr marL="285750" indent="-285750">
              <a:buFontTx/>
              <a:buChar char="-"/>
            </a:pPr>
            <a:endParaRPr lang="en-GB" sz="2000" dirty="0">
              <a:latin typeface="Calibri" panose="020F0502020204030204" pitchFamily="34" charset="0"/>
              <a:cs typeface="Calibri" panose="020F0502020204030204" pitchFamily="34" charset="0"/>
            </a:endParaRPr>
          </a:p>
        </p:txBody>
      </p:sp>
      <p:pic>
        <p:nvPicPr>
          <p:cNvPr id="3" name="Recorded Sound">
            <a:hlinkClick r:id="" action="ppaction://media"/>
            <a:extLst>
              <a:ext uri="{FF2B5EF4-FFF2-40B4-BE49-F238E27FC236}">
                <a16:creationId xmlns:a16="http://schemas.microsoft.com/office/drawing/2014/main" id="{CEC339E3-3DF2-4AA4-888A-E5BE32DFAEFC}"/>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94360" y="1545911"/>
            <a:ext cx="609600" cy="609600"/>
          </a:xfrm>
          <a:prstGeom prst="rect">
            <a:avLst/>
          </a:prstGeom>
        </p:spPr>
      </p:pic>
    </p:spTree>
    <p:extLst>
      <p:ext uri="{BB962C8B-B14F-4D97-AF65-F5344CB8AC3E}">
        <p14:creationId xmlns:p14="http://schemas.microsoft.com/office/powerpoint/2010/main" val="31372642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2115"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F779FA-30C0-4943-B2B2-EF358683625E}"/>
              </a:ext>
            </a:extLst>
          </p:cNvPr>
          <p:cNvSpPr>
            <a:spLocks noGrp="1"/>
          </p:cNvSpPr>
          <p:nvPr>
            <p:ph type="title"/>
          </p:nvPr>
        </p:nvSpPr>
        <p:spPr>
          <a:xfrm>
            <a:off x="228601" y="616576"/>
            <a:ext cx="7732712" cy="1280890"/>
          </a:xfrm>
        </p:spPr>
        <p:txBody>
          <a:bodyPr/>
          <a:lstStyle/>
          <a:p>
            <a:pPr algn="ctr"/>
            <a:r>
              <a:rPr lang="en-GB" b="1" dirty="0"/>
              <a:t>Porter’s Five Forces </a:t>
            </a:r>
          </a:p>
        </p:txBody>
      </p:sp>
      <p:sp>
        <p:nvSpPr>
          <p:cNvPr id="5" name="TextBox 4">
            <a:extLst>
              <a:ext uri="{FF2B5EF4-FFF2-40B4-BE49-F238E27FC236}">
                <a16:creationId xmlns:a16="http://schemas.microsoft.com/office/drawing/2014/main" id="{39038CA6-13B7-44E8-B316-2B4350154B0B}"/>
              </a:ext>
            </a:extLst>
          </p:cNvPr>
          <p:cNvSpPr txBox="1"/>
          <p:nvPr/>
        </p:nvSpPr>
        <p:spPr>
          <a:xfrm>
            <a:off x="1055914" y="1443841"/>
            <a:ext cx="10613572" cy="5324535"/>
          </a:xfrm>
          <a:prstGeom prst="rect">
            <a:avLst/>
          </a:prstGeom>
          <a:noFill/>
        </p:spPr>
        <p:txBody>
          <a:bodyPr wrap="square" rtlCol="0">
            <a:spAutoFit/>
          </a:bodyPr>
          <a:lstStyle/>
          <a:p>
            <a:r>
              <a:rPr lang="en-GB" sz="2000" b="1" dirty="0">
                <a:latin typeface="Calibri" panose="020F0502020204030204" pitchFamily="34" charset="0"/>
                <a:cs typeface="Calibri" panose="020F0502020204030204" pitchFamily="34" charset="0"/>
              </a:rPr>
              <a:t>Bargaining power of suppliers </a:t>
            </a:r>
            <a:r>
              <a:rPr lang="en-GB" sz="2000" dirty="0">
                <a:latin typeface="Calibri" panose="020F0502020204030204" pitchFamily="34" charset="0"/>
                <a:cs typeface="Calibri" panose="020F0502020204030204" pitchFamily="34" charset="0"/>
              </a:rPr>
              <a:t>– Amazon’s bargaining power of supplier is low as the suppliers are much smaller in size compared to Amazon, they are unable to dictate their terms. </a:t>
            </a:r>
          </a:p>
          <a:p>
            <a:endParaRPr lang="en-GB" sz="2000" dirty="0">
              <a:latin typeface="Calibri" panose="020F0502020204030204" pitchFamily="34" charset="0"/>
              <a:cs typeface="Calibri" panose="020F0502020204030204" pitchFamily="34" charset="0"/>
            </a:endParaRPr>
          </a:p>
          <a:p>
            <a:r>
              <a:rPr lang="en-GB" sz="2000" b="1" dirty="0">
                <a:latin typeface="Calibri" panose="020F0502020204030204" pitchFamily="34" charset="0"/>
                <a:cs typeface="Calibri" panose="020F0502020204030204" pitchFamily="34" charset="0"/>
              </a:rPr>
              <a:t>Bargaining power of buyers </a:t>
            </a:r>
            <a:r>
              <a:rPr lang="en-GB" sz="2000" dirty="0">
                <a:latin typeface="Calibri" panose="020F0502020204030204" pitchFamily="34" charset="0"/>
                <a:cs typeface="Calibri" panose="020F0502020204030204" pitchFamily="34" charset="0"/>
              </a:rPr>
              <a:t>– Buyers have a high bargaining power against Amazon, although Amazon are the largest e-commerce retailers allows consumers, they still have many competitors, and the switching cost for buyers is low as they have various other options. </a:t>
            </a:r>
          </a:p>
          <a:p>
            <a:endParaRPr lang="en-GB" sz="2000" dirty="0">
              <a:latin typeface="Calibri" panose="020F0502020204030204" pitchFamily="34" charset="0"/>
              <a:cs typeface="Calibri" panose="020F0502020204030204" pitchFamily="34" charset="0"/>
            </a:endParaRPr>
          </a:p>
          <a:p>
            <a:r>
              <a:rPr lang="en-GB" sz="2000" b="1" dirty="0">
                <a:latin typeface="Calibri" panose="020F0502020204030204" pitchFamily="34" charset="0"/>
                <a:cs typeface="Calibri" panose="020F0502020204030204" pitchFamily="34" charset="0"/>
              </a:rPr>
              <a:t>Threat of substitute products of services </a:t>
            </a:r>
            <a:r>
              <a:rPr lang="en-GB" sz="2000" dirty="0">
                <a:latin typeface="Calibri" panose="020F0502020204030204" pitchFamily="34" charset="0"/>
                <a:cs typeface="Calibri" panose="020F0502020204030204" pitchFamily="34" charset="0"/>
              </a:rPr>
              <a:t>– The threat of substitute for Amazon is high. As the number of brands entering the same markets as Amazon and online retail, there are also several physical retailers. </a:t>
            </a:r>
          </a:p>
          <a:p>
            <a:endParaRPr lang="en-GB" sz="2000" dirty="0">
              <a:latin typeface="Calibri" panose="020F0502020204030204" pitchFamily="34" charset="0"/>
              <a:cs typeface="Calibri" panose="020F0502020204030204" pitchFamily="34" charset="0"/>
            </a:endParaRPr>
          </a:p>
          <a:p>
            <a:r>
              <a:rPr lang="en-GB" sz="2000" b="1" dirty="0">
                <a:latin typeface="Calibri" panose="020F0502020204030204" pitchFamily="34" charset="0"/>
                <a:cs typeface="Calibri" panose="020F0502020204030204" pitchFamily="34" charset="0"/>
              </a:rPr>
              <a:t>Threat of new entrants </a:t>
            </a:r>
            <a:r>
              <a:rPr lang="en-GB" sz="2000" dirty="0">
                <a:latin typeface="Calibri" panose="020F0502020204030204" pitchFamily="34" charset="0"/>
                <a:cs typeface="Calibri" panose="020F0502020204030204" pitchFamily="34" charset="0"/>
              </a:rPr>
              <a:t>– Threat of new entrants is low for Amazon, as although it isn’t difficult to create an online store, but it is to create one as high standard as Amazon, it would take a long time and a large amount of investment. </a:t>
            </a:r>
          </a:p>
          <a:p>
            <a:endParaRPr lang="en-GB" sz="2000" dirty="0">
              <a:latin typeface="Calibri" panose="020F0502020204030204" pitchFamily="34" charset="0"/>
              <a:cs typeface="Calibri" panose="020F0502020204030204" pitchFamily="34" charset="0"/>
            </a:endParaRPr>
          </a:p>
          <a:p>
            <a:r>
              <a:rPr lang="en-GB" sz="2000" b="1" dirty="0">
                <a:latin typeface="Calibri" panose="020F0502020204030204" pitchFamily="34" charset="0"/>
                <a:cs typeface="Calibri" panose="020F0502020204030204" pitchFamily="34" charset="0"/>
              </a:rPr>
              <a:t>Rivalry among existing competitors </a:t>
            </a:r>
            <a:r>
              <a:rPr lang="en-GB" sz="2000" dirty="0">
                <a:latin typeface="Calibri" panose="020F0502020204030204" pitchFamily="34" charset="0"/>
                <a:cs typeface="Calibri" panose="020F0502020204030204" pitchFamily="34" charset="0"/>
              </a:rPr>
              <a:t>– The rivalry in the online retail industry is high which means there’s an intense rival competition for Amazon. </a:t>
            </a:r>
          </a:p>
        </p:txBody>
      </p:sp>
      <p:pic>
        <p:nvPicPr>
          <p:cNvPr id="3" name="Recorded Sound">
            <a:hlinkClick r:id="" action="ppaction://media"/>
            <a:extLst>
              <a:ext uri="{FF2B5EF4-FFF2-40B4-BE49-F238E27FC236}">
                <a16:creationId xmlns:a16="http://schemas.microsoft.com/office/drawing/2014/main" id="{D057C3B2-14CC-4D2E-8534-4B5DF8B2BF7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228601" y="1443841"/>
            <a:ext cx="609600" cy="609600"/>
          </a:xfrm>
          <a:prstGeom prst="rect">
            <a:avLst/>
          </a:prstGeom>
        </p:spPr>
      </p:pic>
    </p:spTree>
    <p:extLst>
      <p:ext uri="{BB962C8B-B14F-4D97-AF65-F5344CB8AC3E}">
        <p14:creationId xmlns:p14="http://schemas.microsoft.com/office/powerpoint/2010/main" val="42691306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9919"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DF06C0-4BA1-4CFC-B51A-77069638E92A}"/>
              </a:ext>
            </a:extLst>
          </p:cNvPr>
          <p:cNvSpPr>
            <a:spLocks noGrp="1"/>
          </p:cNvSpPr>
          <p:nvPr>
            <p:ph type="title"/>
          </p:nvPr>
        </p:nvSpPr>
        <p:spPr>
          <a:xfrm>
            <a:off x="399185" y="632905"/>
            <a:ext cx="8911687" cy="1280890"/>
          </a:xfrm>
        </p:spPr>
        <p:txBody>
          <a:bodyPr/>
          <a:lstStyle/>
          <a:p>
            <a:pPr algn="ctr"/>
            <a:r>
              <a:rPr lang="en-GB" b="1" dirty="0"/>
              <a:t>Bowman’s Strategic Clock</a:t>
            </a:r>
          </a:p>
        </p:txBody>
      </p:sp>
      <p:pic>
        <p:nvPicPr>
          <p:cNvPr id="4" name="Picture 3">
            <a:extLst>
              <a:ext uri="{FF2B5EF4-FFF2-40B4-BE49-F238E27FC236}">
                <a16:creationId xmlns:a16="http://schemas.microsoft.com/office/drawing/2014/main" id="{6DD23035-4EBA-4853-A728-C481AC1C82C3}"/>
              </a:ext>
            </a:extLst>
          </p:cNvPr>
          <p:cNvPicPr/>
          <p:nvPr/>
        </p:nvPicPr>
        <p:blipFill rotWithShape="1">
          <a:blip r:embed="rId5">
            <a:extLst>
              <a:ext uri="{28A0092B-C50C-407E-A947-70E740481C1C}">
                <a14:useLocalDpi xmlns:a14="http://schemas.microsoft.com/office/drawing/2010/main" val="0"/>
              </a:ext>
            </a:extLst>
          </a:blip>
          <a:srcRect l="45203" t="33400" r="27376" b="23448"/>
          <a:stretch/>
        </p:blipFill>
        <p:spPr bwMode="auto">
          <a:xfrm>
            <a:off x="6096000" y="1619880"/>
            <a:ext cx="5502729" cy="4605215"/>
          </a:xfrm>
          <a:prstGeom prst="rect">
            <a:avLst/>
          </a:prstGeom>
          <a:ln w="25400">
            <a:solidFill>
              <a:schemeClr val="accent1"/>
            </a:solidFill>
          </a:ln>
          <a:extLst>
            <a:ext uri="{53640926-AAD7-44D8-BBD7-CCE9431645EC}">
              <a14:shadowObscured xmlns:a14="http://schemas.microsoft.com/office/drawing/2010/main"/>
            </a:ext>
          </a:extLst>
        </p:spPr>
      </p:pic>
      <p:sp>
        <p:nvSpPr>
          <p:cNvPr id="5" name="TextBox 4">
            <a:extLst>
              <a:ext uri="{FF2B5EF4-FFF2-40B4-BE49-F238E27FC236}">
                <a16:creationId xmlns:a16="http://schemas.microsoft.com/office/drawing/2014/main" id="{A984475C-66C4-42B6-93EE-F90F343A9A7B}"/>
              </a:ext>
            </a:extLst>
          </p:cNvPr>
          <p:cNvSpPr txBox="1"/>
          <p:nvPr/>
        </p:nvSpPr>
        <p:spPr>
          <a:xfrm>
            <a:off x="1195636" y="1842462"/>
            <a:ext cx="4845007" cy="3785652"/>
          </a:xfrm>
          <a:prstGeom prst="rect">
            <a:avLst/>
          </a:prstGeom>
          <a:noFill/>
        </p:spPr>
        <p:txBody>
          <a:bodyPr wrap="square" rtlCol="0">
            <a:spAutoFit/>
          </a:bodyPr>
          <a:lstStyle/>
          <a:p>
            <a:r>
              <a:rPr lang="en-GB" sz="2000" dirty="0">
                <a:latin typeface="Calibri" panose="020F0502020204030204" pitchFamily="34" charset="0"/>
                <a:cs typeface="Calibri" panose="020F0502020204030204" pitchFamily="34" charset="0"/>
              </a:rPr>
              <a:t>Bowman’s Strategic Clock is a management tool that was created by Cliff Bowman and David Faulkner which gets companies focusing and being aware of their market positions </a:t>
            </a:r>
            <a:r>
              <a:rPr lang="en-GB" sz="2000" b="1" dirty="0">
                <a:latin typeface="Calibri" panose="020F0502020204030204" pitchFamily="34" charset="0"/>
                <a:cs typeface="Calibri" panose="020F0502020204030204" pitchFamily="34" charset="0"/>
              </a:rPr>
              <a:t>(Bowman &amp; Faulkner, 1997).</a:t>
            </a:r>
            <a:r>
              <a:rPr lang="en-GB" sz="2000" dirty="0">
                <a:latin typeface="Calibri" panose="020F0502020204030204" pitchFamily="34" charset="0"/>
                <a:cs typeface="Calibri" panose="020F0502020204030204" pitchFamily="34" charset="0"/>
              </a:rPr>
              <a:t> </a:t>
            </a:r>
          </a:p>
          <a:p>
            <a:endParaRPr lang="en-GB" sz="2000" dirty="0"/>
          </a:p>
          <a:p>
            <a:endParaRPr lang="en-GB" sz="2000" dirty="0"/>
          </a:p>
          <a:p>
            <a:endParaRPr lang="en-GB" sz="2000" dirty="0"/>
          </a:p>
          <a:p>
            <a:r>
              <a:rPr lang="en-GB" sz="2000" dirty="0">
                <a:latin typeface="Calibri" panose="020F0502020204030204" pitchFamily="34" charset="0"/>
                <a:cs typeface="Calibri" panose="020F0502020204030204" pitchFamily="34" charset="0"/>
              </a:rPr>
              <a:t>Amazon adapt to the low-price strategy as they offer lower prices with the same product benefits as their competitors </a:t>
            </a:r>
            <a:r>
              <a:rPr lang="en-GB" sz="2000" b="1" dirty="0">
                <a:latin typeface="Calibri" panose="020F0502020204030204" pitchFamily="34" charset="0"/>
                <a:cs typeface="Calibri" panose="020F0502020204030204" pitchFamily="34" charset="0"/>
              </a:rPr>
              <a:t>(Amazon 2020)</a:t>
            </a:r>
            <a:r>
              <a:rPr lang="en-GB" sz="2000" dirty="0">
                <a:latin typeface="Calibri" panose="020F0502020204030204" pitchFamily="34" charset="0"/>
                <a:cs typeface="Calibri" panose="020F0502020204030204" pitchFamily="34" charset="0"/>
              </a:rPr>
              <a:t>. </a:t>
            </a:r>
          </a:p>
        </p:txBody>
      </p:sp>
      <p:pic>
        <p:nvPicPr>
          <p:cNvPr id="3" name="Recorded Sound">
            <a:hlinkClick r:id="" action="ppaction://media"/>
            <a:extLst>
              <a:ext uri="{FF2B5EF4-FFF2-40B4-BE49-F238E27FC236}">
                <a16:creationId xmlns:a16="http://schemas.microsoft.com/office/drawing/2014/main" id="{24925DF9-95E7-4B8D-B279-4A7D7DE4B9A0}"/>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288471" y="1537662"/>
            <a:ext cx="609600" cy="609600"/>
          </a:xfrm>
          <a:prstGeom prst="rect">
            <a:avLst/>
          </a:prstGeom>
        </p:spPr>
      </p:pic>
    </p:spTree>
    <p:extLst>
      <p:ext uri="{BB962C8B-B14F-4D97-AF65-F5344CB8AC3E}">
        <p14:creationId xmlns:p14="http://schemas.microsoft.com/office/powerpoint/2010/main" val="39467220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4739"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A5FC171-5EF1-470A-B19B-DB937973D2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grpSp>
        <p:nvGrpSpPr>
          <p:cNvPr id="11" name="Group 10">
            <a:extLst>
              <a:ext uri="{FF2B5EF4-FFF2-40B4-BE49-F238E27FC236}">
                <a16:creationId xmlns:a16="http://schemas.microsoft.com/office/drawing/2014/main" id="{AAD68EE7-6E6F-4168-83FE-BCDDC20F569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2" name="Freeform 11">
              <a:extLst>
                <a:ext uri="{FF2B5EF4-FFF2-40B4-BE49-F238E27FC236}">
                  <a16:creationId xmlns:a16="http://schemas.microsoft.com/office/drawing/2014/main" id="{38C7C522-2CA3-4927-812D-9F1AC9FF83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13" name="Freeform 12">
              <a:extLst>
                <a:ext uri="{FF2B5EF4-FFF2-40B4-BE49-F238E27FC236}">
                  <a16:creationId xmlns:a16="http://schemas.microsoft.com/office/drawing/2014/main" id="{995459CF-DC15-4960-B065-B8C71F25B0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14" name="Freeform 13">
              <a:extLst>
                <a:ext uri="{FF2B5EF4-FFF2-40B4-BE49-F238E27FC236}">
                  <a16:creationId xmlns:a16="http://schemas.microsoft.com/office/drawing/2014/main" id="{4D5D9080-6901-48E6-B2A9-DA3090880B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15" name="Freeform 14">
              <a:extLst>
                <a:ext uri="{FF2B5EF4-FFF2-40B4-BE49-F238E27FC236}">
                  <a16:creationId xmlns:a16="http://schemas.microsoft.com/office/drawing/2014/main" id="{1A2BD6BF-BDB9-43A3-B792-B7B26CC647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16" name="Freeform 15">
              <a:extLst>
                <a:ext uri="{FF2B5EF4-FFF2-40B4-BE49-F238E27FC236}">
                  <a16:creationId xmlns:a16="http://schemas.microsoft.com/office/drawing/2014/main" id="{B96208F4-D505-4A68-BEDF-E96961846D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17" name="Freeform 16">
              <a:extLst>
                <a:ext uri="{FF2B5EF4-FFF2-40B4-BE49-F238E27FC236}">
                  <a16:creationId xmlns:a16="http://schemas.microsoft.com/office/drawing/2014/main" id="{6BB5AC3B-3C17-491B-9140-0261A64CF6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18" name="Freeform 17">
              <a:extLst>
                <a:ext uri="{FF2B5EF4-FFF2-40B4-BE49-F238E27FC236}">
                  <a16:creationId xmlns:a16="http://schemas.microsoft.com/office/drawing/2014/main" id="{9C3FE957-2461-4A04-9808-804832D2FD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19" name="Freeform 18">
              <a:extLst>
                <a:ext uri="{FF2B5EF4-FFF2-40B4-BE49-F238E27FC236}">
                  <a16:creationId xmlns:a16="http://schemas.microsoft.com/office/drawing/2014/main" id="{9E7D39AF-E43F-4198-A96B-0C6F6879B6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20" name="Freeform 19">
              <a:extLst>
                <a:ext uri="{FF2B5EF4-FFF2-40B4-BE49-F238E27FC236}">
                  <a16:creationId xmlns:a16="http://schemas.microsoft.com/office/drawing/2014/main" id="{2163D5F0-0E60-477F-81E5-926E3D2C4E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21" name="Freeform 20">
              <a:extLst>
                <a:ext uri="{FF2B5EF4-FFF2-40B4-BE49-F238E27FC236}">
                  <a16:creationId xmlns:a16="http://schemas.microsoft.com/office/drawing/2014/main" id="{CA971080-800C-4323-A282-9C7F0C2753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22" name="Freeform 21">
              <a:extLst>
                <a:ext uri="{FF2B5EF4-FFF2-40B4-BE49-F238E27FC236}">
                  <a16:creationId xmlns:a16="http://schemas.microsoft.com/office/drawing/2014/main" id="{8BEDE905-174F-4921-8707-372BD09EC1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23" name="Freeform 22">
              <a:extLst>
                <a:ext uri="{FF2B5EF4-FFF2-40B4-BE49-F238E27FC236}">
                  <a16:creationId xmlns:a16="http://schemas.microsoft.com/office/drawing/2014/main" id="{ADFEA88C-59D1-4353-9ABE-DA58386049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25" name="Group 24">
            <a:extLst>
              <a:ext uri="{FF2B5EF4-FFF2-40B4-BE49-F238E27FC236}">
                <a16:creationId xmlns:a16="http://schemas.microsoft.com/office/drawing/2014/main" id="{4D8D5B2B-7539-4692-96C7-956FDD481D6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26" name="Freeform 27">
              <a:extLst>
                <a:ext uri="{FF2B5EF4-FFF2-40B4-BE49-F238E27FC236}">
                  <a16:creationId xmlns:a16="http://schemas.microsoft.com/office/drawing/2014/main" id="{01F56A0F-589B-4CE8-ACA8-16FF7B1E12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27" name="Freeform 28">
              <a:extLst>
                <a:ext uri="{FF2B5EF4-FFF2-40B4-BE49-F238E27FC236}">
                  <a16:creationId xmlns:a16="http://schemas.microsoft.com/office/drawing/2014/main" id="{0617EF01-C9DD-49D3-8908-08A76FA764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28" name="Freeform 29">
              <a:extLst>
                <a:ext uri="{FF2B5EF4-FFF2-40B4-BE49-F238E27FC236}">
                  <a16:creationId xmlns:a16="http://schemas.microsoft.com/office/drawing/2014/main" id="{A12BC412-C80D-4F01-BD6C-35A065C672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29" name="Freeform 30">
              <a:extLst>
                <a:ext uri="{FF2B5EF4-FFF2-40B4-BE49-F238E27FC236}">
                  <a16:creationId xmlns:a16="http://schemas.microsoft.com/office/drawing/2014/main" id="{D66FC409-A644-41DE-AF06-C7D374CF8A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30" name="Freeform 31">
              <a:extLst>
                <a:ext uri="{FF2B5EF4-FFF2-40B4-BE49-F238E27FC236}">
                  <a16:creationId xmlns:a16="http://schemas.microsoft.com/office/drawing/2014/main" id="{72E31667-996B-4BEB-AA28-B7BA46346F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31" name="Freeform 32">
              <a:extLst>
                <a:ext uri="{FF2B5EF4-FFF2-40B4-BE49-F238E27FC236}">
                  <a16:creationId xmlns:a16="http://schemas.microsoft.com/office/drawing/2014/main" id="{B5286DA5-36AF-465E-8B17-EE32FCB5C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32" name="Freeform 33">
              <a:extLst>
                <a:ext uri="{FF2B5EF4-FFF2-40B4-BE49-F238E27FC236}">
                  <a16:creationId xmlns:a16="http://schemas.microsoft.com/office/drawing/2014/main" id="{EF5BC6ED-F1E5-43AF-9DC4-5391989858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33" name="Freeform 34">
              <a:extLst>
                <a:ext uri="{FF2B5EF4-FFF2-40B4-BE49-F238E27FC236}">
                  <a16:creationId xmlns:a16="http://schemas.microsoft.com/office/drawing/2014/main" id="{B871659D-02E2-4544-8225-DA9A0D3FE3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34" name="Freeform 35">
              <a:extLst>
                <a:ext uri="{FF2B5EF4-FFF2-40B4-BE49-F238E27FC236}">
                  <a16:creationId xmlns:a16="http://schemas.microsoft.com/office/drawing/2014/main" id="{0741C423-01DC-43E6-B41E-EB37934C23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35" name="Freeform 36">
              <a:extLst>
                <a:ext uri="{FF2B5EF4-FFF2-40B4-BE49-F238E27FC236}">
                  <a16:creationId xmlns:a16="http://schemas.microsoft.com/office/drawing/2014/main" id="{AEB1085C-0035-4E7D-A905-DB7603D9BE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36" name="Freeform 37">
              <a:extLst>
                <a:ext uri="{FF2B5EF4-FFF2-40B4-BE49-F238E27FC236}">
                  <a16:creationId xmlns:a16="http://schemas.microsoft.com/office/drawing/2014/main" id="{41C9FE3F-7AEF-4142-9E70-1AAB92A992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37" name="Freeform 38">
              <a:extLst>
                <a:ext uri="{FF2B5EF4-FFF2-40B4-BE49-F238E27FC236}">
                  <a16:creationId xmlns:a16="http://schemas.microsoft.com/office/drawing/2014/main" id="{07FA83E8-0042-4D3D-87A1-FDE325C515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39" name="Rectangle 38">
            <a:extLst>
              <a:ext uri="{FF2B5EF4-FFF2-40B4-BE49-F238E27FC236}">
                <a16:creationId xmlns:a16="http://schemas.microsoft.com/office/drawing/2014/main" id="{685D77DF-610F-4D0F-A3D2-4FBBC96640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41" name="Freeform 11">
            <a:extLst>
              <a:ext uri="{FF2B5EF4-FFF2-40B4-BE49-F238E27FC236}">
                <a16:creationId xmlns:a16="http://schemas.microsoft.com/office/drawing/2014/main" id="{2513384B-399F-47B1-9ABD-172607AA4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graphicFrame>
        <p:nvGraphicFramePr>
          <p:cNvPr id="5" name="Diagram 4">
            <a:extLst>
              <a:ext uri="{FF2B5EF4-FFF2-40B4-BE49-F238E27FC236}">
                <a16:creationId xmlns:a16="http://schemas.microsoft.com/office/drawing/2014/main" id="{68F04479-9FEB-4C45-9D71-563FB0974FB9}"/>
              </a:ext>
            </a:extLst>
          </p:cNvPr>
          <p:cNvGraphicFramePr/>
          <p:nvPr>
            <p:extLst>
              <p:ext uri="{D42A27DB-BD31-4B8C-83A1-F6EECF244321}">
                <p14:modId xmlns:p14="http://schemas.microsoft.com/office/powerpoint/2010/main" val="1250499612"/>
              </p:ext>
            </p:extLst>
          </p:nvPr>
        </p:nvGraphicFramePr>
        <p:xfrm>
          <a:off x="584778" y="114300"/>
          <a:ext cx="11396226" cy="6613071"/>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2" name="Recorded Sound">
            <a:hlinkClick r:id="" action="ppaction://media"/>
            <a:extLst>
              <a:ext uri="{FF2B5EF4-FFF2-40B4-BE49-F238E27FC236}">
                <a16:creationId xmlns:a16="http://schemas.microsoft.com/office/drawing/2014/main" id="{19B9D1A2-EA65-42D8-B29C-51B791DE0EBD}"/>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47416" y="1488100"/>
            <a:ext cx="609600" cy="609600"/>
          </a:xfrm>
          <a:prstGeom prst="rect">
            <a:avLst/>
          </a:prstGeom>
        </p:spPr>
      </p:pic>
    </p:spTree>
    <p:extLst>
      <p:ext uri="{BB962C8B-B14F-4D97-AF65-F5344CB8AC3E}">
        <p14:creationId xmlns:p14="http://schemas.microsoft.com/office/powerpoint/2010/main" val="23751095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947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0C6F93-A22B-45F5-90ED-29E66289EBA6}"/>
              </a:ext>
            </a:extLst>
          </p:cNvPr>
          <p:cNvSpPr>
            <a:spLocks noGrp="1"/>
          </p:cNvSpPr>
          <p:nvPr>
            <p:ph type="title"/>
          </p:nvPr>
        </p:nvSpPr>
        <p:spPr>
          <a:xfrm>
            <a:off x="277587" y="673096"/>
            <a:ext cx="7308169" cy="1280890"/>
          </a:xfrm>
        </p:spPr>
        <p:txBody>
          <a:bodyPr/>
          <a:lstStyle/>
          <a:p>
            <a:pPr algn="ctr"/>
            <a:r>
              <a:rPr lang="en-GB" b="1" dirty="0"/>
              <a:t>PESTLE Analysis </a:t>
            </a:r>
          </a:p>
        </p:txBody>
      </p:sp>
      <p:sp>
        <p:nvSpPr>
          <p:cNvPr id="4" name="TextBox 3">
            <a:extLst>
              <a:ext uri="{FF2B5EF4-FFF2-40B4-BE49-F238E27FC236}">
                <a16:creationId xmlns:a16="http://schemas.microsoft.com/office/drawing/2014/main" id="{B02FF405-2721-401F-8108-874FFC89F7FB}"/>
              </a:ext>
            </a:extLst>
          </p:cNvPr>
          <p:cNvSpPr txBox="1"/>
          <p:nvPr/>
        </p:nvSpPr>
        <p:spPr>
          <a:xfrm>
            <a:off x="979714" y="1616529"/>
            <a:ext cx="10287000" cy="4832092"/>
          </a:xfrm>
          <a:prstGeom prst="rect">
            <a:avLst/>
          </a:prstGeom>
          <a:noFill/>
        </p:spPr>
        <p:txBody>
          <a:bodyPr wrap="square" rtlCol="0">
            <a:spAutoFit/>
          </a:bodyPr>
          <a:lstStyle/>
          <a:p>
            <a:r>
              <a:rPr lang="en-GB" sz="2200" b="1" dirty="0">
                <a:latin typeface="Calibri" panose="020F0502020204030204" pitchFamily="34" charset="0"/>
                <a:cs typeface="Calibri" panose="020F0502020204030204" pitchFamily="34" charset="0"/>
              </a:rPr>
              <a:t>Political Factors  </a:t>
            </a:r>
          </a:p>
          <a:p>
            <a:pPr marL="342900" lvl="0" indent="-342900">
              <a:buFontTx/>
              <a:buChar char="-"/>
            </a:pPr>
            <a:r>
              <a:rPr lang="en-GB" sz="2200" dirty="0">
                <a:latin typeface="Calibri" panose="020F0502020204030204" pitchFamily="34" charset="0"/>
                <a:cs typeface="Calibri" panose="020F0502020204030204" pitchFamily="34" charset="0"/>
              </a:rPr>
              <a:t>Political stability of developed countries </a:t>
            </a:r>
          </a:p>
          <a:p>
            <a:pPr marL="342900" lvl="0" indent="-342900">
              <a:buFontTx/>
              <a:buChar char="-"/>
            </a:pPr>
            <a:r>
              <a:rPr lang="en-GB" sz="2200" dirty="0">
                <a:latin typeface="Calibri" panose="020F0502020204030204" pitchFamily="34" charset="0"/>
                <a:cs typeface="Calibri" panose="020F0502020204030204" pitchFamily="34" charset="0"/>
              </a:rPr>
              <a:t>Government support for e-commerce</a:t>
            </a:r>
          </a:p>
          <a:p>
            <a:pPr marL="342900" lvl="0" indent="-342900">
              <a:buFontTx/>
              <a:buChar char="-"/>
            </a:pPr>
            <a:r>
              <a:rPr lang="en-GB" sz="2200" dirty="0">
                <a:latin typeface="Calibri" panose="020F0502020204030204" pitchFamily="34" charset="0"/>
                <a:cs typeface="Calibri" panose="020F0502020204030204" pitchFamily="34" charset="0"/>
              </a:rPr>
              <a:t>Governments improved efforts in fighting cybercrime </a:t>
            </a:r>
          </a:p>
          <a:p>
            <a:pPr marL="285750" lvl="0" indent="-285750">
              <a:buFontTx/>
              <a:buChar char="-"/>
            </a:pPr>
            <a:endParaRPr lang="en-GB" sz="2200" dirty="0">
              <a:latin typeface="Calibri" panose="020F0502020204030204" pitchFamily="34" charset="0"/>
              <a:cs typeface="Calibri" panose="020F0502020204030204" pitchFamily="34" charset="0"/>
            </a:endParaRPr>
          </a:p>
          <a:p>
            <a:pPr lvl="0"/>
            <a:r>
              <a:rPr lang="en-GB" sz="2200" b="1" dirty="0">
                <a:latin typeface="Calibri" panose="020F0502020204030204" pitchFamily="34" charset="0"/>
                <a:cs typeface="Calibri" panose="020F0502020204030204" pitchFamily="34" charset="0"/>
              </a:rPr>
              <a:t>Economic Factors</a:t>
            </a:r>
          </a:p>
          <a:p>
            <a:pPr marL="342900" lvl="0" indent="-342900">
              <a:buFontTx/>
              <a:buChar char="-"/>
            </a:pPr>
            <a:r>
              <a:rPr lang="en-GB" sz="2200" dirty="0">
                <a:latin typeface="Calibri" panose="020F0502020204030204" pitchFamily="34" charset="0"/>
                <a:cs typeface="Calibri" panose="020F0502020204030204" pitchFamily="34" charset="0"/>
              </a:rPr>
              <a:t>Increasing disposable income </a:t>
            </a:r>
          </a:p>
          <a:p>
            <a:pPr marL="342900" lvl="0" indent="-342900">
              <a:buFontTx/>
              <a:buChar char="-"/>
            </a:pPr>
            <a:r>
              <a:rPr lang="en-GB" sz="2200" dirty="0">
                <a:latin typeface="Calibri" panose="020F0502020204030204" pitchFamily="34" charset="0"/>
                <a:cs typeface="Calibri" panose="020F0502020204030204" pitchFamily="34" charset="0"/>
              </a:rPr>
              <a:t>Potential economic recession</a:t>
            </a:r>
          </a:p>
          <a:p>
            <a:pPr marL="342900" lvl="0" indent="-342900">
              <a:buFontTx/>
              <a:buChar char="-"/>
            </a:pPr>
            <a:r>
              <a:rPr lang="en-GB" sz="2200" dirty="0">
                <a:latin typeface="Calibri" panose="020F0502020204030204" pitchFamily="34" charset="0"/>
                <a:cs typeface="Calibri" panose="020F0502020204030204" pitchFamily="34" charset="0"/>
              </a:rPr>
              <a:t>Economic stability of developed markets, growth opportunities in developing markets</a:t>
            </a:r>
          </a:p>
          <a:p>
            <a:pPr lvl="0"/>
            <a:r>
              <a:rPr lang="en-GB" sz="2200" dirty="0">
                <a:latin typeface="Calibri" panose="020F0502020204030204" pitchFamily="34" charset="0"/>
                <a:cs typeface="Calibri" panose="020F0502020204030204" pitchFamily="34" charset="0"/>
              </a:rPr>
              <a:t> </a:t>
            </a:r>
          </a:p>
          <a:p>
            <a:pPr lvl="0"/>
            <a:r>
              <a:rPr lang="en-GB" sz="2200" b="1" dirty="0">
                <a:latin typeface="Calibri" panose="020F0502020204030204" pitchFamily="34" charset="0"/>
                <a:cs typeface="Calibri" panose="020F0502020204030204" pitchFamily="34" charset="0"/>
              </a:rPr>
              <a:t>Social Factors </a:t>
            </a:r>
          </a:p>
          <a:p>
            <a:pPr marL="342900" lvl="0" indent="-342900">
              <a:buFontTx/>
              <a:buChar char="-"/>
            </a:pPr>
            <a:r>
              <a:rPr lang="en-GB" sz="2200" dirty="0">
                <a:latin typeface="Calibri" panose="020F0502020204030204" pitchFamily="34" charset="0"/>
                <a:cs typeface="Calibri" panose="020F0502020204030204" pitchFamily="34" charset="0"/>
              </a:rPr>
              <a:t>Increasing wealth disparity </a:t>
            </a:r>
          </a:p>
          <a:p>
            <a:pPr marL="342900" lvl="0" indent="-342900">
              <a:buFontTx/>
              <a:buChar char="-"/>
            </a:pPr>
            <a:r>
              <a:rPr lang="en-GB" sz="2200" dirty="0">
                <a:latin typeface="Calibri" panose="020F0502020204030204" pitchFamily="34" charset="0"/>
                <a:cs typeface="Calibri" panose="020F0502020204030204" pitchFamily="34" charset="0"/>
              </a:rPr>
              <a:t>Increasing consumerism in developing countries </a:t>
            </a:r>
          </a:p>
          <a:p>
            <a:pPr marL="342900" lvl="0" indent="-342900">
              <a:buFontTx/>
              <a:buChar char="-"/>
            </a:pPr>
            <a:r>
              <a:rPr lang="en-GB" sz="2200" dirty="0">
                <a:latin typeface="Calibri" panose="020F0502020204030204" pitchFamily="34" charset="0"/>
                <a:cs typeface="Calibri" panose="020F0502020204030204" pitchFamily="34" charset="0"/>
              </a:rPr>
              <a:t>Increasing online buying habits</a:t>
            </a:r>
          </a:p>
        </p:txBody>
      </p:sp>
      <p:pic>
        <p:nvPicPr>
          <p:cNvPr id="3" name="Recorded Sound">
            <a:hlinkClick r:id="" action="ppaction://media"/>
            <a:extLst>
              <a:ext uri="{FF2B5EF4-FFF2-40B4-BE49-F238E27FC236}">
                <a16:creationId xmlns:a16="http://schemas.microsoft.com/office/drawing/2014/main" id="{D6AD6DF2-09EF-4115-AC6B-5FC6D7262CF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381349" y="1344386"/>
            <a:ext cx="609600" cy="609600"/>
          </a:xfrm>
          <a:prstGeom prst="rect">
            <a:avLst/>
          </a:prstGeom>
        </p:spPr>
      </p:pic>
    </p:spTree>
    <p:extLst>
      <p:ext uri="{BB962C8B-B14F-4D97-AF65-F5344CB8AC3E}">
        <p14:creationId xmlns:p14="http://schemas.microsoft.com/office/powerpoint/2010/main" val="18652861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2218"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0C6F93-A22B-45F5-90ED-29E66289EBA6}"/>
              </a:ext>
            </a:extLst>
          </p:cNvPr>
          <p:cNvSpPr>
            <a:spLocks noGrp="1"/>
          </p:cNvSpPr>
          <p:nvPr>
            <p:ph type="title"/>
          </p:nvPr>
        </p:nvSpPr>
        <p:spPr>
          <a:xfrm>
            <a:off x="277587" y="673096"/>
            <a:ext cx="7308169" cy="1280890"/>
          </a:xfrm>
        </p:spPr>
        <p:txBody>
          <a:bodyPr/>
          <a:lstStyle/>
          <a:p>
            <a:pPr algn="ctr"/>
            <a:r>
              <a:rPr lang="en-GB" b="1" dirty="0"/>
              <a:t>PESTLE Analysis </a:t>
            </a:r>
          </a:p>
        </p:txBody>
      </p:sp>
      <p:sp>
        <p:nvSpPr>
          <p:cNvPr id="4" name="TextBox 3">
            <a:extLst>
              <a:ext uri="{FF2B5EF4-FFF2-40B4-BE49-F238E27FC236}">
                <a16:creationId xmlns:a16="http://schemas.microsoft.com/office/drawing/2014/main" id="{B02FF405-2721-401F-8108-874FFC89F7FB}"/>
              </a:ext>
            </a:extLst>
          </p:cNvPr>
          <p:cNvSpPr txBox="1"/>
          <p:nvPr/>
        </p:nvSpPr>
        <p:spPr>
          <a:xfrm>
            <a:off x="979714" y="1616529"/>
            <a:ext cx="10287000" cy="5170646"/>
          </a:xfrm>
          <a:prstGeom prst="rect">
            <a:avLst/>
          </a:prstGeom>
          <a:noFill/>
        </p:spPr>
        <p:txBody>
          <a:bodyPr wrap="square" rtlCol="0">
            <a:spAutoFit/>
          </a:bodyPr>
          <a:lstStyle/>
          <a:p>
            <a:r>
              <a:rPr lang="en-GB" sz="2200" b="1" dirty="0">
                <a:latin typeface="Calibri" panose="020F0502020204030204" pitchFamily="34" charset="0"/>
                <a:cs typeface="Calibri" panose="020F0502020204030204" pitchFamily="34" charset="0"/>
              </a:rPr>
              <a:t>Technological Factors </a:t>
            </a:r>
          </a:p>
          <a:p>
            <a:pPr marL="285750" lvl="0" indent="-285750">
              <a:buFontTx/>
              <a:buChar char="-"/>
            </a:pPr>
            <a:r>
              <a:rPr lang="en-GB" sz="2200" dirty="0">
                <a:latin typeface="Calibri" panose="020F0502020204030204" pitchFamily="34" charset="0"/>
                <a:cs typeface="Calibri" panose="020F0502020204030204" pitchFamily="34" charset="0"/>
              </a:rPr>
              <a:t>Ability based on the rapid increase of IT resource efficiencies to improve their performance </a:t>
            </a:r>
          </a:p>
          <a:p>
            <a:pPr marL="285750" lvl="0" indent="-285750">
              <a:buFontTx/>
              <a:buChar char="-"/>
            </a:pPr>
            <a:r>
              <a:rPr lang="en-GB" sz="2200" dirty="0">
                <a:latin typeface="Calibri" panose="020F0502020204030204" pitchFamily="34" charset="0"/>
                <a:cs typeface="Calibri" panose="020F0502020204030204" pitchFamily="34" charset="0"/>
              </a:rPr>
              <a:t>Rapid technological obsolescence</a:t>
            </a:r>
          </a:p>
          <a:p>
            <a:pPr marL="285750" lvl="0" indent="-285750">
              <a:buFontTx/>
              <a:buChar char="-"/>
            </a:pPr>
            <a:r>
              <a:rPr lang="en-GB" sz="2200" dirty="0">
                <a:latin typeface="Calibri" panose="020F0502020204030204" pitchFamily="34" charset="0"/>
                <a:cs typeface="Calibri" panose="020F0502020204030204" pitchFamily="34" charset="0"/>
              </a:rPr>
              <a:t>Increasing rates if cybercrime </a:t>
            </a:r>
          </a:p>
          <a:p>
            <a:pPr marL="285750" lvl="0" indent="-285750">
              <a:buFontTx/>
              <a:buChar char="-"/>
            </a:pPr>
            <a:endParaRPr lang="en-GB" sz="2200" b="1" dirty="0">
              <a:latin typeface="Calibri" panose="020F0502020204030204" pitchFamily="34" charset="0"/>
              <a:cs typeface="Calibri" panose="020F0502020204030204" pitchFamily="34" charset="0"/>
            </a:endParaRPr>
          </a:p>
          <a:p>
            <a:pPr lvl="0"/>
            <a:r>
              <a:rPr lang="en-GB" sz="2200" b="1" dirty="0">
                <a:latin typeface="Calibri" panose="020F0502020204030204" pitchFamily="34" charset="0"/>
                <a:cs typeface="Calibri" panose="020F0502020204030204" pitchFamily="34" charset="0"/>
              </a:rPr>
              <a:t>Legal factors </a:t>
            </a:r>
          </a:p>
          <a:p>
            <a:pPr marL="285750" lvl="0" indent="-285750">
              <a:buFontTx/>
              <a:buChar char="-"/>
            </a:pPr>
            <a:r>
              <a:rPr lang="en-GB" sz="2200" dirty="0">
                <a:latin typeface="Calibri" panose="020F0502020204030204" pitchFamily="34" charset="0"/>
                <a:cs typeface="Calibri" panose="020F0502020204030204" pitchFamily="34" charset="0"/>
              </a:rPr>
              <a:t>Rising product regulation</a:t>
            </a:r>
          </a:p>
          <a:p>
            <a:pPr marL="285750" lvl="0" indent="-285750">
              <a:buFontTx/>
              <a:buChar char="-"/>
            </a:pPr>
            <a:r>
              <a:rPr lang="en-GB" sz="2200" dirty="0">
                <a:latin typeface="Calibri" panose="020F0502020204030204" pitchFamily="34" charset="0"/>
                <a:cs typeface="Calibri" panose="020F0502020204030204" pitchFamily="34" charset="0"/>
              </a:rPr>
              <a:t>Change of import and export regulations </a:t>
            </a:r>
          </a:p>
          <a:p>
            <a:pPr marL="285750" lvl="0" indent="-285750">
              <a:buFontTx/>
              <a:buChar char="-"/>
            </a:pPr>
            <a:r>
              <a:rPr lang="en-GB" sz="2200" dirty="0">
                <a:latin typeface="Calibri" panose="020F0502020204030204" pitchFamily="34" charset="0"/>
                <a:cs typeface="Calibri" panose="020F0502020204030204" pitchFamily="34" charset="0"/>
              </a:rPr>
              <a:t>Rising environmental protection regulations </a:t>
            </a:r>
          </a:p>
          <a:p>
            <a:pPr lvl="0"/>
            <a:endParaRPr lang="en-GB" sz="2200" dirty="0">
              <a:latin typeface="Calibri" panose="020F0502020204030204" pitchFamily="34" charset="0"/>
              <a:cs typeface="Calibri" panose="020F0502020204030204" pitchFamily="34" charset="0"/>
            </a:endParaRPr>
          </a:p>
          <a:p>
            <a:pPr lvl="0"/>
            <a:r>
              <a:rPr lang="en-GB" sz="2200" b="1" dirty="0">
                <a:latin typeface="Calibri" panose="020F0502020204030204" pitchFamily="34" charset="0"/>
                <a:cs typeface="Calibri" panose="020F0502020204030204" pitchFamily="34" charset="0"/>
              </a:rPr>
              <a:t>Environmental Factors </a:t>
            </a:r>
          </a:p>
          <a:p>
            <a:pPr marL="285750" lvl="0" indent="-285750">
              <a:buFontTx/>
              <a:buChar char="-"/>
            </a:pPr>
            <a:r>
              <a:rPr lang="en-GB" sz="2200" dirty="0">
                <a:latin typeface="Calibri" panose="020F0502020204030204" pitchFamily="34" charset="0"/>
                <a:cs typeface="Calibri" panose="020F0502020204030204" pitchFamily="34" charset="0"/>
              </a:rPr>
              <a:t>Rising interest in environmental programs </a:t>
            </a:r>
          </a:p>
          <a:p>
            <a:pPr marL="285750" lvl="0" indent="-285750">
              <a:buFontTx/>
              <a:buChar char="-"/>
            </a:pPr>
            <a:r>
              <a:rPr lang="en-GB" sz="2200" dirty="0">
                <a:latin typeface="Calibri" panose="020F0502020204030204" pitchFamily="34" charset="0"/>
                <a:cs typeface="Calibri" panose="020F0502020204030204" pitchFamily="34" charset="0"/>
              </a:rPr>
              <a:t>Rising emphasis on business sustainability </a:t>
            </a:r>
          </a:p>
          <a:p>
            <a:pPr marL="285750" lvl="0" indent="-285750">
              <a:buFontTx/>
              <a:buChar char="-"/>
            </a:pPr>
            <a:r>
              <a:rPr lang="en-GB" sz="2200" dirty="0">
                <a:latin typeface="Calibri" panose="020F0502020204030204" pitchFamily="34" charset="0"/>
                <a:cs typeface="Calibri" panose="020F0502020204030204" pitchFamily="34" charset="0"/>
              </a:rPr>
              <a:t>Increasing popularity of low-carbon lifestyles</a:t>
            </a:r>
          </a:p>
        </p:txBody>
      </p:sp>
      <p:pic>
        <p:nvPicPr>
          <p:cNvPr id="3" name="Recorded Sound">
            <a:hlinkClick r:id="" action="ppaction://media"/>
            <a:extLst>
              <a:ext uri="{FF2B5EF4-FFF2-40B4-BE49-F238E27FC236}">
                <a16:creationId xmlns:a16="http://schemas.microsoft.com/office/drawing/2014/main" id="{145B3879-9B71-4901-8221-EEA23EBFA3E9}"/>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376599" y="1349250"/>
            <a:ext cx="609600" cy="609600"/>
          </a:xfrm>
          <a:prstGeom prst="rect">
            <a:avLst/>
          </a:prstGeom>
        </p:spPr>
      </p:pic>
    </p:spTree>
    <p:extLst>
      <p:ext uri="{BB962C8B-B14F-4D97-AF65-F5344CB8AC3E}">
        <p14:creationId xmlns:p14="http://schemas.microsoft.com/office/powerpoint/2010/main" val="41434164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4170"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2F02BE-0C78-4B84-A4B8-6743DD2671E7}"/>
              </a:ext>
            </a:extLst>
          </p:cNvPr>
          <p:cNvSpPr>
            <a:spLocks noGrp="1"/>
          </p:cNvSpPr>
          <p:nvPr>
            <p:ph type="title"/>
          </p:nvPr>
        </p:nvSpPr>
        <p:spPr>
          <a:xfrm>
            <a:off x="555171" y="673096"/>
            <a:ext cx="7536769" cy="1280890"/>
          </a:xfrm>
        </p:spPr>
        <p:txBody>
          <a:bodyPr/>
          <a:lstStyle/>
          <a:p>
            <a:pPr algn="ctr"/>
            <a:r>
              <a:rPr lang="en-GB" b="1" dirty="0"/>
              <a:t>Stakeholder Analysis </a:t>
            </a:r>
          </a:p>
        </p:txBody>
      </p:sp>
      <p:pic>
        <p:nvPicPr>
          <p:cNvPr id="4" name="Picture 3">
            <a:extLst>
              <a:ext uri="{FF2B5EF4-FFF2-40B4-BE49-F238E27FC236}">
                <a16:creationId xmlns:a16="http://schemas.microsoft.com/office/drawing/2014/main" id="{8E271557-F281-4675-A125-BB293EE93CB6}"/>
              </a:ext>
            </a:extLst>
          </p:cNvPr>
          <p:cNvPicPr/>
          <p:nvPr/>
        </p:nvPicPr>
        <p:blipFill rotWithShape="1">
          <a:blip r:embed="rId5">
            <a:extLst>
              <a:ext uri="{28A0092B-C50C-407E-A947-70E740481C1C}">
                <a14:useLocalDpi xmlns:a14="http://schemas.microsoft.com/office/drawing/2010/main" val="0"/>
              </a:ext>
            </a:extLst>
          </a:blip>
          <a:srcRect l="27753" t="28965" r="35520" b="9557"/>
          <a:stretch/>
        </p:blipFill>
        <p:spPr bwMode="auto">
          <a:xfrm>
            <a:off x="5829300" y="1404257"/>
            <a:ext cx="5576208" cy="5244193"/>
          </a:xfrm>
          <a:prstGeom prst="rect">
            <a:avLst/>
          </a:prstGeom>
          <a:ln w="25400">
            <a:solidFill>
              <a:schemeClr val="accent1"/>
            </a:solidFill>
          </a:ln>
          <a:extLst>
            <a:ext uri="{53640926-AAD7-44D8-BBD7-CCE9431645EC}">
              <a14:shadowObscured xmlns:a14="http://schemas.microsoft.com/office/drawing/2010/main"/>
            </a:ext>
          </a:extLst>
        </p:spPr>
      </p:pic>
      <p:sp>
        <p:nvSpPr>
          <p:cNvPr id="5" name="TextBox 4">
            <a:extLst>
              <a:ext uri="{FF2B5EF4-FFF2-40B4-BE49-F238E27FC236}">
                <a16:creationId xmlns:a16="http://schemas.microsoft.com/office/drawing/2014/main" id="{F9FA459D-195A-415F-A35F-EC0B408AE5F4}"/>
              </a:ext>
            </a:extLst>
          </p:cNvPr>
          <p:cNvSpPr txBox="1"/>
          <p:nvPr/>
        </p:nvSpPr>
        <p:spPr>
          <a:xfrm>
            <a:off x="786492" y="2595192"/>
            <a:ext cx="4381500" cy="2862322"/>
          </a:xfrm>
          <a:prstGeom prst="rect">
            <a:avLst/>
          </a:prstGeom>
          <a:noFill/>
        </p:spPr>
        <p:txBody>
          <a:bodyPr wrap="square" rtlCol="0">
            <a:spAutoFit/>
          </a:bodyPr>
          <a:lstStyle/>
          <a:p>
            <a:r>
              <a:rPr lang="en-GB" sz="2000" dirty="0" err="1">
                <a:latin typeface="Calibri" panose="020F0502020204030204" pitchFamily="34" charset="0"/>
                <a:cs typeface="Calibri" panose="020F0502020204030204" pitchFamily="34" charset="0"/>
              </a:rPr>
              <a:t>Medelow’s</a:t>
            </a:r>
            <a:r>
              <a:rPr lang="en-GB" sz="2000" dirty="0">
                <a:latin typeface="Calibri" panose="020F0502020204030204" pitchFamily="34" charset="0"/>
                <a:cs typeface="Calibri" panose="020F0502020204030204" pitchFamily="34" charset="0"/>
              </a:rPr>
              <a:t> 1981 Power/Interest Matrix</a:t>
            </a:r>
          </a:p>
          <a:p>
            <a:endParaRPr lang="en-GB" sz="2000" dirty="0">
              <a:latin typeface="Calibri" panose="020F0502020204030204" pitchFamily="34" charset="0"/>
              <a:cs typeface="Calibri" panose="020F0502020204030204" pitchFamily="34" charset="0"/>
            </a:endParaRPr>
          </a:p>
          <a:p>
            <a:r>
              <a:rPr lang="en-GB" sz="2000" dirty="0">
                <a:latin typeface="Calibri" panose="020F0502020204030204" pitchFamily="34" charset="0"/>
                <a:cs typeface="Calibri" panose="020F0502020204030204" pitchFamily="34" charset="0"/>
              </a:rPr>
              <a:t>- Organisations analyse their stakeholder groups based on Power (the ability that the stakeholder must influence Amazon’s strategy) and Interest (how interested the stakeholders are in Amazon’s success and projects) </a:t>
            </a:r>
            <a:r>
              <a:rPr lang="en-GB" sz="2000" b="1" dirty="0">
                <a:latin typeface="Calibri" panose="020F0502020204030204" pitchFamily="34" charset="0"/>
                <a:cs typeface="Calibri" panose="020F0502020204030204" pitchFamily="34" charset="0"/>
              </a:rPr>
              <a:t>(Oxford College 2020). </a:t>
            </a:r>
            <a:r>
              <a:rPr lang="en-GB" sz="2000" dirty="0">
                <a:latin typeface="Calibri" panose="020F0502020204030204" pitchFamily="34" charset="0"/>
                <a:cs typeface="Calibri" panose="020F0502020204030204" pitchFamily="34" charset="0"/>
              </a:rPr>
              <a:t> </a:t>
            </a:r>
          </a:p>
        </p:txBody>
      </p:sp>
      <p:pic>
        <p:nvPicPr>
          <p:cNvPr id="3" name="Recorded Sound">
            <a:hlinkClick r:id="" action="ppaction://media"/>
            <a:extLst>
              <a:ext uri="{FF2B5EF4-FFF2-40B4-BE49-F238E27FC236}">
                <a16:creationId xmlns:a16="http://schemas.microsoft.com/office/drawing/2014/main" id="{F3FA32F0-BB69-4B0A-9CF2-A46A05DCE817}"/>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257103" y="1400486"/>
            <a:ext cx="609600" cy="609600"/>
          </a:xfrm>
          <a:prstGeom prst="rect">
            <a:avLst/>
          </a:prstGeom>
        </p:spPr>
      </p:pic>
    </p:spTree>
    <p:extLst>
      <p:ext uri="{BB962C8B-B14F-4D97-AF65-F5344CB8AC3E}">
        <p14:creationId xmlns:p14="http://schemas.microsoft.com/office/powerpoint/2010/main" val="21204639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9330"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DD4AAC9F-42A8-4A5C-9519-109170B6E91C}"/>
              </a:ext>
            </a:extLst>
          </p:cNvPr>
          <p:cNvSpPr txBox="1">
            <a:spLocks/>
          </p:cNvSpPr>
          <p:nvPr/>
        </p:nvSpPr>
        <p:spPr>
          <a:xfrm>
            <a:off x="1469571" y="555292"/>
            <a:ext cx="7536769" cy="873458"/>
          </a:xfrm>
          <a:prstGeom prst="rect">
            <a:avLst/>
          </a:prstGeom>
        </p:spPr>
        <p:txBody>
          <a:bodyPr vert="horz" lIns="91440" tIns="45720" rIns="91440" bIns="45720" rtlCol="0" anchor="t">
            <a:normAutofit/>
          </a:bodyPr>
          <a:lstStyle>
            <a:lvl1pPr algn="l" defTabSz="457200" rtl="0" eaLnBrk="1" latinLnBrk="0" hangingPunct="1">
              <a:spcBef>
                <a:spcPct val="0"/>
              </a:spcBef>
              <a:buNone/>
              <a:defRPr sz="3600" kern="1200">
                <a:solidFill>
                  <a:schemeClr val="accent2">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GB" b="1" dirty="0"/>
              <a:t>New Strategy Recommendation</a:t>
            </a:r>
          </a:p>
        </p:txBody>
      </p:sp>
      <p:sp>
        <p:nvSpPr>
          <p:cNvPr id="5" name="TextBox 4">
            <a:extLst>
              <a:ext uri="{FF2B5EF4-FFF2-40B4-BE49-F238E27FC236}">
                <a16:creationId xmlns:a16="http://schemas.microsoft.com/office/drawing/2014/main" id="{DA914149-35A6-49BF-8329-F9E312AEA665}"/>
              </a:ext>
            </a:extLst>
          </p:cNvPr>
          <p:cNvSpPr txBox="1"/>
          <p:nvPr/>
        </p:nvSpPr>
        <p:spPr>
          <a:xfrm>
            <a:off x="1162050" y="1600200"/>
            <a:ext cx="10229850" cy="5139869"/>
          </a:xfrm>
          <a:prstGeom prst="rect">
            <a:avLst/>
          </a:prstGeom>
          <a:noFill/>
        </p:spPr>
        <p:txBody>
          <a:bodyPr wrap="square" rtlCol="0">
            <a:spAutoFit/>
          </a:bodyPr>
          <a:lstStyle/>
          <a:p>
            <a:r>
              <a:rPr lang="en-GB" sz="2200" b="1" dirty="0">
                <a:latin typeface="Calibri" panose="020F0502020204030204" pitchFamily="34" charset="0"/>
                <a:cs typeface="Calibri" panose="020F0502020204030204" pitchFamily="34" charset="0"/>
              </a:rPr>
              <a:t>Prioritizing Amazon branded products</a:t>
            </a:r>
          </a:p>
          <a:p>
            <a:endParaRPr lang="en-GB" sz="2200" dirty="0">
              <a:latin typeface="Calibri" panose="020F0502020204030204" pitchFamily="34" charset="0"/>
              <a:cs typeface="Calibri" panose="020F0502020204030204" pitchFamily="34" charset="0"/>
            </a:endParaRPr>
          </a:p>
          <a:p>
            <a:pPr marL="342900" indent="-342900">
              <a:buFontTx/>
              <a:buChar char="-"/>
            </a:pPr>
            <a:r>
              <a:rPr lang="en-GB" sz="2200" dirty="0">
                <a:latin typeface="Calibri" panose="020F0502020204030204" pitchFamily="34" charset="0"/>
                <a:cs typeface="Calibri" panose="020F0502020204030204" pitchFamily="34" charset="0"/>
              </a:rPr>
              <a:t>With prioritizing their own brand it allows them to have complete control over development and marketing of the products.</a:t>
            </a:r>
          </a:p>
          <a:p>
            <a:pPr marL="342900" indent="-342900">
              <a:buFontTx/>
              <a:buChar char="-"/>
            </a:pPr>
            <a:endParaRPr lang="en-GB" sz="2200" dirty="0">
              <a:latin typeface="Calibri" panose="020F0502020204030204" pitchFamily="34" charset="0"/>
              <a:cs typeface="Calibri" panose="020F0502020204030204" pitchFamily="34" charset="0"/>
            </a:endParaRPr>
          </a:p>
          <a:p>
            <a:pPr marL="342900" indent="-342900">
              <a:buFontTx/>
              <a:buChar char="-"/>
            </a:pPr>
            <a:r>
              <a:rPr lang="en-GB" sz="2200" dirty="0">
                <a:latin typeface="Calibri" panose="020F0502020204030204" pitchFamily="34" charset="0"/>
                <a:cs typeface="Calibri" panose="020F0502020204030204" pitchFamily="34" charset="0"/>
              </a:rPr>
              <a:t>It will allow Amazon to gain greater competitive pricing amongst its competitors within the lower price market.</a:t>
            </a:r>
            <a:br>
              <a:rPr lang="en-GB" sz="2200" dirty="0">
                <a:latin typeface="Calibri" panose="020F0502020204030204" pitchFamily="34" charset="0"/>
                <a:cs typeface="Calibri" panose="020F0502020204030204" pitchFamily="34" charset="0"/>
              </a:rPr>
            </a:br>
            <a:endParaRPr lang="en-GB" sz="2200" dirty="0">
              <a:latin typeface="Calibri" panose="020F0502020204030204" pitchFamily="34" charset="0"/>
              <a:cs typeface="Calibri" panose="020F0502020204030204" pitchFamily="34" charset="0"/>
            </a:endParaRPr>
          </a:p>
          <a:p>
            <a:pPr marL="342900" indent="-342900">
              <a:buFontTx/>
              <a:buChar char="-"/>
            </a:pPr>
            <a:r>
              <a:rPr lang="en-GB" sz="2200" dirty="0">
                <a:latin typeface="Calibri" panose="020F0502020204030204" pitchFamily="34" charset="0"/>
                <a:cs typeface="Calibri" panose="020F0502020204030204" pitchFamily="34" charset="0"/>
              </a:rPr>
              <a:t>Amazon’s private-label brand have their own differentiation drawing in new customers, with a greater range of own branded products customers will become more reliant on buying Amazon’s own branded products. </a:t>
            </a:r>
          </a:p>
          <a:p>
            <a:pPr marL="342900" indent="-342900">
              <a:buFontTx/>
              <a:buChar char="-"/>
            </a:pPr>
            <a:endParaRPr lang="en-GB" sz="2200" dirty="0">
              <a:latin typeface="Calibri" panose="020F0502020204030204" pitchFamily="34" charset="0"/>
              <a:cs typeface="Calibri" panose="020F0502020204030204" pitchFamily="34" charset="0"/>
            </a:endParaRPr>
          </a:p>
          <a:p>
            <a:pPr marL="342900" indent="-342900">
              <a:buFontTx/>
              <a:buChar char="-"/>
            </a:pPr>
            <a:r>
              <a:rPr lang="en-GB" sz="2200" dirty="0">
                <a:latin typeface="Calibri" panose="020F0502020204030204" pitchFamily="34" charset="0"/>
                <a:cs typeface="Calibri" panose="020F0502020204030204" pitchFamily="34" charset="0"/>
              </a:rPr>
              <a:t>With and increase of own brand products online there will be an increase of the brand awareness.  </a:t>
            </a:r>
            <a:endParaRPr lang="en-GB" sz="2000" dirty="0"/>
          </a:p>
          <a:p>
            <a:r>
              <a:rPr lang="en-GB" sz="2000" dirty="0"/>
              <a:t> </a:t>
            </a:r>
          </a:p>
        </p:txBody>
      </p:sp>
      <p:pic>
        <p:nvPicPr>
          <p:cNvPr id="2" name="Recorded Sound">
            <a:hlinkClick r:id="" action="ppaction://media"/>
            <a:extLst>
              <a:ext uri="{FF2B5EF4-FFF2-40B4-BE49-F238E27FC236}">
                <a16:creationId xmlns:a16="http://schemas.microsoft.com/office/drawing/2014/main" id="{D41FFE5A-87CC-4DC5-8B25-371552FAFEE1}"/>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273908" y="1428750"/>
            <a:ext cx="609600" cy="609600"/>
          </a:xfrm>
          <a:prstGeom prst="rect">
            <a:avLst/>
          </a:prstGeom>
        </p:spPr>
      </p:pic>
    </p:spTree>
    <p:extLst>
      <p:ext uri="{BB962C8B-B14F-4D97-AF65-F5344CB8AC3E}">
        <p14:creationId xmlns:p14="http://schemas.microsoft.com/office/powerpoint/2010/main" val="12826338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00485"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C53E897C-68A3-4823-B580-8F186C0659BF}"/>
              </a:ext>
            </a:extLst>
          </p:cNvPr>
          <p:cNvSpPr txBox="1">
            <a:spLocks/>
          </p:cNvSpPr>
          <p:nvPr/>
        </p:nvSpPr>
        <p:spPr>
          <a:xfrm>
            <a:off x="1526721" y="634996"/>
            <a:ext cx="7536769" cy="1280890"/>
          </a:xfrm>
          <a:prstGeom prst="rect">
            <a:avLst/>
          </a:prstGeom>
        </p:spPr>
        <p:txBody>
          <a:bodyPr vert="horz" lIns="91440" tIns="45720" rIns="91440" bIns="45720" rtlCol="0" anchor="t">
            <a:normAutofit/>
          </a:bodyPr>
          <a:lstStyle>
            <a:lvl1pPr algn="l" defTabSz="457200" rtl="0" eaLnBrk="1" latinLnBrk="0" hangingPunct="1">
              <a:spcBef>
                <a:spcPct val="0"/>
              </a:spcBef>
              <a:buNone/>
              <a:defRPr sz="3600" kern="1200">
                <a:solidFill>
                  <a:schemeClr val="accent2">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GB" b="1" dirty="0"/>
              <a:t>New Strategy Recommendation</a:t>
            </a:r>
          </a:p>
        </p:txBody>
      </p:sp>
      <p:sp>
        <p:nvSpPr>
          <p:cNvPr id="6" name="TextBox 5">
            <a:extLst>
              <a:ext uri="{FF2B5EF4-FFF2-40B4-BE49-F238E27FC236}">
                <a16:creationId xmlns:a16="http://schemas.microsoft.com/office/drawing/2014/main" id="{F0DD8BCE-2BB1-4699-9F68-06CDAD6403BA}"/>
              </a:ext>
            </a:extLst>
          </p:cNvPr>
          <p:cNvSpPr txBox="1"/>
          <p:nvPr/>
        </p:nvSpPr>
        <p:spPr>
          <a:xfrm>
            <a:off x="1526721" y="1600200"/>
            <a:ext cx="10229850" cy="4832092"/>
          </a:xfrm>
          <a:prstGeom prst="rect">
            <a:avLst/>
          </a:prstGeom>
          <a:noFill/>
        </p:spPr>
        <p:txBody>
          <a:bodyPr wrap="square" rtlCol="0">
            <a:spAutoFit/>
          </a:bodyPr>
          <a:lstStyle/>
          <a:p>
            <a:r>
              <a:rPr lang="en-GB" sz="2200" b="1" dirty="0">
                <a:latin typeface="Calibri" panose="020F0502020204030204" pitchFamily="34" charset="0"/>
                <a:cs typeface="Calibri" panose="020F0502020204030204" pitchFamily="34" charset="0"/>
              </a:rPr>
              <a:t>Expansion of brick and mortar presence</a:t>
            </a:r>
          </a:p>
          <a:p>
            <a:endParaRPr lang="en-GB" sz="2200" b="1" dirty="0">
              <a:latin typeface="Calibri" panose="020F0502020204030204" pitchFamily="34" charset="0"/>
              <a:cs typeface="Calibri" panose="020F0502020204030204" pitchFamily="34" charset="0"/>
            </a:endParaRPr>
          </a:p>
          <a:p>
            <a:pPr marL="342900" indent="-342900">
              <a:buFontTx/>
              <a:buChar char="-"/>
            </a:pPr>
            <a:r>
              <a:rPr lang="en-GB" sz="2200" dirty="0">
                <a:latin typeface="Calibri" panose="020F0502020204030204" pitchFamily="34" charset="0"/>
                <a:cs typeface="Calibri" panose="020F0502020204030204" pitchFamily="34" charset="0"/>
              </a:rPr>
              <a:t>A physical locations provides consumers with greater level of trust.</a:t>
            </a:r>
          </a:p>
          <a:p>
            <a:pPr marL="342900" indent="-342900">
              <a:buFontTx/>
              <a:buChar char="-"/>
            </a:pPr>
            <a:endParaRPr lang="en-GB" sz="2200" dirty="0">
              <a:latin typeface="Calibri" panose="020F0502020204030204" pitchFamily="34" charset="0"/>
              <a:cs typeface="Calibri" panose="020F0502020204030204" pitchFamily="34" charset="0"/>
            </a:endParaRPr>
          </a:p>
          <a:p>
            <a:pPr marL="342900" indent="-342900">
              <a:buFontTx/>
              <a:buChar char="-"/>
            </a:pPr>
            <a:r>
              <a:rPr lang="en-GB" sz="2200" dirty="0">
                <a:latin typeface="Calibri" panose="020F0502020204030204" pitchFamily="34" charset="0"/>
                <a:cs typeface="Calibri" panose="020F0502020204030204" pitchFamily="34" charset="0"/>
              </a:rPr>
              <a:t>Brick and mortar is associated with legitimacy.</a:t>
            </a:r>
          </a:p>
          <a:p>
            <a:pPr marL="342900" indent="-342900">
              <a:buFontTx/>
              <a:buChar char="-"/>
            </a:pPr>
            <a:endParaRPr lang="en-GB" sz="2200" dirty="0">
              <a:latin typeface="Calibri" panose="020F0502020204030204" pitchFamily="34" charset="0"/>
              <a:cs typeface="Calibri" panose="020F0502020204030204" pitchFamily="34" charset="0"/>
            </a:endParaRPr>
          </a:p>
          <a:p>
            <a:pPr marL="342900" indent="-342900">
              <a:buFontTx/>
              <a:buChar char="-"/>
            </a:pPr>
            <a:r>
              <a:rPr lang="en-GB" sz="2200" dirty="0">
                <a:latin typeface="Calibri" panose="020F0502020204030204" pitchFamily="34" charset="0"/>
                <a:cs typeface="Calibri" panose="020F0502020204030204" pitchFamily="34" charset="0"/>
              </a:rPr>
              <a:t>Great customer service is provided which customers highly value. </a:t>
            </a:r>
          </a:p>
          <a:p>
            <a:pPr marL="342900" indent="-342900">
              <a:buFontTx/>
              <a:buChar char="-"/>
            </a:pPr>
            <a:endParaRPr lang="en-GB" sz="2200" dirty="0">
              <a:latin typeface="Calibri" panose="020F0502020204030204" pitchFamily="34" charset="0"/>
              <a:cs typeface="Calibri" panose="020F0502020204030204" pitchFamily="34" charset="0"/>
            </a:endParaRPr>
          </a:p>
          <a:p>
            <a:pPr marL="342900" indent="-342900">
              <a:buFontTx/>
              <a:buChar char="-"/>
            </a:pPr>
            <a:r>
              <a:rPr lang="en-GB" sz="2200" dirty="0">
                <a:latin typeface="Calibri" panose="020F0502020204030204" pitchFamily="34" charset="0"/>
                <a:cs typeface="Calibri" panose="020F0502020204030204" pitchFamily="34" charset="0"/>
              </a:rPr>
              <a:t>Customers can bring their purchased items home immediately. </a:t>
            </a:r>
          </a:p>
          <a:p>
            <a:pPr marL="342900" indent="-342900">
              <a:buFontTx/>
              <a:buChar char="-"/>
            </a:pPr>
            <a:endParaRPr lang="en-GB" sz="2200" dirty="0">
              <a:latin typeface="Calibri" panose="020F0502020204030204" pitchFamily="34" charset="0"/>
              <a:cs typeface="Calibri" panose="020F0502020204030204" pitchFamily="34" charset="0"/>
            </a:endParaRPr>
          </a:p>
          <a:p>
            <a:pPr marL="342900" indent="-342900">
              <a:buFontTx/>
              <a:buChar char="-"/>
            </a:pPr>
            <a:r>
              <a:rPr lang="en-GB" sz="2200" dirty="0">
                <a:latin typeface="Calibri" panose="020F0502020204030204" pitchFamily="34" charset="0"/>
                <a:cs typeface="Calibri" panose="020F0502020204030204" pitchFamily="34" charset="0"/>
              </a:rPr>
              <a:t>Provide greater competition to their competitor Walmart.</a:t>
            </a:r>
          </a:p>
          <a:p>
            <a:pPr marL="342900" indent="-342900">
              <a:buFontTx/>
              <a:buChar char="-"/>
            </a:pPr>
            <a:endParaRPr lang="en-GB" sz="2200" dirty="0">
              <a:latin typeface="Calibri" panose="020F0502020204030204" pitchFamily="34" charset="0"/>
              <a:cs typeface="Calibri" panose="020F0502020204030204" pitchFamily="34" charset="0"/>
            </a:endParaRPr>
          </a:p>
          <a:p>
            <a:pPr marL="342900" indent="-342900">
              <a:buFontTx/>
              <a:buChar char="-"/>
            </a:pPr>
            <a:r>
              <a:rPr lang="en-GB" sz="2200" dirty="0">
                <a:latin typeface="Calibri" panose="020F0502020204030204" pitchFamily="34" charset="0"/>
                <a:cs typeface="Calibri" panose="020F0502020204030204" pitchFamily="34" charset="0"/>
              </a:rPr>
              <a:t>Gain a greater advantage in the market.</a:t>
            </a:r>
          </a:p>
          <a:p>
            <a:r>
              <a:rPr lang="en-GB" sz="2200" b="1" dirty="0">
                <a:latin typeface="Calibri" panose="020F0502020204030204" pitchFamily="34" charset="0"/>
                <a:cs typeface="Calibri" panose="020F0502020204030204" pitchFamily="34" charset="0"/>
              </a:rPr>
              <a:t> </a:t>
            </a:r>
            <a:r>
              <a:rPr lang="en-GB" sz="2000" dirty="0"/>
              <a:t> </a:t>
            </a:r>
          </a:p>
        </p:txBody>
      </p:sp>
      <p:pic>
        <p:nvPicPr>
          <p:cNvPr id="2" name="Recorded Sound">
            <a:hlinkClick r:id="" action="ppaction://media"/>
            <a:extLst>
              <a:ext uri="{FF2B5EF4-FFF2-40B4-BE49-F238E27FC236}">
                <a16:creationId xmlns:a16="http://schemas.microsoft.com/office/drawing/2014/main" id="{C1C7981E-255D-40E0-AD80-E44F0396A76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476618" y="1600200"/>
            <a:ext cx="609600" cy="609600"/>
          </a:xfrm>
          <a:prstGeom prst="rect">
            <a:avLst/>
          </a:prstGeom>
        </p:spPr>
      </p:pic>
    </p:spTree>
    <p:extLst>
      <p:ext uri="{BB962C8B-B14F-4D97-AF65-F5344CB8AC3E}">
        <p14:creationId xmlns:p14="http://schemas.microsoft.com/office/powerpoint/2010/main" val="26271585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145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C9C810-41A9-496D-A9FC-91FAB0A0B4BD}"/>
              </a:ext>
            </a:extLst>
          </p:cNvPr>
          <p:cNvSpPr>
            <a:spLocks noGrp="1"/>
          </p:cNvSpPr>
          <p:nvPr>
            <p:ph type="title"/>
          </p:nvPr>
        </p:nvSpPr>
        <p:spPr>
          <a:xfrm>
            <a:off x="986725" y="629922"/>
            <a:ext cx="4923753" cy="1280890"/>
          </a:xfrm>
        </p:spPr>
        <p:txBody>
          <a:bodyPr/>
          <a:lstStyle/>
          <a:p>
            <a:pPr algn="ctr"/>
            <a:r>
              <a:rPr lang="en-GB" b="1" dirty="0"/>
              <a:t>References</a:t>
            </a:r>
          </a:p>
        </p:txBody>
      </p:sp>
      <p:sp>
        <p:nvSpPr>
          <p:cNvPr id="4" name="TextBox 3">
            <a:extLst>
              <a:ext uri="{FF2B5EF4-FFF2-40B4-BE49-F238E27FC236}">
                <a16:creationId xmlns:a16="http://schemas.microsoft.com/office/drawing/2014/main" id="{4F023540-2008-4D10-8080-101DDF3C6CC9}"/>
              </a:ext>
            </a:extLst>
          </p:cNvPr>
          <p:cNvSpPr txBox="1"/>
          <p:nvPr/>
        </p:nvSpPr>
        <p:spPr>
          <a:xfrm>
            <a:off x="493045" y="1753636"/>
            <a:ext cx="11576957" cy="4801314"/>
          </a:xfrm>
          <a:prstGeom prst="rect">
            <a:avLst/>
          </a:prstGeom>
          <a:noFill/>
        </p:spPr>
        <p:txBody>
          <a:bodyPr wrap="square" rtlCol="0">
            <a:spAutoFit/>
          </a:bodyPr>
          <a:lstStyle/>
          <a:p>
            <a:r>
              <a:rPr lang="en-GB" dirty="0">
                <a:latin typeface="Calibri" panose="020F0502020204030204" pitchFamily="34" charset="0"/>
                <a:cs typeface="Calibri" panose="020F0502020204030204" pitchFamily="34" charset="0"/>
              </a:rPr>
              <a:t>Johnson J. (2020). The Impact of Peter Drucker on Management Theory. Available: https://tallyfy.com/peter-drucker/. Last accessed 6th October 2020.</a:t>
            </a:r>
          </a:p>
          <a:p>
            <a:endParaRPr lang="en-GB" dirty="0">
              <a:latin typeface="Calibri" panose="020F0502020204030204" pitchFamily="34" charset="0"/>
              <a:cs typeface="Calibri" panose="020F0502020204030204" pitchFamily="34" charset="0"/>
            </a:endParaRPr>
          </a:p>
          <a:p>
            <a:r>
              <a:rPr lang="en-GB" dirty="0">
                <a:latin typeface="Calibri" panose="020F0502020204030204" pitchFamily="34" charset="0"/>
                <a:cs typeface="Calibri" panose="020F0502020204030204" pitchFamily="34" charset="0"/>
              </a:rPr>
              <a:t>Greenspan R. (20th May 2019). Amazon.com Inc. PESTEL/PESTLE Analysis, Recommendations. Available: http://panmore.com/amazon-com-inc-pestel-pestle-analysis-recommendations. Last accessed 5th October 2020.</a:t>
            </a:r>
          </a:p>
          <a:p>
            <a:endParaRPr lang="en-GB" dirty="0">
              <a:latin typeface="Calibri" panose="020F0502020204030204" pitchFamily="34" charset="0"/>
              <a:cs typeface="Calibri" panose="020F0502020204030204" pitchFamily="34" charset="0"/>
            </a:endParaRPr>
          </a:p>
          <a:p>
            <a:r>
              <a:rPr lang="en-GB" dirty="0">
                <a:latin typeface="Calibri" panose="020F0502020204030204" pitchFamily="34" charset="0"/>
                <a:cs typeface="Calibri" panose="020F0502020204030204" pitchFamily="34" charset="0"/>
              </a:rPr>
              <a:t>Pratap A. (24th July 2018). Five Forces Analysis of Amazon Inc. Available: https://notesmatic.com/five-forces-analysis-of-amazon-inc/. Last accessed 9th October 2020.</a:t>
            </a:r>
          </a:p>
          <a:p>
            <a:endParaRPr lang="en-GB" dirty="0">
              <a:latin typeface="Calibri" panose="020F0502020204030204" pitchFamily="34" charset="0"/>
              <a:cs typeface="Calibri" panose="020F0502020204030204" pitchFamily="34" charset="0"/>
            </a:endParaRPr>
          </a:p>
          <a:p>
            <a:r>
              <a:rPr lang="en-GB" dirty="0">
                <a:latin typeface="Calibri" panose="020F0502020204030204" pitchFamily="34" charset="0"/>
                <a:cs typeface="Calibri" panose="020F0502020204030204" pitchFamily="34" charset="0"/>
              </a:rPr>
              <a:t>Collins Dictionary . (2020). </a:t>
            </a:r>
            <a:r>
              <a:rPr lang="en-GB" i="1" dirty="0">
                <a:latin typeface="Calibri" panose="020F0502020204030204" pitchFamily="34" charset="0"/>
                <a:cs typeface="Calibri" panose="020F0502020204030204" pitchFamily="34" charset="0"/>
              </a:rPr>
              <a:t>Strategy .</a:t>
            </a:r>
            <a:r>
              <a:rPr lang="en-GB" dirty="0">
                <a:latin typeface="Calibri" panose="020F0502020204030204" pitchFamily="34" charset="0"/>
                <a:cs typeface="Calibri" panose="020F0502020204030204" pitchFamily="34" charset="0"/>
              </a:rPr>
              <a:t> Available: https://www.collinsdictionary.com/dictionary/english/strategy. Last accessed 21st October 2020.</a:t>
            </a:r>
          </a:p>
          <a:p>
            <a:endParaRPr lang="en-GB" dirty="0">
              <a:latin typeface="Calibri" panose="020F0502020204030204" pitchFamily="34" charset="0"/>
              <a:cs typeface="Calibri" panose="020F0502020204030204" pitchFamily="34" charset="0"/>
            </a:endParaRPr>
          </a:p>
          <a:p>
            <a:r>
              <a:rPr lang="en-GB" dirty="0">
                <a:latin typeface="Calibri" panose="020F0502020204030204" pitchFamily="34" charset="0"/>
                <a:cs typeface="Calibri" panose="020F0502020204030204" pitchFamily="34" charset="0"/>
              </a:rPr>
              <a:t>Management Study Guide. (2020). Strategic Management - Meaning and Important Concepts. Available: https://www.managementstudyguide.com/strategic-management.htm. Last accessed 21st October 2020.</a:t>
            </a:r>
          </a:p>
          <a:p>
            <a:endParaRPr lang="en-GB" dirty="0">
              <a:latin typeface="Calibri" panose="020F0502020204030204" pitchFamily="34" charset="0"/>
              <a:cs typeface="Calibri" panose="020F0502020204030204" pitchFamily="34" charset="0"/>
            </a:endParaRPr>
          </a:p>
          <a:p>
            <a:r>
              <a:rPr lang="en-GB" dirty="0">
                <a:latin typeface="Calibri" panose="020F0502020204030204" pitchFamily="34" charset="0"/>
                <a:cs typeface="Calibri" panose="020F0502020204030204" pitchFamily="34" charset="0"/>
              </a:rPr>
              <a:t>Amazon. (2020). Innovation. Available: https://www.aboutamazon.co.uk/innovation. Last accessed 8th October 2020.</a:t>
            </a:r>
          </a:p>
          <a:p>
            <a:endParaRPr lang="en-GB"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25825552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82B466F9-6A28-41CC-8E4B-02433D969420}"/>
              </a:ext>
            </a:extLst>
          </p:cNvPr>
          <p:cNvSpPr txBox="1">
            <a:spLocks/>
          </p:cNvSpPr>
          <p:nvPr/>
        </p:nvSpPr>
        <p:spPr>
          <a:xfrm>
            <a:off x="986725" y="629922"/>
            <a:ext cx="4923753" cy="1280890"/>
          </a:xfrm>
          <a:prstGeom prst="rect">
            <a:avLst/>
          </a:prstGeom>
        </p:spPr>
        <p:txBody>
          <a:bodyPr vert="horz" lIns="91440" tIns="45720" rIns="91440" bIns="45720" rtlCol="0" anchor="t">
            <a:normAutofit/>
          </a:bodyPr>
          <a:lstStyle>
            <a:lvl1pPr algn="l" defTabSz="457200" rtl="0" eaLnBrk="1" latinLnBrk="0" hangingPunct="1">
              <a:spcBef>
                <a:spcPct val="0"/>
              </a:spcBef>
              <a:buNone/>
              <a:defRPr sz="3600" kern="1200">
                <a:solidFill>
                  <a:schemeClr val="accent2">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GB" b="1" dirty="0"/>
              <a:t>References</a:t>
            </a:r>
          </a:p>
        </p:txBody>
      </p:sp>
      <p:sp>
        <p:nvSpPr>
          <p:cNvPr id="5" name="TextBox 4">
            <a:extLst>
              <a:ext uri="{FF2B5EF4-FFF2-40B4-BE49-F238E27FC236}">
                <a16:creationId xmlns:a16="http://schemas.microsoft.com/office/drawing/2014/main" id="{A3301701-61FB-4E39-AD0C-A17E4CD000B2}"/>
              </a:ext>
            </a:extLst>
          </p:cNvPr>
          <p:cNvSpPr txBox="1"/>
          <p:nvPr/>
        </p:nvSpPr>
        <p:spPr>
          <a:xfrm>
            <a:off x="381000" y="1530489"/>
            <a:ext cx="11430000" cy="5078313"/>
          </a:xfrm>
          <a:prstGeom prst="rect">
            <a:avLst/>
          </a:prstGeom>
          <a:noFill/>
        </p:spPr>
        <p:txBody>
          <a:bodyPr wrap="square" rtlCol="0">
            <a:spAutoFit/>
          </a:bodyPr>
          <a:lstStyle/>
          <a:p>
            <a:r>
              <a:rPr lang="en-GB" dirty="0" err="1">
                <a:latin typeface="Calibri" panose="020F0502020204030204" pitchFamily="34" charset="0"/>
                <a:cs typeface="Calibri" panose="020F0502020204030204" pitchFamily="34" charset="0"/>
              </a:rPr>
              <a:t>Bhasin</a:t>
            </a:r>
            <a:r>
              <a:rPr lang="en-GB" dirty="0">
                <a:latin typeface="Calibri" panose="020F0502020204030204" pitchFamily="34" charset="0"/>
                <a:cs typeface="Calibri" panose="020F0502020204030204" pitchFamily="34" charset="0"/>
              </a:rPr>
              <a:t> H. (17th April 2019). What is Bowman’s Strategy Clock? Available: https://www.marketing91.com/what-is-bowmans-strategy-clock/. Last accessed 9th October 2020.</a:t>
            </a:r>
          </a:p>
          <a:p>
            <a:endParaRPr lang="en-GB" dirty="0">
              <a:latin typeface="Calibri" panose="020F0502020204030204" pitchFamily="34" charset="0"/>
              <a:cs typeface="Calibri" panose="020F0502020204030204" pitchFamily="34" charset="0"/>
            </a:endParaRPr>
          </a:p>
          <a:p>
            <a:r>
              <a:rPr lang="en-GB" dirty="0">
                <a:latin typeface="Calibri" panose="020F0502020204030204" pitchFamily="34" charset="0"/>
                <a:cs typeface="Calibri" panose="020F0502020204030204" pitchFamily="34" charset="0"/>
              </a:rPr>
              <a:t>Ameen Z. (2020). Amazon SWOT Analysis: A Case Study to Find Your Competitive Edge. Available: https://www.canzmarketing.com/amazon-swot-analysis/. Last accessed 6th October 2020.</a:t>
            </a:r>
          </a:p>
          <a:p>
            <a:endParaRPr lang="en-GB" dirty="0">
              <a:latin typeface="Calibri" panose="020F0502020204030204" pitchFamily="34" charset="0"/>
              <a:cs typeface="Calibri" panose="020F0502020204030204" pitchFamily="34" charset="0"/>
            </a:endParaRPr>
          </a:p>
          <a:p>
            <a:r>
              <a:rPr lang="en-GB" dirty="0">
                <a:latin typeface="Calibri" panose="020F0502020204030204" pitchFamily="34" charset="0"/>
                <a:cs typeface="Calibri" panose="020F0502020204030204" pitchFamily="34" charset="0"/>
              </a:rPr>
              <a:t>Gunther M. (20th December 2012). Amazon's no show on sustainability. Available: https://www.theguardian.com/sustainable-business/amazon. Last accessed 8th October 2020.</a:t>
            </a:r>
          </a:p>
          <a:p>
            <a:endParaRPr lang="en-GB" dirty="0">
              <a:latin typeface="Calibri" panose="020F0502020204030204" pitchFamily="34" charset="0"/>
              <a:cs typeface="Calibri" panose="020F0502020204030204" pitchFamily="34" charset="0"/>
            </a:endParaRPr>
          </a:p>
          <a:p>
            <a:r>
              <a:rPr lang="en-GB" dirty="0">
                <a:latin typeface="Calibri" panose="020F0502020204030204" pitchFamily="34" charset="0"/>
                <a:cs typeface="Calibri" panose="020F0502020204030204" pitchFamily="34" charset="0"/>
              </a:rPr>
              <a:t>Greenspan R. (22nd June 2019). Amazon.com Inc. SWOT Analysis &amp; Recommendations. Available: http://panmore.com/amazon-com-inc-swot-analysis-recommendations. Last accessed 6th October 2020.</a:t>
            </a:r>
          </a:p>
          <a:p>
            <a:endParaRPr lang="en-GB" dirty="0">
              <a:latin typeface="Calibri" panose="020F0502020204030204" pitchFamily="34" charset="0"/>
              <a:cs typeface="Calibri" panose="020F0502020204030204" pitchFamily="34" charset="0"/>
            </a:endParaRPr>
          </a:p>
          <a:p>
            <a:r>
              <a:rPr lang="en-GB" dirty="0">
                <a:latin typeface="Calibri" panose="020F0502020204030204" pitchFamily="34" charset="0"/>
                <a:cs typeface="Calibri" panose="020F0502020204030204" pitchFamily="34" charset="0"/>
              </a:rPr>
              <a:t>Greenspan R. (20th May 2019). Amazon.com Inc. PESTEL/PESTLE Analysis, Recommendations. Available: http://panmore.com/amazon-com-inc-pestel-pestle-analysis-recommendations. Last accessed 5th October 2020.</a:t>
            </a:r>
          </a:p>
          <a:p>
            <a:endParaRPr lang="en-GB" dirty="0">
              <a:latin typeface="Calibri" panose="020F0502020204030204" pitchFamily="34" charset="0"/>
              <a:cs typeface="Calibri" panose="020F0502020204030204" pitchFamily="34" charset="0"/>
            </a:endParaRPr>
          </a:p>
          <a:p>
            <a:r>
              <a:rPr lang="en-GB" dirty="0" err="1">
                <a:latin typeface="Calibri" panose="020F0502020204030204" pitchFamily="34" charset="0"/>
                <a:cs typeface="Calibri" panose="020F0502020204030204" pitchFamily="34" charset="0"/>
              </a:rPr>
              <a:t>Frue</a:t>
            </a:r>
            <a:r>
              <a:rPr lang="en-GB" dirty="0">
                <a:latin typeface="Calibri" panose="020F0502020204030204" pitchFamily="34" charset="0"/>
                <a:cs typeface="Calibri" panose="020F0502020204030204" pitchFamily="34" charset="0"/>
              </a:rPr>
              <a:t> K. (29th May 2018). PEST Analysis Of E-Retail Leader Amazon. Available: https://pestleanalysis.com/pest-analysis-of-eretail-leader-amazon/. Last accessed 5th October 2020.</a:t>
            </a:r>
          </a:p>
          <a:p>
            <a:endParaRPr lang="en-GB"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42921496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84C2B307-A947-4B94-80F3-B8878BE53D2E}"/>
              </a:ext>
            </a:extLst>
          </p:cNvPr>
          <p:cNvSpPr txBox="1"/>
          <p:nvPr/>
        </p:nvSpPr>
        <p:spPr>
          <a:xfrm>
            <a:off x="485775" y="1310647"/>
            <a:ext cx="11220450" cy="5109091"/>
          </a:xfrm>
          <a:prstGeom prst="rect">
            <a:avLst/>
          </a:prstGeom>
          <a:noFill/>
        </p:spPr>
        <p:txBody>
          <a:bodyPr wrap="square" rtlCol="0">
            <a:spAutoFit/>
          </a:bodyPr>
          <a:lstStyle/>
          <a:p>
            <a:r>
              <a:rPr lang="en-GB" sz="2000" dirty="0">
                <a:latin typeface="Calibri" panose="020F0502020204030204" pitchFamily="34" charset="0"/>
                <a:cs typeface="Calibri" panose="020F0502020204030204" pitchFamily="34" charset="0"/>
              </a:rPr>
              <a:t>Hearn B. (September 2019). What’s in Store for Walmart Private Label Brands? Available: https://www.channeladvisor.com/blog/marketplaces/whats-in-store-for-walmart-private-label-brands/. Last accessed 23rd October 2020.</a:t>
            </a:r>
          </a:p>
          <a:p>
            <a:endParaRPr lang="en-GB" sz="2000" dirty="0">
              <a:latin typeface="Calibri" panose="020F0502020204030204" pitchFamily="34" charset="0"/>
              <a:cs typeface="Calibri" panose="020F0502020204030204" pitchFamily="34" charset="0"/>
            </a:endParaRPr>
          </a:p>
          <a:p>
            <a:r>
              <a:rPr lang="en-GB" sz="2000" dirty="0" err="1">
                <a:latin typeface="Calibri" panose="020F0502020204030204" pitchFamily="34" charset="0"/>
                <a:cs typeface="Calibri" panose="020F0502020204030204" pitchFamily="34" charset="0"/>
              </a:rPr>
              <a:t>Dudovskiy</a:t>
            </a:r>
            <a:r>
              <a:rPr lang="en-GB" sz="2000" dirty="0">
                <a:latin typeface="Calibri" panose="020F0502020204030204" pitchFamily="34" charset="0"/>
                <a:cs typeface="Calibri" panose="020F0502020204030204" pitchFamily="34" charset="0"/>
              </a:rPr>
              <a:t> J. (27th March 2020). Amazon PESTEL Analysis. Available: https://research-methodology.net/amazon-pestel-analysis-2/. Last accessed 5th October 2020.</a:t>
            </a:r>
          </a:p>
          <a:p>
            <a:endParaRPr lang="en-GB" sz="2000" dirty="0">
              <a:latin typeface="Calibri" panose="020F0502020204030204" pitchFamily="34" charset="0"/>
              <a:cs typeface="Calibri" panose="020F0502020204030204" pitchFamily="34" charset="0"/>
            </a:endParaRPr>
          </a:p>
          <a:p>
            <a:r>
              <a:rPr lang="en-GB" sz="2000" dirty="0">
                <a:latin typeface="Calibri" panose="020F0502020204030204" pitchFamily="34" charset="0"/>
                <a:cs typeface="Calibri" panose="020F0502020204030204" pitchFamily="34" charset="0"/>
              </a:rPr>
              <a:t>Bowman C, Faulkner D. (1996). Bowman’s Strategic Clock: Give Your Product the Market Position it deserves. Available: https://bstrategyhub.com/bowmans-strategic-clock-give-your-product-the-market-position-it-deserves/. Last accessed 10th October 2020.</a:t>
            </a:r>
          </a:p>
          <a:p>
            <a:endParaRPr lang="en-GB" sz="2000" dirty="0">
              <a:latin typeface="Calibri" panose="020F0502020204030204" pitchFamily="34" charset="0"/>
              <a:cs typeface="Calibri" panose="020F0502020204030204" pitchFamily="34" charset="0"/>
            </a:endParaRPr>
          </a:p>
          <a:p>
            <a:r>
              <a:rPr lang="en-GB" sz="2000" dirty="0">
                <a:latin typeface="Calibri" panose="020F0502020204030204" pitchFamily="34" charset="0"/>
                <a:cs typeface="Calibri" panose="020F0502020204030204" pitchFamily="34" charset="0"/>
              </a:rPr>
              <a:t>Morgan B. (August 2019). 7 Ways Amazon and Walmart Compete -A Look at The Numbers. Available: https://www.forbes.com/sites/blakemorgan/2019/08/21/amazon-versus-walmart-goliath-versus-goliath/. Last accessed 24th October 2020.</a:t>
            </a:r>
          </a:p>
          <a:p>
            <a:endParaRPr lang="en-GB" sz="2000" dirty="0">
              <a:latin typeface="Calibri" panose="020F0502020204030204" pitchFamily="34" charset="0"/>
              <a:cs typeface="Calibri" panose="020F0502020204030204" pitchFamily="34" charset="0"/>
            </a:endParaRPr>
          </a:p>
          <a:p>
            <a:endParaRPr lang="en-GB" dirty="0"/>
          </a:p>
        </p:txBody>
      </p:sp>
      <p:sp>
        <p:nvSpPr>
          <p:cNvPr id="5" name="Title 1">
            <a:extLst>
              <a:ext uri="{FF2B5EF4-FFF2-40B4-BE49-F238E27FC236}">
                <a16:creationId xmlns:a16="http://schemas.microsoft.com/office/drawing/2014/main" id="{2507E866-D142-4F5A-B0A7-4C300A3C0248}"/>
              </a:ext>
            </a:extLst>
          </p:cNvPr>
          <p:cNvSpPr txBox="1">
            <a:spLocks/>
          </p:cNvSpPr>
          <p:nvPr/>
        </p:nvSpPr>
        <p:spPr>
          <a:xfrm>
            <a:off x="986725" y="629922"/>
            <a:ext cx="4923753" cy="1280890"/>
          </a:xfrm>
          <a:prstGeom prst="rect">
            <a:avLst/>
          </a:prstGeom>
        </p:spPr>
        <p:txBody>
          <a:bodyPr vert="horz" lIns="91440" tIns="45720" rIns="91440" bIns="45720" rtlCol="0" anchor="t">
            <a:normAutofit/>
          </a:bodyPr>
          <a:lstStyle>
            <a:lvl1pPr algn="l" defTabSz="457200" rtl="0" eaLnBrk="1" latinLnBrk="0" hangingPunct="1">
              <a:spcBef>
                <a:spcPct val="0"/>
              </a:spcBef>
              <a:buNone/>
              <a:defRPr sz="3600" kern="1200">
                <a:solidFill>
                  <a:schemeClr val="accent2">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GB" b="1" dirty="0"/>
              <a:t>References</a:t>
            </a:r>
          </a:p>
        </p:txBody>
      </p:sp>
    </p:spTree>
    <p:extLst>
      <p:ext uri="{BB962C8B-B14F-4D97-AF65-F5344CB8AC3E}">
        <p14:creationId xmlns:p14="http://schemas.microsoft.com/office/powerpoint/2010/main" val="4178715578"/>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2E5369"/>
      </a:dk2>
      <a:lt2>
        <a:srgbClr val="CFE2E7"/>
      </a:lt2>
      <a:accent1>
        <a:srgbClr val="353535"/>
      </a:accent1>
      <a:accent2>
        <a:srgbClr val="31B4E6"/>
      </a:accent2>
      <a:accent3>
        <a:srgbClr val="265991"/>
      </a:accent3>
      <a:accent4>
        <a:srgbClr val="7E40CC"/>
      </a:accent4>
      <a:accent5>
        <a:srgbClr val="B927E9"/>
      </a:accent5>
      <a:accent6>
        <a:srgbClr val="E833BF"/>
      </a:accent6>
      <a:hlink>
        <a:srgbClr val="2DA0F1"/>
      </a:hlink>
      <a:folHlink>
        <a:srgbClr val="7ED1E6"/>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4F34B87B-9C7A-41AE-A6CB-48536223DFF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4488</TotalTime>
  <Words>5109</Words>
  <Application>Microsoft Office PowerPoint</Application>
  <PresentationFormat>Widescreen</PresentationFormat>
  <Paragraphs>226</Paragraphs>
  <Slides>14</Slides>
  <Notes>11</Notes>
  <HiddenSlides>0</HiddenSlides>
  <MMClips>11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Calibri</vt:lpstr>
      <vt:lpstr>Century Gothic</vt:lpstr>
      <vt:lpstr>Wingdings 3</vt:lpstr>
      <vt:lpstr>Wisp</vt:lpstr>
      <vt:lpstr>Assignment 2 – New proposed strategy based upon sustainable principles for Amazon</vt:lpstr>
      <vt:lpstr>Definition of strategy and strategic management </vt:lpstr>
      <vt:lpstr>Amazon Overview </vt:lpstr>
      <vt:lpstr>Porter’s Five Forces </vt:lpstr>
      <vt:lpstr>Bowman’s Strategic Clock</vt:lpstr>
      <vt:lpstr>PowerPoint Presentation</vt:lpstr>
      <vt:lpstr>PESTLE Analysis </vt:lpstr>
      <vt:lpstr>PESTLE Analysis </vt:lpstr>
      <vt:lpstr>Stakeholder Analysis </vt:lpstr>
      <vt:lpstr>PowerPoint Presentation</vt:lpstr>
      <vt:lpstr>PowerPoint Presentation</vt:lpstr>
      <vt:lpstr>References</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Assignment 2 – New proposed strategy based upon sustainable principles for Amazon</dc:title>
  <dc:creator>User</dc:creator>
  <cp:lastModifiedBy>User</cp:lastModifiedBy>
  <cp:revision>34</cp:revision>
  <dcterms:created xsi:type="dcterms:W3CDTF">2020-10-21T09:59:14Z</dcterms:created>
  <dcterms:modified xsi:type="dcterms:W3CDTF">2020-10-26T12:03:36Z</dcterms:modified>
</cp:coreProperties>
</file>