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8" r:id="rId2"/>
    <p:sldId id="256" r:id="rId3"/>
    <p:sldId id="257" r:id="rId4"/>
    <p:sldId id="258" r:id="rId5"/>
    <p:sldId id="259" r:id="rId6"/>
    <p:sldId id="260" r:id="rId7"/>
    <p:sldId id="261" r:id="rId8"/>
    <p:sldId id="267" r:id="rId9"/>
    <p:sldId id="262" r:id="rId10"/>
    <p:sldId id="263" r:id="rId11"/>
    <p:sldId id="264"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04918D-2AFA-4ECF-586D-47018372E872}" v="8" dt="2026-02-07T18:08:13.1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59" d="100"/>
          <a:sy n="59" d="100"/>
        </p:scale>
        <p:origin x="77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1080C-C0AD-412C-B41F-AA70089F2076}" type="datetimeFigureOut">
              <a:t>2/14/2026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487B38-99EB-4763-AC21-B9197DE365BD}" type="slidenum">
              <a:t>‹#›</a:t>
            </a:fld>
            <a:endParaRPr lang="en-US"/>
          </a:p>
        </p:txBody>
      </p:sp>
    </p:spTree>
    <p:extLst>
      <p:ext uri="{BB962C8B-B14F-4D97-AF65-F5344CB8AC3E}">
        <p14:creationId xmlns:p14="http://schemas.microsoft.com/office/powerpoint/2010/main" val="30514066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Jenny is a 16 year old girl who in the past 5 years is the one to assume an adult role since the demise of her father. She has a mother with dementia which takes them long before reaching their destination and Jenny has been given the responsibility of being the main caregiver. The case creates the concern which introduces the challenge of young carers, and we will adopt the Attachment Theory of Bowlby to actualize the potential of how the circumstances might have contributed to the psychological development of Jenny, namely her attachment style (Epstein, 2023).</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487B38-99EB-4763-AC21-B9197DE365BD}" type="slidenum">
              <a:t>3</a:t>
            </a:fld>
            <a:endParaRPr lang="en-US"/>
          </a:p>
        </p:txBody>
      </p:sp>
    </p:spTree>
    <p:extLst>
      <p:ext uri="{BB962C8B-B14F-4D97-AF65-F5344CB8AC3E}">
        <p14:creationId xmlns:p14="http://schemas.microsoft.com/office/powerpoint/2010/main" val="9963711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his Attachment Theory, Bowlby views the attachments as being biologically programmed in human beings to develop attachments particularly with the primary caregiver. The monotropy concept identifies some important functions of primary attachment figure (who is predominantly mother in it) in a child development. Internal Working Model (IWM) is developed according to the preliminary interaction (Schimmenti, 2022).</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487B38-99EB-4763-AC21-B9197DE365BD}" type="slidenum">
              <a:t>4</a:t>
            </a:fld>
            <a:endParaRPr lang="en-US"/>
          </a:p>
        </p:txBody>
      </p:sp>
    </p:spTree>
    <p:extLst>
      <p:ext uri="{BB962C8B-B14F-4D97-AF65-F5344CB8AC3E}">
        <p14:creationId xmlns:p14="http://schemas.microsoft.com/office/powerpoint/2010/main" val="18925249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According to Bowlby, the stages of attachment exist. To begin with, during pre-attachment stage, the infant fails to exhibit an attachment to a specific caregiver and is sensitive to all the caregivers. The child is also at the attachment in making stage as he or she grows and in it, he or she begins to exhibit preference to his or her primary caregiver. A clear-cut attachment is then formed in 6-8 months, which includes separation anxiety among the child. Now 18-24 months old and children are now able to reciprocate relationship wherein they will understand that other people also have needs and thoughts (Bergen, 2022).</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487B38-99EB-4763-AC21-B9197DE365BD}" type="slidenum">
              <a:t>5</a:t>
            </a:fld>
            <a:endParaRPr lang="en-US"/>
          </a:p>
        </p:txBody>
      </p:sp>
    </p:spTree>
    <p:extLst>
      <p:ext uri="{BB962C8B-B14F-4D97-AF65-F5344CB8AC3E}">
        <p14:creationId xmlns:p14="http://schemas.microsoft.com/office/powerpoint/2010/main" val="391762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Jenny might have experienced a secure attachment of both parents and her father as well did she die before the attachment. However, the circumstances have alarmed when he had died, and Jenny became the primary carer of her mother. This parenting disturbed the natural development of the adolescent as Jenny was thrown into the role of an adult parenting that might have an even more significant impact on her attachment style. According to the theory developed by Bowlby, it would have pointed out that Jenny may be an anxious-preoccupied individual since she would have excess emotional control and protection at the hands of others.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487B38-99EB-4763-AC21-B9197DE365BD}" type="slidenum">
              <a:t>6</a:t>
            </a:fld>
            <a:endParaRPr lang="en-US"/>
          </a:p>
        </p:txBody>
      </p:sp>
    </p:spTree>
    <p:extLst>
      <p:ext uri="{BB962C8B-B14F-4D97-AF65-F5344CB8AC3E}">
        <p14:creationId xmlns:p14="http://schemas.microsoft.com/office/powerpoint/2010/main" val="5645606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history of attachment that occurred particularly after the death of her father could be the difference that occurred with the development of Jenny. Bowlby suggested an Internal Working Model (IWM) that made Jenny perceive relationships as being inconsistent or too demanding (Santaguida and Bergamasco, 2023). The experiences of weak attachment during her formative years might have dragged Jenny back to achieving adolescence. The possible source of the development of anxiety and isolation, which result in her inability to create peer relationships, is the emotional difficulty she experiences when working as a caregiver and the emotional load that she must address and mention bringing up her mother.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487B38-99EB-4763-AC21-B9197DE365BD}" type="slidenum">
              <a:t>7</a:t>
            </a:fld>
            <a:endParaRPr lang="en-US"/>
          </a:p>
        </p:txBody>
      </p:sp>
    </p:spTree>
    <p:extLst>
      <p:ext uri="{BB962C8B-B14F-4D97-AF65-F5344CB8AC3E}">
        <p14:creationId xmlns:p14="http://schemas.microsoft.com/office/powerpoint/2010/main" val="832928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was the interaction of the nature and nurture that led to the development of Jenny. Cortisol, which is higher at the biological level, is a result of long-term caregiving stress and influences emotional regulation as well as causes her to be susceptible to anxiety and depression. On the environmental level, there is the increasing insecurity of her attachment system due to the influence of long-term care giving, the loss of parents and non-socialization. Bowlby was adamant about the fact that an experience between the biological impulses on the one hand to the personal experience of care on the other hand create the concept of attachment thus both of the dimensions are critical in explaining the emotional path that Jenny takes.</a:t>
            </a:r>
          </a:p>
        </p:txBody>
      </p:sp>
      <p:sp>
        <p:nvSpPr>
          <p:cNvPr id="4" name="Slide Number Placeholder 3"/>
          <p:cNvSpPr>
            <a:spLocks noGrp="1"/>
          </p:cNvSpPr>
          <p:nvPr>
            <p:ph type="sldNum" sz="quarter" idx="10"/>
          </p:nvPr>
        </p:nvSpPr>
        <p:spPr/>
        <p:txBody>
          <a:bodyPr/>
          <a:lstStyle/>
          <a:p>
            <a:fld id="{81487B38-99EB-4763-AC21-B9197DE365BD}" type="slidenum">
              <a:rPr lang="en-GB" smtClean="0"/>
              <a:t>8</a:t>
            </a:fld>
            <a:endParaRPr lang="en-GB"/>
          </a:p>
        </p:txBody>
      </p:sp>
    </p:spTree>
    <p:extLst>
      <p:ext uri="{BB962C8B-B14F-4D97-AF65-F5344CB8AC3E}">
        <p14:creationId xmlns:p14="http://schemas.microsoft.com/office/powerpoint/2010/main" val="2665515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chronic stress outlined by the caregiving could have its impact on Jenny in biological development of the conditions that the stress may produce. Excess cortisol in the years results in the possibility of brain development which is particularly influenced in areas of memory, emotion regulation and attachment (Jarvis, 2020). In addition, Jenny can have some genetic disposition which causes anxiety or depression and this could be aggravated by her nurturing environment.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487B38-99EB-4763-AC21-B9197DE365BD}" type="slidenum">
              <a:t>9</a:t>
            </a:fld>
            <a:endParaRPr lang="en-US"/>
          </a:p>
        </p:txBody>
      </p:sp>
    </p:spTree>
    <p:extLst>
      <p:ext uri="{BB962C8B-B14F-4D97-AF65-F5344CB8AC3E}">
        <p14:creationId xmlns:p14="http://schemas.microsoft.com/office/powerpoint/2010/main" val="29525091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keep Jenny alive, mental health services should be used like counseling to enable Jenny cope with the emotional weight of care giving and acquire resiliency. Perhaps, it is beneficial to foster the growth of secondary attachments such as attachment to mentors or family members as this would enable Jenny to grow emotionally stable as she needs (Robertson and Zhang, 2023). It would have youth carers programs and respite care which would ease part of the physical and emotional burden. Accommodation type of inclusion in school would allow Jenny to focus on her development.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487B38-99EB-4763-AC21-B9197DE365BD}" type="slidenum">
              <a:t>10</a:t>
            </a:fld>
            <a:endParaRPr lang="en-US"/>
          </a:p>
        </p:txBody>
      </p:sp>
    </p:spTree>
    <p:extLst>
      <p:ext uri="{BB962C8B-B14F-4D97-AF65-F5344CB8AC3E}">
        <p14:creationId xmlns:p14="http://schemas.microsoft.com/office/powerpoint/2010/main" val="42383896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Although the Attachment Theory formulated by Bowlby is one of the fundamental theories used to explain the development and impacts of attachment books, it is full of flaws. Maybe because the theory is centered on mother child dyad, there is no total coverage of other care giving situations as it was in the case of Jenny and the mother (Groh, Patrick and Liu, 2025).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487B38-99EB-4763-AC21-B9197DE365BD}" type="slidenum">
              <a:t>11</a:t>
            </a:fld>
            <a:endParaRPr lang="en-US"/>
          </a:p>
        </p:txBody>
      </p:sp>
    </p:spTree>
    <p:extLst>
      <p:ext uri="{BB962C8B-B14F-4D97-AF65-F5344CB8AC3E}">
        <p14:creationId xmlns:p14="http://schemas.microsoft.com/office/powerpoint/2010/main" val="1859726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the Attachment Theory provided by Bowlby provides a priceless insight into the development of Jenny, namely, the explanation of the impact of insecure attachment due to loss and the role of caregiving on the emotional and social well-being of Jenny. The multi-agency strategy should be applied to Jenny, which must be based on mental health, relationships with peers, and practical care support.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487B38-99EB-4763-AC21-B9197DE365BD}" type="slidenum">
              <a:t>12</a:t>
            </a:fld>
            <a:endParaRPr lang="en-US"/>
          </a:p>
        </p:txBody>
      </p:sp>
    </p:spTree>
    <p:extLst>
      <p:ext uri="{BB962C8B-B14F-4D97-AF65-F5344CB8AC3E}">
        <p14:creationId xmlns:p14="http://schemas.microsoft.com/office/powerpoint/2010/main" val="16534132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80/09575146.2020.1764507" TargetMode="External"/><Relationship Id="rId13" Type="http://schemas.openxmlformats.org/officeDocument/2006/relationships/hyperlink" Target="https://doi.org/10.1017/s0954579422000293" TargetMode="External"/><Relationship Id="rId3" Type="http://schemas.openxmlformats.org/officeDocument/2006/relationships/hyperlink" Target="https://doi.org/10.4324/9781003288077-11" TargetMode="External"/><Relationship Id="rId7" Type="http://schemas.openxmlformats.org/officeDocument/2006/relationships/hyperlink" Target="https://doi.org/10.4337/9781035309269.00011" TargetMode="External"/><Relationship Id="rId12" Type="http://schemas.openxmlformats.org/officeDocument/2006/relationships/hyperlink" Target="https://books.google.com/books" TargetMode="External"/><Relationship Id="rId2" Type="http://schemas.openxmlformats.org/officeDocument/2006/relationships/hyperlink" Target="https://doi.org/10.1038/s41380-021-01224-9" TargetMode="External"/><Relationship Id="rId1" Type="http://schemas.openxmlformats.org/officeDocument/2006/relationships/slideLayout" Target="../slideLayouts/slideLayout2.xml"/><Relationship Id="rId6" Type="http://schemas.openxmlformats.org/officeDocument/2006/relationships/hyperlink" Target="https://doi.org/10.4324/9781003027768-8" TargetMode="External"/><Relationship Id="rId11" Type="http://schemas.openxmlformats.org/officeDocument/2006/relationships/hyperlink" Target="https://doi.org/10.1007/978-3-031-28719-0_13" TargetMode="External"/><Relationship Id="rId5" Type="http://schemas.openxmlformats.org/officeDocument/2006/relationships/hyperlink" Target="https://doi.org/10.1080/13603116.2019.1625564" TargetMode="External"/><Relationship Id="rId10" Type="http://schemas.openxmlformats.org/officeDocument/2006/relationships/hyperlink" Target="https://doi.org/10.1007/s10869-023-09914-7" TargetMode="External"/><Relationship Id="rId4" Type="http://schemas.openxmlformats.org/officeDocument/2006/relationships/hyperlink" Target="https://doi.org/10.1177/00048674221114597" TargetMode="External"/><Relationship Id="rId9" Type="http://schemas.openxmlformats.org/officeDocument/2006/relationships/hyperlink" Target="https://doi.org/10.1177/0033294124122668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D05AF90-7F70-26F4-AEF2-FF938D22B6FA}"/>
              </a:ext>
            </a:extLst>
          </p:cNvPr>
          <p:cNvSpPr txBox="1"/>
          <p:nvPr/>
        </p:nvSpPr>
        <p:spPr>
          <a:xfrm>
            <a:off x="685800" y="1643743"/>
            <a:ext cx="11146971" cy="2677656"/>
          </a:xfrm>
          <a:prstGeom prst="rect">
            <a:avLst/>
          </a:prstGeom>
          <a:noFill/>
        </p:spPr>
        <p:txBody>
          <a:bodyPr wrap="square" rtlCol="0">
            <a:spAutoFit/>
          </a:bodyPr>
          <a:lstStyle/>
          <a:p>
            <a:r>
              <a:rPr lang="en-GB" sz="2800" b="1" dirty="0" err="1">
                <a:latin typeface="Times New Roman" panose="02020603050405020304" pitchFamily="18" charset="0"/>
                <a:cs typeface="Times New Roman" panose="02020603050405020304" pitchFamily="18" charset="0"/>
              </a:rPr>
              <a:t>Shakilla</a:t>
            </a:r>
            <a:r>
              <a:rPr lang="en-GB" sz="2800" b="1">
                <a:latin typeface="Times New Roman" panose="02020603050405020304" pitchFamily="18" charset="0"/>
                <a:cs typeface="Times New Roman" panose="02020603050405020304" pitchFamily="18" charset="0"/>
              </a:rPr>
              <a:t> Naz (2441135)</a:t>
            </a:r>
            <a:endParaRPr lang="en-GB" sz="2800" b="1" dirty="0">
              <a:latin typeface="Times New Roman" panose="02020603050405020304" pitchFamily="18" charset="0"/>
              <a:cs typeface="Times New Roman" panose="02020603050405020304" pitchFamily="18" charset="0"/>
            </a:endParaRPr>
          </a:p>
          <a:p>
            <a:r>
              <a:rPr lang="en-GB" sz="2800" b="1" dirty="0">
                <a:latin typeface="Times New Roman" panose="02020603050405020304" pitchFamily="18" charset="0"/>
                <a:cs typeface="Times New Roman" panose="02020603050405020304" pitchFamily="18" charset="0"/>
              </a:rPr>
              <a:t>Programme</a:t>
            </a:r>
            <a:r>
              <a:rPr lang="en-GB" sz="2800" dirty="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ea typeface="Arial" panose="020B0604020202020204" pitchFamily="34" charset="0"/>
                <a:cs typeface="Times New Roman" panose="02020603050405020304" pitchFamily="18" charset="0"/>
              </a:rPr>
              <a:t>Certificate</a:t>
            </a:r>
            <a:r>
              <a:rPr lang="en-US" sz="2800" spc="-25" dirty="0">
                <a:latin typeface="Times New Roman" panose="02020603050405020304" pitchFamily="18" charset="0"/>
                <a:ea typeface="Arial" panose="020B0604020202020204" pitchFamily="34" charset="0"/>
                <a:cs typeface="Times New Roman" panose="02020603050405020304" pitchFamily="18" charset="0"/>
              </a:rPr>
              <a:t> </a:t>
            </a:r>
            <a:r>
              <a:rPr lang="en-US" sz="2800" dirty="0">
                <a:latin typeface="Times New Roman" panose="02020603050405020304" pitchFamily="18" charset="0"/>
                <a:ea typeface="Arial" panose="020B0604020202020204" pitchFamily="34" charset="0"/>
                <a:cs typeface="Times New Roman" panose="02020603050405020304" pitchFamily="18" charset="0"/>
              </a:rPr>
              <a:t>of</a:t>
            </a:r>
            <a:r>
              <a:rPr lang="en-US" sz="2800" spc="-15" dirty="0">
                <a:latin typeface="Times New Roman" panose="02020603050405020304" pitchFamily="18" charset="0"/>
                <a:ea typeface="Arial" panose="020B0604020202020204" pitchFamily="34" charset="0"/>
                <a:cs typeface="Times New Roman" panose="02020603050405020304" pitchFamily="18" charset="0"/>
              </a:rPr>
              <a:t> </a:t>
            </a:r>
            <a:r>
              <a:rPr lang="en-US" sz="2800" dirty="0">
                <a:latin typeface="Times New Roman" panose="02020603050405020304" pitchFamily="18" charset="0"/>
                <a:ea typeface="Arial" panose="020B0604020202020204" pitchFamily="34" charset="0"/>
                <a:cs typeface="Times New Roman" panose="02020603050405020304" pitchFamily="18" charset="0"/>
              </a:rPr>
              <a:t>Higher</a:t>
            </a:r>
            <a:r>
              <a:rPr lang="en-US" sz="2800" spc="-15" dirty="0">
                <a:latin typeface="Times New Roman" panose="02020603050405020304" pitchFamily="18" charset="0"/>
                <a:ea typeface="Arial" panose="020B0604020202020204" pitchFamily="34" charset="0"/>
                <a:cs typeface="Times New Roman" panose="02020603050405020304" pitchFamily="18" charset="0"/>
              </a:rPr>
              <a:t> </a:t>
            </a:r>
            <a:r>
              <a:rPr lang="en-US" sz="2800" dirty="0">
                <a:latin typeface="Times New Roman" panose="02020603050405020304" pitchFamily="18" charset="0"/>
                <a:ea typeface="Arial" panose="020B0604020202020204" pitchFamily="34" charset="0"/>
                <a:cs typeface="Times New Roman" panose="02020603050405020304" pitchFamily="18" charset="0"/>
              </a:rPr>
              <a:t>Education</a:t>
            </a:r>
            <a:r>
              <a:rPr lang="en-US" sz="2800" spc="-35" dirty="0">
                <a:latin typeface="Times New Roman" panose="02020603050405020304" pitchFamily="18" charset="0"/>
                <a:ea typeface="Arial" panose="020B0604020202020204" pitchFamily="34" charset="0"/>
                <a:cs typeface="Times New Roman" panose="02020603050405020304" pitchFamily="18" charset="0"/>
              </a:rPr>
              <a:t> </a:t>
            </a:r>
            <a:r>
              <a:rPr lang="en-US" sz="2800" dirty="0">
                <a:latin typeface="Times New Roman" panose="02020603050405020304" pitchFamily="18" charset="0"/>
                <a:ea typeface="Arial" panose="020B0604020202020204" pitchFamily="34" charset="0"/>
                <a:cs typeface="Times New Roman" panose="02020603050405020304" pitchFamily="18" charset="0"/>
              </a:rPr>
              <a:t>in</a:t>
            </a:r>
            <a:r>
              <a:rPr lang="en-US" sz="2800" spc="-30" dirty="0">
                <a:latin typeface="Times New Roman" panose="02020603050405020304" pitchFamily="18" charset="0"/>
                <a:ea typeface="Arial" panose="020B0604020202020204" pitchFamily="34" charset="0"/>
                <a:cs typeface="Times New Roman" panose="02020603050405020304" pitchFamily="18" charset="0"/>
              </a:rPr>
              <a:t> </a:t>
            </a:r>
            <a:r>
              <a:rPr lang="en-US" sz="2800" dirty="0">
                <a:latin typeface="Times New Roman" panose="02020603050405020304" pitchFamily="18" charset="0"/>
                <a:ea typeface="Arial" panose="020B0604020202020204" pitchFamily="34" charset="0"/>
                <a:cs typeface="Times New Roman" panose="02020603050405020304" pitchFamily="18" charset="0"/>
              </a:rPr>
              <a:t>Health</a:t>
            </a:r>
            <a:r>
              <a:rPr lang="en-US" sz="2800" spc="-30" dirty="0">
                <a:latin typeface="Times New Roman" panose="02020603050405020304" pitchFamily="18" charset="0"/>
                <a:ea typeface="Arial" panose="020B0604020202020204" pitchFamily="34" charset="0"/>
                <a:cs typeface="Times New Roman" panose="02020603050405020304" pitchFamily="18" charset="0"/>
              </a:rPr>
              <a:t> </a:t>
            </a:r>
            <a:r>
              <a:rPr lang="en-US" sz="2800" dirty="0">
                <a:latin typeface="Times New Roman" panose="02020603050405020304" pitchFamily="18" charset="0"/>
                <a:ea typeface="Arial" panose="020B0604020202020204" pitchFamily="34" charset="0"/>
                <a:cs typeface="Times New Roman" panose="02020603050405020304" pitchFamily="18" charset="0"/>
              </a:rPr>
              <a:t>and</a:t>
            </a:r>
            <a:r>
              <a:rPr lang="en-US" sz="2800" spc="-25" dirty="0">
                <a:latin typeface="Times New Roman" panose="02020603050405020304" pitchFamily="18" charset="0"/>
                <a:ea typeface="Arial" panose="020B0604020202020204" pitchFamily="34" charset="0"/>
                <a:cs typeface="Times New Roman" panose="02020603050405020304" pitchFamily="18" charset="0"/>
              </a:rPr>
              <a:t> </a:t>
            </a:r>
            <a:r>
              <a:rPr lang="en-US" sz="2800" dirty="0">
                <a:latin typeface="Times New Roman" panose="02020603050405020304" pitchFamily="18" charset="0"/>
                <a:ea typeface="Arial" panose="020B0604020202020204" pitchFamily="34" charset="0"/>
                <a:cs typeface="Times New Roman" panose="02020603050405020304" pitchFamily="18" charset="0"/>
              </a:rPr>
              <a:t>Social</a:t>
            </a:r>
            <a:r>
              <a:rPr lang="en-US" sz="2800" spc="-25" dirty="0">
                <a:latin typeface="Times New Roman" panose="02020603050405020304" pitchFamily="18" charset="0"/>
                <a:ea typeface="Arial" panose="020B0604020202020204" pitchFamily="34" charset="0"/>
                <a:cs typeface="Times New Roman" panose="02020603050405020304" pitchFamily="18" charset="0"/>
              </a:rPr>
              <a:t> </a:t>
            </a:r>
            <a:r>
              <a:rPr lang="en-US" sz="2800" spc="-20" dirty="0">
                <a:latin typeface="Times New Roman" panose="02020603050405020304" pitchFamily="18" charset="0"/>
                <a:ea typeface="Arial" panose="020B0604020202020204" pitchFamily="34" charset="0"/>
                <a:cs typeface="Times New Roman" panose="02020603050405020304" pitchFamily="18" charset="0"/>
              </a:rPr>
              <a:t>Care</a:t>
            </a:r>
            <a:endParaRPr lang="en-GB" sz="2800" dirty="0">
              <a:latin typeface="Times New Roman" panose="02020603050405020304" pitchFamily="18" charset="0"/>
              <a:ea typeface="Arial" panose="020B0604020202020204" pitchFamily="34" charset="0"/>
              <a:cs typeface="Times New Roman" panose="02020603050405020304" pitchFamily="18" charset="0"/>
            </a:endParaRPr>
          </a:p>
          <a:p>
            <a:r>
              <a:rPr lang="en-GB" sz="2800" b="1" dirty="0">
                <a:latin typeface="Times New Roman" panose="02020603050405020304" pitchFamily="18" charset="0"/>
                <a:cs typeface="Times New Roman" panose="02020603050405020304" pitchFamily="18" charset="0"/>
              </a:rPr>
              <a:t>Module</a:t>
            </a:r>
            <a:r>
              <a:rPr lang="en-GB" sz="2800" dirty="0">
                <a:latin typeface="Times New Roman" panose="02020603050405020304" pitchFamily="18" charset="0"/>
                <a:cs typeface="Times New Roman" panose="02020603050405020304" pitchFamily="18" charset="0"/>
              </a:rPr>
              <a:t>: Psychology in Health and Social Care</a:t>
            </a:r>
          </a:p>
          <a:p>
            <a:r>
              <a:rPr lang="en-GB" sz="2800" b="1" dirty="0">
                <a:latin typeface="Times New Roman" panose="02020603050405020304" pitchFamily="18" charset="0"/>
                <a:cs typeface="Times New Roman" panose="02020603050405020304" pitchFamily="18" charset="0"/>
              </a:rPr>
              <a:t>Module Code</a:t>
            </a:r>
            <a:r>
              <a:rPr lang="en-GB" sz="2800" dirty="0">
                <a:latin typeface="Times New Roman" panose="02020603050405020304" pitchFamily="18" charset="0"/>
                <a:cs typeface="Times New Roman" panose="02020603050405020304" pitchFamily="18" charset="0"/>
              </a:rPr>
              <a:t>: LCHS4010</a:t>
            </a:r>
          </a:p>
          <a:p>
            <a:r>
              <a:rPr lang="en-GB" sz="2800" b="1" dirty="0">
                <a:latin typeface="Times New Roman" panose="02020603050405020304" pitchFamily="18" charset="0"/>
                <a:cs typeface="Times New Roman" panose="02020603050405020304" pitchFamily="18" charset="0"/>
              </a:rPr>
              <a:t>Module Lead</a:t>
            </a:r>
            <a:r>
              <a:rPr lang="en-GB" sz="2800" dirty="0">
                <a:latin typeface="Times New Roman" panose="02020603050405020304" pitchFamily="18" charset="0"/>
                <a:cs typeface="Times New Roman" panose="02020603050405020304" pitchFamily="18" charset="0"/>
              </a:rPr>
              <a:t>: Helen Parsons</a:t>
            </a:r>
          </a:p>
          <a:p>
            <a:r>
              <a:rPr lang="en-GB" sz="2800" b="1" dirty="0">
                <a:latin typeface="Times New Roman" panose="02020603050405020304" pitchFamily="18" charset="0"/>
                <a:cs typeface="Times New Roman" panose="02020603050405020304" pitchFamily="18" charset="0"/>
              </a:rPr>
              <a:t>Assignment Title</a:t>
            </a:r>
            <a:r>
              <a:rPr lang="en-GB" sz="2800" dirty="0">
                <a:latin typeface="Times New Roman" panose="02020603050405020304" pitchFamily="18" charset="0"/>
                <a:cs typeface="Times New Roman" panose="02020603050405020304" pitchFamily="18" charset="0"/>
              </a:rPr>
              <a:t>: Assessment 1: Individual Presentation</a:t>
            </a:r>
          </a:p>
        </p:txBody>
      </p:sp>
    </p:spTree>
    <p:extLst>
      <p:ext uri="{BB962C8B-B14F-4D97-AF65-F5344CB8AC3E}">
        <p14:creationId xmlns:p14="http://schemas.microsoft.com/office/powerpoint/2010/main" val="930523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2A397E7-BF60-45B2-84C7-B074B76C3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person looking at a brain with magnifying glass&#10;&#10;AI-generated content may be incorrect.">
            <a:extLst>
              <a:ext uri="{FF2B5EF4-FFF2-40B4-BE49-F238E27FC236}">
                <a16:creationId xmlns:a16="http://schemas.microsoft.com/office/drawing/2014/main" id="{96C4C818-2275-01D9-5AE8-F5DBE8688E7C}"/>
              </a:ext>
            </a:extLst>
          </p:cNvPr>
          <p:cNvPicPr>
            <a:picLocks noChangeAspect="1"/>
          </p:cNvPicPr>
          <p:nvPr/>
        </p:nvPicPr>
        <p:blipFill>
          <a:blip r:embed="rId2">
            <a:alphaModFix/>
          </a:blip>
          <a:srcRect l="24311" r="15150"/>
          <a:stretch>
            <a:fillRect/>
          </a:stretch>
        </p:blipFill>
        <p:spPr>
          <a:xfrm>
            <a:off x="4712527" y="10"/>
            <a:ext cx="7908098" cy="6857992"/>
          </a:xfrm>
          <a:prstGeom prst="rect">
            <a:avLst/>
          </a:prstGeom>
        </p:spPr>
      </p:pic>
      <p:sp>
        <p:nvSpPr>
          <p:cNvPr id="18" name="Rectangle 17">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8663" y="1115219"/>
            <a:ext cx="5505449" cy="2387600"/>
          </a:xfrm>
        </p:spPr>
        <p:txBody>
          <a:bodyPr>
            <a:normAutofit fontScale="90000"/>
          </a:bodyPr>
          <a:lstStyle/>
          <a:p>
            <a:pPr algn="l"/>
            <a:r>
              <a:rPr lang="en-US" sz="5000" dirty="0">
                <a:solidFill>
                  <a:schemeClr val="bg1"/>
                </a:solidFill>
                <a:latin typeface="Times New Roman"/>
                <a:ea typeface="+mj-lt"/>
                <a:cs typeface="Times New Roman"/>
              </a:rPr>
              <a:t>LCHS4010 Psychology in Health and Social Care</a:t>
            </a:r>
          </a:p>
        </p:txBody>
      </p:sp>
      <p:sp>
        <p:nvSpPr>
          <p:cNvPr id="3" name="Subtitle 2"/>
          <p:cNvSpPr>
            <a:spLocks noGrp="1"/>
          </p:cNvSpPr>
          <p:nvPr>
            <p:ph type="subTitle" idx="1"/>
          </p:nvPr>
        </p:nvSpPr>
        <p:spPr>
          <a:xfrm>
            <a:off x="728663" y="3902075"/>
            <a:ext cx="5505449" cy="1655762"/>
          </a:xfrm>
        </p:spPr>
        <p:txBody>
          <a:bodyPr vert="horz" lIns="91440" tIns="45720" rIns="91440" bIns="45720" rtlCol="0">
            <a:normAutofit/>
          </a:bodyPr>
          <a:lstStyle/>
          <a:p>
            <a:pPr marL="285750" indent="-285750" algn="l">
              <a:buFont typeface="Arial"/>
              <a:buChar char="•"/>
            </a:pPr>
            <a:r>
              <a:rPr lang="en-US" sz="2000" dirty="0">
                <a:solidFill>
                  <a:schemeClr val="bg1"/>
                </a:solidFill>
                <a:latin typeface="Times New Roman"/>
                <a:ea typeface="+mn-lt"/>
                <a:cs typeface="Times New Roman"/>
              </a:rPr>
              <a:t>Title: Understanding Attachment: Bowlby’s Theory Applied to Jenny’s Case</a:t>
            </a:r>
            <a:endParaRPr lang="en-US" sz="2000" dirty="0">
              <a:solidFill>
                <a:schemeClr val="bg1"/>
              </a:solidFill>
              <a:latin typeface="Times New Roman"/>
              <a:cs typeface="Times New Roman"/>
            </a:endParaRPr>
          </a:p>
          <a:p>
            <a:pPr marL="285750" indent="-285750" algn="l">
              <a:buFont typeface="Arial"/>
              <a:buChar char="•"/>
            </a:pPr>
            <a:r>
              <a:rPr lang="en-US" sz="2000" dirty="0">
                <a:solidFill>
                  <a:schemeClr val="bg1"/>
                </a:solidFill>
                <a:latin typeface="Times New Roman"/>
                <a:ea typeface="+mn-lt"/>
                <a:cs typeface="Times New Roman"/>
              </a:rPr>
              <a:t>Subtitle: A Case Study of a Young Carer</a:t>
            </a:r>
            <a:endParaRPr lang="en-US" sz="2000" dirty="0">
              <a:solidFill>
                <a:schemeClr val="bg1"/>
              </a:solidFill>
              <a:latin typeface="Times New Roman"/>
              <a:cs typeface="Times New Roman"/>
            </a:endParaRPr>
          </a:p>
          <a:p>
            <a:pPr algn="l"/>
            <a:endParaRPr lang="en-US" sz="2000" dirty="0">
              <a:solidFill>
                <a:schemeClr val="bg1"/>
              </a:solidFill>
              <a:latin typeface="Times New Roman"/>
              <a:cs typeface="Times New Roman"/>
            </a:endParaRPr>
          </a:p>
        </p:txBody>
      </p:sp>
      <p:cxnSp>
        <p:nvCxnSpPr>
          <p:cNvPr id="20" name="Straight Connector 19">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DBA413-7E2D-3399-1B51-0993A3C26AEC}"/>
              </a:ext>
            </a:extLst>
          </p:cNvPr>
          <p:cNvSpPr>
            <a:spLocks noGrp="1"/>
          </p:cNvSpPr>
          <p:nvPr>
            <p:ph type="title"/>
          </p:nvPr>
        </p:nvSpPr>
        <p:spPr>
          <a:xfrm>
            <a:off x="838201" y="365125"/>
            <a:ext cx="5251316" cy="1807305"/>
          </a:xfrm>
        </p:spPr>
        <p:txBody>
          <a:bodyPr>
            <a:normAutofit/>
          </a:bodyPr>
          <a:lstStyle/>
          <a:p>
            <a:r>
              <a:rPr lang="en-US" sz="4000" b="1" dirty="0">
                <a:latin typeface="Times New Roman"/>
                <a:ea typeface="+mj-lt"/>
                <a:cs typeface="Times New Roman"/>
              </a:rPr>
              <a:t>Introduction to the Case Study</a:t>
            </a:r>
          </a:p>
        </p:txBody>
      </p:sp>
      <p:sp>
        <p:nvSpPr>
          <p:cNvPr id="3" name="Content Placeholder 2">
            <a:extLst>
              <a:ext uri="{FF2B5EF4-FFF2-40B4-BE49-F238E27FC236}">
                <a16:creationId xmlns:a16="http://schemas.microsoft.com/office/drawing/2014/main" id="{4F7EC99F-04D0-D2F5-AFDC-9BB272F2E040}"/>
              </a:ext>
            </a:extLst>
          </p:cNvPr>
          <p:cNvSpPr>
            <a:spLocks noGrp="1"/>
          </p:cNvSpPr>
          <p:nvPr>
            <p:ph idx="1"/>
          </p:nvPr>
        </p:nvSpPr>
        <p:spPr>
          <a:xfrm>
            <a:off x="838200" y="2333297"/>
            <a:ext cx="4619621" cy="3843666"/>
          </a:xfrm>
        </p:spPr>
        <p:txBody>
          <a:bodyPr vert="horz" lIns="91440" tIns="45720" rIns="91440" bIns="45720" rtlCol="0" anchor="t">
            <a:normAutofit/>
          </a:bodyPr>
          <a:lstStyle/>
          <a:p>
            <a:pPr algn="just"/>
            <a:r>
              <a:rPr lang="en-US" sz="2000" dirty="0">
                <a:latin typeface="Times New Roman"/>
                <a:ea typeface="+mn-lt"/>
                <a:cs typeface="Times New Roman"/>
              </a:rPr>
              <a:t>Jenny, 16 years old</a:t>
            </a:r>
            <a:endParaRPr lang="en-US" sz="2000" dirty="0">
              <a:latin typeface="Times New Roman"/>
              <a:cs typeface="Times New Roman"/>
            </a:endParaRPr>
          </a:p>
          <a:p>
            <a:pPr algn="just"/>
            <a:r>
              <a:rPr lang="en-US" sz="2000" dirty="0">
                <a:latin typeface="Times New Roman"/>
                <a:ea typeface="+mn-lt"/>
                <a:cs typeface="Times New Roman"/>
              </a:rPr>
              <a:t>Living in London</a:t>
            </a:r>
            <a:endParaRPr lang="en-US" sz="2000" dirty="0">
              <a:latin typeface="Times New Roman"/>
              <a:cs typeface="Times New Roman"/>
            </a:endParaRPr>
          </a:p>
          <a:p>
            <a:pPr algn="just"/>
            <a:r>
              <a:rPr lang="en-US" sz="2000" dirty="0">
                <a:latin typeface="Times New Roman"/>
                <a:ea typeface="+mn-lt"/>
                <a:cs typeface="Times New Roman"/>
              </a:rPr>
              <a:t>Caring for her mother for 5 years</a:t>
            </a:r>
            <a:endParaRPr lang="en-US" sz="2000" dirty="0">
              <a:latin typeface="Times New Roman"/>
              <a:cs typeface="Times New Roman"/>
            </a:endParaRPr>
          </a:p>
          <a:p>
            <a:pPr algn="just"/>
            <a:r>
              <a:rPr lang="en-US" sz="2000" dirty="0">
                <a:latin typeface="Times New Roman"/>
                <a:ea typeface="+mn-lt"/>
                <a:cs typeface="Times New Roman"/>
              </a:rPr>
              <a:t>Mother suffers from dementia, mobility, and memory issues</a:t>
            </a:r>
            <a:endParaRPr lang="en-US" sz="2000" dirty="0">
              <a:latin typeface="Times New Roman"/>
              <a:cs typeface="Times New Roman"/>
            </a:endParaRPr>
          </a:p>
          <a:p>
            <a:pPr algn="just"/>
            <a:r>
              <a:rPr lang="en-US" sz="2000" dirty="0">
                <a:latin typeface="Times New Roman"/>
                <a:ea typeface="+mn-lt"/>
                <a:cs typeface="Times New Roman"/>
              </a:rPr>
              <a:t>Jenny performs all household chores, manages medication, and offers emotional support</a:t>
            </a:r>
            <a:endParaRPr lang="en-US" sz="2000" dirty="0">
              <a:latin typeface="Times New Roman"/>
              <a:cs typeface="Times New Roman"/>
            </a:endParaRPr>
          </a:p>
        </p:txBody>
      </p:sp>
      <p:pic>
        <p:nvPicPr>
          <p:cNvPr id="4" name="Picture 3" descr="A person holding a walker&#10;&#10;AI-generated content may be incorrect.">
            <a:extLst>
              <a:ext uri="{FF2B5EF4-FFF2-40B4-BE49-F238E27FC236}">
                <a16:creationId xmlns:a16="http://schemas.microsoft.com/office/drawing/2014/main" id="{DFB8ED25-56BF-84D5-7E5B-31249752442B}"/>
              </a:ext>
            </a:extLst>
          </p:cNvPr>
          <p:cNvPicPr>
            <a:picLocks noChangeAspect="1"/>
          </p:cNvPicPr>
          <p:nvPr/>
        </p:nvPicPr>
        <p:blipFill>
          <a:blip r:embed="rId3"/>
          <a:srcRect l="27520" r="14516"/>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973567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D93B2B-0D6D-4839-CD44-A406589EAAD9}"/>
              </a:ext>
            </a:extLst>
          </p:cNvPr>
          <p:cNvSpPr>
            <a:spLocks noGrp="1"/>
          </p:cNvSpPr>
          <p:nvPr>
            <p:ph type="title"/>
          </p:nvPr>
        </p:nvSpPr>
        <p:spPr>
          <a:xfrm>
            <a:off x="630936" y="640080"/>
            <a:ext cx="4818888" cy="1481328"/>
          </a:xfrm>
        </p:spPr>
        <p:txBody>
          <a:bodyPr anchor="b">
            <a:normAutofit/>
          </a:bodyPr>
          <a:lstStyle/>
          <a:p>
            <a:r>
              <a:rPr lang="en-US" sz="4000" dirty="0">
                <a:latin typeface="Times New Roman"/>
                <a:ea typeface="+mj-lt"/>
                <a:cs typeface="Times New Roman"/>
              </a:rPr>
              <a:t>Overview of Bowlby’s Attachment Theory</a:t>
            </a:r>
            <a:endParaRPr lang="en-US" sz="4000" dirty="0">
              <a:latin typeface="Times New Roman"/>
              <a:cs typeface="Times New Roman"/>
            </a:endParaRP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628D95-493C-D96C-116E-C1D4F33BC384}"/>
              </a:ext>
            </a:extLst>
          </p:cNvPr>
          <p:cNvSpPr>
            <a:spLocks noGrp="1"/>
          </p:cNvSpPr>
          <p:nvPr>
            <p:ph idx="1"/>
          </p:nvPr>
        </p:nvSpPr>
        <p:spPr>
          <a:xfrm>
            <a:off x="630936" y="2660904"/>
            <a:ext cx="4818888" cy="3547872"/>
          </a:xfrm>
        </p:spPr>
        <p:txBody>
          <a:bodyPr vert="horz" lIns="91440" tIns="45720" rIns="91440" bIns="45720" rtlCol="0" anchor="t">
            <a:normAutofit/>
          </a:bodyPr>
          <a:lstStyle/>
          <a:p>
            <a:pPr algn="just"/>
            <a:r>
              <a:rPr lang="en-US" sz="2000" dirty="0">
                <a:latin typeface="Times New Roman"/>
                <a:ea typeface="+mn-lt"/>
                <a:cs typeface="Times New Roman"/>
              </a:rPr>
              <a:t>Attachment as an innate, biological need</a:t>
            </a:r>
            <a:endParaRPr lang="en-US" sz="2000" dirty="0">
              <a:latin typeface="Times New Roman"/>
              <a:cs typeface="Times New Roman"/>
            </a:endParaRPr>
          </a:p>
          <a:p>
            <a:pPr algn="just"/>
            <a:r>
              <a:rPr lang="en-US" sz="2000" dirty="0">
                <a:latin typeface="Times New Roman"/>
                <a:ea typeface="+mn-lt"/>
                <a:cs typeface="Times New Roman"/>
              </a:rPr>
              <a:t>Monotropy and primary caregiver bond</a:t>
            </a:r>
            <a:endParaRPr lang="en-US" sz="2000" dirty="0">
              <a:latin typeface="Times New Roman"/>
              <a:cs typeface="Times New Roman"/>
            </a:endParaRPr>
          </a:p>
          <a:p>
            <a:pPr algn="just"/>
            <a:r>
              <a:rPr lang="en-US" sz="2000" dirty="0">
                <a:latin typeface="Times New Roman"/>
                <a:ea typeface="+mn-lt"/>
                <a:cs typeface="Times New Roman"/>
              </a:rPr>
              <a:t>Internal Working Model (IWM) (Speidel et al., 2022)</a:t>
            </a:r>
            <a:endParaRPr lang="en-US" sz="2000" dirty="0">
              <a:latin typeface="Times New Roman"/>
              <a:cs typeface="Times New Roman"/>
            </a:endParaRPr>
          </a:p>
          <a:p>
            <a:pPr algn="just"/>
            <a:r>
              <a:rPr lang="en-US" sz="2000" dirty="0">
                <a:latin typeface="Times New Roman"/>
                <a:ea typeface="+mn-lt"/>
                <a:cs typeface="Times New Roman"/>
              </a:rPr>
              <a:t>Secure vs. Insecure attachment types</a:t>
            </a:r>
            <a:endParaRPr lang="en-US" sz="2000" dirty="0">
              <a:latin typeface="Times New Roman"/>
              <a:cs typeface="Times New Roman"/>
            </a:endParaRPr>
          </a:p>
          <a:p>
            <a:pPr algn="just"/>
            <a:r>
              <a:rPr lang="en-US" sz="2000" dirty="0">
                <a:latin typeface="Times New Roman"/>
                <a:ea typeface="+mn-lt"/>
                <a:cs typeface="Times New Roman"/>
              </a:rPr>
              <a:t>Critical period for attachment development</a:t>
            </a:r>
            <a:endParaRPr lang="en-US" sz="2000" dirty="0">
              <a:latin typeface="Times New Roman"/>
              <a:cs typeface="Times New Roman"/>
            </a:endParaRPr>
          </a:p>
          <a:p>
            <a:pPr algn="just"/>
            <a:endParaRPr lang="en-US" sz="2000">
              <a:latin typeface="Times New Roman"/>
              <a:cs typeface="Times New Roman"/>
            </a:endParaRPr>
          </a:p>
        </p:txBody>
      </p:sp>
      <p:pic>
        <p:nvPicPr>
          <p:cNvPr id="4" name="Picture 3" descr="A diagram of attachment&#10;&#10;AI-generated content may be incorrect.">
            <a:extLst>
              <a:ext uri="{FF2B5EF4-FFF2-40B4-BE49-F238E27FC236}">
                <a16:creationId xmlns:a16="http://schemas.microsoft.com/office/drawing/2014/main" id="{2B826AC4-FE48-4E90-197D-B884A1B28F22}"/>
              </a:ext>
            </a:extLst>
          </p:cNvPr>
          <p:cNvPicPr>
            <a:picLocks noChangeAspect="1"/>
          </p:cNvPicPr>
          <p:nvPr/>
        </p:nvPicPr>
        <p:blipFill>
          <a:blip r:embed="rId3"/>
          <a:stretch>
            <a:fillRect/>
          </a:stretch>
        </p:blipFill>
        <p:spPr>
          <a:xfrm>
            <a:off x="6099048" y="692675"/>
            <a:ext cx="5458968" cy="5472649"/>
          </a:xfrm>
          <a:prstGeom prst="rect">
            <a:avLst/>
          </a:prstGeom>
        </p:spPr>
      </p:pic>
    </p:spTree>
    <p:extLst>
      <p:ext uri="{BB962C8B-B14F-4D97-AF65-F5344CB8AC3E}">
        <p14:creationId xmlns:p14="http://schemas.microsoft.com/office/powerpoint/2010/main" val="1259927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FF7ADB-CCAE-2610-6CB3-628CF01105F0}"/>
              </a:ext>
            </a:extLst>
          </p:cNvPr>
          <p:cNvSpPr>
            <a:spLocks noGrp="1"/>
          </p:cNvSpPr>
          <p:nvPr>
            <p:ph type="title"/>
          </p:nvPr>
        </p:nvSpPr>
        <p:spPr>
          <a:xfrm>
            <a:off x="761803" y="350196"/>
            <a:ext cx="4646904" cy="1624520"/>
          </a:xfrm>
        </p:spPr>
        <p:txBody>
          <a:bodyPr anchor="ctr">
            <a:normAutofit/>
          </a:bodyPr>
          <a:lstStyle/>
          <a:p>
            <a:r>
              <a:rPr lang="en-US" sz="4000" b="1" dirty="0">
                <a:latin typeface="Times New Roman"/>
                <a:ea typeface="+mj-lt"/>
                <a:cs typeface="Times New Roman"/>
              </a:rPr>
              <a:t>Bowlby’s Stages of Attachment</a:t>
            </a:r>
            <a:endParaRPr lang="en-US" sz="4000" b="1" dirty="0">
              <a:latin typeface="Times New Roman"/>
              <a:cs typeface="Times New Roman"/>
            </a:endParaRPr>
          </a:p>
        </p:txBody>
      </p:sp>
      <p:sp>
        <p:nvSpPr>
          <p:cNvPr id="3" name="Content Placeholder 2">
            <a:extLst>
              <a:ext uri="{FF2B5EF4-FFF2-40B4-BE49-F238E27FC236}">
                <a16:creationId xmlns:a16="http://schemas.microsoft.com/office/drawing/2014/main" id="{5288AC1B-3553-B3CD-F211-4F3B8FC5EBCF}"/>
              </a:ext>
            </a:extLst>
          </p:cNvPr>
          <p:cNvSpPr>
            <a:spLocks noGrp="1"/>
          </p:cNvSpPr>
          <p:nvPr>
            <p:ph idx="1"/>
          </p:nvPr>
        </p:nvSpPr>
        <p:spPr>
          <a:xfrm>
            <a:off x="761802" y="2743200"/>
            <a:ext cx="4646905" cy="3613149"/>
          </a:xfrm>
        </p:spPr>
        <p:txBody>
          <a:bodyPr vert="horz" lIns="91440" tIns="45720" rIns="91440" bIns="45720" rtlCol="0" anchor="ctr">
            <a:normAutofit/>
          </a:bodyPr>
          <a:lstStyle/>
          <a:p>
            <a:pPr algn="just"/>
            <a:r>
              <a:rPr lang="en-US" sz="2000">
                <a:latin typeface="Times New Roman"/>
                <a:ea typeface="+mn-lt"/>
                <a:cs typeface="Times New Roman"/>
              </a:rPr>
              <a:t>Pre-attachment phase (0-6 weeks)</a:t>
            </a:r>
            <a:endParaRPr lang="en-US" sz="2000">
              <a:latin typeface="Times New Roman"/>
              <a:cs typeface="Times New Roman"/>
            </a:endParaRPr>
          </a:p>
          <a:p>
            <a:pPr algn="just"/>
            <a:r>
              <a:rPr lang="en-US" sz="2000">
                <a:latin typeface="Times New Roman"/>
                <a:ea typeface="+mn-lt"/>
                <a:cs typeface="Times New Roman"/>
              </a:rPr>
              <a:t>Attachment-in-the-making (6 weeks to 6-8 months)</a:t>
            </a:r>
            <a:endParaRPr lang="en-US" sz="2000">
              <a:latin typeface="Times New Roman"/>
              <a:cs typeface="Times New Roman"/>
            </a:endParaRPr>
          </a:p>
          <a:p>
            <a:pPr algn="just"/>
            <a:r>
              <a:rPr lang="en-US" sz="2000">
                <a:latin typeface="Times New Roman"/>
                <a:ea typeface="+mn-lt"/>
                <a:cs typeface="Times New Roman"/>
              </a:rPr>
              <a:t>Clear-cut attachment (6-8 months to 18-24 months)</a:t>
            </a:r>
            <a:endParaRPr lang="en-US" sz="2000">
              <a:latin typeface="Times New Roman"/>
              <a:cs typeface="Times New Roman"/>
            </a:endParaRPr>
          </a:p>
          <a:p>
            <a:pPr algn="just"/>
            <a:r>
              <a:rPr lang="en-US" sz="2000">
                <a:latin typeface="Times New Roman"/>
                <a:ea typeface="+mn-lt"/>
                <a:cs typeface="Times New Roman"/>
              </a:rPr>
              <a:t>Formation of reciprocal relationships (18-24 months onwards) (Bergen, 2022)</a:t>
            </a:r>
            <a:endParaRPr lang="en-US" sz="2000">
              <a:latin typeface="Times New Roman"/>
              <a:cs typeface="Times New Roman"/>
            </a:endParaRPr>
          </a:p>
          <a:p>
            <a:pPr algn="just"/>
            <a:endParaRPr lang="en-US" sz="2000">
              <a:latin typeface="Times New Roman"/>
              <a:cs typeface="Times New Roman"/>
            </a:endParaRPr>
          </a:p>
        </p:txBody>
      </p:sp>
      <p:pic>
        <p:nvPicPr>
          <p:cNvPr id="4" name="Picture 3" descr="A diagram of a grief&#10;&#10;AI-generated content may be incorrect.">
            <a:extLst>
              <a:ext uri="{FF2B5EF4-FFF2-40B4-BE49-F238E27FC236}">
                <a16:creationId xmlns:a16="http://schemas.microsoft.com/office/drawing/2014/main" id="{EA917E46-7399-6FA5-4DE7-12A59E72B127}"/>
              </a:ext>
            </a:extLst>
          </p:cNvPr>
          <p:cNvPicPr>
            <a:picLocks noChangeAspect="1"/>
          </p:cNvPicPr>
          <p:nvPr/>
        </p:nvPicPr>
        <p:blipFill>
          <a:blip r:embed="rId3"/>
          <a:srcRect l="209" r="9205" b="23690"/>
          <a:stretch>
            <a:fillRect/>
          </a:stretch>
        </p:blipFill>
        <p:spPr>
          <a:xfrm>
            <a:off x="5980981" y="1164567"/>
            <a:ext cx="6212402" cy="5233361"/>
          </a:xfrm>
          <a:prstGeom prst="rect">
            <a:avLst/>
          </a:prstGeom>
        </p:spPr>
      </p:pic>
    </p:spTree>
    <p:extLst>
      <p:ext uri="{BB962C8B-B14F-4D97-AF65-F5344CB8AC3E}">
        <p14:creationId xmlns:p14="http://schemas.microsoft.com/office/powerpoint/2010/main" val="748980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hild pointing at a person in bed&#10;&#10;AI-generated content may be incorrect.">
            <a:extLst>
              <a:ext uri="{FF2B5EF4-FFF2-40B4-BE49-F238E27FC236}">
                <a16:creationId xmlns:a16="http://schemas.microsoft.com/office/drawing/2014/main" id="{EC539DDA-F427-200C-761E-5AA50258CE0A}"/>
              </a:ext>
            </a:extLst>
          </p:cNvPr>
          <p:cNvPicPr>
            <a:picLocks noChangeAspect="1"/>
          </p:cNvPicPr>
          <p:nvPr/>
        </p:nvPicPr>
        <p:blipFill>
          <a:blip r:embed="rId3"/>
          <a:srcRect l="2011" r="27116"/>
          <a:stretch>
            <a:fillRect/>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746A2C-E843-D151-1630-AA34BA7D79AF}"/>
              </a:ext>
            </a:extLst>
          </p:cNvPr>
          <p:cNvSpPr>
            <a:spLocks noGrp="1"/>
          </p:cNvSpPr>
          <p:nvPr>
            <p:ph type="title"/>
          </p:nvPr>
        </p:nvSpPr>
        <p:spPr>
          <a:xfrm>
            <a:off x="374904" y="856488"/>
            <a:ext cx="4992624" cy="1243584"/>
          </a:xfrm>
        </p:spPr>
        <p:txBody>
          <a:bodyPr anchor="ctr">
            <a:normAutofit/>
          </a:bodyPr>
          <a:lstStyle/>
          <a:p>
            <a:r>
              <a:rPr lang="en-US" sz="4000" b="1" dirty="0">
                <a:latin typeface="Times New Roman"/>
                <a:ea typeface="+mj-lt"/>
                <a:cs typeface="Times New Roman"/>
              </a:rPr>
              <a:t>Jenny’s Attachment History</a:t>
            </a:r>
            <a:endParaRPr lang="en-US" sz="4000" b="1" dirty="0">
              <a:latin typeface="Times New Roman"/>
              <a:cs typeface="Times New Roman"/>
            </a:endParaRPr>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7FD798E-E4C6-83EC-A6B6-518835C62EBC}"/>
              </a:ext>
            </a:extLst>
          </p:cNvPr>
          <p:cNvSpPr>
            <a:spLocks noGrp="1"/>
          </p:cNvSpPr>
          <p:nvPr>
            <p:ph idx="1"/>
          </p:nvPr>
        </p:nvSpPr>
        <p:spPr>
          <a:xfrm>
            <a:off x="374904" y="2522949"/>
            <a:ext cx="5065776" cy="3402363"/>
          </a:xfrm>
        </p:spPr>
        <p:txBody>
          <a:bodyPr vert="horz" lIns="91440" tIns="45720" rIns="91440" bIns="45720" rtlCol="0" anchor="t">
            <a:normAutofit/>
          </a:bodyPr>
          <a:lstStyle/>
          <a:p>
            <a:pPr algn="just"/>
            <a:r>
              <a:rPr lang="en-US" sz="2000">
                <a:latin typeface="Times New Roman"/>
                <a:ea typeface="+mn-lt"/>
                <a:cs typeface="Times New Roman"/>
              </a:rPr>
              <a:t>Father’s death at age 11</a:t>
            </a:r>
            <a:endParaRPr lang="en-US" sz="2000">
              <a:latin typeface="Times New Roman"/>
              <a:cs typeface="Times New Roman"/>
            </a:endParaRPr>
          </a:p>
          <a:p>
            <a:pPr algn="just"/>
            <a:r>
              <a:rPr lang="en-US" sz="2000">
                <a:latin typeface="Times New Roman"/>
                <a:ea typeface="+mn-lt"/>
                <a:cs typeface="Times New Roman"/>
              </a:rPr>
              <a:t>Role reversal and parentification</a:t>
            </a:r>
            <a:endParaRPr lang="en-US" sz="2000">
              <a:latin typeface="Times New Roman"/>
              <a:cs typeface="Times New Roman"/>
            </a:endParaRPr>
          </a:p>
          <a:p>
            <a:pPr algn="just"/>
            <a:r>
              <a:rPr lang="en-US" sz="2000">
                <a:latin typeface="Times New Roman"/>
                <a:ea typeface="+mn-lt"/>
                <a:cs typeface="Times New Roman"/>
              </a:rPr>
              <a:t>Mother's dependency due to dementia and depression (Connors et al., 2022)</a:t>
            </a:r>
            <a:endParaRPr lang="en-US" sz="2000">
              <a:latin typeface="Times New Roman"/>
              <a:cs typeface="Times New Roman"/>
            </a:endParaRPr>
          </a:p>
          <a:p>
            <a:pPr algn="just"/>
            <a:r>
              <a:rPr lang="en-US" sz="2000">
                <a:latin typeface="Times New Roman"/>
                <a:ea typeface="+mn-lt"/>
                <a:cs typeface="Times New Roman"/>
              </a:rPr>
              <a:t>Jenny’s attachment likely insecure (anxious-preoccupied)</a:t>
            </a:r>
            <a:endParaRPr lang="en-US" sz="2000">
              <a:latin typeface="Times New Roman"/>
              <a:cs typeface="Times New Roman"/>
            </a:endParaRPr>
          </a:p>
          <a:p>
            <a:pPr algn="just"/>
            <a:endParaRPr lang="en-US" sz="2000">
              <a:latin typeface="Times New Roman"/>
              <a:cs typeface="Times New Roman"/>
            </a:endParaRPr>
          </a:p>
        </p:txBody>
      </p:sp>
    </p:spTree>
    <p:extLst>
      <p:ext uri="{BB962C8B-B14F-4D97-AF65-F5344CB8AC3E}">
        <p14:creationId xmlns:p14="http://schemas.microsoft.com/office/powerpoint/2010/main" val="2413603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0CC9B-E213-B586-6776-C7EE6D26765A}"/>
              </a:ext>
            </a:extLst>
          </p:cNvPr>
          <p:cNvSpPr>
            <a:spLocks noGrp="1"/>
          </p:cNvSpPr>
          <p:nvPr>
            <p:ph type="title"/>
          </p:nvPr>
        </p:nvSpPr>
        <p:spPr>
          <a:xfrm>
            <a:off x="357766" y="640080"/>
            <a:ext cx="5566510" cy="1481328"/>
          </a:xfrm>
        </p:spPr>
        <p:txBody>
          <a:bodyPr anchor="b">
            <a:noAutofit/>
          </a:bodyPr>
          <a:lstStyle/>
          <a:p>
            <a:r>
              <a:rPr lang="en-US" sz="4000" b="1" dirty="0">
                <a:latin typeface="Times New Roman"/>
                <a:ea typeface="+mj-lt"/>
                <a:cs typeface="Times New Roman"/>
              </a:rPr>
              <a:t>Impact of Attachment on Jenny’s Development</a:t>
            </a:r>
            <a:endParaRPr lang="en-US" sz="4000" b="1">
              <a:latin typeface="Times New Roman"/>
              <a:cs typeface="Times New Roman"/>
            </a:endParaRP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4D8118-D5F2-7792-7EF3-75BDF2CF6FE1}"/>
              </a:ext>
            </a:extLst>
          </p:cNvPr>
          <p:cNvSpPr>
            <a:spLocks noGrp="1"/>
          </p:cNvSpPr>
          <p:nvPr>
            <p:ph idx="1"/>
          </p:nvPr>
        </p:nvSpPr>
        <p:spPr>
          <a:xfrm>
            <a:off x="630936" y="2660904"/>
            <a:ext cx="4818888" cy="3547872"/>
          </a:xfrm>
        </p:spPr>
        <p:txBody>
          <a:bodyPr vert="horz" lIns="91440" tIns="45720" rIns="91440" bIns="45720" rtlCol="0" anchor="t">
            <a:normAutofit/>
          </a:bodyPr>
          <a:lstStyle/>
          <a:p>
            <a:pPr algn="just"/>
            <a:r>
              <a:rPr lang="en-US" sz="2000" dirty="0">
                <a:latin typeface="Times New Roman"/>
                <a:ea typeface="+mn-lt"/>
                <a:cs typeface="Times New Roman"/>
              </a:rPr>
              <a:t>Delayed adolescent development (Kanwar, 2024)</a:t>
            </a:r>
            <a:endParaRPr lang="en-US" sz="2000" dirty="0">
              <a:latin typeface="Times New Roman"/>
              <a:cs typeface="Times New Roman"/>
            </a:endParaRPr>
          </a:p>
          <a:p>
            <a:pPr algn="just"/>
            <a:r>
              <a:rPr lang="en-US" sz="2000" dirty="0">
                <a:latin typeface="Times New Roman"/>
                <a:ea typeface="+mn-lt"/>
                <a:cs typeface="Times New Roman"/>
              </a:rPr>
              <a:t>Increased anxiety and emotional stress</a:t>
            </a:r>
            <a:endParaRPr lang="en-US" sz="2000" dirty="0">
              <a:latin typeface="Times New Roman"/>
              <a:cs typeface="Times New Roman"/>
            </a:endParaRPr>
          </a:p>
          <a:p>
            <a:pPr algn="just"/>
            <a:r>
              <a:rPr lang="en-US" sz="2000" dirty="0">
                <a:latin typeface="Times New Roman"/>
                <a:ea typeface="+mn-lt"/>
                <a:cs typeface="Times New Roman"/>
              </a:rPr>
              <a:t>Feelings of isolation</a:t>
            </a:r>
            <a:endParaRPr lang="en-US" sz="2000" dirty="0">
              <a:latin typeface="Times New Roman"/>
              <a:cs typeface="Times New Roman"/>
            </a:endParaRPr>
          </a:p>
          <a:p>
            <a:pPr algn="just"/>
            <a:r>
              <a:rPr lang="en-US" sz="2000" dirty="0">
                <a:latin typeface="Times New Roman"/>
                <a:ea typeface="+mn-lt"/>
                <a:cs typeface="Times New Roman"/>
              </a:rPr>
              <a:t>Difficulty forming peer relationships</a:t>
            </a:r>
            <a:endParaRPr lang="en-US" sz="2000" dirty="0">
              <a:latin typeface="Times New Roman"/>
              <a:cs typeface="Times New Roman"/>
            </a:endParaRPr>
          </a:p>
          <a:p>
            <a:pPr algn="just"/>
            <a:r>
              <a:rPr lang="en-US" sz="2000" dirty="0">
                <a:latin typeface="Times New Roman"/>
                <a:ea typeface="+mn-lt"/>
                <a:cs typeface="Times New Roman"/>
              </a:rPr>
              <a:t>Impact of caregiving responsibilities on identity formation</a:t>
            </a:r>
            <a:endParaRPr lang="en-US" sz="2000" dirty="0">
              <a:latin typeface="Times New Roman"/>
              <a:cs typeface="Times New Roman"/>
            </a:endParaRPr>
          </a:p>
          <a:p>
            <a:pPr algn="just"/>
            <a:endParaRPr lang="en-US" sz="2000" dirty="0">
              <a:latin typeface="Times New Roman"/>
              <a:cs typeface="Times New Roman"/>
            </a:endParaRPr>
          </a:p>
        </p:txBody>
      </p:sp>
      <p:pic>
        <p:nvPicPr>
          <p:cNvPr id="4" name="Picture 3" descr="A diagram of a model of attachment&#10;&#10;AI-generated content may be incorrect.">
            <a:extLst>
              <a:ext uri="{FF2B5EF4-FFF2-40B4-BE49-F238E27FC236}">
                <a16:creationId xmlns:a16="http://schemas.microsoft.com/office/drawing/2014/main" id="{1D33B8EF-1FC7-3A21-0C98-03D8D0660875}"/>
              </a:ext>
            </a:extLst>
          </p:cNvPr>
          <p:cNvPicPr>
            <a:picLocks noChangeAspect="1"/>
          </p:cNvPicPr>
          <p:nvPr/>
        </p:nvPicPr>
        <p:blipFill>
          <a:blip r:embed="rId3"/>
          <a:stretch>
            <a:fillRect/>
          </a:stretch>
        </p:blipFill>
        <p:spPr>
          <a:xfrm>
            <a:off x="6283642" y="640080"/>
            <a:ext cx="5089779" cy="5577840"/>
          </a:xfrm>
          <a:prstGeom prst="rect">
            <a:avLst/>
          </a:prstGeom>
        </p:spPr>
      </p:pic>
    </p:spTree>
    <p:extLst>
      <p:ext uri="{BB962C8B-B14F-4D97-AF65-F5344CB8AC3E}">
        <p14:creationId xmlns:p14="http://schemas.microsoft.com/office/powerpoint/2010/main" val="2575371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5330" y="456565"/>
            <a:ext cx="5928360" cy="1325563"/>
          </a:xfrm>
        </p:spPr>
        <p:txBody>
          <a:bodyPr>
            <a:normAutofit/>
          </a:bodyPr>
          <a:lstStyle/>
          <a:p>
            <a:r>
              <a:rPr lang="en-IN" sz="4000" b="1" dirty="0">
                <a:latin typeface="Times New Roman" panose="02020603050405020304" pitchFamily="18" charset="0"/>
                <a:cs typeface="Times New Roman" panose="02020603050405020304" pitchFamily="18" charset="0"/>
              </a:rPr>
              <a:t>Nature Nurture Effect</a:t>
            </a:r>
            <a:endParaRPr lang="en-GB"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1960" y="1905635"/>
            <a:ext cx="6316980" cy="4351338"/>
          </a:xfrm>
        </p:spPr>
        <p:txBody>
          <a:bodyPr>
            <a:normAutofit fontScale="92500" lnSpcReduction="10000"/>
          </a:bodyPr>
          <a:lstStyle/>
          <a:p>
            <a:pPr algn="just"/>
            <a:r>
              <a:rPr lang="en-GB" sz="2200" b="1" dirty="0">
                <a:latin typeface="Times New Roman" panose="02020603050405020304" pitchFamily="18" charset="0"/>
                <a:cs typeface="Times New Roman" panose="02020603050405020304" pitchFamily="18" charset="0"/>
              </a:rPr>
              <a:t>Nature (Biological Influences) </a:t>
            </a:r>
          </a:p>
          <a:p>
            <a:pPr lvl="1" algn="just"/>
            <a:r>
              <a:rPr lang="en-GB" sz="2200" dirty="0">
                <a:latin typeface="Times New Roman" panose="02020603050405020304" pitchFamily="18" charset="0"/>
                <a:cs typeface="Times New Roman" panose="02020603050405020304" pitchFamily="18" charset="0"/>
              </a:rPr>
              <a:t>Hereditary vulnerability to anxiety and depression may heighten sensitivity to stress.</a:t>
            </a:r>
          </a:p>
          <a:p>
            <a:pPr lvl="1" algn="just"/>
            <a:r>
              <a:rPr lang="en-GB" sz="2200" dirty="0">
                <a:latin typeface="Times New Roman" panose="02020603050405020304" pitchFamily="18" charset="0"/>
                <a:cs typeface="Times New Roman" panose="02020603050405020304" pitchFamily="18" charset="0"/>
              </a:rPr>
              <a:t>Chronic caregiving stress increases cortisol, affecting emotion regulation and attachment security.</a:t>
            </a:r>
          </a:p>
          <a:p>
            <a:pPr lvl="1" algn="just"/>
            <a:r>
              <a:rPr lang="en-GB" sz="2200" dirty="0">
                <a:latin typeface="Times New Roman" panose="02020603050405020304" pitchFamily="18" charset="0"/>
                <a:cs typeface="Times New Roman" panose="02020603050405020304" pitchFamily="18" charset="0"/>
              </a:rPr>
              <a:t>Neurobiological responses influence Jenny’s coping capacity and may reinforce insecure attachments.</a:t>
            </a:r>
          </a:p>
          <a:p>
            <a:pPr algn="just"/>
            <a:r>
              <a:rPr lang="en-GB" sz="2200" b="1" dirty="0">
                <a:latin typeface="Times New Roman" panose="02020603050405020304" pitchFamily="18" charset="0"/>
                <a:cs typeface="Times New Roman" panose="02020603050405020304" pitchFamily="18" charset="0"/>
              </a:rPr>
              <a:t>Nurture (Environmental Influences) </a:t>
            </a:r>
          </a:p>
          <a:p>
            <a:pPr lvl="1" algn="just"/>
            <a:r>
              <a:rPr lang="en-GB" sz="2200" dirty="0">
                <a:latin typeface="Times New Roman" panose="02020603050405020304" pitchFamily="18" charset="0"/>
                <a:cs typeface="Times New Roman" panose="02020603050405020304" pitchFamily="18" charset="0"/>
              </a:rPr>
              <a:t>Bereavement</a:t>
            </a:r>
            <a:r>
              <a:rPr lang="en-GB" sz="2200">
                <a:latin typeface="Times New Roman" panose="02020603050405020304" pitchFamily="18" charset="0"/>
                <a:cs typeface="Times New Roman" panose="02020603050405020304" pitchFamily="18" charset="0"/>
              </a:rPr>
              <a:t>, prettification, </a:t>
            </a:r>
            <a:r>
              <a:rPr lang="en-GB" sz="2200" dirty="0">
                <a:latin typeface="Times New Roman" panose="02020603050405020304" pitchFamily="18" charset="0"/>
                <a:cs typeface="Times New Roman" panose="02020603050405020304" pitchFamily="18" charset="0"/>
              </a:rPr>
              <a:t>and inconsistent caregiving shape insecure attachment patterns.</a:t>
            </a:r>
          </a:p>
          <a:p>
            <a:pPr lvl="1" algn="just"/>
            <a:r>
              <a:rPr lang="en-GB" sz="2200" dirty="0">
                <a:latin typeface="Times New Roman" panose="02020603050405020304" pitchFamily="18" charset="0"/>
                <a:cs typeface="Times New Roman" panose="02020603050405020304" pitchFamily="18" charset="0"/>
              </a:rPr>
              <a:t>Social isolation reduces opportunities for peer bonding and external attachment figures.</a:t>
            </a:r>
          </a:p>
          <a:p>
            <a:pPr lvl="1" algn="just"/>
            <a:r>
              <a:rPr lang="en-GB" sz="2200" dirty="0">
                <a:latin typeface="Times New Roman" panose="02020603050405020304" pitchFamily="18" charset="0"/>
                <a:cs typeface="Times New Roman" panose="02020603050405020304" pitchFamily="18" charset="0"/>
              </a:rPr>
              <a:t>Long-term exposure to maternal illness creates emotional unpredictability and role confusion.</a:t>
            </a:r>
          </a:p>
          <a:p>
            <a:pPr algn="just"/>
            <a:endParaRPr lang="en-GB" dirty="0"/>
          </a:p>
        </p:txBody>
      </p:sp>
      <p:pic>
        <p:nvPicPr>
          <p:cNvPr id="4" name="Picture 3"/>
          <p:cNvPicPr>
            <a:picLocks noChangeAspect="1"/>
          </p:cNvPicPr>
          <p:nvPr/>
        </p:nvPicPr>
        <p:blipFill>
          <a:blip r:embed="rId3"/>
          <a:stretch>
            <a:fillRect/>
          </a:stretch>
        </p:blipFill>
        <p:spPr>
          <a:xfrm>
            <a:off x="7069016" y="1338103"/>
            <a:ext cx="4876800" cy="4664111"/>
          </a:xfrm>
          <a:prstGeom prst="rect">
            <a:avLst/>
          </a:prstGeom>
        </p:spPr>
      </p:pic>
    </p:spTree>
    <p:extLst>
      <p:ext uri="{BB962C8B-B14F-4D97-AF65-F5344CB8AC3E}">
        <p14:creationId xmlns:p14="http://schemas.microsoft.com/office/powerpoint/2010/main" val="3585270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8FBB00-26EA-A140-93C5-C98C4AA27682}"/>
              </a:ext>
            </a:extLst>
          </p:cNvPr>
          <p:cNvSpPr>
            <a:spLocks noGrp="1"/>
          </p:cNvSpPr>
          <p:nvPr>
            <p:ph type="title"/>
          </p:nvPr>
        </p:nvSpPr>
        <p:spPr>
          <a:xfrm>
            <a:off x="640080" y="469143"/>
            <a:ext cx="5331885" cy="1956841"/>
          </a:xfrm>
        </p:spPr>
        <p:txBody>
          <a:bodyPr anchor="b">
            <a:noAutofit/>
          </a:bodyPr>
          <a:lstStyle/>
          <a:p>
            <a:r>
              <a:rPr lang="en-US" sz="4000" b="1" dirty="0">
                <a:latin typeface="Times New Roman"/>
                <a:ea typeface="+mj-lt"/>
                <a:cs typeface="Times New Roman"/>
              </a:rPr>
              <a:t>Biological and Environmental Influences on Jenny’s Attachment</a:t>
            </a:r>
            <a:endParaRPr lang="en-US" sz="4000" b="1">
              <a:latin typeface="Times New Roman"/>
              <a:cs typeface="Times New Roman"/>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102F84-1F01-BF5B-E511-AFBE3446F3E7}"/>
              </a:ext>
            </a:extLst>
          </p:cNvPr>
          <p:cNvSpPr>
            <a:spLocks noGrp="1"/>
          </p:cNvSpPr>
          <p:nvPr>
            <p:ph idx="1"/>
          </p:nvPr>
        </p:nvSpPr>
        <p:spPr>
          <a:xfrm>
            <a:off x="640080" y="3102937"/>
            <a:ext cx="4243589" cy="3320668"/>
          </a:xfrm>
        </p:spPr>
        <p:txBody>
          <a:bodyPr vert="horz" lIns="91440" tIns="45720" rIns="91440" bIns="45720" rtlCol="0" anchor="t">
            <a:normAutofit/>
          </a:bodyPr>
          <a:lstStyle/>
          <a:p>
            <a:pPr algn="just"/>
            <a:r>
              <a:rPr lang="en-US" sz="2000">
                <a:latin typeface="Times New Roman"/>
                <a:ea typeface="+mn-lt"/>
                <a:cs typeface="Times New Roman"/>
              </a:rPr>
              <a:t>Biological impact of chronic stress (cortisol) (</a:t>
            </a:r>
            <a:r>
              <a:rPr lang="en-US" sz="2000" err="1">
                <a:latin typeface="Times New Roman"/>
                <a:ea typeface="+mn-lt"/>
                <a:cs typeface="Times New Roman"/>
              </a:rPr>
              <a:t>Agorastos</a:t>
            </a:r>
            <a:r>
              <a:rPr lang="en-US" sz="2000">
                <a:latin typeface="Times New Roman"/>
                <a:ea typeface="+mn-lt"/>
                <a:cs typeface="Times New Roman"/>
              </a:rPr>
              <a:t> and </a:t>
            </a:r>
            <a:r>
              <a:rPr lang="en-US" sz="2000" err="1">
                <a:latin typeface="Times New Roman"/>
                <a:ea typeface="+mn-lt"/>
                <a:cs typeface="Times New Roman"/>
              </a:rPr>
              <a:t>Chrousos</a:t>
            </a:r>
            <a:r>
              <a:rPr lang="en-US" sz="2000">
                <a:latin typeface="Times New Roman"/>
                <a:ea typeface="+mn-lt"/>
                <a:cs typeface="Times New Roman"/>
              </a:rPr>
              <a:t>, 2021)</a:t>
            </a:r>
            <a:endParaRPr lang="en-US" sz="2000" dirty="0">
              <a:latin typeface="Times New Roman"/>
              <a:cs typeface="Times New Roman"/>
            </a:endParaRPr>
          </a:p>
          <a:p>
            <a:pPr algn="just"/>
            <a:r>
              <a:rPr lang="en-US" sz="2000">
                <a:latin typeface="Times New Roman"/>
                <a:ea typeface="+mn-lt"/>
                <a:cs typeface="Times New Roman"/>
              </a:rPr>
              <a:t>Genetic predisposition to anxiety/depression</a:t>
            </a:r>
            <a:endParaRPr lang="en-US" sz="2000" dirty="0">
              <a:latin typeface="Times New Roman"/>
              <a:cs typeface="Times New Roman"/>
            </a:endParaRPr>
          </a:p>
          <a:p>
            <a:pPr algn="just"/>
            <a:r>
              <a:rPr lang="en-US" sz="2000">
                <a:latin typeface="Times New Roman"/>
                <a:ea typeface="+mn-lt"/>
                <a:cs typeface="Times New Roman"/>
              </a:rPr>
              <a:t>Environmental impact of caregiving burden</a:t>
            </a:r>
            <a:endParaRPr lang="en-US" sz="2000" dirty="0">
              <a:latin typeface="Times New Roman"/>
              <a:cs typeface="Times New Roman"/>
            </a:endParaRPr>
          </a:p>
          <a:p>
            <a:pPr algn="just"/>
            <a:r>
              <a:rPr lang="en-US" sz="2000">
                <a:latin typeface="Times New Roman"/>
                <a:ea typeface="+mn-lt"/>
                <a:cs typeface="Times New Roman"/>
              </a:rPr>
              <a:t>Social isolation and lack of peer support</a:t>
            </a:r>
            <a:endParaRPr lang="en-US" sz="2000" dirty="0">
              <a:latin typeface="Times New Roman"/>
              <a:cs typeface="Times New Roman"/>
            </a:endParaRPr>
          </a:p>
          <a:p>
            <a:pPr algn="just"/>
            <a:endParaRPr lang="en-US" sz="2000" dirty="0">
              <a:latin typeface="Times New Roman"/>
              <a:cs typeface="Times New Roman"/>
            </a:endParaRPr>
          </a:p>
        </p:txBody>
      </p:sp>
      <p:pic>
        <p:nvPicPr>
          <p:cNvPr id="4" name="Picture 3" descr="A hand holding a finger&#10;&#10;AI-generated content may be incorrect.">
            <a:extLst>
              <a:ext uri="{FF2B5EF4-FFF2-40B4-BE49-F238E27FC236}">
                <a16:creationId xmlns:a16="http://schemas.microsoft.com/office/drawing/2014/main" id="{7684CB00-30B8-8F25-EF7C-93AB5AC3427D}"/>
              </a:ext>
            </a:extLst>
          </p:cNvPr>
          <p:cNvPicPr>
            <a:picLocks noChangeAspect="1"/>
          </p:cNvPicPr>
          <p:nvPr/>
        </p:nvPicPr>
        <p:blipFill>
          <a:blip r:embed="rId3"/>
          <a:srcRect l="3856" r="3144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11976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itting in chairs with a person holding a tablet&#10;&#10;AI-generated content may be incorrect.">
            <a:extLst>
              <a:ext uri="{FF2B5EF4-FFF2-40B4-BE49-F238E27FC236}">
                <a16:creationId xmlns:a16="http://schemas.microsoft.com/office/drawing/2014/main" id="{46A64F15-D7E9-1A3B-0023-8C446E9B0FC0}"/>
              </a:ext>
            </a:extLst>
          </p:cNvPr>
          <p:cNvPicPr>
            <a:picLocks noChangeAspect="1"/>
          </p:cNvPicPr>
          <p:nvPr/>
        </p:nvPicPr>
        <p:blipFill>
          <a:blip r:embed="rId3"/>
          <a:srcRect r="6588"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BC83BB-47F7-11AF-16D0-766F666584DC}"/>
              </a:ext>
            </a:extLst>
          </p:cNvPr>
          <p:cNvSpPr>
            <a:spLocks noGrp="1"/>
          </p:cNvSpPr>
          <p:nvPr>
            <p:ph type="title"/>
          </p:nvPr>
        </p:nvSpPr>
        <p:spPr>
          <a:xfrm>
            <a:off x="838200" y="365125"/>
            <a:ext cx="4477241" cy="1351807"/>
          </a:xfrm>
        </p:spPr>
        <p:txBody>
          <a:bodyPr>
            <a:normAutofit fontScale="90000"/>
          </a:bodyPr>
          <a:lstStyle/>
          <a:p>
            <a:r>
              <a:rPr lang="en-US" sz="4000" b="1" dirty="0">
                <a:latin typeface="Times New Roman"/>
                <a:ea typeface="+mj-lt"/>
                <a:cs typeface="Times New Roman"/>
              </a:rPr>
              <a:t>Proposed Support Strategies for Jenny</a:t>
            </a:r>
            <a:endParaRPr lang="en-US" sz="4000" b="1">
              <a:latin typeface="Times New Roman"/>
              <a:cs typeface="Times New Roman"/>
            </a:endParaRPr>
          </a:p>
        </p:txBody>
      </p:sp>
      <p:sp>
        <p:nvSpPr>
          <p:cNvPr id="3" name="Content Placeholder 2">
            <a:extLst>
              <a:ext uri="{FF2B5EF4-FFF2-40B4-BE49-F238E27FC236}">
                <a16:creationId xmlns:a16="http://schemas.microsoft.com/office/drawing/2014/main" id="{6980241F-67BF-FCFA-899E-9AD3193C922B}"/>
              </a:ext>
            </a:extLst>
          </p:cNvPr>
          <p:cNvSpPr>
            <a:spLocks noGrp="1"/>
          </p:cNvSpPr>
          <p:nvPr>
            <p:ph idx="1"/>
          </p:nvPr>
        </p:nvSpPr>
        <p:spPr>
          <a:xfrm>
            <a:off x="838200" y="2434201"/>
            <a:ext cx="3822189" cy="3742762"/>
          </a:xfrm>
        </p:spPr>
        <p:txBody>
          <a:bodyPr vert="horz" lIns="91440" tIns="45720" rIns="91440" bIns="45720" rtlCol="0" anchor="t">
            <a:noAutofit/>
          </a:bodyPr>
          <a:lstStyle/>
          <a:p>
            <a:pPr algn="just"/>
            <a:r>
              <a:rPr lang="en-US" sz="2000" dirty="0">
                <a:latin typeface="Times New Roman"/>
                <a:ea typeface="+mn-lt"/>
                <a:cs typeface="Times New Roman"/>
              </a:rPr>
              <a:t>Access to mental health services (counseling, therapy)</a:t>
            </a:r>
            <a:endParaRPr lang="en-US" sz="2000" dirty="0">
              <a:latin typeface="Times New Roman"/>
              <a:cs typeface="Times New Roman"/>
            </a:endParaRPr>
          </a:p>
          <a:p>
            <a:pPr algn="just"/>
            <a:r>
              <a:rPr lang="en-US" sz="2000" dirty="0">
                <a:latin typeface="Times New Roman"/>
                <a:ea typeface="+mn-lt"/>
                <a:cs typeface="Times New Roman"/>
              </a:rPr>
              <a:t>Strengthening secondary attachments (mentors, extended family)</a:t>
            </a:r>
          </a:p>
          <a:p>
            <a:pPr algn="just"/>
            <a:r>
              <a:rPr lang="en-US" sz="2000" dirty="0">
                <a:latin typeface="Times New Roman"/>
                <a:ea typeface="+mn-lt"/>
                <a:cs typeface="Times New Roman"/>
              </a:rPr>
              <a:t>Youth carers programs and respite care</a:t>
            </a:r>
            <a:endParaRPr lang="en-US" sz="2000" dirty="0">
              <a:latin typeface="Times New Roman"/>
              <a:cs typeface="Times New Roman"/>
            </a:endParaRPr>
          </a:p>
          <a:p>
            <a:pPr algn="just"/>
            <a:r>
              <a:rPr lang="en-US" sz="2000" dirty="0">
                <a:latin typeface="Times New Roman"/>
                <a:ea typeface="+mn-lt"/>
                <a:cs typeface="Times New Roman"/>
              </a:rPr>
              <a:t>Educational support and school involvement</a:t>
            </a:r>
            <a:endParaRPr lang="en-US" sz="2000" dirty="0">
              <a:latin typeface="Times New Roman"/>
              <a:cs typeface="Times New Roman"/>
            </a:endParaRPr>
          </a:p>
          <a:p>
            <a:pPr algn="just"/>
            <a:r>
              <a:rPr lang="en-US" sz="2000" dirty="0">
                <a:latin typeface="Times New Roman"/>
                <a:ea typeface="+mn-lt"/>
                <a:cs typeface="Times New Roman"/>
              </a:rPr>
              <a:t>Social skills training and peer support groups (Diaz-</a:t>
            </a:r>
            <a:r>
              <a:rPr lang="en-US" sz="2000" dirty="0" err="1">
                <a:latin typeface="Times New Roman"/>
                <a:ea typeface="+mn-lt"/>
                <a:cs typeface="Times New Roman"/>
              </a:rPr>
              <a:t>Garolera</a:t>
            </a:r>
            <a:r>
              <a:rPr lang="en-US" sz="2000" dirty="0">
                <a:latin typeface="Times New Roman"/>
                <a:ea typeface="+mn-lt"/>
                <a:cs typeface="Times New Roman"/>
              </a:rPr>
              <a:t>, </a:t>
            </a:r>
            <a:r>
              <a:rPr lang="en-US" sz="2000" dirty="0" err="1">
                <a:latin typeface="Times New Roman"/>
                <a:ea typeface="+mn-lt"/>
                <a:cs typeface="Times New Roman"/>
              </a:rPr>
              <a:t>Pallisera</a:t>
            </a:r>
            <a:r>
              <a:rPr lang="en-US" sz="2000" dirty="0">
                <a:latin typeface="Times New Roman"/>
                <a:ea typeface="+mn-lt"/>
                <a:cs typeface="Times New Roman"/>
              </a:rPr>
              <a:t> and </a:t>
            </a:r>
            <a:r>
              <a:rPr lang="en-US" sz="2000" dirty="0" err="1">
                <a:latin typeface="Times New Roman"/>
                <a:ea typeface="+mn-lt"/>
                <a:cs typeface="Times New Roman"/>
              </a:rPr>
              <a:t>Fullana</a:t>
            </a:r>
            <a:r>
              <a:rPr lang="en-US" sz="2000" dirty="0">
                <a:latin typeface="Times New Roman"/>
                <a:ea typeface="+mn-lt"/>
                <a:cs typeface="Times New Roman"/>
              </a:rPr>
              <a:t>, 2019)</a:t>
            </a:r>
            <a:endParaRPr lang="en-US" sz="2000" dirty="0">
              <a:latin typeface="Times New Roman"/>
              <a:cs typeface="Times New Roman"/>
            </a:endParaRPr>
          </a:p>
          <a:p>
            <a:pPr algn="just"/>
            <a:endParaRPr lang="en-US" sz="2000" dirty="0">
              <a:latin typeface="Times New Roman"/>
              <a:cs typeface="Times New Roman"/>
            </a:endParaRPr>
          </a:p>
        </p:txBody>
      </p:sp>
    </p:spTree>
    <p:extLst>
      <p:ext uri="{BB962C8B-B14F-4D97-AF65-F5344CB8AC3E}">
        <p14:creationId xmlns:p14="http://schemas.microsoft.com/office/powerpoint/2010/main" val="683460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74230-4367-7DD0-FB7F-4DF8060F596D}"/>
              </a:ext>
            </a:extLst>
          </p:cNvPr>
          <p:cNvSpPr>
            <a:spLocks noGrp="1"/>
          </p:cNvSpPr>
          <p:nvPr>
            <p:ph type="title"/>
          </p:nvPr>
        </p:nvSpPr>
        <p:spPr>
          <a:xfrm>
            <a:off x="640080" y="1087369"/>
            <a:ext cx="4662707" cy="1194841"/>
          </a:xfrm>
        </p:spPr>
        <p:txBody>
          <a:bodyPr anchor="b">
            <a:normAutofit fontScale="90000"/>
          </a:bodyPr>
          <a:lstStyle/>
          <a:p>
            <a:r>
              <a:rPr lang="en-US" sz="4000" b="1" dirty="0">
                <a:latin typeface="Times New Roman"/>
                <a:ea typeface="+mj-lt"/>
                <a:cs typeface="Times New Roman"/>
              </a:rPr>
              <a:t>Critique of Bowlby’s Attachment Theory</a:t>
            </a:r>
            <a:endParaRPr lang="en-US" sz="4000" b="1">
              <a:latin typeface="Times New Roman"/>
              <a:cs typeface="Times New Roman"/>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6579DE-7B00-A85E-2A03-629488AED15A}"/>
              </a:ext>
            </a:extLst>
          </p:cNvPr>
          <p:cNvSpPr>
            <a:spLocks noGrp="1"/>
          </p:cNvSpPr>
          <p:nvPr>
            <p:ph idx="1"/>
          </p:nvPr>
        </p:nvSpPr>
        <p:spPr>
          <a:xfrm>
            <a:off x="640080" y="2872899"/>
            <a:ext cx="4243589" cy="3320668"/>
          </a:xfrm>
        </p:spPr>
        <p:txBody>
          <a:bodyPr vert="horz" lIns="91440" tIns="45720" rIns="91440" bIns="45720" rtlCol="0" anchor="t">
            <a:noAutofit/>
          </a:bodyPr>
          <a:lstStyle/>
          <a:p>
            <a:pPr algn="just"/>
            <a:r>
              <a:rPr lang="en-US" sz="2000" dirty="0">
                <a:latin typeface="Times New Roman"/>
                <a:ea typeface="+mn-lt"/>
                <a:cs typeface="Times New Roman"/>
              </a:rPr>
              <a:t>Strengths: Provides a clear framework for understanding attachment and its lifelong effects (Groh, Patrick and Liu, 2025)</a:t>
            </a:r>
            <a:endParaRPr lang="en-US" sz="2000" dirty="0">
              <a:latin typeface="Times New Roman"/>
              <a:cs typeface="Times New Roman"/>
            </a:endParaRPr>
          </a:p>
          <a:p>
            <a:pPr algn="just"/>
            <a:r>
              <a:rPr lang="en-US" sz="2000" dirty="0">
                <a:latin typeface="Times New Roman"/>
                <a:ea typeface="+mn-lt"/>
                <a:cs typeface="Times New Roman"/>
              </a:rPr>
              <a:t>Weaknesses: Limited cultural applicability, overemphasis on the mother, deterministic perspective</a:t>
            </a:r>
            <a:endParaRPr lang="en-US" sz="2000" dirty="0">
              <a:latin typeface="Times New Roman"/>
              <a:cs typeface="Times New Roman"/>
            </a:endParaRPr>
          </a:p>
          <a:p>
            <a:pPr algn="just"/>
            <a:r>
              <a:rPr lang="en-US" sz="2000" dirty="0">
                <a:latin typeface="Times New Roman"/>
                <a:ea typeface="+mn-lt"/>
                <a:cs typeface="Times New Roman"/>
              </a:rPr>
              <a:t>Relevance to Jenny: Theory offers valuable insights but needs integration with trauma-informed approaches</a:t>
            </a:r>
            <a:endParaRPr lang="en-US" sz="2000" dirty="0">
              <a:latin typeface="Times New Roman"/>
              <a:cs typeface="Times New Roman"/>
            </a:endParaRPr>
          </a:p>
          <a:p>
            <a:pPr algn="just"/>
            <a:endParaRPr lang="en-US" sz="2000" dirty="0">
              <a:latin typeface="Times New Roman"/>
              <a:cs typeface="Times New Roman"/>
            </a:endParaRPr>
          </a:p>
        </p:txBody>
      </p:sp>
      <p:pic>
        <p:nvPicPr>
          <p:cNvPr id="4" name="Picture 3" descr="A diagram of a trauma-informed core principles&#10;&#10;AI-generated content may be incorrect.">
            <a:extLst>
              <a:ext uri="{FF2B5EF4-FFF2-40B4-BE49-F238E27FC236}">
                <a16:creationId xmlns:a16="http://schemas.microsoft.com/office/drawing/2014/main" id="{D3B86DA5-B702-223D-0C15-2348FA8E1F17}"/>
              </a:ext>
            </a:extLst>
          </p:cNvPr>
          <p:cNvPicPr>
            <a:picLocks noChangeAspect="1"/>
          </p:cNvPicPr>
          <p:nvPr/>
        </p:nvPicPr>
        <p:blipFill>
          <a:blip r:embed="rId3"/>
          <a:srcRect l="8050" r="694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03138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97DC57-618C-E6C3-76B9-8E3EB949C0FF}"/>
              </a:ext>
            </a:extLst>
          </p:cNvPr>
          <p:cNvSpPr>
            <a:spLocks noGrp="1"/>
          </p:cNvSpPr>
          <p:nvPr>
            <p:ph type="title"/>
          </p:nvPr>
        </p:nvSpPr>
        <p:spPr>
          <a:xfrm>
            <a:off x="691336" y="221408"/>
            <a:ext cx="9392421" cy="1330841"/>
          </a:xfrm>
        </p:spPr>
        <p:txBody>
          <a:bodyPr>
            <a:normAutofit/>
          </a:bodyPr>
          <a:lstStyle/>
          <a:p>
            <a:r>
              <a:rPr lang="en-US" sz="4000" b="1" dirty="0">
                <a:latin typeface="Times New Roman"/>
                <a:ea typeface="+mj-lt"/>
                <a:cs typeface="Times New Roman"/>
              </a:rPr>
              <a:t>Conclusion and Recommendations</a:t>
            </a:r>
            <a:endParaRPr lang="en-US" sz="4000" b="1">
              <a:latin typeface="Times New Roman"/>
              <a:cs typeface="Times New Roman"/>
            </a:endParaRPr>
          </a:p>
        </p:txBody>
      </p:sp>
      <p:sp>
        <p:nvSpPr>
          <p:cNvPr id="3" name="Content Placeholder 2">
            <a:extLst>
              <a:ext uri="{FF2B5EF4-FFF2-40B4-BE49-F238E27FC236}">
                <a16:creationId xmlns:a16="http://schemas.microsoft.com/office/drawing/2014/main" id="{E772A54C-4FA6-8620-1B07-D63A45D288B6}"/>
              </a:ext>
            </a:extLst>
          </p:cNvPr>
          <p:cNvSpPr>
            <a:spLocks noGrp="1"/>
          </p:cNvSpPr>
          <p:nvPr>
            <p:ph idx="1"/>
          </p:nvPr>
        </p:nvSpPr>
        <p:spPr>
          <a:xfrm>
            <a:off x="1137034" y="2198362"/>
            <a:ext cx="4958966" cy="3917773"/>
          </a:xfrm>
        </p:spPr>
        <p:txBody>
          <a:bodyPr vert="horz" lIns="91440" tIns="45720" rIns="91440" bIns="45720" rtlCol="0" anchor="t">
            <a:normAutofit/>
          </a:bodyPr>
          <a:lstStyle/>
          <a:p>
            <a:pPr algn="just"/>
            <a:r>
              <a:rPr lang="en-US" sz="2000">
                <a:latin typeface="Times New Roman"/>
                <a:ea typeface="+mn-lt"/>
                <a:cs typeface="Times New Roman"/>
              </a:rPr>
              <a:t>Bowlby’s Attachment Theory offers a valuable lens for understanding Jenny’s emotional and developmental challenges.</a:t>
            </a:r>
            <a:endParaRPr lang="en-US"/>
          </a:p>
          <a:p>
            <a:pPr algn="just"/>
            <a:r>
              <a:rPr lang="en-US" sz="2000">
                <a:latin typeface="Times New Roman"/>
                <a:ea typeface="+mn-lt"/>
                <a:cs typeface="Times New Roman"/>
              </a:rPr>
              <a:t>Support strategies should be implemented to address Jenny’s unique needs.</a:t>
            </a:r>
          </a:p>
          <a:p>
            <a:pPr algn="just"/>
            <a:r>
              <a:rPr lang="en-US" sz="2000">
                <a:latin typeface="Times New Roman"/>
                <a:ea typeface="+mn-lt"/>
                <a:cs typeface="Times New Roman"/>
              </a:rPr>
              <a:t>Further research is needed on how attachment theory can be adapted for young carers.</a:t>
            </a:r>
          </a:p>
          <a:p>
            <a:pPr algn="just"/>
            <a:endParaRPr lang="en-US" sz="2000">
              <a:latin typeface="Times New Roman"/>
              <a:cs typeface="Times New Roman"/>
            </a:endParaRPr>
          </a:p>
        </p:txBody>
      </p:sp>
      <p:pic>
        <p:nvPicPr>
          <p:cNvPr id="4" name="Picture 3" descr="A cartoon of a child sitting with her hands holding an umbrella&#10;&#10;AI-generated content may be incorrect.">
            <a:extLst>
              <a:ext uri="{FF2B5EF4-FFF2-40B4-BE49-F238E27FC236}">
                <a16:creationId xmlns:a16="http://schemas.microsoft.com/office/drawing/2014/main" id="{71856C82-2AC7-A53E-D367-5740BAD1916B}"/>
              </a:ext>
            </a:extLst>
          </p:cNvPr>
          <p:cNvPicPr>
            <a:picLocks noChangeAspect="1"/>
          </p:cNvPicPr>
          <p:nvPr/>
        </p:nvPicPr>
        <p:blipFill>
          <a:blip r:embed="rId3"/>
          <a:stretch>
            <a:fillRect/>
          </a:stretch>
        </p:blipFill>
        <p:spPr>
          <a:xfrm>
            <a:off x="6719367" y="2195355"/>
            <a:ext cx="4788505" cy="3735033"/>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74036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A83BBF7-F6DF-F43D-0CC9-557734D55309}"/>
              </a:ext>
            </a:extLst>
          </p:cNvPr>
          <p:cNvSpPr>
            <a:spLocks noGrp="1"/>
          </p:cNvSpPr>
          <p:nvPr>
            <p:ph type="title"/>
          </p:nvPr>
        </p:nvSpPr>
        <p:spPr>
          <a:xfrm>
            <a:off x="838200" y="401221"/>
            <a:ext cx="10515600" cy="1348065"/>
          </a:xfrm>
        </p:spPr>
        <p:txBody>
          <a:bodyPr>
            <a:normAutofit/>
          </a:bodyPr>
          <a:lstStyle/>
          <a:p>
            <a:r>
              <a:rPr lang="en-US" sz="4000" b="1" dirty="0">
                <a:solidFill>
                  <a:srgbClr val="FFFFFF"/>
                </a:solidFill>
                <a:latin typeface="Times New Roman"/>
                <a:ea typeface="+mj-lt"/>
                <a:cs typeface="Times New Roman"/>
              </a:rPr>
              <a:t>References</a:t>
            </a:r>
            <a:endParaRPr lang="en-US" sz="4000" b="1">
              <a:solidFill>
                <a:srgbClr val="FFFFFF"/>
              </a:solidFill>
              <a:latin typeface="Times New Roman"/>
              <a:cs typeface="Times New Roman"/>
            </a:endParaRPr>
          </a:p>
        </p:txBody>
      </p:sp>
      <p:sp>
        <p:nvSpPr>
          <p:cNvPr id="3" name="Content Placeholder 2">
            <a:extLst>
              <a:ext uri="{FF2B5EF4-FFF2-40B4-BE49-F238E27FC236}">
                <a16:creationId xmlns:a16="http://schemas.microsoft.com/office/drawing/2014/main" id="{6B789B38-F7C5-FBDC-B45F-0AA7ACC40350}"/>
              </a:ext>
            </a:extLst>
          </p:cNvPr>
          <p:cNvSpPr>
            <a:spLocks noGrp="1"/>
          </p:cNvSpPr>
          <p:nvPr>
            <p:ph idx="1"/>
          </p:nvPr>
        </p:nvSpPr>
        <p:spPr>
          <a:xfrm>
            <a:off x="838200" y="2586789"/>
            <a:ext cx="10515600" cy="3590174"/>
          </a:xfrm>
        </p:spPr>
        <p:txBody>
          <a:bodyPr vert="horz" lIns="91440" tIns="45720" rIns="91440" bIns="45720" rtlCol="0">
            <a:normAutofit/>
          </a:bodyPr>
          <a:lstStyle/>
          <a:p>
            <a:r>
              <a:rPr lang="en-US" sz="700">
                <a:latin typeface="Times New Roman"/>
                <a:ea typeface="+mn-lt"/>
                <a:cs typeface="Times New Roman"/>
              </a:rPr>
              <a:t>Agorastos, A. and Chrousos, G.P. (2021). The neuroendocrinology of stress: the stress-related continuum of chronic disease development. </a:t>
            </a:r>
            <a:r>
              <a:rPr lang="en-US" sz="700" i="1">
                <a:latin typeface="Times New Roman"/>
                <a:ea typeface="+mn-lt"/>
                <a:cs typeface="Times New Roman"/>
              </a:rPr>
              <a:t>Molecular Psychiatry</a:t>
            </a:r>
            <a:r>
              <a:rPr lang="en-US" sz="700">
                <a:latin typeface="Times New Roman"/>
                <a:ea typeface="+mn-lt"/>
                <a:cs typeface="Times New Roman"/>
              </a:rPr>
              <a:t>, 27(1). doi: </a:t>
            </a:r>
            <a:r>
              <a:rPr lang="en-US" sz="700">
                <a:latin typeface="Times New Roman"/>
                <a:ea typeface="+mn-lt"/>
                <a:cs typeface="Times New Roman"/>
                <a:hlinkClick r:id="rId2"/>
              </a:rPr>
              <a:t>https://doi.org/10.1038/s41380-021-01224-9</a:t>
            </a:r>
            <a:r>
              <a:rPr lang="en-US" sz="700">
                <a:latin typeface="Times New Roman"/>
                <a:ea typeface="+mn-lt"/>
                <a:cs typeface="Times New Roman"/>
              </a:rPr>
              <a:t>. </a:t>
            </a:r>
          </a:p>
          <a:p>
            <a:r>
              <a:rPr lang="en-US" sz="700">
                <a:latin typeface="Times New Roman"/>
                <a:ea typeface="+mn-lt"/>
                <a:cs typeface="Times New Roman"/>
              </a:rPr>
              <a:t>Bergen, D. (2022). Developing Attachment. </a:t>
            </a:r>
            <a:r>
              <a:rPr lang="en-US" sz="700" i="1">
                <a:latin typeface="Times New Roman"/>
                <a:ea typeface="+mn-lt"/>
                <a:cs typeface="Times New Roman"/>
              </a:rPr>
              <a:t>Theories of Early Childhood Education</a:t>
            </a:r>
            <a:r>
              <a:rPr lang="en-US" sz="700">
                <a:latin typeface="Times New Roman"/>
                <a:ea typeface="+mn-lt"/>
                <a:cs typeface="Times New Roman"/>
              </a:rPr>
              <a:t>, pp.118–127. doi: </a:t>
            </a:r>
            <a:r>
              <a:rPr lang="en-US" sz="700">
                <a:latin typeface="Times New Roman"/>
                <a:ea typeface="+mn-lt"/>
                <a:cs typeface="Times New Roman"/>
                <a:hlinkClick r:id="rId3"/>
              </a:rPr>
              <a:t>https://doi.org/10.4324/9781003288077-11</a:t>
            </a:r>
            <a:r>
              <a:rPr lang="en-US" sz="700">
                <a:latin typeface="Times New Roman"/>
                <a:ea typeface="+mn-lt"/>
                <a:cs typeface="Times New Roman"/>
              </a:rPr>
              <a:t>. </a:t>
            </a:r>
          </a:p>
          <a:p>
            <a:r>
              <a:rPr lang="en-US" sz="700">
                <a:latin typeface="Times New Roman"/>
                <a:ea typeface="+mn-lt"/>
                <a:cs typeface="Times New Roman"/>
              </a:rPr>
              <a:t>Connors, M.H., Teixeira-Pinto, A., Ames, D., Woodward, M. and Brodaty, H. (2022). Distinguishing apathy and depression in dementia: A longitudinal study. </a:t>
            </a:r>
            <a:r>
              <a:rPr lang="en-US" sz="700" i="1">
                <a:latin typeface="Times New Roman"/>
                <a:ea typeface="+mn-lt"/>
                <a:cs typeface="Times New Roman"/>
              </a:rPr>
              <a:t>Australian &amp; New Zealand Journal of Psychiatry</a:t>
            </a:r>
            <a:r>
              <a:rPr lang="en-US" sz="700">
                <a:latin typeface="Times New Roman"/>
                <a:ea typeface="+mn-lt"/>
                <a:cs typeface="Times New Roman"/>
              </a:rPr>
              <a:t>, 57(6), p.000486742211145. doi: </a:t>
            </a:r>
            <a:r>
              <a:rPr lang="en-US" sz="700">
                <a:latin typeface="Times New Roman"/>
                <a:ea typeface="+mn-lt"/>
                <a:cs typeface="Times New Roman"/>
                <a:hlinkClick r:id="rId4"/>
              </a:rPr>
              <a:t>https://doi.org/10.1177/00048674221114597</a:t>
            </a:r>
            <a:r>
              <a:rPr lang="en-US" sz="700">
                <a:latin typeface="Times New Roman"/>
                <a:ea typeface="+mn-lt"/>
                <a:cs typeface="Times New Roman"/>
              </a:rPr>
              <a:t>. </a:t>
            </a:r>
          </a:p>
          <a:p>
            <a:r>
              <a:rPr lang="en-US" sz="700">
                <a:latin typeface="Times New Roman"/>
                <a:ea typeface="+mn-lt"/>
                <a:cs typeface="Times New Roman"/>
              </a:rPr>
              <a:t>Diaz-Garolera, G., Pallisera, M. and Fullana, J. (2019). Developing social skills to empower friendships: design and assessment of a social skills training programme. </a:t>
            </a:r>
            <a:r>
              <a:rPr lang="en-US" sz="700" i="1">
                <a:latin typeface="Times New Roman"/>
                <a:ea typeface="+mn-lt"/>
                <a:cs typeface="Times New Roman"/>
              </a:rPr>
              <a:t>International Journal of Inclusive Education</a:t>
            </a:r>
            <a:r>
              <a:rPr lang="en-US" sz="700">
                <a:latin typeface="Times New Roman"/>
                <a:ea typeface="+mn-lt"/>
                <a:cs typeface="Times New Roman"/>
              </a:rPr>
              <a:t>, pp.1–15. doi: </a:t>
            </a:r>
            <a:r>
              <a:rPr lang="en-US" sz="700">
                <a:latin typeface="Times New Roman"/>
                <a:ea typeface="+mn-lt"/>
                <a:cs typeface="Times New Roman"/>
                <a:hlinkClick r:id="rId5"/>
              </a:rPr>
              <a:t>https://doi.org/10.1080/13603116.2019.1625564</a:t>
            </a:r>
            <a:r>
              <a:rPr lang="en-US" sz="700">
                <a:latin typeface="Times New Roman"/>
                <a:ea typeface="+mn-lt"/>
                <a:cs typeface="Times New Roman"/>
              </a:rPr>
              <a:t>. </a:t>
            </a:r>
          </a:p>
          <a:p>
            <a:r>
              <a:rPr lang="en-US" sz="700">
                <a:latin typeface="Times New Roman"/>
                <a:ea typeface="+mn-lt"/>
                <a:cs typeface="Times New Roman"/>
              </a:rPr>
              <a:t>Epstein, O.B. (2023). John Bowlby, Attachment Theory, and Attachment-Based Psychoanalytic Psychotherapy. </a:t>
            </a:r>
            <a:r>
              <a:rPr lang="en-US" sz="700" i="1">
                <a:latin typeface="Times New Roman"/>
                <a:ea typeface="+mn-lt"/>
                <a:cs typeface="Times New Roman"/>
              </a:rPr>
              <a:t>Underlying Assumptions in Psychoanalytic Schools</a:t>
            </a:r>
            <a:r>
              <a:rPr lang="en-US" sz="700">
                <a:latin typeface="Times New Roman"/>
                <a:ea typeface="+mn-lt"/>
                <a:cs typeface="Times New Roman"/>
              </a:rPr>
              <a:t>, pp.78–88. doi: </a:t>
            </a:r>
            <a:r>
              <a:rPr lang="en-US" sz="700">
                <a:latin typeface="Times New Roman"/>
                <a:ea typeface="+mn-lt"/>
                <a:cs typeface="Times New Roman"/>
                <a:hlinkClick r:id="rId6"/>
              </a:rPr>
              <a:t>https://doi.org/10.4324/9781003027768-8</a:t>
            </a:r>
            <a:r>
              <a:rPr lang="en-US" sz="700">
                <a:latin typeface="Times New Roman"/>
                <a:ea typeface="+mn-lt"/>
                <a:cs typeface="Times New Roman"/>
              </a:rPr>
              <a:t>. </a:t>
            </a:r>
          </a:p>
          <a:p>
            <a:r>
              <a:rPr lang="en-US" sz="700">
                <a:latin typeface="Times New Roman"/>
                <a:ea typeface="+mn-lt"/>
                <a:cs typeface="Times New Roman"/>
              </a:rPr>
              <a:t>Groh, A.M., Patrick, M.M. and Liu, T. (2025). Attachment in family relationships: an overview and appreciative critique of theory and research. </a:t>
            </a:r>
            <a:r>
              <a:rPr lang="en-US" sz="700" i="1">
                <a:latin typeface="Times New Roman"/>
                <a:ea typeface="+mn-lt"/>
                <a:cs typeface="Times New Roman"/>
              </a:rPr>
              <a:t>Edward Elgar Publishing eBooks</a:t>
            </a:r>
            <a:r>
              <a:rPr lang="en-US" sz="700">
                <a:latin typeface="Times New Roman"/>
                <a:ea typeface="+mn-lt"/>
                <a:cs typeface="Times New Roman"/>
              </a:rPr>
              <a:t>, pp.25–40. doi: </a:t>
            </a:r>
            <a:r>
              <a:rPr lang="en-US" sz="700">
                <a:latin typeface="Times New Roman"/>
                <a:ea typeface="+mn-lt"/>
                <a:cs typeface="Times New Roman"/>
                <a:hlinkClick r:id="rId7"/>
              </a:rPr>
              <a:t>https://doi.org/10.4337/9781035309269.00011</a:t>
            </a:r>
            <a:r>
              <a:rPr lang="en-US" sz="700">
                <a:latin typeface="Times New Roman"/>
                <a:ea typeface="+mn-lt"/>
                <a:cs typeface="Times New Roman"/>
              </a:rPr>
              <a:t>. </a:t>
            </a:r>
          </a:p>
          <a:p>
            <a:r>
              <a:rPr lang="en-US" sz="700">
                <a:latin typeface="Times New Roman"/>
                <a:ea typeface="+mn-lt"/>
                <a:cs typeface="Times New Roman"/>
              </a:rPr>
              <a:t>Jarvis, P. (2020). Attachment theory, cortisol and care for the under-threes in the twenty-first century: constructing evidence-informed policy. </a:t>
            </a:r>
            <a:r>
              <a:rPr lang="en-US" sz="700" i="1">
                <a:latin typeface="Times New Roman"/>
                <a:ea typeface="+mn-lt"/>
                <a:cs typeface="Times New Roman"/>
              </a:rPr>
              <a:t>Early Years</a:t>
            </a:r>
            <a:r>
              <a:rPr lang="en-US" sz="700">
                <a:latin typeface="Times New Roman"/>
                <a:ea typeface="+mn-lt"/>
                <a:cs typeface="Times New Roman"/>
              </a:rPr>
              <a:t>, 42(4-5), pp.1–15. doi: </a:t>
            </a:r>
            <a:r>
              <a:rPr lang="en-US" sz="700">
                <a:latin typeface="Times New Roman"/>
                <a:ea typeface="+mn-lt"/>
                <a:cs typeface="Times New Roman"/>
                <a:hlinkClick r:id="rId8"/>
              </a:rPr>
              <a:t>https://doi.org/10.1080/09575146.2020.1764507</a:t>
            </a:r>
            <a:r>
              <a:rPr lang="en-US" sz="700">
                <a:latin typeface="Times New Roman"/>
                <a:ea typeface="+mn-lt"/>
                <a:cs typeface="Times New Roman"/>
              </a:rPr>
              <a:t>. </a:t>
            </a:r>
          </a:p>
          <a:p>
            <a:r>
              <a:rPr lang="en-US" sz="700">
                <a:latin typeface="Times New Roman"/>
                <a:ea typeface="+mn-lt"/>
                <a:cs typeface="Times New Roman"/>
              </a:rPr>
              <a:t>Kanwar, P. (2024). Role of Pubertal Timing and Perceived Parental Attachment in Internalizing Problem Behaviours Among Adolescents. </a:t>
            </a:r>
            <a:r>
              <a:rPr lang="en-US" sz="700" i="1">
                <a:latin typeface="Times New Roman"/>
                <a:ea typeface="+mn-lt"/>
                <a:cs typeface="Times New Roman"/>
              </a:rPr>
              <a:t>Psychological Reports</a:t>
            </a:r>
            <a:r>
              <a:rPr lang="en-US" sz="700">
                <a:latin typeface="Times New Roman"/>
                <a:ea typeface="+mn-lt"/>
                <a:cs typeface="Times New Roman"/>
              </a:rPr>
              <a:t>. doi: </a:t>
            </a:r>
            <a:r>
              <a:rPr lang="en-US" sz="700">
                <a:latin typeface="Times New Roman"/>
                <a:ea typeface="+mn-lt"/>
                <a:cs typeface="Times New Roman"/>
                <a:hlinkClick r:id="rId9"/>
              </a:rPr>
              <a:t>https://doi.org/10.1177/00332941241226684</a:t>
            </a:r>
            <a:r>
              <a:rPr lang="en-US" sz="700">
                <a:latin typeface="Times New Roman"/>
                <a:ea typeface="+mn-lt"/>
                <a:cs typeface="Times New Roman"/>
              </a:rPr>
              <a:t>. </a:t>
            </a:r>
          </a:p>
          <a:p>
            <a:r>
              <a:rPr lang="en-US" sz="700">
                <a:latin typeface="Times New Roman"/>
                <a:ea typeface="+mn-lt"/>
                <a:cs typeface="Times New Roman"/>
              </a:rPr>
              <a:t>Robertson, M. and Zhang, F. (2023). Attachment in Mentoring Relationships. </a:t>
            </a:r>
            <a:r>
              <a:rPr lang="en-US" sz="700" i="1">
                <a:latin typeface="Times New Roman"/>
                <a:ea typeface="+mn-lt"/>
                <a:cs typeface="Times New Roman"/>
              </a:rPr>
              <a:t>Journal of Business and Psychology</a:t>
            </a:r>
            <a:r>
              <a:rPr lang="en-US" sz="700">
                <a:latin typeface="Times New Roman"/>
                <a:ea typeface="+mn-lt"/>
                <a:cs typeface="Times New Roman"/>
              </a:rPr>
              <a:t>. doi: </a:t>
            </a:r>
            <a:r>
              <a:rPr lang="en-US" sz="700">
                <a:latin typeface="Times New Roman"/>
                <a:ea typeface="+mn-lt"/>
                <a:cs typeface="Times New Roman"/>
                <a:hlinkClick r:id="rId10"/>
              </a:rPr>
              <a:t>https://doi.org/10.1007/s10869-023-09914-7</a:t>
            </a:r>
            <a:r>
              <a:rPr lang="en-US" sz="700">
                <a:latin typeface="Times New Roman"/>
                <a:ea typeface="+mn-lt"/>
                <a:cs typeface="Times New Roman"/>
              </a:rPr>
              <a:t>. </a:t>
            </a:r>
          </a:p>
          <a:p>
            <a:r>
              <a:rPr lang="en-US" sz="700">
                <a:latin typeface="Times New Roman"/>
                <a:ea typeface="+mn-lt"/>
                <a:cs typeface="Times New Roman"/>
              </a:rPr>
              <a:t>Santaguida, E. and Bergamasco, M. (2023). Attachment Theory in an Active Inference Framework: How Does Our Inner Model Take Shape? </a:t>
            </a:r>
            <a:r>
              <a:rPr lang="en-US" sz="700" i="1">
                <a:latin typeface="Times New Roman"/>
                <a:ea typeface="+mn-lt"/>
                <a:cs typeface="Times New Roman"/>
              </a:rPr>
              <a:t>Active Inference</a:t>
            </a:r>
            <a:r>
              <a:rPr lang="en-US" sz="700">
                <a:latin typeface="Times New Roman"/>
                <a:ea typeface="+mn-lt"/>
                <a:cs typeface="Times New Roman"/>
              </a:rPr>
              <a:t>, pp.179–191. doi: </a:t>
            </a:r>
            <a:r>
              <a:rPr lang="en-US" sz="700">
                <a:latin typeface="Times New Roman"/>
                <a:ea typeface="+mn-lt"/>
                <a:cs typeface="Times New Roman"/>
                <a:hlinkClick r:id="rId11"/>
              </a:rPr>
              <a:t>https://doi.org/10.1007/978-3-031-28719-0_13</a:t>
            </a:r>
            <a:r>
              <a:rPr lang="en-US" sz="700">
                <a:latin typeface="Times New Roman"/>
                <a:ea typeface="+mn-lt"/>
                <a:cs typeface="Times New Roman"/>
              </a:rPr>
              <a:t>. </a:t>
            </a:r>
          </a:p>
          <a:p>
            <a:r>
              <a:rPr lang="en-US" sz="700">
                <a:latin typeface="Times New Roman"/>
                <a:ea typeface="+mn-lt"/>
                <a:cs typeface="Times New Roman"/>
              </a:rPr>
              <a:t>Schimmenti, A. (2022). </a:t>
            </a:r>
            <a:r>
              <a:rPr lang="en-US" sz="700" i="1">
                <a:latin typeface="Times New Roman"/>
                <a:ea typeface="+mn-lt"/>
                <a:cs typeface="Times New Roman"/>
              </a:rPr>
              <a:t>Dissociation and the Dissociative Disorders</a:t>
            </a:r>
            <a:r>
              <a:rPr lang="en-US" sz="700">
                <a:latin typeface="Times New Roman"/>
                <a:ea typeface="+mn-lt"/>
                <a:cs typeface="Times New Roman"/>
              </a:rPr>
              <a:t>. [online] Google Books. Available at: </a:t>
            </a:r>
            <a:r>
              <a:rPr lang="en-US" sz="700">
                <a:latin typeface="Times New Roman"/>
                <a:ea typeface="+mn-lt"/>
                <a:cs typeface="Times New Roman"/>
                <a:hlinkClick r:id="rId12"/>
              </a:rPr>
              <a:t>https://books.google.com/books</a:t>
            </a:r>
            <a:r>
              <a:rPr lang="en-US" sz="700">
                <a:latin typeface="Times New Roman"/>
                <a:ea typeface="+mn-lt"/>
                <a:cs typeface="Times New Roman"/>
              </a:rPr>
              <a:t>  [Accessed 3 Feb. 2026].</a:t>
            </a:r>
          </a:p>
          <a:p>
            <a:r>
              <a:rPr lang="en-US" sz="700">
                <a:latin typeface="Times New Roman"/>
                <a:ea typeface="+mn-lt"/>
                <a:cs typeface="Times New Roman"/>
              </a:rPr>
              <a:t>Speidel, R., Behrens, B., Lawson, M., Mark Cummings, E. and Valentino, K. (2022). Latent classes in preschoolers’ internal working models of attachment and emotional security: Roles of family risk. </a:t>
            </a:r>
            <a:r>
              <a:rPr lang="en-US" sz="700" i="1">
                <a:latin typeface="Times New Roman"/>
                <a:ea typeface="+mn-lt"/>
                <a:cs typeface="Times New Roman"/>
              </a:rPr>
              <a:t>Development and Psychopathology</a:t>
            </a:r>
            <a:r>
              <a:rPr lang="en-US" sz="700">
                <a:latin typeface="Times New Roman"/>
                <a:ea typeface="+mn-lt"/>
                <a:cs typeface="Times New Roman"/>
              </a:rPr>
              <a:t>, 35(3), pp.1–18. doi: </a:t>
            </a:r>
            <a:r>
              <a:rPr lang="en-US" sz="700">
                <a:latin typeface="Times New Roman"/>
                <a:ea typeface="+mn-lt"/>
                <a:cs typeface="Times New Roman"/>
                <a:hlinkClick r:id="rId13"/>
              </a:rPr>
              <a:t>https://doi.org/10.1017/s0954579422000293</a:t>
            </a:r>
            <a:r>
              <a:rPr lang="en-US" sz="700">
                <a:latin typeface="Times New Roman"/>
                <a:ea typeface="+mn-lt"/>
                <a:cs typeface="Times New Roman"/>
              </a:rPr>
              <a:t>. </a:t>
            </a:r>
          </a:p>
          <a:p>
            <a:endParaRPr lang="en-US" sz="700">
              <a:latin typeface="Times New Roman"/>
              <a:cs typeface="Times New Roman"/>
            </a:endParaRPr>
          </a:p>
        </p:txBody>
      </p:sp>
    </p:spTree>
    <p:extLst>
      <p:ext uri="{BB962C8B-B14F-4D97-AF65-F5344CB8AC3E}">
        <p14:creationId xmlns:p14="http://schemas.microsoft.com/office/powerpoint/2010/main" val="27342140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TotalTime>
  <Words>2061</Words>
  <Application>Microsoft Office PowerPoint</Application>
  <PresentationFormat>Widescreen</PresentationFormat>
  <Paragraphs>98</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PowerPoint Presentation</vt:lpstr>
      <vt:lpstr>LCHS4010 Psychology in Health and Social Care</vt:lpstr>
      <vt:lpstr>Introduction to the Case Study</vt:lpstr>
      <vt:lpstr>Overview of Bowlby’s Attachment Theory</vt:lpstr>
      <vt:lpstr>Bowlby’s Stages of Attachment</vt:lpstr>
      <vt:lpstr>Jenny’s Attachment History</vt:lpstr>
      <vt:lpstr>Impact of Attachment on Jenny’s Development</vt:lpstr>
      <vt:lpstr>Nature Nurture Effect</vt:lpstr>
      <vt:lpstr>Biological and Environmental Influences on Jenny’s Attachment</vt:lpstr>
      <vt:lpstr>Proposed Support Strategies for Jenny</vt:lpstr>
      <vt:lpstr>Critique of Bowlby’s Attachment Theory</vt:lpstr>
      <vt:lpstr>Conclusion and 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LCHS4010 Psychology in Health and Social Care</dc:title>
  <dc:creator>Shakila Naz</dc:creator>
  <cp:lastModifiedBy>Shakila Naz</cp:lastModifiedBy>
  <cp:revision>134</cp:revision>
  <dcterms:created xsi:type="dcterms:W3CDTF">2026-02-03T08:25:52Z</dcterms:created>
  <dcterms:modified xsi:type="dcterms:W3CDTF">2026-02-14T18:22:07Z</dcterms:modified>
</cp:coreProperties>
</file>